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754" autoAdjust="0"/>
    <p:restoredTop sz="94660"/>
  </p:normalViewPr>
  <p:slideViewPr>
    <p:cSldViewPr snapToGrid="0">
      <p:cViewPr varScale="1">
        <p:scale>
          <a:sx n="46" d="100"/>
          <a:sy n="46" d="100"/>
        </p:scale>
        <p:origin x="53" y="4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3DB1A6-B2B7-43CD-B87A-C867DC960308}" type="datetimeFigureOut">
              <a:rPr lang="en-GB" smtClean="0"/>
              <a:t>09/02/2020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5118DAA-8B1A-4E10-B482-E82EDB3DA47E}" type="slidenum">
              <a:rPr lang="en-GB" smtClean="0"/>
              <a:t>‹#›</a:t>
            </a:fld>
            <a:endParaRPr lang="en-GB"/>
          </a:p>
        </p:txBody>
      </p:sp>
    </p:spTree>
    <p:extLst>
      <p:ext uri="{BB962C8B-B14F-4D97-AF65-F5344CB8AC3E}">
        <p14:creationId xmlns:p14="http://schemas.microsoft.com/office/powerpoint/2010/main" val="2704527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3DB1A6-B2B7-43CD-B87A-C867DC960308}" type="datetimeFigureOut">
              <a:rPr lang="en-GB" smtClean="0"/>
              <a:t>09/02/2020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5118DAA-8B1A-4E10-B482-E82EDB3DA47E}" type="slidenum">
              <a:rPr lang="en-GB" smtClean="0"/>
              <a:t>‹#›</a:t>
            </a:fld>
            <a:endParaRPr lang="en-GB"/>
          </a:p>
        </p:txBody>
      </p:sp>
    </p:spTree>
    <p:extLst>
      <p:ext uri="{BB962C8B-B14F-4D97-AF65-F5344CB8AC3E}">
        <p14:creationId xmlns:p14="http://schemas.microsoft.com/office/powerpoint/2010/main" val="325497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3DB1A6-B2B7-43CD-B87A-C867DC960308}" type="datetimeFigureOut">
              <a:rPr lang="en-GB" smtClean="0"/>
              <a:t>09/02/2020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5118DAA-8B1A-4E10-B482-E82EDB3DA47E}" type="slidenum">
              <a:rPr lang="en-GB" smtClean="0"/>
              <a:t>‹#›</a:t>
            </a:fld>
            <a:endParaRPr lang="en-GB"/>
          </a:p>
        </p:txBody>
      </p:sp>
    </p:spTree>
    <p:extLst>
      <p:ext uri="{BB962C8B-B14F-4D97-AF65-F5344CB8AC3E}">
        <p14:creationId xmlns:p14="http://schemas.microsoft.com/office/powerpoint/2010/main" val="1460346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3DB1A6-B2B7-43CD-B87A-C867DC960308}" type="datetimeFigureOut">
              <a:rPr lang="en-GB" smtClean="0"/>
              <a:t>09/02/2020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5118DAA-8B1A-4E10-B482-E82EDB3DA47E}" type="slidenum">
              <a:rPr lang="en-GB" smtClean="0"/>
              <a:t>‹#›</a:t>
            </a:fld>
            <a:endParaRPr lang="en-GB"/>
          </a:p>
        </p:txBody>
      </p:sp>
    </p:spTree>
    <p:extLst>
      <p:ext uri="{BB962C8B-B14F-4D97-AF65-F5344CB8AC3E}">
        <p14:creationId xmlns:p14="http://schemas.microsoft.com/office/powerpoint/2010/main" val="1631798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3DB1A6-B2B7-43CD-B87A-C867DC960308}" type="datetimeFigureOut">
              <a:rPr lang="en-GB" smtClean="0"/>
              <a:t>09/02/2020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5118DAA-8B1A-4E10-B482-E82EDB3DA47E}" type="slidenum">
              <a:rPr lang="en-GB" smtClean="0"/>
              <a:t>‹#›</a:t>
            </a:fld>
            <a:endParaRPr lang="en-GB"/>
          </a:p>
        </p:txBody>
      </p:sp>
    </p:spTree>
    <p:extLst>
      <p:ext uri="{BB962C8B-B14F-4D97-AF65-F5344CB8AC3E}">
        <p14:creationId xmlns:p14="http://schemas.microsoft.com/office/powerpoint/2010/main" val="2601191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3DB1A6-B2B7-43CD-B87A-C867DC960308}" type="datetimeFigureOut">
              <a:rPr lang="en-GB" smtClean="0"/>
              <a:t>09/02/2020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5118DAA-8B1A-4E10-B482-E82EDB3DA47E}" type="slidenum">
              <a:rPr lang="en-GB" smtClean="0"/>
              <a:t>‹#›</a:t>
            </a:fld>
            <a:endParaRPr lang="en-GB"/>
          </a:p>
        </p:txBody>
      </p:sp>
    </p:spTree>
    <p:extLst>
      <p:ext uri="{BB962C8B-B14F-4D97-AF65-F5344CB8AC3E}">
        <p14:creationId xmlns:p14="http://schemas.microsoft.com/office/powerpoint/2010/main" val="3183882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3DB1A6-B2B7-43CD-B87A-C867DC960308}" type="datetimeFigureOut">
              <a:rPr lang="en-GB" smtClean="0"/>
              <a:t>09/02/2020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5118DAA-8B1A-4E10-B482-E82EDB3DA47E}" type="slidenum">
              <a:rPr lang="en-GB" smtClean="0"/>
              <a:t>‹#›</a:t>
            </a:fld>
            <a:endParaRPr lang="en-GB"/>
          </a:p>
        </p:txBody>
      </p:sp>
    </p:spTree>
    <p:extLst>
      <p:ext uri="{BB962C8B-B14F-4D97-AF65-F5344CB8AC3E}">
        <p14:creationId xmlns:p14="http://schemas.microsoft.com/office/powerpoint/2010/main" val="1443574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3DB1A6-B2B7-43CD-B87A-C867DC960308}" type="datetimeFigureOut">
              <a:rPr lang="en-GB" smtClean="0"/>
              <a:t>09/02/2020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5118DAA-8B1A-4E10-B482-E82EDB3DA47E}" type="slidenum">
              <a:rPr lang="en-GB" smtClean="0"/>
              <a:t>‹#›</a:t>
            </a:fld>
            <a:endParaRPr lang="en-GB"/>
          </a:p>
        </p:txBody>
      </p:sp>
    </p:spTree>
    <p:extLst>
      <p:ext uri="{BB962C8B-B14F-4D97-AF65-F5344CB8AC3E}">
        <p14:creationId xmlns:p14="http://schemas.microsoft.com/office/powerpoint/2010/main" val="931102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3DB1A6-B2B7-43CD-B87A-C867DC960308}" type="datetimeFigureOut">
              <a:rPr lang="en-GB" smtClean="0"/>
              <a:t>09/02/2020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5118DAA-8B1A-4E10-B482-E82EDB3DA47E}" type="slidenum">
              <a:rPr lang="en-GB" smtClean="0"/>
              <a:t>‹#›</a:t>
            </a:fld>
            <a:endParaRPr lang="en-GB"/>
          </a:p>
        </p:txBody>
      </p:sp>
    </p:spTree>
    <p:extLst>
      <p:ext uri="{BB962C8B-B14F-4D97-AF65-F5344CB8AC3E}">
        <p14:creationId xmlns:p14="http://schemas.microsoft.com/office/powerpoint/2010/main" val="3590207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3DB1A6-B2B7-43CD-B87A-C867DC960308}" type="datetimeFigureOut">
              <a:rPr lang="en-GB" smtClean="0"/>
              <a:t>09/02/2020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5118DAA-8B1A-4E10-B482-E82EDB3DA47E}" type="slidenum">
              <a:rPr lang="en-GB" smtClean="0"/>
              <a:t>‹#›</a:t>
            </a:fld>
            <a:endParaRPr lang="en-GB"/>
          </a:p>
        </p:txBody>
      </p:sp>
    </p:spTree>
    <p:extLst>
      <p:ext uri="{BB962C8B-B14F-4D97-AF65-F5344CB8AC3E}">
        <p14:creationId xmlns:p14="http://schemas.microsoft.com/office/powerpoint/2010/main" val="2120796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3DB1A6-B2B7-43CD-B87A-C867DC960308}" type="datetimeFigureOut">
              <a:rPr lang="en-GB" smtClean="0"/>
              <a:t>09/02/2020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5118DAA-8B1A-4E10-B482-E82EDB3DA47E}" type="slidenum">
              <a:rPr lang="en-GB" smtClean="0"/>
              <a:t>‹#›</a:t>
            </a:fld>
            <a:endParaRPr lang="en-GB"/>
          </a:p>
        </p:txBody>
      </p:sp>
    </p:spTree>
    <p:extLst>
      <p:ext uri="{BB962C8B-B14F-4D97-AF65-F5344CB8AC3E}">
        <p14:creationId xmlns:p14="http://schemas.microsoft.com/office/powerpoint/2010/main" val="2169126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3DB1A6-B2B7-43CD-B87A-C867DC960308}" type="datetimeFigureOut">
              <a:rPr lang="en-GB" smtClean="0"/>
              <a:t>09/02/2020</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118DAA-8B1A-4E10-B482-E82EDB3DA47E}" type="slidenum">
              <a:rPr lang="en-GB" smtClean="0"/>
              <a:t>‹#›</a:t>
            </a:fld>
            <a:endParaRPr lang="en-GB"/>
          </a:p>
        </p:txBody>
      </p:sp>
    </p:spTree>
    <p:extLst>
      <p:ext uri="{BB962C8B-B14F-4D97-AF65-F5344CB8AC3E}">
        <p14:creationId xmlns:p14="http://schemas.microsoft.com/office/powerpoint/2010/main" val="2170379745"/>
      </p:ext>
    </p:extLst>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09acp" TargetMode="External"/><Relationship Id="rId2" Type="http://schemas.openxmlformats.org/officeDocument/2006/relationships/hyperlink" Target="mailto:09alexpapa@gmail.com" TargetMode="Externa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hyperlink" Target="https://scikit-learn.org/stable/auto_examples/feature_selection/plot_rfe_digits.html#sphx-glr-auto-examples-feature-selection-plot-rfe-digits-p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alpha val="92000"/>
          </a:schemeClr>
        </a:solidFill>
        <a:effectLst/>
      </p:bgPr>
    </p:bg>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4" name="Table 3">
                <a:extLst>
                  <a:ext uri="{FF2B5EF4-FFF2-40B4-BE49-F238E27FC236}">
                    <a16:creationId xmlns:a16="http://schemas.microsoft.com/office/drawing/2014/main" id="{8BF16E1A-B99F-4061-9967-5B49EFD29D93}"/>
                  </a:ext>
                </a:extLst>
              </p:cNvPr>
              <p:cNvGraphicFramePr>
                <a:graphicFrameLocks noGrp="1" noChangeAspect="1"/>
              </p:cNvGraphicFramePr>
              <p:nvPr>
                <p:extLst>
                  <p:ext uri="{D42A27DB-BD31-4B8C-83A1-F6EECF244321}">
                    <p14:modId xmlns:p14="http://schemas.microsoft.com/office/powerpoint/2010/main" val="2286047102"/>
                  </p:ext>
                </p:extLst>
              </p:nvPr>
            </p:nvGraphicFramePr>
            <p:xfrm>
              <a:off x="101600" y="91440"/>
              <a:ext cx="11988801" cy="6909223"/>
            </p:xfrm>
            <a:graphic>
              <a:graphicData uri="http://schemas.openxmlformats.org/drawingml/2006/table">
                <a:tbl>
                  <a:tblPr firstRow="1" firstCol="1" bandRow="1">
                    <a:tableStyleId>{69CF1AB2-1976-4502-BF36-3FF5EA218861}</a:tableStyleId>
                  </a:tblPr>
                  <a:tblGrid>
                    <a:gridCol w="4088660">
                      <a:extLst>
                        <a:ext uri="{9D8B030D-6E8A-4147-A177-3AD203B41FA5}">
                          <a16:colId xmlns:a16="http://schemas.microsoft.com/office/drawing/2014/main" val="617989892"/>
                        </a:ext>
                      </a:extLst>
                    </a:gridCol>
                    <a:gridCol w="2476758">
                      <a:extLst>
                        <a:ext uri="{9D8B030D-6E8A-4147-A177-3AD203B41FA5}">
                          <a16:colId xmlns:a16="http://schemas.microsoft.com/office/drawing/2014/main" val="705446048"/>
                        </a:ext>
                      </a:extLst>
                    </a:gridCol>
                    <a:gridCol w="2696901">
                      <a:extLst>
                        <a:ext uri="{9D8B030D-6E8A-4147-A177-3AD203B41FA5}">
                          <a16:colId xmlns:a16="http://schemas.microsoft.com/office/drawing/2014/main" val="2819006588"/>
                        </a:ext>
                      </a:extLst>
                    </a:gridCol>
                    <a:gridCol w="2726482">
                      <a:extLst>
                        <a:ext uri="{9D8B030D-6E8A-4147-A177-3AD203B41FA5}">
                          <a16:colId xmlns:a16="http://schemas.microsoft.com/office/drawing/2014/main" val="3759442639"/>
                        </a:ext>
                      </a:extLst>
                    </a:gridCol>
                  </a:tblGrid>
                  <a:tr h="628819">
                    <a:tc gridSpan="4">
                      <a:txBody>
                        <a:bodyPr/>
                        <a:lstStyle/>
                        <a:p>
                          <a:pPr algn="ctr">
                            <a:lnSpc>
                              <a:spcPct val="107000"/>
                            </a:lnSpc>
                            <a:spcBef>
                              <a:spcPts val="1200"/>
                            </a:spcBef>
                            <a:spcAft>
                              <a:spcPts val="0"/>
                            </a:spcAft>
                          </a:pPr>
                          <a:r>
                            <a:rPr lang="en-GB" sz="2000" u="sng" dirty="0">
                              <a:effectLst/>
                            </a:rPr>
                            <a:t>Visual analysis for model-based FX trading</a:t>
                          </a:r>
                          <a:br>
                            <a:rPr lang="en-GB" sz="1600" dirty="0">
                              <a:effectLst/>
                            </a:rPr>
                          </a:br>
                          <a:r>
                            <a:rPr lang="en-GB" sz="1200" b="0" dirty="0">
                              <a:effectLst/>
                            </a:rPr>
                            <a:t>Alex Papakyriacou  |  </a:t>
                          </a:r>
                          <a:r>
                            <a:rPr lang="en-GB" sz="1200" b="0" dirty="0">
                              <a:effectLst/>
                              <a:hlinkClick r:id="rId2"/>
                            </a:rPr>
                            <a:t>09alexpapa@gmail.com</a:t>
                          </a:r>
                          <a:r>
                            <a:rPr lang="en-GB" sz="1200" b="0" dirty="0">
                              <a:effectLst/>
                            </a:rPr>
                            <a:t>  |  </a:t>
                          </a:r>
                          <a:r>
                            <a:rPr lang="en-GB" sz="1200" b="0" dirty="0">
                              <a:hlinkClick r:id="rId3"/>
                            </a:rPr>
                            <a:t>github.com/09acp</a:t>
                          </a:r>
                          <a:endParaRPr lang="en-GB" sz="1200" b="0" dirty="0"/>
                        </a:p>
                      </a:txBody>
                      <a:tcPr marL="49480" marR="49480" marT="0" marB="0" anchor="ctr">
                        <a:lnB w="28575" cap="flat" cmpd="sng" algn="ctr">
                          <a:solidFill>
                            <a:schemeClr val="accent1"/>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787322757"/>
                      </a:ext>
                    </a:extLst>
                  </a:tr>
                  <a:tr h="1516914">
                    <a:tc gridSpan="4">
                      <a:txBody>
                        <a:bodyPr/>
                        <a:lstStyle/>
                        <a:p>
                          <a:pPr marL="0" lvl="0" indent="0" algn="l">
                            <a:lnSpc>
                              <a:spcPct val="115000"/>
                            </a:lnSpc>
                            <a:spcAft>
                              <a:spcPts val="0"/>
                            </a:spcAft>
                            <a:buFont typeface="Wingdings" panose="05000000000000000000" pitchFamily="2" charset="2"/>
                            <a:buNone/>
                          </a:pPr>
                          <a:r>
                            <a:rPr lang="en-GB" sz="1200" dirty="0">
                              <a:effectLst/>
                            </a:rPr>
                            <a:t>OVERVIEW</a:t>
                          </a:r>
                          <a:r>
                            <a:rPr lang="en-GB" sz="1200" b="0" dirty="0">
                              <a:effectLst/>
                            </a:rPr>
                            <a:t>: Create a classifier (Buy/Sell) based on GADF features to trade the USD/EUR exchange. Visually assess model biases. Combine human expertise to improve profitability.</a:t>
                          </a:r>
                          <a:endParaRPr lang="en-GB" sz="1200" dirty="0">
                            <a:effectLst/>
                          </a:endParaRPr>
                        </a:p>
                        <a:p>
                          <a:pPr marL="0" lvl="0" indent="0" algn="l">
                            <a:lnSpc>
                              <a:spcPct val="115000"/>
                            </a:lnSpc>
                            <a:spcAft>
                              <a:spcPts val="0"/>
                            </a:spcAft>
                            <a:buFont typeface="Wingdings" panose="05000000000000000000" pitchFamily="2" charset="2"/>
                            <a:buNone/>
                          </a:pPr>
                          <a:endParaRPr lang="en-GB" sz="400" dirty="0">
                            <a:effectLst/>
                          </a:endParaRPr>
                        </a:p>
                        <a:p>
                          <a:pPr marL="0" lvl="0" indent="0" algn="l">
                            <a:lnSpc>
                              <a:spcPct val="115000"/>
                            </a:lnSpc>
                            <a:spcAft>
                              <a:spcPts val="0"/>
                            </a:spcAft>
                            <a:buFont typeface="Wingdings" panose="05000000000000000000" pitchFamily="2" charset="2"/>
                            <a:buNone/>
                          </a:pPr>
                          <a:r>
                            <a:rPr lang="en-GB" sz="1200" dirty="0">
                              <a:effectLst/>
                            </a:rPr>
                            <a:t>Target 1. </a:t>
                          </a:r>
                          <a:r>
                            <a:rPr lang="en-GB" sz="1200" b="0" dirty="0">
                              <a:effectLst/>
                            </a:rPr>
                            <a:t>Simplify thesis project (stocks/portfolio/models/features). Use raw price data (USD/EUR ) to create GADF artificial images (most profitable) to predict the direction of the price movement for the next day. Emphasis on ML models (non ANN). Save the classification probability of each instance for more selecting trading.</a:t>
                          </a:r>
                          <a:endParaRPr lang="en-GB" sz="400" b="0" dirty="0">
                            <a:effectLst/>
                          </a:endParaRPr>
                        </a:p>
                        <a:p>
                          <a:pPr marL="0" lvl="0" indent="0" algn="l">
                            <a:lnSpc>
                              <a:spcPct val="115000"/>
                            </a:lnSpc>
                            <a:spcAft>
                              <a:spcPts val="0"/>
                            </a:spcAft>
                            <a:buFont typeface="Wingdings" panose="05000000000000000000" pitchFamily="2" charset="2"/>
                            <a:buNone/>
                          </a:pPr>
                          <a:r>
                            <a:rPr lang="en-GB" sz="1200" b="1" dirty="0">
                              <a:effectLst/>
                            </a:rPr>
                            <a:t>Target 2. Alt H1:</a:t>
                          </a:r>
                          <a:r>
                            <a:rPr lang="en-GB" sz="1200" b="0" dirty="0">
                              <a:effectLst/>
                            </a:rPr>
                            <a:t> Visualizing the performance of trades to determine subgroups based on inputs and profitability. Trading a selected subgroup should prove more profitable than executing all trades indiscriminately, because the model’s biases will be addressed, reducing false negatives/positives. </a:t>
                          </a:r>
                          <a:r>
                            <a:rPr lang="en-GB" sz="1200" b="1" i="1" dirty="0">
                              <a:effectLst/>
                            </a:rPr>
                            <a:t>Groups built without input of profit</a:t>
                          </a:r>
                          <a:r>
                            <a:rPr lang="en-GB" sz="1200" b="1" dirty="0">
                              <a:effectLst/>
                            </a:rPr>
                            <a:t>.</a:t>
                          </a:r>
                          <a:endParaRPr lang="en-GB" sz="400" b="1" dirty="0">
                            <a:effectLst/>
                          </a:endParaRPr>
                        </a:p>
                        <a:p>
                          <a:pPr marL="0" lvl="0" indent="0" algn="l">
                            <a:lnSpc>
                              <a:spcPct val="115000"/>
                            </a:lnSpc>
                            <a:spcAft>
                              <a:spcPts val="0"/>
                            </a:spcAft>
                            <a:buFont typeface="Wingdings" panose="05000000000000000000" pitchFamily="2" charset="2"/>
                            <a:buNone/>
                          </a:pPr>
                          <a:r>
                            <a:rPr lang="en-GB" sz="1200" b="1" dirty="0">
                              <a:effectLst/>
                            </a:rPr>
                            <a:t>Target 3. Alt H2: </a:t>
                          </a:r>
                          <a:r>
                            <a:rPr lang="en-GB" sz="1200" b="0" dirty="0">
                              <a:effectLst/>
                            </a:rPr>
                            <a:t>A browser app (Dash) will allow traders to study the price chart the most profitable forecasted-trades subgroup(H1). Leveraging their expertise and non-quantifiable insight, a user will be able to supplement the model’s forecasts, by choosing which trades to execute (which forecasts to trust). The combined technique should be more profitable.</a:t>
                          </a:r>
                        </a:p>
                      </a:txBody>
                      <a:tcPr marL="49480" marR="49480" marT="0" marB="0">
                        <a:lnT w="28575" cap="flat" cmpd="sng" algn="ctr">
                          <a:solidFill>
                            <a:schemeClr val="accent1"/>
                          </a:solidFill>
                          <a:prstDash val="solid"/>
                          <a:round/>
                          <a:headEnd type="none" w="med" len="med"/>
                          <a:tailEnd type="none" w="med" len="med"/>
                        </a:lnT>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100301886"/>
                      </a:ext>
                    </a:extLst>
                  </a:tr>
                  <a:tr h="718912">
                    <a:tc>
                      <a:txBody>
                        <a:bodyPr/>
                        <a:lstStyle/>
                        <a:p>
                          <a:pPr marL="0" lvl="0" indent="0" algn="ctr">
                            <a:lnSpc>
                              <a:spcPct val="115000"/>
                            </a:lnSpc>
                            <a:spcAft>
                              <a:spcPts val="0"/>
                            </a:spcAft>
                            <a:buFont typeface="Wingdings" panose="05000000000000000000" pitchFamily="2" charset="2"/>
                            <a:buNone/>
                          </a:pPr>
                          <a:r>
                            <a:rPr lang="en-GB" sz="1200" b="1" kern="1200" dirty="0">
                              <a:solidFill>
                                <a:schemeClr val="dk1"/>
                              </a:solidFill>
                              <a:effectLst/>
                              <a:latin typeface="+mn-lt"/>
                              <a:ea typeface="+mn-ea"/>
                              <a:cs typeface="+mn-cs"/>
                            </a:rPr>
                            <a:t>Parameters</a:t>
                          </a:r>
                        </a:p>
                        <a:p>
                          <a:pPr marL="342900" lvl="0" indent="-342900" algn="l">
                            <a:lnSpc>
                              <a:spcPct val="115000"/>
                            </a:lnSpc>
                            <a:spcAft>
                              <a:spcPts val="0"/>
                            </a:spcAft>
                            <a:buFont typeface="Wingdings" panose="05000000000000000000" pitchFamily="2" charset="2"/>
                            <a:buChar char=""/>
                          </a:pPr>
                          <a:r>
                            <a:rPr lang="en-GB" sz="1200" b="0" kern="1200" dirty="0">
                              <a:solidFill>
                                <a:schemeClr val="dk1"/>
                              </a:solidFill>
                              <a:effectLst/>
                              <a:latin typeface="+mn-lt"/>
                              <a:ea typeface="+mn-ea"/>
                              <a:cs typeface="+mn-cs"/>
                            </a:rPr>
                            <a:t>USD/EUR raw price data (scaled 0-1) GADF features. </a:t>
                          </a:r>
                        </a:p>
                        <a:p>
                          <a:pPr marL="342900" lvl="0" indent="-342900" algn="l">
                            <a:lnSpc>
                              <a:spcPct val="115000"/>
                            </a:lnSpc>
                            <a:spcAft>
                              <a:spcPts val="0"/>
                            </a:spcAft>
                            <a:buFont typeface="Wingdings" panose="05000000000000000000" pitchFamily="2" charset="2"/>
                            <a:buChar char=""/>
                          </a:pPr>
                          <a:r>
                            <a:rPr lang="en-GB" sz="1200" b="0" kern="1200" dirty="0">
                              <a:solidFill>
                                <a:schemeClr val="dk1"/>
                              </a:solidFill>
                              <a:effectLst/>
                              <a:latin typeface="+mn-lt"/>
                              <a:ea typeface="+mn-ea"/>
                              <a:cs typeface="+mn-cs"/>
                            </a:rPr>
                            <a:t>Daily data. Daily trading. </a:t>
                          </a:r>
                        </a:p>
                        <a:p>
                          <a:pPr marL="342900" lvl="0" indent="-342900" algn="l">
                            <a:lnSpc>
                              <a:spcPct val="115000"/>
                            </a:lnSpc>
                            <a:spcAft>
                              <a:spcPts val="0"/>
                            </a:spcAft>
                            <a:buFont typeface="Wingdings" panose="05000000000000000000" pitchFamily="2" charset="2"/>
                            <a:buChar char=""/>
                          </a:pPr>
                          <a:r>
                            <a:rPr lang="en-GB" sz="1200" b="0" kern="1200" dirty="0">
                              <a:solidFill>
                                <a:schemeClr val="dk1"/>
                              </a:solidFill>
                              <a:effectLst/>
                              <a:latin typeface="+mn-lt"/>
                              <a:ea typeface="+mn-ea"/>
                              <a:cs typeface="+mn-cs"/>
                            </a:rPr>
                            <a:t>Starting balance $10,000, position $5,000</a:t>
                          </a:r>
                        </a:p>
                        <a:p>
                          <a:pPr marL="342900" lvl="0" indent="-342900" algn="l">
                            <a:lnSpc>
                              <a:spcPct val="115000"/>
                            </a:lnSpc>
                            <a:spcAft>
                              <a:spcPts val="0"/>
                            </a:spcAft>
                            <a:buFont typeface="Wingdings" panose="05000000000000000000" pitchFamily="2" charset="2"/>
                            <a:buChar char=""/>
                          </a:pPr>
                          <a:r>
                            <a:rPr lang="en-GB" sz="1200" b="0" kern="1200" dirty="0">
                              <a:solidFill>
                                <a:schemeClr val="dk1"/>
                              </a:solidFill>
                              <a:effectLst/>
                              <a:latin typeface="+mn-lt"/>
                              <a:ea typeface="+mn-ea"/>
                              <a:cs typeface="+mn-cs"/>
                            </a:rPr>
                            <a:t>1 step-ahead forecasting</a:t>
                          </a:r>
                        </a:p>
                        <a:p>
                          <a:pPr marL="342900" lvl="0" indent="-342900" algn="l">
                            <a:lnSpc>
                              <a:spcPct val="115000"/>
                            </a:lnSpc>
                            <a:spcAft>
                              <a:spcPts val="0"/>
                            </a:spcAft>
                            <a:buFont typeface="Wingdings" panose="05000000000000000000" pitchFamily="2" charset="2"/>
                            <a:buChar char=""/>
                          </a:pPr>
                          <a:r>
                            <a:rPr lang="en-GB" sz="1200" b="0" kern="1200" dirty="0">
                              <a:solidFill>
                                <a:schemeClr val="dk1"/>
                              </a:solidFill>
                              <a:effectLst/>
                              <a:latin typeface="+mn-lt"/>
                              <a:ea typeface="+mn-ea"/>
                              <a:cs typeface="+mn-cs"/>
                            </a:rPr>
                            <a:t>Using a 10day rolling window</a:t>
                          </a:r>
                        </a:p>
                        <a:p>
                          <a:pPr marL="342900" lvl="0" indent="-342900" algn="l">
                            <a:lnSpc>
                              <a:spcPct val="115000"/>
                            </a:lnSpc>
                            <a:spcAft>
                              <a:spcPts val="0"/>
                            </a:spcAft>
                            <a:buFont typeface="Wingdings" panose="05000000000000000000" pitchFamily="2" charset="2"/>
                            <a:buChar char=""/>
                          </a:pPr>
                          <a:r>
                            <a:rPr lang="en-GB" sz="1200" b="0" kern="1200" dirty="0">
                              <a:solidFill>
                                <a:schemeClr val="dk1"/>
                              </a:solidFill>
                              <a:effectLst/>
                              <a:latin typeface="+mn-lt"/>
                              <a:ea typeface="+mn-ea"/>
                              <a:cs typeface="+mn-cs"/>
                            </a:rPr>
                            <a:t>Binary classification (Buy, Sell)</a:t>
                          </a:r>
                        </a:p>
                        <a:p>
                          <a:pPr marL="342900" lvl="0" indent="-342900" algn="l">
                            <a:lnSpc>
                              <a:spcPct val="115000"/>
                            </a:lnSpc>
                            <a:spcAft>
                              <a:spcPts val="0"/>
                            </a:spcAft>
                            <a:buFont typeface="Wingdings" panose="05000000000000000000" pitchFamily="2" charset="2"/>
                            <a:buChar char=""/>
                          </a:pPr>
                          <a:r>
                            <a:rPr lang="en-GB" sz="1200" b="0" kern="1200" dirty="0">
                              <a:solidFill>
                                <a:schemeClr val="dk1"/>
                              </a:solidFill>
                              <a:effectLst/>
                              <a:latin typeface="+mn-lt"/>
                              <a:ea typeface="+mn-ea"/>
                              <a:cs typeface="+mn-cs"/>
                            </a:rPr>
                            <a:t>3% transaction cost per trade.</a:t>
                          </a:r>
                        </a:p>
                      </a:txBody>
                      <a:tcPr marL="49480" marR="49480" marT="0" marB="0"/>
                    </a:tc>
                    <a:tc>
                      <a:txBody>
                        <a:bodyPr/>
                        <a:lstStyle/>
                        <a:p>
                          <a:pPr marL="0" lvl="0" indent="0" algn="ctr">
                            <a:lnSpc>
                              <a:spcPct val="115000"/>
                            </a:lnSpc>
                            <a:spcAft>
                              <a:spcPts val="0"/>
                            </a:spcAft>
                            <a:buFont typeface="Wingdings" panose="05000000000000000000" pitchFamily="2" charset="2"/>
                            <a:buNone/>
                          </a:pPr>
                          <a:r>
                            <a:rPr lang="en-GB" sz="1200" b="1" kern="1200" dirty="0">
                              <a:solidFill>
                                <a:srgbClr val="FF0000"/>
                              </a:solidFill>
                              <a:effectLst/>
                              <a:latin typeface="+mn-lt"/>
                              <a:ea typeface="+mn-ea"/>
                              <a:cs typeface="+mn-cs"/>
                            </a:rPr>
                            <a:t>GADF artificial images</a:t>
                          </a:r>
                        </a:p>
                        <a:p>
                          <a:pPr marL="342900" lvl="0" indent="-342900" algn="l">
                            <a:lnSpc>
                              <a:spcPct val="115000"/>
                            </a:lnSpc>
                            <a:spcAft>
                              <a:spcPts val="0"/>
                            </a:spcAft>
                            <a:buFont typeface="Wingdings" panose="05000000000000000000" pitchFamily="2" charset="2"/>
                            <a:buChar char=""/>
                          </a:pPr>
                          <a:r>
                            <a:rPr lang="en-GB" sz="1200" b="0" kern="1200" dirty="0" err="1">
                              <a:solidFill>
                                <a:schemeClr val="dk1"/>
                              </a:solidFill>
                              <a:effectLst/>
                              <a:latin typeface="+mn-lt"/>
                              <a:ea typeface="+mn-ea"/>
                              <a:cs typeface="+mn-cs"/>
                            </a:rPr>
                            <a:t>GAd</a:t>
                          </a:r>
                          <a:endParaRPr lang="en-GB" sz="1200" b="0" kern="1200" dirty="0">
                            <a:solidFill>
                              <a:schemeClr val="dk1"/>
                            </a:solidFill>
                            <a:effectLst/>
                            <a:latin typeface="+mn-lt"/>
                            <a:ea typeface="+mn-ea"/>
                            <a:cs typeface="+mn-cs"/>
                          </a:endParaRPr>
                        </a:p>
                        <a:p>
                          <a:pPr marL="342900" lvl="0" indent="-342900" algn="l">
                            <a:lnSpc>
                              <a:spcPct val="115000"/>
                            </a:lnSpc>
                            <a:spcAft>
                              <a:spcPts val="0"/>
                            </a:spcAft>
                            <a:buFont typeface="Wingdings" panose="05000000000000000000" pitchFamily="2" charset="2"/>
                            <a:buChar char=""/>
                          </a:pPr>
                          <a:endParaRPr lang="en-GB" sz="1200" b="0" kern="1200" dirty="0">
                            <a:solidFill>
                              <a:schemeClr val="dk1"/>
                            </a:solidFill>
                            <a:effectLst/>
                            <a:latin typeface="+mn-lt"/>
                            <a:ea typeface="+mn-ea"/>
                            <a:cs typeface="+mn-cs"/>
                          </a:endParaRPr>
                        </a:p>
                        <a:p>
                          <a:pPr marL="342900" lvl="0" indent="-342900" algn="l">
                            <a:lnSpc>
                              <a:spcPct val="115000"/>
                            </a:lnSpc>
                            <a:spcAft>
                              <a:spcPts val="0"/>
                            </a:spcAft>
                            <a:buFont typeface="Wingdings" panose="05000000000000000000" pitchFamily="2" charset="2"/>
                            <a:buChar char=""/>
                          </a:pPr>
                          <a:endParaRPr lang="en-GB" sz="1200" b="0" kern="1200" dirty="0">
                            <a:solidFill>
                              <a:schemeClr val="dk1"/>
                            </a:solidFill>
                            <a:effectLst/>
                            <a:latin typeface="+mn-lt"/>
                            <a:ea typeface="+mn-ea"/>
                            <a:cs typeface="+mn-cs"/>
                          </a:endParaRPr>
                        </a:p>
                        <a:p>
                          <a:pPr marL="342900" lvl="0" indent="-342900" algn="l">
                            <a:lnSpc>
                              <a:spcPct val="115000"/>
                            </a:lnSpc>
                            <a:spcAft>
                              <a:spcPts val="0"/>
                            </a:spcAft>
                            <a:buFont typeface="Wingdings" panose="05000000000000000000" pitchFamily="2" charset="2"/>
                            <a:buChar char=""/>
                          </a:pPr>
                          <a:endParaRPr lang="en-GB" sz="1200" b="0" kern="1200" dirty="0">
                            <a:solidFill>
                              <a:schemeClr val="dk1"/>
                            </a:solidFill>
                            <a:effectLst/>
                            <a:latin typeface="+mn-lt"/>
                            <a:ea typeface="+mn-ea"/>
                            <a:cs typeface="+mn-cs"/>
                          </a:endParaRPr>
                        </a:p>
                        <a:p>
                          <a:pPr marL="342900" lvl="0" indent="-342900" algn="l">
                            <a:lnSpc>
                              <a:spcPct val="115000"/>
                            </a:lnSpc>
                            <a:spcAft>
                              <a:spcPts val="0"/>
                            </a:spcAft>
                            <a:buFont typeface="Wingdings" panose="05000000000000000000" pitchFamily="2" charset="2"/>
                            <a:buChar char=""/>
                          </a:pPr>
                          <a:endParaRPr lang="en-GB" sz="1200" b="0" kern="1200" dirty="0">
                            <a:solidFill>
                              <a:schemeClr val="dk1"/>
                            </a:solidFill>
                            <a:effectLst/>
                            <a:latin typeface="+mn-lt"/>
                            <a:ea typeface="+mn-ea"/>
                            <a:cs typeface="+mn-cs"/>
                          </a:endParaRPr>
                        </a:p>
                      </a:txBody>
                      <a:tcPr marL="49480" marR="49480" marT="0" marB="0"/>
                    </a:tc>
                    <a:tc>
                      <a:txBody>
                        <a:bodyPr/>
                        <a:lstStyle/>
                        <a:p>
                          <a:pPr marL="0" lvl="0" indent="0" algn="ctr">
                            <a:lnSpc>
                              <a:spcPct val="115000"/>
                            </a:lnSpc>
                            <a:spcAft>
                              <a:spcPts val="0"/>
                            </a:spcAft>
                            <a:buFont typeface="Wingdings" panose="05000000000000000000" pitchFamily="2" charset="2"/>
                            <a:buNone/>
                          </a:pPr>
                          <a:r>
                            <a:rPr lang="en-GB" sz="1200" b="1" kern="1200" dirty="0">
                              <a:solidFill>
                                <a:schemeClr val="dk1"/>
                              </a:solidFill>
                              <a:effectLst/>
                              <a:latin typeface="+mn-lt"/>
                              <a:ea typeface="+mn-ea"/>
                              <a:cs typeface="+mn-cs"/>
                            </a:rPr>
                            <a:t>REC</a:t>
                          </a:r>
                        </a:p>
                        <a:p>
                          <a:pPr marL="171450" lvl="0" indent="-171450" algn="l">
                            <a:lnSpc>
                              <a:spcPct val="115000"/>
                            </a:lnSpc>
                            <a:spcAft>
                              <a:spcPts val="0"/>
                            </a:spcAft>
                            <a:buFont typeface="Wingdings" panose="05000000000000000000" pitchFamily="2" charset="2"/>
                            <a:buChar char="§"/>
                          </a:pPr>
                          <a:r>
                            <a:rPr lang="en-GB" sz="1200" b="0" kern="1200" dirty="0">
                              <a:solidFill>
                                <a:schemeClr val="dk1"/>
                              </a:solidFill>
                              <a:effectLst/>
                              <a:latin typeface="+mn-lt"/>
                              <a:ea typeface="+mn-ea"/>
                              <a:cs typeface="+mn-cs"/>
                              <a:hlinkClick r:id="rId4"/>
                            </a:rPr>
                            <a:t>Recursive Feature Elimination</a:t>
                          </a:r>
                          <a:endParaRPr lang="en-GB" sz="1200" b="0" kern="1200" dirty="0">
                            <a:solidFill>
                              <a:schemeClr val="dk1"/>
                            </a:solidFill>
                            <a:effectLst/>
                            <a:latin typeface="+mn-lt"/>
                            <a:ea typeface="+mn-ea"/>
                            <a:cs typeface="+mn-cs"/>
                          </a:endParaRPr>
                        </a:p>
                        <a:p>
                          <a:pPr marL="171450" lvl="0" indent="-171450" algn="l">
                            <a:lnSpc>
                              <a:spcPct val="115000"/>
                            </a:lnSpc>
                            <a:spcAft>
                              <a:spcPts val="0"/>
                            </a:spcAft>
                            <a:buFont typeface="Wingdings" panose="05000000000000000000" pitchFamily="2" charset="2"/>
                            <a:buChar char="§"/>
                          </a:pPr>
                          <a:r>
                            <a:rPr lang="en-GB" sz="1200" b="0" kern="1200" dirty="0">
                              <a:solidFill>
                                <a:schemeClr val="dk1"/>
                              </a:solidFill>
                              <a:effectLst/>
                              <a:latin typeface="+mn-lt"/>
                              <a:ea typeface="+mn-ea"/>
                              <a:cs typeface="+mn-cs"/>
                            </a:rPr>
                            <a:t>Shows the relevance of pixels  for the classifier. Can be used to evaluate feature importance.</a:t>
                          </a:r>
                        </a:p>
                        <a:p>
                          <a:pPr marL="342900" lvl="0" indent="-342900" algn="l">
                            <a:lnSpc>
                              <a:spcPct val="115000"/>
                            </a:lnSpc>
                            <a:spcAft>
                              <a:spcPts val="0"/>
                            </a:spcAft>
                            <a:buFont typeface="Wingdings" panose="05000000000000000000" pitchFamily="2" charset="2"/>
                            <a:buChar char=""/>
                          </a:pPr>
                          <a:endParaRPr lang="en-GB" sz="1200" b="0" kern="1200" dirty="0">
                            <a:solidFill>
                              <a:schemeClr val="dk1"/>
                            </a:solidFill>
                            <a:effectLst/>
                            <a:latin typeface="+mn-lt"/>
                            <a:ea typeface="+mn-ea"/>
                            <a:cs typeface="+mn-cs"/>
                          </a:endParaRPr>
                        </a:p>
                        <a:p>
                          <a:pPr marL="342900" lvl="0" indent="-342900" algn="l">
                            <a:lnSpc>
                              <a:spcPct val="115000"/>
                            </a:lnSpc>
                            <a:spcAft>
                              <a:spcPts val="0"/>
                            </a:spcAft>
                            <a:buFont typeface="Wingdings" panose="05000000000000000000" pitchFamily="2" charset="2"/>
                            <a:buChar char=""/>
                          </a:pPr>
                          <a:endParaRPr lang="en-GB" sz="1200" b="0" kern="1200" dirty="0">
                            <a:solidFill>
                              <a:schemeClr val="dk1"/>
                            </a:solidFill>
                            <a:effectLst/>
                            <a:latin typeface="+mn-lt"/>
                            <a:ea typeface="+mn-ea"/>
                            <a:cs typeface="+mn-cs"/>
                          </a:endParaRPr>
                        </a:p>
                      </a:txBody>
                      <a:tcPr marL="49480" marR="49480" marT="0" marB="0"/>
                    </a:tc>
                    <a:tc>
                      <a:txBody>
                        <a:bodyPr/>
                        <a:lstStyle/>
                        <a:p>
                          <a:pPr marL="0" marR="0" lvl="0" indent="0" algn="ctr" defTabSz="914400" rtl="0" eaLnBrk="1" fontAlgn="auto" latinLnBrk="0" hangingPunct="1">
                            <a:lnSpc>
                              <a:spcPct val="115000"/>
                            </a:lnSpc>
                            <a:spcBef>
                              <a:spcPts val="0"/>
                            </a:spcBef>
                            <a:spcAft>
                              <a:spcPts val="0"/>
                            </a:spcAft>
                            <a:buClrTx/>
                            <a:buSzTx/>
                            <a:buFont typeface="Wingdings" panose="05000000000000000000" pitchFamily="2" charset="2"/>
                            <a:buNone/>
                            <a:tabLst/>
                            <a:defRPr/>
                          </a:pPr>
                          <a:r>
                            <a:rPr lang="en-GB" sz="1200" b="1" kern="1200" dirty="0">
                              <a:solidFill>
                                <a:schemeClr val="dk1"/>
                              </a:solidFill>
                              <a:effectLst/>
                              <a:latin typeface="+mn-lt"/>
                              <a:ea typeface="+mn-ea"/>
                              <a:cs typeface="+mn-cs"/>
                            </a:rPr>
                            <a:t>PCA</a:t>
                          </a:r>
                          <a:endParaRPr lang="en-GB" sz="1200" b="0" kern="1200" dirty="0">
                            <a:solidFill>
                              <a:schemeClr val="dk1"/>
                            </a:solidFill>
                            <a:effectLst/>
                            <a:latin typeface="+mn-lt"/>
                            <a:ea typeface="+mn-ea"/>
                            <a:cs typeface="+mn-cs"/>
                          </a:endParaRPr>
                        </a:p>
                        <a:p>
                          <a:pPr marL="342900" lvl="0" indent="-342900" algn="l">
                            <a:lnSpc>
                              <a:spcPct val="115000"/>
                            </a:lnSpc>
                            <a:spcAft>
                              <a:spcPts val="0"/>
                            </a:spcAft>
                            <a:buFont typeface="Wingdings" panose="05000000000000000000" pitchFamily="2" charset="2"/>
                            <a:buChar char=""/>
                          </a:pPr>
                          <a:r>
                            <a:rPr lang="en-GB" sz="1200" b="0" kern="1200" dirty="0">
                              <a:solidFill>
                                <a:schemeClr val="dk1"/>
                              </a:solidFill>
                              <a:effectLst/>
                              <a:latin typeface="+mn-lt"/>
                              <a:ea typeface="+mn-ea"/>
                              <a:cs typeface="+mn-cs"/>
                            </a:rPr>
                            <a:t>Variance maximising technique. Reduces dimensions. Removes unimportant features.</a:t>
                          </a:r>
                        </a:p>
                        <a:p>
                          <a:pPr marL="342900" lvl="0" indent="-342900" algn="l">
                            <a:lnSpc>
                              <a:spcPct val="115000"/>
                            </a:lnSpc>
                            <a:spcAft>
                              <a:spcPts val="0"/>
                            </a:spcAft>
                            <a:buFont typeface="Wingdings" panose="05000000000000000000" pitchFamily="2" charset="2"/>
                            <a:buChar char=""/>
                          </a:pPr>
                          <a:r>
                            <a:rPr lang="en-GB" sz="1200" b="0" kern="1200" dirty="0">
                              <a:solidFill>
                                <a:schemeClr val="dk1"/>
                              </a:solidFill>
                              <a:effectLst/>
                              <a:latin typeface="+mn-lt"/>
                              <a:ea typeface="+mn-ea"/>
                              <a:cs typeface="+mn-cs"/>
                            </a:rPr>
                            <a:t>Constructs orthogonal - mutually  uncorrelated - linear combinations.</a:t>
                          </a:r>
                        </a:p>
                        <a:p>
                          <a:pPr marL="342900" lvl="0" indent="-342900" algn="l">
                            <a:lnSpc>
                              <a:spcPct val="115000"/>
                            </a:lnSpc>
                            <a:spcAft>
                              <a:spcPts val="0"/>
                            </a:spcAft>
                            <a:buFont typeface="Wingdings" panose="05000000000000000000" pitchFamily="2" charset="2"/>
                            <a:buChar char=""/>
                          </a:pPr>
                          <a:r>
                            <a:rPr lang="en-GB" sz="1200" b="0" kern="1200" dirty="0">
                              <a:solidFill>
                                <a:schemeClr val="dk1"/>
                              </a:solidFill>
                              <a:effectLst/>
                              <a:latin typeface="+mn-lt"/>
                              <a:ea typeface="+mn-ea"/>
                              <a:cs typeface="+mn-cs"/>
                            </a:rPr>
                            <a:t>Normalized data 0-1. Used </a:t>
                          </a:r>
                          <a:r>
                            <a:rPr lang="en-GB" sz="1200" b="0" kern="1200" dirty="0" err="1">
                              <a:solidFill>
                                <a:schemeClr val="dk1"/>
                              </a:solidFill>
                              <a:effectLst/>
                              <a:latin typeface="+mn-lt"/>
                              <a:ea typeface="+mn-ea"/>
                              <a:cs typeface="+mn-cs"/>
                            </a:rPr>
                            <a:t>covar</a:t>
                          </a:r>
                          <a:r>
                            <a:rPr lang="en-GB" sz="1200" b="0" kern="1200" dirty="0">
                              <a:solidFill>
                                <a:schemeClr val="dk1"/>
                              </a:solidFill>
                              <a:effectLst/>
                              <a:latin typeface="+mn-lt"/>
                              <a:ea typeface="+mn-ea"/>
                              <a:cs typeface="+mn-cs"/>
                            </a:rPr>
                            <a:t>.</a:t>
                          </a:r>
                        </a:p>
                        <a:p>
                          <a:pPr marL="342900" lvl="0" indent="-342900" algn="l">
                            <a:lnSpc>
                              <a:spcPct val="115000"/>
                            </a:lnSpc>
                            <a:spcAft>
                              <a:spcPts val="0"/>
                            </a:spcAft>
                            <a:buFont typeface="Wingdings" panose="05000000000000000000" pitchFamily="2" charset="2"/>
                            <a:buChar char=""/>
                          </a:pPr>
                          <a:r>
                            <a:rPr lang="en-GB" sz="1200" b="1" kern="1200" dirty="0">
                              <a:solidFill>
                                <a:schemeClr val="dk1"/>
                              </a:solidFill>
                              <a:effectLst/>
                              <a:latin typeface="+mn-lt"/>
                              <a:ea typeface="+mn-ea"/>
                              <a:cs typeface="+mn-cs"/>
                            </a:rPr>
                            <a:t>3D Plot: 2PCs+F1 &gt; F1+F2+F3</a:t>
                          </a:r>
                        </a:p>
                        <a:p>
                          <a:pPr marL="342900" lvl="0" indent="-342900" algn="l">
                            <a:lnSpc>
                              <a:spcPct val="115000"/>
                            </a:lnSpc>
                            <a:spcAft>
                              <a:spcPts val="0"/>
                            </a:spcAft>
                            <a:buFont typeface="Wingdings" panose="05000000000000000000" pitchFamily="2" charset="2"/>
                            <a:buChar char=""/>
                          </a:pPr>
                          <a:r>
                            <a:rPr lang="en-GB" sz="1200" b="0" kern="1200" dirty="0">
                              <a:solidFill>
                                <a:srgbClr val="FF0000"/>
                              </a:solidFill>
                              <a:effectLst/>
                              <a:latin typeface="+mn-lt"/>
                              <a:ea typeface="+mn-ea"/>
                              <a:cs typeface="+mn-cs"/>
                            </a:rPr>
                            <a:t>Scree plot – too few &amp; similar vars.</a:t>
                          </a:r>
                        </a:p>
                      </a:txBody>
                      <a:tcPr marL="49480" marR="49480" marT="0" marB="0"/>
                    </a:tc>
                    <a:extLst>
                      <a:ext uri="{0D108BD9-81ED-4DB2-BD59-A6C34878D82A}">
                        <a16:rowId xmlns:a16="http://schemas.microsoft.com/office/drawing/2014/main" val="1942009383"/>
                      </a:ext>
                    </a:extLst>
                  </a:tr>
                  <a:tr h="1176114">
                    <a:tc>
                      <a:txBody>
                        <a:bodyPr/>
                        <a:lstStyle/>
                        <a:p>
                          <a:pPr marL="0" lvl="0" indent="0" algn="l">
                            <a:lnSpc>
                              <a:spcPct val="115000"/>
                            </a:lnSpc>
                            <a:spcAft>
                              <a:spcPts val="0"/>
                            </a:spcAft>
                            <a:buFont typeface="Wingdings" panose="05000000000000000000" pitchFamily="2" charset="2"/>
                            <a:buNone/>
                          </a:pPr>
                          <a:r>
                            <a:rPr lang="en-GB" sz="1200" dirty="0">
                              <a:effectLst/>
                            </a:rPr>
                            <a:t>Logistic Regression (M1)</a:t>
                          </a:r>
                        </a:p>
                        <a:p>
                          <a:pPr marL="342900" lvl="0" indent="-342900" algn="l">
                            <a:lnSpc>
                              <a:spcPct val="115000"/>
                            </a:lnSpc>
                            <a:spcAft>
                              <a:spcPts val="0"/>
                            </a:spcAft>
                            <a:buFont typeface="Wingdings" panose="05000000000000000000" pitchFamily="2" charset="2"/>
                            <a:buChar char=""/>
                          </a:pPr>
                          <a14:m>
                            <m:oMath xmlns:m="http://schemas.openxmlformats.org/officeDocument/2006/math">
                              <m:r>
                                <m:rPr>
                                  <m:sty m:val="p"/>
                                </m:rPr>
                                <a:rPr lang="en-GB" sz="1200" b="0" i="1" kern="1200" smtClean="0">
                                  <a:solidFill>
                                    <a:schemeClr val="dk1"/>
                                  </a:solidFill>
                                  <a:effectLst/>
                                  <a:latin typeface="Cambria Math" panose="02040503050406030204" pitchFamily="18" charset="0"/>
                                  <a:ea typeface="+mn-ea"/>
                                  <a:cs typeface="+mn-cs"/>
                                </a:rPr>
                                <m:t>y</m:t>
                              </m:r>
                              <m:r>
                                <a:rPr lang="en-GB" sz="1200" b="0" kern="1200" smtClean="0">
                                  <a:solidFill>
                                    <a:schemeClr val="dk1"/>
                                  </a:solidFill>
                                  <a:effectLst/>
                                  <a:latin typeface="Cambria Math" panose="02040503050406030204" pitchFamily="18" charset="0"/>
                                  <a:ea typeface="+mn-ea"/>
                                  <a:cs typeface="+mn-cs"/>
                                </a:rPr>
                                <m:t>=</m:t>
                              </m:r>
                              <m:r>
                                <m:rPr>
                                  <m:sty m:val="p"/>
                                </m:rPr>
                                <a:rPr lang="en-GB" sz="1200" b="0" i="1" kern="1200" smtClean="0">
                                  <a:solidFill>
                                    <a:schemeClr val="dk1"/>
                                  </a:solidFill>
                                  <a:effectLst/>
                                  <a:latin typeface="Cambria Math" panose="02040503050406030204" pitchFamily="18" charset="0"/>
                                  <a:ea typeface="+mn-ea"/>
                                  <a:cs typeface="+mn-cs"/>
                                </a:rPr>
                                <m:t>mx</m:t>
                              </m:r>
                              <m:r>
                                <a:rPr lang="en-GB" sz="1200" b="0" kern="1200" smtClean="0">
                                  <a:solidFill>
                                    <a:schemeClr val="dk1"/>
                                  </a:solidFill>
                                  <a:effectLst/>
                                  <a:latin typeface="Cambria Math" panose="02040503050406030204" pitchFamily="18" charset="0"/>
                                  <a:ea typeface="+mn-ea"/>
                                  <a:cs typeface="+mn-cs"/>
                                </a:rPr>
                                <m:t>+</m:t>
                              </m:r>
                              <m:r>
                                <m:rPr>
                                  <m:sty m:val="p"/>
                                </m:rPr>
                                <a:rPr lang="en-GB" sz="1200" b="0" i="1" kern="1200" smtClean="0">
                                  <a:solidFill>
                                    <a:schemeClr val="dk1"/>
                                  </a:solidFill>
                                  <a:effectLst/>
                                  <a:latin typeface="Cambria Math" panose="02040503050406030204" pitchFamily="18" charset="0"/>
                                  <a:ea typeface="+mn-ea"/>
                                  <a:cs typeface="+mn-cs"/>
                                </a:rPr>
                                <m:t>c</m:t>
                              </m:r>
                            </m:oMath>
                          </a14:m>
                          <a:r>
                            <a:rPr lang="en-GB" sz="1200" b="0" dirty="0">
                              <a:effectLst/>
                              <a:latin typeface="Times New Roman" panose="02020603050405020304" pitchFamily="18" charset="0"/>
                              <a:cs typeface="Times New Roman" panose="02020603050405020304" pitchFamily="18" charset="0"/>
                            </a:rPr>
                            <a:t> </a:t>
                          </a:r>
                          <a:r>
                            <a:rPr lang="en-GB" sz="1200" b="0" baseline="0" dirty="0">
                              <a:effectLst/>
                              <a:latin typeface="Times New Roman" panose="02020603050405020304" pitchFamily="18" charset="0"/>
                              <a:cs typeface="Times New Roman" panose="02020603050405020304" pitchFamily="18" charset="0"/>
                              <a:sym typeface="Wingdings" panose="05000000000000000000" pitchFamily="2" charset="2"/>
                            </a:rPr>
                            <a:t> -&gt;   </a:t>
                          </a:r>
                          <a14:m>
                            <m:oMath xmlns:m="http://schemas.openxmlformats.org/officeDocument/2006/math">
                              <m:sSub>
                                <m:sSubPr>
                                  <m:ctrlPr>
                                    <a:rPr lang="en-GB" sz="1200" b="0" i="1" baseline="0" smtClean="0">
                                      <a:effectLst/>
                                      <a:latin typeface="Cambria Math" panose="02040503050406030204" pitchFamily="18" charset="0"/>
                                      <a:sym typeface="Wingdings" panose="05000000000000000000" pitchFamily="2" charset="2"/>
                                    </a:rPr>
                                  </m:ctrlPr>
                                </m:sSubPr>
                                <m:e>
                                  <m:r>
                                    <m:rPr>
                                      <m:sty m:val="p"/>
                                    </m:rPr>
                                    <a:rPr lang="en-GB" sz="1200" b="0" i="0" baseline="0" smtClean="0">
                                      <a:effectLst/>
                                      <a:latin typeface="Cambria Math" panose="02040503050406030204" pitchFamily="18" charset="0"/>
                                      <a:sym typeface="Wingdings" panose="05000000000000000000" pitchFamily="2" charset="2"/>
                                    </a:rPr>
                                    <m:t>p</m:t>
                                  </m:r>
                                </m:e>
                                <m:sub>
                                  <m:r>
                                    <a:rPr lang="en-GB" sz="1200" b="0" i="1" baseline="0" smtClean="0">
                                      <a:effectLst/>
                                      <a:latin typeface="Cambria Math" panose="02040503050406030204" pitchFamily="18" charset="0"/>
                                      <a:sym typeface="Wingdings" panose="05000000000000000000" pitchFamily="2" charset="2"/>
                                    </a:rPr>
                                    <m:t>(</m:t>
                                  </m:r>
                                  <m:r>
                                    <a:rPr lang="en-GB" sz="1200" b="0" i="1" baseline="0" smtClean="0">
                                      <a:effectLst/>
                                      <a:latin typeface="Cambria Math" panose="02040503050406030204" pitchFamily="18" charset="0"/>
                                      <a:sym typeface="Wingdings" panose="05000000000000000000" pitchFamily="2" charset="2"/>
                                    </a:rPr>
                                    <m:t>𝑦</m:t>
                                  </m:r>
                                  <m:r>
                                    <a:rPr lang="en-GB" sz="1200" b="0" i="1" baseline="0" smtClean="0">
                                      <a:effectLst/>
                                      <a:latin typeface="Cambria Math" panose="02040503050406030204" pitchFamily="18" charset="0"/>
                                      <a:sym typeface="Wingdings" panose="05000000000000000000" pitchFamily="2" charset="2"/>
                                    </a:rPr>
                                    <m:t>=1)</m:t>
                                  </m:r>
                                </m:sub>
                              </m:sSub>
                              <m:r>
                                <a:rPr lang="en-GB" sz="1200" b="0" i="1" baseline="0" smtClean="0">
                                  <a:effectLst/>
                                  <a:latin typeface="Cambria Math" panose="02040503050406030204" pitchFamily="18" charset="0"/>
                                  <a:sym typeface="Wingdings" panose="05000000000000000000" pitchFamily="2" charset="2"/>
                                </a:rPr>
                                <m:t>=</m:t>
                              </m:r>
                              <m:f>
                                <m:fPr>
                                  <m:ctrlPr>
                                    <a:rPr lang="en-GB" sz="1200" b="0" i="1" baseline="0" smtClean="0">
                                      <a:effectLst/>
                                      <a:latin typeface="Cambria Math" panose="02040503050406030204" pitchFamily="18" charset="0"/>
                                      <a:sym typeface="Wingdings" panose="05000000000000000000" pitchFamily="2" charset="2"/>
                                    </a:rPr>
                                  </m:ctrlPr>
                                </m:fPr>
                                <m:num>
                                  <m:r>
                                    <a:rPr lang="en-GB" sz="1200" b="0" i="1" baseline="0" smtClean="0">
                                      <a:effectLst/>
                                      <a:latin typeface="Cambria Math" panose="02040503050406030204" pitchFamily="18" charset="0"/>
                                      <a:sym typeface="Wingdings" panose="05000000000000000000" pitchFamily="2" charset="2"/>
                                    </a:rPr>
                                    <m:t>1</m:t>
                                  </m:r>
                                </m:num>
                                <m:den>
                                  <m:r>
                                    <a:rPr lang="en-GB" sz="1200" b="0" i="1" baseline="0" smtClean="0">
                                      <a:effectLst/>
                                      <a:latin typeface="Cambria Math" panose="02040503050406030204" pitchFamily="18" charset="0"/>
                                      <a:sym typeface="Wingdings" panose="05000000000000000000" pitchFamily="2" charset="2"/>
                                    </a:rPr>
                                    <m:t>(1+</m:t>
                                  </m:r>
                                  <m:sSup>
                                    <m:sSupPr>
                                      <m:ctrlPr>
                                        <a:rPr lang="en-GB" sz="1200" b="0" i="1" baseline="0" smtClean="0">
                                          <a:effectLst/>
                                          <a:latin typeface="Cambria Math" panose="02040503050406030204" pitchFamily="18" charset="0"/>
                                          <a:sym typeface="Wingdings" panose="05000000000000000000" pitchFamily="2" charset="2"/>
                                        </a:rPr>
                                      </m:ctrlPr>
                                    </m:sSupPr>
                                    <m:e>
                                      <m:r>
                                        <a:rPr lang="en-GB" sz="1200" b="0" i="1" baseline="0" smtClean="0">
                                          <a:effectLst/>
                                          <a:latin typeface="Cambria Math" panose="02040503050406030204" pitchFamily="18" charset="0"/>
                                          <a:sym typeface="Wingdings" panose="05000000000000000000" pitchFamily="2" charset="2"/>
                                        </a:rPr>
                                        <m:t>𝑒</m:t>
                                      </m:r>
                                    </m:e>
                                    <m:sup>
                                      <m:r>
                                        <a:rPr lang="en-GB" sz="1200" b="0" i="1" baseline="0" smtClean="0">
                                          <a:effectLst/>
                                          <a:latin typeface="Cambria Math" panose="02040503050406030204" pitchFamily="18" charset="0"/>
                                          <a:sym typeface="Wingdings" panose="05000000000000000000" pitchFamily="2" charset="2"/>
                                        </a:rPr>
                                        <m:t> </m:t>
                                      </m:r>
                                      <m:r>
                                        <a:rPr lang="en-GB" sz="1200" b="0" i="1" baseline="0" smtClean="0">
                                          <a:effectLst/>
                                          <a:latin typeface="Cambria Math" panose="02040503050406030204" pitchFamily="18" charset="0"/>
                                          <a:sym typeface="Wingdings" panose="05000000000000000000" pitchFamily="2" charset="2"/>
                                        </a:rPr>
                                        <m:t>𝑚𝑥</m:t>
                                      </m:r>
                                      <m:r>
                                        <a:rPr lang="en-GB" sz="1200" b="0" i="1" baseline="0" smtClean="0">
                                          <a:effectLst/>
                                          <a:latin typeface="Cambria Math" panose="02040503050406030204" pitchFamily="18" charset="0"/>
                                          <a:sym typeface="Wingdings" panose="05000000000000000000" pitchFamily="2" charset="2"/>
                                        </a:rPr>
                                        <m:t>+</m:t>
                                      </m:r>
                                      <m:r>
                                        <a:rPr lang="en-GB" sz="1200" b="0" i="1" baseline="0" smtClean="0">
                                          <a:effectLst/>
                                          <a:latin typeface="Cambria Math" panose="02040503050406030204" pitchFamily="18" charset="0"/>
                                          <a:sym typeface="Wingdings" panose="05000000000000000000" pitchFamily="2" charset="2"/>
                                        </a:rPr>
                                        <m:t>𝑐</m:t>
                                      </m:r>
                                    </m:sup>
                                  </m:sSup>
                                  <m:r>
                                    <a:rPr lang="en-GB" sz="1200" b="0" i="1" baseline="0" smtClean="0">
                                      <a:effectLst/>
                                      <a:latin typeface="Cambria Math" panose="02040503050406030204" pitchFamily="18" charset="0"/>
                                      <a:sym typeface="Wingdings" panose="05000000000000000000" pitchFamily="2" charset="2"/>
                                    </a:rPr>
                                    <m:t>)</m:t>
                                  </m:r>
                                </m:den>
                              </m:f>
                            </m:oMath>
                          </a14:m>
                          <a:endParaRPr lang="en-GB" sz="1200" b="0" dirty="0">
                            <a:effectLst/>
                            <a:latin typeface="Times New Roman" panose="02020603050405020304" pitchFamily="18" charset="0"/>
                            <a:cs typeface="Times New Roman" panose="02020603050405020304" pitchFamily="18" charset="0"/>
                          </a:endParaRPr>
                        </a:p>
                        <a:p>
                          <a:pPr marL="342900" lvl="0" indent="-342900" algn="l">
                            <a:lnSpc>
                              <a:spcPct val="115000"/>
                            </a:lnSpc>
                            <a:spcAft>
                              <a:spcPts val="0"/>
                            </a:spcAft>
                            <a:buFont typeface="Wingdings" panose="05000000000000000000" pitchFamily="2" charset="2"/>
                            <a:buChar char=""/>
                          </a:pPr>
                          <a:r>
                            <a:rPr lang="en-GB" sz="1200" b="0" dirty="0">
                              <a:effectLst/>
                              <a:latin typeface="Times New Roman" panose="02020603050405020304" pitchFamily="18" charset="0"/>
                              <a:cs typeface="Times New Roman" panose="02020603050405020304" pitchFamily="18" charset="0"/>
                            </a:rPr>
                            <a:t>x-&gt;features, m-&gt;gradients, c-&gt;intercept</a:t>
                          </a:r>
                        </a:p>
                        <a:p>
                          <a:pPr marL="342900" lvl="0" indent="-342900" algn="l">
                            <a:lnSpc>
                              <a:spcPct val="115000"/>
                            </a:lnSpc>
                            <a:spcAft>
                              <a:spcPts val="0"/>
                            </a:spcAft>
                            <a:buFont typeface="Wingdings" panose="05000000000000000000" pitchFamily="2" charset="2"/>
                            <a:buChar char=""/>
                          </a:pPr>
                          <a:r>
                            <a:rPr lang="en-GB" sz="1200" b="0" dirty="0">
                              <a:effectLst/>
                            </a:rPr>
                            <a:t>Apply s-shaped logistic function to linear regression.</a:t>
                          </a:r>
                        </a:p>
                      </a:txBody>
                      <a:tcPr marL="49480" marR="49480" marT="0" marB="0"/>
                    </a:tc>
                    <a:tc>
                      <a:txBody>
                        <a:bodyPr/>
                        <a:lstStyle/>
                        <a:p>
                          <a:pPr marL="0" lvl="0" indent="0" algn="ctr">
                            <a:lnSpc>
                              <a:spcPct val="115000"/>
                            </a:lnSpc>
                            <a:spcAft>
                              <a:spcPts val="0"/>
                            </a:spcAft>
                            <a:buFont typeface="Wingdings" panose="05000000000000000000" pitchFamily="2" charset="2"/>
                            <a:buNone/>
                          </a:pPr>
                          <a:r>
                            <a:rPr lang="en-GB" sz="1200" b="1" dirty="0">
                              <a:solidFill>
                                <a:srgbClr val="FF0000"/>
                              </a:solidFill>
                              <a:effectLst/>
                            </a:rPr>
                            <a:t>t-SNE</a:t>
                          </a:r>
                        </a:p>
                        <a:p>
                          <a:pPr marL="342900" lvl="0" indent="-342900" algn="l">
                            <a:lnSpc>
                              <a:spcPct val="115000"/>
                            </a:lnSpc>
                            <a:spcAft>
                              <a:spcPts val="0"/>
                            </a:spcAft>
                            <a:buFont typeface="Wingdings" panose="05000000000000000000" pitchFamily="2" charset="2"/>
                            <a:buChar char=""/>
                          </a:pPr>
                          <a:r>
                            <a:rPr lang="en-GB" sz="1200">
                              <a:effectLst/>
                            </a:rPr>
                            <a:t>Probabilistic </a:t>
                          </a:r>
                          <a:r>
                            <a:rPr lang="en-GB" sz="1200" dirty="0">
                              <a:effectLst/>
                            </a:rPr>
                            <a:t>dimensionality reduction technique.</a:t>
                          </a:r>
                        </a:p>
                        <a:p>
                          <a:pPr marL="342900" lvl="0" indent="-342900" algn="l">
                            <a:lnSpc>
                              <a:spcPct val="115000"/>
                            </a:lnSpc>
                            <a:spcAft>
                              <a:spcPts val="0"/>
                            </a:spcAft>
                            <a:buFont typeface="Wingdings" panose="05000000000000000000" pitchFamily="2" charset="2"/>
                            <a:buChar char=""/>
                          </a:pPr>
                          <a:r>
                            <a:rPr lang="en-GB" sz="1200" dirty="0">
                              <a:effectLst/>
                            </a:rPr>
                            <a:t>Captures complex polynomial relationships</a:t>
                          </a:r>
                        </a:p>
                        <a:p>
                          <a:pPr marL="342900" lvl="0" indent="-342900" algn="l">
                            <a:lnSpc>
                              <a:spcPct val="115000"/>
                            </a:lnSpc>
                            <a:spcAft>
                              <a:spcPts val="0"/>
                            </a:spcAft>
                            <a:buFont typeface="Wingdings" panose="05000000000000000000" pitchFamily="2" charset="2"/>
                            <a:buChar char=""/>
                          </a:pPr>
                          <a:r>
                            <a:rPr lang="en-GB" sz="1200" dirty="0">
                              <a:effectLst/>
                            </a:rPr>
                            <a:t>Resulting in clearer clusters.</a:t>
                          </a:r>
                        </a:p>
                      </a:txBody>
                      <a:tcPr marL="49480" marR="49480" marT="0" marB="0"/>
                    </a:tc>
                    <a:tc>
                      <a:txBody>
                        <a:bodyPr/>
                        <a:lstStyle/>
                        <a:p>
                          <a:pPr marL="0" lvl="0" indent="0" algn="ctr">
                            <a:lnSpc>
                              <a:spcPct val="115000"/>
                            </a:lnSpc>
                            <a:spcAft>
                              <a:spcPts val="0"/>
                            </a:spcAft>
                            <a:buFont typeface="Wingdings" panose="05000000000000000000" pitchFamily="2" charset="2"/>
                            <a:buNone/>
                          </a:pPr>
                          <a:r>
                            <a:rPr lang="en-GB" sz="1200" b="1" dirty="0">
                              <a:solidFill>
                                <a:srgbClr val="FF0000"/>
                              </a:solidFill>
                              <a:effectLst/>
                            </a:rPr>
                            <a:t>K-Means</a:t>
                          </a:r>
                        </a:p>
                        <a:p>
                          <a:pPr marL="342900" lvl="0" indent="-342900" algn="l">
                            <a:lnSpc>
                              <a:spcPct val="115000"/>
                            </a:lnSpc>
                            <a:spcAft>
                              <a:spcPts val="0"/>
                            </a:spcAft>
                            <a:buFont typeface="Wingdings" panose="05000000000000000000" pitchFamily="2" charset="2"/>
                            <a:buChar char=""/>
                          </a:pPr>
                          <a:r>
                            <a:rPr lang="en-GB" sz="1200" dirty="0">
                              <a:effectLst/>
                            </a:rPr>
                            <a:t>Applied on PCs</a:t>
                          </a:r>
                        </a:p>
                        <a:p>
                          <a:pPr marL="342900" lvl="0" indent="-342900" algn="l">
                            <a:lnSpc>
                              <a:spcPct val="115000"/>
                            </a:lnSpc>
                            <a:spcAft>
                              <a:spcPts val="0"/>
                            </a:spcAft>
                            <a:buFont typeface="Wingdings" panose="05000000000000000000" pitchFamily="2" charset="2"/>
                            <a:buChar char=""/>
                          </a:pPr>
                          <a:r>
                            <a:rPr lang="en-GB" sz="1200" dirty="0">
                              <a:effectLst/>
                            </a:rPr>
                            <a:t>Decided on 10 clusters</a:t>
                          </a:r>
                          <a:endParaRPr lang="en-GB" dirty="0"/>
                        </a:p>
                      </a:txBody>
                      <a:tcPr marL="49480" marR="49480" marT="0" marB="0"/>
                    </a:tc>
                    <a:tc>
                      <a:txBody>
                        <a:bodyPr/>
                        <a:lstStyle/>
                        <a:p>
                          <a:endParaRPr lang="en-GB" dirty="0"/>
                        </a:p>
                      </a:txBody>
                      <a:tcPr marL="49480" marR="49480" marT="0" marB="0"/>
                    </a:tc>
                    <a:extLst>
                      <a:ext uri="{0D108BD9-81ED-4DB2-BD59-A6C34878D82A}">
                        <a16:rowId xmlns:a16="http://schemas.microsoft.com/office/drawing/2014/main" val="4058823984"/>
                      </a:ext>
                    </a:extLst>
                  </a:tr>
                  <a:tr h="1351657">
                    <a:tc gridSpan="4">
                      <a:txBody>
                        <a:bodyPr/>
                        <a:lstStyle/>
                        <a:p>
                          <a:pPr algn="l">
                            <a:lnSpc>
                              <a:spcPct val="115000"/>
                            </a:lnSpc>
                            <a:spcAft>
                              <a:spcPts val="0"/>
                            </a:spcAft>
                          </a:pPr>
                          <a:r>
                            <a:rPr lang="en-GB" sz="1200" dirty="0">
                              <a:effectLst/>
                            </a:rPr>
                            <a:t>Analysis and Critical Evaluation of Findings:</a:t>
                          </a:r>
                        </a:p>
                        <a:p>
                          <a:pPr algn="l">
                            <a:lnSpc>
                              <a:spcPct val="107000"/>
                            </a:lnSpc>
                            <a:spcAft>
                              <a:spcPts val="0"/>
                            </a:spcAft>
                          </a:pPr>
                          <a:r>
                            <a:rPr lang="en-GB" sz="1200" b="0" kern="1200" dirty="0">
                              <a:solidFill>
                                <a:schemeClr val="dk1"/>
                              </a:solidFill>
                              <a:effectLst/>
                              <a:latin typeface="+mn-lt"/>
                              <a:ea typeface="+mn-ea"/>
                              <a:cs typeface="+mn-cs"/>
                            </a:rPr>
                            <a:t>- Alternative H1 proven correct. Historically, certain subgroups of trades were considerably more profitable. Their profitability fluctuated with time. This approach is better than placing a flat threshold on classification accuracy (all unprofitable). Subgroups differ mostly by type of action (Long/Short), the most profitable group (1) was comprised of 222 Long trades.</a:t>
                          </a:r>
                        </a:p>
                        <a:p>
                          <a:pPr algn="l">
                            <a:lnSpc>
                              <a:spcPct val="107000"/>
                            </a:lnSpc>
                            <a:spcAft>
                              <a:spcPts val="0"/>
                            </a:spcAft>
                          </a:pPr>
                          <a:endParaRPr lang="en-GB" sz="1200" b="0" kern="1200" dirty="0">
                            <a:solidFill>
                              <a:schemeClr val="dk1"/>
                            </a:solidFill>
                            <a:effectLst/>
                            <a:latin typeface="+mn-lt"/>
                            <a:ea typeface="+mn-ea"/>
                            <a:cs typeface="+mn-cs"/>
                          </a:endParaRPr>
                        </a:p>
                        <a:p>
                          <a:r>
                            <a:rPr lang="en-GB" sz="1200" b="0" kern="1200" dirty="0">
                              <a:solidFill>
                                <a:schemeClr val="dk1"/>
                              </a:solidFill>
                              <a:effectLst/>
                              <a:latin typeface="+mn-lt"/>
                              <a:ea typeface="+mn-ea"/>
                              <a:cs typeface="+mn-cs"/>
                            </a:rPr>
                            <a:t>- K-means want to enough subgroups to differentiate behaviour, but large enough to trade</a:t>
                          </a:r>
                        </a:p>
                        <a:p>
                          <a:r>
                            <a:rPr lang="en-GB" sz="1200" b="0" kern="1200" dirty="0">
                              <a:solidFill>
                                <a:schemeClr val="dk1"/>
                              </a:solidFill>
                              <a:effectLst/>
                              <a:latin typeface="+mn-lt"/>
                              <a:ea typeface="+mn-ea"/>
                              <a:cs typeface="+mn-cs"/>
                            </a:rPr>
                            <a:t>- K-Means on t-SNE features lends to easier visual interpretation_</a:t>
                          </a:r>
                        </a:p>
                        <a:p>
                          <a:endParaRPr lang="en-GB" sz="1200" dirty="0"/>
                        </a:p>
                        <a:p>
                          <a:endParaRPr lang="en-GB" dirty="0"/>
                        </a:p>
                      </a:txBody>
                      <a:tcPr marL="49480" marR="49480" marT="0" marB="0"/>
                    </a:tc>
                    <a:tc hMerge="1">
                      <a:txBody>
                        <a:bodyPr/>
                        <a:lstStyle/>
                        <a:p>
                          <a:endParaRPr lang="en-GB" dirty="0"/>
                        </a:p>
                      </a:txBody>
                      <a:tcPr marL="49480" marR="49480" marT="0" marB="0"/>
                    </a:tc>
                    <a:tc hMerge="1">
                      <a:txBody>
                        <a:bodyPr/>
                        <a:lstStyle/>
                        <a:p>
                          <a:endParaRPr lang="en-GB" dirty="0"/>
                        </a:p>
                      </a:txBody>
                      <a:tcPr marL="49480" marR="49480" marT="0" marB="0"/>
                    </a:tc>
                    <a:tc hMerge="1">
                      <a:txBody>
                        <a:bodyPr/>
                        <a:lstStyle/>
                        <a:p>
                          <a:endParaRPr lang="en-GB" dirty="0"/>
                        </a:p>
                      </a:txBody>
                      <a:tcPr marL="49480" marR="49480" marT="0" marB="0"/>
                    </a:tc>
                    <a:extLst>
                      <a:ext uri="{0D108BD9-81ED-4DB2-BD59-A6C34878D82A}">
                        <a16:rowId xmlns:a16="http://schemas.microsoft.com/office/drawing/2014/main" val="3222317378"/>
                      </a:ext>
                    </a:extLst>
                  </a:tr>
                </a:tbl>
              </a:graphicData>
            </a:graphic>
          </p:graphicFrame>
        </mc:Choice>
        <mc:Fallback>
          <p:graphicFrame>
            <p:nvGraphicFramePr>
              <p:cNvPr id="4" name="Table 3">
                <a:extLst>
                  <a:ext uri="{FF2B5EF4-FFF2-40B4-BE49-F238E27FC236}">
                    <a16:creationId xmlns:a16="http://schemas.microsoft.com/office/drawing/2014/main" id="{8BF16E1A-B99F-4061-9967-5B49EFD29D93}"/>
                  </a:ext>
                </a:extLst>
              </p:cNvPr>
              <p:cNvGraphicFramePr>
                <a:graphicFrameLocks noGrp="1" noChangeAspect="1"/>
              </p:cNvGraphicFramePr>
              <p:nvPr>
                <p:extLst>
                  <p:ext uri="{D42A27DB-BD31-4B8C-83A1-F6EECF244321}">
                    <p14:modId xmlns:p14="http://schemas.microsoft.com/office/powerpoint/2010/main" val="2286047102"/>
                  </p:ext>
                </p:extLst>
              </p:nvPr>
            </p:nvGraphicFramePr>
            <p:xfrm>
              <a:off x="101600" y="91440"/>
              <a:ext cx="11988801" cy="6909223"/>
            </p:xfrm>
            <a:graphic>
              <a:graphicData uri="http://schemas.openxmlformats.org/drawingml/2006/table">
                <a:tbl>
                  <a:tblPr firstRow="1" firstCol="1" bandRow="1">
                    <a:tableStyleId>{69CF1AB2-1976-4502-BF36-3FF5EA218861}</a:tableStyleId>
                  </a:tblPr>
                  <a:tblGrid>
                    <a:gridCol w="4088660">
                      <a:extLst>
                        <a:ext uri="{9D8B030D-6E8A-4147-A177-3AD203B41FA5}">
                          <a16:colId xmlns:a16="http://schemas.microsoft.com/office/drawing/2014/main" val="617989892"/>
                        </a:ext>
                      </a:extLst>
                    </a:gridCol>
                    <a:gridCol w="2476758">
                      <a:extLst>
                        <a:ext uri="{9D8B030D-6E8A-4147-A177-3AD203B41FA5}">
                          <a16:colId xmlns:a16="http://schemas.microsoft.com/office/drawing/2014/main" val="705446048"/>
                        </a:ext>
                      </a:extLst>
                    </a:gridCol>
                    <a:gridCol w="2696901">
                      <a:extLst>
                        <a:ext uri="{9D8B030D-6E8A-4147-A177-3AD203B41FA5}">
                          <a16:colId xmlns:a16="http://schemas.microsoft.com/office/drawing/2014/main" val="2819006588"/>
                        </a:ext>
                      </a:extLst>
                    </a:gridCol>
                    <a:gridCol w="2726482">
                      <a:extLst>
                        <a:ext uri="{9D8B030D-6E8A-4147-A177-3AD203B41FA5}">
                          <a16:colId xmlns:a16="http://schemas.microsoft.com/office/drawing/2014/main" val="3759442639"/>
                        </a:ext>
                      </a:extLst>
                    </a:gridCol>
                  </a:tblGrid>
                  <a:tr h="628819">
                    <a:tc gridSpan="4">
                      <a:txBody>
                        <a:bodyPr/>
                        <a:lstStyle/>
                        <a:p>
                          <a:pPr algn="ctr">
                            <a:lnSpc>
                              <a:spcPct val="107000"/>
                            </a:lnSpc>
                            <a:spcBef>
                              <a:spcPts val="1200"/>
                            </a:spcBef>
                            <a:spcAft>
                              <a:spcPts val="0"/>
                            </a:spcAft>
                          </a:pPr>
                          <a:r>
                            <a:rPr lang="en-GB" sz="2000" u="sng" dirty="0">
                              <a:effectLst/>
                            </a:rPr>
                            <a:t>Visual analysis for model-based FX trading</a:t>
                          </a:r>
                          <a:br>
                            <a:rPr lang="en-GB" sz="1600" dirty="0">
                              <a:effectLst/>
                            </a:rPr>
                          </a:br>
                          <a:r>
                            <a:rPr lang="en-GB" sz="1200" b="0" dirty="0">
                              <a:effectLst/>
                            </a:rPr>
                            <a:t>Alex Papakyriacou  |  </a:t>
                          </a:r>
                          <a:r>
                            <a:rPr lang="en-GB" sz="1200" b="0" dirty="0">
                              <a:effectLst/>
                              <a:hlinkClick r:id="rId2"/>
                            </a:rPr>
                            <a:t>09alexpapa@gmail.com</a:t>
                          </a:r>
                          <a:r>
                            <a:rPr lang="en-GB" sz="1200" b="0" dirty="0">
                              <a:effectLst/>
                            </a:rPr>
                            <a:t>  |  </a:t>
                          </a:r>
                          <a:r>
                            <a:rPr lang="en-GB" sz="1200" b="0" dirty="0">
                              <a:hlinkClick r:id="rId3"/>
                            </a:rPr>
                            <a:t>github.com/09acp</a:t>
                          </a:r>
                          <a:endParaRPr lang="en-GB" sz="1200" b="0" dirty="0"/>
                        </a:p>
                      </a:txBody>
                      <a:tcPr marL="49480" marR="49480" marT="0" marB="0" anchor="ctr">
                        <a:lnB w="28575" cap="flat" cmpd="sng" algn="ctr">
                          <a:solidFill>
                            <a:schemeClr val="accent1"/>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787322757"/>
                      </a:ext>
                    </a:extLst>
                  </a:tr>
                  <a:tr h="1529969">
                    <a:tc gridSpan="4">
                      <a:txBody>
                        <a:bodyPr/>
                        <a:lstStyle/>
                        <a:p>
                          <a:pPr marL="0" lvl="0" indent="0" algn="l">
                            <a:lnSpc>
                              <a:spcPct val="115000"/>
                            </a:lnSpc>
                            <a:spcAft>
                              <a:spcPts val="0"/>
                            </a:spcAft>
                            <a:buFont typeface="Wingdings" panose="05000000000000000000" pitchFamily="2" charset="2"/>
                            <a:buNone/>
                          </a:pPr>
                          <a:r>
                            <a:rPr lang="en-GB" sz="1200" dirty="0">
                              <a:effectLst/>
                            </a:rPr>
                            <a:t>OVERVIEW</a:t>
                          </a:r>
                          <a:r>
                            <a:rPr lang="en-GB" sz="1200" b="0" dirty="0">
                              <a:effectLst/>
                            </a:rPr>
                            <a:t>: Create a classifier (Buy/Sell) based on GADF features to trade the USD/EUR exchange. Visually assess model biases. Combine human expertise to improve profitability.</a:t>
                          </a:r>
                          <a:endParaRPr lang="en-GB" sz="1200" dirty="0">
                            <a:effectLst/>
                          </a:endParaRPr>
                        </a:p>
                        <a:p>
                          <a:pPr marL="0" lvl="0" indent="0" algn="l">
                            <a:lnSpc>
                              <a:spcPct val="115000"/>
                            </a:lnSpc>
                            <a:spcAft>
                              <a:spcPts val="0"/>
                            </a:spcAft>
                            <a:buFont typeface="Wingdings" panose="05000000000000000000" pitchFamily="2" charset="2"/>
                            <a:buNone/>
                          </a:pPr>
                          <a:endParaRPr lang="en-GB" sz="400" dirty="0">
                            <a:effectLst/>
                          </a:endParaRPr>
                        </a:p>
                        <a:p>
                          <a:pPr marL="0" lvl="0" indent="0" algn="l">
                            <a:lnSpc>
                              <a:spcPct val="115000"/>
                            </a:lnSpc>
                            <a:spcAft>
                              <a:spcPts val="0"/>
                            </a:spcAft>
                            <a:buFont typeface="Wingdings" panose="05000000000000000000" pitchFamily="2" charset="2"/>
                            <a:buNone/>
                          </a:pPr>
                          <a:r>
                            <a:rPr lang="en-GB" sz="1200" dirty="0">
                              <a:effectLst/>
                            </a:rPr>
                            <a:t>Target 1. </a:t>
                          </a:r>
                          <a:r>
                            <a:rPr lang="en-GB" sz="1200" b="0" dirty="0">
                              <a:effectLst/>
                            </a:rPr>
                            <a:t>Simplify thesis project (stocks/portfolio/models/features). Use raw price data (USD/EUR ) to create GADF artificial images (most profitable) to predict the direction of the price movement for the next day. Emphasis on ML models (non ANN). Save the classification probability of each instance for more selecting trading.</a:t>
                          </a:r>
                          <a:endParaRPr lang="en-GB" sz="400" b="0" dirty="0">
                            <a:effectLst/>
                          </a:endParaRPr>
                        </a:p>
                        <a:p>
                          <a:pPr marL="0" lvl="0" indent="0" algn="l">
                            <a:lnSpc>
                              <a:spcPct val="115000"/>
                            </a:lnSpc>
                            <a:spcAft>
                              <a:spcPts val="0"/>
                            </a:spcAft>
                            <a:buFont typeface="Wingdings" panose="05000000000000000000" pitchFamily="2" charset="2"/>
                            <a:buNone/>
                          </a:pPr>
                          <a:r>
                            <a:rPr lang="en-GB" sz="1200" b="1" dirty="0">
                              <a:effectLst/>
                            </a:rPr>
                            <a:t>Target 2. Alt H1:</a:t>
                          </a:r>
                          <a:r>
                            <a:rPr lang="en-GB" sz="1200" b="0" dirty="0">
                              <a:effectLst/>
                            </a:rPr>
                            <a:t> Visualizing the performance of trades to determine subgroups based on inputs and profitability. Trading a selected subgroup should prove more profitable than executing all trades indiscriminately, because the model’s biases will be addressed, reducing false negatives/positives. </a:t>
                          </a:r>
                          <a:r>
                            <a:rPr lang="en-GB" sz="1200" b="1" i="1" dirty="0">
                              <a:effectLst/>
                            </a:rPr>
                            <a:t>Groups built without input of profit</a:t>
                          </a:r>
                          <a:r>
                            <a:rPr lang="en-GB" sz="1200" b="1" dirty="0">
                              <a:effectLst/>
                            </a:rPr>
                            <a:t>.</a:t>
                          </a:r>
                          <a:endParaRPr lang="en-GB" sz="400" b="1" dirty="0">
                            <a:effectLst/>
                          </a:endParaRPr>
                        </a:p>
                        <a:p>
                          <a:pPr marL="0" lvl="0" indent="0" algn="l">
                            <a:lnSpc>
                              <a:spcPct val="115000"/>
                            </a:lnSpc>
                            <a:spcAft>
                              <a:spcPts val="0"/>
                            </a:spcAft>
                            <a:buFont typeface="Wingdings" panose="05000000000000000000" pitchFamily="2" charset="2"/>
                            <a:buNone/>
                          </a:pPr>
                          <a:r>
                            <a:rPr lang="en-GB" sz="1200" b="1" dirty="0">
                              <a:effectLst/>
                            </a:rPr>
                            <a:t>Target 3. Alt H2: </a:t>
                          </a:r>
                          <a:r>
                            <a:rPr lang="en-GB" sz="1200" b="0" dirty="0">
                              <a:effectLst/>
                            </a:rPr>
                            <a:t>A browser app (Dash) will allow traders to study the price chart the most profitable forecasted-trades subgroup(H1). Leveraging their expertise and non-quantifiable insight, a user will be able to supplement the model’s forecasts, by choosing which trades to execute (which forecasts to trust). The combined technique should be more profitable.</a:t>
                          </a:r>
                        </a:p>
                      </a:txBody>
                      <a:tcPr marL="49480" marR="49480" marT="0" marB="0">
                        <a:lnT w="28575" cap="flat" cmpd="sng" algn="ctr">
                          <a:solidFill>
                            <a:schemeClr val="accent1"/>
                          </a:solidFill>
                          <a:prstDash val="solid"/>
                          <a:round/>
                          <a:headEnd type="none" w="med" len="med"/>
                          <a:tailEnd type="none" w="med" len="med"/>
                        </a:lnT>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100301886"/>
                      </a:ext>
                    </a:extLst>
                  </a:tr>
                  <a:tr h="1880489">
                    <a:tc>
                      <a:txBody>
                        <a:bodyPr/>
                        <a:lstStyle/>
                        <a:p>
                          <a:pPr marL="0" lvl="0" indent="0" algn="ctr">
                            <a:lnSpc>
                              <a:spcPct val="115000"/>
                            </a:lnSpc>
                            <a:spcAft>
                              <a:spcPts val="0"/>
                            </a:spcAft>
                            <a:buFont typeface="Wingdings" panose="05000000000000000000" pitchFamily="2" charset="2"/>
                            <a:buNone/>
                          </a:pPr>
                          <a:r>
                            <a:rPr lang="en-GB" sz="1200" b="1" kern="1200" dirty="0">
                              <a:solidFill>
                                <a:schemeClr val="dk1"/>
                              </a:solidFill>
                              <a:effectLst/>
                              <a:latin typeface="+mn-lt"/>
                              <a:ea typeface="+mn-ea"/>
                              <a:cs typeface="+mn-cs"/>
                            </a:rPr>
                            <a:t>Parameters</a:t>
                          </a:r>
                        </a:p>
                        <a:p>
                          <a:pPr marL="342900" lvl="0" indent="-342900" algn="l">
                            <a:lnSpc>
                              <a:spcPct val="115000"/>
                            </a:lnSpc>
                            <a:spcAft>
                              <a:spcPts val="0"/>
                            </a:spcAft>
                            <a:buFont typeface="Wingdings" panose="05000000000000000000" pitchFamily="2" charset="2"/>
                            <a:buChar char=""/>
                          </a:pPr>
                          <a:r>
                            <a:rPr lang="en-GB" sz="1200" b="0" kern="1200" dirty="0">
                              <a:solidFill>
                                <a:schemeClr val="dk1"/>
                              </a:solidFill>
                              <a:effectLst/>
                              <a:latin typeface="+mn-lt"/>
                              <a:ea typeface="+mn-ea"/>
                              <a:cs typeface="+mn-cs"/>
                            </a:rPr>
                            <a:t>USD/EUR raw price data (scaled 0-1) GADF features. </a:t>
                          </a:r>
                        </a:p>
                        <a:p>
                          <a:pPr marL="342900" lvl="0" indent="-342900" algn="l">
                            <a:lnSpc>
                              <a:spcPct val="115000"/>
                            </a:lnSpc>
                            <a:spcAft>
                              <a:spcPts val="0"/>
                            </a:spcAft>
                            <a:buFont typeface="Wingdings" panose="05000000000000000000" pitchFamily="2" charset="2"/>
                            <a:buChar char=""/>
                          </a:pPr>
                          <a:r>
                            <a:rPr lang="en-GB" sz="1200" b="0" kern="1200" dirty="0">
                              <a:solidFill>
                                <a:schemeClr val="dk1"/>
                              </a:solidFill>
                              <a:effectLst/>
                              <a:latin typeface="+mn-lt"/>
                              <a:ea typeface="+mn-ea"/>
                              <a:cs typeface="+mn-cs"/>
                            </a:rPr>
                            <a:t>Daily data. Daily trading. </a:t>
                          </a:r>
                        </a:p>
                        <a:p>
                          <a:pPr marL="342900" lvl="0" indent="-342900" algn="l">
                            <a:lnSpc>
                              <a:spcPct val="115000"/>
                            </a:lnSpc>
                            <a:spcAft>
                              <a:spcPts val="0"/>
                            </a:spcAft>
                            <a:buFont typeface="Wingdings" panose="05000000000000000000" pitchFamily="2" charset="2"/>
                            <a:buChar char=""/>
                          </a:pPr>
                          <a:r>
                            <a:rPr lang="en-GB" sz="1200" b="0" kern="1200" dirty="0">
                              <a:solidFill>
                                <a:schemeClr val="dk1"/>
                              </a:solidFill>
                              <a:effectLst/>
                              <a:latin typeface="+mn-lt"/>
                              <a:ea typeface="+mn-ea"/>
                              <a:cs typeface="+mn-cs"/>
                            </a:rPr>
                            <a:t>Starting balance $10,000, position $5,000</a:t>
                          </a:r>
                        </a:p>
                        <a:p>
                          <a:pPr marL="342900" lvl="0" indent="-342900" algn="l">
                            <a:lnSpc>
                              <a:spcPct val="115000"/>
                            </a:lnSpc>
                            <a:spcAft>
                              <a:spcPts val="0"/>
                            </a:spcAft>
                            <a:buFont typeface="Wingdings" panose="05000000000000000000" pitchFamily="2" charset="2"/>
                            <a:buChar char=""/>
                          </a:pPr>
                          <a:r>
                            <a:rPr lang="en-GB" sz="1200" b="0" kern="1200" dirty="0">
                              <a:solidFill>
                                <a:schemeClr val="dk1"/>
                              </a:solidFill>
                              <a:effectLst/>
                              <a:latin typeface="+mn-lt"/>
                              <a:ea typeface="+mn-ea"/>
                              <a:cs typeface="+mn-cs"/>
                            </a:rPr>
                            <a:t>1 step-ahead forecasting</a:t>
                          </a:r>
                        </a:p>
                        <a:p>
                          <a:pPr marL="342900" lvl="0" indent="-342900" algn="l">
                            <a:lnSpc>
                              <a:spcPct val="115000"/>
                            </a:lnSpc>
                            <a:spcAft>
                              <a:spcPts val="0"/>
                            </a:spcAft>
                            <a:buFont typeface="Wingdings" panose="05000000000000000000" pitchFamily="2" charset="2"/>
                            <a:buChar char=""/>
                          </a:pPr>
                          <a:r>
                            <a:rPr lang="en-GB" sz="1200" b="0" kern="1200" dirty="0">
                              <a:solidFill>
                                <a:schemeClr val="dk1"/>
                              </a:solidFill>
                              <a:effectLst/>
                              <a:latin typeface="+mn-lt"/>
                              <a:ea typeface="+mn-ea"/>
                              <a:cs typeface="+mn-cs"/>
                            </a:rPr>
                            <a:t>Using a 10day rolling window</a:t>
                          </a:r>
                        </a:p>
                        <a:p>
                          <a:pPr marL="342900" lvl="0" indent="-342900" algn="l">
                            <a:lnSpc>
                              <a:spcPct val="115000"/>
                            </a:lnSpc>
                            <a:spcAft>
                              <a:spcPts val="0"/>
                            </a:spcAft>
                            <a:buFont typeface="Wingdings" panose="05000000000000000000" pitchFamily="2" charset="2"/>
                            <a:buChar char=""/>
                          </a:pPr>
                          <a:r>
                            <a:rPr lang="en-GB" sz="1200" b="0" kern="1200" dirty="0">
                              <a:solidFill>
                                <a:schemeClr val="dk1"/>
                              </a:solidFill>
                              <a:effectLst/>
                              <a:latin typeface="+mn-lt"/>
                              <a:ea typeface="+mn-ea"/>
                              <a:cs typeface="+mn-cs"/>
                            </a:rPr>
                            <a:t>Binary classification (Buy, Sell)</a:t>
                          </a:r>
                        </a:p>
                        <a:p>
                          <a:pPr marL="342900" lvl="0" indent="-342900" algn="l">
                            <a:lnSpc>
                              <a:spcPct val="115000"/>
                            </a:lnSpc>
                            <a:spcAft>
                              <a:spcPts val="0"/>
                            </a:spcAft>
                            <a:buFont typeface="Wingdings" panose="05000000000000000000" pitchFamily="2" charset="2"/>
                            <a:buChar char=""/>
                          </a:pPr>
                          <a:r>
                            <a:rPr lang="en-GB" sz="1200" b="0" kern="1200" dirty="0">
                              <a:solidFill>
                                <a:schemeClr val="dk1"/>
                              </a:solidFill>
                              <a:effectLst/>
                              <a:latin typeface="+mn-lt"/>
                              <a:ea typeface="+mn-ea"/>
                              <a:cs typeface="+mn-cs"/>
                            </a:rPr>
                            <a:t>3% transaction cost per trade.</a:t>
                          </a:r>
                        </a:p>
                      </a:txBody>
                      <a:tcPr marL="49480" marR="49480" marT="0" marB="0"/>
                    </a:tc>
                    <a:tc>
                      <a:txBody>
                        <a:bodyPr/>
                        <a:lstStyle/>
                        <a:p>
                          <a:pPr marL="0" lvl="0" indent="0" algn="ctr">
                            <a:lnSpc>
                              <a:spcPct val="115000"/>
                            </a:lnSpc>
                            <a:spcAft>
                              <a:spcPts val="0"/>
                            </a:spcAft>
                            <a:buFont typeface="Wingdings" panose="05000000000000000000" pitchFamily="2" charset="2"/>
                            <a:buNone/>
                          </a:pPr>
                          <a:r>
                            <a:rPr lang="en-GB" sz="1200" b="1" kern="1200" dirty="0">
                              <a:solidFill>
                                <a:srgbClr val="FF0000"/>
                              </a:solidFill>
                              <a:effectLst/>
                              <a:latin typeface="+mn-lt"/>
                              <a:ea typeface="+mn-ea"/>
                              <a:cs typeface="+mn-cs"/>
                            </a:rPr>
                            <a:t>GADF artificial images</a:t>
                          </a:r>
                        </a:p>
                        <a:p>
                          <a:pPr marL="342900" lvl="0" indent="-342900" algn="l">
                            <a:lnSpc>
                              <a:spcPct val="115000"/>
                            </a:lnSpc>
                            <a:spcAft>
                              <a:spcPts val="0"/>
                            </a:spcAft>
                            <a:buFont typeface="Wingdings" panose="05000000000000000000" pitchFamily="2" charset="2"/>
                            <a:buChar char=""/>
                          </a:pPr>
                          <a:r>
                            <a:rPr lang="en-GB" sz="1200" b="0" kern="1200" dirty="0" err="1">
                              <a:solidFill>
                                <a:schemeClr val="dk1"/>
                              </a:solidFill>
                              <a:effectLst/>
                              <a:latin typeface="+mn-lt"/>
                              <a:ea typeface="+mn-ea"/>
                              <a:cs typeface="+mn-cs"/>
                            </a:rPr>
                            <a:t>GAd</a:t>
                          </a:r>
                          <a:endParaRPr lang="en-GB" sz="1200" b="0" kern="1200" dirty="0">
                            <a:solidFill>
                              <a:schemeClr val="dk1"/>
                            </a:solidFill>
                            <a:effectLst/>
                            <a:latin typeface="+mn-lt"/>
                            <a:ea typeface="+mn-ea"/>
                            <a:cs typeface="+mn-cs"/>
                          </a:endParaRPr>
                        </a:p>
                        <a:p>
                          <a:pPr marL="342900" lvl="0" indent="-342900" algn="l">
                            <a:lnSpc>
                              <a:spcPct val="115000"/>
                            </a:lnSpc>
                            <a:spcAft>
                              <a:spcPts val="0"/>
                            </a:spcAft>
                            <a:buFont typeface="Wingdings" panose="05000000000000000000" pitchFamily="2" charset="2"/>
                            <a:buChar char=""/>
                          </a:pPr>
                          <a:endParaRPr lang="en-GB" sz="1200" b="0" kern="1200" dirty="0">
                            <a:solidFill>
                              <a:schemeClr val="dk1"/>
                            </a:solidFill>
                            <a:effectLst/>
                            <a:latin typeface="+mn-lt"/>
                            <a:ea typeface="+mn-ea"/>
                            <a:cs typeface="+mn-cs"/>
                          </a:endParaRPr>
                        </a:p>
                        <a:p>
                          <a:pPr marL="342900" lvl="0" indent="-342900" algn="l">
                            <a:lnSpc>
                              <a:spcPct val="115000"/>
                            </a:lnSpc>
                            <a:spcAft>
                              <a:spcPts val="0"/>
                            </a:spcAft>
                            <a:buFont typeface="Wingdings" panose="05000000000000000000" pitchFamily="2" charset="2"/>
                            <a:buChar char=""/>
                          </a:pPr>
                          <a:endParaRPr lang="en-GB" sz="1200" b="0" kern="1200" dirty="0">
                            <a:solidFill>
                              <a:schemeClr val="dk1"/>
                            </a:solidFill>
                            <a:effectLst/>
                            <a:latin typeface="+mn-lt"/>
                            <a:ea typeface="+mn-ea"/>
                            <a:cs typeface="+mn-cs"/>
                          </a:endParaRPr>
                        </a:p>
                        <a:p>
                          <a:pPr marL="342900" lvl="0" indent="-342900" algn="l">
                            <a:lnSpc>
                              <a:spcPct val="115000"/>
                            </a:lnSpc>
                            <a:spcAft>
                              <a:spcPts val="0"/>
                            </a:spcAft>
                            <a:buFont typeface="Wingdings" panose="05000000000000000000" pitchFamily="2" charset="2"/>
                            <a:buChar char=""/>
                          </a:pPr>
                          <a:endParaRPr lang="en-GB" sz="1200" b="0" kern="1200" dirty="0">
                            <a:solidFill>
                              <a:schemeClr val="dk1"/>
                            </a:solidFill>
                            <a:effectLst/>
                            <a:latin typeface="+mn-lt"/>
                            <a:ea typeface="+mn-ea"/>
                            <a:cs typeface="+mn-cs"/>
                          </a:endParaRPr>
                        </a:p>
                        <a:p>
                          <a:pPr marL="342900" lvl="0" indent="-342900" algn="l">
                            <a:lnSpc>
                              <a:spcPct val="115000"/>
                            </a:lnSpc>
                            <a:spcAft>
                              <a:spcPts val="0"/>
                            </a:spcAft>
                            <a:buFont typeface="Wingdings" panose="05000000000000000000" pitchFamily="2" charset="2"/>
                            <a:buChar char=""/>
                          </a:pPr>
                          <a:endParaRPr lang="en-GB" sz="1200" b="0" kern="1200" dirty="0">
                            <a:solidFill>
                              <a:schemeClr val="dk1"/>
                            </a:solidFill>
                            <a:effectLst/>
                            <a:latin typeface="+mn-lt"/>
                            <a:ea typeface="+mn-ea"/>
                            <a:cs typeface="+mn-cs"/>
                          </a:endParaRPr>
                        </a:p>
                      </a:txBody>
                      <a:tcPr marL="49480" marR="49480" marT="0" marB="0"/>
                    </a:tc>
                    <a:tc>
                      <a:txBody>
                        <a:bodyPr/>
                        <a:lstStyle/>
                        <a:p>
                          <a:pPr marL="0" lvl="0" indent="0" algn="ctr">
                            <a:lnSpc>
                              <a:spcPct val="115000"/>
                            </a:lnSpc>
                            <a:spcAft>
                              <a:spcPts val="0"/>
                            </a:spcAft>
                            <a:buFont typeface="Wingdings" panose="05000000000000000000" pitchFamily="2" charset="2"/>
                            <a:buNone/>
                          </a:pPr>
                          <a:r>
                            <a:rPr lang="en-GB" sz="1200" b="1" kern="1200" dirty="0">
                              <a:solidFill>
                                <a:schemeClr val="dk1"/>
                              </a:solidFill>
                              <a:effectLst/>
                              <a:latin typeface="+mn-lt"/>
                              <a:ea typeface="+mn-ea"/>
                              <a:cs typeface="+mn-cs"/>
                            </a:rPr>
                            <a:t>REC</a:t>
                          </a:r>
                        </a:p>
                        <a:p>
                          <a:pPr marL="171450" lvl="0" indent="-171450" algn="l">
                            <a:lnSpc>
                              <a:spcPct val="115000"/>
                            </a:lnSpc>
                            <a:spcAft>
                              <a:spcPts val="0"/>
                            </a:spcAft>
                            <a:buFont typeface="Wingdings" panose="05000000000000000000" pitchFamily="2" charset="2"/>
                            <a:buChar char="§"/>
                          </a:pPr>
                          <a:r>
                            <a:rPr lang="en-GB" sz="1200" b="0" kern="1200" dirty="0">
                              <a:solidFill>
                                <a:schemeClr val="dk1"/>
                              </a:solidFill>
                              <a:effectLst/>
                              <a:latin typeface="+mn-lt"/>
                              <a:ea typeface="+mn-ea"/>
                              <a:cs typeface="+mn-cs"/>
                              <a:hlinkClick r:id="rId4"/>
                            </a:rPr>
                            <a:t>Recursive Feature Elimination</a:t>
                          </a:r>
                          <a:endParaRPr lang="en-GB" sz="1200" b="0" kern="1200" dirty="0">
                            <a:solidFill>
                              <a:schemeClr val="dk1"/>
                            </a:solidFill>
                            <a:effectLst/>
                            <a:latin typeface="+mn-lt"/>
                            <a:ea typeface="+mn-ea"/>
                            <a:cs typeface="+mn-cs"/>
                          </a:endParaRPr>
                        </a:p>
                        <a:p>
                          <a:pPr marL="171450" lvl="0" indent="-171450" algn="l">
                            <a:lnSpc>
                              <a:spcPct val="115000"/>
                            </a:lnSpc>
                            <a:spcAft>
                              <a:spcPts val="0"/>
                            </a:spcAft>
                            <a:buFont typeface="Wingdings" panose="05000000000000000000" pitchFamily="2" charset="2"/>
                            <a:buChar char="§"/>
                          </a:pPr>
                          <a:r>
                            <a:rPr lang="en-GB" sz="1200" b="0" kern="1200" dirty="0">
                              <a:solidFill>
                                <a:schemeClr val="dk1"/>
                              </a:solidFill>
                              <a:effectLst/>
                              <a:latin typeface="+mn-lt"/>
                              <a:ea typeface="+mn-ea"/>
                              <a:cs typeface="+mn-cs"/>
                            </a:rPr>
                            <a:t>Shows the relevance of pixels  for the classifier. Can be used to evaluate feature importance.</a:t>
                          </a:r>
                        </a:p>
                        <a:p>
                          <a:pPr marL="342900" lvl="0" indent="-342900" algn="l">
                            <a:lnSpc>
                              <a:spcPct val="115000"/>
                            </a:lnSpc>
                            <a:spcAft>
                              <a:spcPts val="0"/>
                            </a:spcAft>
                            <a:buFont typeface="Wingdings" panose="05000000000000000000" pitchFamily="2" charset="2"/>
                            <a:buChar char=""/>
                          </a:pPr>
                          <a:endParaRPr lang="en-GB" sz="1200" b="0" kern="1200" dirty="0">
                            <a:solidFill>
                              <a:schemeClr val="dk1"/>
                            </a:solidFill>
                            <a:effectLst/>
                            <a:latin typeface="+mn-lt"/>
                            <a:ea typeface="+mn-ea"/>
                            <a:cs typeface="+mn-cs"/>
                          </a:endParaRPr>
                        </a:p>
                        <a:p>
                          <a:pPr marL="342900" lvl="0" indent="-342900" algn="l">
                            <a:lnSpc>
                              <a:spcPct val="115000"/>
                            </a:lnSpc>
                            <a:spcAft>
                              <a:spcPts val="0"/>
                            </a:spcAft>
                            <a:buFont typeface="Wingdings" panose="05000000000000000000" pitchFamily="2" charset="2"/>
                            <a:buChar char=""/>
                          </a:pPr>
                          <a:endParaRPr lang="en-GB" sz="1200" b="0" kern="1200" dirty="0">
                            <a:solidFill>
                              <a:schemeClr val="dk1"/>
                            </a:solidFill>
                            <a:effectLst/>
                            <a:latin typeface="+mn-lt"/>
                            <a:ea typeface="+mn-ea"/>
                            <a:cs typeface="+mn-cs"/>
                          </a:endParaRPr>
                        </a:p>
                      </a:txBody>
                      <a:tcPr marL="49480" marR="49480" marT="0" marB="0"/>
                    </a:tc>
                    <a:tc>
                      <a:txBody>
                        <a:bodyPr/>
                        <a:lstStyle/>
                        <a:p>
                          <a:pPr marL="0" marR="0" lvl="0" indent="0" algn="ctr" defTabSz="914400" rtl="0" eaLnBrk="1" fontAlgn="auto" latinLnBrk="0" hangingPunct="1">
                            <a:lnSpc>
                              <a:spcPct val="115000"/>
                            </a:lnSpc>
                            <a:spcBef>
                              <a:spcPts val="0"/>
                            </a:spcBef>
                            <a:spcAft>
                              <a:spcPts val="0"/>
                            </a:spcAft>
                            <a:buClrTx/>
                            <a:buSzTx/>
                            <a:buFont typeface="Wingdings" panose="05000000000000000000" pitchFamily="2" charset="2"/>
                            <a:buNone/>
                            <a:tabLst/>
                            <a:defRPr/>
                          </a:pPr>
                          <a:r>
                            <a:rPr lang="en-GB" sz="1200" b="1" kern="1200" dirty="0">
                              <a:solidFill>
                                <a:schemeClr val="dk1"/>
                              </a:solidFill>
                              <a:effectLst/>
                              <a:latin typeface="+mn-lt"/>
                              <a:ea typeface="+mn-ea"/>
                              <a:cs typeface="+mn-cs"/>
                            </a:rPr>
                            <a:t>PCA</a:t>
                          </a:r>
                          <a:endParaRPr lang="en-GB" sz="1200" b="0" kern="1200" dirty="0">
                            <a:solidFill>
                              <a:schemeClr val="dk1"/>
                            </a:solidFill>
                            <a:effectLst/>
                            <a:latin typeface="+mn-lt"/>
                            <a:ea typeface="+mn-ea"/>
                            <a:cs typeface="+mn-cs"/>
                          </a:endParaRPr>
                        </a:p>
                        <a:p>
                          <a:pPr marL="342900" lvl="0" indent="-342900" algn="l">
                            <a:lnSpc>
                              <a:spcPct val="115000"/>
                            </a:lnSpc>
                            <a:spcAft>
                              <a:spcPts val="0"/>
                            </a:spcAft>
                            <a:buFont typeface="Wingdings" panose="05000000000000000000" pitchFamily="2" charset="2"/>
                            <a:buChar char=""/>
                          </a:pPr>
                          <a:r>
                            <a:rPr lang="en-GB" sz="1200" b="0" kern="1200" dirty="0">
                              <a:solidFill>
                                <a:schemeClr val="dk1"/>
                              </a:solidFill>
                              <a:effectLst/>
                              <a:latin typeface="+mn-lt"/>
                              <a:ea typeface="+mn-ea"/>
                              <a:cs typeface="+mn-cs"/>
                            </a:rPr>
                            <a:t>Variance maximising technique. Reduces dimensions. Removes unimportant features.</a:t>
                          </a:r>
                        </a:p>
                        <a:p>
                          <a:pPr marL="342900" lvl="0" indent="-342900" algn="l">
                            <a:lnSpc>
                              <a:spcPct val="115000"/>
                            </a:lnSpc>
                            <a:spcAft>
                              <a:spcPts val="0"/>
                            </a:spcAft>
                            <a:buFont typeface="Wingdings" panose="05000000000000000000" pitchFamily="2" charset="2"/>
                            <a:buChar char=""/>
                          </a:pPr>
                          <a:r>
                            <a:rPr lang="en-GB" sz="1200" b="0" kern="1200" dirty="0">
                              <a:solidFill>
                                <a:schemeClr val="dk1"/>
                              </a:solidFill>
                              <a:effectLst/>
                              <a:latin typeface="+mn-lt"/>
                              <a:ea typeface="+mn-ea"/>
                              <a:cs typeface="+mn-cs"/>
                            </a:rPr>
                            <a:t>Constructs orthogonal - mutually  uncorrelated - linear combinations.</a:t>
                          </a:r>
                        </a:p>
                        <a:p>
                          <a:pPr marL="342900" lvl="0" indent="-342900" algn="l">
                            <a:lnSpc>
                              <a:spcPct val="115000"/>
                            </a:lnSpc>
                            <a:spcAft>
                              <a:spcPts val="0"/>
                            </a:spcAft>
                            <a:buFont typeface="Wingdings" panose="05000000000000000000" pitchFamily="2" charset="2"/>
                            <a:buChar char=""/>
                          </a:pPr>
                          <a:r>
                            <a:rPr lang="en-GB" sz="1200" b="0" kern="1200" dirty="0">
                              <a:solidFill>
                                <a:schemeClr val="dk1"/>
                              </a:solidFill>
                              <a:effectLst/>
                              <a:latin typeface="+mn-lt"/>
                              <a:ea typeface="+mn-ea"/>
                              <a:cs typeface="+mn-cs"/>
                            </a:rPr>
                            <a:t>Normalized data 0-1. Used </a:t>
                          </a:r>
                          <a:r>
                            <a:rPr lang="en-GB" sz="1200" b="0" kern="1200" dirty="0" err="1">
                              <a:solidFill>
                                <a:schemeClr val="dk1"/>
                              </a:solidFill>
                              <a:effectLst/>
                              <a:latin typeface="+mn-lt"/>
                              <a:ea typeface="+mn-ea"/>
                              <a:cs typeface="+mn-cs"/>
                            </a:rPr>
                            <a:t>covar</a:t>
                          </a:r>
                          <a:r>
                            <a:rPr lang="en-GB" sz="1200" b="0" kern="1200" dirty="0">
                              <a:solidFill>
                                <a:schemeClr val="dk1"/>
                              </a:solidFill>
                              <a:effectLst/>
                              <a:latin typeface="+mn-lt"/>
                              <a:ea typeface="+mn-ea"/>
                              <a:cs typeface="+mn-cs"/>
                            </a:rPr>
                            <a:t>.</a:t>
                          </a:r>
                        </a:p>
                        <a:p>
                          <a:pPr marL="342900" lvl="0" indent="-342900" algn="l">
                            <a:lnSpc>
                              <a:spcPct val="115000"/>
                            </a:lnSpc>
                            <a:spcAft>
                              <a:spcPts val="0"/>
                            </a:spcAft>
                            <a:buFont typeface="Wingdings" panose="05000000000000000000" pitchFamily="2" charset="2"/>
                            <a:buChar char=""/>
                          </a:pPr>
                          <a:r>
                            <a:rPr lang="en-GB" sz="1200" b="1" kern="1200" dirty="0">
                              <a:solidFill>
                                <a:schemeClr val="dk1"/>
                              </a:solidFill>
                              <a:effectLst/>
                              <a:latin typeface="+mn-lt"/>
                              <a:ea typeface="+mn-ea"/>
                              <a:cs typeface="+mn-cs"/>
                            </a:rPr>
                            <a:t>3D Plot: 2PCs+F1 &gt; F1+F2+F3</a:t>
                          </a:r>
                        </a:p>
                        <a:p>
                          <a:pPr marL="342900" lvl="0" indent="-342900" algn="l">
                            <a:lnSpc>
                              <a:spcPct val="115000"/>
                            </a:lnSpc>
                            <a:spcAft>
                              <a:spcPts val="0"/>
                            </a:spcAft>
                            <a:buFont typeface="Wingdings" panose="05000000000000000000" pitchFamily="2" charset="2"/>
                            <a:buChar char=""/>
                          </a:pPr>
                          <a:r>
                            <a:rPr lang="en-GB" sz="1200" b="0" kern="1200" dirty="0">
                              <a:solidFill>
                                <a:srgbClr val="FF0000"/>
                              </a:solidFill>
                              <a:effectLst/>
                              <a:latin typeface="+mn-lt"/>
                              <a:ea typeface="+mn-ea"/>
                              <a:cs typeface="+mn-cs"/>
                            </a:rPr>
                            <a:t>Scree plot – too few &amp; similar vars.</a:t>
                          </a:r>
                        </a:p>
                      </a:txBody>
                      <a:tcPr marL="49480" marR="49480" marT="0" marB="0"/>
                    </a:tc>
                    <a:extLst>
                      <a:ext uri="{0D108BD9-81ED-4DB2-BD59-A6C34878D82A}">
                        <a16:rowId xmlns:a16="http://schemas.microsoft.com/office/drawing/2014/main" val="1942009383"/>
                      </a:ext>
                    </a:extLst>
                  </a:tr>
                  <a:tr h="1249553">
                    <a:tc>
                      <a:txBody>
                        <a:bodyPr/>
                        <a:lstStyle/>
                        <a:p>
                          <a:endParaRPr lang="en-US"/>
                        </a:p>
                      </a:txBody>
                      <a:tcPr marL="49480" marR="49480" marT="0" marB="0">
                        <a:blipFill>
                          <a:blip r:embed="rId5"/>
                          <a:stretch>
                            <a:fillRect l="-149" t="-324878" r="-193741" b="-130732"/>
                          </a:stretch>
                        </a:blipFill>
                      </a:tcPr>
                    </a:tc>
                    <a:tc>
                      <a:txBody>
                        <a:bodyPr/>
                        <a:lstStyle/>
                        <a:p>
                          <a:pPr marL="0" lvl="0" indent="0" algn="ctr">
                            <a:lnSpc>
                              <a:spcPct val="115000"/>
                            </a:lnSpc>
                            <a:spcAft>
                              <a:spcPts val="0"/>
                            </a:spcAft>
                            <a:buFont typeface="Wingdings" panose="05000000000000000000" pitchFamily="2" charset="2"/>
                            <a:buNone/>
                          </a:pPr>
                          <a:r>
                            <a:rPr lang="en-GB" sz="1200" b="1" dirty="0">
                              <a:solidFill>
                                <a:srgbClr val="FF0000"/>
                              </a:solidFill>
                              <a:effectLst/>
                            </a:rPr>
                            <a:t>t-SNE</a:t>
                          </a:r>
                        </a:p>
                        <a:p>
                          <a:pPr marL="342900" lvl="0" indent="-342900" algn="l">
                            <a:lnSpc>
                              <a:spcPct val="115000"/>
                            </a:lnSpc>
                            <a:spcAft>
                              <a:spcPts val="0"/>
                            </a:spcAft>
                            <a:buFont typeface="Wingdings" panose="05000000000000000000" pitchFamily="2" charset="2"/>
                            <a:buChar char=""/>
                          </a:pPr>
                          <a:r>
                            <a:rPr lang="en-GB" sz="1200">
                              <a:effectLst/>
                            </a:rPr>
                            <a:t>Probabilistic </a:t>
                          </a:r>
                          <a:r>
                            <a:rPr lang="en-GB" sz="1200" dirty="0">
                              <a:effectLst/>
                            </a:rPr>
                            <a:t>dimensionality reduction technique.</a:t>
                          </a:r>
                        </a:p>
                        <a:p>
                          <a:pPr marL="342900" lvl="0" indent="-342900" algn="l">
                            <a:lnSpc>
                              <a:spcPct val="115000"/>
                            </a:lnSpc>
                            <a:spcAft>
                              <a:spcPts val="0"/>
                            </a:spcAft>
                            <a:buFont typeface="Wingdings" panose="05000000000000000000" pitchFamily="2" charset="2"/>
                            <a:buChar char=""/>
                          </a:pPr>
                          <a:r>
                            <a:rPr lang="en-GB" sz="1200" dirty="0">
                              <a:effectLst/>
                            </a:rPr>
                            <a:t>Captures complex polynomial relationships</a:t>
                          </a:r>
                        </a:p>
                        <a:p>
                          <a:pPr marL="342900" lvl="0" indent="-342900" algn="l">
                            <a:lnSpc>
                              <a:spcPct val="115000"/>
                            </a:lnSpc>
                            <a:spcAft>
                              <a:spcPts val="0"/>
                            </a:spcAft>
                            <a:buFont typeface="Wingdings" panose="05000000000000000000" pitchFamily="2" charset="2"/>
                            <a:buChar char=""/>
                          </a:pPr>
                          <a:r>
                            <a:rPr lang="en-GB" sz="1200" dirty="0">
                              <a:effectLst/>
                            </a:rPr>
                            <a:t>Resulting in clearer clusters.</a:t>
                          </a:r>
                        </a:p>
                      </a:txBody>
                      <a:tcPr marL="49480" marR="49480" marT="0" marB="0"/>
                    </a:tc>
                    <a:tc>
                      <a:txBody>
                        <a:bodyPr/>
                        <a:lstStyle/>
                        <a:p>
                          <a:pPr marL="0" lvl="0" indent="0" algn="ctr">
                            <a:lnSpc>
                              <a:spcPct val="115000"/>
                            </a:lnSpc>
                            <a:spcAft>
                              <a:spcPts val="0"/>
                            </a:spcAft>
                            <a:buFont typeface="Wingdings" panose="05000000000000000000" pitchFamily="2" charset="2"/>
                            <a:buNone/>
                          </a:pPr>
                          <a:r>
                            <a:rPr lang="en-GB" sz="1200" b="1" dirty="0">
                              <a:solidFill>
                                <a:srgbClr val="FF0000"/>
                              </a:solidFill>
                              <a:effectLst/>
                            </a:rPr>
                            <a:t>K-Means</a:t>
                          </a:r>
                        </a:p>
                        <a:p>
                          <a:pPr marL="342900" lvl="0" indent="-342900" algn="l">
                            <a:lnSpc>
                              <a:spcPct val="115000"/>
                            </a:lnSpc>
                            <a:spcAft>
                              <a:spcPts val="0"/>
                            </a:spcAft>
                            <a:buFont typeface="Wingdings" panose="05000000000000000000" pitchFamily="2" charset="2"/>
                            <a:buChar char=""/>
                          </a:pPr>
                          <a:r>
                            <a:rPr lang="en-GB" sz="1200" dirty="0">
                              <a:effectLst/>
                            </a:rPr>
                            <a:t>Applied on PCs</a:t>
                          </a:r>
                        </a:p>
                        <a:p>
                          <a:pPr marL="342900" lvl="0" indent="-342900" algn="l">
                            <a:lnSpc>
                              <a:spcPct val="115000"/>
                            </a:lnSpc>
                            <a:spcAft>
                              <a:spcPts val="0"/>
                            </a:spcAft>
                            <a:buFont typeface="Wingdings" panose="05000000000000000000" pitchFamily="2" charset="2"/>
                            <a:buChar char=""/>
                          </a:pPr>
                          <a:r>
                            <a:rPr lang="en-GB" sz="1200" dirty="0">
                              <a:effectLst/>
                            </a:rPr>
                            <a:t>Decided on 10 clusters</a:t>
                          </a:r>
                          <a:endParaRPr lang="en-GB" dirty="0"/>
                        </a:p>
                      </a:txBody>
                      <a:tcPr marL="49480" marR="49480" marT="0" marB="0"/>
                    </a:tc>
                    <a:tc>
                      <a:txBody>
                        <a:bodyPr/>
                        <a:lstStyle/>
                        <a:p>
                          <a:endParaRPr lang="en-GB" dirty="0"/>
                        </a:p>
                      </a:txBody>
                      <a:tcPr marL="49480" marR="49480" marT="0" marB="0"/>
                    </a:tc>
                    <a:extLst>
                      <a:ext uri="{0D108BD9-81ED-4DB2-BD59-A6C34878D82A}">
                        <a16:rowId xmlns:a16="http://schemas.microsoft.com/office/drawing/2014/main" val="4058823984"/>
                      </a:ext>
                    </a:extLst>
                  </a:tr>
                  <a:tr h="1620393">
                    <a:tc gridSpan="4">
                      <a:txBody>
                        <a:bodyPr/>
                        <a:lstStyle/>
                        <a:p>
                          <a:pPr algn="l">
                            <a:lnSpc>
                              <a:spcPct val="115000"/>
                            </a:lnSpc>
                            <a:spcAft>
                              <a:spcPts val="0"/>
                            </a:spcAft>
                          </a:pPr>
                          <a:r>
                            <a:rPr lang="en-GB" sz="1200" dirty="0">
                              <a:effectLst/>
                            </a:rPr>
                            <a:t>Analysis and Critical Evaluation of Findings:</a:t>
                          </a:r>
                        </a:p>
                        <a:p>
                          <a:pPr algn="l">
                            <a:lnSpc>
                              <a:spcPct val="107000"/>
                            </a:lnSpc>
                            <a:spcAft>
                              <a:spcPts val="0"/>
                            </a:spcAft>
                          </a:pPr>
                          <a:r>
                            <a:rPr lang="en-GB" sz="1200" b="0" kern="1200" dirty="0">
                              <a:solidFill>
                                <a:schemeClr val="dk1"/>
                              </a:solidFill>
                              <a:effectLst/>
                              <a:latin typeface="+mn-lt"/>
                              <a:ea typeface="+mn-ea"/>
                              <a:cs typeface="+mn-cs"/>
                            </a:rPr>
                            <a:t>- Alternative H1 proven correct. Historically, certain subgroups of trades were considerably more profitable. Their profitability fluctuated with time. This approach is better than placing a flat threshold on classification accuracy (all unprofitable). Subgroups differ mostly by type of action (Long/Short), the most profitable group (1) was comprised of 222 Long trades.</a:t>
                          </a:r>
                        </a:p>
                        <a:p>
                          <a:pPr algn="l">
                            <a:lnSpc>
                              <a:spcPct val="107000"/>
                            </a:lnSpc>
                            <a:spcAft>
                              <a:spcPts val="0"/>
                            </a:spcAft>
                          </a:pPr>
                          <a:endParaRPr lang="en-GB" sz="1200" b="0" kern="1200" dirty="0">
                            <a:solidFill>
                              <a:schemeClr val="dk1"/>
                            </a:solidFill>
                            <a:effectLst/>
                            <a:latin typeface="+mn-lt"/>
                            <a:ea typeface="+mn-ea"/>
                            <a:cs typeface="+mn-cs"/>
                          </a:endParaRPr>
                        </a:p>
                        <a:p>
                          <a:r>
                            <a:rPr lang="en-GB" sz="1200" b="0" kern="1200" dirty="0">
                              <a:solidFill>
                                <a:schemeClr val="dk1"/>
                              </a:solidFill>
                              <a:effectLst/>
                              <a:latin typeface="+mn-lt"/>
                              <a:ea typeface="+mn-ea"/>
                              <a:cs typeface="+mn-cs"/>
                            </a:rPr>
                            <a:t>- K-means want to enough subgroups to differentiate behaviour, but large enough to trade</a:t>
                          </a:r>
                        </a:p>
                        <a:p>
                          <a:r>
                            <a:rPr lang="en-GB" sz="1200" b="0" kern="1200" dirty="0">
                              <a:solidFill>
                                <a:schemeClr val="dk1"/>
                              </a:solidFill>
                              <a:effectLst/>
                              <a:latin typeface="+mn-lt"/>
                              <a:ea typeface="+mn-ea"/>
                              <a:cs typeface="+mn-cs"/>
                            </a:rPr>
                            <a:t>- K-Means on t-SNE features lends to easier visual interpretation_</a:t>
                          </a:r>
                        </a:p>
                        <a:p>
                          <a:endParaRPr lang="en-GB" sz="1200" dirty="0"/>
                        </a:p>
                        <a:p>
                          <a:endParaRPr lang="en-GB" dirty="0"/>
                        </a:p>
                      </a:txBody>
                      <a:tcPr marL="49480" marR="49480" marT="0" marB="0"/>
                    </a:tc>
                    <a:tc hMerge="1">
                      <a:txBody>
                        <a:bodyPr/>
                        <a:lstStyle/>
                        <a:p>
                          <a:endParaRPr lang="en-GB" dirty="0"/>
                        </a:p>
                      </a:txBody>
                      <a:tcPr marL="49480" marR="49480" marT="0" marB="0"/>
                    </a:tc>
                    <a:tc hMerge="1">
                      <a:txBody>
                        <a:bodyPr/>
                        <a:lstStyle/>
                        <a:p>
                          <a:endParaRPr lang="en-GB" dirty="0"/>
                        </a:p>
                      </a:txBody>
                      <a:tcPr marL="49480" marR="49480" marT="0" marB="0"/>
                    </a:tc>
                    <a:tc hMerge="1">
                      <a:txBody>
                        <a:bodyPr/>
                        <a:lstStyle/>
                        <a:p>
                          <a:endParaRPr lang="en-GB" dirty="0"/>
                        </a:p>
                      </a:txBody>
                      <a:tcPr marL="49480" marR="49480" marT="0" marB="0"/>
                    </a:tc>
                    <a:extLst>
                      <a:ext uri="{0D108BD9-81ED-4DB2-BD59-A6C34878D82A}">
                        <a16:rowId xmlns:a16="http://schemas.microsoft.com/office/drawing/2014/main" val="3222317378"/>
                      </a:ext>
                    </a:extLst>
                  </a:tr>
                </a:tbl>
              </a:graphicData>
            </a:graphic>
          </p:graphicFrame>
        </mc:Fallback>
      </mc:AlternateContent>
    </p:spTree>
    <p:extLst>
      <p:ext uri="{BB962C8B-B14F-4D97-AF65-F5344CB8AC3E}">
        <p14:creationId xmlns:p14="http://schemas.microsoft.com/office/powerpoint/2010/main" val="94352326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555</TotalTime>
  <Words>520</Words>
  <Application>Microsoft Office PowerPoint</Application>
  <PresentationFormat>Widescreen</PresentationFormat>
  <Paragraphs>43</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Cambria Math</vt:lpstr>
      <vt:lpstr>Times New Roman</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09alexpapa@gmail.com</dc:creator>
  <cp:lastModifiedBy>09alexpapa@gmail.com</cp:lastModifiedBy>
  <cp:revision>69</cp:revision>
  <dcterms:created xsi:type="dcterms:W3CDTF">2020-02-06T10:36:27Z</dcterms:created>
  <dcterms:modified xsi:type="dcterms:W3CDTF">2020-02-08T22:51:38Z</dcterms:modified>
</cp:coreProperties>
</file>