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2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8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1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B1A6-B2B7-43CD-B87A-C867DC96030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8DAA-8B1A-4E10-B482-E82EDB3D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79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9acp" TargetMode="External"/><Relationship Id="rId2" Type="http://schemas.openxmlformats.org/officeDocument/2006/relationships/hyperlink" Target="mailto:09alexpap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store.steampowered.com/app/271590/Grand_Theft_Auto_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F16E1A-B99F-4061-9967-5B49EFD29D93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920271"/>
                  </p:ext>
                </p:extLst>
              </p:nvPr>
            </p:nvGraphicFramePr>
            <p:xfrm>
              <a:off x="91440" y="62145"/>
              <a:ext cx="11998961" cy="667832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3821865">
                      <a:extLst>
                        <a:ext uri="{9D8B030D-6E8A-4147-A177-3AD203B41FA5}">
                          <a16:colId xmlns:a16="http://schemas.microsoft.com/office/drawing/2014/main" val="617989892"/>
                        </a:ext>
                      </a:extLst>
                    </a:gridCol>
                    <a:gridCol w="2563586">
                      <a:extLst>
                        <a:ext uri="{9D8B030D-6E8A-4147-A177-3AD203B41FA5}">
                          <a16:colId xmlns:a16="http://schemas.microsoft.com/office/drawing/2014/main" val="705446048"/>
                        </a:ext>
                      </a:extLst>
                    </a:gridCol>
                    <a:gridCol w="2791446">
                      <a:extLst>
                        <a:ext uri="{9D8B030D-6E8A-4147-A177-3AD203B41FA5}">
                          <a16:colId xmlns:a16="http://schemas.microsoft.com/office/drawing/2014/main" val="2819006588"/>
                        </a:ext>
                      </a:extLst>
                    </a:gridCol>
                    <a:gridCol w="2822064">
                      <a:extLst>
                        <a:ext uri="{9D8B030D-6E8A-4147-A177-3AD203B41FA5}">
                          <a16:colId xmlns:a16="http://schemas.microsoft.com/office/drawing/2014/main" val="3759442639"/>
                        </a:ext>
                      </a:extLst>
                    </a:gridCol>
                  </a:tblGrid>
                  <a:tr h="579087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2000" u="sng" dirty="0">
                              <a:effectLst/>
                            </a:rPr>
                            <a:t>Steam Web Scraping – GTA V reviews</a:t>
                          </a:r>
                          <a:br>
                            <a:rPr lang="en-GB" sz="1600" dirty="0">
                              <a:effectLst/>
                            </a:rPr>
                          </a:br>
                          <a:r>
                            <a:rPr lang="en-GB" sz="1200" b="0" dirty="0">
                              <a:effectLst/>
                            </a:rPr>
                            <a:t>Alex Papakyriacou  |  </a:t>
                          </a:r>
                          <a:r>
                            <a:rPr lang="en-GB" sz="1200" b="0" dirty="0">
                              <a:effectLst/>
                              <a:hlinkClick r:id="rId2"/>
                            </a:rPr>
                            <a:t>09alexpapa@gmail.com</a:t>
                          </a:r>
                          <a:r>
                            <a:rPr lang="en-GB" sz="1200" b="0" dirty="0">
                              <a:effectLst/>
                            </a:rPr>
                            <a:t>  |  </a:t>
                          </a:r>
                          <a:r>
                            <a:rPr lang="en-GB" sz="1200" b="0" dirty="0">
                              <a:hlinkClick r:id="rId3"/>
                            </a:rPr>
                            <a:t>github.com/09acp</a:t>
                          </a:r>
                          <a:endParaRPr lang="en-GB" sz="1200" b="0" dirty="0"/>
                        </a:p>
                      </a:txBody>
                      <a:tcPr marL="49480" marR="49480" marT="0" marB="0" anchor="ctr"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322757"/>
                      </a:ext>
                    </a:extLst>
                  </a:tr>
                  <a:tr h="1522445">
                    <a:tc gridSpan="4"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200" dirty="0">
                              <a:effectLst/>
                            </a:rPr>
                            <a:t>OVERVIEW</a:t>
                          </a:r>
                          <a:r>
                            <a:rPr lang="en-GB" sz="1200" b="0" dirty="0">
                              <a:effectLst/>
                            </a:rPr>
                            <a:t>: Create a spider that will crawl </a:t>
                          </a:r>
                          <a:r>
                            <a:rPr lang="en-GB" sz="1200" b="0" dirty="0">
                              <a:effectLst/>
                              <a:hlinkClick r:id="rId4"/>
                            </a:rPr>
                            <a:t>steam’s GTA </a:t>
                          </a:r>
                          <a:r>
                            <a:rPr lang="en-GB" sz="1200" b="0" dirty="0">
                              <a:effectLst/>
                            </a:rPr>
                            <a:t>V review section</a:t>
                          </a:r>
                          <a:endParaRPr lang="en-GB" sz="1200" dirty="0">
                            <a:effectLst/>
                          </a:endParaRPr>
                        </a:p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endParaRPr lang="en-GB" sz="400" dirty="0">
                            <a:effectLst/>
                          </a:endParaRPr>
                        </a:p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200" dirty="0">
                              <a:effectLst/>
                            </a:rPr>
                            <a:t>Target 1. </a:t>
                          </a:r>
                          <a:r>
                            <a:rPr lang="en-GB" sz="1200" b="0" dirty="0">
                              <a:effectLst/>
                            </a:rPr>
                            <a:t>Collection of raw data. Gather the user reviews from the steam comment’s section using </a:t>
                          </a:r>
                          <a:r>
                            <a:rPr lang="en-GB" sz="1200" b="0" dirty="0" err="1">
                              <a:effectLst/>
                            </a:rPr>
                            <a:t>Scrapy</a:t>
                          </a:r>
                          <a:r>
                            <a:rPr lang="en-GB" sz="1200" b="0" dirty="0">
                              <a:effectLst/>
                            </a:rPr>
                            <a:t>.</a:t>
                          </a:r>
                          <a:endParaRPr lang="en-GB" sz="400" b="0" dirty="0">
                            <a:effectLst/>
                          </a:endParaRPr>
                        </a:p>
                      </a:txBody>
                      <a:tcPr marL="49480" marR="49480" marT="0" marB="0"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01886"/>
                      </a:ext>
                    </a:extLst>
                  </a:tr>
                  <a:tr h="1744354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Parameters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GTA V steam store page</a:t>
                          </a: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Scrapy</a:t>
                          </a: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GAd</a:t>
                          </a: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title 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title 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n-GB" sz="105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extLst>
                      <a:ext uri="{0D108BD9-81ED-4DB2-BD59-A6C34878D82A}">
                        <a16:rowId xmlns:a16="http://schemas.microsoft.com/office/drawing/2014/main" val="1942009383"/>
                      </a:ext>
                    </a:extLst>
                  </a:tr>
                  <a:tr h="1263824"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dirty="0">
                              <a:effectLst/>
                            </a:rPr>
                            <a:t>title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14:m>
                            <m:oMath xmlns:m="http://schemas.openxmlformats.org/officeDocument/2006/math">
                              <m:r>
                                <a:rPr lang="en-GB" sz="105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..</m:t>
                              </m:r>
                            </m:oMath>
                          </a14:m>
                          <a:r>
                            <a:rPr lang="en-GB" sz="1050" b="0" dirty="0">
                              <a:effectLst/>
                            </a:rPr>
                            <a:t>.</a:t>
                          </a: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dirty="0">
                              <a:effectLst/>
                            </a:rPr>
                            <a:t>title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14:m>
                            <m:oMath xmlns:m="http://schemas.openxmlformats.org/officeDocument/2006/math">
                              <m:r>
                                <a:rPr lang="en-GB" sz="105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..</m:t>
                              </m:r>
                            </m:oMath>
                          </a14:m>
                          <a:r>
                            <a:rPr lang="en-GB" sz="1050" b="0" dirty="0">
                              <a:effectLst/>
                            </a:rPr>
                            <a:t>.</a:t>
                          </a:r>
                        </a:p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endParaRPr lang="en-GB" sz="1050" dirty="0">
                            <a:effectLst/>
                          </a:endParaRP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dirty="0">
                              <a:effectLst/>
                            </a:rPr>
                            <a:t>title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14:m>
                            <m:oMath xmlns:m="http://schemas.openxmlformats.org/officeDocument/2006/math">
                              <m:r>
                                <a:rPr lang="en-GB" sz="105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..</m:t>
                              </m:r>
                            </m:oMath>
                          </a14:m>
                          <a:r>
                            <a:rPr lang="en-GB" sz="1050" b="0" dirty="0">
                              <a:effectLst/>
                            </a:rPr>
                            <a:t>.</a:t>
                          </a:r>
                        </a:p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endParaRPr kumimoji="0" lang="en-GB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dirty="0">
                              <a:effectLst/>
                            </a:rPr>
                            <a:t>title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14:m>
                            <m:oMath xmlns:m="http://schemas.openxmlformats.org/officeDocument/2006/math">
                              <m:r>
                                <a:rPr lang="en-GB" sz="105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..</m:t>
                              </m:r>
                            </m:oMath>
                          </a14:m>
                          <a:r>
                            <a:rPr lang="en-GB" sz="1050" b="0" dirty="0">
                              <a:effectLst/>
                            </a:rPr>
                            <a:t>.</a:t>
                          </a:r>
                        </a:p>
                        <a:p>
                          <a:endParaRPr lang="en-GB" sz="1050" dirty="0"/>
                        </a:p>
                      </a:txBody>
                      <a:tcPr marL="49480" marR="49480" marT="0" marB="0"/>
                    </a:tc>
                    <a:extLst>
                      <a:ext uri="{0D108BD9-81ED-4DB2-BD59-A6C34878D82A}">
                        <a16:rowId xmlns:a16="http://schemas.microsoft.com/office/drawing/2014/main" val="4058823984"/>
                      </a:ext>
                    </a:extLst>
                  </a:tr>
                  <a:tr h="1568611">
                    <a:tc gridSpan="4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Analysis and Critical Evaluation of Findings:</a:t>
                          </a: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GB" sz="12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</a:p>
                      </a:txBody>
                      <a:tcPr marL="49480" marR="49480" marT="0" marB="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49480" marR="49480" marT="0" marB="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49480" marR="49480" marT="0" marB="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49480" marR="49480" marT="0" marB="0"/>
                    </a:tc>
                    <a:extLst>
                      <a:ext uri="{0D108BD9-81ED-4DB2-BD59-A6C34878D82A}">
                        <a16:rowId xmlns:a16="http://schemas.microsoft.com/office/drawing/2014/main" val="32223173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F16E1A-B99F-4061-9967-5B49EFD29D93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920271"/>
                  </p:ext>
                </p:extLst>
              </p:nvPr>
            </p:nvGraphicFramePr>
            <p:xfrm>
              <a:off x="91440" y="62145"/>
              <a:ext cx="11998961" cy="667832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3821865">
                      <a:extLst>
                        <a:ext uri="{9D8B030D-6E8A-4147-A177-3AD203B41FA5}">
                          <a16:colId xmlns:a16="http://schemas.microsoft.com/office/drawing/2014/main" val="617989892"/>
                        </a:ext>
                      </a:extLst>
                    </a:gridCol>
                    <a:gridCol w="2563586">
                      <a:extLst>
                        <a:ext uri="{9D8B030D-6E8A-4147-A177-3AD203B41FA5}">
                          <a16:colId xmlns:a16="http://schemas.microsoft.com/office/drawing/2014/main" val="705446048"/>
                        </a:ext>
                      </a:extLst>
                    </a:gridCol>
                    <a:gridCol w="2791446">
                      <a:extLst>
                        <a:ext uri="{9D8B030D-6E8A-4147-A177-3AD203B41FA5}">
                          <a16:colId xmlns:a16="http://schemas.microsoft.com/office/drawing/2014/main" val="2819006588"/>
                        </a:ext>
                      </a:extLst>
                    </a:gridCol>
                    <a:gridCol w="2822064">
                      <a:extLst>
                        <a:ext uri="{9D8B030D-6E8A-4147-A177-3AD203B41FA5}">
                          <a16:colId xmlns:a16="http://schemas.microsoft.com/office/drawing/2014/main" val="3759442639"/>
                        </a:ext>
                      </a:extLst>
                    </a:gridCol>
                  </a:tblGrid>
                  <a:tr h="579087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2000" u="sng" dirty="0">
                              <a:effectLst/>
                            </a:rPr>
                            <a:t>Steam Web Scraping – GTA V reviews</a:t>
                          </a:r>
                          <a:br>
                            <a:rPr lang="en-GB" sz="1600" dirty="0">
                              <a:effectLst/>
                            </a:rPr>
                          </a:br>
                          <a:r>
                            <a:rPr lang="en-GB" sz="1200" b="0" dirty="0">
                              <a:effectLst/>
                            </a:rPr>
                            <a:t>Alex Papakyriacou  |  </a:t>
                          </a:r>
                          <a:r>
                            <a:rPr lang="en-GB" sz="1200" b="0" dirty="0">
                              <a:effectLst/>
                              <a:hlinkClick r:id="rId2"/>
                            </a:rPr>
                            <a:t>09alexpapa@gmail.com</a:t>
                          </a:r>
                          <a:r>
                            <a:rPr lang="en-GB" sz="1200" b="0" dirty="0">
                              <a:effectLst/>
                            </a:rPr>
                            <a:t>  |  </a:t>
                          </a:r>
                          <a:r>
                            <a:rPr lang="en-GB" sz="1200" b="0" dirty="0">
                              <a:hlinkClick r:id="rId3"/>
                            </a:rPr>
                            <a:t>github.com/09acp</a:t>
                          </a:r>
                          <a:endParaRPr lang="en-GB" sz="1200" b="0" dirty="0"/>
                        </a:p>
                      </a:txBody>
                      <a:tcPr marL="49480" marR="49480" marT="0" marB="0" anchor="ctr"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322757"/>
                      </a:ext>
                    </a:extLst>
                  </a:tr>
                  <a:tr h="1522445">
                    <a:tc gridSpan="4"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200" dirty="0">
                              <a:effectLst/>
                            </a:rPr>
                            <a:t>OVERVIEW</a:t>
                          </a:r>
                          <a:r>
                            <a:rPr lang="en-GB" sz="1200" b="0" dirty="0">
                              <a:effectLst/>
                            </a:rPr>
                            <a:t>: Create a spider that will crawl </a:t>
                          </a:r>
                          <a:r>
                            <a:rPr lang="en-GB" sz="1200" b="0" dirty="0">
                              <a:effectLst/>
                              <a:hlinkClick r:id="rId4"/>
                            </a:rPr>
                            <a:t>steam’s GTA </a:t>
                          </a:r>
                          <a:r>
                            <a:rPr lang="en-GB" sz="1200" b="0" dirty="0">
                              <a:effectLst/>
                            </a:rPr>
                            <a:t>V review section</a:t>
                          </a:r>
                          <a:endParaRPr lang="en-GB" sz="1200" dirty="0">
                            <a:effectLst/>
                          </a:endParaRPr>
                        </a:p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endParaRPr lang="en-GB" sz="400" dirty="0">
                            <a:effectLst/>
                          </a:endParaRPr>
                        </a:p>
                        <a:p>
                          <a:pPr marL="0" lvl="0" indent="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200" dirty="0">
                              <a:effectLst/>
                            </a:rPr>
                            <a:t>Target 1. </a:t>
                          </a:r>
                          <a:r>
                            <a:rPr lang="en-GB" sz="1200" b="0" dirty="0">
                              <a:effectLst/>
                            </a:rPr>
                            <a:t>Collection of raw data. Gather the user reviews from the steam comment’s section using </a:t>
                          </a:r>
                          <a:r>
                            <a:rPr lang="en-GB" sz="1200" b="0" dirty="0" err="1">
                              <a:effectLst/>
                            </a:rPr>
                            <a:t>Scrapy</a:t>
                          </a:r>
                          <a:r>
                            <a:rPr lang="en-GB" sz="1200" b="0" dirty="0">
                              <a:effectLst/>
                            </a:rPr>
                            <a:t>.</a:t>
                          </a:r>
                          <a:endParaRPr lang="en-GB" sz="400" b="0" dirty="0">
                            <a:effectLst/>
                          </a:endParaRPr>
                        </a:p>
                      </a:txBody>
                      <a:tcPr marL="49480" marR="49480" marT="0" marB="0"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01886"/>
                      </a:ext>
                    </a:extLst>
                  </a:tr>
                  <a:tr h="1744354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Parameters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GTA V steam store page</a:t>
                          </a: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Scrapy</a:t>
                          </a: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GAd</a:t>
                          </a: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title 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GB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title 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r>
                            <a:rPr lang="en-GB" sz="105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42900" lvl="0" indent="-34290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"/>
                          </a:pPr>
                          <a:endParaRPr lang="en-GB" sz="105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n-GB" sz="105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9480" marR="49480" marT="0" marB="0"/>
                    </a:tc>
                    <a:extLst>
                      <a:ext uri="{0D108BD9-81ED-4DB2-BD59-A6C34878D82A}">
                        <a16:rowId xmlns:a16="http://schemas.microsoft.com/office/drawing/2014/main" val="1942009383"/>
                      </a:ext>
                    </a:extLst>
                  </a:tr>
                  <a:tr h="12638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9480" marR="49480" marT="0" marB="0">
                        <a:blipFill>
                          <a:blip r:embed="rId5"/>
                          <a:stretch>
                            <a:fillRect l="-319" t="-306250" r="-214514" b="-124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9480" marR="49480" marT="0" marB="0">
                        <a:blipFill>
                          <a:blip r:embed="rId5"/>
                          <a:stretch>
                            <a:fillRect l="-149406" t="-306250" r="-219477" b="-124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9480" marR="49480" marT="0" marB="0">
                        <a:blipFill>
                          <a:blip r:embed="rId5"/>
                          <a:stretch>
                            <a:fillRect l="-229258" t="-306250" r="-101747" b="-124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9480" marR="49480" marT="0" marB="0">
                        <a:blipFill>
                          <a:blip r:embed="rId5"/>
                          <a:stretch>
                            <a:fillRect l="-325702" t="-306250" r="-648" b="-124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823984"/>
                      </a:ext>
                    </a:extLst>
                  </a:tr>
                  <a:tr h="1568611">
                    <a:tc gridSpan="4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Analysis and Critical Evaluation of Findings:</a:t>
                          </a: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GB" sz="12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</a:p>
                      </a:txBody>
                      <a:tcPr marL="49480" marR="49480" marT="0" marB="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49480" marR="49480" marT="0" marB="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49480" marR="49480" marT="0" marB="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49480" marR="49480" marT="0" marB="0"/>
                    </a:tc>
                    <a:extLst>
                      <a:ext uri="{0D108BD9-81ED-4DB2-BD59-A6C34878D82A}">
                        <a16:rowId xmlns:a16="http://schemas.microsoft.com/office/drawing/2014/main" val="32223173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52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83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09alexpapa@gmail.com</dc:creator>
  <cp:lastModifiedBy>09alexpapa@gmail.com</cp:lastModifiedBy>
  <cp:revision>100</cp:revision>
  <dcterms:created xsi:type="dcterms:W3CDTF">2020-02-06T10:36:27Z</dcterms:created>
  <dcterms:modified xsi:type="dcterms:W3CDTF">2020-03-06T11:12:04Z</dcterms:modified>
</cp:coreProperties>
</file>