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XQ4rx5mYHAs9Vi19j+diTek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aa527e35b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faa527e3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27" name="Google Shape;27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oogle Shape;29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0" name="Google Shape;30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" name="Google Shape;32;p1"/>
          <p:cNvSpPr txBox="1"/>
          <p:nvPr/>
        </p:nvSpPr>
        <p:spPr>
          <a:xfrm>
            <a:off x="1468876" y="2149633"/>
            <a:ext cx="620624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39" name="Google Shape;39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0" name="Google Shape;40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467600" y="1574053"/>
            <a:ext cx="7714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Data Analysis &amp; Why is it important?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1.1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48" name="Google Shape;48;p4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16" l="0" r="0" t="701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-2" y="-4292"/>
            <a:ext cx="9144000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analysis is the exercise of looking for useful information in the data.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a ton of specific analysis techniques which are suited for a particular type of setting like spectral analysis done on energies OR sentiment analysis done on natural language data. We would not be concerning ourselves with those in this course.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would be focussed on data analysis used in business decision making.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Data Analysis?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6" name="Google Shape;56;gfaa527e35b_0_0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3" l="0" r="0" t="7014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7" name="Google Shape;57;gfaa527e35b_0_0"/>
          <p:cNvSpPr/>
          <p:nvPr/>
        </p:nvSpPr>
        <p:spPr>
          <a:xfrm>
            <a:off x="-2" y="-429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faa527e35b_0_0"/>
          <p:cNvSpPr/>
          <p:nvPr/>
        </p:nvSpPr>
        <p:spPr>
          <a:xfrm>
            <a:off x="447876" y="1084859"/>
            <a:ext cx="8248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facilitate data driven decision making. 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of our decisions in our daily lives are based on past experiences/learnings or information. But there is a certain amount of personal bias/preference involved as well.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businesses however, every decision has a cost, so they need objective and unbiased decisions to ensure success.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faa527e35b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is it important?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How do we do it?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69" name="Google Shape;69;p11"/>
          <p:cNvPicPr preferRelativeResize="0"/>
          <p:nvPr/>
        </p:nvPicPr>
        <p:blipFill rotWithShape="1">
          <a:blip r:embed="rId3">
            <a:alphaModFix amt="5000"/>
          </a:blip>
          <a:srcRect b="7021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-US" sz="3000"/>
              <a:t>Data Analysis Framework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381000" y="130432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Understanding the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680923" y="130432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200">
                <a:solidFill>
                  <a:srgbClr val="1AA4BE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Decide on the analysis objective(s). Why did you start this analysis in the first place?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381000" y="253876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87AD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are the different questions that come to mind when looking at the data?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1AA4B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5669523" y="2440131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97B8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Select the questions in line with your analysis objective(s)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381000" y="362080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5680923" y="362080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0769E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Summarise your findings in a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1"/>
          <p:cNvGrpSpPr/>
          <p:nvPr/>
        </p:nvGrpSpPr>
        <p:grpSpPr>
          <a:xfrm>
            <a:off x="3610086" y="1287737"/>
            <a:ext cx="894124" cy="743289"/>
            <a:chOff x="3572616" y="1246644"/>
            <a:chExt cx="993140" cy="825601"/>
          </a:xfrm>
        </p:grpSpPr>
        <p:sp>
          <p:nvSpPr>
            <p:cNvPr id="78" name="Google Shape;78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53C3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53C3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1"/>
          <p:cNvGrpSpPr/>
          <p:nvPr/>
        </p:nvGrpSpPr>
        <p:grpSpPr>
          <a:xfrm flipH="1">
            <a:off x="4639790" y="1287737"/>
            <a:ext cx="894124" cy="743289"/>
            <a:chOff x="3572616" y="1246644"/>
            <a:chExt cx="993140" cy="825601"/>
          </a:xfrm>
        </p:grpSpPr>
        <p:sp>
          <p:nvSpPr>
            <p:cNvPr id="81" name="Google Shape;81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3DB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3DB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1"/>
          <p:cNvGrpSpPr/>
          <p:nvPr/>
        </p:nvGrpSpPr>
        <p:grpSpPr>
          <a:xfrm>
            <a:off x="3610086" y="2448259"/>
            <a:ext cx="894124" cy="743289"/>
            <a:chOff x="3572616" y="1246644"/>
            <a:chExt cx="993140" cy="825601"/>
          </a:xfrm>
        </p:grpSpPr>
        <p:sp>
          <p:nvSpPr>
            <p:cNvPr id="84" name="Google Shape;84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1AA4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1AA4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1"/>
          <p:cNvGrpSpPr/>
          <p:nvPr/>
        </p:nvGrpSpPr>
        <p:grpSpPr>
          <a:xfrm flipH="1">
            <a:off x="4639790" y="2448259"/>
            <a:ext cx="894124" cy="743289"/>
            <a:chOff x="3572616" y="1246644"/>
            <a:chExt cx="993140" cy="825601"/>
          </a:xfrm>
        </p:grpSpPr>
        <p:sp>
          <p:nvSpPr>
            <p:cNvPr id="87" name="Google Shape;87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197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197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3610086" y="3606499"/>
            <a:ext cx="894124" cy="743289"/>
            <a:chOff x="3572616" y="1246644"/>
            <a:chExt cx="993140" cy="825601"/>
          </a:xfrm>
        </p:grpSpPr>
        <p:sp>
          <p:nvSpPr>
            <p:cNvPr id="90" name="Google Shape;90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187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187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1"/>
          <p:cNvGrpSpPr/>
          <p:nvPr/>
        </p:nvGrpSpPr>
        <p:grpSpPr>
          <a:xfrm flipH="1">
            <a:off x="4639790" y="3606499"/>
            <a:ext cx="894124" cy="743289"/>
            <a:chOff x="3572616" y="1246644"/>
            <a:chExt cx="993140" cy="825601"/>
          </a:xfrm>
        </p:grpSpPr>
        <p:sp>
          <p:nvSpPr>
            <p:cNvPr id="93" name="Google Shape;93;p11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076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076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4007325" y="1490529"/>
            <a:ext cx="337476" cy="337425"/>
            <a:chOff x="2624138" y="2811463"/>
            <a:chExt cx="511173" cy="511173"/>
          </a:xfrm>
        </p:grpSpPr>
        <p:sp>
          <p:nvSpPr>
            <p:cNvPr id="96" name="Google Shape;96;p11"/>
            <p:cNvSpPr/>
            <p:nvPr/>
          </p:nvSpPr>
          <p:spPr>
            <a:xfrm>
              <a:off x="2924176" y="3001963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2624138" y="2811463"/>
              <a:ext cx="511173" cy="511173"/>
            </a:xfrm>
            <a:custGeom>
              <a:rect b="b" l="l" r="r" t="t"/>
              <a:pathLst>
                <a:path extrusionOk="0" h="3542" w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663826" y="2851151"/>
              <a:ext cx="319087" cy="319087"/>
            </a:xfrm>
            <a:custGeom>
              <a:rect b="b" l="l" r="r" t="t"/>
              <a:pathLst>
                <a:path extrusionOk="0" h="2213" w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814638" y="2890838"/>
              <a:ext cx="122237" cy="90489"/>
            </a:xfrm>
            <a:custGeom>
              <a:rect b="b" l="l" r="r" t="t"/>
              <a:pathLst>
                <a:path extrusionOk="0" h="627" w="848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1"/>
          <p:cNvGrpSpPr/>
          <p:nvPr/>
        </p:nvGrpSpPr>
        <p:grpSpPr>
          <a:xfrm>
            <a:off x="4027266" y="3838619"/>
            <a:ext cx="297606" cy="323806"/>
            <a:chOff x="3611563" y="2820988"/>
            <a:chExt cx="450850" cy="490541"/>
          </a:xfrm>
        </p:grpSpPr>
        <p:sp>
          <p:nvSpPr>
            <p:cNvPr id="101" name="Google Shape;101;p11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3729038" y="2938463"/>
              <a:ext cx="117474" cy="119062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683001" y="2894013"/>
              <a:ext cx="306386" cy="417516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4797626" y="2649994"/>
            <a:ext cx="337478" cy="337425"/>
            <a:chOff x="4538663" y="2811463"/>
            <a:chExt cx="511175" cy="511173"/>
          </a:xfrm>
        </p:grpSpPr>
        <p:sp>
          <p:nvSpPr>
            <p:cNvPr id="111" name="Google Shape;111;p11"/>
            <p:cNvSpPr/>
            <p:nvPr/>
          </p:nvSpPr>
          <p:spPr>
            <a:xfrm>
              <a:off x="4538663" y="2811463"/>
              <a:ext cx="392116" cy="511173"/>
            </a:xfrm>
            <a:custGeom>
              <a:rect b="b" l="l" r="r" t="t"/>
              <a:pathLst>
                <a:path extrusionOk="0" h="3542" w="2716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589463" y="2930526"/>
              <a:ext cx="68263" cy="68263"/>
            </a:xfrm>
            <a:custGeom>
              <a:rect b="b" l="l" r="r" t="t"/>
              <a:pathLst>
                <a:path extrusionOk="0" h="473" w="472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589463" y="3016251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4743451" y="2940051"/>
              <a:ext cx="136526" cy="15875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675188" y="2940051"/>
              <a:ext cx="50800" cy="15875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794251" y="2973388"/>
              <a:ext cx="85726" cy="17463"/>
            </a:xfrm>
            <a:custGeom>
              <a:rect b="b" l="l" r="r" t="t"/>
              <a:pathLst>
                <a:path extrusionOk="0" h="118" w="590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675188" y="2973388"/>
              <a:ext cx="101600" cy="17463"/>
            </a:xfrm>
            <a:custGeom>
              <a:rect b="b" l="l" r="r" t="t"/>
              <a:pathLst>
                <a:path extrusionOk="0" h="118" w="70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4827588" y="3024188"/>
              <a:ext cx="52388" cy="17463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675188" y="3024188"/>
              <a:ext cx="136526" cy="17463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4768851" y="3059113"/>
              <a:ext cx="111125" cy="15875"/>
            </a:xfrm>
            <a:custGeom>
              <a:rect b="b" l="l" r="r" t="t"/>
              <a:pathLst>
                <a:path extrusionOk="0" h="118" w="767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675188" y="3059113"/>
              <a:ext cx="76200" cy="15875"/>
            </a:xfrm>
            <a:custGeom>
              <a:rect b="b" l="l" r="r" t="t"/>
              <a:pathLst>
                <a:path extrusionOk="0" h="118" w="531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4948238" y="2811463"/>
              <a:ext cx="101600" cy="511173"/>
            </a:xfrm>
            <a:custGeom>
              <a:rect b="b" l="l" r="r" t="t"/>
              <a:pathLst>
                <a:path extrusionOk="0" h="3542" w="708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589463" y="3100388"/>
              <a:ext cx="204788" cy="188914"/>
            </a:xfrm>
            <a:custGeom>
              <a:rect b="b" l="l" r="r" t="t"/>
              <a:pathLst>
                <a:path extrusionOk="0" h="1299" w="1418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811713" y="310038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4811713" y="322103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1"/>
          <p:cNvGrpSpPr/>
          <p:nvPr/>
        </p:nvGrpSpPr>
        <p:grpSpPr>
          <a:xfrm>
            <a:off x="4007850" y="2626979"/>
            <a:ext cx="336429" cy="336429"/>
            <a:chOff x="5526088" y="2813051"/>
            <a:chExt cx="509587" cy="509587"/>
          </a:xfrm>
        </p:grpSpPr>
        <p:sp>
          <p:nvSpPr>
            <p:cNvPr id="127" name="Google Shape;127;p11"/>
            <p:cNvSpPr/>
            <p:nvPr/>
          </p:nvSpPr>
          <p:spPr>
            <a:xfrm>
              <a:off x="5594351" y="2881313"/>
              <a:ext cx="373060" cy="373060"/>
            </a:xfrm>
            <a:custGeom>
              <a:rect b="b" l="l" r="r" t="t"/>
              <a:pathLst>
                <a:path extrusionOk="0" h="2592" w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653088" y="2940051"/>
              <a:ext cx="255586" cy="255586"/>
            </a:xfrm>
            <a:custGeom>
              <a:rect b="b" l="l" r="r" t="t"/>
              <a:pathLst>
                <a:path extrusionOk="0" h="1768" w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5908676" y="284638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584826" y="322103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526088" y="2813051"/>
              <a:ext cx="398461" cy="398462"/>
            </a:xfrm>
            <a:custGeom>
              <a:rect b="b" l="l" r="r" t="t"/>
              <a:pathLst>
                <a:path extrusionOk="0" h="2759" w="2760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5637213" y="2927351"/>
              <a:ext cx="398462" cy="395287"/>
            </a:xfrm>
            <a:custGeom>
              <a:rect b="b" l="l" r="r" t="t"/>
              <a:pathLst>
                <a:path extrusionOk="0" h="2742" w="2759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1"/>
          <p:cNvGrpSpPr/>
          <p:nvPr/>
        </p:nvGrpSpPr>
        <p:grpSpPr>
          <a:xfrm>
            <a:off x="4798143" y="3807009"/>
            <a:ext cx="337480" cy="337425"/>
            <a:chOff x="6513513" y="2811463"/>
            <a:chExt cx="511179" cy="511173"/>
          </a:xfrm>
        </p:grpSpPr>
        <p:sp>
          <p:nvSpPr>
            <p:cNvPr id="134" name="Google Shape;134;p11"/>
            <p:cNvSpPr/>
            <p:nvPr/>
          </p:nvSpPr>
          <p:spPr>
            <a:xfrm>
              <a:off x="6642101" y="2994026"/>
              <a:ext cx="19050" cy="19050"/>
            </a:xfrm>
            <a:custGeom>
              <a:rect b="b" l="l" r="r" t="t"/>
              <a:pathLst>
                <a:path extrusionOk="0" h="139" w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6513513" y="2865438"/>
              <a:ext cx="457198" cy="457198"/>
            </a:xfrm>
            <a:custGeom>
              <a:rect b="b" l="l" r="r" t="t"/>
              <a:pathLst>
                <a:path extrusionOk="0" h="3168" w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583363" y="2811463"/>
              <a:ext cx="441329" cy="441322"/>
            </a:xfrm>
            <a:custGeom>
              <a:rect b="b" l="l" r="r" t="t"/>
              <a:pathLst>
                <a:path extrusionOk="0" h="3059" w="3060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731001" y="3086101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4797045" y="1482386"/>
            <a:ext cx="338630" cy="327964"/>
            <a:chOff x="5011738" y="2876550"/>
            <a:chExt cx="403227" cy="390527"/>
          </a:xfrm>
        </p:grpSpPr>
        <p:sp>
          <p:nvSpPr>
            <p:cNvPr id="139" name="Google Shape;139;p11"/>
            <p:cNvSpPr/>
            <p:nvPr/>
          </p:nvSpPr>
          <p:spPr>
            <a:xfrm>
              <a:off x="5011738" y="2876550"/>
              <a:ext cx="350836" cy="350836"/>
            </a:xfrm>
            <a:custGeom>
              <a:rect b="b" l="l" r="r" t="t"/>
              <a:pathLst>
                <a:path extrusionOk="0" h="2875" w="2876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037138" y="2901950"/>
              <a:ext cx="144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064126" y="2901950"/>
              <a:ext cx="126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089526" y="2901950"/>
              <a:ext cx="126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037138" y="2928938"/>
              <a:ext cx="300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037138" y="2955925"/>
              <a:ext cx="76200" cy="76200"/>
            </a:xfrm>
            <a:custGeom>
              <a:rect b="b" l="l" r="r" t="t"/>
              <a:pathLst>
                <a:path extrusionOk="0" h="625" w="626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122863" y="2981325"/>
              <a:ext cx="109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122863" y="3006725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181601" y="3006725"/>
              <a:ext cx="906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245101" y="2981325"/>
              <a:ext cx="651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037138" y="3033713"/>
              <a:ext cx="76200" cy="77788"/>
            </a:xfrm>
            <a:custGeom>
              <a:rect b="b" l="l" r="r" t="t"/>
              <a:pathLst>
                <a:path extrusionOk="0" h="626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5122863" y="3059113"/>
              <a:ext cx="109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5122863" y="3084513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5181601" y="3084513"/>
              <a:ext cx="507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245101" y="3059113"/>
              <a:ext cx="27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037138" y="3113088"/>
              <a:ext cx="76200" cy="76200"/>
            </a:xfrm>
            <a:custGeom>
              <a:rect b="b" l="l" r="r" t="t"/>
              <a:pathLst>
                <a:path extrusionOk="0" h="624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122863" y="3136900"/>
              <a:ext cx="84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5122863" y="3162300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181601" y="3162300"/>
              <a:ext cx="25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219701" y="3071813"/>
              <a:ext cx="195264" cy="195264"/>
            </a:xfrm>
            <a:custGeom>
              <a:rect b="b" l="l" r="r" t="t"/>
              <a:pathLst>
                <a:path extrusionOk="0" h="1598" w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265738" y="3119438"/>
              <a:ext cx="101600" cy="88899"/>
            </a:xfrm>
            <a:custGeom>
              <a:rect b="b" l="l" r="r" t="t"/>
              <a:pathLst>
                <a:path extrusionOk="0" h="730" w="831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11"/>
          <p:cNvSpPr/>
          <p:nvPr/>
        </p:nvSpPr>
        <p:spPr>
          <a:xfrm>
            <a:off x="406073" y="364546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97B8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Look for the answers to these questions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65" name="Google Shape;165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12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2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What is data analysis?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Understanding the concept of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2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Why is it important?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Importance of analysing data for businesses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1104642" y="3752539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2"/>
          <p:cNvSpPr/>
          <p:nvPr/>
        </p:nvSpPr>
        <p:spPr>
          <a:xfrm>
            <a:off x="1270020" y="3611361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Analysis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 structured approach to generate insights from raw data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367393" y="3611361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182" name="Google Shape;182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83" name="Google Shape;183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243775" y="925000"/>
            <a:ext cx="8365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Tool &amp; The Target Audience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