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O9rTVVCm0Reh+OhfxiF1KOHG3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74cf543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f74cf54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a527e35b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faa527e35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952e057c_0_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f6952e057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2929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">
  <p:cSld name="NSPPPT00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f6952e057c_0_39"/>
          <p:cNvSpPr txBox="1"/>
          <p:nvPr>
            <p:ph idx="1" type="body"/>
          </p:nvPr>
        </p:nvSpPr>
        <p:spPr>
          <a:xfrm>
            <a:off x="381000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gf6952e057c_0_39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4" name="Google Shape;34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5" name="Google Shape;35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" name="Google Shape;36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7" name="Google Shape;37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" name="Google Shape;39;p1"/>
          <p:cNvSpPr txBox="1"/>
          <p:nvPr/>
        </p:nvSpPr>
        <p:spPr>
          <a:xfrm>
            <a:off x="1468876" y="2149633"/>
            <a:ext cx="620624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the course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6" name="Google Shape;46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Overview &amp; Structure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1.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74cf543b2_0_0"/>
          <p:cNvSpPr txBox="1"/>
          <p:nvPr>
            <p:ph type="title"/>
          </p:nvPr>
        </p:nvSpPr>
        <p:spPr>
          <a:xfrm>
            <a:off x="488361" y="489215"/>
            <a:ext cx="80376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803">
                <a:solidFill>
                  <a:schemeClr val="lt1"/>
                </a:solidFill>
              </a:rPr>
              <a:t>What separates a successful data analyst from the rest?</a:t>
            </a:r>
            <a:endParaRPr sz="4803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t/>
            </a:r>
            <a:endParaRPr i="1" sz="2603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i="1" lang="en-US" sz="2603">
                <a:solidFill>
                  <a:schemeClr val="lt1"/>
                </a:solidFill>
              </a:rPr>
              <a:t>Hint: it isn’t just technical expertise</a:t>
            </a:r>
            <a:endParaRPr i="1" sz="2603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60" name="Google Shape;60;gfaa527e35b_0_0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3" l="0" r="0" t="701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1" name="Google Shape;61;gfaa527e35b_0_0"/>
          <p:cNvSpPr/>
          <p:nvPr/>
        </p:nvSpPr>
        <p:spPr>
          <a:xfrm>
            <a:off x="-2" y="-429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gfaa527e35b_0_0"/>
          <p:cNvSpPr/>
          <p:nvPr/>
        </p:nvSpPr>
        <p:spPr>
          <a:xfrm>
            <a:off x="447876" y="932459"/>
            <a:ext cx="82482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ability to use data to solve real-life business challenges. What’s missing is a structured approach to generate actionable insights from raw data. Data Analysis with R Masterclass provides you with a framework to do so.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/>
          </a:p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course includes two case studies which use the data from the 2020 Kaggle Machine Learning &amp; Data Science Survey to demonstrate how to work with real-world data. In the first case study, we analyse the data to generate insights and build a deep understanding of our data. In the second one, we explore business objectives, dive deep into the dataset and generate actionable insights. 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❑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the end of the course, you will be ready to tackle real life data analysis assignments and fast-track your career. </a:t>
            </a:r>
            <a:endParaRPr sz="1200"/>
          </a:p>
          <a:p>
            <a:pPr indent="-57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faa527e35b_0_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Overview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68" name="Google Shape;68;gf6952e057c_0_1"/>
          <p:cNvPicPr preferRelativeResize="0"/>
          <p:nvPr/>
        </p:nvPicPr>
        <p:blipFill rotWithShape="1">
          <a:blip r:embed="rId3">
            <a:alphaModFix amt="20000"/>
          </a:blip>
          <a:srcRect b="7022" l="0" r="0" t="7022"/>
          <a:stretch/>
        </p:blipFill>
        <p:spPr>
          <a:xfrm>
            <a:off x="1" y="2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9" name="Google Shape;69;gf6952e057c_0_1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</a:pPr>
            <a:r>
              <a:rPr lang="en-US">
                <a:solidFill>
                  <a:srgbClr val="000000"/>
                </a:solidFill>
              </a:rPr>
              <a:t>The Course Roadmap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gf6952e057c_0_1"/>
          <p:cNvSpPr/>
          <p:nvPr/>
        </p:nvSpPr>
        <p:spPr>
          <a:xfrm>
            <a:off x="2030483" y="2690458"/>
            <a:ext cx="1755242" cy="641429"/>
          </a:xfrm>
          <a:prstGeom prst="chevron">
            <a:avLst>
              <a:gd fmla="val 2155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1" name="Google Shape;71;gf6952e057c_0_1"/>
          <p:cNvSpPr/>
          <p:nvPr/>
        </p:nvSpPr>
        <p:spPr>
          <a:xfrm>
            <a:off x="377135" y="2690458"/>
            <a:ext cx="1755242" cy="641429"/>
          </a:xfrm>
          <a:prstGeom prst="chevron">
            <a:avLst>
              <a:gd fmla="val 2155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2" name="Google Shape;72;gf6952e057c_0_1"/>
          <p:cNvSpPr/>
          <p:nvPr/>
        </p:nvSpPr>
        <p:spPr>
          <a:xfrm>
            <a:off x="5337180" y="2690458"/>
            <a:ext cx="1755242" cy="641429"/>
          </a:xfrm>
          <a:prstGeom prst="chevron">
            <a:avLst>
              <a:gd fmla="val 2155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73" name="Google Shape;73;gf6952e057c_0_1"/>
          <p:cNvSpPr/>
          <p:nvPr/>
        </p:nvSpPr>
        <p:spPr>
          <a:xfrm>
            <a:off x="3683832" y="2690458"/>
            <a:ext cx="1755242" cy="641429"/>
          </a:xfrm>
          <a:prstGeom prst="chevron">
            <a:avLst>
              <a:gd fmla="val 215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3</a:t>
            </a:r>
            <a:endParaRPr/>
          </a:p>
        </p:txBody>
      </p:sp>
      <p:sp>
        <p:nvSpPr>
          <p:cNvPr id="74" name="Google Shape;74;gf6952e057c_0_1"/>
          <p:cNvSpPr/>
          <p:nvPr/>
        </p:nvSpPr>
        <p:spPr>
          <a:xfrm>
            <a:off x="6990529" y="2690458"/>
            <a:ext cx="1755242" cy="641429"/>
          </a:xfrm>
          <a:prstGeom prst="chevron">
            <a:avLst>
              <a:gd fmla="val 2155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5</a:t>
            </a:r>
            <a:endParaRPr/>
          </a:p>
        </p:txBody>
      </p:sp>
      <p:sp>
        <p:nvSpPr>
          <p:cNvPr id="75" name="Google Shape;75;gf6952e057c_0_1"/>
          <p:cNvSpPr/>
          <p:nvPr/>
        </p:nvSpPr>
        <p:spPr>
          <a:xfrm>
            <a:off x="917797" y="2181471"/>
            <a:ext cx="673898" cy="592447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f6952e057c_0_1"/>
          <p:cNvSpPr/>
          <p:nvPr/>
        </p:nvSpPr>
        <p:spPr>
          <a:xfrm>
            <a:off x="2571145" y="3248499"/>
            <a:ext cx="673898" cy="592447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f6952e057c_0_1"/>
          <p:cNvSpPr/>
          <p:nvPr/>
        </p:nvSpPr>
        <p:spPr>
          <a:xfrm>
            <a:off x="4224494" y="2181471"/>
            <a:ext cx="673898" cy="592447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f6952e057c_0_1"/>
          <p:cNvSpPr/>
          <p:nvPr/>
        </p:nvSpPr>
        <p:spPr>
          <a:xfrm>
            <a:off x="5877842" y="3248499"/>
            <a:ext cx="673898" cy="592447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f6952e057c_0_1"/>
          <p:cNvSpPr/>
          <p:nvPr/>
        </p:nvSpPr>
        <p:spPr>
          <a:xfrm>
            <a:off x="7531191" y="2181471"/>
            <a:ext cx="673898" cy="592447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f6952e057c_0_1"/>
          <p:cNvSpPr txBox="1"/>
          <p:nvPr/>
        </p:nvSpPr>
        <p:spPr>
          <a:xfrm>
            <a:off x="435912" y="932622"/>
            <a:ext cx="16377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Introduction to the Course</a:t>
            </a:r>
            <a:br>
              <a:rPr b="1" lang="en-US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We would learn about data analysis and why we chose R for this course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gf6952e057c_0_1"/>
          <p:cNvSpPr txBox="1"/>
          <p:nvPr/>
        </p:nvSpPr>
        <p:spPr>
          <a:xfrm>
            <a:off x="1744720" y="3917150"/>
            <a:ext cx="23631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Visualisation &amp; Reports</a:t>
            </a:r>
            <a:br>
              <a:rPr b="1" lang="en-US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We would learn to generate insightful visualisations &amp; reports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f6952e057c_0_1"/>
          <p:cNvSpPr txBox="1"/>
          <p:nvPr/>
        </p:nvSpPr>
        <p:spPr>
          <a:xfrm>
            <a:off x="3590199" y="932625"/>
            <a:ext cx="18948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Case Study 1</a:t>
            </a:r>
            <a:br>
              <a:rPr b="1" lang="en-US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We would put our skills to use and analyse the Kaggle 2020 machine learning survey data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f6952e057c_0_1"/>
          <p:cNvSpPr txBox="1"/>
          <p:nvPr/>
        </p:nvSpPr>
        <p:spPr>
          <a:xfrm>
            <a:off x="4949176" y="3917150"/>
            <a:ext cx="27060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br>
              <a:rPr b="1" lang="en-US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We would define a business objective and perform in-depth analysis around that objective to generate actionable insights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f6952e057c_0_1"/>
          <p:cNvSpPr txBox="1"/>
          <p:nvPr/>
        </p:nvSpPr>
        <p:spPr>
          <a:xfrm>
            <a:off x="7049306" y="932622"/>
            <a:ext cx="16377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br>
              <a:rPr b="1" lang="en-US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Summary of what have we learned so far and where to go from there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f6952e057c_0_1"/>
          <p:cNvSpPr/>
          <p:nvPr/>
        </p:nvSpPr>
        <p:spPr>
          <a:xfrm>
            <a:off x="2717918" y="3394118"/>
            <a:ext cx="380350" cy="301205"/>
          </a:xfrm>
          <a:custGeom>
            <a:rect b="b" l="l" r="r" t="t"/>
            <a:pathLst>
              <a:path extrusionOk="0" h="3179" w="3528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f6952e057c_0_1"/>
          <p:cNvSpPr/>
          <p:nvPr/>
        </p:nvSpPr>
        <p:spPr>
          <a:xfrm>
            <a:off x="6091026" y="3394118"/>
            <a:ext cx="247534" cy="301212"/>
          </a:xfrm>
          <a:custGeom>
            <a:rect b="b" l="l" r="r" t="t"/>
            <a:pathLst>
              <a:path extrusionOk="0" h="3405" w="2460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f6952e057c_0_1"/>
          <p:cNvSpPr/>
          <p:nvPr/>
        </p:nvSpPr>
        <p:spPr>
          <a:xfrm>
            <a:off x="1026836" y="2363147"/>
            <a:ext cx="455817" cy="301210"/>
          </a:xfrm>
          <a:custGeom>
            <a:rect b="b" l="l" r="r" t="t"/>
            <a:pathLst>
              <a:path extrusionOk="0" h="2498" w="3322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f6952e057c_0_1"/>
          <p:cNvSpPr/>
          <p:nvPr/>
        </p:nvSpPr>
        <p:spPr>
          <a:xfrm>
            <a:off x="7731542" y="2363138"/>
            <a:ext cx="273190" cy="301206"/>
          </a:xfrm>
          <a:custGeom>
            <a:rect b="b" l="l" r="r" t="t"/>
            <a:pathLst>
              <a:path extrusionOk="0" h="3398" w="2716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f6952e057c_0_1"/>
          <p:cNvSpPr/>
          <p:nvPr/>
        </p:nvSpPr>
        <p:spPr>
          <a:xfrm>
            <a:off x="4437662" y="2363133"/>
            <a:ext cx="247534" cy="301212"/>
          </a:xfrm>
          <a:custGeom>
            <a:rect b="b" l="l" r="r" t="t"/>
            <a:pathLst>
              <a:path extrusionOk="0" h="3405" w="2460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94" name="Google Shape;94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95" name="Google Shape;95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lang="en-US" sz="28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2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rgbClr val="53C3C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2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Course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 brief introduction of the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rgbClr val="3DB2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2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3DB2C4"/>
                </a:solidFill>
                <a:latin typeface="Roboto"/>
                <a:ea typeface="Roboto"/>
                <a:cs typeface="Roboto"/>
                <a:sym typeface="Roboto"/>
              </a:rPr>
              <a:t>Course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The course roadmap 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DB2C4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rgbClr val="3DB2C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108" name="Google Shape;108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43775" y="925000"/>
            <a:ext cx="836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Visualisation Using ggplot2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