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R2DPrsMwDvb09E/pQbMgCwAE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ab9dff7d4_1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fab9dff7d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b9dff7d4_0_3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ab9dff7d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588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588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have we learned &amp; where to go next?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5.1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gfab9dff7d4_1_0"/>
          <p:cNvPicPr preferRelativeResize="0"/>
          <p:nvPr/>
        </p:nvPicPr>
        <p:blipFill rotWithShape="1">
          <a:blip r:embed="rId3">
            <a:alphaModFix amt="35000"/>
          </a:blip>
          <a:srcRect b="7022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fab9dff7d4_1_0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What have we learned?</a:t>
            </a:r>
            <a:endParaRPr/>
          </a:p>
        </p:txBody>
      </p:sp>
      <p:grpSp>
        <p:nvGrpSpPr>
          <p:cNvPr id="54" name="Google Shape;54;gfab9dff7d4_1_0"/>
          <p:cNvGrpSpPr/>
          <p:nvPr/>
        </p:nvGrpSpPr>
        <p:grpSpPr>
          <a:xfrm>
            <a:off x="730580" y="1089392"/>
            <a:ext cx="2125208" cy="2870352"/>
            <a:chOff x="1492580" y="1089392"/>
            <a:chExt cx="2125208" cy="2870352"/>
          </a:xfrm>
        </p:grpSpPr>
        <p:grpSp>
          <p:nvGrpSpPr>
            <p:cNvPr id="55" name="Google Shape;55;gfab9dff7d4_1_0"/>
            <p:cNvGrpSpPr/>
            <p:nvPr/>
          </p:nvGrpSpPr>
          <p:grpSpPr>
            <a:xfrm>
              <a:off x="1492580" y="1089392"/>
              <a:ext cx="2125208" cy="2870352"/>
              <a:chOff x="404362" y="1686739"/>
              <a:chExt cx="1614900" cy="2156700"/>
            </a:xfrm>
          </p:grpSpPr>
          <p:sp>
            <p:nvSpPr>
              <p:cNvPr id="56" name="Google Shape;56;gfab9dff7d4_1_0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" name="Google Shape;57;gfab9dff7d4_1_0"/>
              <p:cNvSpPr/>
              <p:nvPr/>
            </p:nvSpPr>
            <p:spPr>
              <a:xfrm>
                <a:off x="404362" y="1686739"/>
                <a:ext cx="1614900" cy="86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8" name="Google Shape;58;gfab9dff7d4_1_0"/>
            <p:cNvSpPr txBox="1"/>
            <p:nvPr/>
          </p:nvSpPr>
          <p:spPr>
            <a:xfrm>
              <a:off x="1530071" y="2653580"/>
              <a:ext cx="2050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Noto Sans Symbols"/>
                <a:buNone/>
              </a:pPr>
              <a:r>
                <a:rPr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 structured approach to solving data analysis problems</a:t>
              </a:r>
              <a:endParaRPr sz="1100">
                <a:solidFill>
                  <a:schemeClr val="accent1"/>
                </a:solidFill>
              </a:endParaRPr>
            </a:p>
          </p:txBody>
        </p:sp>
        <p:sp>
          <p:nvSpPr>
            <p:cNvPr id="59" name="Google Shape;59;gfab9dff7d4_1_0"/>
            <p:cNvSpPr txBox="1"/>
            <p:nvPr/>
          </p:nvSpPr>
          <p:spPr>
            <a:xfrm>
              <a:off x="1922100" y="1242500"/>
              <a:ext cx="1116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Analysis Framework</a:t>
              </a:r>
              <a:endParaRPr/>
            </a:p>
          </p:txBody>
        </p:sp>
      </p:grpSp>
      <p:grpSp>
        <p:nvGrpSpPr>
          <p:cNvPr id="60" name="Google Shape;60;gfab9dff7d4_1_0"/>
          <p:cNvGrpSpPr/>
          <p:nvPr/>
        </p:nvGrpSpPr>
        <p:grpSpPr>
          <a:xfrm>
            <a:off x="3333456" y="1665707"/>
            <a:ext cx="2125208" cy="2870537"/>
            <a:chOff x="3714456" y="1665707"/>
            <a:chExt cx="2125208" cy="2870537"/>
          </a:xfrm>
        </p:grpSpPr>
        <p:grpSp>
          <p:nvGrpSpPr>
            <p:cNvPr id="61" name="Google Shape;61;gfab9dff7d4_1_0"/>
            <p:cNvGrpSpPr/>
            <p:nvPr/>
          </p:nvGrpSpPr>
          <p:grpSpPr>
            <a:xfrm flipH="1" rot="10800000">
              <a:off x="3714456" y="1665707"/>
              <a:ext cx="2125208" cy="2870537"/>
              <a:chOff x="404362" y="1686600"/>
              <a:chExt cx="1614900" cy="2156839"/>
            </a:xfrm>
          </p:grpSpPr>
          <p:sp>
            <p:nvSpPr>
              <p:cNvPr id="62" name="Google Shape;62;gfab9dff7d4_1_0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" name="Google Shape;63;gfab9dff7d4_1_0"/>
              <p:cNvSpPr/>
              <p:nvPr/>
            </p:nvSpPr>
            <p:spPr>
              <a:xfrm flipH="1" rot="10800000">
                <a:off x="404362" y="1686600"/>
                <a:ext cx="1614900" cy="86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4" name="Google Shape;64;gfab9dff7d4_1_0"/>
            <p:cNvSpPr txBox="1"/>
            <p:nvPr/>
          </p:nvSpPr>
          <p:spPr>
            <a:xfrm>
              <a:off x="3751948" y="2153526"/>
              <a:ext cx="2050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Noto Sans Symbols"/>
                <a:buNone/>
              </a:pPr>
              <a:r>
                <a:rPr lang="en-US" sz="13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Using ggplot2 &amp; Rmarkdown to generate visualisations and reports</a:t>
              </a:r>
              <a:endParaRPr sz="1100">
                <a:solidFill>
                  <a:schemeClr val="accent2"/>
                </a:solidFill>
              </a:endParaRPr>
            </a:p>
          </p:txBody>
        </p:sp>
        <p:sp>
          <p:nvSpPr>
            <p:cNvPr id="65" name="Google Shape;65;gfab9dff7d4_1_0"/>
            <p:cNvSpPr txBox="1"/>
            <p:nvPr/>
          </p:nvSpPr>
          <p:spPr>
            <a:xfrm>
              <a:off x="3994550" y="3607975"/>
              <a:ext cx="1587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Visualisation &amp; Reports</a:t>
              </a:r>
              <a:endParaRPr/>
            </a:p>
          </p:txBody>
        </p:sp>
      </p:grpSp>
      <p:grpSp>
        <p:nvGrpSpPr>
          <p:cNvPr id="66" name="Google Shape;66;gfab9dff7d4_1_0"/>
          <p:cNvGrpSpPr/>
          <p:nvPr/>
        </p:nvGrpSpPr>
        <p:grpSpPr>
          <a:xfrm>
            <a:off x="5936333" y="1089392"/>
            <a:ext cx="2125208" cy="2870352"/>
            <a:chOff x="5936333" y="1089392"/>
            <a:chExt cx="2125208" cy="2870352"/>
          </a:xfrm>
        </p:grpSpPr>
        <p:grpSp>
          <p:nvGrpSpPr>
            <p:cNvPr id="67" name="Google Shape;67;gfab9dff7d4_1_0"/>
            <p:cNvGrpSpPr/>
            <p:nvPr/>
          </p:nvGrpSpPr>
          <p:grpSpPr>
            <a:xfrm>
              <a:off x="5936333" y="1089392"/>
              <a:ext cx="2125208" cy="2870352"/>
              <a:chOff x="404362" y="1686739"/>
              <a:chExt cx="1614900" cy="2156700"/>
            </a:xfrm>
          </p:grpSpPr>
          <p:sp>
            <p:nvSpPr>
              <p:cNvPr id="68" name="Google Shape;68;gfab9dff7d4_1_0"/>
              <p:cNvSpPr/>
              <p:nvPr/>
            </p:nvSpPr>
            <p:spPr>
              <a:xfrm>
                <a:off x="404362" y="1686739"/>
                <a:ext cx="1614900" cy="215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" name="Google Shape;69;gfab9dff7d4_1_0"/>
              <p:cNvSpPr/>
              <p:nvPr/>
            </p:nvSpPr>
            <p:spPr>
              <a:xfrm>
                <a:off x="404362" y="1686739"/>
                <a:ext cx="1614900" cy="866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" name="Google Shape;70;gfab9dff7d4_1_0"/>
            <p:cNvSpPr txBox="1"/>
            <p:nvPr/>
          </p:nvSpPr>
          <p:spPr>
            <a:xfrm>
              <a:off x="5973825" y="2653580"/>
              <a:ext cx="2050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Noto Sans Symbols"/>
                <a:buNone/>
              </a:pPr>
              <a:r>
                <a:rPr lang="en-US"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Applied learning of analysis &amp; coding concepts learned in the course on real world data</a:t>
              </a:r>
              <a:endParaRPr sz="1000">
                <a:solidFill>
                  <a:schemeClr val="accent3"/>
                </a:solidFill>
              </a:endParaRPr>
            </a:p>
          </p:txBody>
        </p:sp>
        <p:sp>
          <p:nvSpPr>
            <p:cNvPr id="71" name="Google Shape;71;gfab9dff7d4_1_0"/>
            <p:cNvSpPr txBox="1"/>
            <p:nvPr/>
          </p:nvSpPr>
          <p:spPr>
            <a:xfrm>
              <a:off x="6056224" y="1471100"/>
              <a:ext cx="18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Case Studies 1 &amp; 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76" name="Google Shape;76;gfab9dff7d4_0_39"/>
          <p:cNvPicPr preferRelativeResize="0"/>
          <p:nvPr/>
        </p:nvPicPr>
        <p:blipFill rotWithShape="1">
          <a:blip r:embed="rId3">
            <a:alphaModFix amt="35000"/>
          </a:blip>
          <a:srcRect b="7022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fab9dff7d4_0_39"/>
          <p:cNvSpPr txBox="1"/>
          <p:nvPr>
            <p:ph type="title"/>
          </p:nvPr>
        </p:nvSpPr>
        <p:spPr>
          <a:xfrm>
            <a:off x="381000" y="4350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Where to go next?</a:t>
            </a:r>
            <a:endParaRPr/>
          </a:p>
        </p:txBody>
      </p:sp>
      <p:grpSp>
        <p:nvGrpSpPr>
          <p:cNvPr id="78" name="Google Shape;78;gfab9dff7d4_0_39"/>
          <p:cNvGrpSpPr/>
          <p:nvPr/>
        </p:nvGrpSpPr>
        <p:grpSpPr>
          <a:xfrm>
            <a:off x="393700" y="970177"/>
            <a:ext cx="4051200" cy="2054668"/>
            <a:chOff x="393700" y="1198777"/>
            <a:chExt cx="4051200" cy="2054668"/>
          </a:xfrm>
        </p:grpSpPr>
        <p:grpSp>
          <p:nvGrpSpPr>
            <p:cNvPr id="79" name="Google Shape;79;gfab9dff7d4_0_39"/>
            <p:cNvGrpSpPr/>
            <p:nvPr/>
          </p:nvGrpSpPr>
          <p:grpSpPr>
            <a:xfrm>
              <a:off x="393700" y="1198777"/>
              <a:ext cx="4051200" cy="2054668"/>
              <a:chOff x="393700" y="1104900"/>
              <a:chExt cx="4051200" cy="1689000"/>
            </a:xfrm>
          </p:grpSpPr>
          <p:sp>
            <p:nvSpPr>
              <p:cNvPr id="80" name="Google Shape;80;gfab9dff7d4_0_39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" name="Google Shape;81;gfab9dff7d4_0_39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" name="Google Shape;82;gfab9dff7d4_0_39"/>
            <p:cNvSpPr txBox="1"/>
            <p:nvPr/>
          </p:nvSpPr>
          <p:spPr>
            <a:xfrm>
              <a:off x="1617073" y="1231500"/>
              <a:ext cx="2678100" cy="19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Analyst</a:t>
              </a:r>
              <a:endPara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Learn SQL &amp; working with databases.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Learn Big Data Technologies like Spark, Hive, Hadoop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More visualisation tools like Tableau,   Qlikview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-  Practice analysis problems to hone skills.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gfab9dff7d4_0_39"/>
          <p:cNvGrpSpPr/>
          <p:nvPr/>
        </p:nvGrpSpPr>
        <p:grpSpPr>
          <a:xfrm>
            <a:off x="4698175" y="970291"/>
            <a:ext cx="4051200" cy="2054669"/>
            <a:chOff x="4698175" y="1198891"/>
            <a:chExt cx="4051200" cy="2054669"/>
          </a:xfrm>
        </p:grpSpPr>
        <p:grpSp>
          <p:nvGrpSpPr>
            <p:cNvPr id="84" name="Google Shape;84;gfab9dff7d4_0_39"/>
            <p:cNvGrpSpPr/>
            <p:nvPr/>
          </p:nvGrpSpPr>
          <p:grpSpPr>
            <a:xfrm flipH="1">
              <a:off x="4698175" y="1198891"/>
              <a:ext cx="4051200" cy="2054669"/>
              <a:chOff x="393700" y="1104900"/>
              <a:chExt cx="4051200" cy="1689000"/>
            </a:xfrm>
          </p:grpSpPr>
          <p:sp>
            <p:nvSpPr>
              <p:cNvPr id="85" name="Google Shape;85;gfab9dff7d4_0_39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86;gfab9dff7d4_0_39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" name="Google Shape;87;gfab9dff7d4_0_39"/>
            <p:cNvSpPr txBox="1"/>
            <p:nvPr/>
          </p:nvSpPr>
          <p:spPr>
            <a:xfrm>
              <a:off x="4853575" y="1289250"/>
              <a:ext cx="2678100" cy="18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Data Scientist</a:t>
              </a:r>
              <a:b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Machine Learning Fundamentals.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Probability &amp; statistics for machine learning.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Learn how to apply ML techniques to real world problems and build applications around that.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gfab9dff7d4_0_39"/>
          <p:cNvGrpSpPr/>
          <p:nvPr/>
        </p:nvGrpSpPr>
        <p:grpSpPr>
          <a:xfrm>
            <a:off x="2527300" y="3262606"/>
            <a:ext cx="4051200" cy="1501014"/>
            <a:chOff x="2527300" y="2957806"/>
            <a:chExt cx="4051200" cy="1501014"/>
          </a:xfrm>
        </p:grpSpPr>
        <p:grpSp>
          <p:nvGrpSpPr>
            <p:cNvPr id="89" name="Google Shape;89;gfab9dff7d4_0_39"/>
            <p:cNvGrpSpPr/>
            <p:nvPr/>
          </p:nvGrpSpPr>
          <p:grpSpPr>
            <a:xfrm>
              <a:off x="2527300" y="2957806"/>
              <a:ext cx="4051200" cy="1501014"/>
              <a:chOff x="393700" y="1104900"/>
              <a:chExt cx="4051200" cy="1689000"/>
            </a:xfrm>
          </p:grpSpPr>
          <p:sp>
            <p:nvSpPr>
              <p:cNvPr id="90" name="Google Shape;90;gfab9dff7d4_0_39"/>
              <p:cNvSpPr/>
              <p:nvPr/>
            </p:nvSpPr>
            <p:spPr>
              <a:xfrm>
                <a:off x="393700" y="1104900"/>
                <a:ext cx="4051200" cy="1689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91;gfab9dff7d4_0_39"/>
              <p:cNvSpPr/>
              <p:nvPr/>
            </p:nvSpPr>
            <p:spPr>
              <a:xfrm>
                <a:off x="393700" y="1104900"/>
                <a:ext cx="978000" cy="1689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" name="Google Shape;92;gfab9dff7d4_0_39"/>
            <p:cNvSpPr txBox="1"/>
            <p:nvPr/>
          </p:nvSpPr>
          <p:spPr>
            <a:xfrm>
              <a:off x="3979281" y="3142861"/>
              <a:ext cx="19563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Product Manager</a:t>
              </a:r>
              <a:b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can transition from a product analyst role to product manager.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97" name="Google Shape;97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lang="en-US" sz="28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2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53C3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2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What have we learned?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Re-visiting everything that we have learned in the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2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3DB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2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Where to go next?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Next steps beyond this course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rgbClr val="3DB2C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