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4630400" cy="8229600"/>
  <p:notesSz cx="14630400" cy="8229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8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15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1006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15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759" y="7684007"/>
            <a:ext cx="3032759" cy="1981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98594"/>
            <a:ext cx="9007915" cy="96805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831" y="7647431"/>
            <a:ext cx="2179320" cy="17678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561714"/>
            <a:ext cx="13055625" cy="310618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862961"/>
            <a:ext cx="11138666" cy="12362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15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7647431"/>
            <a:ext cx="2179320" cy="17678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33759" y="7684007"/>
            <a:ext cx="3032759" cy="19811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90288" y="2855976"/>
            <a:ext cx="5449823" cy="25938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0831" y="7647431"/>
            <a:ext cx="2179320" cy="17678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33759" y="7684007"/>
            <a:ext cx="3032759" cy="1981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658" y="740156"/>
            <a:ext cx="535495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015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7369" y="1416811"/>
            <a:ext cx="9404985" cy="183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1006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5" Type="http://schemas.openxmlformats.org/officeDocument/2006/relationships/image" Target="../media/image1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5" Type="http://schemas.openxmlformats.org/officeDocument/2006/relationships/image" Target="../media/image10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mailto:vinoo@veraset.com" TargetMode="Externa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0.jpg"/><Relationship Id="rId5" Type="http://schemas.openxmlformats.org/officeDocument/2006/relationships/image" Target="../media/image10.png"/><Relationship Id="rId6" Type="http://schemas.openxmlformats.org/officeDocument/2006/relationships/hyperlink" Target="mailto:vinoo.ganesh@gmail.com" TargetMode="Externa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520" y="453643"/>
            <a:ext cx="48406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</a:t>
            </a:r>
            <a:r>
              <a:rPr dirty="0" spc="-25"/>
              <a:t>o</a:t>
            </a:r>
            <a:r>
              <a:rPr dirty="0" spc="-100"/>
              <a:t>w</a:t>
            </a:r>
            <a:r>
              <a:rPr dirty="0" spc="140"/>
              <a:t>-</a:t>
            </a:r>
            <a:r>
              <a:rPr dirty="0" spc="-105"/>
              <a:t>w</a:t>
            </a:r>
            <a:r>
              <a:rPr dirty="0" spc="130"/>
              <a:t>i</a:t>
            </a:r>
            <a:r>
              <a:rPr dirty="0" spc="165"/>
              <a:t>s</a:t>
            </a:r>
            <a:r>
              <a:rPr dirty="0" spc="30"/>
              <a:t>e</a:t>
            </a:r>
            <a:r>
              <a:rPr dirty="0" spc="-535"/>
              <a:t> </a:t>
            </a:r>
            <a:r>
              <a:rPr dirty="0" spc="125"/>
              <a:t>S</a:t>
            </a:r>
            <a:r>
              <a:rPr dirty="0" spc="130"/>
              <a:t>t</a:t>
            </a:r>
            <a:r>
              <a:rPr dirty="0" spc="-5"/>
              <a:t>o</a:t>
            </a:r>
            <a:r>
              <a:rPr dirty="0" spc="5"/>
              <a:t>r</a:t>
            </a:r>
            <a:r>
              <a:rPr dirty="0" spc="-65"/>
              <a:t>a</a:t>
            </a:r>
            <a:r>
              <a:rPr dirty="0" spc="-95"/>
              <a:t>g</a:t>
            </a:r>
            <a:r>
              <a:rPr dirty="0" spc="3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090295" y="549180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6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2" y="855447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8193" y="5444778"/>
          <a:ext cx="12353925" cy="971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3150"/>
                <a:gridCol w="994410"/>
                <a:gridCol w="1000125"/>
                <a:gridCol w="974089"/>
                <a:gridCol w="1019175"/>
                <a:gridCol w="1078864"/>
                <a:gridCol w="998219"/>
                <a:gridCol w="981709"/>
                <a:gridCol w="986790"/>
                <a:gridCol w="1015365"/>
                <a:gridCol w="1037590"/>
                <a:gridCol w="1149350"/>
              </a:tblGrid>
              <a:tr h="936703"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L w="38100">
                      <a:solidFill>
                        <a:srgbClr val="181717"/>
                      </a:solidFill>
                      <a:prstDash val="solid"/>
                    </a:lnL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3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2310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3370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204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R w="38100">
                      <a:solidFill>
                        <a:srgbClr val="181717"/>
                      </a:solidFill>
                      <a:prstDash val="solid"/>
                    </a:lnR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8425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L w="38100">
                      <a:solidFill>
                        <a:srgbClr val="181717"/>
                      </a:solidFill>
                      <a:prstDash val="solid"/>
                    </a:lnL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310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3370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10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3370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R w="38100">
                      <a:solidFill>
                        <a:srgbClr val="181717"/>
                      </a:solidFill>
                      <a:prstDash val="solid"/>
                    </a:lnR>
                    <a:lnT w="38100">
                      <a:solidFill>
                        <a:srgbClr val="001444"/>
                      </a:solidFill>
                      <a:prstDash val="solid"/>
                    </a:lnT>
                    <a:lnB w="38100">
                      <a:solidFill>
                        <a:srgbClr val="001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L w="38100">
                      <a:solidFill>
                        <a:srgbClr val="181717"/>
                      </a:solidFill>
                      <a:prstDash val="solid"/>
                    </a:lnL>
                    <a:lnT w="38100">
                      <a:solidFill>
                        <a:srgbClr val="001444"/>
                      </a:solidFill>
                      <a:prstDash val="solid"/>
                    </a:lnT>
                    <a:lnB w="38100">
                      <a:solidFill>
                        <a:srgbClr val="001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310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3370">
                    <a:lnT w="38100">
                      <a:solidFill>
                        <a:srgbClr val="001444"/>
                      </a:solidFill>
                      <a:prstDash val="solid"/>
                    </a:lnT>
                    <a:lnB w="38100">
                      <a:solidFill>
                        <a:srgbClr val="0014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73461" y="549180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6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7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86918" y="549180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60004" y="5502261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6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5"/>
                </a:lnTo>
                <a:lnTo>
                  <a:pt x="39065" y="257636"/>
                </a:lnTo>
                <a:lnTo>
                  <a:pt x="22375" y="300182"/>
                </a:lnTo>
                <a:lnTo>
                  <a:pt x="10123" y="344755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5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8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8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7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5"/>
                </a:lnTo>
                <a:lnTo>
                  <a:pt x="855447" y="300182"/>
                </a:lnTo>
                <a:lnTo>
                  <a:pt x="838758" y="257636"/>
                </a:lnTo>
                <a:lnTo>
                  <a:pt x="817899" y="217385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6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45661" y="1781465"/>
          <a:ext cx="5694045" cy="276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045"/>
                <a:gridCol w="1953259"/>
                <a:gridCol w="1832610"/>
              </a:tblGrid>
              <a:tr h="687848"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3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  <a:tr h="687848">
                <a:tc>
                  <a:txBody>
                    <a:bodyPr/>
                    <a:lstStyle/>
                    <a:p>
                      <a:pPr marL="81153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161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-204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161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161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  <a:tr h="687848">
                <a:tc>
                  <a:txBody>
                    <a:bodyPr/>
                    <a:lstStyle/>
                    <a:p>
                      <a:pPr marL="78549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7970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7970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7970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  <a:tr h="687848">
                <a:tc>
                  <a:txBody>
                    <a:bodyPr/>
                    <a:lstStyle/>
                    <a:p>
                      <a:pPr marL="78867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203494" y="1369059"/>
            <a:ext cx="9721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50" b="1">
                <a:latin typeface="Tahoma"/>
                <a:cs typeface="Tahoma"/>
              </a:rPr>
              <a:t>Visually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1832" y="6456172"/>
            <a:ext cx="8413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0">
                <a:latin typeface="Tahoma"/>
                <a:cs typeface="Tahoma"/>
              </a:rPr>
              <a:t>B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40">
                <a:latin typeface="Tahoma"/>
                <a:cs typeface="Tahoma"/>
              </a:rPr>
              <a:t>o</a:t>
            </a:r>
            <a:r>
              <a:rPr dirty="0" sz="2200" spc="40">
                <a:latin typeface="Tahoma"/>
                <a:cs typeface="Tahoma"/>
              </a:rPr>
              <a:t>c</a:t>
            </a:r>
            <a:r>
              <a:rPr dirty="0" sz="2200" spc="5">
                <a:latin typeface="Tahoma"/>
                <a:cs typeface="Tahoma"/>
              </a:rPr>
              <a:t>k</a:t>
            </a:r>
            <a:r>
              <a:rPr dirty="0" sz="2200" spc="-280">
                <a:latin typeface="Tahoma"/>
                <a:cs typeface="Tahoma"/>
              </a:rPr>
              <a:t> </a:t>
            </a:r>
            <a:r>
              <a:rPr dirty="0" sz="2200" spc="-434">
                <a:latin typeface="Tahoma"/>
                <a:cs typeface="Tahoma"/>
              </a:rPr>
              <a:t>1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54767" y="549180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6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7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67340" y="549180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6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7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65258" y="549180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7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38344" y="5502261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6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5"/>
                </a:lnTo>
                <a:lnTo>
                  <a:pt x="39065" y="257636"/>
                </a:lnTo>
                <a:lnTo>
                  <a:pt x="22375" y="300182"/>
                </a:lnTo>
                <a:lnTo>
                  <a:pt x="10123" y="344755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5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8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8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7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5"/>
                </a:lnTo>
                <a:lnTo>
                  <a:pt x="855447" y="300182"/>
                </a:lnTo>
                <a:lnTo>
                  <a:pt x="838758" y="257636"/>
                </a:lnTo>
                <a:lnTo>
                  <a:pt x="817899" y="217385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6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284340" y="6468364"/>
            <a:ext cx="89344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0">
                <a:latin typeface="Tahoma"/>
                <a:cs typeface="Tahoma"/>
              </a:rPr>
              <a:t>B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40">
                <a:latin typeface="Tahoma"/>
                <a:cs typeface="Tahoma"/>
              </a:rPr>
              <a:t>o</a:t>
            </a:r>
            <a:r>
              <a:rPr dirty="0" sz="2200" spc="40">
                <a:latin typeface="Tahoma"/>
                <a:cs typeface="Tahoma"/>
              </a:rPr>
              <a:t>c</a:t>
            </a:r>
            <a:r>
              <a:rPr dirty="0" sz="2200" spc="5">
                <a:latin typeface="Tahoma"/>
                <a:cs typeface="Tahoma"/>
              </a:rPr>
              <a:t>k</a:t>
            </a:r>
            <a:r>
              <a:rPr dirty="0" sz="2200" spc="-280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2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24884" y="5502261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1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6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5"/>
                </a:lnTo>
                <a:lnTo>
                  <a:pt x="39065" y="257636"/>
                </a:lnTo>
                <a:lnTo>
                  <a:pt x="22375" y="300182"/>
                </a:lnTo>
                <a:lnTo>
                  <a:pt x="10123" y="344755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5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8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1" y="877824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8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7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5"/>
                </a:lnTo>
                <a:lnTo>
                  <a:pt x="855447" y="300182"/>
                </a:lnTo>
                <a:lnTo>
                  <a:pt x="838758" y="257636"/>
                </a:lnTo>
                <a:lnTo>
                  <a:pt x="817899" y="217385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6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170710" y="549180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7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111426" y="549180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6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7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71143" y="5502261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911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6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5"/>
                </a:lnTo>
                <a:lnTo>
                  <a:pt x="39065" y="257636"/>
                </a:lnTo>
                <a:lnTo>
                  <a:pt x="22375" y="300182"/>
                </a:lnTo>
                <a:lnTo>
                  <a:pt x="10123" y="344755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5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8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1" y="877824"/>
                </a:lnTo>
                <a:lnTo>
                  <a:pt x="486737" y="875248"/>
                </a:lnTo>
                <a:lnTo>
                  <a:pt x="533070" y="867700"/>
                </a:lnTo>
                <a:lnTo>
                  <a:pt x="577644" y="855448"/>
                </a:lnTo>
                <a:lnTo>
                  <a:pt x="620190" y="838758"/>
                </a:lnTo>
                <a:lnTo>
                  <a:pt x="660442" y="817899"/>
                </a:lnTo>
                <a:lnTo>
                  <a:pt x="698130" y="793139"/>
                </a:lnTo>
                <a:lnTo>
                  <a:pt x="732989" y="764745"/>
                </a:lnTo>
                <a:lnTo>
                  <a:pt x="764749" y="732985"/>
                </a:lnTo>
                <a:lnTo>
                  <a:pt x="793143" y="698127"/>
                </a:lnTo>
                <a:lnTo>
                  <a:pt x="817903" y="660439"/>
                </a:lnTo>
                <a:lnTo>
                  <a:pt x="838762" y="620188"/>
                </a:lnTo>
                <a:lnTo>
                  <a:pt x="855451" y="577642"/>
                </a:lnTo>
                <a:lnTo>
                  <a:pt x="867704" y="533069"/>
                </a:lnTo>
                <a:lnTo>
                  <a:pt x="875252" y="486736"/>
                </a:lnTo>
                <a:lnTo>
                  <a:pt x="877827" y="438912"/>
                </a:lnTo>
                <a:lnTo>
                  <a:pt x="875252" y="391087"/>
                </a:lnTo>
                <a:lnTo>
                  <a:pt x="867704" y="344755"/>
                </a:lnTo>
                <a:lnTo>
                  <a:pt x="855451" y="300182"/>
                </a:lnTo>
                <a:lnTo>
                  <a:pt x="838762" y="257636"/>
                </a:lnTo>
                <a:lnTo>
                  <a:pt x="817903" y="217385"/>
                </a:lnTo>
                <a:lnTo>
                  <a:pt x="793143" y="179696"/>
                </a:lnTo>
                <a:lnTo>
                  <a:pt x="764749" y="144838"/>
                </a:lnTo>
                <a:lnTo>
                  <a:pt x="732989" y="113078"/>
                </a:lnTo>
                <a:lnTo>
                  <a:pt x="698130" y="84684"/>
                </a:lnTo>
                <a:lnTo>
                  <a:pt x="660442" y="59924"/>
                </a:lnTo>
                <a:lnTo>
                  <a:pt x="620190" y="39065"/>
                </a:lnTo>
                <a:lnTo>
                  <a:pt x="577644" y="22376"/>
                </a:lnTo>
                <a:lnTo>
                  <a:pt x="533070" y="10123"/>
                </a:lnTo>
                <a:lnTo>
                  <a:pt x="486737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786336" y="6456172"/>
            <a:ext cx="8877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0">
                <a:latin typeface="Tahoma"/>
                <a:cs typeface="Tahoma"/>
              </a:rPr>
              <a:t>B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40">
                <a:latin typeface="Tahoma"/>
                <a:cs typeface="Tahoma"/>
              </a:rPr>
              <a:t>o</a:t>
            </a:r>
            <a:r>
              <a:rPr dirty="0" sz="2200" spc="40">
                <a:latin typeface="Tahoma"/>
                <a:cs typeface="Tahoma"/>
              </a:rPr>
              <a:t>c</a:t>
            </a:r>
            <a:r>
              <a:rPr dirty="0" sz="2200" spc="5">
                <a:latin typeface="Tahoma"/>
                <a:cs typeface="Tahoma"/>
              </a:rPr>
              <a:t>k</a:t>
            </a:r>
            <a:r>
              <a:rPr dirty="0" sz="2200" spc="-28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3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26354" y="4953508"/>
            <a:ext cx="9271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30" b="1">
                <a:latin typeface="Tahoma"/>
                <a:cs typeface="Tahoma"/>
              </a:rPr>
              <a:t>O</a:t>
            </a:r>
            <a:r>
              <a:rPr dirty="0" sz="2200" spc="-245" b="1">
                <a:latin typeface="Tahoma"/>
                <a:cs typeface="Tahoma"/>
              </a:rPr>
              <a:t>n</a:t>
            </a:r>
            <a:r>
              <a:rPr dirty="0" sz="2200" spc="-229" b="1">
                <a:latin typeface="Tahoma"/>
                <a:cs typeface="Tahoma"/>
              </a:rPr>
              <a:t> </a:t>
            </a:r>
            <a:r>
              <a:rPr dirty="0" sz="2200" spc="-335" b="1">
                <a:latin typeface="Tahoma"/>
                <a:cs typeface="Tahoma"/>
              </a:rPr>
              <a:t>D</a:t>
            </a:r>
            <a:r>
              <a:rPr dirty="0" sz="2200" spc="-110" b="1">
                <a:latin typeface="Tahoma"/>
                <a:cs typeface="Tahoma"/>
              </a:rPr>
              <a:t>i</a:t>
            </a:r>
            <a:r>
              <a:rPr dirty="0" sz="2200" spc="-55" b="1">
                <a:latin typeface="Tahoma"/>
                <a:cs typeface="Tahoma"/>
              </a:rPr>
              <a:t>s</a:t>
            </a:r>
            <a:r>
              <a:rPr dirty="0" sz="2200" spc="-155" b="1">
                <a:latin typeface="Tahoma"/>
                <a:cs typeface="Tahoma"/>
              </a:rPr>
              <a:t>k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3433" y="4840754"/>
            <a:ext cx="12164695" cy="0"/>
          </a:xfrm>
          <a:custGeom>
            <a:avLst/>
            <a:gdLst/>
            <a:ahLst/>
            <a:cxnLst/>
            <a:rect l="l" t="t" r="r" b="b"/>
            <a:pathLst>
              <a:path w="12164694" h="0">
                <a:moveTo>
                  <a:pt x="0" y="0"/>
                </a:moveTo>
                <a:lnTo>
                  <a:pt x="12164187" y="1"/>
                </a:lnTo>
              </a:path>
            </a:pathLst>
          </a:custGeom>
          <a:ln w="30480">
            <a:solidFill>
              <a:srgbClr val="00144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520" y="453643"/>
            <a:ext cx="86753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C</a:t>
            </a:r>
            <a:r>
              <a:rPr dirty="0" spc="-5"/>
              <a:t>o</a:t>
            </a:r>
            <a:r>
              <a:rPr dirty="0" spc="10"/>
              <a:t>l</a:t>
            </a:r>
            <a:r>
              <a:rPr dirty="0" spc="-100"/>
              <a:t>u</a:t>
            </a:r>
            <a:r>
              <a:rPr dirty="0" spc="-60"/>
              <a:t>m</a:t>
            </a:r>
            <a:r>
              <a:rPr dirty="0" spc="-100"/>
              <a:t>n</a:t>
            </a:r>
            <a:r>
              <a:rPr dirty="0" spc="-65"/>
              <a:t>a</a:t>
            </a:r>
            <a:r>
              <a:rPr dirty="0" spc="15"/>
              <a:t>r</a:t>
            </a:r>
            <a:r>
              <a:rPr dirty="0" spc="-550"/>
              <a:t> </a:t>
            </a:r>
            <a:r>
              <a:rPr dirty="0" spc="-580"/>
              <a:t>(</a:t>
            </a:r>
            <a:r>
              <a:rPr dirty="0" spc="25"/>
              <a:t>C</a:t>
            </a:r>
            <a:r>
              <a:rPr dirty="0" spc="-5"/>
              <a:t>o</a:t>
            </a:r>
            <a:r>
              <a:rPr dirty="0" spc="10"/>
              <a:t>l</a:t>
            </a:r>
            <a:r>
              <a:rPr dirty="0" spc="-100"/>
              <a:t>u</a:t>
            </a:r>
            <a:r>
              <a:rPr dirty="0" spc="-60"/>
              <a:t>m</a:t>
            </a:r>
            <a:r>
              <a:rPr dirty="0" spc="-100"/>
              <a:t>n</a:t>
            </a:r>
            <a:r>
              <a:rPr dirty="0" spc="140"/>
              <a:t>-</a:t>
            </a:r>
            <a:r>
              <a:rPr dirty="0" spc="-105"/>
              <a:t>w</a:t>
            </a:r>
            <a:r>
              <a:rPr dirty="0" spc="130"/>
              <a:t>i</a:t>
            </a:r>
            <a:r>
              <a:rPr dirty="0" spc="165"/>
              <a:t>s</a:t>
            </a:r>
            <a:r>
              <a:rPr dirty="0" spc="35"/>
              <a:t>e</a:t>
            </a:r>
            <a:r>
              <a:rPr dirty="0" spc="-585"/>
              <a:t>)</a:t>
            </a:r>
            <a:r>
              <a:rPr dirty="0" spc="-535"/>
              <a:t> </a:t>
            </a:r>
            <a:r>
              <a:rPr dirty="0" spc="125"/>
              <a:t>S</a:t>
            </a:r>
            <a:r>
              <a:rPr dirty="0" spc="130"/>
              <a:t>t</a:t>
            </a:r>
            <a:r>
              <a:rPr dirty="0" spc="-5"/>
              <a:t>o</a:t>
            </a:r>
            <a:r>
              <a:rPr dirty="0" spc="5"/>
              <a:t>r</a:t>
            </a:r>
            <a:r>
              <a:rPr dirty="0" spc="-65"/>
              <a:t>a</a:t>
            </a:r>
            <a:r>
              <a:rPr dirty="0" spc="-95"/>
              <a:t>g</a:t>
            </a:r>
            <a:r>
              <a:rPr dirty="0" spc="3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090295" y="5489360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6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2" y="855448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8193" y="5443341"/>
          <a:ext cx="12386945" cy="969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660"/>
                <a:gridCol w="963294"/>
                <a:gridCol w="1000760"/>
                <a:gridCol w="984250"/>
                <a:gridCol w="1021714"/>
                <a:gridCol w="1078229"/>
                <a:gridCol w="1000759"/>
                <a:gridCol w="974725"/>
                <a:gridCol w="1002665"/>
                <a:gridCol w="1000759"/>
                <a:gridCol w="1036320"/>
                <a:gridCol w="1180465"/>
              </a:tblGrid>
              <a:tr h="936703"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30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210">
                    <a:lnL w="38100">
                      <a:solidFill>
                        <a:srgbClr val="181717"/>
                      </a:solidFill>
                      <a:prstDash val="solid"/>
                    </a:lnL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30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210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230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210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05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2735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30"/>
                        </a:spcBef>
                      </a:pPr>
                      <a:r>
                        <a:rPr dirty="0" sz="2200" spc="3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210">
                    <a:lnR w="38100">
                      <a:solidFill>
                        <a:srgbClr val="181717"/>
                      </a:solidFill>
                      <a:prstDash val="solid"/>
                    </a:lnR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2230"/>
                        </a:spcBef>
                      </a:pPr>
                      <a:r>
                        <a:rPr dirty="0" sz="2200" spc="-204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210">
                    <a:lnL w="38100">
                      <a:solidFill>
                        <a:srgbClr val="181717"/>
                      </a:solidFill>
                      <a:prstDash val="solid"/>
                    </a:lnL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2230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210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2305"/>
                        </a:spcBef>
                      </a:pPr>
                      <a:r>
                        <a:rPr dirty="0" sz="22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2735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30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2735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1910">
                        <a:lnSpc>
                          <a:spcPct val="100000"/>
                        </a:lnSpc>
                        <a:spcBef>
                          <a:spcPts val="2230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210">
                    <a:lnR w="38100">
                      <a:solidFill>
                        <a:srgbClr val="181717"/>
                      </a:solidFill>
                      <a:prstDash val="solid"/>
                    </a:lnR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2230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210">
                    <a:lnL w="38100">
                      <a:solidFill>
                        <a:srgbClr val="181717"/>
                      </a:solidFill>
                      <a:prstDash val="solid"/>
                    </a:lnL>
                    <a:lnT w="38100">
                      <a:solidFill>
                        <a:srgbClr val="001444"/>
                      </a:solidFill>
                      <a:prstDash val="solid"/>
                    </a:lnT>
                    <a:lnB w="38100">
                      <a:solidFill>
                        <a:srgbClr val="001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305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2735">
                    <a:lnT w="38100">
                      <a:solidFill>
                        <a:srgbClr val="001444"/>
                      </a:solidFill>
                      <a:prstDash val="solid"/>
                    </a:lnT>
                    <a:lnB w="38100">
                      <a:solidFill>
                        <a:srgbClr val="0014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73461" y="5489360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6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8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86918" y="5489360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5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8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60004" y="5499817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7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01832" y="6453123"/>
            <a:ext cx="8413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0">
                <a:latin typeface="Tahoma"/>
                <a:cs typeface="Tahoma"/>
              </a:rPr>
              <a:t>B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40">
                <a:latin typeface="Tahoma"/>
                <a:cs typeface="Tahoma"/>
              </a:rPr>
              <a:t>o</a:t>
            </a:r>
            <a:r>
              <a:rPr dirty="0" sz="2200" spc="40">
                <a:latin typeface="Tahoma"/>
                <a:cs typeface="Tahoma"/>
              </a:rPr>
              <a:t>c</a:t>
            </a:r>
            <a:r>
              <a:rPr dirty="0" sz="2200" spc="5">
                <a:latin typeface="Tahoma"/>
                <a:cs typeface="Tahoma"/>
              </a:rPr>
              <a:t>k</a:t>
            </a:r>
            <a:r>
              <a:rPr dirty="0" sz="2200" spc="-280">
                <a:latin typeface="Tahoma"/>
                <a:cs typeface="Tahoma"/>
              </a:rPr>
              <a:t> </a:t>
            </a:r>
            <a:r>
              <a:rPr dirty="0" sz="2200" spc="-434">
                <a:latin typeface="Tahoma"/>
                <a:cs typeface="Tahoma"/>
              </a:rPr>
              <a:t>1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54767" y="5489360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6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8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67340" y="5489360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6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8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65258" y="5489360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5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8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8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7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38344" y="5499817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7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284340" y="6465316"/>
            <a:ext cx="89344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0">
                <a:latin typeface="Tahoma"/>
                <a:cs typeface="Tahoma"/>
              </a:rPr>
              <a:t>B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40">
                <a:latin typeface="Tahoma"/>
                <a:cs typeface="Tahoma"/>
              </a:rPr>
              <a:t>o</a:t>
            </a:r>
            <a:r>
              <a:rPr dirty="0" sz="2200" spc="40">
                <a:latin typeface="Tahoma"/>
                <a:cs typeface="Tahoma"/>
              </a:rPr>
              <a:t>c</a:t>
            </a:r>
            <a:r>
              <a:rPr dirty="0" sz="2200" spc="5">
                <a:latin typeface="Tahoma"/>
                <a:cs typeface="Tahoma"/>
              </a:rPr>
              <a:t>k</a:t>
            </a:r>
            <a:r>
              <a:rPr dirty="0" sz="2200" spc="-280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2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24884" y="5499817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1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1" y="877823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7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170710" y="5489360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6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8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111426" y="5489360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6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8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171143" y="5499817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3" y="855447"/>
                </a:lnTo>
                <a:lnTo>
                  <a:pt x="620189" y="838758"/>
                </a:lnTo>
                <a:lnTo>
                  <a:pt x="660441" y="817899"/>
                </a:lnTo>
                <a:lnTo>
                  <a:pt x="698129" y="793139"/>
                </a:lnTo>
                <a:lnTo>
                  <a:pt x="732988" y="764745"/>
                </a:lnTo>
                <a:lnTo>
                  <a:pt x="764748" y="732985"/>
                </a:lnTo>
                <a:lnTo>
                  <a:pt x="793141" y="698127"/>
                </a:lnTo>
                <a:lnTo>
                  <a:pt x="817902" y="660438"/>
                </a:lnTo>
                <a:lnTo>
                  <a:pt x="838760" y="620187"/>
                </a:lnTo>
                <a:lnTo>
                  <a:pt x="855450" y="577641"/>
                </a:lnTo>
                <a:lnTo>
                  <a:pt x="867703" y="533068"/>
                </a:lnTo>
                <a:lnTo>
                  <a:pt x="875251" y="486736"/>
                </a:lnTo>
                <a:lnTo>
                  <a:pt x="877826" y="438911"/>
                </a:lnTo>
                <a:lnTo>
                  <a:pt x="875251" y="391087"/>
                </a:lnTo>
                <a:lnTo>
                  <a:pt x="867703" y="344754"/>
                </a:lnTo>
                <a:lnTo>
                  <a:pt x="855450" y="300181"/>
                </a:lnTo>
                <a:lnTo>
                  <a:pt x="838760" y="257635"/>
                </a:lnTo>
                <a:lnTo>
                  <a:pt x="817902" y="217384"/>
                </a:lnTo>
                <a:lnTo>
                  <a:pt x="793141" y="179696"/>
                </a:lnTo>
                <a:lnTo>
                  <a:pt x="764748" y="144838"/>
                </a:lnTo>
                <a:lnTo>
                  <a:pt x="732988" y="113078"/>
                </a:lnTo>
                <a:lnTo>
                  <a:pt x="698129" y="84684"/>
                </a:lnTo>
                <a:lnTo>
                  <a:pt x="660441" y="59924"/>
                </a:lnTo>
                <a:lnTo>
                  <a:pt x="620189" y="39065"/>
                </a:lnTo>
                <a:lnTo>
                  <a:pt x="577643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786337" y="6453123"/>
            <a:ext cx="8877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0">
                <a:latin typeface="Tahoma"/>
                <a:cs typeface="Tahoma"/>
              </a:rPr>
              <a:t>B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40">
                <a:latin typeface="Tahoma"/>
                <a:cs typeface="Tahoma"/>
              </a:rPr>
              <a:t>o</a:t>
            </a:r>
            <a:r>
              <a:rPr dirty="0" sz="2200" spc="40">
                <a:latin typeface="Tahoma"/>
                <a:cs typeface="Tahoma"/>
              </a:rPr>
              <a:t>c</a:t>
            </a:r>
            <a:r>
              <a:rPr dirty="0" sz="2200" spc="5">
                <a:latin typeface="Tahoma"/>
                <a:cs typeface="Tahoma"/>
              </a:rPr>
              <a:t>k</a:t>
            </a:r>
            <a:r>
              <a:rPr dirty="0" sz="2200" spc="-28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3</a:t>
            </a:r>
            <a:endParaRPr sz="2200">
              <a:latin typeface="Tahoma"/>
              <a:cs typeface="Tahoma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845661" y="1781465"/>
          <a:ext cx="5694045" cy="276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045"/>
                <a:gridCol w="1953259"/>
                <a:gridCol w="1832610"/>
              </a:tblGrid>
              <a:tr h="687848"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3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  <a:tr h="687848">
                <a:tc>
                  <a:txBody>
                    <a:bodyPr/>
                    <a:lstStyle/>
                    <a:p>
                      <a:pPr marL="81153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161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-204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161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161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  <a:tr h="687848">
                <a:tc>
                  <a:txBody>
                    <a:bodyPr/>
                    <a:lstStyle/>
                    <a:p>
                      <a:pPr marL="78549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7970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7970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7970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  <a:tr h="687848">
                <a:tc>
                  <a:txBody>
                    <a:bodyPr/>
                    <a:lstStyle/>
                    <a:p>
                      <a:pPr marL="78867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203494" y="1369059"/>
            <a:ext cx="9721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50" b="1">
                <a:latin typeface="Tahoma"/>
                <a:cs typeface="Tahoma"/>
              </a:rPr>
              <a:t>Visually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26354" y="4953508"/>
            <a:ext cx="9271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30" b="1">
                <a:latin typeface="Tahoma"/>
                <a:cs typeface="Tahoma"/>
              </a:rPr>
              <a:t>O</a:t>
            </a:r>
            <a:r>
              <a:rPr dirty="0" sz="2200" spc="-245" b="1">
                <a:latin typeface="Tahoma"/>
                <a:cs typeface="Tahoma"/>
              </a:rPr>
              <a:t>n</a:t>
            </a:r>
            <a:r>
              <a:rPr dirty="0" sz="2200" spc="-229" b="1">
                <a:latin typeface="Tahoma"/>
                <a:cs typeface="Tahoma"/>
              </a:rPr>
              <a:t> </a:t>
            </a:r>
            <a:r>
              <a:rPr dirty="0" sz="2200" spc="-335" b="1">
                <a:latin typeface="Tahoma"/>
                <a:cs typeface="Tahoma"/>
              </a:rPr>
              <a:t>D</a:t>
            </a:r>
            <a:r>
              <a:rPr dirty="0" sz="2200" spc="-110" b="1">
                <a:latin typeface="Tahoma"/>
                <a:cs typeface="Tahoma"/>
              </a:rPr>
              <a:t>i</a:t>
            </a:r>
            <a:r>
              <a:rPr dirty="0" sz="2200" spc="-55" b="1">
                <a:latin typeface="Tahoma"/>
                <a:cs typeface="Tahoma"/>
              </a:rPr>
              <a:t>s</a:t>
            </a:r>
            <a:r>
              <a:rPr dirty="0" sz="2200" spc="-155" b="1">
                <a:latin typeface="Tahoma"/>
                <a:cs typeface="Tahoma"/>
              </a:rPr>
              <a:t>k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3433" y="4840754"/>
            <a:ext cx="12164695" cy="0"/>
          </a:xfrm>
          <a:custGeom>
            <a:avLst/>
            <a:gdLst/>
            <a:ahLst/>
            <a:cxnLst/>
            <a:rect l="l" t="t" r="r" b="b"/>
            <a:pathLst>
              <a:path w="12164694" h="0">
                <a:moveTo>
                  <a:pt x="0" y="0"/>
                </a:moveTo>
                <a:lnTo>
                  <a:pt x="12164187" y="1"/>
                </a:lnTo>
              </a:path>
            </a:pathLst>
          </a:custGeom>
          <a:ln w="30480">
            <a:solidFill>
              <a:srgbClr val="00144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520" y="453643"/>
            <a:ext cx="396430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H</a:t>
            </a:r>
            <a:r>
              <a:rPr dirty="0" spc="-175"/>
              <a:t>y</a:t>
            </a:r>
            <a:r>
              <a:rPr dirty="0" spc="-35"/>
              <a:t>b</a:t>
            </a:r>
            <a:r>
              <a:rPr dirty="0" spc="5"/>
              <a:t>r</a:t>
            </a:r>
            <a:r>
              <a:rPr dirty="0" spc="130"/>
              <a:t>i</a:t>
            </a:r>
            <a:r>
              <a:rPr dirty="0" spc="-35"/>
              <a:t>d</a:t>
            </a:r>
            <a:r>
              <a:rPr dirty="0" spc="-540"/>
              <a:t> </a:t>
            </a:r>
            <a:r>
              <a:rPr dirty="0" spc="125"/>
              <a:t>S</a:t>
            </a:r>
            <a:r>
              <a:rPr dirty="0" spc="130"/>
              <a:t>t</a:t>
            </a:r>
            <a:r>
              <a:rPr dirty="0" spc="-5"/>
              <a:t>o</a:t>
            </a:r>
            <a:r>
              <a:rPr dirty="0" spc="5"/>
              <a:t>r</a:t>
            </a:r>
            <a:r>
              <a:rPr dirty="0" spc="-65"/>
              <a:t>a</a:t>
            </a:r>
            <a:r>
              <a:rPr dirty="0" spc="-95"/>
              <a:t>g</a:t>
            </a:r>
            <a:r>
              <a:rPr dirty="0" spc="3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088719" y="5458622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911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6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1" y="877823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7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3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1884" y="5458622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85341" y="5458622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6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7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58427" y="5469079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6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7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91869" y="6422644"/>
            <a:ext cx="14611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latin typeface="Tahoma"/>
                <a:cs typeface="Tahoma"/>
              </a:rPr>
              <a:t>Ro</a:t>
            </a:r>
            <a:r>
              <a:rPr dirty="0" sz="2200" spc="-50">
                <a:latin typeface="Tahoma"/>
                <a:cs typeface="Tahoma"/>
              </a:rPr>
              <a:t>w</a:t>
            </a:r>
            <a:r>
              <a:rPr dirty="0" sz="2200" spc="-280">
                <a:latin typeface="Tahoma"/>
                <a:cs typeface="Tahoma"/>
              </a:rPr>
              <a:t> </a:t>
            </a:r>
            <a:r>
              <a:rPr dirty="0" sz="2200" spc="-150">
                <a:latin typeface="Tahoma"/>
                <a:cs typeface="Tahoma"/>
              </a:rPr>
              <a:t>G</a:t>
            </a:r>
            <a:r>
              <a:rPr dirty="0" sz="2200" spc="-15">
                <a:latin typeface="Tahoma"/>
                <a:cs typeface="Tahoma"/>
              </a:rPr>
              <a:t>r</a:t>
            </a:r>
            <a:r>
              <a:rPr dirty="0" sz="2200" spc="-30">
                <a:latin typeface="Tahoma"/>
                <a:cs typeface="Tahoma"/>
              </a:rPr>
              <a:t>o</a:t>
            </a:r>
            <a:r>
              <a:rPr dirty="0" sz="2200" spc="-75">
                <a:latin typeface="Tahoma"/>
                <a:cs typeface="Tahoma"/>
              </a:rPr>
              <a:t>u</a:t>
            </a:r>
            <a:r>
              <a:rPr dirty="0" sz="2200" spc="-5">
                <a:latin typeface="Tahoma"/>
                <a:cs typeface="Tahoma"/>
              </a:rPr>
              <a:t>p</a:t>
            </a:r>
            <a:r>
              <a:rPr dirty="0" sz="2200" spc="-285">
                <a:latin typeface="Tahoma"/>
                <a:cs typeface="Tahoma"/>
              </a:rPr>
              <a:t> </a:t>
            </a:r>
            <a:r>
              <a:rPr dirty="0" sz="2200" spc="-434">
                <a:latin typeface="Tahoma"/>
                <a:cs typeface="Tahoma"/>
              </a:rPr>
              <a:t>1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53191" y="5458622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7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12957" y="5458622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7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22451" y="5458622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6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7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81856" y="5429182"/>
            <a:ext cx="6042660" cy="937260"/>
          </a:xfrm>
          <a:prstGeom prst="rect">
            <a:avLst/>
          </a:prstGeom>
          <a:ln w="30480">
            <a:solidFill>
              <a:srgbClr val="181717"/>
            </a:solidFill>
          </a:ln>
        </p:spPr>
        <p:txBody>
          <a:bodyPr wrap="square" lIns="0" tIns="292735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2305"/>
              </a:spcBef>
              <a:tabLst>
                <a:tab pos="1440180" algn="l"/>
                <a:tab pos="2394585" algn="l"/>
                <a:tab pos="3410585" algn="l"/>
                <a:tab pos="4378960" algn="l"/>
                <a:tab pos="5377815" algn="l"/>
              </a:tabLst>
            </a:pPr>
            <a:r>
              <a:rPr dirty="0" baseline="1262" sz="3300" spc="15">
                <a:solidFill>
                  <a:srgbClr val="FFFFFF"/>
                </a:solidFill>
                <a:latin typeface="Tahoma"/>
                <a:cs typeface="Tahoma"/>
              </a:rPr>
              <a:t>A0	</a:t>
            </a:r>
            <a:r>
              <a:rPr dirty="0" baseline="1262" sz="3300" spc="-337">
                <a:solidFill>
                  <a:srgbClr val="FFFFFF"/>
                </a:solidFill>
                <a:latin typeface="Tahoma"/>
                <a:cs typeface="Tahoma"/>
              </a:rPr>
              <a:t>A1	</a:t>
            </a:r>
            <a:r>
              <a:rPr dirty="0" baseline="1262" sz="3300" spc="67">
                <a:solidFill>
                  <a:srgbClr val="FFFFFF"/>
                </a:solidFill>
                <a:latin typeface="Tahoma"/>
                <a:cs typeface="Tahoma"/>
              </a:rPr>
              <a:t>B0	</a:t>
            </a:r>
            <a:r>
              <a:rPr dirty="0" sz="2200" spc="-190">
                <a:solidFill>
                  <a:srgbClr val="FFFFFF"/>
                </a:solidFill>
                <a:latin typeface="Tahoma"/>
                <a:cs typeface="Tahoma"/>
              </a:rPr>
              <a:t>B1	</a:t>
            </a:r>
            <a:r>
              <a:rPr dirty="0" baseline="1262" sz="3300" spc="15">
                <a:solidFill>
                  <a:srgbClr val="FFFFFF"/>
                </a:solidFill>
                <a:latin typeface="Tahoma"/>
                <a:cs typeface="Tahoma"/>
              </a:rPr>
              <a:t>C0	</a:t>
            </a:r>
            <a:r>
              <a:rPr dirty="0" baseline="1262" sz="3300" spc="-367">
                <a:solidFill>
                  <a:srgbClr val="FFFFFF"/>
                </a:solidFill>
                <a:latin typeface="Tahoma"/>
                <a:cs typeface="Tahoma"/>
              </a:rPr>
              <a:t>C1</a:t>
            </a:r>
            <a:endParaRPr baseline="1262" sz="33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3959" y="5469079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1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6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7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1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17303" y="6407403"/>
            <a:ext cx="15132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latin typeface="Tahoma"/>
                <a:cs typeface="Tahoma"/>
              </a:rPr>
              <a:t>Ro</a:t>
            </a:r>
            <a:r>
              <a:rPr dirty="0" sz="2200" spc="-50">
                <a:latin typeface="Tahoma"/>
                <a:cs typeface="Tahoma"/>
              </a:rPr>
              <a:t>w</a:t>
            </a:r>
            <a:r>
              <a:rPr dirty="0" sz="2200" spc="-280">
                <a:latin typeface="Tahoma"/>
                <a:cs typeface="Tahoma"/>
              </a:rPr>
              <a:t> </a:t>
            </a:r>
            <a:r>
              <a:rPr dirty="0" sz="2200" spc="-150">
                <a:latin typeface="Tahoma"/>
                <a:cs typeface="Tahoma"/>
              </a:rPr>
              <a:t>G</a:t>
            </a:r>
            <a:r>
              <a:rPr dirty="0" sz="2200" spc="-15">
                <a:latin typeface="Tahoma"/>
                <a:cs typeface="Tahoma"/>
              </a:rPr>
              <a:t>r</a:t>
            </a:r>
            <a:r>
              <a:rPr dirty="0" sz="2200" spc="-30">
                <a:latin typeface="Tahoma"/>
                <a:cs typeface="Tahoma"/>
              </a:rPr>
              <a:t>o</a:t>
            </a:r>
            <a:r>
              <a:rPr dirty="0" sz="2200" spc="-75">
                <a:latin typeface="Tahoma"/>
                <a:cs typeface="Tahoma"/>
              </a:rPr>
              <a:t>u</a:t>
            </a:r>
            <a:r>
              <a:rPr dirty="0" sz="2200" spc="-5">
                <a:latin typeface="Tahoma"/>
                <a:cs typeface="Tahoma"/>
              </a:rPr>
              <a:t>p</a:t>
            </a:r>
            <a:r>
              <a:rPr dirty="0" sz="2200" spc="-285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2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70500" y="5469079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6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7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229418" y="5458622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57042" y="5458622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1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1" y="877823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7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197257" y="5469079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1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250769" y="5429182"/>
            <a:ext cx="5857240" cy="937260"/>
          </a:xfrm>
          <a:prstGeom prst="rect">
            <a:avLst/>
          </a:prstGeom>
          <a:ln w="30480">
            <a:solidFill>
              <a:srgbClr val="181717"/>
            </a:solidFill>
          </a:ln>
        </p:spPr>
        <p:txBody>
          <a:bodyPr wrap="square" lIns="0" tIns="292735" rIns="0" bIns="0" rtlCol="0" vert="horz">
            <a:spAutoFit/>
          </a:bodyPr>
          <a:lstStyle/>
          <a:p>
            <a:pPr marL="373380">
              <a:lnSpc>
                <a:spcPct val="100000"/>
              </a:lnSpc>
              <a:spcBef>
                <a:spcPts val="2305"/>
              </a:spcBef>
              <a:tabLst>
                <a:tab pos="1347470" algn="l"/>
                <a:tab pos="2327910" algn="l"/>
                <a:tab pos="3317240" algn="l"/>
                <a:tab pos="4290060" algn="l"/>
                <a:tab pos="5260340" algn="l"/>
              </a:tabLst>
            </a:pPr>
            <a:r>
              <a:rPr dirty="0" baseline="1262" sz="3300" spc="-37">
                <a:solidFill>
                  <a:srgbClr val="FFFFFF"/>
                </a:solidFill>
                <a:latin typeface="Tahoma"/>
                <a:cs typeface="Tahoma"/>
              </a:rPr>
              <a:t>A2	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A3	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B2	</a:t>
            </a:r>
            <a:r>
              <a:rPr dirty="0" baseline="1262" sz="3300" spc="-15">
                <a:solidFill>
                  <a:srgbClr val="FFFFFF"/>
                </a:solidFill>
                <a:latin typeface="Tahoma"/>
                <a:cs typeface="Tahoma"/>
              </a:rPr>
              <a:t>B3	</a:t>
            </a:r>
            <a:r>
              <a:rPr dirty="0" baseline="1262" sz="3300" spc="-37">
                <a:solidFill>
                  <a:srgbClr val="FFFFFF"/>
                </a:solidFill>
                <a:latin typeface="Tahoma"/>
                <a:cs typeface="Tahoma"/>
              </a:rPr>
              <a:t>C2	</a:t>
            </a:r>
            <a:r>
              <a:rPr dirty="0" sz="2200" spc="-65">
                <a:solidFill>
                  <a:srgbClr val="FFFFFF"/>
                </a:solidFill>
                <a:latin typeface="Tahoma"/>
                <a:cs typeface="Tahoma"/>
              </a:rPr>
              <a:t>C3</a:t>
            </a:r>
            <a:endParaRPr sz="2200">
              <a:latin typeface="Tahoma"/>
              <a:cs typeface="Tahoma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845661" y="1781465"/>
          <a:ext cx="5694045" cy="276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045"/>
                <a:gridCol w="1953259"/>
                <a:gridCol w="1832610"/>
              </a:tblGrid>
              <a:tr h="687848"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3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  <a:tr h="687848">
                <a:tc>
                  <a:txBody>
                    <a:bodyPr/>
                    <a:lstStyle/>
                    <a:p>
                      <a:pPr marL="81153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161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-204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161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161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  <a:tr h="687848">
                <a:tc>
                  <a:txBody>
                    <a:bodyPr/>
                    <a:lstStyle/>
                    <a:p>
                      <a:pPr marL="78549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7970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7970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7970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  <a:tr h="687848">
                <a:tc>
                  <a:txBody>
                    <a:bodyPr/>
                    <a:lstStyle/>
                    <a:p>
                      <a:pPr marL="78867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8097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203494" y="1369059"/>
            <a:ext cx="9721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50" b="1">
                <a:latin typeface="Tahoma"/>
                <a:cs typeface="Tahoma"/>
              </a:rPr>
              <a:t>Visually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83433" y="4829996"/>
            <a:ext cx="12164695" cy="0"/>
          </a:xfrm>
          <a:custGeom>
            <a:avLst/>
            <a:gdLst/>
            <a:ahLst/>
            <a:cxnLst/>
            <a:rect l="l" t="t" r="r" b="b"/>
            <a:pathLst>
              <a:path w="12164694" h="0">
                <a:moveTo>
                  <a:pt x="0" y="0"/>
                </a:moveTo>
                <a:lnTo>
                  <a:pt x="12164187" y="1"/>
                </a:lnTo>
              </a:path>
            </a:pathLst>
          </a:custGeom>
          <a:ln w="30480">
            <a:solidFill>
              <a:srgbClr val="0014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903037" y="4941316"/>
            <a:ext cx="24307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0" b="1">
                <a:latin typeface="Tahoma"/>
                <a:cs typeface="Tahoma"/>
              </a:rPr>
              <a:t>Lo</a:t>
            </a:r>
            <a:r>
              <a:rPr dirty="0" sz="2200" spc="-190" b="1">
                <a:latin typeface="Tahoma"/>
                <a:cs typeface="Tahoma"/>
              </a:rPr>
              <a:t>g</a:t>
            </a:r>
            <a:r>
              <a:rPr dirty="0" sz="2200" spc="-114" b="1">
                <a:latin typeface="Tahoma"/>
                <a:cs typeface="Tahoma"/>
              </a:rPr>
              <a:t>i</a:t>
            </a:r>
            <a:r>
              <a:rPr dirty="0" sz="2200" spc="-10" b="1">
                <a:latin typeface="Tahoma"/>
                <a:cs typeface="Tahoma"/>
              </a:rPr>
              <a:t>c</a:t>
            </a:r>
            <a:r>
              <a:rPr dirty="0" sz="2200" spc="-185" b="1">
                <a:latin typeface="Tahoma"/>
                <a:cs typeface="Tahoma"/>
              </a:rPr>
              <a:t>a</a:t>
            </a:r>
            <a:r>
              <a:rPr dirty="0" sz="2200" spc="-130" b="1">
                <a:latin typeface="Tahoma"/>
                <a:cs typeface="Tahoma"/>
              </a:rPr>
              <a:t>l</a:t>
            </a:r>
            <a:r>
              <a:rPr dirty="0" sz="2200" spc="-220" b="1">
                <a:latin typeface="Tahoma"/>
                <a:cs typeface="Tahoma"/>
              </a:rPr>
              <a:t> </a:t>
            </a:r>
            <a:r>
              <a:rPr dirty="0" sz="2200" spc="-285" b="1">
                <a:latin typeface="Tahoma"/>
                <a:cs typeface="Tahoma"/>
              </a:rPr>
              <a:t>R</a:t>
            </a:r>
            <a:r>
              <a:rPr dirty="0" sz="2200" spc="-165" b="1">
                <a:latin typeface="Tahoma"/>
                <a:cs typeface="Tahoma"/>
              </a:rPr>
              <a:t>o</a:t>
            </a:r>
            <a:r>
              <a:rPr dirty="0" sz="2200" spc="-235" b="1">
                <a:latin typeface="Tahoma"/>
                <a:cs typeface="Tahoma"/>
              </a:rPr>
              <a:t>w</a:t>
            </a:r>
            <a:r>
              <a:rPr dirty="0" sz="2200" spc="-240" b="1">
                <a:latin typeface="Tahoma"/>
                <a:cs typeface="Tahoma"/>
              </a:rPr>
              <a:t> </a:t>
            </a:r>
            <a:r>
              <a:rPr dirty="0" sz="2200" spc="-325" b="1">
                <a:latin typeface="Tahoma"/>
                <a:cs typeface="Tahoma"/>
              </a:rPr>
              <a:t>G</a:t>
            </a:r>
            <a:r>
              <a:rPr dirty="0" sz="2200" spc="-135" b="1">
                <a:latin typeface="Tahoma"/>
                <a:cs typeface="Tahoma"/>
              </a:rPr>
              <a:t>r</a:t>
            </a:r>
            <a:r>
              <a:rPr dirty="0" sz="2200" spc="-165" b="1">
                <a:latin typeface="Tahoma"/>
                <a:cs typeface="Tahoma"/>
              </a:rPr>
              <a:t>o</a:t>
            </a:r>
            <a:r>
              <a:rPr dirty="0" sz="2200" spc="-204" b="1">
                <a:latin typeface="Tahoma"/>
                <a:cs typeface="Tahoma"/>
              </a:rPr>
              <a:t>u</a:t>
            </a:r>
            <a:r>
              <a:rPr dirty="0" sz="2200" spc="-195" b="1">
                <a:latin typeface="Tahoma"/>
                <a:cs typeface="Tahoma"/>
              </a:rPr>
              <a:t>p</a:t>
            </a:r>
            <a:r>
              <a:rPr dirty="0" sz="2200" spc="-30" b="1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520" y="453643"/>
            <a:ext cx="396430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H</a:t>
            </a:r>
            <a:r>
              <a:rPr dirty="0" spc="-175"/>
              <a:t>y</a:t>
            </a:r>
            <a:r>
              <a:rPr dirty="0" spc="-35"/>
              <a:t>b</a:t>
            </a:r>
            <a:r>
              <a:rPr dirty="0" spc="5"/>
              <a:t>r</a:t>
            </a:r>
            <a:r>
              <a:rPr dirty="0" spc="130"/>
              <a:t>i</a:t>
            </a:r>
            <a:r>
              <a:rPr dirty="0" spc="-35"/>
              <a:t>d</a:t>
            </a:r>
            <a:r>
              <a:rPr dirty="0" spc="-540"/>
              <a:t> </a:t>
            </a:r>
            <a:r>
              <a:rPr dirty="0" spc="125"/>
              <a:t>S</a:t>
            </a:r>
            <a:r>
              <a:rPr dirty="0" spc="130"/>
              <a:t>t</a:t>
            </a:r>
            <a:r>
              <a:rPr dirty="0" spc="-5"/>
              <a:t>o</a:t>
            </a:r>
            <a:r>
              <a:rPr dirty="0" spc="5"/>
              <a:t>r</a:t>
            </a:r>
            <a:r>
              <a:rPr dirty="0" spc="-65"/>
              <a:t>a</a:t>
            </a:r>
            <a:r>
              <a:rPr dirty="0" spc="-95"/>
              <a:t>g</a:t>
            </a:r>
            <a:r>
              <a:rPr dirty="0" spc="3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129857" y="4653587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6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2" y="855447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07753" y="4607568"/>
          <a:ext cx="12370435" cy="969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660"/>
                <a:gridCol w="960119"/>
                <a:gridCol w="1017905"/>
                <a:gridCol w="962024"/>
                <a:gridCol w="1028700"/>
                <a:gridCol w="1081404"/>
                <a:gridCol w="1001395"/>
                <a:gridCol w="974725"/>
                <a:gridCol w="991234"/>
                <a:gridCol w="1010920"/>
                <a:gridCol w="1042034"/>
                <a:gridCol w="1165225"/>
              </a:tblGrid>
              <a:tr h="936703"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L w="38100">
                      <a:solidFill>
                        <a:srgbClr val="181717"/>
                      </a:solidFill>
                      <a:prstDash val="solid"/>
                    </a:lnL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3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2310"/>
                        </a:spcBef>
                      </a:pPr>
                      <a:r>
                        <a:rPr dirty="0" sz="2200" spc="-204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3370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R w="38100">
                      <a:solidFill>
                        <a:srgbClr val="181717"/>
                      </a:solidFill>
                      <a:prstDash val="solid"/>
                    </a:lnR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009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L w="38100">
                      <a:solidFill>
                        <a:srgbClr val="181717"/>
                      </a:solidFill>
                      <a:prstDash val="solid"/>
                    </a:lnL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2310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3370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10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3370"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R w="38100">
                      <a:solidFill>
                        <a:srgbClr val="181717"/>
                      </a:solidFill>
                      <a:prstDash val="solid"/>
                    </a:lnR>
                    <a:lnT w="38100">
                      <a:solidFill>
                        <a:srgbClr val="181717"/>
                      </a:solidFill>
                      <a:prstDash val="solid"/>
                    </a:lnT>
                    <a:lnB w="38100">
                      <a:solidFill>
                        <a:srgbClr val="181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3845">
                    <a:lnL w="38100">
                      <a:solidFill>
                        <a:srgbClr val="181717"/>
                      </a:solidFill>
                      <a:prstDash val="solid"/>
                    </a:lnL>
                    <a:lnT w="38100">
                      <a:solidFill>
                        <a:srgbClr val="001444"/>
                      </a:solidFill>
                      <a:prstDash val="solid"/>
                    </a:lnT>
                    <a:lnB w="38100">
                      <a:solidFill>
                        <a:srgbClr val="001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0195">
                    <a:lnT w="38100">
                      <a:solidFill>
                        <a:srgbClr val="001444"/>
                      </a:solidFill>
                      <a:prstDash val="solid"/>
                    </a:lnT>
                    <a:lnB w="38100">
                      <a:solidFill>
                        <a:srgbClr val="0014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113022" y="4653587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1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6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7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1" y="877824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3" y="438912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26480" y="4653587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99566" y="4664043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5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8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8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7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41394" y="5617972"/>
            <a:ext cx="8413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0">
                <a:latin typeface="Tahoma"/>
                <a:cs typeface="Tahoma"/>
              </a:rPr>
              <a:t>B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40">
                <a:latin typeface="Tahoma"/>
                <a:cs typeface="Tahoma"/>
              </a:rPr>
              <a:t>o</a:t>
            </a:r>
            <a:r>
              <a:rPr dirty="0" sz="2200" spc="40">
                <a:latin typeface="Tahoma"/>
                <a:cs typeface="Tahoma"/>
              </a:rPr>
              <a:t>c</a:t>
            </a:r>
            <a:r>
              <a:rPr dirty="0" sz="2200" spc="5">
                <a:latin typeface="Tahoma"/>
                <a:cs typeface="Tahoma"/>
              </a:rPr>
              <a:t>k</a:t>
            </a:r>
            <a:r>
              <a:rPr dirty="0" sz="2200" spc="-280">
                <a:latin typeface="Tahoma"/>
                <a:cs typeface="Tahoma"/>
              </a:rPr>
              <a:t> </a:t>
            </a:r>
            <a:r>
              <a:rPr dirty="0" sz="2200" spc="-434">
                <a:latin typeface="Tahoma"/>
                <a:cs typeface="Tahoma"/>
              </a:rPr>
              <a:t>1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94330" y="4653587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6" y="793139"/>
                </a:lnTo>
                <a:lnTo>
                  <a:pt x="732984" y="764745"/>
                </a:lnTo>
                <a:lnTo>
                  <a:pt x="764744" y="732985"/>
                </a:lnTo>
                <a:lnTo>
                  <a:pt x="793138" y="698127"/>
                </a:lnTo>
                <a:lnTo>
                  <a:pt x="817898" y="660438"/>
                </a:lnTo>
                <a:lnTo>
                  <a:pt x="838757" y="620187"/>
                </a:lnTo>
                <a:lnTo>
                  <a:pt x="855446" y="577641"/>
                </a:lnTo>
                <a:lnTo>
                  <a:pt x="867699" y="533068"/>
                </a:lnTo>
                <a:lnTo>
                  <a:pt x="875247" y="486736"/>
                </a:lnTo>
                <a:lnTo>
                  <a:pt x="877822" y="438912"/>
                </a:lnTo>
                <a:lnTo>
                  <a:pt x="875247" y="391087"/>
                </a:lnTo>
                <a:lnTo>
                  <a:pt x="867699" y="344754"/>
                </a:lnTo>
                <a:lnTo>
                  <a:pt x="855446" y="300181"/>
                </a:lnTo>
                <a:lnTo>
                  <a:pt x="838757" y="257635"/>
                </a:lnTo>
                <a:lnTo>
                  <a:pt x="817898" y="217384"/>
                </a:lnTo>
                <a:lnTo>
                  <a:pt x="793138" y="179696"/>
                </a:lnTo>
                <a:lnTo>
                  <a:pt x="764744" y="144838"/>
                </a:lnTo>
                <a:lnTo>
                  <a:pt x="732984" y="113078"/>
                </a:lnTo>
                <a:lnTo>
                  <a:pt x="698126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6901" y="4653587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1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1" y="877824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3" y="438912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04820" y="4653587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7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77904" y="4664043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5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6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6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8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204400" y="5630164"/>
            <a:ext cx="89344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0">
                <a:latin typeface="Tahoma"/>
                <a:cs typeface="Tahoma"/>
              </a:rPr>
              <a:t>B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40">
                <a:latin typeface="Tahoma"/>
                <a:cs typeface="Tahoma"/>
              </a:rPr>
              <a:t>o</a:t>
            </a:r>
            <a:r>
              <a:rPr dirty="0" sz="2200" spc="40">
                <a:latin typeface="Tahoma"/>
                <a:cs typeface="Tahoma"/>
              </a:rPr>
              <a:t>c</a:t>
            </a:r>
            <a:r>
              <a:rPr dirty="0" sz="2200" spc="5">
                <a:latin typeface="Tahoma"/>
                <a:cs typeface="Tahoma"/>
              </a:rPr>
              <a:t>k</a:t>
            </a:r>
            <a:r>
              <a:rPr dirty="0" sz="2200" spc="-280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2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64446" y="4664043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1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5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8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1" y="877824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8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7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210273" y="4653587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1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1" y="877824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7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150988" y="4653587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210704" y="4659688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911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6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5"/>
                </a:lnTo>
                <a:lnTo>
                  <a:pt x="39065" y="257636"/>
                </a:lnTo>
                <a:lnTo>
                  <a:pt x="22376" y="300182"/>
                </a:lnTo>
                <a:lnTo>
                  <a:pt x="10123" y="344755"/>
                </a:lnTo>
                <a:lnTo>
                  <a:pt x="2575" y="391087"/>
                </a:lnTo>
                <a:lnTo>
                  <a:pt x="0" y="438911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6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8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1" y="877823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3" y="855448"/>
                </a:lnTo>
                <a:lnTo>
                  <a:pt x="620189" y="838758"/>
                </a:lnTo>
                <a:lnTo>
                  <a:pt x="660441" y="817899"/>
                </a:lnTo>
                <a:lnTo>
                  <a:pt x="698129" y="793139"/>
                </a:lnTo>
                <a:lnTo>
                  <a:pt x="732988" y="764745"/>
                </a:lnTo>
                <a:lnTo>
                  <a:pt x="764748" y="732985"/>
                </a:lnTo>
                <a:lnTo>
                  <a:pt x="793141" y="698127"/>
                </a:lnTo>
                <a:lnTo>
                  <a:pt x="817902" y="660439"/>
                </a:lnTo>
                <a:lnTo>
                  <a:pt x="838760" y="620188"/>
                </a:lnTo>
                <a:lnTo>
                  <a:pt x="855450" y="577642"/>
                </a:lnTo>
                <a:lnTo>
                  <a:pt x="867703" y="533069"/>
                </a:lnTo>
                <a:lnTo>
                  <a:pt x="875251" y="486736"/>
                </a:lnTo>
                <a:lnTo>
                  <a:pt x="877826" y="438911"/>
                </a:lnTo>
                <a:lnTo>
                  <a:pt x="875251" y="391087"/>
                </a:lnTo>
                <a:lnTo>
                  <a:pt x="867703" y="344755"/>
                </a:lnTo>
                <a:lnTo>
                  <a:pt x="855450" y="300182"/>
                </a:lnTo>
                <a:lnTo>
                  <a:pt x="838760" y="257636"/>
                </a:lnTo>
                <a:lnTo>
                  <a:pt x="817902" y="217385"/>
                </a:lnTo>
                <a:lnTo>
                  <a:pt x="793141" y="179696"/>
                </a:lnTo>
                <a:lnTo>
                  <a:pt x="764748" y="144838"/>
                </a:lnTo>
                <a:lnTo>
                  <a:pt x="732988" y="113078"/>
                </a:lnTo>
                <a:lnTo>
                  <a:pt x="698129" y="84684"/>
                </a:lnTo>
                <a:lnTo>
                  <a:pt x="660441" y="59924"/>
                </a:lnTo>
                <a:lnTo>
                  <a:pt x="620189" y="39065"/>
                </a:lnTo>
                <a:lnTo>
                  <a:pt x="577643" y="22376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793308" y="5617972"/>
            <a:ext cx="8877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0">
                <a:latin typeface="Tahoma"/>
                <a:cs typeface="Tahoma"/>
              </a:rPr>
              <a:t>B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40">
                <a:latin typeface="Tahoma"/>
                <a:cs typeface="Tahoma"/>
              </a:rPr>
              <a:t>o</a:t>
            </a:r>
            <a:r>
              <a:rPr dirty="0" sz="2200" spc="40">
                <a:latin typeface="Tahoma"/>
                <a:cs typeface="Tahoma"/>
              </a:rPr>
              <a:t>c</a:t>
            </a:r>
            <a:r>
              <a:rPr dirty="0" sz="2200" spc="5">
                <a:latin typeface="Tahoma"/>
                <a:cs typeface="Tahoma"/>
              </a:rPr>
              <a:t>k</a:t>
            </a:r>
            <a:r>
              <a:rPr dirty="0" sz="2200" spc="-28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3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85642" y="4151884"/>
            <a:ext cx="9271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30" b="1">
                <a:latin typeface="Tahoma"/>
                <a:cs typeface="Tahoma"/>
              </a:rPr>
              <a:t>O</a:t>
            </a:r>
            <a:r>
              <a:rPr dirty="0" sz="2200" spc="-245" b="1">
                <a:latin typeface="Tahoma"/>
                <a:cs typeface="Tahoma"/>
              </a:rPr>
              <a:t>n</a:t>
            </a:r>
            <a:r>
              <a:rPr dirty="0" sz="2200" spc="-229" b="1">
                <a:latin typeface="Tahoma"/>
                <a:cs typeface="Tahoma"/>
              </a:rPr>
              <a:t> </a:t>
            </a:r>
            <a:r>
              <a:rPr dirty="0" sz="2200" spc="-335" b="1">
                <a:latin typeface="Tahoma"/>
                <a:cs typeface="Tahoma"/>
              </a:rPr>
              <a:t>D</a:t>
            </a:r>
            <a:r>
              <a:rPr dirty="0" sz="2200" spc="-110" b="1">
                <a:latin typeface="Tahoma"/>
                <a:cs typeface="Tahoma"/>
              </a:rPr>
              <a:t>i</a:t>
            </a:r>
            <a:r>
              <a:rPr dirty="0" sz="2200" spc="-55" b="1">
                <a:latin typeface="Tahoma"/>
                <a:cs typeface="Tahoma"/>
              </a:rPr>
              <a:t>s</a:t>
            </a:r>
            <a:r>
              <a:rPr dirty="0" sz="2200" spc="-155" b="1">
                <a:latin typeface="Tahoma"/>
                <a:cs typeface="Tahoma"/>
              </a:rPr>
              <a:t>k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1565" y="4058456"/>
            <a:ext cx="12164695" cy="0"/>
          </a:xfrm>
          <a:custGeom>
            <a:avLst/>
            <a:gdLst/>
            <a:ahLst/>
            <a:cxnLst/>
            <a:rect l="l" t="t" r="r" b="b"/>
            <a:pathLst>
              <a:path w="12164694" h="0">
                <a:moveTo>
                  <a:pt x="0" y="0"/>
                </a:moveTo>
                <a:lnTo>
                  <a:pt x="12164187" y="1"/>
                </a:lnTo>
              </a:path>
            </a:pathLst>
          </a:custGeom>
          <a:ln w="30480">
            <a:solidFill>
              <a:srgbClr val="0014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90295" y="227552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5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6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5"/>
                </a:lnTo>
                <a:lnTo>
                  <a:pt x="39065" y="257636"/>
                </a:lnTo>
                <a:lnTo>
                  <a:pt x="22376" y="300182"/>
                </a:lnTo>
                <a:lnTo>
                  <a:pt x="10123" y="344755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6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2" y="855448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5"/>
                </a:lnTo>
                <a:lnTo>
                  <a:pt x="855448" y="300182"/>
                </a:lnTo>
                <a:lnTo>
                  <a:pt x="838758" y="257636"/>
                </a:lnTo>
                <a:lnTo>
                  <a:pt x="817899" y="217385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6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73461" y="227552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6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5"/>
                </a:lnTo>
                <a:lnTo>
                  <a:pt x="39065" y="257636"/>
                </a:lnTo>
                <a:lnTo>
                  <a:pt x="22376" y="300182"/>
                </a:lnTo>
                <a:lnTo>
                  <a:pt x="10123" y="344755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6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8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5"/>
                </a:lnTo>
                <a:lnTo>
                  <a:pt x="855448" y="300182"/>
                </a:lnTo>
                <a:lnTo>
                  <a:pt x="838758" y="257636"/>
                </a:lnTo>
                <a:lnTo>
                  <a:pt x="817899" y="217385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6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86918" y="227552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5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6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5"/>
                </a:lnTo>
                <a:lnTo>
                  <a:pt x="39065" y="257636"/>
                </a:lnTo>
                <a:lnTo>
                  <a:pt x="22375" y="300182"/>
                </a:lnTo>
                <a:lnTo>
                  <a:pt x="10123" y="344755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5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8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5"/>
                </a:lnTo>
                <a:lnTo>
                  <a:pt x="855448" y="300182"/>
                </a:lnTo>
                <a:lnTo>
                  <a:pt x="838758" y="257636"/>
                </a:lnTo>
                <a:lnTo>
                  <a:pt x="817899" y="217385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6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60004" y="2285982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7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293446" y="3237484"/>
            <a:ext cx="14611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latin typeface="Tahoma"/>
                <a:cs typeface="Tahoma"/>
              </a:rPr>
              <a:t>Ro</a:t>
            </a:r>
            <a:r>
              <a:rPr dirty="0" sz="2200" spc="-50">
                <a:latin typeface="Tahoma"/>
                <a:cs typeface="Tahoma"/>
              </a:rPr>
              <a:t>w</a:t>
            </a:r>
            <a:r>
              <a:rPr dirty="0" sz="2200" spc="-280">
                <a:latin typeface="Tahoma"/>
                <a:cs typeface="Tahoma"/>
              </a:rPr>
              <a:t> </a:t>
            </a:r>
            <a:r>
              <a:rPr dirty="0" sz="2200" spc="-150">
                <a:latin typeface="Tahoma"/>
                <a:cs typeface="Tahoma"/>
              </a:rPr>
              <a:t>G</a:t>
            </a:r>
            <a:r>
              <a:rPr dirty="0" sz="2200" spc="-15">
                <a:latin typeface="Tahoma"/>
                <a:cs typeface="Tahoma"/>
              </a:rPr>
              <a:t>r</a:t>
            </a:r>
            <a:r>
              <a:rPr dirty="0" sz="2200" spc="-30">
                <a:latin typeface="Tahoma"/>
                <a:cs typeface="Tahoma"/>
              </a:rPr>
              <a:t>o</a:t>
            </a:r>
            <a:r>
              <a:rPr dirty="0" sz="2200" spc="-75">
                <a:latin typeface="Tahoma"/>
                <a:cs typeface="Tahoma"/>
              </a:rPr>
              <a:t>u</a:t>
            </a:r>
            <a:r>
              <a:rPr dirty="0" sz="2200" spc="-5">
                <a:latin typeface="Tahoma"/>
                <a:cs typeface="Tahoma"/>
              </a:rPr>
              <a:t>p</a:t>
            </a:r>
            <a:r>
              <a:rPr dirty="0" sz="2200" spc="-285">
                <a:latin typeface="Tahoma"/>
                <a:cs typeface="Tahoma"/>
              </a:rPr>
              <a:t> </a:t>
            </a:r>
            <a:r>
              <a:rPr dirty="0" sz="2200" spc="-434">
                <a:latin typeface="Tahoma"/>
                <a:cs typeface="Tahoma"/>
              </a:rPr>
              <a:t>1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54767" y="227552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6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5"/>
                </a:lnTo>
                <a:lnTo>
                  <a:pt x="39065" y="257636"/>
                </a:lnTo>
                <a:lnTo>
                  <a:pt x="22376" y="300182"/>
                </a:lnTo>
                <a:lnTo>
                  <a:pt x="10123" y="344755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6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8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5"/>
                </a:lnTo>
                <a:lnTo>
                  <a:pt x="855448" y="300182"/>
                </a:lnTo>
                <a:lnTo>
                  <a:pt x="838758" y="257636"/>
                </a:lnTo>
                <a:lnTo>
                  <a:pt x="817899" y="217385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6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14533" y="227552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912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6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5"/>
                </a:lnTo>
                <a:lnTo>
                  <a:pt x="39065" y="257636"/>
                </a:lnTo>
                <a:lnTo>
                  <a:pt x="22376" y="300182"/>
                </a:lnTo>
                <a:lnTo>
                  <a:pt x="10123" y="344755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6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8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5"/>
                </a:lnTo>
                <a:lnTo>
                  <a:pt x="855448" y="300182"/>
                </a:lnTo>
                <a:lnTo>
                  <a:pt x="838758" y="257636"/>
                </a:lnTo>
                <a:lnTo>
                  <a:pt x="817899" y="217385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6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24029" y="227552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911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6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5"/>
                </a:lnTo>
                <a:lnTo>
                  <a:pt x="39065" y="257636"/>
                </a:lnTo>
                <a:lnTo>
                  <a:pt x="22375" y="300182"/>
                </a:lnTo>
                <a:lnTo>
                  <a:pt x="10123" y="344755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5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8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1" y="877824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8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7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3" y="438912"/>
                </a:lnTo>
                <a:lnTo>
                  <a:pt x="875248" y="391087"/>
                </a:lnTo>
                <a:lnTo>
                  <a:pt x="867700" y="344755"/>
                </a:lnTo>
                <a:lnTo>
                  <a:pt x="855447" y="300182"/>
                </a:lnTo>
                <a:lnTo>
                  <a:pt x="838758" y="257636"/>
                </a:lnTo>
                <a:lnTo>
                  <a:pt x="817899" y="217385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6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83433" y="2246085"/>
            <a:ext cx="6042660" cy="937260"/>
          </a:xfrm>
          <a:prstGeom prst="rect">
            <a:avLst/>
          </a:prstGeom>
          <a:ln w="30480">
            <a:solidFill>
              <a:srgbClr val="181717"/>
            </a:solidFill>
          </a:ln>
        </p:spPr>
        <p:txBody>
          <a:bodyPr wrap="square" lIns="0" tIns="294005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2315"/>
              </a:spcBef>
              <a:tabLst>
                <a:tab pos="1440180" algn="l"/>
                <a:tab pos="2394585" algn="l"/>
                <a:tab pos="3410585" algn="l"/>
                <a:tab pos="4378960" algn="l"/>
                <a:tab pos="5377815" algn="l"/>
              </a:tabLst>
            </a:pPr>
            <a:r>
              <a:rPr dirty="0" baseline="2525" sz="3300" spc="15">
                <a:solidFill>
                  <a:srgbClr val="FFFFFF"/>
                </a:solidFill>
                <a:latin typeface="Tahoma"/>
                <a:cs typeface="Tahoma"/>
              </a:rPr>
              <a:t>A0	</a:t>
            </a:r>
            <a:r>
              <a:rPr dirty="0" baseline="2525" sz="3300" spc="-337">
                <a:solidFill>
                  <a:srgbClr val="FFFFFF"/>
                </a:solidFill>
                <a:latin typeface="Tahoma"/>
                <a:cs typeface="Tahoma"/>
              </a:rPr>
              <a:t>A1	</a:t>
            </a:r>
            <a:r>
              <a:rPr dirty="0" baseline="2525" sz="3300" spc="67">
                <a:solidFill>
                  <a:srgbClr val="FFFFFF"/>
                </a:solidFill>
                <a:latin typeface="Tahoma"/>
                <a:cs typeface="Tahoma"/>
              </a:rPr>
              <a:t>B0	</a:t>
            </a:r>
            <a:r>
              <a:rPr dirty="0" sz="2200" spc="-190">
                <a:solidFill>
                  <a:srgbClr val="FFFFFF"/>
                </a:solidFill>
                <a:latin typeface="Tahoma"/>
                <a:cs typeface="Tahoma"/>
              </a:rPr>
              <a:t>B1	</a:t>
            </a:r>
            <a:r>
              <a:rPr dirty="0" baseline="2525" sz="3300" spc="15">
                <a:solidFill>
                  <a:srgbClr val="FFFFFF"/>
                </a:solidFill>
                <a:latin typeface="Tahoma"/>
                <a:cs typeface="Tahoma"/>
              </a:rPr>
              <a:t>C0	</a:t>
            </a:r>
            <a:r>
              <a:rPr dirty="0" baseline="2525" sz="3300" spc="-367">
                <a:solidFill>
                  <a:srgbClr val="FFFFFF"/>
                </a:solidFill>
                <a:latin typeface="Tahoma"/>
                <a:cs typeface="Tahoma"/>
              </a:rPr>
              <a:t>C1</a:t>
            </a:r>
            <a:endParaRPr baseline="2525" sz="33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85536" y="2285982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7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7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518880" y="3225291"/>
            <a:ext cx="15132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latin typeface="Tahoma"/>
                <a:cs typeface="Tahoma"/>
              </a:rPr>
              <a:t>Ro</a:t>
            </a:r>
            <a:r>
              <a:rPr dirty="0" sz="2200" spc="-50">
                <a:latin typeface="Tahoma"/>
                <a:cs typeface="Tahoma"/>
              </a:rPr>
              <a:t>w</a:t>
            </a:r>
            <a:r>
              <a:rPr dirty="0" sz="2200" spc="-280">
                <a:latin typeface="Tahoma"/>
                <a:cs typeface="Tahoma"/>
              </a:rPr>
              <a:t> </a:t>
            </a:r>
            <a:r>
              <a:rPr dirty="0" sz="2200" spc="-150">
                <a:latin typeface="Tahoma"/>
                <a:cs typeface="Tahoma"/>
              </a:rPr>
              <a:t>G</a:t>
            </a:r>
            <a:r>
              <a:rPr dirty="0" sz="2200" spc="-15">
                <a:latin typeface="Tahoma"/>
                <a:cs typeface="Tahoma"/>
              </a:rPr>
              <a:t>r</a:t>
            </a:r>
            <a:r>
              <a:rPr dirty="0" sz="2200" spc="-30">
                <a:latin typeface="Tahoma"/>
                <a:cs typeface="Tahoma"/>
              </a:rPr>
              <a:t>o</a:t>
            </a:r>
            <a:r>
              <a:rPr dirty="0" sz="2200" spc="-75">
                <a:latin typeface="Tahoma"/>
                <a:cs typeface="Tahoma"/>
              </a:rPr>
              <a:t>u</a:t>
            </a:r>
            <a:r>
              <a:rPr dirty="0" sz="2200" spc="-5">
                <a:latin typeface="Tahoma"/>
                <a:cs typeface="Tahoma"/>
              </a:rPr>
              <a:t>p</a:t>
            </a:r>
            <a:r>
              <a:rPr dirty="0" sz="2200" spc="-285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2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72078" y="2285982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7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8"/>
                </a:lnTo>
                <a:lnTo>
                  <a:pt x="838758" y="620187"/>
                </a:lnTo>
                <a:lnTo>
                  <a:pt x="855448" y="577641"/>
                </a:lnTo>
                <a:lnTo>
                  <a:pt x="867700" y="533068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4"/>
                </a:lnTo>
                <a:lnTo>
                  <a:pt x="855448" y="300181"/>
                </a:lnTo>
                <a:lnTo>
                  <a:pt x="838758" y="257635"/>
                </a:lnTo>
                <a:lnTo>
                  <a:pt x="817899" y="217384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5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230995" y="227552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911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6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5"/>
                </a:lnTo>
                <a:lnTo>
                  <a:pt x="39065" y="257636"/>
                </a:lnTo>
                <a:lnTo>
                  <a:pt x="22375" y="300182"/>
                </a:lnTo>
                <a:lnTo>
                  <a:pt x="10123" y="344755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5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8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1" y="877824"/>
                </a:lnTo>
                <a:lnTo>
                  <a:pt x="486736" y="875248"/>
                </a:lnTo>
                <a:lnTo>
                  <a:pt x="533068" y="867700"/>
                </a:lnTo>
                <a:lnTo>
                  <a:pt x="577641" y="855448"/>
                </a:lnTo>
                <a:lnTo>
                  <a:pt x="620187" y="838758"/>
                </a:lnTo>
                <a:lnTo>
                  <a:pt x="660438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7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3" y="438912"/>
                </a:lnTo>
                <a:lnTo>
                  <a:pt x="875248" y="391087"/>
                </a:lnTo>
                <a:lnTo>
                  <a:pt x="867700" y="344755"/>
                </a:lnTo>
                <a:lnTo>
                  <a:pt x="855447" y="300182"/>
                </a:lnTo>
                <a:lnTo>
                  <a:pt x="838758" y="257636"/>
                </a:lnTo>
                <a:lnTo>
                  <a:pt x="817899" y="217385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8" y="59924"/>
                </a:lnTo>
                <a:lnTo>
                  <a:pt x="620187" y="39065"/>
                </a:lnTo>
                <a:lnTo>
                  <a:pt x="577641" y="22376"/>
                </a:lnTo>
                <a:lnTo>
                  <a:pt x="533068" y="10123"/>
                </a:lnTo>
                <a:lnTo>
                  <a:pt x="486736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58619" y="2275525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911" y="0"/>
                </a:moveTo>
                <a:lnTo>
                  <a:pt x="391087" y="2575"/>
                </a:lnTo>
                <a:lnTo>
                  <a:pt x="344755" y="10123"/>
                </a:lnTo>
                <a:lnTo>
                  <a:pt x="300182" y="22376"/>
                </a:lnTo>
                <a:lnTo>
                  <a:pt x="257636" y="39065"/>
                </a:lnTo>
                <a:lnTo>
                  <a:pt x="217385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5"/>
                </a:lnTo>
                <a:lnTo>
                  <a:pt x="39065" y="257636"/>
                </a:lnTo>
                <a:lnTo>
                  <a:pt x="22376" y="300182"/>
                </a:lnTo>
                <a:lnTo>
                  <a:pt x="10123" y="344755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9"/>
                </a:lnTo>
                <a:lnTo>
                  <a:pt x="22376" y="577642"/>
                </a:lnTo>
                <a:lnTo>
                  <a:pt x="39065" y="620188"/>
                </a:lnTo>
                <a:lnTo>
                  <a:pt x="59924" y="660439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5" y="817899"/>
                </a:lnTo>
                <a:lnTo>
                  <a:pt x="257636" y="838758"/>
                </a:lnTo>
                <a:lnTo>
                  <a:pt x="300182" y="855448"/>
                </a:lnTo>
                <a:lnTo>
                  <a:pt x="344755" y="867700"/>
                </a:lnTo>
                <a:lnTo>
                  <a:pt x="391087" y="875248"/>
                </a:lnTo>
                <a:lnTo>
                  <a:pt x="438911" y="877824"/>
                </a:lnTo>
                <a:lnTo>
                  <a:pt x="486736" y="875248"/>
                </a:lnTo>
                <a:lnTo>
                  <a:pt x="533069" y="867700"/>
                </a:lnTo>
                <a:lnTo>
                  <a:pt x="577642" y="855448"/>
                </a:lnTo>
                <a:lnTo>
                  <a:pt x="620188" y="838758"/>
                </a:lnTo>
                <a:lnTo>
                  <a:pt x="660439" y="817899"/>
                </a:lnTo>
                <a:lnTo>
                  <a:pt x="698127" y="793139"/>
                </a:lnTo>
                <a:lnTo>
                  <a:pt x="732985" y="764745"/>
                </a:lnTo>
                <a:lnTo>
                  <a:pt x="764745" y="732985"/>
                </a:lnTo>
                <a:lnTo>
                  <a:pt x="793139" y="698127"/>
                </a:lnTo>
                <a:lnTo>
                  <a:pt x="817899" y="660439"/>
                </a:lnTo>
                <a:lnTo>
                  <a:pt x="838758" y="620188"/>
                </a:lnTo>
                <a:lnTo>
                  <a:pt x="855448" y="577642"/>
                </a:lnTo>
                <a:lnTo>
                  <a:pt x="867700" y="533069"/>
                </a:lnTo>
                <a:lnTo>
                  <a:pt x="875248" y="486736"/>
                </a:lnTo>
                <a:lnTo>
                  <a:pt x="877824" y="438912"/>
                </a:lnTo>
                <a:lnTo>
                  <a:pt x="875248" y="391087"/>
                </a:lnTo>
                <a:lnTo>
                  <a:pt x="867700" y="344755"/>
                </a:lnTo>
                <a:lnTo>
                  <a:pt x="855448" y="300182"/>
                </a:lnTo>
                <a:lnTo>
                  <a:pt x="838758" y="257636"/>
                </a:lnTo>
                <a:lnTo>
                  <a:pt x="817899" y="217385"/>
                </a:lnTo>
                <a:lnTo>
                  <a:pt x="793139" y="179696"/>
                </a:lnTo>
                <a:lnTo>
                  <a:pt x="764745" y="144838"/>
                </a:lnTo>
                <a:lnTo>
                  <a:pt x="732985" y="113078"/>
                </a:lnTo>
                <a:lnTo>
                  <a:pt x="698127" y="84684"/>
                </a:lnTo>
                <a:lnTo>
                  <a:pt x="660439" y="59924"/>
                </a:lnTo>
                <a:lnTo>
                  <a:pt x="620188" y="39065"/>
                </a:lnTo>
                <a:lnTo>
                  <a:pt x="577642" y="22376"/>
                </a:lnTo>
                <a:lnTo>
                  <a:pt x="533069" y="10123"/>
                </a:lnTo>
                <a:lnTo>
                  <a:pt x="486736" y="2575"/>
                </a:lnTo>
                <a:lnTo>
                  <a:pt x="438911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198835" y="2285982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5">
                <a:moveTo>
                  <a:pt x="438912" y="0"/>
                </a:moveTo>
                <a:lnTo>
                  <a:pt x="391087" y="2575"/>
                </a:lnTo>
                <a:lnTo>
                  <a:pt x="344754" y="10123"/>
                </a:lnTo>
                <a:lnTo>
                  <a:pt x="300181" y="22375"/>
                </a:lnTo>
                <a:lnTo>
                  <a:pt x="257635" y="39065"/>
                </a:lnTo>
                <a:lnTo>
                  <a:pt x="217384" y="59924"/>
                </a:lnTo>
                <a:lnTo>
                  <a:pt x="179696" y="84684"/>
                </a:lnTo>
                <a:lnTo>
                  <a:pt x="144838" y="113078"/>
                </a:lnTo>
                <a:lnTo>
                  <a:pt x="113078" y="144838"/>
                </a:lnTo>
                <a:lnTo>
                  <a:pt x="84684" y="179696"/>
                </a:lnTo>
                <a:lnTo>
                  <a:pt x="59924" y="217384"/>
                </a:lnTo>
                <a:lnTo>
                  <a:pt x="39065" y="257635"/>
                </a:lnTo>
                <a:lnTo>
                  <a:pt x="22375" y="300181"/>
                </a:lnTo>
                <a:lnTo>
                  <a:pt x="10123" y="344754"/>
                </a:lnTo>
                <a:lnTo>
                  <a:pt x="2575" y="391087"/>
                </a:lnTo>
                <a:lnTo>
                  <a:pt x="0" y="438912"/>
                </a:lnTo>
                <a:lnTo>
                  <a:pt x="2575" y="486736"/>
                </a:lnTo>
                <a:lnTo>
                  <a:pt x="10123" y="533068"/>
                </a:lnTo>
                <a:lnTo>
                  <a:pt x="22375" y="577641"/>
                </a:lnTo>
                <a:lnTo>
                  <a:pt x="39065" y="620187"/>
                </a:lnTo>
                <a:lnTo>
                  <a:pt x="59924" y="660438"/>
                </a:lnTo>
                <a:lnTo>
                  <a:pt x="84684" y="698127"/>
                </a:lnTo>
                <a:lnTo>
                  <a:pt x="113078" y="732985"/>
                </a:lnTo>
                <a:lnTo>
                  <a:pt x="144838" y="764745"/>
                </a:lnTo>
                <a:lnTo>
                  <a:pt x="179696" y="793139"/>
                </a:lnTo>
                <a:lnTo>
                  <a:pt x="217384" y="817899"/>
                </a:lnTo>
                <a:lnTo>
                  <a:pt x="257635" y="838758"/>
                </a:lnTo>
                <a:lnTo>
                  <a:pt x="300181" y="855447"/>
                </a:lnTo>
                <a:lnTo>
                  <a:pt x="344754" y="867700"/>
                </a:lnTo>
                <a:lnTo>
                  <a:pt x="391087" y="875248"/>
                </a:lnTo>
                <a:lnTo>
                  <a:pt x="438912" y="877824"/>
                </a:lnTo>
                <a:lnTo>
                  <a:pt x="486735" y="875248"/>
                </a:lnTo>
                <a:lnTo>
                  <a:pt x="533068" y="867700"/>
                </a:lnTo>
                <a:lnTo>
                  <a:pt x="577641" y="855447"/>
                </a:lnTo>
                <a:lnTo>
                  <a:pt x="620186" y="838758"/>
                </a:lnTo>
                <a:lnTo>
                  <a:pt x="660437" y="817899"/>
                </a:lnTo>
                <a:lnTo>
                  <a:pt x="698125" y="793139"/>
                </a:lnTo>
                <a:lnTo>
                  <a:pt x="732983" y="764745"/>
                </a:lnTo>
                <a:lnTo>
                  <a:pt x="764743" y="732985"/>
                </a:lnTo>
                <a:lnTo>
                  <a:pt x="793137" y="698127"/>
                </a:lnTo>
                <a:lnTo>
                  <a:pt x="817897" y="660438"/>
                </a:lnTo>
                <a:lnTo>
                  <a:pt x="838755" y="620187"/>
                </a:lnTo>
                <a:lnTo>
                  <a:pt x="855445" y="577641"/>
                </a:lnTo>
                <a:lnTo>
                  <a:pt x="867698" y="533068"/>
                </a:lnTo>
                <a:lnTo>
                  <a:pt x="875245" y="486736"/>
                </a:lnTo>
                <a:lnTo>
                  <a:pt x="877821" y="438912"/>
                </a:lnTo>
                <a:lnTo>
                  <a:pt x="875245" y="391087"/>
                </a:lnTo>
                <a:lnTo>
                  <a:pt x="867698" y="344754"/>
                </a:lnTo>
                <a:lnTo>
                  <a:pt x="855445" y="300181"/>
                </a:lnTo>
                <a:lnTo>
                  <a:pt x="838755" y="257635"/>
                </a:lnTo>
                <a:lnTo>
                  <a:pt x="817897" y="217384"/>
                </a:lnTo>
                <a:lnTo>
                  <a:pt x="793137" y="179696"/>
                </a:lnTo>
                <a:lnTo>
                  <a:pt x="764743" y="144838"/>
                </a:lnTo>
                <a:lnTo>
                  <a:pt x="732983" y="113078"/>
                </a:lnTo>
                <a:lnTo>
                  <a:pt x="698125" y="84684"/>
                </a:lnTo>
                <a:lnTo>
                  <a:pt x="660437" y="59924"/>
                </a:lnTo>
                <a:lnTo>
                  <a:pt x="620186" y="39065"/>
                </a:lnTo>
                <a:lnTo>
                  <a:pt x="577641" y="22375"/>
                </a:lnTo>
                <a:lnTo>
                  <a:pt x="533068" y="10123"/>
                </a:lnTo>
                <a:lnTo>
                  <a:pt x="486735" y="2575"/>
                </a:lnTo>
                <a:lnTo>
                  <a:pt x="4389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252346" y="2246085"/>
            <a:ext cx="5857240" cy="937260"/>
          </a:xfrm>
          <a:prstGeom prst="rect">
            <a:avLst/>
          </a:prstGeom>
          <a:ln w="30480">
            <a:solidFill>
              <a:srgbClr val="181717"/>
            </a:solidFill>
          </a:ln>
        </p:spPr>
        <p:txBody>
          <a:bodyPr wrap="square" lIns="0" tIns="294005" rIns="0" bIns="0" rtlCol="0" vert="horz">
            <a:spAutoFit/>
          </a:bodyPr>
          <a:lstStyle/>
          <a:p>
            <a:pPr marL="373380">
              <a:lnSpc>
                <a:spcPct val="100000"/>
              </a:lnSpc>
              <a:spcBef>
                <a:spcPts val="2315"/>
              </a:spcBef>
              <a:tabLst>
                <a:tab pos="1347470" algn="l"/>
                <a:tab pos="2327910" algn="l"/>
                <a:tab pos="3317240" algn="l"/>
                <a:tab pos="4290060" algn="l"/>
                <a:tab pos="5260340" algn="l"/>
              </a:tabLst>
            </a:pPr>
            <a:r>
              <a:rPr dirty="0" baseline="2525" sz="3300" spc="-37">
                <a:solidFill>
                  <a:srgbClr val="FFFFFF"/>
                </a:solidFill>
                <a:latin typeface="Tahoma"/>
                <a:cs typeface="Tahoma"/>
              </a:rPr>
              <a:t>A2	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A3	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B2	</a:t>
            </a:r>
            <a:r>
              <a:rPr dirty="0" baseline="2525" sz="3300" spc="-15">
                <a:solidFill>
                  <a:srgbClr val="FFFFFF"/>
                </a:solidFill>
                <a:latin typeface="Tahoma"/>
                <a:cs typeface="Tahoma"/>
              </a:rPr>
              <a:t>B3	</a:t>
            </a:r>
            <a:r>
              <a:rPr dirty="0" baseline="2525" sz="3300" spc="-37">
                <a:solidFill>
                  <a:srgbClr val="FFFFFF"/>
                </a:solidFill>
                <a:latin typeface="Tahoma"/>
                <a:cs typeface="Tahoma"/>
              </a:rPr>
              <a:t>C2	</a:t>
            </a:r>
            <a:r>
              <a:rPr dirty="0" sz="2200" spc="-65">
                <a:solidFill>
                  <a:srgbClr val="FFFFFF"/>
                </a:solidFill>
                <a:latin typeface="Tahoma"/>
                <a:cs typeface="Tahoma"/>
              </a:rPr>
              <a:t>C3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04613" y="1789684"/>
            <a:ext cx="24307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0" b="1">
                <a:latin typeface="Tahoma"/>
                <a:cs typeface="Tahoma"/>
              </a:rPr>
              <a:t>Lo</a:t>
            </a:r>
            <a:r>
              <a:rPr dirty="0" sz="2200" spc="-190" b="1">
                <a:latin typeface="Tahoma"/>
                <a:cs typeface="Tahoma"/>
              </a:rPr>
              <a:t>g</a:t>
            </a:r>
            <a:r>
              <a:rPr dirty="0" sz="2200" spc="-114" b="1">
                <a:latin typeface="Tahoma"/>
                <a:cs typeface="Tahoma"/>
              </a:rPr>
              <a:t>i</a:t>
            </a:r>
            <a:r>
              <a:rPr dirty="0" sz="2200" spc="-10" b="1">
                <a:latin typeface="Tahoma"/>
                <a:cs typeface="Tahoma"/>
              </a:rPr>
              <a:t>c</a:t>
            </a:r>
            <a:r>
              <a:rPr dirty="0" sz="2200" spc="-185" b="1">
                <a:latin typeface="Tahoma"/>
                <a:cs typeface="Tahoma"/>
              </a:rPr>
              <a:t>a</a:t>
            </a:r>
            <a:r>
              <a:rPr dirty="0" sz="2200" spc="-130" b="1">
                <a:latin typeface="Tahoma"/>
                <a:cs typeface="Tahoma"/>
              </a:rPr>
              <a:t>l</a:t>
            </a:r>
            <a:r>
              <a:rPr dirty="0" sz="2200" spc="-220" b="1">
                <a:latin typeface="Tahoma"/>
                <a:cs typeface="Tahoma"/>
              </a:rPr>
              <a:t> </a:t>
            </a:r>
            <a:r>
              <a:rPr dirty="0" sz="2200" spc="-285" b="1">
                <a:latin typeface="Tahoma"/>
                <a:cs typeface="Tahoma"/>
              </a:rPr>
              <a:t>R</a:t>
            </a:r>
            <a:r>
              <a:rPr dirty="0" sz="2200" spc="-165" b="1">
                <a:latin typeface="Tahoma"/>
                <a:cs typeface="Tahoma"/>
              </a:rPr>
              <a:t>o</a:t>
            </a:r>
            <a:r>
              <a:rPr dirty="0" sz="2200" spc="-235" b="1">
                <a:latin typeface="Tahoma"/>
                <a:cs typeface="Tahoma"/>
              </a:rPr>
              <a:t>w</a:t>
            </a:r>
            <a:r>
              <a:rPr dirty="0" sz="2200" spc="-240" b="1">
                <a:latin typeface="Tahoma"/>
                <a:cs typeface="Tahoma"/>
              </a:rPr>
              <a:t> </a:t>
            </a:r>
            <a:r>
              <a:rPr dirty="0" sz="2200" spc="-325" b="1">
                <a:latin typeface="Tahoma"/>
                <a:cs typeface="Tahoma"/>
              </a:rPr>
              <a:t>G</a:t>
            </a:r>
            <a:r>
              <a:rPr dirty="0" sz="2200" spc="-135" b="1">
                <a:latin typeface="Tahoma"/>
                <a:cs typeface="Tahoma"/>
              </a:rPr>
              <a:t>r</a:t>
            </a:r>
            <a:r>
              <a:rPr dirty="0" sz="2200" spc="-165" b="1">
                <a:latin typeface="Tahoma"/>
                <a:cs typeface="Tahoma"/>
              </a:rPr>
              <a:t>o</a:t>
            </a:r>
            <a:r>
              <a:rPr dirty="0" sz="2200" spc="-204" b="1">
                <a:latin typeface="Tahoma"/>
                <a:cs typeface="Tahoma"/>
              </a:rPr>
              <a:t>u</a:t>
            </a:r>
            <a:r>
              <a:rPr dirty="0" sz="2200" spc="-195" b="1">
                <a:latin typeface="Tahoma"/>
                <a:cs typeface="Tahoma"/>
              </a:rPr>
              <a:t>p</a:t>
            </a:r>
            <a:r>
              <a:rPr dirty="0" sz="2200" spc="-30" b="1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391171" y="579119"/>
            <a:ext cx="2032000" cy="793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ct val="98200"/>
              </a:lnSpc>
              <a:spcBef>
                <a:spcPts val="135"/>
              </a:spcBef>
            </a:pPr>
            <a:r>
              <a:rPr dirty="0" sz="1700" spc="-245" b="1">
                <a:latin typeface="Tahoma"/>
                <a:cs typeface="Tahoma"/>
              </a:rPr>
              <a:t>I</a:t>
            </a:r>
            <a:r>
              <a:rPr dirty="0" sz="1700" spc="-305" b="1">
                <a:latin typeface="Tahoma"/>
                <a:cs typeface="Tahoma"/>
              </a:rPr>
              <a:t>n</a:t>
            </a:r>
            <a:r>
              <a:rPr dirty="0" sz="1700" spc="-185" b="1">
                <a:latin typeface="Tahoma"/>
                <a:cs typeface="Tahoma"/>
              </a:rPr>
              <a:t> </a:t>
            </a:r>
            <a:r>
              <a:rPr dirty="0" sz="1700" spc="-120" b="1">
                <a:latin typeface="Tahoma"/>
                <a:cs typeface="Tahoma"/>
              </a:rPr>
              <a:t>P</a:t>
            </a:r>
            <a:r>
              <a:rPr dirty="0" sz="1700" spc="-135" b="1">
                <a:latin typeface="Tahoma"/>
                <a:cs typeface="Tahoma"/>
              </a:rPr>
              <a:t>a</a:t>
            </a:r>
            <a:r>
              <a:rPr dirty="0" sz="1700" spc="-100" b="1">
                <a:latin typeface="Tahoma"/>
                <a:cs typeface="Tahoma"/>
              </a:rPr>
              <a:t>r</a:t>
            </a:r>
            <a:r>
              <a:rPr dirty="0" sz="1700" spc="-114" b="1">
                <a:latin typeface="Tahoma"/>
                <a:cs typeface="Tahoma"/>
              </a:rPr>
              <a:t>q</a:t>
            </a:r>
            <a:r>
              <a:rPr dirty="0" sz="1700" spc="-140" b="1">
                <a:latin typeface="Tahoma"/>
                <a:cs typeface="Tahoma"/>
              </a:rPr>
              <a:t>ue</a:t>
            </a:r>
            <a:r>
              <a:rPr dirty="0" sz="1700" spc="-65" b="1">
                <a:latin typeface="Tahoma"/>
                <a:cs typeface="Tahoma"/>
              </a:rPr>
              <a:t>t</a:t>
            </a:r>
            <a:r>
              <a:rPr dirty="0" sz="1700" spc="-170" b="1">
                <a:latin typeface="Tahoma"/>
                <a:cs typeface="Tahoma"/>
              </a:rPr>
              <a:t> </a:t>
            </a:r>
            <a:r>
              <a:rPr dirty="0" sz="1700" spc="-275" b="1">
                <a:latin typeface="Tahoma"/>
                <a:cs typeface="Tahoma"/>
              </a:rPr>
              <a:t>–</a:t>
            </a:r>
            <a:r>
              <a:rPr dirty="0" sz="1700" spc="-185" b="1">
                <a:latin typeface="Tahoma"/>
                <a:cs typeface="Tahoma"/>
              </a:rPr>
              <a:t> </a:t>
            </a:r>
            <a:r>
              <a:rPr dirty="0" sz="1700" spc="-150" b="1">
                <a:latin typeface="Tahoma"/>
                <a:cs typeface="Tahoma"/>
              </a:rPr>
              <a:t>a</a:t>
            </a:r>
            <a:r>
              <a:rPr dirty="0" sz="1700" spc="-70" b="1">
                <a:latin typeface="Tahoma"/>
                <a:cs typeface="Tahoma"/>
              </a:rPr>
              <a:t>i</a:t>
            </a:r>
            <a:r>
              <a:rPr dirty="0" sz="1700" spc="-204" b="1">
                <a:latin typeface="Tahoma"/>
                <a:cs typeface="Tahoma"/>
              </a:rPr>
              <a:t>m</a:t>
            </a:r>
            <a:r>
              <a:rPr dirty="0" sz="1700" spc="-180" b="1">
                <a:latin typeface="Tahoma"/>
                <a:cs typeface="Tahoma"/>
              </a:rPr>
              <a:t> </a:t>
            </a:r>
            <a:r>
              <a:rPr dirty="0" sz="1700" spc="-70" b="1">
                <a:latin typeface="Tahoma"/>
                <a:cs typeface="Tahoma"/>
              </a:rPr>
              <a:t>t</a:t>
            </a:r>
            <a:r>
              <a:rPr dirty="0" sz="1700" spc="-105" b="1">
                <a:latin typeface="Tahoma"/>
                <a:cs typeface="Tahoma"/>
              </a:rPr>
              <a:t>o</a:t>
            </a:r>
            <a:r>
              <a:rPr dirty="0" sz="1700" spc="-185" b="1">
                <a:latin typeface="Tahoma"/>
                <a:cs typeface="Tahoma"/>
              </a:rPr>
              <a:t> </a:t>
            </a:r>
            <a:r>
              <a:rPr dirty="0" sz="1700" spc="-55" b="1">
                <a:latin typeface="Tahoma"/>
                <a:cs typeface="Tahoma"/>
              </a:rPr>
              <a:t>f</a:t>
            </a:r>
            <a:r>
              <a:rPr dirty="0" sz="1700" spc="-35" b="1">
                <a:latin typeface="Tahoma"/>
                <a:cs typeface="Tahoma"/>
              </a:rPr>
              <a:t>i</a:t>
            </a:r>
            <a:r>
              <a:rPr dirty="0" sz="1700" spc="-50" b="1">
                <a:latin typeface="Tahoma"/>
                <a:cs typeface="Tahoma"/>
              </a:rPr>
              <a:t>t  </a:t>
            </a:r>
            <a:r>
              <a:rPr dirty="0" sz="1700" spc="-155" b="1">
                <a:latin typeface="Tahoma"/>
                <a:cs typeface="Tahoma"/>
              </a:rPr>
              <a:t>on</a:t>
            </a:r>
            <a:r>
              <a:rPr dirty="0" sz="1700" spc="-85" b="1">
                <a:latin typeface="Tahoma"/>
                <a:cs typeface="Tahoma"/>
              </a:rPr>
              <a:t>e</a:t>
            </a:r>
            <a:r>
              <a:rPr dirty="0" sz="1700" spc="-185" b="1">
                <a:latin typeface="Tahoma"/>
                <a:cs typeface="Tahoma"/>
              </a:rPr>
              <a:t> </a:t>
            </a:r>
            <a:r>
              <a:rPr dirty="0" sz="1700" spc="-100" b="1">
                <a:latin typeface="Tahoma"/>
                <a:cs typeface="Tahoma"/>
              </a:rPr>
              <a:t>r</a:t>
            </a:r>
            <a:r>
              <a:rPr dirty="0" sz="1700" spc="-140" b="1">
                <a:latin typeface="Tahoma"/>
                <a:cs typeface="Tahoma"/>
              </a:rPr>
              <a:t>o</a:t>
            </a:r>
            <a:r>
              <a:rPr dirty="0" sz="1700" spc="-170" b="1">
                <a:latin typeface="Tahoma"/>
                <a:cs typeface="Tahoma"/>
              </a:rPr>
              <a:t>w</a:t>
            </a:r>
            <a:r>
              <a:rPr dirty="0" sz="1700" spc="-180" b="1">
                <a:latin typeface="Tahoma"/>
                <a:cs typeface="Tahoma"/>
              </a:rPr>
              <a:t> </a:t>
            </a:r>
            <a:r>
              <a:rPr dirty="0" sz="1700" spc="-145" b="1">
                <a:latin typeface="Tahoma"/>
                <a:cs typeface="Tahoma"/>
              </a:rPr>
              <a:t>g</a:t>
            </a:r>
            <a:r>
              <a:rPr dirty="0" sz="1700" spc="-100" b="1">
                <a:latin typeface="Tahoma"/>
                <a:cs typeface="Tahoma"/>
              </a:rPr>
              <a:t>r</a:t>
            </a:r>
            <a:r>
              <a:rPr dirty="0" sz="1700" spc="-150" b="1">
                <a:latin typeface="Tahoma"/>
                <a:cs typeface="Tahoma"/>
              </a:rPr>
              <a:t>o</a:t>
            </a:r>
            <a:r>
              <a:rPr dirty="0" sz="1700" spc="-150" b="1">
                <a:latin typeface="Tahoma"/>
                <a:cs typeface="Tahoma"/>
              </a:rPr>
              <a:t>u</a:t>
            </a:r>
            <a:r>
              <a:rPr dirty="0" sz="1700" spc="-105" b="1">
                <a:latin typeface="Tahoma"/>
                <a:cs typeface="Tahoma"/>
              </a:rPr>
              <a:t>p</a:t>
            </a:r>
            <a:r>
              <a:rPr dirty="0" sz="1700" spc="-175" b="1">
                <a:latin typeface="Tahoma"/>
                <a:cs typeface="Tahoma"/>
              </a:rPr>
              <a:t> </a:t>
            </a:r>
            <a:r>
              <a:rPr dirty="0" sz="1700" spc="-80" b="1">
                <a:latin typeface="Tahoma"/>
                <a:cs typeface="Tahoma"/>
              </a:rPr>
              <a:t>i</a:t>
            </a:r>
            <a:r>
              <a:rPr dirty="0" sz="1700" spc="-160" b="1">
                <a:latin typeface="Tahoma"/>
                <a:cs typeface="Tahoma"/>
              </a:rPr>
              <a:t>n</a:t>
            </a:r>
            <a:r>
              <a:rPr dirty="0" sz="1700" spc="-185" b="1">
                <a:latin typeface="Tahoma"/>
                <a:cs typeface="Tahoma"/>
              </a:rPr>
              <a:t> </a:t>
            </a:r>
            <a:r>
              <a:rPr dirty="0" sz="1700" spc="-155" b="1">
                <a:latin typeface="Tahoma"/>
                <a:cs typeface="Tahoma"/>
              </a:rPr>
              <a:t>on</a:t>
            </a:r>
            <a:r>
              <a:rPr dirty="0" sz="1700" spc="-55" b="1">
                <a:latin typeface="Tahoma"/>
                <a:cs typeface="Tahoma"/>
              </a:rPr>
              <a:t>e  </a:t>
            </a:r>
            <a:r>
              <a:rPr dirty="0" sz="1700" spc="-100" b="1">
                <a:latin typeface="Tahoma"/>
                <a:cs typeface="Tahoma"/>
              </a:rPr>
              <a:t>block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8235"/>
            <a:ext cx="69951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5"/>
              <a:t>S</a:t>
            </a:r>
            <a:r>
              <a:rPr dirty="0" spc="-100"/>
              <a:t>u</a:t>
            </a:r>
            <a:r>
              <a:rPr dirty="0" spc="-60"/>
              <a:t>mm</a:t>
            </a:r>
            <a:r>
              <a:rPr dirty="0" spc="-65"/>
              <a:t>a</a:t>
            </a:r>
            <a:r>
              <a:rPr dirty="0" spc="5"/>
              <a:t>r</a:t>
            </a:r>
            <a:r>
              <a:rPr dirty="0" spc="-175"/>
              <a:t>y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185"/>
              <a:t>P</a:t>
            </a:r>
            <a:r>
              <a:rPr dirty="0" spc="-100"/>
              <a:t>h</a:t>
            </a:r>
            <a:r>
              <a:rPr dirty="0" spc="-175"/>
              <a:t>y</a:t>
            </a:r>
            <a:r>
              <a:rPr dirty="0" spc="165"/>
              <a:t>s</a:t>
            </a:r>
            <a:r>
              <a:rPr dirty="0" spc="130"/>
              <a:t>i</a:t>
            </a:r>
            <a:r>
              <a:rPr dirty="0" spc="270"/>
              <a:t>c</a:t>
            </a:r>
            <a:r>
              <a:rPr dirty="0" spc="-65"/>
              <a:t>a</a:t>
            </a:r>
            <a:r>
              <a:rPr dirty="0" spc="5"/>
              <a:t>l</a:t>
            </a:r>
            <a:r>
              <a:rPr dirty="0" spc="-535"/>
              <a:t> </a:t>
            </a:r>
            <a:r>
              <a:rPr dirty="0" spc="335"/>
              <a:t>L</a:t>
            </a:r>
            <a:r>
              <a:rPr dirty="0" spc="-65"/>
              <a:t>a</a:t>
            </a:r>
            <a:r>
              <a:rPr dirty="0" spc="-175"/>
              <a:t>y</a:t>
            </a:r>
            <a:r>
              <a:rPr dirty="0" spc="-5"/>
              <a:t>o</a:t>
            </a:r>
            <a:r>
              <a:rPr dirty="0" spc="-100"/>
              <a:t>u</a:t>
            </a:r>
            <a:r>
              <a:rPr dirty="0" spc="14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114" y="2036571"/>
            <a:ext cx="12841605" cy="3451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45" b="1">
                <a:solidFill>
                  <a:srgbClr val="001544"/>
                </a:solidFill>
                <a:latin typeface="Tahoma"/>
                <a:cs typeface="Tahoma"/>
              </a:rPr>
              <a:t>Row-wise</a:t>
            </a:r>
            <a:r>
              <a:rPr dirty="0" sz="3400" spc="-350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formats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are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001544"/>
                </a:solidFill>
                <a:latin typeface="Tahoma"/>
                <a:cs typeface="Tahoma"/>
              </a:rPr>
              <a:t>best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001544"/>
                </a:solidFill>
                <a:latin typeface="Tahoma"/>
                <a:cs typeface="Tahoma"/>
              </a:rPr>
              <a:t>for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25" b="1">
                <a:solidFill>
                  <a:srgbClr val="001544"/>
                </a:solidFill>
                <a:latin typeface="Tahoma"/>
                <a:cs typeface="Tahoma"/>
              </a:rPr>
              <a:t>write-heavy</a:t>
            </a:r>
            <a:r>
              <a:rPr dirty="0" sz="3400" spc="-340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(transactional)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workflows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50">
              <a:latin typeface="Tahoma"/>
              <a:cs typeface="Tahoma"/>
            </a:endParaRPr>
          </a:p>
          <a:p>
            <a:pPr marL="12700" marR="976630">
              <a:lnSpc>
                <a:spcPts val="3600"/>
              </a:lnSpc>
            </a:pPr>
            <a:r>
              <a:rPr dirty="0" sz="3400" spc="-280" b="1">
                <a:solidFill>
                  <a:srgbClr val="001544"/>
                </a:solidFill>
                <a:latin typeface="Tahoma"/>
                <a:cs typeface="Tahoma"/>
              </a:rPr>
              <a:t>Columnar</a:t>
            </a:r>
            <a:r>
              <a:rPr dirty="0" sz="3400" spc="-340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formats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are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001544"/>
                </a:solidFill>
                <a:latin typeface="Tahoma"/>
                <a:cs typeface="Tahoma"/>
              </a:rPr>
              <a:t>best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optimized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001544"/>
                </a:solidFill>
                <a:latin typeface="Tahoma"/>
                <a:cs typeface="Tahoma"/>
              </a:rPr>
              <a:t>for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25" b="1">
                <a:solidFill>
                  <a:srgbClr val="001544"/>
                </a:solidFill>
                <a:latin typeface="Tahoma"/>
                <a:cs typeface="Tahoma"/>
              </a:rPr>
              <a:t>read-heavy</a:t>
            </a:r>
            <a:r>
              <a:rPr dirty="0" sz="3400" spc="-345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(analytical) </a:t>
            </a:r>
            <a:r>
              <a:rPr dirty="0" sz="3400" spc="-104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workflows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400" spc="-265" b="1">
                <a:solidFill>
                  <a:srgbClr val="001544"/>
                </a:solidFill>
                <a:latin typeface="Tahoma"/>
                <a:cs typeface="Tahoma"/>
              </a:rPr>
              <a:t>Hybrid</a:t>
            </a:r>
            <a:r>
              <a:rPr dirty="0" sz="3400" spc="-340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formats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combine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both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methodologies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5" y="3699764"/>
            <a:ext cx="340232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0">
                <a:solidFill>
                  <a:srgbClr val="FFFFFF"/>
                </a:solidFill>
              </a:rPr>
              <a:t>O</a:t>
            </a:r>
            <a:r>
              <a:rPr dirty="0" spc="335">
                <a:solidFill>
                  <a:srgbClr val="FFFFFF"/>
                </a:solidFill>
              </a:rPr>
              <a:t>L</a:t>
            </a:r>
            <a:r>
              <a:rPr dirty="0" spc="-80">
                <a:solidFill>
                  <a:srgbClr val="FFFFFF"/>
                </a:solidFill>
              </a:rPr>
              <a:t>T</a:t>
            </a:r>
            <a:r>
              <a:rPr dirty="0" spc="195">
                <a:solidFill>
                  <a:srgbClr val="FFFFFF"/>
                </a:solidFill>
              </a:rPr>
              <a:t>P</a:t>
            </a:r>
            <a:r>
              <a:rPr dirty="0" spc="-550">
                <a:solidFill>
                  <a:srgbClr val="FFFFFF"/>
                </a:solidFill>
              </a:rPr>
              <a:t> </a:t>
            </a:r>
            <a:r>
              <a:rPr dirty="0" spc="80">
                <a:solidFill>
                  <a:srgbClr val="FFFFFF"/>
                </a:solidFill>
              </a:rPr>
              <a:t>/</a:t>
            </a:r>
            <a:r>
              <a:rPr dirty="0" spc="-540">
                <a:solidFill>
                  <a:srgbClr val="FFFFFF"/>
                </a:solidFill>
              </a:rPr>
              <a:t> </a:t>
            </a:r>
            <a:r>
              <a:rPr dirty="0" spc="-420">
                <a:solidFill>
                  <a:srgbClr val="FFFFFF"/>
                </a:solidFill>
              </a:rPr>
              <a:t>O</a:t>
            </a:r>
            <a:r>
              <a:rPr dirty="0" spc="335">
                <a:solidFill>
                  <a:srgbClr val="FFFFFF"/>
                </a:solidFill>
              </a:rPr>
              <a:t>L</a:t>
            </a:r>
            <a:r>
              <a:rPr dirty="0" spc="30">
                <a:solidFill>
                  <a:srgbClr val="FFFFFF"/>
                </a:solidFill>
              </a:rPr>
              <a:t>A</a:t>
            </a:r>
            <a:r>
              <a:rPr dirty="0" spc="195">
                <a:solidFill>
                  <a:srgbClr val="FFFFFF"/>
                </a:solidFill>
              </a:rPr>
              <a:t>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63385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0"/>
              <a:t>O</a:t>
            </a:r>
            <a:r>
              <a:rPr dirty="0" spc="335"/>
              <a:t>L</a:t>
            </a:r>
            <a:r>
              <a:rPr dirty="0" spc="-80"/>
              <a:t>T</a:t>
            </a:r>
            <a:r>
              <a:rPr dirty="0" spc="195"/>
              <a:t>P</a:t>
            </a:r>
            <a:r>
              <a:rPr dirty="0" spc="-550"/>
              <a:t> </a:t>
            </a:r>
            <a:r>
              <a:rPr dirty="0" spc="80"/>
              <a:t>/</a:t>
            </a:r>
            <a:r>
              <a:rPr dirty="0" spc="-540"/>
              <a:t> </a:t>
            </a:r>
            <a:r>
              <a:rPr dirty="0" spc="-420"/>
              <a:t>O</a:t>
            </a:r>
            <a:r>
              <a:rPr dirty="0" spc="335"/>
              <a:t>L</a:t>
            </a:r>
            <a:r>
              <a:rPr dirty="0" spc="30"/>
              <a:t>A</a:t>
            </a:r>
            <a:r>
              <a:rPr dirty="0" spc="195"/>
              <a:t>P</a:t>
            </a:r>
            <a:r>
              <a:rPr dirty="0" spc="-550"/>
              <a:t> </a:t>
            </a:r>
            <a:r>
              <a:rPr dirty="0" spc="-114"/>
              <a:t>W</a:t>
            </a:r>
            <a:r>
              <a:rPr dirty="0" spc="-5"/>
              <a:t>o</a:t>
            </a:r>
            <a:r>
              <a:rPr dirty="0" spc="5"/>
              <a:t>r</a:t>
            </a:r>
            <a:r>
              <a:rPr dirty="0" spc="5"/>
              <a:t>k</a:t>
            </a:r>
            <a:r>
              <a:rPr dirty="0" spc="180"/>
              <a:t>f</a:t>
            </a:r>
            <a:r>
              <a:rPr dirty="0" spc="10"/>
              <a:t>l</a:t>
            </a:r>
            <a:r>
              <a:rPr dirty="0" spc="-5"/>
              <a:t>o</a:t>
            </a:r>
            <a:r>
              <a:rPr dirty="0" spc="-105"/>
              <a:t>w</a:t>
            </a:r>
            <a:r>
              <a:rPr dirty="0" spc="16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670" y="1710435"/>
            <a:ext cx="695579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29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180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9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95">
                <a:solidFill>
                  <a:srgbClr val="001544"/>
                </a:solidFill>
                <a:latin typeface="Tahoma"/>
                <a:cs typeface="Tahoma"/>
              </a:rPr>
              <a:t>ss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34">
                <a:solidFill>
                  <a:srgbClr val="001544"/>
                </a:solidFill>
                <a:latin typeface="Tahoma"/>
                <a:cs typeface="Tahoma"/>
              </a:rPr>
              <a:t>(</a:t>
            </a:r>
            <a:r>
              <a:rPr dirty="0" sz="3400" spc="-60">
                <a:solidFill>
                  <a:srgbClr val="001544"/>
                </a:solidFill>
                <a:latin typeface="Tahoma"/>
                <a:cs typeface="Tahoma"/>
              </a:rPr>
              <a:t>OL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)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7120" y="2221991"/>
            <a:ext cx="6707505" cy="12446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20">
                <a:latin typeface="Arial MT"/>
                <a:cs typeface="Arial MT"/>
              </a:rPr>
              <a:t>Larger numbers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short queries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/</a:t>
            </a:r>
            <a:r>
              <a:rPr dirty="0" sz="1700" spc="-20">
                <a:latin typeface="Arial MT"/>
                <a:cs typeface="Arial MT"/>
              </a:rPr>
              <a:t> transactions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More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processing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than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analysis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focused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Geared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towards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record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(row)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based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processing </a:t>
            </a:r>
            <a:r>
              <a:rPr dirty="0" sz="1700" spc="-10">
                <a:latin typeface="Arial MT"/>
                <a:cs typeface="Arial MT"/>
              </a:rPr>
              <a:t>than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column based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More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frequent</a:t>
            </a:r>
            <a:r>
              <a:rPr dirty="0" sz="1700" spc="-10">
                <a:latin typeface="Arial MT"/>
                <a:cs typeface="Arial MT"/>
              </a:rPr>
              <a:t> data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updates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/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deletes (transactions)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670" y="3856228"/>
            <a:ext cx="655891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29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180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55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95">
                <a:solidFill>
                  <a:srgbClr val="001544"/>
                </a:solidFill>
                <a:latin typeface="Tahoma"/>
                <a:cs typeface="Tahoma"/>
              </a:rPr>
              <a:t>ss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34">
                <a:solidFill>
                  <a:srgbClr val="001544"/>
                </a:solidFill>
                <a:latin typeface="Tahoma"/>
                <a:cs typeface="Tahoma"/>
              </a:rPr>
              <a:t>(</a:t>
            </a:r>
            <a:r>
              <a:rPr dirty="0" sz="3400" spc="-60">
                <a:solidFill>
                  <a:srgbClr val="001544"/>
                </a:solidFill>
                <a:latin typeface="Tahoma"/>
                <a:cs typeface="Tahoma"/>
              </a:rPr>
              <a:t>OL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)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7120" y="4367783"/>
            <a:ext cx="5757545" cy="12446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More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analysis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than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processing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focused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Geared towards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column-based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data analytics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processing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Less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frequent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transactions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More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analytic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complexity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per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query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670" y="5989827"/>
            <a:ext cx="11739245" cy="100076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620"/>
              </a:spcBef>
            </a:pPr>
            <a:r>
              <a:rPr dirty="0" sz="3400" spc="-270" b="1">
                <a:solidFill>
                  <a:srgbClr val="001544"/>
                </a:solidFill>
                <a:latin typeface="Tahoma"/>
                <a:cs typeface="Tahoma"/>
              </a:rPr>
              <a:t>Insight</a:t>
            </a:r>
            <a:r>
              <a:rPr dirty="0" sz="3400" spc="-270">
                <a:solidFill>
                  <a:srgbClr val="001544"/>
                </a:solidFill>
                <a:latin typeface="Tahoma"/>
                <a:cs typeface="Tahoma"/>
              </a:rPr>
              <a:t>: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70">
                <a:solidFill>
                  <a:srgbClr val="001544"/>
                </a:solidFill>
                <a:latin typeface="Tahoma"/>
                <a:cs typeface="Tahoma"/>
              </a:rPr>
              <a:t>Data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access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patterns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should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inform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the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001544"/>
                </a:solidFill>
                <a:latin typeface="Tahoma"/>
                <a:cs typeface="Tahoma"/>
              </a:rPr>
              <a:t>selection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of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file </a:t>
            </a:r>
            <a:r>
              <a:rPr dirty="0" sz="3400" spc="-105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formats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8235"/>
            <a:ext cx="36518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E</a:t>
            </a:r>
            <a:r>
              <a:rPr dirty="0" spc="-85"/>
              <a:t>x</a:t>
            </a:r>
            <a:r>
              <a:rPr dirty="0" spc="-65"/>
              <a:t>a</a:t>
            </a:r>
            <a:r>
              <a:rPr dirty="0" spc="-60"/>
              <a:t>m</a:t>
            </a:r>
            <a:r>
              <a:rPr dirty="0"/>
              <a:t>p</a:t>
            </a:r>
            <a:r>
              <a:rPr dirty="0" spc="10"/>
              <a:t>l</a:t>
            </a:r>
            <a:r>
              <a:rPr dirty="0" spc="30"/>
              <a:t>e</a:t>
            </a:r>
            <a:r>
              <a:rPr dirty="0" spc="-535"/>
              <a:t> </a:t>
            </a:r>
            <a:r>
              <a:rPr dirty="0" spc="-290"/>
              <a:t>D</a:t>
            </a:r>
            <a:r>
              <a:rPr dirty="0" spc="-65"/>
              <a:t>a</a:t>
            </a:r>
            <a:r>
              <a:rPr dirty="0" spc="130"/>
              <a:t>t</a:t>
            </a:r>
            <a:r>
              <a:rPr dirty="0" spc="-7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3713484" y="1922122"/>
            <a:ext cx="2846705" cy="702945"/>
          </a:xfrm>
          <a:custGeom>
            <a:avLst/>
            <a:gdLst/>
            <a:ahLst/>
            <a:cxnLst/>
            <a:rect l="l" t="t" r="r" b="b"/>
            <a:pathLst>
              <a:path w="2846704" h="702944">
                <a:moveTo>
                  <a:pt x="2494899" y="0"/>
                </a:moveTo>
                <a:lnTo>
                  <a:pt x="351373" y="0"/>
                </a:lnTo>
                <a:lnTo>
                  <a:pt x="303694" y="3207"/>
                </a:lnTo>
                <a:lnTo>
                  <a:pt x="257964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0"/>
                </a:lnTo>
                <a:lnTo>
                  <a:pt x="3207" y="399050"/>
                </a:lnTo>
                <a:lnTo>
                  <a:pt x="12551" y="444779"/>
                </a:lnTo>
                <a:lnTo>
                  <a:pt x="27612" y="488141"/>
                </a:lnTo>
                <a:lnTo>
                  <a:pt x="47972" y="528715"/>
                </a:lnTo>
                <a:lnTo>
                  <a:pt x="73212" y="566084"/>
                </a:lnTo>
                <a:lnTo>
                  <a:pt x="102914" y="599829"/>
                </a:lnTo>
                <a:lnTo>
                  <a:pt x="136659" y="629531"/>
                </a:lnTo>
                <a:lnTo>
                  <a:pt x="174028" y="654771"/>
                </a:lnTo>
                <a:lnTo>
                  <a:pt x="214602" y="675131"/>
                </a:lnTo>
                <a:lnTo>
                  <a:pt x="257964" y="690192"/>
                </a:lnTo>
                <a:lnTo>
                  <a:pt x="303694" y="699536"/>
                </a:lnTo>
                <a:lnTo>
                  <a:pt x="351373" y="702744"/>
                </a:lnTo>
                <a:lnTo>
                  <a:pt x="2494895" y="702748"/>
                </a:lnTo>
                <a:lnTo>
                  <a:pt x="2542575" y="699540"/>
                </a:lnTo>
                <a:lnTo>
                  <a:pt x="2588305" y="690196"/>
                </a:lnTo>
                <a:lnTo>
                  <a:pt x="2631666" y="675135"/>
                </a:lnTo>
                <a:lnTo>
                  <a:pt x="2672241" y="654775"/>
                </a:lnTo>
                <a:lnTo>
                  <a:pt x="2709609" y="629534"/>
                </a:lnTo>
                <a:lnTo>
                  <a:pt x="2743354" y="599832"/>
                </a:lnTo>
                <a:lnTo>
                  <a:pt x="2773056" y="566087"/>
                </a:lnTo>
                <a:lnTo>
                  <a:pt x="2798296" y="528718"/>
                </a:lnTo>
                <a:lnTo>
                  <a:pt x="2818656" y="488144"/>
                </a:lnTo>
                <a:lnTo>
                  <a:pt x="2833718" y="444782"/>
                </a:lnTo>
                <a:lnTo>
                  <a:pt x="2843061" y="399052"/>
                </a:lnTo>
                <a:lnTo>
                  <a:pt x="2846271" y="351373"/>
                </a:lnTo>
                <a:lnTo>
                  <a:pt x="2843064" y="303694"/>
                </a:lnTo>
                <a:lnTo>
                  <a:pt x="2833720" y="257964"/>
                </a:lnTo>
                <a:lnTo>
                  <a:pt x="2818659" y="214602"/>
                </a:lnTo>
                <a:lnTo>
                  <a:pt x="2798299" y="174028"/>
                </a:lnTo>
                <a:lnTo>
                  <a:pt x="2773059" y="136659"/>
                </a:lnTo>
                <a:lnTo>
                  <a:pt x="2743357" y="102914"/>
                </a:lnTo>
                <a:lnTo>
                  <a:pt x="2709612" y="73212"/>
                </a:lnTo>
                <a:lnTo>
                  <a:pt x="2672243" y="47972"/>
                </a:lnTo>
                <a:lnTo>
                  <a:pt x="2631669" y="27612"/>
                </a:lnTo>
                <a:lnTo>
                  <a:pt x="2588308" y="12551"/>
                </a:lnTo>
                <a:lnTo>
                  <a:pt x="2542578" y="3207"/>
                </a:lnTo>
                <a:lnTo>
                  <a:pt x="2494899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95650" y="2088895"/>
          <a:ext cx="7124700" cy="3850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1545"/>
                <a:gridCol w="3184525"/>
                <a:gridCol w="1738629"/>
              </a:tblGrid>
              <a:tr h="652271">
                <a:tc>
                  <a:txBody>
                    <a:bodyPr/>
                    <a:lstStyle/>
                    <a:p>
                      <a:pPr algn="ctr" marR="851535">
                        <a:lnSpc>
                          <a:spcPct val="100000"/>
                        </a:lnSpc>
                      </a:pPr>
                      <a:r>
                        <a:rPr dirty="0" sz="2200" spc="-20">
                          <a:solidFill>
                            <a:srgbClr val="181717"/>
                          </a:solidFill>
                          <a:latin typeface="Tahoma"/>
                          <a:cs typeface="Tahoma"/>
                        </a:rPr>
                        <a:t>student_id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69545">
                        <a:lnSpc>
                          <a:spcPct val="100000"/>
                        </a:lnSpc>
                      </a:pPr>
                      <a:r>
                        <a:rPr dirty="0" sz="2200">
                          <a:solidFill>
                            <a:srgbClr val="181717"/>
                          </a:solidFill>
                          <a:latin typeface="Tahoma"/>
                          <a:cs typeface="Tahoma"/>
                        </a:rPr>
                        <a:t>subject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200" spc="25">
                          <a:solidFill>
                            <a:srgbClr val="181717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</a:tr>
              <a:tr h="89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 marR="835025">
                        <a:lnSpc>
                          <a:spcPct val="100000"/>
                        </a:lnSpc>
                      </a:pPr>
                      <a:r>
                        <a:rPr dirty="0" sz="2200" spc="-3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71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 marR="138430">
                        <a:lnSpc>
                          <a:spcPct val="100000"/>
                        </a:lnSpc>
                      </a:pPr>
                      <a:r>
                        <a:rPr dirty="0" sz="2200" spc="-3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math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dirty="0" sz="2200" spc="-7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97.44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95275"/>
                </a:tc>
              </a:tr>
              <a:tr h="867156">
                <a:tc>
                  <a:txBody>
                    <a:bodyPr/>
                    <a:lstStyle/>
                    <a:p>
                      <a:pPr algn="ctr" marR="835025">
                        <a:lnSpc>
                          <a:spcPct val="100000"/>
                        </a:lnSpc>
                        <a:spcBef>
                          <a:spcPts val="2205"/>
                        </a:spcBef>
                      </a:pPr>
                      <a:r>
                        <a:rPr dirty="0" sz="2200" spc="-9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0035"/>
                </a:tc>
                <a:tc>
                  <a:txBody>
                    <a:bodyPr/>
                    <a:lstStyle/>
                    <a:p>
                      <a:pPr algn="ctr" marR="137160">
                        <a:lnSpc>
                          <a:spcPct val="100000"/>
                        </a:lnSpc>
                        <a:spcBef>
                          <a:spcPts val="2205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history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0035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1964"/>
                        </a:spcBef>
                      </a:pPr>
                      <a:r>
                        <a:rPr dirty="0" sz="2200" spc="-7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88.32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49554"/>
                </a:tc>
              </a:tr>
              <a:tr h="844295">
                <a:tc>
                  <a:txBody>
                    <a:bodyPr/>
                    <a:lstStyle/>
                    <a:p>
                      <a:pPr algn="ctr" marR="832485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dirty="0" sz="2200" spc="-29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101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57175"/>
                </a:tc>
                <a:tc>
                  <a:txBody>
                    <a:bodyPr/>
                    <a:lstStyle/>
                    <a:p>
                      <a:pPr algn="ctr" marR="137160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dirty="0" sz="2200" spc="-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geography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66700"/>
                </a:tc>
                <a:tc>
                  <a:txBody>
                    <a:bodyPr/>
                    <a:lstStyle/>
                    <a:p>
                      <a:pPr algn="r" marR="88900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dirty="0" sz="2200" spc="-254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73.11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51460"/>
                </a:tc>
              </a:tr>
              <a:tr h="586739">
                <a:tc>
                  <a:txBody>
                    <a:bodyPr/>
                    <a:lstStyle/>
                    <a:p>
                      <a:pPr algn="ctr" marR="834390">
                        <a:lnSpc>
                          <a:spcPts val="2540"/>
                        </a:lnSpc>
                        <a:spcBef>
                          <a:spcPts val="1980"/>
                        </a:spcBef>
                      </a:pPr>
                      <a:r>
                        <a:rPr dirty="0" sz="2200" spc="-27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51460"/>
                </a:tc>
                <a:tc>
                  <a:txBody>
                    <a:bodyPr/>
                    <a:lstStyle/>
                    <a:p>
                      <a:pPr algn="ctr" marR="137160">
                        <a:lnSpc>
                          <a:spcPts val="2540"/>
                        </a:lnSpc>
                        <a:spcBef>
                          <a:spcPts val="1980"/>
                        </a:spcBef>
                      </a:pPr>
                      <a:r>
                        <a:rPr dirty="0" sz="2200" spc="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physics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5146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2610"/>
                        </a:lnSpc>
                        <a:spcBef>
                          <a:spcPts val="1905"/>
                        </a:spcBef>
                      </a:pPr>
                      <a:r>
                        <a:rPr dirty="0" sz="2200" spc="-12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87.78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41935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747141" y="1922122"/>
            <a:ext cx="2846705" cy="702945"/>
          </a:xfrm>
          <a:custGeom>
            <a:avLst/>
            <a:gdLst/>
            <a:ahLst/>
            <a:cxnLst/>
            <a:rect l="l" t="t" r="r" b="b"/>
            <a:pathLst>
              <a:path w="2846704" h="702944">
                <a:moveTo>
                  <a:pt x="2494898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0"/>
                </a:lnTo>
                <a:lnTo>
                  <a:pt x="3207" y="399050"/>
                </a:lnTo>
                <a:lnTo>
                  <a:pt x="12551" y="444779"/>
                </a:lnTo>
                <a:lnTo>
                  <a:pt x="27612" y="488141"/>
                </a:lnTo>
                <a:lnTo>
                  <a:pt x="47972" y="528715"/>
                </a:lnTo>
                <a:lnTo>
                  <a:pt x="73212" y="566084"/>
                </a:lnTo>
                <a:lnTo>
                  <a:pt x="102914" y="599829"/>
                </a:lnTo>
                <a:lnTo>
                  <a:pt x="136659" y="629531"/>
                </a:lnTo>
                <a:lnTo>
                  <a:pt x="174028" y="654771"/>
                </a:lnTo>
                <a:lnTo>
                  <a:pt x="214602" y="675131"/>
                </a:lnTo>
                <a:lnTo>
                  <a:pt x="257963" y="690192"/>
                </a:lnTo>
                <a:lnTo>
                  <a:pt x="303693" y="699536"/>
                </a:lnTo>
                <a:lnTo>
                  <a:pt x="351372" y="702744"/>
                </a:lnTo>
                <a:lnTo>
                  <a:pt x="2494895" y="702748"/>
                </a:lnTo>
                <a:lnTo>
                  <a:pt x="2542575" y="699540"/>
                </a:lnTo>
                <a:lnTo>
                  <a:pt x="2588304" y="690196"/>
                </a:lnTo>
                <a:lnTo>
                  <a:pt x="2631665" y="675135"/>
                </a:lnTo>
                <a:lnTo>
                  <a:pt x="2672240" y="654775"/>
                </a:lnTo>
                <a:lnTo>
                  <a:pt x="2709609" y="629534"/>
                </a:lnTo>
                <a:lnTo>
                  <a:pt x="2743354" y="599832"/>
                </a:lnTo>
                <a:lnTo>
                  <a:pt x="2773056" y="566087"/>
                </a:lnTo>
                <a:lnTo>
                  <a:pt x="2798296" y="528718"/>
                </a:lnTo>
                <a:lnTo>
                  <a:pt x="2818656" y="488144"/>
                </a:lnTo>
                <a:lnTo>
                  <a:pt x="2833717" y="444782"/>
                </a:lnTo>
                <a:lnTo>
                  <a:pt x="2843061" y="399052"/>
                </a:lnTo>
                <a:lnTo>
                  <a:pt x="2846271" y="351373"/>
                </a:lnTo>
                <a:lnTo>
                  <a:pt x="2843064" y="303694"/>
                </a:lnTo>
                <a:lnTo>
                  <a:pt x="2833720" y="257964"/>
                </a:lnTo>
                <a:lnTo>
                  <a:pt x="2818659" y="214602"/>
                </a:lnTo>
                <a:lnTo>
                  <a:pt x="2798299" y="174028"/>
                </a:lnTo>
                <a:lnTo>
                  <a:pt x="2773058" y="136659"/>
                </a:lnTo>
                <a:lnTo>
                  <a:pt x="2743357" y="102914"/>
                </a:lnTo>
                <a:lnTo>
                  <a:pt x="2709612" y="73212"/>
                </a:lnTo>
                <a:lnTo>
                  <a:pt x="2672243" y="47972"/>
                </a:lnTo>
                <a:lnTo>
                  <a:pt x="2631669" y="27612"/>
                </a:lnTo>
                <a:lnTo>
                  <a:pt x="2588307" y="12551"/>
                </a:lnTo>
                <a:lnTo>
                  <a:pt x="2542577" y="3207"/>
                </a:lnTo>
                <a:lnTo>
                  <a:pt x="249489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99870" y="1944164"/>
            <a:ext cx="2846705" cy="702945"/>
          </a:xfrm>
          <a:custGeom>
            <a:avLst/>
            <a:gdLst/>
            <a:ahLst/>
            <a:cxnLst/>
            <a:rect l="l" t="t" r="r" b="b"/>
            <a:pathLst>
              <a:path w="2846704" h="702944">
                <a:moveTo>
                  <a:pt x="2494898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3"/>
                </a:lnTo>
                <a:lnTo>
                  <a:pt x="136659" y="73213"/>
                </a:lnTo>
                <a:lnTo>
                  <a:pt x="102914" y="102915"/>
                </a:lnTo>
                <a:lnTo>
                  <a:pt x="73212" y="136660"/>
                </a:lnTo>
                <a:lnTo>
                  <a:pt x="47972" y="174029"/>
                </a:lnTo>
                <a:lnTo>
                  <a:pt x="27612" y="214603"/>
                </a:lnTo>
                <a:lnTo>
                  <a:pt x="12551" y="257965"/>
                </a:lnTo>
                <a:lnTo>
                  <a:pt x="3207" y="303695"/>
                </a:lnTo>
                <a:lnTo>
                  <a:pt x="0" y="351370"/>
                </a:lnTo>
                <a:lnTo>
                  <a:pt x="3207" y="399050"/>
                </a:lnTo>
                <a:lnTo>
                  <a:pt x="12551" y="444780"/>
                </a:lnTo>
                <a:lnTo>
                  <a:pt x="27612" y="488141"/>
                </a:lnTo>
                <a:lnTo>
                  <a:pt x="47972" y="528716"/>
                </a:lnTo>
                <a:lnTo>
                  <a:pt x="73212" y="566085"/>
                </a:lnTo>
                <a:lnTo>
                  <a:pt x="102914" y="599830"/>
                </a:lnTo>
                <a:lnTo>
                  <a:pt x="136659" y="629532"/>
                </a:lnTo>
                <a:lnTo>
                  <a:pt x="174028" y="654772"/>
                </a:lnTo>
                <a:lnTo>
                  <a:pt x="214602" y="675132"/>
                </a:lnTo>
                <a:lnTo>
                  <a:pt x="257963" y="690194"/>
                </a:lnTo>
                <a:lnTo>
                  <a:pt x="303693" y="699537"/>
                </a:lnTo>
                <a:lnTo>
                  <a:pt x="351372" y="702745"/>
                </a:lnTo>
                <a:lnTo>
                  <a:pt x="2494895" y="702748"/>
                </a:lnTo>
                <a:lnTo>
                  <a:pt x="2542575" y="699540"/>
                </a:lnTo>
                <a:lnTo>
                  <a:pt x="2588304" y="690196"/>
                </a:lnTo>
                <a:lnTo>
                  <a:pt x="2631665" y="675135"/>
                </a:lnTo>
                <a:lnTo>
                  <a:pt x="2672240" y="654775"/>
                </a:lnTo>
                <a:lnTo>
                  <a:pt x="2709609" y="629535"/>
                </a:lnTo>
                <a:lnTo>
                  <a:pt x="2743354" y="599833"/>
                </a:lnTo>
                <a:lnTo>
                  <a:pt x="2773056" y="566088"/>
                </a:lnTo>
                <a:lnTo>
                  <a:pt x="2798296" y="528719"/>
                </a:lnTo>
                <a:lnTo>
                  <a:pt x="2818656" y="488145"/>
                </a:lnTo>
                <a:lnTo>
                  <a:pt x="2833717" y="444783"/>
                </a:lnTo>
                <a:lnTo>
                  <a:pt x="2843061" y="399054"/>
                </a:lnTo>
                <a:lnTo>
                  <a:pt x="2846271" y="351374"/>
                </a:lnTo>
                <a:lnTo>
                  <a:pt x="2843064" y="303695"/>
                </a:lnTo>
                <a:lnTo>
                  <a:pt x="2833720" y="257965"/>
                </a:lnTo>
                <a:lnTo>
                  <a:pt x="2818659" y="214603"/>
                </a:lnTo>
                <a:lnTo>
                  <a:pt x="2798299" y="174029"/>
                </a:lnTo>
                <a:lnTo>
                  <a:pt x="2773058" y="136660"/>
                </a:lnTo>
                <a:lnTo>
                  <a:pt x="2743357" y="102915"/>
                </a:lnTo>
                <a:lnTo>
                  <a:pt x="2709612" y="73213"/>
                </a:lnTo>
                <a:lnTo>
                  <a:pt x="2672243" y="47973"/>
                </a:lnTo>
                <a:lnTo>
                  <a:pt x="2631669" y="27612"/>
                </a:lnTo>
                <a:lnTo>
                  <a:pt x="2588307" y="12551"/>
                </a:lnTo>
                <a:lnTo>
                  <a:pt x="2542577" y="3207"/>
                </a:lnTo>
                <a:lnTo>
                  <a:pt x="249489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36451" y="2836481"/>
            <a:ext cx="1488440" cy="702945"/>
          </a:xfrm>
          <a:custGeom>
            <a:avLst/>
            <a:gdLst/>
            <a:ahLst/>
            <a:cxnLst/>
            <a:rect l="l" t="t" r="r" b="b"/>
            <a:pathLst>
              <a:path w="1488439" h="702945">
                <a:moveTo>
                  <a:pt x="1136469" y="0"/>
                </a:moveTo>
                <a:lnTo>
                  <a:pt x="351373" y="0"/>
                </a:lnTo>
                <a:lnTo>
                  <a:pt x="303694" y="3207"/>
                </a:lnTo>
                <a:lnTo>
                  <a:pt x="257964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3"/>
                </a:lnTo>
                <a:lnTo>
                  <a:pt x="3207" y="399052"/>
                </a:lnTo>
                <a:lnTo>
                  <a:pt x="12551" y="444782"/>
                </a:lnTo>
                <a:lnTo>
                  <a:pt x="27612" y="488143"/>
                </a:lnTo>
                <a:lnTo>
                  <a:pt x="47972" y="528717"/>
                </a:lnTo>
                <a:lnTo>
                  <a:pt x="73212" y="566086"/>
                </a:lnTo>
                <a:lnTo>
                  <a:pt x="102914" y="599831"/>
                </a:lnTo>
                <a:lnTo>
                  <a:pt x="136659" y="629532"/>
                </a:lnTo>
                <a:lnTo>
                  <a:pt x="174028" y="654772"/>
                </a:lnTo>
                <a:lnTo>
                  <a:pt x="214602" y="675133"/>
                </a:lnTo>
                <a:lnTo>
                  <a:pt x="257964" y="690194"/>
                </a:lnTo>
                <a:lnTo>
                  <a:pt x="303694" y="699537"/>
                </a:lnTo>
                <a:lnTo>
                  <a:pt x="351373" y="702745"/>
                </a:lnTo>
                <a:lnTo>
                  <a:pt x="1136469" y="702745"/>
                </a:lnTo>
                <a:lnTo>
                  <a:pt x="1184148" y="699537"/>
                </a:lnTo>
                <a:lnTo>
                  <a:pt x="1229878" y="690194"/>
                </a:lnTo>
                <a:lnTo>
                  <a:pt x="1273239" y="675133"/>
                </a:lnTo>
                <a:lnTo>
                  <a:pt x="1313813" y="654772"/>
                </a:lnTo>
                <a:lnTo>
                  <a:pt x="1351182" y="629532"/>
                </a:lnTo>
                <a:lnTo>
                  <a:pt x="1384927" y="599831"/>
                </a:lnTo>
                <a:lnTo>
                  <a:pt x="1414628" y="566086"/>
                </a:lnTo>
                <a:lnTo>
                  <a:pt x="1439869" y="528717"/>
                </a:lnTo>
                <a:lnTo>
                  <a:pt x="1460229" y="488143"/>
                </a:lnTo>
                <a:lnTo>
                  <a:pt x="1475290" y="444782"/>
                </a:lnTo>
                <a:lnTo>
                  <a:pt x="1484634" y="399052"/>
                </a:lnTo>
                <a:lnTo>
                  <a:pt x="1487841" y="351373"/>
                </a:lnTo>
                <a:lnTo>
                  <a:pt x="1484634" y="303694"/>
                </a:lnTo>
                <a:lnTo>
                  <a:pt x="1475290" y="257964"/>
                </a:lnTo>
                <a:lnTo>
                  <a:pt x="1460229" y="214602"/>
                </a:lnTo>
                <a:lnTo>
                  <a:pt x="1439869" y="174028"/>
                </a:lnTo>
                <a:lnTo>
                  <a:pt x="1414628" y="136659"/>
                </a:lnTo>
                <a:lnTo>
                  <a:pt x="1384927" y="102914"/>
                </a:lnTo>
                <a:lnTo>
                  <a:pt x="1351182" y="73212"/>
                </a:lnTo>
                <a:lnTo>
                  <a:pt x="1313813" y="47972"/>
                </a:lnTo>
                <a:lnTo>
                  <a:pt x="1273239" y="27612"/>
                </a:lnTo>
                <a:lnTo>
                  <a:pt x="1229878" y="12551"/>
                </a:lnTo>
                <a:lnTo>
                  <a:pt x="1184148" y="3207"/>
                </a:lnTo>
                <a:lnTo>
                  <a:pt x="1136469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36451" y="3691809"/>
            <a:ext cx="1488440" cy="702945"/>
          </a:xfrm>
          <a:custGeom>
            <a:avLst/>
            <a:gdLst/>
            <a:ahLst/>
            <a:cxnLst/>
            <a:rect l="l" t="t" r="r" b="b"/>
            <a:pathLst>
              <a:path w="1488439" h="702945">
                <a:moveTo>
                  <a:pt x="1136469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3"/>
                </a:lnTo>
                <a:lnTo>
                  <a:pt x="3207" y="399052"/>
                </a:lnTo>
                <a:lnTo>
                  <a:pt x="12551" y="444782"/>
                </a:lnTo>
                <a:lnTo>
                  <a:pt x="27612" y="488143"/>
                </a:lnTo>
                <a:lnTo>
                  <a:pt x="47972" y="528717"/>
                </a:lnTo>
                <a:lnTo>
                  <a:pt x="73212" y="566086"/>
                </a:lnTo>
                <a:lnTo>
                  <a:pt x="102914" y="599831"/>
                </a:lnTo>
                <a:lnTo>
                  <a:pt x="136659" y="629533"/>
                </a:lnTo>
                <a:lnTo>
                  <a:pt x="174028" y="654773"/>
                </a:lnTo>
                <a:lnTo>
                  <a:pt x="214602" y="675134"/>
                </a:lnTo>
                <a:lnTo>
                  <a:pt x="257963" y="690195"/>
                </a:lnTo>
                <a:lnTo>
                  <a:pt x="303693" y="699539"/>
                </a:lnTo>
                <a:lnTo>
                  <a:pt x="351372" y="702746"/>
                </a:lnTo>
                <a:lnTo>
                  <a:pt x="1136469" y="702746"/>
                </a:lnTo>
                <a:lnTo>
                  <a:pt x="1184148" y="699539"/>
                </a:lnTo>
                <a:lnTo>
                  <a:pt x="1229878" y="690195"/>
                </a:lnTo>
                <a:lnTo>
                  <a:pt x="1273239" y="675134"/>
                </a:lnTo>
                <a:lnTo>
                  <a:pt x="1313813" y="654773"/>
                </a:lnTo>
                <a:lnTo>
                  <a:pt x="1351182" y="629533"/>
                </a:lnTo>
                <a:lnTo>
                  <a:pt x="1384927" y="599831"/>
                </a:lnTo>
                <a:lnTo>
                  <a:pt x="1414628" y="566086"/>
                </a:lnTo>
                <a:lnTo>
                  <a:pt x="1439869" y="528717"/>
                </a:lnTo>
                <a:lnTo>
                  <a:pt x="1460229" y="488143"/>
                </a:lnTo>
                <a:lnTo>
                  <a:pt x="1475290" y="444782"/>
                </a:lnTo>
                <a:lnTo>
                  <a:pt x="1484634" y="399052"/>
                </a:lnTo>
                <a:lnTo>
                  <a:pt x="1487841" y="351373"/>
                </a:lnTo>
                <a:lnTo>
                  <a:pt x="1484634" y="303694"/>
                </a:lnTo>
                <a:lnTo>
                  <a:pt x="1475290" y="257964"/>
                </a:lnTo>
                <a:lnTo>
                  <a:pt x="1460229" y="214602"/>
                </a:lnTo>
                <a:lnTo>
                  <a:pt x="1439869" y="174028"/>
                </a:lnTo>
                <a:lnTo>
                  <a:pt x="1414628" y="136659"/>
                </a:lnTo>
                <a:lnTo>
                  <a:pt x="1384927" y="102914"/>
                </a:lnTo>
                <a:lnTo>
                  <a:pt x="1351182" y="73212"/>
                </a:lnTo>
                <a:lnTo>
                  <a:pt x="1313813" y="47972"/>
                </a:lnTo>
                <a:lnTo>
                  <a:pt x="1273239" y="27612"/>
                </a:lnTo>
                <a:lnTo>
                  <a:pt x="1229878" y="12551"/>
                </a:lnTo>
                <a:lnTo>
                  <a:pt x="1184148" y="3207"/>
                </a:lnTo>
                <a:lnTo>
                  <a:pt x="1136469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36451" y="4547137"/>
            <a:ext cx="1488440" cy="702945"/>
          </a:xfrm>
          <a:custGeom>
            <a:avLst/>
            <a:gdLst/>
            <a:ahLst/>
            <a:cxnLst/>
            <a:rect l="l" t="t" r="r" b="b"/>
            <a:pathLst>
              <a:path w="1488439" h="702945">
                <a:moveTo>
                  <a:pt x="1136469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3"/>
                </a:lnTo>
                <a:lnTo>
                  <a:pt x="3207" y="399052"/>
                </a:lnTo>
                <a:lnTo>
                  <a:pt x="12551" y="444782"/>
                </a:lnTo>
                <a:lnTo>
                  <a:pt x="27612" y="488143"/>
                </a:lnTo>
                <a:lnTo>
                  <a:pt x="47972" y="528718"/>
                </a:lnTo>
                <a:lnTo>
                  <a:pt x="73212" y="566087"/>
                </a:lnTo>
                <a:lnTo>
                  <a:pt x="102914" y="599832"/>
                </a:lnTo>
                <a:lnTo>
                  <a:pt x="136659" y="629533"/>
                </a:lnTo>
                <a:lnTo>
                  <a:pt x="174028" y="654774"/>
                </a:lnTo>
                <a:lnTo>
                  <a:pt x="214602" y="675134"/>
                </a:lnTo>
                <a:lnTo>
                  <a:pt x="257963" y="690195"/>
                </a:lnTo>
                <a:lnTo>
                  <a:pt x="303693" y="699539"/>
                </a:lnTo>
                <a:lnTo>
                  <a:pt x="351372" y="702746"/>
                </a:lnTo>
                <a:lnTo>
                  <a:pt x="1136469" y="702746"/>
                </a:lnTo>
                <a:lnTo>
                  <a:pt x="1184148" y="699539"/>
                </a:lnTo>
                <a:lnTo>
                  <a:pt x="1229878" y="690195"/>
                </a:lnTo>
                <a:lnTo>
                  <a:pt x="1273239" y="675134"/>
                </a:lnTo>
                <a:lnTo>
                  <a:pt x="1313813" y="654774"/>
                </a:lnTo>
                <a:lnTo>
                  <a:pt x="1351182" y="629533"/>
                </a:lnTo>
                <a:lnTo>
                  <a:pt x="1384927" y="599832"/>
                </a:lnTo>
                <a:lnTo>
                  <a:pt x="1414628" y="566087"/>
                </a:lnTo>
                <a:lnTo>
                  <a:pt x="1439869" y="528718"/>
                </a:lnTo>
                <a:lnTo>
                  <a:pt x="1460229" y="488143"/>
                </a:lnTo>
                <a:lnTo>
                  <a:pt x="1475290" y="444782"/>
                </a:lnTo>
                <a:lnTo>
                  <a:pt x="1484634" y="399052"/>
                </a:lnTo>
                <a:lnTo>
                  <a:pt x="1487841" y="351373"/>
                </a:lnTo>
                <a:lnTo>
                  <a:pt x="1484634" y="303694"/>
                </a:lnTo>
                <a:lnTo>
                  <a:pt x="1475290" y="257964"/>
                </a:lnTo>
                <a:lnTo>
                  <a:pt x="1460229" y="214602"/>
                </a:lnTo>
                <a:lnTo>
                  <a:pt x="1439869" y="174028"/>
                </a:lnTo>
                <a:lnTo>
                  <a:pt x="1414628" y="136659"/>
                </a:lnTo>
                <a:lnTo>
                  <a:pt x="1384927" y="102914"/>
                </a:lnTo>
                <a:lnTo>
                  <a:pt x="1351182" y="73212"/>
                </a:lnTo>
                <a:lnTo>
                  <a:pt x="1313813" y="47972"/>
                </a:lnTo>
                <a:lnTo>
                  <a:pt x="1273239" y="27612"/>
                </a:lnTo>
                <a:lnTo>
                  <a:pt x="1229878" y="12551"/>
                </a:lnTo>
                <a:lnTo>
                  <a:pt x="1184148" y="3207"/>
                </a:lnTo>
                <a:lnTo>
                  <a:pt x="1136469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36451" y="5383627"/>
            <a:ext cx="1488440" cy="702945"/>
          </a:xfrm>
          <a:custGeom>
            <a:avLst/>
            <a:gdLst/>
            <a:ahLst/>
            <a:cxnLst/>
            <a:rect l="l" t="t" r="r" b="b"/>
            <a:pathLst>
              <a:path w="1488439" h="702945">
                <a:moveTo>
                  <a:pt x="1136469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3"/>
                </a:lnTo>
                <a:lnTo>
                  <a:pt x="102914" y="102915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3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3"/>
                </a:lnTo>
                <a:lnTo>
                  <a:pt x="3207" y="399052"/>
                </a:lnTo>
                <a:lnTo>
                  <a:pt x="12551" y="444782"/>
                </a:lnTo>
                <a:lnTo>
                  <a:pt x="27612" y="488143"/>
                </a:lnTo>
                <a:lnTo>
                  <a:pt x="47972" y="528718"/>
                </a:lnTo>
                <a:lnTo>
                  <a:pt x="73212" y="566087"/>
                </a:lnTo>
                <a:lnTo>
                  <a:pt x="102914" y="599832"/>
                </a:lnTo>
                <a:lnTo>
                  <a:pt x="136659" y="629533"/>
                </a:lnTo>
                <a:lnTo>
                  <a:pt x="174028" y="654774"/>
                </a:lnTo>
                <a:lnTo>
                  <a:pt x="214602" y="675134"/>
                </a:lnTo>
                <a:lnTo>
                  <a:pt x="257963" y="690195"/>
                </a:lnTo>
                <a:lnTo>
                  <a:pt x="303693" y="699539"/>
                </a:lnTo>
                <a:lnTo>
                  <a:pt x="351372" y="702746"/>
                </a:lnTo>
                <a:lnTo>
                  <a:pt x="1136469" y="702746"/>
                </a:lnTo>
                <a:lnTo>
                  <a:pt x="1184148" y="699539"/>
                </a:lnTo>
                <a:lnTo>
                  <a:pt x="1229878" y="690195"/>
                </a:lnTo>
                <a:lnTo>
                  <a:pt x="1273239" y="675134"/>
                </a:lnTo>
                <a:lnTo>
                  <a:pt x="1313813" y="654774"/>
                </a:lnTo>
                <a:lnTo>
                  <a:pt x="1351182" y="629533"/>
                </a:lnTo>
                <a:lnTo>
                  <a:pt x="1384927" y="599832"/>
                </a:lnTo>
                <a:lnTo>
                  <a:pt x="1414628" y="566087"/>
                </a:lnTo>
                <a:lnTo>
                  <a:pt x="1439869" y="528718"/>
                </a:lnTo>
                <a:lnTo>
                  <a:pt x="1460229" y="488143"/>
                </a:lnTo>
                <a:lnTo>
                  <a:pt x="1475290" y="444782"/>
                </a:lnTo>
                <a:lnTo>
                  <a:pt x="1484634" y="399052"/>
                </a:lnTo>
                <a:lnTo>
                  <a:pt x="1487841" y="351373"/>
                </a:lnTo>
                <a:lnTo>
                  <a:pt x="1484634" y="303694"/>
                </a:lnTo>
                <a:lnTo>
                  <a:pt x="1475290" y="257964"/>
                </a:lnTo>
                <a:lnTo>
                  <a:pt x="1460229" y="214603"/>
                </a:lnTo>
                <a:lnTo>
                  <a:pt x="1439869" y="174028"/>
                </a:lnTo>
                <a:lnTo>
                  <a:pt x="1414628" y="136659"/>
                </a:lnTo>
                <a:lnTo>
                  <a:pt x="1384927" y="102915"/>
                </a:lnTo>
                <a:lnTo>
                  <a:pt x="1351182" y="73213"/>
                </a:lnTo>
                <a:lnTo>
                  <a:pt x="1313813" y="47972"/>
                </a:lnTo>
                <a:lnTo>
                  <a:pt x="1273239" y="27612"/>
                </a:lnTo>
                <a:lnTo>
                  <a:pt x="1229878" y="12551"/>
                </a:lnTo>
                <a:lnTo>
                  <a:pt x="1184148" y="3207"/>
                </a:lnTo>
                <a:lnTo>
                  <a:pt x="1136469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85733" y="3048000"/>
            <a:ext cx="591185" cy="283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7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</a:pP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7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-33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7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</a:pP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7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-55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19626" y="2870662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5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5" y="713231"/>
                </a:lnTo>
                <a:lnTo>
                  <a:pt x="2496312" y="713231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99870" y="2865939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5" y="28024"/>
                </a:lnTo>
                <a:lnTo>
                  <a:pt x="176625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6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5" y="664543"/>
                </a:lnTo>
                <a:lnTo>
                  <a:pt x="217805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3" y="685207"/>
                </a:lnTo>
                <a:lnTo>
                  <a:pt x="2676303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6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3" y="48688"/>
                </a:lnTo>
                <a:lnTo>
                  <a:pt x="2635123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59748" y="2883466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19625" y="3748904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19624" y="4594122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5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5" y="28024"/>
                </a:lnTo>
                <a:lnTo>
                  <a:pt x="176625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4"/>
                </a:lnTo>
                <a:lnTo>
                  <a:pt x="28024" y="217804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6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6"/>
                </a:lnTo>
                <a:lnTo>
                  <a:pt x="48688" y="536606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5" y="664543"/>
                </a:lnTo>
                <a:lnTo>
                  <a:pt x="217805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5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6"/>
                </a:lnTo>
                <a:lnTo>
                  <a:pt x="2824903" y="495426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6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4"/>
                </a:lnTo>
                <a:lnTo>
                  <a:pt x="2804239" y="176624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19624" y="5430612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5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5" y="28024"/>
                </a:lnTo>
                <a:lnTo>
                  <a:pt x="176625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5" y="664543"/>
                </a:lnTo>
                <a:lnTo>
                  <a:pt x="217805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5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59748" y="3748904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59748" y="4604232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4"/>
                </a:lnTo>
                <a:lnTo>
                  <a:pt x="28024" y="217804"/>
                </a:lnTo>
                <a:lnTo>
                  <a:pt x="12738" y="261812"/>
                </a:lnTo>
                <a:lnTo>
                  <a:pt x="3255" y="308224"/>
                </a:lnTo>
                <a:lnTo>
                  <a:pt x="0" y="356614"/>
                </a:lnTo>
                <a:lnTo>
                  <a:pt x="3255" y="405005"/>
                </a:lnTo>
                <a:lnTo>
                  <a:pt x="12738" y="451417"/>
                </a:lnTo>
                <a:lnTo>
                  <a:pt x="28024" y="495426"/>
                </a:lnTo>
                <a:lnTo>
                  <a:pt x="48688" y="536605"/>
                </a:lnTo>
                <a:lnTo>
                  <a:pt x="74305" y="574532"/>
                </a:lnTo>
                <a:lnTo>
                  <a:pt x="104450" y="608780"/>
                </a:lnTo>
                <a:lnTo>
                  <a:pt x="138698" y="638925"/>
                </a:lnTo>
                <a:lnTo>
                  <a:pt x="176624" y="664542"/>
                </a:lnTo>
                <a:lnTo>
                  <a:pt x="217804" y="685206"/>
                </a:lnTo>
                <a:lnTo>
                  <a:pt x="261813" y="700492"/>
                </a:lnTo>
                <a:lnTo>
                  <a:pt x="308225" y="709975"/>
                </a:lnTo>
                <a:lnTo>
                  <a:pt x="356616" y="713230"/>
                </a:lnTo>
                <a:lnTo>
                  <a:pt x="2496312" y="713230"/>
                </a:lnTo>
                <a:lnTo>
                  <a:pt x="2544702" y="709975"/>
                </a:lnTo>
                <a:lnTo>
                  <a:pt x="2591114" y="700492"/>
                </a:lnTo>
                <a:lnTo>
                  <a:pt x="2635122" y="685206"/>
                </a:lnTo>
                <a:lnTo>
                  <a:pt x="2676302" y="664542"/>
                </a:lnTo>
                <a:lnTo>
                  <a:pt x="2714229" y="638925"/>
                </a:lnTo>
                <a:lnTo>
                  <a:pt x="2748477" y="608780"/>
                </a:lnTo>
                <a:lnTo>
                  <a:pt x="2778622" y="574532"/>
                </a:lnTo>
                <a:lnTo>
                  <a:pt x="2804239" y="536605"/>
                </a:lnTo>
                <a:lnTo>
                  <a:pt x="2824903" y="495426"/>
                </a:lnTo>
                <a:lnTo>
                  <a:pt x="2840189" y="451417"/>
                </a:lnTo>
                <a:lnTo>
                  <a:pt x="2849672" y="405005"/>
                </a:lnTo>
                <a:lnTo>
                  <a:pt x="2852928" y="356614"/>
                </a:lnTo>
                <a:lnTo>
                  <a:pt x="2849672" y="308224"/>
                </a:lnTo>
                <a:lnTo>
                  <a:pt x="2840189" y="261812"/>
                </a:lnTo>
                <a:lnTo>
                  <a:pt x="2824903" y="217804"/>
                </a:lnTo>
                <a:lnTo>
                  <a:pt x="2804239" y="176624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59748" y="5430612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799868" y="3718572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799870" y="4586705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4"/>
                </a:lnTo>
                <a:lnTo>
                  <a:pt x="28024" y="217804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6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6"/>
                </a:lnTo>
                <a:lnTo>
                  <a:pt x="48688" y="536606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6"/>
                </a:lnTo>
                <a:lnTo>
                  <a:pt x="2824903" y="495426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6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4"/>
                </a:lnTo>
                <a:lnTo>
                  <a:pt x="2804239" y="176624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799870" y="5421849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4"/>
                </a:lnTo>
                <a:lnTo>
                  <a:pt x="28024" y="217804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6"/>
                </a:lnTo>
                <a:lnTo>
                  <a:pt x="48688" y="536606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6"/>
                </a:lnTo>
                <a:lnTo>
                  <a:pt x="2824903" y="495426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4"/>
                </a:lnTo>
                <a:lnTo>
                  <a:pt x="2804239" y="176624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5" y="3699764"/>
            <a:ext cx="811910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>
                <a:solidFill>
                  <a:srgbClr val="FFFFFF"/>
                </a:solidFill>
              </a:rPr>
              <a:t>U</a:t>
            </a:r>
            <a:r>
              <a:rPr dirty="0" spc="-100">
                <a:solidFill>
                  <a:srgbClr val="FFFFFF"/>
                </a:solidFill>
              </a:rPr>
              <a:t>n</a:t>
            </a:r>
            <a:r>
              <a:rPr dirty="0" spc="165">
                <a:solidFill>
                  <a:srgbClr val="FFFFFF"/>
                </a:solidFill>
              </a:rPr>
              <a:t>s</a:t>
            </a:r>
            <a:r>
              <a:rPr dirty="0" spc="130">
                <a:solidFill>
                  <a:srgbClr val="FFFFFF"/>
                </a:solidFill>
              </a:rPr>
              <a:t>t</a:t>
            </a:r>
            <a:r>
              <a:rPr dirty="0" spc="5">
                <a:solidFill>
                  <a:srgbClr val="FFFFFF"/>
                </a:solidFill>
              </a:rPr>
              <a:t>r</a:t>
            </a:r>
            <a:r>
              <a:rPr dirty="0" spc="-100">
                <a:solidFill>
                  <a:srgbClr val="FFFFFF"/>
                </a:solidFill>
              </a:rPr>
              <a:t>u</a:t>
            </a:r>
            <a:r>
              <a:rPr dirty="0" spc="270">
                <a:solidFill>
                  <a:srgbClr val="FFFFFF"/>
                </a:solidFill>
              </a:rPr>
              <a:t>c</a:t>
            </a:r>
            <a:r>
              <a:rPr dirty="0" spc="130">
                <a:solidFill>
                  <a:srgbClr val="FFFFFF"/>
                </a:solidFill>
              </a:rPr>
              <a:t>t</a:t>
            </a:r>
            <a:r>
              <a:rPr dirty="0" spc="-100">
                <a:solidFill>
                  <a:srgbClr val="FFFFFF"/>
                </a:solidFill>
              </a:rPr>
              <a:t>u</a:t>
            </a:r>
            <a:r>
              <a:rPr dirty="0" spc="5">
                <a:solidFill>
                  <a:srgbClr val="FFFFFF"/>
                </a:solidFill>
              </a:rPr>
              <a:t>r</a:t>
            </a:r>
            <a:r>
              <a:rPr dirty="0" spc="35">
                <a:solidFill>
                  <a:srgbClr val="FFFFFF"/>
                </a:solidFill>
              </a:rPr>
              <a:t>e</a:t>
            </a:r>
            <a:r>
              <a:rPr dirty="0" spc="-35">
                <a:solidFill>
                  <a:srgbClr val="FFFFFF"/>
                </a:solidFill>
              </a:rPr>
              <a:t>d</a:t>
            </a:r>
            <a:r>
              <a:rPr dirty="0" spc="-540">
                <a:solidFill>
                  <a:srgbClr val="FFFFFF"/>
                </a:solidFill>
              </a:rPr>
              <a:t> </a:t>
            </a:r>
            <a:r>
              <a:rPr dirty="0" spc="220">
                <a:solidFill>
                  <a:srgbClr val="FFFFFF"/>
                </a:solidFill>
              </a:rPr>
              <a:t>F</a:t>
            </a:r>
            <a:r>
              <a:rPr dirty="0" spc="130">
                <a:solidFill>
                  <a:srgbClr val="FFFFFF"/>
                </a:solidFill>
              </a:rPr>
              <a:t>i</a:t>
            </a:r>
            <a:r>
              <a:rPr dirty="0" spc="10">
                <a:solidFill>
                  <a:srgbClr val="FFFFFF"/>
                </a:solidFill>
              </a:rPr>
              <a:t>l</a:t>
            </a:r>
            <a:r>
              <a:rPr dirty="0" spc="30">
                <a:solidFill>
                  <a:srgbClr val="FFFFFF"/>
                </a:solidFill>
              </a:rPr>
              <a:t>e</a:t>
            </a:r>
            <a:r>
              <a:rPr dirty="0" spc="-535">
                <a:solidFill>
                  <a:srgbClr val="FFFFFF"/>
                </a:solidFill>
              </a:rPr>
              <a:t> </a:t>
            </a:r>
            <a:r>
              <a:rPr dirty="0" spc="220">
                <a:solidFill>
                  <a:srgbClr val="FFFFFF"/>
                </a:solidFill>
              </a:rPr>
              <a:t>F</a:t>
            </a:r>
            <a:r>
              <a:rPr dirty="0" spc="-5">
                <a:solidFill>
                  <a:srgbClr val="FFFFFF"/>
                </a:solidFill>
              </a:rPr>
              <a:t>o</a:t>
            </a:r>
            <a:r>
              <a:rPr dirty="0" spc="5">
                <a:solidFill>
                  <a:srgbClr val="FFFFFF"/>
                </a:solidFill>
              </a:rPr>
              <a:t>r</a:t>
            </a:r>
            <a:r>
              <a:rPr dirty="0" spc="-60">
                <a:solidFill>
                  <a:srgbClr val="FFFFFF"/>
                </a:solidFill>
              </a:rPr>
              <a:t>m</a:t>
            </a:r>
            <a:r>
              <a:rPr dirty="0" spc="-65">
                <a:solidFill>
                  <a:srgbClr val="FFFFFF"/>
                </a:solidFill>
              </a:rPr>
              <a:t>a</a:t>
            </a:r>
            <a:r>
              <a:rPr dirty="0" spc="130">
                <a:solidFill>
                  <a:srgbClr val="FFFFFF"/>
                </a:solidFill>
              </a:rPr>
              <a:t>t</a:t>
            </a:r>
            <a:r>
              <a:rPr dirty="0" spc="-70">
                <a:solidFill>
                  <a:srgbClr val="FFFFFF"/>
                </a:solidFill>
              </a:rPr>
              <a:t>:</a:t>
            </a:r>
            <a:r>
              <a:rPr dirty="0" spc="-550">
                <a:solidFill>
                  <a:srgbClr val="FFFFFF"/>
                </a:solidFill>
              </a:rPr>
              <a:t> </a:t>
            </a:r>
            <a:r>
              <a:rPr dirty="0" spc="25">
                <a:solidFill>
                  <a:srgbClr val="FFFFFF"/>
                </a:solidFill>
              </a:rPr>
              <a:t>C</a:t>
            </a:r>
            <a:r>
              <a:rPr dirty="0" spc="125">
                <a:solidFill>
                  <a:srgbClr val="FFFFFF"/>
                </a:solidFill>
              </a:rPr>
              <a:t>S</a:t>
            </a:r>
            <a:r>
              <a:rPr dirty="0" spc="-40">
                <a:solidFill>
                  <a:srgbClr val="FFFFFF"/>
                </a:solidFill>
              </a:rPr>
              <a:t>V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30213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A</a:t>
            </a:r>
            <a:r>
              <a:rPr dirty="0" spc="-35"/>
              <a:t>b</a:t>
            </a:r>
            <a:r>
              <a:rPr dirty="0" spc="-5"/>
              <a:t>o</a:t>
            </a:r>
            <a:r>
              <a:rPr dirty="0" spc="-100"/>
              <a:t>u</a:t>
            </a:r>
            <a:r>
              <a:rPr dirty="0" spc="130"/>
              <a:t>t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25"/>
              <a:t>C</a:t>
            </a:r>
            <a:r>
              <a:rPr dirty="0" spc="125"/>
              <a:t>S</a:t>
            </a:r>
            <a:r>
              <a:rPr dirty="0" spc="-40"/>
              <a:t>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369" y="1416811"/>
            <a:ext cx="6221730" cy="579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dirty="0" sz="2400" spc="10">
                <a:solidFill>
                  <a:srgbClr val="51006C"/>
                </a:solidFill>
                <a:latin typeface="Tahoma"/>
                <a:cs typeface="Tahoma"/>
              </a:rPr>
              <a:t>C</a:t>
            </a:r>
            <a:r>
              <a:rPr dirty="0" sz="2400" spc="-5">
                <a:solidFill>
                  <a:srgbClr val="51006C"/>
                </a:solidFill>
                <a:latin typeface="Tahoma"/>
                <a:cs typeface="Tahoma"/>
              </a:rPr>
              <a:t>o</a:t>
            </a:r>
            <a:r>
              <a:rPr dirty="0" sz="2400" spc="-40">
                <a:solidFill>
                  <a:srgbClr val="51006C"/>
                </a:solidFill>
                <a:latin typeface="Tahoma"/>
                <a:cs typeface="Tahoma"/>
              </a:rPr>
              <a:t>mm</a:t>
            </a:r>
            <a:r>
              <a:rPr dirty="0" sz="2400" spc="-35">
                <a:solidFill>
                  <a:srgbClr val="51006C"/>
                </a:solidFill>
                <a:latin typeface="Tahoma"/>
                <a:cs typeface="Tahoma"/>
              </a:rPr>
              <a:t>a</a:t>
            </a:r>
            <a:r>
              <a:rPr dirty="0" sz="2400" spc="-270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51006C"/>
                </a:solidFill>
                <a:latin typeface="Tahoma"/>
                <a:cs typeface="Tahoma"/>
              </a:rPr>
              <a:t>S</a:t>
            </a:r>
            <a:r>
              <a:rPr dirty="0" sz="2400" spc="10">
                <a:solidFill>
                  <a:srgbClr val="51006C"/>
                </a:solidFill>
                <a:latin typeface="Tahoma"/>
                <a:cs typeface="Tahoma"/>
              </a:rPr>
              <a:t>e</a:t>
            </a:r>
            <a:r>
              <a:rPr dirty="0" sz="2400" spc="-10">
                <a:solidFill>
                  <a:srgbClr val="51006C"/>
                </a:solidFill>
                <a:latin typeface="Tahoma"/>
                <a:cs typeface="Tahoma"/>
              </a:rPr>
              <a:t>p</a:t>
            </a:r>
            <a:r>
              <a:rPr dirty="0" sz="2400" spc="-35">
                <a:solidFill>
                  <a:srgbClr val="51006C"/>
                </a:solidFill>
                <a:latin typeface="Tahoma"/>
                <a:cs typeface="Tahoma"/>
              </a:rPr>
              <a:t>a</a:t>
            </a:r>
            <a:r>
              <a:rPr dirty="0" sz="2400">
                <a:solidFill>
                  <a:srgbClr val="51006C"/>
                </a:solidFill>
                <a:latin typeface="Tahoma"/>
                <a:cs typeface="Tahoma"/>
              </a:rPr>
              <a:t>r</a:t>
            </a:r>
            <a:r>
              <a:rPr dirty="0" sz="2400" spc="-35">
                <a:solidFill>
                  <a:srgbClr val="51006C"/>
                </a:solidFill>
                <a:latin typeface="Tahoma"/>
                <a:cs typeface="Tahoma"/>
              </a:rPr>
              <a:t>a</a:t>
            </a:r>
            <a:r>
              <a:rPr dirty="0" sz="2400" spc="65">
                <a:solidFill>
                  <a:srgbClr val="51006C"/>
                </a:solidFill>
                <a:latin typeface="Tahoma"/>
                <a:cs typeface="Tahoma"/>
              </a:rPr>
              <a:t>t</a:t>
            </a:r>
            <a:r>
              <a:rPr dirty="0" sz="2400" spc="10">
                <a:solidFill>
                  <a:srgbClr val="51006C"/>
                </a:solidFill>
                <a:latin typeface="Tahoma"/>
                <a:cs typeface="Tahoma"/>
              </a:rPr>
              <a:t>e</a:t>
            </a:r>
            <a:r>
              <a:rPr dirty="0" sz="2400" spc="-20">
                <a:solidFill>
                  <a:srgbClr val="51006C"/>
                </a:solidFill>
                <a:latin typeface="Tahoma"/>
                <a:cs typeface="Tahoma"/>
              </a:rPr>
              <a:t>d</a:t>
            </a:r>
            <a:r>
              <a:rPr dirty="0" sz="2400" spc="-280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51006C"/>
                </a:solidFill>
                <a:latin typeface="Tahoma"/>
                <a:cs typeface="Tahoma"/>
              </a:rPr>
              <a:t>V</a:t>
            </a:r>
            <a:r>
              <a:rPr dirty="0" sz="2400" spc="-35">
                <a:solidFill>
                  <a:srgbClr val="51006C"/>
                </a:solidFill>
                <a:latin typeface="Tahoma"/>
                <a:cs typeface="Tahoma"/>
              </a:rPr>
              <a:t>a</a:t>
            </a:r>
            <a:r>
              <a:rPr dirty="0" sz="2400">
                <a:solidFill>
                  <a:srgbClr val="51006C"/>
                </a:solidFill>
                <a:latin typeface="Tahoma"/>
                <a:cs typeface="Tahoma"/>
              </a:rPr>
              <a:t>l</a:t>
            </a:r>
            <a:r>
              <a:rPr dirty="0" sz="2400" spc="-55">
                <a:solidFill>
                  <a:srgbClr val="51006C"/>
                </a:solidFill>
                <a:latin typeface="Tahoma"/>
                <a:cs typeface="Tahoma"/>
              </a:rPr>
              <a:t>u</a:t>
            </a:r>
            <a:r>
              <a:rPr dirty="0" sz="2400" spc="15">
                <a:solidFill>
                  <a:srgbClr val="51006C"/>
                </a:solidFill>
                <a:latin typeface="Tahoma"/>
                <a:cs typeface="Tahoma"/>
              </a:rPr>
              <a:t>e</a:t>
            </a:r>
            <a:r>
              <a:rPr dirty="0" sz="2400" spc="-275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-295">
                <a:solidFill>
                  <a:srgbClr val="51006C"/>
                </a:solidFill>
                <a:latin typeface="Tahoma"/>
                <a:cs typeface="Tahoma"/>
              </a:rPr>
              <a:t>(</a:t>
            </a:r>
            <a:r>
              <a:rPr dirty="0" sz="2400" spc="10">
                <a:solidFill>
                  <a:srgbClr val="51006C"/>
                </a:solidFill>
                <a:latin typeface="Tahoma"/>
                <a:cs typeface="Tahoma"/>
              </a:rPr>
              <a:t>C</a:t>
            </a:r>
            <a:r>
              <a:rPr dirty="0" sz="2400" spc="50">
                <a:solidFill>
                  <a:srgbClr val="51006C"/>
                </a:solidFill>
                <a:latin typeface="Tahoma"/>
                <a:cs typeface="Tahoma"/>
              </a:rPr>
              <a:t>S</a:t>
            </a:r>
            <a:r>
              <a:rPr dirty="0" sz="2400" spc="-25">
                <a:solidFill>
                  <a:srgbClr val="51006C"/>
                </a:solidFill>
                <a:latin typeface="Tahoma"/>
                <a:cs typeface="Tahoma"/>
              </a:rPr>
              <a:t>V</a:t>
            </a:r>
            <a:r>
              <a:rPr dirty="0" sz="2400" spc="-295">
                <a:solidFill>
                  <a:srgbClr val="51006C"/>
                </a:solid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553720">
              <a:lnSpc>
                <a:spcPts val="4070"/>
              </a:lnSpc>
            </a:pPr>
            <a:r>
              <a:rPr dirty="0" sz="3400" spc="30">
                <a:solidFill>
                  <a:srgbClr val="001544"/>
                </a:solidFill>
                <a:latin typeface="Tahoma"/>
                <a:cs typeface="Tahoma"/>
              </a:rPr>
              <a:t>CS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V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v</a:t>
            </a:r>
            <a:r>
              <a:rPr dirty="0" sz="3400" spc="-6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 spc="-190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95">
                <a:solidFill>
                  <a:srgbClr val="001544"/>
                </a:solidFill>
                <a:latin typeface="Tahoma"/>
                <a:cs typeface="Tahoma"/>
              </a:rPr>
              <a:t>1</a:t>
            </a:r>
            <a:r>
              <a:rPr dirty="0" sz="3400" spc="-105">
                <a:solidFill>
                  <a:srgbClr val="001544"/>
                </a:solidFill>
                <a:latin typeface="Tahoma"/>
                <a:cs typeface="Tahoma"/>
              </a:rPr>
              <a:t>9</a:t>
            </a:r>
            <a:r>
              <a:rPr dirty="0" sz="3400" spc="-270">
                <a:solidFill>
                  <a:srgbClr val="001544"/>
                </a:solidFill>
                <a:latin typeface="Tahoma"/>
                <a:cs typeface="Tahoma"/>
              </a:rPr>
              <a:t>7</a:t>
            </a: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2</a:t>
            </a:r>
            <a:endParaRPr sz="3400">
              <a:latin typeface="Tahoma"/>
              <a:cs typeface="Tahoma"/>
            </a:endParaRPr>
          </a:p>
          <a:p>
            <a:pPr marL="1102360" indent="-377190">
              <a:lnSpc>
                <a:spcPct val="100000"/>
              </a:lnSpc>
              <a:spcBef>
                <a:spcPts val="305"/>
              </a:spcBef>
              <a:buChar char="▪"/>
              <a:tabLst>
                <a:tab pos="1101725" algn="l"/>
                <a:tab pos="1102360" algn="l"/>
              </a:tabLst>
            </a:pPr>
            <a:r>
              <a:rPr dirty="0" sz="1700" spc="-15">
                <a:latin typeface="Arial MT"/>
                <a:cs typeface="Arial MT"/>
              </a:rPr>
              <a:t>Ease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-15">
                <a:latin typeface="Arial MT"/>
                <a:cs typeface="Arial MT"/>
              </a:rPr>
              <a:t> typing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CSV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lists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on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punched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cards</a:t>
            </a:r>
            <a:endParaRPr sz="1700">
              <a:latin typeface="Arial MT"/>
              <a:cs typeface="Arial MT"/>
            </a:endParaRPr>
          </a:p>
          <a:p>
            <a:pPr marL="553720" marR="955040">
              <a:lnSpc>
                <a:spcPts val="4900"/>
              </a:lnSpc>
              <a:spcBef>
                <a:spcPts val="254"/>
              </a:spcBef>
            </a:pPr>
            <a:r>
              <a:rPr dirty="0" sz="3400" spc="8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4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x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34">
                <a:solidFill>
                  <a:srgbClr val="001544"/>
                </a:solidFill>
                <a:latin typeface="Tahoma"/>
                <a:cs typeface="Tahoma"/>
              </a:rPr>
              <a:t>(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-12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11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oo</a:t>
            </a:r>
            <a:r>
              <a:rPr dirty="0" sz="3400" spc="-215">
                <a:solidFill>
                  <a:srgbClr val="001544"/>
                </a:solidFill>
                <a:latin typeface="Tahoma"/>
                <a:cs typeface="Tahoma"/>
              </a:rPr>
              <a:t>d) 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Row-based</a:t>
            </a:r>
            <a:endParaRPr sz="3400">
              <a:latin typeface="Tahoma"/>
              <a:cs typeface="Tahoma"/>
            </a:endParaRPr>
          </a:p>
          <a:p>
            <a:pPr marL="553720">
              <a:lnSpc>
                <a:spcPct val="100000"/>
              </a:lnSpc>
              <a:spcBef>
                <a:spcPts val="415"/>
              </a:spcBef>
            </a:pPr>
            <a:r>
              <a:rPr dirty="0" sz="3400" spc="-114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95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endParaRPr sz="3400">
              <a:latin typeface="Tahoma"/>
              <a:cs typeface="Tahoma"/>
            </a:endParaRPr>
          </a:p>
          <a:p>
            <a:pPr marL="553720" marR="3114675">
              <a:lnSpc>
                <a:spcPct val="117600"/>
              </a:lnSpc>
            </a:pP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Co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ss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e  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Splittable</a:t>
            </a:r>
            <a:endParaRPr sz="3400">
              <a:latin typeface="Tahoma"/>
              <a:cs typeface="Tahoma"/>
            </a:endParaRPr>
          </a:p>
          <a:p>
            <a:pPr marL="1102360" indent="-377190">
              <a:lnSpc>
                <a:spcPct val="100000"/>
              </a:lnSpc>
              <a:spcBef>
                <a:spcPts val="310"/>
              </a:spcBef>
              <a:buChar char="▪"/>
              <a:tabLst>
                <a:tab pos="1101725" algn="l"/>
                <a:tab pos="1102360" algn="l"/>
              </a:tabLst>
            </a:pPr>
            <a:r>
              <a:rPr dirty="0" sz="1700" spc="-15">
                <a:latin typeface="Arial MT"/>
                <a:cs typeface="Arial MT"/>
              </a:rPr>
              <a:t>When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raw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/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using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spittable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format</a:t>
            </a:r>
            <a:endParaRPr sz="1700">
              <a:latin typeface="Arial MT"/>
              <a:cs typeface="Arial MT"/>
            </a:endParaRPr>
          </a:p>
          <a:p>
            <a:pPr marL="553720">
              <a:lnSpc>
                <a:spcPct val="100000"/>
              </a:lnSpc>
              <a:spcBef>
                <a:spcPts val="770"/>
              </a:spcBef>
            </a:pP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Su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pp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05">
                <a:solidFill>
                  <a:srgbClr val="001544"/>
                </a:solidFill>
                <a:latin typeface="Tahoma"/>
                <a:cs typeface="Tahoma"/>
              </a:rPr>
              <a:t>v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endParaRPr sz="3400">
              <a:latin typeface="Tahoma"/>
              <a:cs typeface="Tahoma"/>
            </a:endParaRPr>
          </a:p>
          <a:p>
            <a:pPr marL="553720">
              <a:lnSpc>
                <a:spcPct val="100000"/>
              </a:lnSpc>
              <a:spcBef>
                <a:spcPts val="720"/>
              </a:spcBef>
            </a:pP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Fast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(from</a:t>
            </a:r>
            <a:r>
              <a:rPr dirty="0" sz="3400" spc="-42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write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perspective)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547" y="1202423"/>
            <a:ext cx="7378065" cy="6315710"/>
          </a:xfrm>
          <a:custGeom>
            <a:avLst/>
            <a:gdLst/>
            <a:ahLst/>
            <a:cxnLst/>
            <a:rect l="l" t="t" r="r" b="b"/>
            <a:pathLst>
              <a:path w="7378065" h="6315709">
                <a:moveTo>
                  <a:pt x="7377869" y="0"/>
                </a:moveTo>
                <a:lnTo>
                  <a:pt x="0" y="0"/>
                </a:lnTo>
                <a:lnTo>
                  <a:pt x="0" y="6315574"/>
                </a:lnTo>
                <a:lnTo>
                  <a:pt x="7377869" y="6315574"/>
                </a:lnTo>
                <a:lnTo>
                  <a:pt x="7377869" y="0"/>
                </a:lnTo>
                <a:close/>
              </a:path>
            </a:pathLst>
          </a:custGeom>
          <a:solidFill>
            <a:srgbClr val="18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58576" y="6045708"/>
            <a:ext cx="13271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8576" y="1245107"/>
            <a:ext cx="6323330" cy="59175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2991485">
              <a:lnSpc>
                <a:spcPct val="101400"/>
              </a:lnSpc>
              <a:spcBef>
                <a:spcPts val="75"/>
              </a:spcBef>
            </a:pPr>
            <a:r>
              <a:rPr dirty="0" sz="1400">
                <a:solidFill>
                  <a:srgbClr val="00B050"/>
                </a:solidFill>
                <a:latin typeface="Courier New"/>
                <a:cs typeface="Courier New"/>
              </a:rPr>
              <a:t>$</a:t>
            </a:r>
            <a:r>
              <a:rPr dirty="0" sz="1400" spc="4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9600"/>
                </a:solidFill>
                <a:latin typeface="Courier New"/>
                <a:cs typeface="Courier New"/>
              </a:rPr>
              <a:t>cat</a:t>
            </a:r>
            <a:r>
              <a:rPr dirty="0" sz="1400" spc="50">
                <a:solidFill>
                  <a:srgbClr val="FF9600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myTable.csv 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"student_id","subject","score" </a:t>
            </a:r>
            <a:r>
              <a:rPr dirty="0" sz="1400" spc="-8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71,"math",97.44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33,"history",88.32</a:t>
            </a:r>
            <a:endParaRPr sz="1400">
              <a:latin typeface="Courier New"/>
              <a:cs typeface="Courier New"/>
            </a:endParaRPr>
          </a:p>
          <a:p>
            <a:pPr marL="12700" marR="3982085">
              <a:lnSpc>
                <a:spcPct val="100000"/>
              </a:lnSpc>
              <a:spcBef>
                <a:spcPts val="120"/>
              </a:spcBef>
            </a:pP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101,"geography",73.11 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13,"physics",87.78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20">
                <a:solidFill>
                  <a:srgbClr val="00B050"/>
                </a:solidFill>
                <a:latin typeface="Courier New"/>
                <a:cs typeface="Courier New"/>
              </a:rPr>
              <a:t>scala&gt;</a:t>
            </a:r>
            <a:r>
              <a:rPr dirty="0" sz="1400" spc="3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val</a:t>
            </a:r>
            <a:r>
              <a:rPr dirty="0" sz="1400" spc="4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spark.read.option("header","true")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.option("inferSchema",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"true").csv("myTable.csv")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1400"/>
              </a:lnSpc>
              <a:spcBef>
                <a:spcPts val="100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table:</a:t>
            </a:r>
            <a:r>
              <a:rPr dirty="0" sz="1400" spc="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org.apache.spark.sql.DataFrame</a:t>
            </a:r>
            <a:r>
              <a:rPr dirty="0" sz="1400" spc="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[student_id:</a:t>
            </a:r>
            <a:r>
              <a:rPr dirty="0" sz="1400" spc="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int,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subject: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field]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2700" marR="3650615">
              <a:lnSpc>
                <a:spcPct val="101400"/>
              </a:lnSpc>
            </a:pPr>
            <a:r>
              <a:rPr dirty="0" sz="1400" spc="20">
                <a:solidFill>
                  <a:srgbClr val="00B050"/>
                </a:solidFill>
                <a:latin typeface="Courier New"/>
                <a:cs typeface="Courier New"/>
              </a:rPr>
              <a:t>scala&gt;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table.printSchema </a:t>
            </a:r>
            <a:r>
              <a:rPr dirty="0" sz="1400" spc="-8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root</a:t>
            </a:r>
            <a:endParaRPr sz="14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  <a:spcBef>
                <a:spcPts val="120"/>
              </a:spcBef>
            </a:pP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|--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student_id: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integer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(nullable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14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  <a:spcBef>
                <a:spcPts val="25"/>
              </a:spcBef>
            </a:pP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|--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subject: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(nullable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14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  <a:spcBef>
                <a:spcPts val="25"/>
              </a:spcBef>
            </a:pP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|--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score: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double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(nullable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20">
                <a:solidFill>
                  <a:srgbClr val="00B050"/>
                </a:solidFill>
                <a:latin typeface="Courier New"/>
                <a:cs typeface="Courier New"/>
              </a:rPr>
              <a:t>scala&gt;</a:t>
            </a:r>
            <a:r>
              <a:rPr dirty="0" sz="1400" spc="-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table.show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+----------+---------+-----+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558925" algn="l"/>
              </a:tabLst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|student_id|	subject|score|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+----------+---------+-----+</a:t>
            </a:r>
            <a:endParaRPr sz="1400">
              <a:latin typeface="Courier New"/>
              <a:cs typeface="Courier New"/>
            </a:endParaRPr>
          </a:p>
          <a:p>
            <a:pPr algn="r" marL="1006475" marR="3209290">
              <a:lnSpc>
                <a:spcPct val="101400"/>
              </a:lnSpc>
              <a:tabLst>
                <a:tab pos="1558925" algn="l"/>
                <a:tab pos="1890395" algn="l"/>
              </a:tabLst>
            </a:pP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71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|		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math|97.44|  33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|	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history|88.32|</a:t>
            </a:r>
            <a:endParaRPr sz="1400">
              <a:latin typeface="Courier New"/>
              <a:cs typeface="Courier New"/>
            </a:endParaRPr>
          </a:p>
          <a:p>
            <a:pPr algn="r" marR="3209290">
              <a:lnSpc>
                <a:spcPct val="100000"/>
              </a:lnSpc>
              <a:spcBef>
                <a:spcPts val="120"/>
              </a:spcBef>
            </a:pP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101|geography|73.11|</a:t>
            </a:r>
            <a:endParaRPr sz="1400">
              <a:latin typeface="Courier New"/>
              <a:cs typeface="Courier New"/>
            </a:endParaRPr>
          </a:p>
          <a:p>
            <a:pPr algn="r" marR="3209290">
              <a:lnSpc>
                <a:spcPct val="100000"/>
              </a:lnSpc>
              <a:spcBef>
                <a:spcPts val="25"/>
              </a:spcBef>
              <a:tabLst>
                <a:tab pos="993775" algn="l"/>
                <a:tab pos="1546225" algn="l"/>
              </a:tabLst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|	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13|	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physics|87.78|</a:t>
            </a:r>
            <a:endParaRPr sz="1400">
              <a:latin typeface="Courier New"/>
              <a:cs typeface="Courier New"/>
            </a:endParaRPr>
          </a:p>
          <a:p>
            <a:pPr algn="r" marR="3212465">
              <a:lnSpc>
                <a:spcPct val="100000"/>
              </a:lnSpc>
              <a:spcBef>
                <a:spcPts val="25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+----------+---------+-----+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1689" y="874776"/>
            <a:ext cx="24447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4">
                <a:latin typeface="Tahoma"/>
                <a:cs typeface="Tahoma"/>
              </a:rPr>
              <a:t>*</a:t>
            </a:r>
            <a:r>
              <a:rPr dirty="0" sz="1700" spc="-220">
                <a:latin typeface="Tahoma"/>
                <a:cs typeface="Tahoma"/>
              </a:rPr>
              <a:t> </a:t>
            </a:r>
            <a:r>
              <a:rPr dirty="0" sz="1700" spc="25">
                <a:latin typeface="Tahoma"/>
                <a:cs typeface="Tahoma"/>
              </a:rPr>
              <a:t>S</a:t>
            </a:r>
            <a:r>
              <a:rPr dirty="0" sz="1700" spc="-15">
                <a:latin typeface="Tahoma"/>
                <a:cs typeface="Tahoma"/>
              </a:rPr>
              <a:t>o</a:t>
            </a:r>
            <a:r>
              <a:rPr dirty="0" sz="1700" spc="-40">
                <a:latin typeface="Tahoma"/>
                <a:cs typeface="Tahoma"/>
              </a:rPr>
              <a:t>m</a:t>
            </a:r>
            <a:r>
              <a:rPr dirty="0" sz="1700" spc="10">
                <a:latin typeface="Tahoma"/>
                <a:cs typeface="Tahoma"/>
              </a:rPr>
              <a:t>e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sz="1700" spc="55">
                <a:latin typeface="Tahoma"/>
                <a:cs typeface="Tahoma"/>
              </a:rPr>
              <a:t>f</a:t>
            </a:r>
            <a:r>
              <a:rPr dirty="0" sz="1700" spc="-15">
                <a:latin typeface="Tahoma"/>
                <a:cs typeface="Tahoma"/>
              </a:rPr>
              <a:t>o</a:t>
            </a:r>
            <a:r>
              <a:rPr dirty="0" sz="1700">
                <a:latin typeface="Tahoma"/>
                <a:cs typeface="Tahoma"/>
              </a:rPr>
              <a:t>r</a:t>
            </a:r>
            <a:r>
              <a:rPr dirty="0" sz="1700" spc="-40">
                <a:latin typeface="Tahoma"/>
                <a:cs typeface="Tahoma"/>
              </a:rPr>
              <a:t>m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45">
                <a:latin typeface="Tahoma"/>
                <a:cs typeface="Tahoma"/>
              </a:rPr>
              <a:t>tt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-55">
                <a:latin typeface="Tahoma"/>
                <a:cs typeface="Tahoma"/>
              </a:rPr>
              <a:t>n</a:t>
            </a:r>
            <a:r>
              <a:rPr dirty="0" sz="1700" spc="-35">
                <a:latin typeface="Tahoma"/>
                <a:cs typeface="Tahoma"/>
              </a:rPr>
              <a:t>g</a:t>
            </a:r>
            <a:r>
              <a:rPr dirty="0" sz="1700" spc="-215">
                <a:latin typeface="Tahoma"/>
                <a:cs typeface="Tahoma"/>
              </a:rPr>
              <a:t> 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-15">
                <a:latin typeface="Tahoma"/>
                <a:cs typeface="Tahoma"/>
              </a:rPr>
              <a:t>pp</a:t>
            </a:r>
            <a:r>
              <a:rPr dirty="0" sz="1700" spc="-5">
                <a:latin typeface="Tahoma"/>
                <a:cs typeface="Tahoma"/>
              </a:rPr>
              <a:t>l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>
                <a:latin typeface="Tahoma"/>
                <a:cs typeface="Tahoma"/>
              </a:rPr>
              <a:t>e</a:t>
            </a:r>
            <a:r>
              <a:rPr dirty="0" sz="1700" spc="-15">
                <a:latin typeface="Tahoma"/>
                <a:cs typeface="Tahoma"/>
              </a:rPr>
              <a:t>d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7647431"/>
            <a:ext cx="2179320" cy="1767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3759" y="7684007"/>
              <a:ext cx="3032759" cy="1981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630400" cy="8229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831" y="7647431"/>
              <a:ext cx="2179320" cy="17678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0371" y="2908299"/>
            <a:ext cx="10664190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-135">
                <a:solidFill>
                  <a:srgbClr val="FFFFFF"/>
                </a:solidFill>
              </a:rPr>
              <a:t>T</a:t>
            </a:r>
            <a:r>
              <a:rPr dirty="0" sz="5800" spc="-120">
                <a:solidFill>
                  <a:srgbClr val="FFFFFF"/>
                </a:solidFill>
              </a:rPr>
              <a:t>h</a:t>
            </a:r>
            <a:r>
              <a:rPr dirty="0" sz="5800" spc="35">
                <a:solidFill>
                  <a:srgbClr val="FFFFFF"/>
                </a:solidFill>
              </a:rPr>
              <a:t>e</a:t>
            </a:r>
            <a:r>
              <a:rPr dirty="0" sz="5800" spc="-680">
                <a:solidFill>
                  <a:srgbClr val="FFFFFF"/>
                </a:solidFill>
              </a:rPr>
              <a:t> </a:t>
            </a:r>
            <a:r>
              <a:rPr dirty="0" sz="5800" spc="130">
                <a:solidFill>
                  <a:srgbClr val="FFFFFF"/>
                </a:solidFill>
              </a:rPr>
              <a:t>S</a:t>
            </a:r>
            <a:r>
              <a:rPr dirty="0" sz="5800" spc="-25">
                <a:solidFill>
                  <a:srgbClr val="FFFFFF"/>
                </a:solidFill>
              </a:rPr>
              <a:t>p</a:t>
            </a:r>
            <a:r>
              <a:rPr dirty="0" sz="5800" spc="-110">
                <a:solidFill>
                  <a:srgbClr val="FFFFFF"/>
                </a:solidFill>
              </a:rPr>
              <a:t>a</a:t>
            </a:r>
            <a:r>
              <a:rPr dirty="0" sz="5800" spc="5">
                <a:solidFill>
                  <a:srgbClr val="FFFFFF"/>
                </a:solidFill>
              </a:rPr>
              <a:t>r</a:t>
            </a:r>
            <a:r>
              <a:rPr dirty="0" sz="5800" spc="15">
                <a:solidFill>
                  <a:srgbClr val="FFFFFF"/>
                </a:solidFill>
              </a:rPr>
              <a:t>k</a:t>
            </a:r>
            <a:r>
              <a:rPr dirty="0" sz="5800" spc="-685">
                <a:solidFill>
                  <a:srgbClr val="FFFFFF"/>
                </a:solidFill>
              </a:rPr>
              <a:t> </a:t>
            </a:r>
            <a:r>
              <a:rPr dirty="0" sz="5800" spc="240">
                <a:solidFill>
                  <a:srgbClr val="FFFFFF"/>
                </a:solidFill>
              </a:rPr>
              <a:t>F</a:t>
            </a:r>
            <a:r>
              <a:rPr dirty="0" sz="5800" spc="140">
                <a:solidFill>
                  <a:srgbClr val="FFFFFF"/>
                </a:solidFill>
              </a:rPr>
              <a:t>i</a:t>
            </a:r>
            <a:r>
              <a:rPr dirty="0" sz="5800" spc="-10">
                <a:solidFill>
                  <a:srgbClr val="FFFFFF"/>
                </a:solidFill>
              </a:rPr>
              <a:t>l</a:t>
            </a:r>
            <a:r>
              <a:rPr dirty="0" sz="5800" spc="35">
                <a:solidFill>
                  <a:srgbClr val="FFFFFF"/>
                </a:solidFill>
              </a:rPr>
              <a:t>e</a:t>
            </a:r>
            <a:r>
              <a:rPr dirty="0" sz="5800" spc="-680">
                <a:solidFill>
                  <a:srgbClr val="FFFFFF"/>
                </a:solidFill>
              </a:rPr>
              <a:t> </a:t>
            </a:r>
            <a:r>
              <a:rPr dirty="0" sz="5800" spc="240">
                <a:solidFill>
                  <a:srgbClr val="FFFFFF"/>
                </a:solidFill>
              </a:rPr>
              <a:t>F</a:t>
            </a:r>
            <a:r>
              <a:rPr dirty="0" sz="5800" spc="-15">
                <a:solidFill>
                  <a:srgbClr val="FFFFFF"/>
                </a:solidFill>
              </a:rPr>
              <a:t>o</a:t>
            </a:r>
            <a:r>
              <a:rPr dirty="0" sz="5800" spc="5">
                <a:solidFill>
                  <a:srgbClr val="FFFFFF"/>
                </a:solidFill>
              </a:rPr>
              <a:t>r</a:t>
            </a:r>
            <a:r>
              <a:rPr dirty="0" sz="5800" spc="-100">
                <a:solidFill>
                  <a:srgbClr val="FFFFFF"/>
                </a:solidFill>
              </a:rPr>
              <a:t>m</a:t>
            </a:r>
            <a:r>
              <a:rPr dirty="0" sz="5800" spc="-110">
                <a:solidFill>
                  <a:srgbClr val="FFFFFF"/>
                </a:solidFill>
              </a:rPr>
              <a:t>a</a:t>
            </a:r>
            <a:r>
              <a:rPr dirty="0" sz="5800" spc="170">
                <a:solidFill>
                  <a:srgbClr val="FFFFFF"/>
                </a:solidFill>
              </a:rPr>
              <a:t>t</a:t>
            </a:r>
            <a:r>
              <a:rPr dirty="0" sz="5800" spc="-675">
                <a:solidFill>
                  <a:srgbClr val="FFFFFF"/>
                </a:solidFill>
              </a:rPr>
              <a:t> </a:t>
            </a:r>
            <a:r>
              <a:rPr dirty="0" sz="5800" spc="290">
                <a:solidFill>
                  <a:srgbClr val="FFFFFF"/>
                </a:solidFill>
              </a:rPr>
              <a:t>E</a:t>
            </a:r>
            <a:r>
              <a:rPr dirty="0" sz="5800" spc="245">
                <a:solidFill>
                  <a:srgbClr val="FFFFFF"/>
                </a:solidFill>
              </a:rPr>
              <a:t>c</a:t>
            </a:r>
            <a:r>
              <a:rPr dirty="0" sz="5800" spc="-15">
                <a:solidFill>
                  <a:srgbClr val="FFFFFF"/>
                </a:solidFill>
              </a:rPr>
              <a:t>o</a:t>
            </a:r>
            <a:r>
              <a:rPr dirty="0" sz="5800" spc="185">
                <a:solidFill>
                  <a:srgbClr val="FFFFFF"/>
                </a:solidFill>
              </a:rPr>
              <a:t>s</a:t>
            </a:r>
            <a:r>
              <a:rPr dirty="0" sz="5800" spc="-235">
                <a:solidFill>
                  <a:srgbClr val="FFFFFF"/>
                </a:solidFill>
              </a:rPr>
              <a:t>y</a:t>
            </a:r>
            <a:r>
              <a:rPr dirty="0" sz="5800" spc="185">
                <a:solidFill>
                  <a:srgbClr val="FFFFFF"/>
                </a:solidFill>
              </a:rPr>
              <a:t>s</a:t>
            </a:r>
            <a:r>
              <a:rPr dirty="0" sz="5800" spc="155">
                <a:solidFill>
                  <a:srgbClr val="FFFFFF"/>
                </a:solidFill>
              </a:rPr>
              <a:t>t</a:t>
            </a:r>
            <a:r>
              <a:rPr dirty="0" sz="5800" spc="15">
                <a:solidFill>
                  <a:srgbClr val="FFFFFF"/>
                </a:solidFill>
              </a:rPr>
              <a:t>e</a:t>
            </a:r>
            <a:r>
              <a:rPr dirty="0" sz="5800" spc="-75">
                <a:solidFill>
                  <a:srgbClr val="FFFFFF"/>
                </a:solidFill>
              </a:rPr>
              <a:t>m</a:t>
            </a:r>
            <a:endParaRPr sz="5800"/>
          </a:p>
        </p:txBody>
      </p:sp>
      <p:sp>
        <p:nvSpPr>
          <p:cNvPr id="9" name="object 9"/>
          <p:cNvSpPr txBox="1"/>
          <p:nvPr/>
        </p:nvSpPr>
        <p:spPr>
          <a:xfrm>
            <a:off x="550371" y="3864864"/>
            <a:ext cx="5340350" cy="111696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2900" spc="2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900" spc="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900" spc="-7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90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900" spc="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900" spc="-3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17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2900" spc="-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900" spc="-7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9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900" spc="8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900" spc="-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900" spc="-3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900" spc="-4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900" spc="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900" spc="4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900" spc="10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900" spc="-3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6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9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900" spc="15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900" spc="-75">
                <a:solidFill>
                  <a:srgbClr val="FFFFFF"/>
                </a:solidFill>
                <a:latin typeface="Tahoma"/>
                <a:cs typeface="Tahoma"/>
              </a:rPr>
              <a:t>hn</a:t>
            </a:r>
            <a:r>
              <a:rPr dirty="0" sz="2900" spc="-5">
                <a:solidFill>
                  <a:srgbClr val="FFFFFF"/>
                </a:solidFill>
                <a:latin typeface="Tahoma"/>
                <a:cs typeface="Tahoma"/>
              </a:rPr>
              <a:t>ol</a:t>
            </a:r>
            <a:r>
              <a:rPr dirty="0" sz="2900" spc="-65">
                <a:solidFill>
                  <a:srgbClr val="FFFFFF"/>
                </a:solidFill>
                <a:latin typeface="Tahoma"/>
                <a:cs typeface="Tahoma"/>
              </a:rPr>
              <a:t>og</a:t>
            </a:r>
            <a:r>
              <a:rPr dirty="0" sz="2900" spc="-5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900" spc="-3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27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900" spc="90">
                <a:solidFill>
                  <a:srgbClr val="FFFFFF"/>
                </a:solidFill>
                <a:latin typeface="Tahoma"/>
                <a:cs typeface="Tahoma"/>
              </a:rPr>
              <a:t>ff</a:t>
            </a:r>
            <a:r>
              <a:rPr dirty="0" sz="2900" spc="110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dirty="0" sz="29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900" spc="-7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900" spc="-5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2900" spc="-3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4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9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900" spc="-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900" spc="-3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900" spc="8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9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900" spc="8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5" y="3699764"/>
            <a:ext cx="94583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>
                <a:solidFill>
                  <a:srgbClr val="FFFFFF"/>
                </a:solidFill>
              </a:rPr>
              <a:t>Semi-Structured</a:t>
            </a:r>
            <a:r>
              <a:rPr dirty="0" spc="-540">
                <a:solidFill>
                  <a:srgbClr val="FFFFFF"/>
                </a:solidFill>
              </a:rPr>
              <a:t> </a:t>
            </a:r>
            <a:r>
              <a:rPr dirty="0" spc="95">
                <a:solidFill>
                  <a:srgbClr val="FFFFFF"/>
                </a:solidFill>
              </a:rPr>
              <a:t>File</a:t>
            </a:r>
            <a:r>
              <a:rPr dirty="0" spc="-535">
                <a:solidFill>
                  <a:srgbClr val="FFFFFF"/>
                </a:solidFill>
              </a:rPr>
              <a:t> </a:t>
            </a:r>
            <a:r>
              <a:rPr dirty="0" spc="20">
                <a:solidFill>
                  <a:srgbClr val="FFFFFF"/>
                </a:solidFill>
              </a:rPr>
              <a:t>Format:</a:t>
            </a:r>
            <a:r>
              <a:rPr dirty="0" spc="-550">
                <a:solidFill>
                  <a:srgbClr val="FFFFFF"/>
                </a:solidFill>
              </a:rPr>
              <a:t> </a:t>
            </a:r>
            <a:r>
              <a:rPr dirty="0" spc="130">
                <a:solidFill>
                  <a:srgbClr val="FFFFFF"/>
                </a:solidFill>
              </a:rPr>
              <a:t>JSON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34359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A</a:t>
            </a:r>
            <a:r>
              <a:rPr dirty="0" spc="-35"/>
              <a:t>b</a:t>
            </a:r>
            <a:r>
              <a:rPr dirty="0" spc="-5"/>
              <a:t>o</a:t>
            </a:r>
            <a:r>
              <a:rPr dirty="0" spc="-100"/>
              <a:t>u</a:t>
            </a:r>
            <a:r>
              <a:rPr dirty="0" spc="130"/>
              <a:t>t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775"/>
              <a:t>J</a:t>
            </a:r>
            <a:r>
              <a:rPr dirty="0" spc="125"/>
              <a:t>S</a:t>
            </a:r>
            <a:r>
              <a:rPr dirty="0" spc="-420"/>
              <a:t>O</a:t>
            </a:r>
            <a:r>
              <a:rPr dirty="0" spc="4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369" y="1388124"/>
            <a:ext cx="6221730" cy="586803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400" spc="380">
                <a:solidFill>
                  <a:srgbClr val="51006C"/>
                </a:solidFill>
                <a:latin typeface="Tahoma"/>
                <a:cs typeface="Tahoma"/>
              </a:rPr>
              <a:t>J</a:t>
            </a:r>
            <a:r>
              <a:rPr dirty="0" sz="2400" spc="50">
                <a:solidFill>
                  <a:srgbClr val="51006C"/>
                </a:solidFill>
                <a:latin typeface="Tahoma"/>
                <a:cs typeface="Tahoma"/>
              </a:rPr>
              <a:t>S</a:t>
            </a:r>
            <a:r>
              <a:rPr dirty="0" sz="2400" spc="-204">
                <a:solidFill>
                  <a:srgbClr val="51006C"/>
                </a:solidFill>
                <a:latin typeface="Tahoma"/>
                <a:cs typeface="Tahoma"/>
              </a:rPr>
              <a:t>O</a:t>
            </a:r>
            <a:r>
              <a:rPr dirty="0" sz="2400" spc="20">
                <a:solidFill>
                  <a:srgbClr val="51006C"/>
                </a:solidFill>
                <a:latin typeface="Tahoma"/>
                <a:cs typeface="Tahoma"/>
              </a:rPr>
              <a:t>N</a:t>
            </a:r>
            <a:r>
              <a:rPr dirty="0" sz="2400" spc="-275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-295">
                <a:solidFill>
                  <a:srgbClr val="51006C"/>
                </a:solidFill>
                <a:latin typeface="Tahoma"/>
                <a:cs typeface="Tahoma"/>
              </a:rPr>
              <a:t>(</a:t>
            </a:r>
            <a:r>
              <a:rPr dirty="0" sz="2400" spc="380">
                <a:solidFill>
                  <a:srgbClr val="51006C"/>
                </a:solidFill>
                <a:latin typeface="Tahoma"/>
                <a:cs typeface="Tahoma"/>
              </a:rPr>
              <a:t>J</a:t>
            </a:r>
            <a:r>
              <a:rPr dirty="0" sz="2400" spc="-35">
                <a:solidFill>
                  <a:srgbClr val="51006C"/>
                </a:solidFill>
                <a:latin typeface="Tahoma"/>
                <a:cs typeface="Tahoma"/>
              </a:rPr>
              <a:t>a</a:t>
            </a:r>
            <a:r>
              <a:rPr dirty="0" sz="2400" spc="-45">
                <a:solidFill>
                  <a:srgbClr val="51006C"/>
                </a:solidFill>
                <a:latin typeface="Tahoma"/>
                <a:cs typeface="Tahoma"/>
              </a:rPr>
              <a:t>va</a:t>
            </a:r>
            <a:r>
              <a:rPr dirty="0" sz="2400" spc="50">
                <a:solidFill>
                  <a:srgbClr val="51006C"/>
                </a:solidFill>
                <a:latin typeface="Tahoma"/>
                <a:cs typeface="Tahoma"/>
              </a:rPr>
              <a:t>S</a:t>
            </a:r>
            <a:r>
              <a:rPr dirty="0" sz="2400" spc="135">
                <a:solidFill>
                  <a:srgbClr val="51006C"/>
                </a:solidFill>
                <a:latin typeface="Tahoma"/>
                <a:cs typeface="Tahoma"/>
              </a:rPr>
              <a:t>c</a:t>
            </a:r>
            <a:r>
              <a:rPr dirty="0" sz="2400">
                <a:solidFill>
                  <a:srgbClr val="51006C"/>
                </a:solidFill>
                <a:latin typeface="Tahoma"/>
                <a:cs typeface="Tahoma"/>
              </a:rPr>
              <a:t>r</a:t>
            </a:r>
            <a:r>
              <a:rPr dirty="0" sz="2400" spc="60">
                <a:solidFill>
                  <a:srgbClr val="51006C"/>
                </a:solidFill>
                <a:latin typeface="Tahoma"/>
                <a:cs typeface="Tahoma"/>
              </a:rPr>
              <a:t>i</a:t>
            </a:r>
            <a:r>
              <a:rPr dirty="0" sz="2400" spc="-10">
                <a:solidFill>
                  <a:srgbClr val="51006C"/>
                </a:solidFill>
                <a:latin typeface="Tahoma"/>
                <a:cs typeface="Tahoma"/>
              </a:rPr>
              <a:t>p</a:t>
            </a:r>
            <a:r>
              <a:rPr dirty="0" sz="2400" spc="70">
                <a:solidFill>
                  <a:srgbClr val="51006C"/>
                </a:solidFill>
                <a:latin typeface="Tahoma"/>
                <a:cs typeface="Tahoma"/>
              </a:rPr>
              <a:t>t</a:t>
            </a:r>
            <a:r>
              <a:rPr dirty="0" sz="2400" spc="-275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-204">
                <a:solidFill>
                  <a:srgbClr val="51006C"/>
                </a:solidFill>
                <a:latin typeface="Tahoma"/>
                <a:cs typeface="Tahoma"/>
              </a:rPr>
              <a:t>O</a:t>
            </a:r>
            <a:r>
              <a:rPr dirty="0" sz="2400" spc="-30">
                <a:solidFill>
                  <a:srgbClr val="51006C"/>
                </a:solidFill>
                <a:latin typeface="Tahoma"/>
                <a:cs typeface="Tahoma"/>
              </a:rPr>
              <a:t>b</a:t>
            </a:r>
            <a:r>
              <a:rPr dirty="0" sz="2400" spc="-95">
                <a:solidFill>
                  <a:srgbClr val="51006C"/>
                </a:solidFill>
                <a:latin typeface="Tahoma"/>
                <a:cs typeface="Tahoma"/>
              </a:rPr>
              <a:t>j</a:t>
            </a:r>
            <a:r>
              <a:rPr dirty="0" sz="2400" spc="10">
                <a:solidFill>
                  <a:srgbClr val="51006C"/>
                </a:solidFill>
                <a:latin typeface="Tahoma"/>
                <a:cs typeface="Tahoma"/>
              </a:rPr>
              <a:t>e</a:t>
            </a:r>
            <a:r>
              <a:rPr dirty="0" sz="2400" spc="135">
                <a:solidFill>
                  <a:srgbClr val="51006C"/>
                </a:solidFill>
                <a:latin typeface="Tahoma"/>
                <a:cs typeface="Tahoma"/>
              </a:rPr>
              <a:t>c</a:t>
            </a:r>
            <a:r>
              <a:rPr dirty="0" sz="2400" spc="70">
                <a:solidFill>
                  <a:srgbClr val="51006C"/>
                </a:solidFill>
                <a:latin typeface="Tahoma"/>
                <a:cs typeface="Tahoma"/>
              </a:rPr>
              <a:t>t</a:t>
            </a:r>
            <a:r>
              <a:rPr dirty="0" sz="2400" spc="-275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51006C"/>
                </a:solidFill>
                <a:latin typeface="Tahoma"/>
                <a:cs typeface="Tahoma"/>
              </a:rPr>
              <a:t>N</a:t>
            </a:r>
            <a:r>
              <a:rPr dirty="0" sz="2400" spc="-5">
                <a:solidFill>
                  <a:srgbClr val="51006C"/>
                </a:solidFill>
                <a:latin typeface="Tahoma"/>
                <a:cs typeface="Tahoma"/>
              </a:rPr>
              <a:t>o</a:t>
            </a:r>
            <a:r>
              <a:rPr dirty="0" sz="2400" spc="65">
                <a:solidFill>
                  <a:srgbClr val="51006C"/>
                </a:solidFill>
                <a:latin typeface="Tahoma"/>
                <a:cs typeface="Tahoma"/>
              </a:rPr>
              <a:t>t</a:t>
            </a:r>
            <a:r>
              <a:rPr dirty="0" sz="2400" spc="-35">
                <a:solidFill>
                  <a:srgbClr val="51006C"/>
                </a:solidFill>
                <a:latin typeface="Tahoma"/>
                <a:cs typeface="Tahoma"/>
              </a:rPr>
              <a:t>a</a:t>
            </a:r>
            <a:r>
              <a:rPr dirty="0" sz="2400" spc="65">
                <a:solidFill>
                  <a:srgbClr val="51006C"/>
                </a:solidFill>
                <a:latin typeface="Tahoma"/>
                <a:cs typeface="Tahoma"/>
              </a:rPr>
              <a:t>t</a:t>
            </a:r>
            <a:r>
              <a:rPr dirty="0" sz="2400" spc="60">
                <a:solidFill>
                  <a:srgbClr val="51006C"/>
                </a:solidFill>
                <a:latin typeface="Tahoma"/>
                <a:cs typeface="Tahoma"/>
              </a:rPr>
              <a:t>i</a:t>
            </a:r>
            <a:r>
              <a:rPr dirty="0" sz="2400" spc="-5">
                <a:solidFill>
                  <a:srgbClr val="51006C"/>
                </a:solidFill>
                <a:latin typeface="Tahoma"/>
                <a:cs typeface="Tahoma"/>
              </a:rPr>
              <a:t>o</a:t>
            </a:r>
            <a:r>
              <a:rPr dirty="0" sz="2400" spc="-50">
                <a:solidFill>
                  <a:srgbClr val="51006C"/>
                </a:solidFill>
                <a:latin typeface="Tahoma"/>
                <a:cs typeface="Tahoma"/>
              </a:rPr>
              <a:t>n</a:t>
            </a:r>
            <a:r>
              <a:rPr dirty="0" sz="2400" spc="-295">
                <a:solidFill>
                  <a:srgbClr val="51006C"/>
                </a:solid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553720">
              <a:lnSpc>
                <a:spcPct val="100000"/>
              </a:lnSpc>
              <a:spcBef>
                <a:spcPts val="320"/>
              </a:spcBef>
            </a:pP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11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0">
                <a:solidFill>
                  <a:srgbClr val="001544"/>
                </a:solidFill>
                <a:latin typeface="Tahoma"/>
                <a:cs typeface="Tahoma"/>
              </a:rPr>
              <a:t>2</a:t>
            </a:r>
            <a:r>
              <a:rPr dirty="0" sz="3400" spc="40">
                <a:solidFill>
                  <a:srgbClr val="001544"/>
                </a:solidFill>
                <a:latin typeface="Tahoma"/>
                <a:cs typeface="Tahoma"/>
              </a:rPr>
              <a:t>000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endParaRPr sz="3400">
              <a:latin typeface="Tahoma"/>
              <a:cs typeface="Tahoma"/>
            </a:endParaRPr>
          </a:p>
          <a:p>
            <a:pPr marL="553720">
              <a:lnSpc>
                <a:spcPct val="100000"/>
              </a:lnSpc>
              <a:spcBef>
                <a:spcPts val="720"/>
              </a:spcBef>
            </a:pP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Self-Describing</a:t>
            </a:r>
            <a:endParaRPr sz="3400">
              <a:latin typeface="Tahoma"/>
              <a:cs typeface="Tahoma"/>
            </a:endParaRPr>
          </a:p>
          <a:p>
            <a:pPr marL="553720" marR="2551430">
              <a:lnSpc>
                <a:spcPct val="117600"/>
              </a:lnSpc>
              <a:spcBef>
                <a:spcPts val="95"/>
              </a:spcBef>
            </a:pP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Row-based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14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95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e 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Compressible</a:t>
            </a:r>
            <a:endParaRPr sz="3400">
              <a:latin typeface="Tahoma"/>
              <a:cs typeface="Tahoma"/>
            </a:endParaRPr>
          </a:p>
          <a:p>
            <a:pPr marL="553720" marR="5080">
              <a:lnSpc>
                <a:spcPct val="117600"/>
              </a:lnSpc>
              <a:spcBef>
                <a:spcPts val="5"/>
              </a:spcBef>
            </a:pP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tt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25">
                <a:solidFill>
                  <a:srgbClr val="001544"/>
                </a:solidFill>
                <a:latin typeface="Tahoma"/>
                <a:cs typeface="Tahoma"/>
              </a:rPr>
              <a:t>(</a:t>
            </a:r>
            <a:r>
              <a:rPr dirty="0" sz="3400" spc="-140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365">
                <a:solidFill>
                  <a:srgbClr val="001544"/>
                </a:solidFill>
                <a:latin typeface="Tahoma"/>
                <a:cs typeface="Tahoma"/>
              </a:rPr>
              <a:t>) 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Su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pp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05">
                <a:solidFill>
                  <a:srgbClr val="001544"/>
                </a:solidFill>
                <a:latin typeface="Tahoma"/>
                <a:cs typeface="Tahoma"/>
              </a:rPr>
              <a:t>v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k 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Su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pp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x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40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55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s 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Fast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(from</a:t>
            </a:r>
            <a:r>
              <a:rPr dirty="0" sz="3400" spc="-42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write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perspective)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398654"/>
            <a:ext cx="7188834" cy="5023485"/>
          </a:xfrm>
          <a:custGeom>
            <a:avLst/>
            <a:gdLst/>
            <a:ahLst/>
            <a:cxnLst/>
            <a:rect l="l" t="t" r="r" b="b"/>
            <a:pathLst>
              <a:path w="7188834" h="5023485">
                <a:moveTo>
                  <a:pt x="7188695" y="0"/>
                </a:moveTo>
                <a:lnTo>
                  <a:pt x="0" y="0"/>
                </a:lnTo>
                <a:lnTo>
                  <a:pt x="0" y="5022913"/>
                </a:lnTo>
                <a:lnTo>
                  <a:pt x="7188695" y="5022913"/>
                </a:lnTo>
                <a:lnTo>
                  <a:pt x="7188695" y="0"/>
                </a:lnTo>
                <a:close/>
              </a:path>
            </a:pathLst>
          </a:custGeom>
          <a:solidFill>
            <a:srgbClr val="18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12228" y="4998720"/>
            <a:ext cx="918844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|97.44|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|88.32|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14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|73.11|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2228" y="1429511"/>
            <a:ext cx="6918325" cy="4869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z="1700">
                <a:solidFill>
                  <a:srgbClr val="00B050"/>
                </a:solidFill>
                <a:latin typeface="Courier New"/>
                <a:cs typeface="Courier New"/>
              </a:rPr>
              <a:t>$</a:t>
            </a:r>
            <a:r>
              <a:rPr dirty="0" sz="1700" spc="-7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9600"/>
                </a:solidFill>
                <a:latin typeface="Courier New"/>
                <a:cs typeface="Courier New"/>
              </a:rPr>
              <a:t>cat</a:t>
            </a:r>
            <a:r>
              <a:rPr dirty="0" sz="1700" spc="-70">
                <a:solidFill>
                  <a:srgbClr val="FF960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myTable.json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05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{"student_id":71,"subject":"math","score":97.44}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05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{"student_id":33,"subject":"history","score":88.32}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{"student_id":101,"subject":"geography","score":73.11}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14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{"student_id":13,"subject":"physics","score":87.78}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ourier New"/>
              <a:cs typeface="Courier New"/>
            </a:endParaRPr>
          </a:p>
          <a:p>
            <a:pPr marL="12700" marR="515620">
              <a:lnSpc>
                <a:spcPct val="100600"/>
              </a:lnSpc>
            </a:pP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scala&gt;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val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table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spark.read.json("myTable.json") </a:t>
            </a:r>
            <a:r>
              <a:rPr dirty="0" sz="1700" spc="-10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table: org.apache.spark.sql.DataFrame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[score: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double,</a:t>
            </a:r>
            <a:r>
              <a:rPr dirty="0" sz="17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student_id:</a:t>
            </a:r>
            <a:r>
              <a:rPr dirty="0" sz="17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bigint</a:t>
            </a:r>
            <a:r>
              <a:rPr dirty="0" sz="17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dirty="0" sz="17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7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r>
              <a:rPr dirty="0" sz="17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field]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30"/>
              </a:lnSpc>
            </a:pP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scala&gt;</a:t>
            </a:r>
            <a:r>
              <a:rPr dirty="0" sz="1700" spc="-9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table.show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05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+-----+----------+---------+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  <a:tabLst>
                <a:tab pos="2564765" algn="l"/>
              </a:tabLst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|score|student_id|	subject|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05"/>
              </a:lnSpc>
              <a:tabLst>
                <a:tab pos="777875" algn="l"/>
                <a:tab pos="2181860" algn="l"/>
                <a:tab pos="3458210" algn="l"/>
              </a:tabLst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u="heavy" sz="1700" spc="-2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ourier New"/>
                <a:cs typeface="Courier New"/>
              </a:rPr>
              <a:t>	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u="heavy" sz="1700" spc="-2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ourier New"/>
                <a:cs typeface="Courier New"/>
              </a:rPr>
              <a:t>	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u="heavy" sz="1700" spc="-2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ourier New"/>
                <a:cs typeface="Courier New"/>
              </a:rPr>
              <a:t>	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700">
              <a:latin typeface="Courier New"/>
              <a:cs typeface="Courier New"/>
            </a:endParaRPr>
          </a:p>
          <a:p>
            <a:pPr algn="just" marL="1798955" marR="3323590" indent="127635">
              <a:lnSpc>
                <a:spcPts val="1989"/>
              </a:lnSpc>
              <a:spcBef>
                <a:spcPts val="100"/>
              </a:spcBef>
            </a:pP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71|</a:t>
            </a:r>
            <a:r>
              <a:rPr dirty="0" sz="1700" spc="20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math| </a:t>
            </a:r>
            <a:r>
              <a:rPr dirty="0" sz="1700" spc="-10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33|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history|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101|geography|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39"/>
              </a:lnSpc>
              <a:tabLst>
                <a:tab pos="1926589" algn="l"/>
                <a:tab pos="2564765" algn="l"/>
              </a:tabLst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|87.78|	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13|	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physics|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14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+-----+----------+---------+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87995" y="1085088"/>
            <a:ext cx="24447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4">
                <a:latin typeface="Tahoma"/>
                <a:cs typeface="Tahoma"/>
              </a:rPr>
              <a:t>*</a:t>
            </a:r>
            <a:r>
              <a:rPr dirty="0" sz="1700" spc="-220">
                <a:latin typeface="Tahoma"/>
                <a:cs typeface="Tahoma"/>
              </a:rPr>
              <a:t> </a:t>
            </a:r>
            <a:r>
              <a:rPr dirty="0" sz="1700" spc="25">
                <a:latin typeface="Tahoma"/>
                <a:cs typeface="Tahoma"/>
              </a:rPr>
              <a:t>S</a:t>
            </a:r>
            <a:r>
              <a:rPr dirty="0" sz="1700" spc="-15">
                <a:latin typeface="Tahoma"/>
                <a:cs typeface="Tahoma"/>
              </a:rPr>
              <a:t>o</a:t>
            </a:r>
            <a:r>
              <a:rPr dirty="0" sz="1700" spc="-40">
                <a:latin typeface="Tahoma"/>
                <a:cs typeface="Tahoma"/>
              </a:rPr>
              <a:t>m</a:t>
            </a:r>
            <a:r>
              <a:rPr dirty="0" sz="1700" spc="10">
                <a:latin typeface="Tahoma"/>
                <a:cs typeface="Tahoma"/>
              </a:rPr>
              <a:t>e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sz="1700" spc="55">
                <a:latin typeface="Tahoma"/>
                <a:cs typeface="Tahoma"/>
              </a:rPr>
              <a:t>f</a:t>
            </a:r>
            <a:r>
              <a:rPr dirty="0" sz="1700" spc="-15">
                <a:latin typeface="Tahoma"/>
                <a:cs typeface="Tahoma"/>
              </a:rPr>
              <a:t>o</a:t>
            </a:r>
            <a:r>
              <a:rPr dirty="0" sz="1700">
                <a:latin typeface="Tahoma"/>
                <a:cs typeface="Tahoma"/>
              </a:rPr>
              <a:t>r</a:t>
            </a:r>
            <a:r>
              <a:rPr dirty="0" sz="1700" spc="-40">
                <a:latin typeface="Tahoma"/>
                <a:cs typeface="Tahoma"/>
              </a:rPr>
              <a:t>m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45">
                <a:latin typeface="Tahoma"/>
                <a:cs typeface="Tahoma"/>
              </a:rPr>
              <a:t>tt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-55">
                <a:latin typeface="Tahoma"/>
                <a:cs typeface="Tahoma"/>
              </a:rPr>
              <a:t>n</a:t>
            </a:r>
            <a:r>
              <a:rPr dirty="0" sz="1700" spc="-35">
                <a:latin typeface="Tahoma"/>
                <a:cs typeface="Tahoma"/>
              </a:rPr>
              <a:t>g</a:t>
            </a:r>
            <a:r>
              <a:rPr dirty="0" sz="1700" spc="-215">
                <a:latin typeface="Tahoma"/>
                <a:cs typeface="Tahoma"/>
              </a:rPr>
              <a:t> 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-15">
                <a:latin typeface="Tahoma"/>
                <a:cs typeface="Tahoma"/>
              </a:rPr>
              <a:t>pp</a:t>
            </a:r>
            <a:r>
              <a:rPr dirty="0" sz="1700" spc="-5">
                <a:latin typeface="Tahoma"/>
                <a:cs typeface="Tahoma"/>
              </a:rPr>
              <a:t>l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>
                <a:latin typeface="Tahoma"/>
                <a:cs typeface="Tahoma"/>
              </a:rPr>
              <a:t>e</a:t>
            </a:r>
            <a:r>
              <a:rPr dirty="0" sz="1700" spc="-15">
                <a:latin typeface="Tahoma"/>
                <a:cs typeface="Tahoma"/>
              </a:rPr>
              <a:t>d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5" y="3699764"/>
            <a:ext cx="116719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5">
                <a:solidFill>
                  <a:srgbClr val="FFFFFF"/>
                </a:solidFill>
              </a:rPr>
              <a:t>S</a:t>
            </a:r>
            <a:r>
              <a:rPr dirty="0" spc="130">
                <a:solidFill>
                  <a:srgbClr val="FFFFFF"/>
                </a:solidFill>
              </a:rPr>
              <a:t>t</a:t>
            </a:r>
            <a:r>
              <a:rPr dirty="0" spc="5">
                <a:solidFill>
                  <a:srgbClr val="FFFFFF"/>
                </a:solidFill>
              </a:rPr>
              <a:t>r</a:t>
            </a:r>
            <a:r>
              <a:rPr dirty="0" spc="-100">
                <a:solidFill>
                  <a:srgbClr val="FFFFFF"/>
                </a:solidFill>
              </a:rPr>
              <a:t>u</a:t>
            </a:r>
            <a:r>
              <a:rPr dirty="0" spc="270">
                <a:solidFill>
                  <a:srgbClr val="FFFFFF"/>
                </a:solidFill>
              </a:rPr>
              <a:t>c</a:t>
            </a:r>
            <a:r>
              <a:rPr dirty="0" spc="130">
                <a:solidFill>
                  <a:srgbClr val="FFFFFF"/>
                </a:solidFill>
              </a:rPr>
              <a:t>t</a:t>
            </a:r>
            <a:r>
              <a:rPr dirty="0" spc="-100">
                <a:solidFill>
                  <a:srgbClr val="FFFFFF"/>
                </a:solidFill>
              </a:rPr>
              <a:t>u</a:t>
            </a:r>
            <a:r>
              <a:rPr dirty="0" spc="5">
                <a:solidFill>
                  <a:srgbClr val="FFFFFF"/>
                </a:solidFill>
              </a:rPr>
              <a:t>r</a:t>
            </a:r>
            <a:r>
              <a:rPr dirty="0" spc="35">
                <a:solidFill>
                  <a:srgbClr val="FFFFFF"/>
                </a:solidFill>
              </a:rPr>
              <a:t>e</a:t>
            </a:r>
            <a:r>
              <a:rPr dirty="0" spc="-35">
                <a:solidFill>
                  <a:srgbClr val="FFFFFF"/>
                </a:solidFill>
              </a:rPr>
              <a:t>d</a:t>
            </a:r>
            <a:r>
              <a:rPr dirty="0" spc="-540">
                <a:solidFill>
                  <a:srgbClr val="FFFFFF"/>
                </a:solidFill>
              </a:rPr>
              <a:t> </a:t>
            </a:r>
            <a:r>
              <a:rPr dirty="0" spc="220">
                <a:solidFill>
                  <a:srgbClr val="FFFFFF"/>
                </a:solidFill>
              </a:rPr>
              <a:t>F</a:t>
            </a:r>
            <a:r>
              <a:rPr dirty="0" spc="130">
                <a:solidFill>
                  <a:srgbClr val="FFFFFF"/>
                </a:solidFill>
              </a:rPr>
              <a:t>i</a:t>
            </a:r>
            <a:r>
              <a:rPr dirty="0" spc="10">
                <a:solidFill>
                  <a:srgbClr val="FFFFFF"/>
                </a:solidFill>
              </a:rPr>
              <a:t>l</a:t>
            </a:r>
            <a:r>
              <a:rPr dirty="0" spc="30">
                <a:solidFill>
                  <a:srgbClr val="FFFFFF"/>
                </a:solidFill>
              </a:rPr>
              <a:t>e</a:t>
            </a:r>
            <a:r>
              <a:rPr dirty="0" spc="-535">
                <a:solidFill>
                  <a:srgbClr val="FFFFFF"/>
                </a:solidFill>
              </a:rPr>
              <a:t> </a:t>
            </a:r>
            <a:r>
              <a:rPr dirty="0" spc="220">
                <a:solidFill>
                  <a:srgbClr val="FFFFFF"/>
                </a:solidFill>
              </a:rPr>
              <a:t>F</a:t>
            </a:r>
            <a:r>
              <a:rPr dirty="0" spc="-5">
                <a:solidFill>
                  <a:srgbClr val="FFFFFF"/>
                </a:solidFill>
              </a:rPr>
              <a:t>o</a:t>
            </a:r>
            <a:r>
              <a:rPr dirty="0" spc="5">
                <a:solidFill>
                  <a:srgbClr val="FFFFFF"/>
                </a:solidFill>
              </a:rPr>
              <a:t>r</a:t>
            </a:r>
            <a:r>
              <a:rPr dirty="0" spc="-60">
                <a:solidFill>
                  <a:srgbClr val="FFFFFF"/>
                </a:solidFill>
              </a:rPr>
              <a:t>m</a:t>
            </a:r>
            <a:r>
              <a:rPr dirty="0" spc="-65">
                <a:solidFill>
                  <a:srgbClr val="FFFFFF"/>
                </a:solidFill>
              </a:rPr>
              <a:t>a</a:t>
            </a:r>
            <a:r>
              <a:rPr dirty="0" spc="130">
                <a:solidFill>
                  <a:srgbClr val="FFFFFF"/>
                </a:solidFill>
              </a:rPr>
              <a:t>t</a:t>
            </a:r>
            <a:r>
              <a:rPr dirty="0" spc="165">
                <a:solidFill>
                  <a:srgbClr val="FFFFFF"/>
                </a:solidFill>
              </a:rPr>
              <a:t>s</a:t>
            </a:r>
            <a:r>
              <a:rPr dirty="0" spc="-70">
                <a:solidFill>
                  <a:srgbClr val="FFFFFF"/>
                </a:solidFill>
              </a:rPr>
              <a:t>:</a:t>
            </a:r>
            <a:r>
              <a:rPr dirty="0" spc="-550">
                <a:solidFill>
                  <a:srgbClr val="FFFFFF"/>
                </a:solidFill>
              </a:rPr>
              <a:t> </a:t>
            </a:r>
            <a:r>
              <a:rPr dirty="0" spc="30">
                <a:solidFill>
                  <a:srgbClr val="FFFFFF"/>
                </a:solidFill>
              </a:rPr>
              <a:t>A</a:t>
            </a:r>
            <a:r>
              <a:rPr dirty="0" spc="-55">
                <a:solidFill>
                  <a:srgbClr val="FFFFFF"/>
                </a:solidFill>
              </a:rPr>
              <a:t>v</a:t>
            </a:r>
            <a:r>
              <a:rPr dirty="0" spc="-50">
                <a:solidFill>
                  <a:srgbClr val="FFFFFF"/>
                </a:solidFill>
              </a:rPr>
              <a:t>r</a:t>
            </a:r>
            <a:r>
              <a:rPr dirty="0" spc="-5">
                <a:solidFill>
                  <a:srgbClr val="FFFFFF"/>
                </a:solidFill>
              </a:rPr>
              <a:t>o</a:t>
            </a:r>
            <a:r>
              <a:rPr dirty="0" spc="-190">
                <a:solidFill>
                  <a:srgbClr val="FFFFFF"/>
                </a:solidFill>
              </a:rPr>
              <a:t>,</a:t>
            </a:r>
            <a:r>
              <a:rPr dirty="0" spc="-550">
                <a:solidFill>
                  <a:srgbClr val="FFFFFF"/>
                </a:solidFill>
              </a:rPr>
              <a:t> </a:t>
            </a:r>
            <a:r>
              <a:rPr dirty="0" spc="-420">
                <a:solidFill>
                  <a:srgbClr val="FFFFFF"/>
                </a:solidFill>
              </a:rPr>
              <a:t>O</a:t>
            </a:r>
            <a:r>
              <a:rPr dirty="0" spc="-45">
                <a:solidFill>
                  <a:srgbClr val="FFFFFF"/>
                </a:solidFill>
              </a:rPr>
              <a:t>R</a:t>
            </a:r>
            <a:r>
              <a:rPr dirty="0" spc="25">
                <a:solidFill>
                  <a:srgbClr val="FFFFFF"/>
                </a:solidFill>
              </a:rPr>
              <a:t>C</a:t>
            </a:r>
            <a:r>
              <a:rPr dirty="0" spc="-190">
                <a:solidFill>
                  <a:srgbClr val="FFFFFF"/>
                </a:solidFill>
              </a:rPr>
              <a:t>,</a:t>
            </a:r>
            <a:r>
              <a:rPr dirty="0" spc="-550">
                <a:solidFill>
                  <a:srgbClr val="FFFFFF"/>
                </a:solidFill>
              </a:rPr>
              <a:t> </a:t>
            </a:r>
            <a:r>
              <a:rPr dirty="0" spc="185">
                <a:solidFill>
                  <a:srgbClr val="FFFFFF"/>
                </a:solidFill>
              </a:rPr>
              <a:t>P</a:t>
            </a:r>
            <a:r>
              <a:rPr dirty="0" spc="-65">
                <a:solidFill>
                  <a:srgbClr val="FFFFFF"/>
                </a:solidFill>
              </a:rPr>
              <a:t>a</a:t>
            </a:r>
            <a:r>
              <a:rPr dirty="0" spc="5">
                <a:solidFill>
                  <a:srgbClr val="FFFFFF"/>
                </a:solidFill>
              </a:rPr>
              <a:t>r</a:t>
            </a:r>
            <a:r>
              <a:rPr dirty="0">
                <a:solidFill>
                  <a:srgbClr val="FFFFFF"/>
                </a:solidFill>
              </a:rPr>
              <a:t>q</a:t>
            </a:r>
            <a:r>
              <a:rPr dirty="0" spc="-100">
                <a:solidFill>
                  <a:srgbClr val="FFFFFF"/>
                </a:solidFill>
              </a:rPr>
              <a:t>u</a:t>
            </a:r>
            <a:r>
              <a:rPr dirty="0" spc="35">
                <a:solidFill>
                  <a:srgbClr val="FFFFFF"/>
                </a:solidFill>
              </a:rPr>
              <a:t>e</a:t>
            </a:r>
            <a:r>
              <a:rPr dirty="0" spc="140">
                <a:solidFill>
                  <a:srgbClr val="FFFFFF"/>
                </a:solidFill>
              </a:rPr>
              <a:t>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31489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A</a:t>
            </a:r>
            <a:r>
              <a:rPr dirty="0" spc="-35"/>
              <a:t>b</a:t>
            </a:r>
            <a:r>
              <a:rPr dirty="0" spc="-5"/>
              <a:t>o</a:t>
            </a:r>
            <a:r>
              <a:rPr dirty="0" spc="-100"/>
              <a:t>u</a:t>
            </a:r>
            <a:r>
              <a:rPr dirty="0" spc="130"/>
              <a:t>t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30"/>
              <a:t>A</a:t>
            </a:r>
            <a:r>
              <a:rPr dirty="0" spc="-55"/>
              <a:t>v</a:t>
            </a:r>
            <a:r>
              <a:rPr dirty="0" spc="-50"/>
              <a:t>r</a:t>
            </a:r>
            <a:r>
              <a:rPr dirty="0" spc="5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114" y="1606804"/>
            <a:ext cx="10007600" cy="552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562985">
              <a:lnSpc>
                <a:spcPct val="117600"/>
              </a:lnSpc>
              <a:spcBef>
                <a:spcPts val="100"/>
              </a:spcBef>
            </a:pPr>
            <a:r>
              <a:rPr dirty="0" sz="3400" spc="-70">
                <a:solidFill>
                  <a:srgbClr val="001544"/>
                </a:solidFill>
                <a:latin typeface="Tahoma"/>
                <a:cs typeface="Tahoma"/>
              </a:rPr>
              <a:t>Data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Format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775">
                <a:solidFill>
                  <a:srgbClr val="001544"/>
                </a:solidFill>
                <a:latin typeface="Tahoma"/>
                <a:cs typeface="Tahoma"/>
              </a:rPr>
              <a:t>+</a:t>
            </a:r>
            <a:r>
              <a:rPr dirty="0" sz="3400" spc="-6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Serialization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Format </a:t>
            </a:r>
            <a:r>
              <a:rPr dirty="0" sz="3400" spc="-105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Self-Describing</a:t>
            </a:r>
            <a:endParaRPr sz="3400">
              <a:latin typeface="Tahoma"/>
              <a:cs typeface="Tahoma"/>
            </a:endParaRPr>
          </a:p>
          <a:p>
            <a:pPr marL="561340" indent="-377190">
              <a:lnSpc>
                <a:spcPct val="100000"/>
              </a:lnSpc>
              <a:spcBef>
                <a:spcPts val="309"/>
              </a:spcBef>
              <a:buChar char="▪"/>
              <a:tabLst>
                <a:tab pos="560705" algn="l"/>
                <a:tab pos="561340" algn="l"/>
              </a:tabLst>
            </a:pPr>
            <a:r>
              <a:rPr dirty="0" sz="1700" spc="-15">
                <a:latin typeface="Arial MT"/>
                <a:cs typeface="Arial MT"/>
              </a:rPr>
              <a:t>Schema</a:t>
            </a:r>
            <a:r>
              <a:rPr dirty="0" sz="1700" spc="-6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evolution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Row-based</a:t>
            </a:r>
            <a:endParaRPr sz="3400">
              <a:latin typeface="Tahoma"/>
              <a:cs typeface="Tahoma"/>
            </a:endParaRPr>
          </a:p>
          <a:p>
            <a:pPr marL="561340" indent="-377190">
              <a:lnSpc>
                <a:spcPct val="100000"/>
              </a:lnSpc>
              <a:spcBef>
                <a:spcPts val="215"/>
              </a:spcBef>
              <a:buChar char="▪"/>
              <a:tabLst>
                <a:tab pos="560705" algn="l"/>
                <a:tab pos="561340" algn="l"/>
              </a:tabLst>
            </a:pPr>
            <a:r>
              <a:rPr dirty="0" sz="1700" spc="-15">
                <a:latin typeface="Arial MT"/>
                <a:cs typeface="Arial MT"/>
              </a:rPr>
              <a:t>Optimized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for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write-intensive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applications</a:t>
            </a:r>
            <a:endParaRPr sz="1700">
              <a:latin typeface="Arial MT"/>
              <a:cs typeface="Arial MT"/>
            </a:endParaRPr>
          </a:p>
          <a:p>
            <a:pPr marL="12700" marR="5080">
              <a:lnSpc>
                <a:spcPct val="117600"/>
              </a:lnSpc>
              <a:spcBef>
                <a:spcPts val="150"/>
              </a:spcBef>
            </a:pP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Binary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Format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30">
                <a:solidFill>
                  <a:srgbClr val="001544"/>
                </a:solidFill>
                <a:latin typeface="Tahoma"/>
                <a:cs typeface="Tahoma"/>
              </a:rPr>
              <a:t>–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Schema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stored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inside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of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file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35">
                <a:solidFill>
                  <a:srgbClr val="001544"/>
                </a:solidFill>
                <a:latin typeface="Tahoma"/>
                <a:cs typeface="Tahoma"/>
              </a:rPr>
              <a:t>(as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JSON) </a:t>
            </a:r>
            <a:r>
              <a:rPr dirty="0" sz="3400" spc="-104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Compressible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Splittable</a:t>
            </a:r>
            <a:endParaRPr sz="3400">
              <a:latin typeface="Tahoma"/>
              <a:cs typeface="Tahoma"/>
            </a:endParaRPr>
          </a:p>
          <a:p>
            <a:pPr marL="12700" marR="3077845">
              <a:lnSpc>
                <a:spcPct val="117600"/>
              </a:lnSpc>
            </a:pP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Su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pp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x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k 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Su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pp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endParaRPr sz="3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6283" y="0"/>
            <a:ext cx="2994115" cy="9238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3" y="612139"/>
            <a:ext cx="43548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0"/>
              <a:t>I</a:t>
            </a:r>
            <a:r>
              <a:rPr dirty="0" spc="-100"/>
              <a:t>n</a:t>
            </a:r>
            <a:r>
              <a:rPr dirty="0" spc="165"/>
              <a:t>s</a:t>
            </a:r>
            <a:r>
              <a:rPr dirty="0"/>
              <a:t>p</a:t>
            </a:r>
            <a:r>
              <a:rPr dirty="0" spc="35"/>
              <a:t>e</a:t>
            </a:r>
            <a:r>
              <a:rPr dirty="0" spc="270"/>
              <a:t>c</a:t>
            </a:r>
            <a:r>
              <a:rPr dirty="0" spc="130"/>
              <a:t>t</a:t>
            </a:r>
            <a:r>
              <a:rPr dirty="0" spc="130"/>
              <a:t>i</a:t>
            </a:r>
            <a:r>
              <a:rPr dirty="0" spc="-100"/>
              <a:t>n</a:t>
            </a:r>
            <a:r>
              <a:rPr dirty="0" spc="-95"/>
              <a:t>g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30"/>
              <a:t>A</a:t>
            </a:r>
            <a:r>
              <a:rPr dirty="0" spc="-55"/>
              <a:t>v</a:t>
            </a:r>
            <a:r>
              <a:rPr dirty="0" spc="-50"/>
              <a:t>r</a:t>
            </a:r>
            <a:r>
              <a:rPr dirty="0" spc="5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444467" y="1412559"/>
            <a:ext cx="14084300" cy="6057265"/>
          </a:xfrm>
          <a:custGeom>
            <a:avLst/>
            <a:gdLst/>
            <a:ahLst/>
            <a:cxnLst/>
            <a:rect l="l" t="t" r="r" b="b"/>
            <a:pathLst>
              <a:path w="14084300" h="6057265">
                <a:moveTo>
                  <a:pt x="14084078" y="0"/>
                </a:moveTo>
                <a:lnTo>
                  <a:pt x="0" y="0"/>
                </a:lnTo>
                <a:lnTo>
                  <a:pt x="0" y="6057042"/>
                </a:lnTo>
                <a:lnTo>
                  <a:pt x="14084078" y="6057042"/>
                </a:lnTo>
                <a:lnTo>
                  <a:pt x="14084078" y="0"/>
                </a:lnTo>
                <a:close/>
              </a:path>
            </a:pathLst>
          </a:custGeom>
          <a:solidFill>
            <a:srgbClr val="18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1496" y="1441704"/>
            <a:ext cx="13555344" cy="5633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dirty="0" sz="1700">
                <a:solidFill>
                  <a:srgbClr val="00B050"/>
                </a:solidFill>
                <a:latin typeface="Courier New"/>
                <a:cs typeface="Courier New"/>
              </a:rPr>
              <a:t>$</a:t>
            </a:r>
            <a:r>
              <a:rPr dirty="0" sz="1700" spc="-5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9600"/>
                </a:solidFill>
                <a:latin typeface="Courier New"/>
                <a:cs typeface="Courier New"/>
              </a:rPr>
              <a:t>avro-tools</a:t>
            </a:r>
            <a:r>
              <a:rPr dirty="0" sz="1700" spc="-50">
                <a:solidFill>
                  <a:srgbClr val="FF960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3620"/>
                </a:solidFill>
                <a:latin typeface="Courier New"/>
                <a:cs typeface="Courier New"/>
              </a:rPr>
              <a:t>tojson</a:t>
            </a:r>
            <a:r>
              <a:rPr dirty="0" sz="1700" spc="-55">
                <a:solidFill>
                  <a:srgbClr val="FF362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part-00000-tid-8566179657485710941-115d547d-6b9a-43cf-957a-c549d3243afb-3-1-c000.avro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05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{"student_id":{"int":71},"subject":{"string":"math"},"score":{"double":97.44}}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{"student_id":{"int":33},"subject":{"string":"history"},"score":{"double":88.32}}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05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{"student_id":{"int":101},"subject":{"string":"geography"},"score":{"double":73.11}}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30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{"student_id":{"int":13},"subject":{"string":"physics"},"score":{"double":87.78}}</a:t>
            </a:r>
            <a:endParaRPr sz="1700">
              <a:latin typeface="Courier New"/>
              <a:cs typeface="Courier New"/>
            </a:endParaRPr>
          </a:p>
          <a:p>
            <a:pPr marL="12700" marR="5080">
              <a:lnSpc>
                <a:spcPct val="103499"/>
              </a:lnSpc>
              <a:spcBef>
                <a:spcPts val="1870"/>
              </a:spcBef>
            </a:pPr>
            <a:r>
              <a:rPr dirty="0" sz="1700">
                <a:solidFill>
                  <a:srgbClr val="00B050"/>
                </a:solidFill>
                <a:latin typeface="Courier New"/>
                <a:cs typeface="Courier New"/>
              </a:rPr>
              <a:t>$ </a:t>
            </a:r>
            <a:r>
              <a:rPr dirty="0" sz="1700" spc="-20">
                <a:solidFill>
                  <a:srgbClr val="FF9600"/>
                </a:solidFill>
                <a:latin typeface="Courier New"/>
                <a:cs typeface="Courier New"/>
              </a:rPr>
              <a:t>avro-tools </a:t>
            </a:r>
            <a:r>
              <a:rPr dirty="0" sz="1700" spc="-20">
                <a:solidFill>
                  <a:srgbClr val="FF3620"/>
                </a:solidFill>
                <a:latin typeface="Courier New"/>
                <a:cs typeface="Courier New"/>
              </a:rPr>
              <a:t>getmeta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part-00000-tid-8566179657485710941-115d547d-6b9a-43cf-957a-c549d3243afb-3-1-c000.avro </a:t>
            </a:r>
            <a:r>
              <a:rPr dirty="0" sz="1700" spc="-10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CCAFD8"/>
                </a:solidFill>
                <a:latin typeface="Courier New"/>
                <a:cs typeface="Courier New"/>
              </a:rPr>
              <a:t>avro.schema</a:t>
            </a:r>
            <a:r>
              <a:rPr dirty="0" sz="1700" spc="-4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67335">
              <a:lnSpc>
                <a:spcPts val="1980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"type"</a:t>
            </a:r>
            <a:r>
              <a:rPr dirty="0" sz="17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7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"record",</a:t>
            </a:r>
            <a:endParaRPr sz="1700">
              <a:latin typeface="Courier New"/>
              <a:cs typeface="Courier New"/>
            </a:endParaRPr>
          </a:p>
          <a:p>
            <a:pPr marL="267335" marR="9960610">
              <a:lnSpc>
                <a:spcPts val="1989"/>
              </a:lnSpc>
              <a:spcBef>
                <a:spcPts val="95"/>
              </a:spcBef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"name"</a:t>
            </a:r>
            <a:r>
              <a:rPr dirty="0" sz="17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7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"topLevelRecord", </a:t>
            </a:r>
            <a:r>
              <a:rPr dirty="0" sz="1700" spc="-10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"fields"</a:t>
            </a:r>
            <a:r>
              <a:rPr dirty="0" sz="17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7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17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22605">
              <a:lnSpc>
                <a:spcPts val="1925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"name"</a:t>
            </a:r>
            <a:r>
              <a:rPr dirty="0" sz="17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7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"student_id",</a:t>
            </a:r>
            <a:endParaRPr sz="1700">
              <a:latin typeface="Courier New"/>
              <a:cs typeface="Courier New"/>
            </a:endParaRPr>
          </a:p>
          <a:p>
            <a:pPr marL="522605">
              <a:lnSpc>
                <a:spcPts val="2005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"type"</a:t>
            </a:r>
            <a:r>
              <a:rPr dirty="0" sz="17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7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B0F0"/>
                </a:solidFill>
                <a:latin typeface="Courier New"/>
                <a:cs typeface="Courier New"/>
              </a:rPr>
              <a:t>[</a:t>
            </a:r>
            <a:r>
              <a:rPr dirty="0" sz="1700" spc="-4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F0"/>
                </a:solidFill>
                <a:latin typeface="Courier New"/>
                <a:cs typeface="Courier New"/>
              </a:rPr>
              <a:t>"int",</a:t>
            </a:r>
            <a:r>
              <a:rPr dirty="0" sz="1700" spc="-4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F0"/>
                </a:solidFill>
                <a:latin typeface="Courier New"/>
                <a:cs typeface="Courier New"/>
              </a:rPr>
              <a:t>"null"</a:t>
            </a:r>
            <a:r>
              <a:rPr dirty="0" sz="1700" spc="-4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B0F0"/>
                </a:solidFill>
                <a:latin typeface="Courier New"/>
                <a:cs typeface="Courier New"/>
              </a:rPr>
              <a:t>]</a:t>
            </a:r>
            <a:endParaRPr sz="1700">
              <a:latin typeface="Courier New"/>
              <a:cs typeface="Courier New"/>
            </a:endParaRPr>
          </a:p>
          <a:p>
            <a:pPr marL="267335">
              <a:lnSpc>
                <a:spcPts val="1989"/>
              </a:lnSpc>
            </a:pPr>
            <a:r>
              <a:rPr dirty="0" sz="1700" spc="-1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dirty="0" sz="1700" spc="-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22605">
              <a:lnSpc>
                <a:spcPts val="2005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"name"</a:t>
            </a:r>
            <a:r>
              <a:rPr dirty="0" sz="17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7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"subject",</a:t>
            </a:r>
            <a:endParaRPr sz="1700">
              <a:latin typeface="Courier New"/>
              <a:cs typeface="Courier New"/>
            </a:endParaRPr>
          </a:p>
          <a:p>
            <a:pPr marL="522605">
              <a:lnSpc>
                <a:spcPts val="2005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"type"</a:t>
            </a:r>
            <a:r>
              <a:rPr dirty="0" sz="17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7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B0F0"/>
                </a:solidFill>
                <a:latin typeface="Courier New"/>
                <a:cs typeface="Courier New"/>
              </a:rPr>
              <a:t>[</a:t>
            </a:r>
            <a:r>
              <a:rPr dirty="0" sz="1700" spc="-4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F0"/>
                </a:solidFill>
                <a:latin typeface="Courier New"/>
                <a:cs typeface="Courier New"/>
              </a:rPr>
              <a:t>"string",</a:t>
            </a:r>
            <a:r>
              <a:rPr dirty="0" sz="1700" spc="-4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F0"/>
                </a:solidFill>
                <a:latin typeface="Courier New"/>
                <a:cs typeface="Courier New"/>
              </a:rPr>
              <a:t>"null"</a:t>
            </a:r>
            <a:r>
              <a:rPr dirty="0" sz="1700" spc="-4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B0F0"/>
                </a:solidFill>
                <a:latin typeface="Courier New"/>
                <a:cs typeface="Courier New"/>
              </a:rPr>
              <a:t>]</a:t>
            </a:r>
            <a:endParaRPr sz="1700">
              <a:latin typeface="Courier New"/>
              <a:cs typeface="Courier New"/>
            </a:endParaRPr>
          </a:p>
          <a:p>
            <a:pPr marL="267335">
              <a:lnSpc>
                <a:spcPts val="1989"/>
              </a:lnSpc>
            </a:pPr>
            <a:r>
              <a:rPr dirty="0" sz="1700" spc="-1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dirty="0" sz="1700" spc="-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22605">
              <a:lnSpc>
                <a:spcPts val="2005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"name"</a:t>
            </a:r>
            <a:r>
              <a:rPr dirty="0" sz="17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7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"score",</a:t>
            </a:r>
            <a:endParaRPr sz="1700">
              <a:latin typeface="Courier New"/>
              <a:cs typeface="Courier New"/>
            </a:endParaRPr>
          </a:p>
          <a:p>
            <a:pPr marL="522605">
              <a:lnSpc>
                <a:spcPts val="2005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"type"</a:t>
            </a:r>
            <a:r>
              <a:rPr dirty="0" sz="17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7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B0F0"/>
                </a:solidFill>
                <a:latin typeface="Courier New"/>
                <a:cs typeface="Courier New"/>
              </a:rPr>
              <a:t>[</a:t>
            </a:r>
            <a:r>
              <a:rPr dirty="0" sz="1700" spc="-4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F0"/>
                </a:solidFill>
                <a:latin typeface="Courier New"/>
                <a:cs typeface="Courier New"/>
              </a:rPr>
              <a:t>"double",</a:t>
            </a:r>
            <a:r>
              <a:rPr dirty="0" sz="1700" spc="-4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F0"/>
                </a:solidFill>
                <a:latin typeface="Courier New"/>
                <a:cs typeface="Courier New"/>
              </a:rPr>
              <a:t>"null"</a:t>
            </a:r>
            <a:r>
              <a:rPr dirty="0" sz="1700" spc="-4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B0F0"/>
                </a:solidFill>
                <a:latin typeface="Courier New"/>
                <a:cs typeface="Courier New"/>
              </a:rPr>
              <a:t>]</a:t>
            </a:r>
            <a:endParaRPr sz="1700">
              <a:latin typeface="Courier New"/>
              <a:cs typeface="Courier New"/>
            </a:endParaRPr>
          </a:p>
          <a:p>
            <a:pPr marL="267335">
              <a:lnSpc>
                <a:spcPts val="1989"/>
              </a:lnSpc>
            </a:pP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dirty="0" sz="1700" spc="-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05"/>
              </a:lnSpc>
            </a:pP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30"/>
              </a:lnSpc>
              <a:tabLst>
                <a:tab pos="2206625" algn="l"/>
              </a:tabLst>
            </a:pPr>
            <a:r>
              <a:rPr dirty="0" sz="1700" spc="-20">
                <a:solidFill>
                  <a:srgbClr val="CCAFD8"/>
                </a:solidFill>
                <a:latin typeface="Courier New"/>
                <a:cs typeface="Courier New"/>
              </a:rPr>
              <a:t>avro.codec	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snappy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3204" y="1085088"/>
            <a:ext cx="24447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4">
                <a:latin typeface="Tahoma"/>
                <a:cs typeface="Tahoma"/>
              </a:rPr>
              <a:t>*</a:t>
            </a:r>
            <a:r>
              <a:rPr dirty="0" sz="1700" spc="-220">
                <a:latin typeface="Tahoma"/>
                <a:cs typeface="Tahoma"/>
              </a:rPr>
              <a:t> </a:t>
            </a:r>
            <a:r>
              <a:rPr dirty="0" sz="1700" spc="25">
                <a:latin typeface="Tahoma"/>
                <a:cs typeface="Tahoma"/>
              </a:rPr>
              <a:t>S</a:t>
            </a:r>
            <a:r>
              <a:rPr dirty="0" sz="1700" spc="-15">
                <a:latin typeface="Tahoma"/>
                <a:cs typeface="Tahoma"/>
              </a:rPr>
              <a:t>o</a:t>
            </a:r>
            <a:r>
              <a:rPr dirty="0" sz="1700" spc="-40">
                <a:latin typeface="Tahoma"/>
                <a:cs typeface="Tahoma"/>
              </a:rPr>
              <a:t>m</a:t>
            </a:r>
            <a:r>
              <a:rPr dirty="0" sz="1700" spc="10">
                <a:latin typeface="Tahoma"/>
                <a:cs typeface="Tahoma"/>
              </a:rPr>
              <a:t>e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sz="1700" spc="55">
                <a:latin typeface="Tahoma"/>
                <a:cs typeface="Tahoma"/>
              </a:rPr>
              <a:t>f</a:t>
            </a:r>
            <a:r>
              <a:rPr dirty="0" sz="1700" spc="-15">
                <a:latin typeface="Tahoma"/>
                <a:cs typeface="Tahoma"/>
              </a:rPr>
              <a:t>o</a:t>
            </a:r>
            <a:r>
              <a:rPr dirty="0" sz="1700">
                <a:latin typeface="Tahoma"/>
                <a:cs typeface="Tahoma"/>
              </a:rPr>
              <a:t>r</a:t>
            </a:r>
            <a:r>
              <a:rPr dirty="0" sz="1700" spc="-40">
                <a:latin typeface="Tahoma"/>
                <a:cs typeface="Tahoma"/>
              </a:rPr>
              <a:t>m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45">
                <a:latin typeface="Tahoma"/>
                <a:cs typeface="Tahoma"/>
              </a:rPr>
              <a:t>tt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-55">
                <a:latin typeface="Tahoma"/>
                <a:cs typeface="Tahoma"/>
              </a:rPr>
              <a:t>n</a:t>
            </a:r>
            <a:r>
              <a:rPr dirty="0" sz="1700" spc="-35">
                <a:latin typeface="Tahoma"/>
                <a:cs typeface="Tahoma"/>
              </a:rPr>
              <a:t>g</a:t>
            </a:r>
            <a:r>
              <a:rPr dirty="0" sz="1700" spc="-215">
                <a:latin typeface="Tahoma"/>
                <a:cs typeface="Tahoma"/>
              </a:rPr>
              <a:t> 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-15">
                <a:latin typeface="Tahoma"/>
                <a:cs typeface="Tahoma"/>
              </a:rPr>
              <a:t>pp</a:t>
            </a:r>
            <a:r>
              <a:rPr dirty="0" sz="1700" spc="-5">
                <a:latin typeface="Tahoma"/>
                <a:cs typeface="Tahoma"/>
              </a:rPr>
              <a:t>l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>
                <a:latin typeface="Tahoma"/>
                <a:cs typeface="Tahoma"/>
              </a:rPr>
              <a:t>e</a:t>
            </a:r>
            <a:r>
              <a:rPr dirty="0" sz="1700" spc="-15">
                <a:latin typeface="Tahoma"/>
                <a:cs typeface="Tahoma"/>
              </a:rPr>
              <a:t>d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6283" y="0"/>
            <a:ext cx="2994115" cy="9238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32937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C</a:t>
            </a:r>
            <a:r>
              <a:rPr dirty="0" spc="-5"/>
              <a:t>o</a:t>
            </a:r>
            <a:r>
              <a:rPr dirty="0" spc="-100"/>
              <a:t>n</a:t>
            </a:r>
            <a:r>
              <a:rPr dirty="0" spc="180"/>
              <a:t>f</a:t>
            </a:r>
            <a:r>
              <a:rPr dirty="0" spc="130"/>
              <a:t>i</a:t>
            </a:r>
            <a:r>
              <a:rPr dirty="0" spc="-95"/>
              <a:t>g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30"/>
              <a:t>A</a:t>
            </a:r>
            <a:r>
              <a:rPr dirty="0" spc="-55"/>
              <a:t>v</a:t>
            </a:r>
            <a:r>
              <a:rPr dirty="0" spc="-50"/>
              <a:t>r</a:t>
            </a:r>
            <a:r>
              <a:rPr dirty="0" spc="5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114" y="1698243"/>
            <a:ext cx="642048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spark.sql.avro.compression.codec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565" y="2209800"/>
            <a:ext cx="5691505" cy="6350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What: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spc="-20">
                <a:latin typeface="Arial MT"/>
                <a:cs typeface="Arial MT"/>
              </a:rPr>
              <a:t>Compression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codec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used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writing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AVRO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files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Options</a:t>
            </a:r>
            <a:r>
              <a:rPr dirty="0" sz="1700" spc="-15">
                <a:latin typeface="Arial MT"/>
                <a:cs typeface="Arial MT"/>
              </a:rPr>
              <a:t>: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{uncompressed,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deflate,</a:t>
            </a:r>
            <a:r>
              <a:rPr dirty="0" u="sng" sz="1700" spc="-3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7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snappy</a:t>
            </a:r>
            <a:r>
              <a:rPr dirty="0" sz="1700" spc="-15">
                <a:latin typeface="Arial MT"/>
                <a:cs typeface="Arial MT"/>
              </a:rPr>
              <a:t>,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bzip2,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xz}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114" y="3463035"/>
            <a:ext cx="503872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spark.sql.avro.deflate.level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565" y="3974591"/>
            <a:ext cx="4780280" cy="6350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What</a:t>
            </a:r>
            <a:r>
              <a:rPr dirty="0" sz="1700" spc="-15">
                <a:latin typeface="Arial MT"/>
                <a:cs typeface="Arial MT"/>
              </a:rPr>
              <a:t>: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Compression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level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for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the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deflate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codec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Options</a:t>
            </a:r>
            <a:r>
              <a:rPr dirty="0" sz="1700" spc="-15">
                <a:latin typeface="Arial MT"/>
                <a:cs typeface="Arial MT"/>
              </a:rPr>
              <a:t>:</a:t>
            </a:r>
            <a:r>
              <a:rPr dirty="0" sz="1700" spc="-5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{</a:t>
            </a:r>
            <a:r>
              <a:rPr dirty="0" u="sng" sz="17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-1</a:t>
            </a:r>
            <a:r>
              <a:rPr dirty="0" sz="1700" spc="-15">
                <a:latin typeface="Arial MT"/>
                <a:cs typeface="Arial MT"/>
              </a:rPr>
              <a:t>,1..9}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6283" y="0"/>
            <a:ext cx="2994115" cy="92389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44377" y="1085088"/>
            <a:ext cx="258381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4">
                <a:latin typeface="Tahoma"/>
                <a:cs typeface="Tahoma"/>
              </a:rPr>
              <a:t>*</a:t>
            </a:r>
            <a:r>
              <a:rPr dirty="0" sz="1700" spc="-220">
                <a:latin typeface="Tahoma"/>
                <a:cs typeface="Tahoma"/>
              </a:rPr>
              <a:t> </a:t>
            </a:r>
            <a:r>
              <a:rPr dirty="0" sz="1700" spc="-70">
                <a:latin typeface="Tahoma"/>
                <a:cs typeface="Tahoma"/>
              </a:rPr>
              <a:t>D</a:t>
            </a:r>
            <a:r>
              <a:rPr dirty="0" sz="1700" spc="-50">
                <a:latin typeface="Tahoma"/>
                <a:cs typeface="Tahoma"/>
              </a:rPr>
              <a:t>e</a:t>
            </a:r>
            <a:r>
              <a:rPr dirty="0" sz="1700" spc="55">
                <a:latin typeface="Tahoma"/>
                <a:cs typeface="Tahoma"/>
              </a:rPr>
              <a:t>f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-55">
                <a:latin typeface="Tahoma"/>
                <a:cs typeface="Tahoma"/>
              </a:rPr>
              <a:t>u</a:t>
            </a:r>
            <a:r>
              <a:rPr dirty="0" sz="1700" spc="-5">
                <a:latin typeface="Tahoma"/>
                <a:cs typeface="Tahoma"/>
              </a:rPr>
              <a:t>l</a:t>
            </a:r>
            <a:r>
              <a:rPr dirty="0" sz="1700" spc="50">
                <a:latin typeface="Tahoma"/>
                <a:cs typeface="Tahoma"/>
              </a:rPr>
              <a:t>t</a:t>
            </a:r>
            <a:r>
              <a:rPr dirty="0" sz="1700" spc="-204">
                <a:latin typeface="Tahoma"/>
                <a:cs typeface="Tahoma"/>
              </a:rPr>
              <a:t> </a:t>
            </a:r>
            <a:r>
              <a:rPr dirty="0" sz="1700" spc="-55">
                <a:latin typeface="Tahoma"/>
                <a:cs typeface="Tahoma"/>
              </a:rPr>
              <a:t>v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-5">
                <a:latin typeface="Tahoma"/>
                <a:cs typeface="Tahoma"/>
              </a:rPr>
              <a:t>l</a:t>
            </a:r>
            <a:r>
              <a:rPr dirty="0" sz="1700" spc="-55">
                <a:latin typeface="Tahoma"/>
                <a:cs typeface="Tahoma"/>
              </a:rPr>
              <a:t>u</a:t>
            </a:r>
            <a:r>
              <a:rPr dirty="0" sz="1700" spc="10">
                <a:latin typeface="Tahoma"/>
                <a:cs typeface="Tahoma"/>
              </a:rPr>
              <a:t>e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55">
                <a:latin typeface="Tahoma"/>
                <a:cs typeface="Tahoma"/>
              </a:rPr>
              <a:t>s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u="sng" sz="17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</a:t>
            </a:r>
            <a:r>
              <a:rPr dirty="0" u="sng" sz="17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dirty="0" u="sng" sz="17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dirty="0" u="sng" sz="17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dirty="0" u="sng" sz="17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dirty="0" u="sng" sz="17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</a:t>
            </a:r>
            <a:r>
              <a:rPr dirty="0" u="sng" sz="1700" spc="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dirty="0" u="sng" sz="17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dirty="0" u="sng" sz="17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dirty="0" u="sng" sz="17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30587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A</a:t>
            </a:r>
            <a:r>
              <a:rPr dirty="0" spc="-35"/>
              <a:t>b</a:t>
            </a:r>
            <a:r>
              <a:rPr dirty="0" spc="-5"/>
              <a:t>o</a:t>
            </a:r>
            <a:r>
              <a:rPr dirty="0" spc="-100"/>
              <a:t>u</a:t>
            </a:r>
            <a:r>
              <a:rPr dirty="0" spc="130"/>
              <a:t>t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-420"/>
              <a:t>O</a:t>
            </a:r>
            <a:r>
              <a:rPr dirty="0" spc="-45"/>
              <a:t>R</a:t>
            </a:r>
            <a:r>
              <a:rPr dirty="0" spc="3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114" y="1620011"/>
            <a:ext cx="12695555" cy="551116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x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25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10">
                <a:solidFill>
                  <a:srgbClr val="001544"/>
                </a:solidFill>
                <a:latin typeface="Tahoma"/>
                <a:cs typeface="Tahoma"/>
              </a:rPr>
              <a:t>v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14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endParaRPr sz="3400">
              <a:latin typeface="Tahoma"/>
              <a:cs typeface="Tahoma"/>
            </a:endParaRPr>
          </a:p>
          <a:p>
            <a:pPr marL="561340" indent="-377190">
              <a:lnSpc>
                <a:spcPct val="100000"/>
              </a:lnSpc>
              <a:spcBef>
                <a:spcPts val="309"/>
              </a:spcBef>
              <a:buChar char="▪"/>
              <a:tabLst>
                <a:tab pos="560705" algn="l"/>
                <a:tab pos="561340" algn="l"/>
              </a:tabLst>
            </a:pPr>
            <a:r>
              <a:rPr dirty="0" sz="1700" spc="-15">
                <a:latin typeface="Arial MT"/>
                <a:cs typeface="Arial MT"/>
              </a:rPr>
              <a:t>Created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2013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as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part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Stinger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initiative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to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speed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up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Hive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Self-Describing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Hybrid-Based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90">
                <a:solidFill>
                  <a:srgbClr val="001544"/>
                </a:solidFill>
                <a:latin typeface="Tahoma"/>
                <a:cs typeface="Tahoma"/>
              </a:rPr>
              <a:t>(rows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grouped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90">
                <a:solidFill>
                  <a:srgbClr val="001544"/>
                </a:solidFill>
                <a:latin typeface="Tahoma"/>
                <a:cs typeface="Tahoma"/>
              </a:rPr>
              <a:t>by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row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groups,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then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column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partitioned)</a:t>
            </a:r>
            <a:endParaRPr sz="3400">
              <a:latin typeface="Tahoma"/>
              <a:cs typeface="Tahoma"/>
            </a:endParaRPr>
          </a:p>
          <a:p>
            <a:pPr marL="561340" indent="-377190">
              <a:lnSpc>
                <a:spcPct val="100000"/>
              </a:lnSpc>
              <a:spcBef>
                <a:spcPts val="215"/>
              </a:spcBef>
              <a:buChar char="▪"/>
              <a:tabLst>
                <a:tab pos="560705" algn="l"/>
                <a:tab pos="561340" algn="l"/>
              </a:tabLst>
            </a:pPr>
            <a:r>
              <a:rPr dirty="0" sz="1700" spc="-15">
                <a:latin typeface="Arial MT"/>
                <a:cs typeface="Arial MT"/>
              </a:rPr>
              <a:t>Optimized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for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read-intensive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applications</a:t>
            </a:r>
            <a:endParaRPr sz="1700">
              <a:latin typeface="Arial MT"/>
              <a:cs typeface="Arial MT"/>
            </a:endParaRPr>
          </a:p>
          <a:p>
            <a:pPr marL="12700" marR="2049145">
              <a:lnSpc>
                <a:spcPct val="117600"/>
              </a:lnSpc>
              <a:spcBef>
                <a:spcPts val="145"/>
              </a:spcBef>
            </a:pP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Binary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Format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30">
                <a:solidFill>
                  <a:srgbClr val="001544"/>
                </a:solidFill>
                <a:latin typeface="Tahoma"/>
                <a:cs typeface="Tahoma"/>
              </a:rPr>
              <a:t>–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Schema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stored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inside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of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file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45">
                <a:solidFill>
                  <a:srgbClr val="001544"/>
                </a:solidFill>
                <a:latin typeface="Tahoma"/>
                <a:cs typeface="Tahoma"/>
              </a:rPr>
              <a:t>(in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70">
                <a:solidFill>
                  <a:srgbClr val="001544"/>
                </a:solidFill>
                <a:latin typeface="Tahoma"/>
                <a:cs typeface="Tahoma"/>
              </a:rPr>
              <a:t>metadata) </a:t>
            </a:r>
            <a:r>
              <a:rPr dirty="0" sz="3400" spc="-104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Compressible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Splittable</a:t>
            </a:r>
            <a:endParaRPr sz="3400">
              <a:latin typeface="Tahoma"/>
              <a:cs typeface="Tahoma"/>
            </a:endParaRPr>
          </a:p>
          <a:p>
            <a:pPr marL="12700" marR="7097395">
              <a:lnSpc>
                <a:spcPct val="117600"/>
              </a:lnSpc>
              <a:spcBef>
                <a:spcPts val="5"/>
              </a:spcBef>
            </a:pP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Su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pp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05">
                <a:solidFill>
                  <a:srgbClr val="001544"/>
                </a:solidFill>
                <a:latin typeface="Tahoma"/>
                <a:cs typeface="Tahoma"/>
              </a:rPr>
              <a:t>v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k 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Su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pp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565" y="7144511"/>
            <a:ext cx="748347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00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0">
                <a:latin typeface="Arial MT"/>
                <a:cs typeface="Arial MT"/>
              </a:rPr>
              <a:t>Hive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data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Type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Support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(including</a:t>
            </a:r>
            <a:r>
              <a:rPr dirty="0" sz="1700" spc="-20">
                <a:latin typeface="Arial MT"/>
                <a:cs typeface="Arial MT"/>
              </a:rPr>
              <a:t> compound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types):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struct,</a:t>
            </a:r>
            <a:r>
              <a:rPr dirty="0" sz="1700" spc="-10">
                <a:latin typeface="Arial MT"/>
                <a:cs typeface="Arial MT"/>
              </a:rPr>
              <a:t> list,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map,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union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9489" y="1"/>
            <a:ext cx="2389394" cy="9238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40132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5"/>
              <a:t>S</a:t>
            </a:r>
            <a:r>
              <a:rPr dirty="0" spc="130"/>
              <a:t>t</a:t>
            </a:r>
            <a:r>
              <a:rPr dirty="0" spc="5"/>
              <a:t>r</a:t>
            </a:r>
            <a:r>
              <a:rPr dirty="0" spc="-100"/>
              <a:t>u</a:t>
            </a:r>
            <a:r>
              <a:rPr dirty="0" spc="270"/>
              <a:t>c</a:t>
            </a:r>
            <a:r>
              <a:rPr dirty="0" spc="130"/>
              <a:t>t</a:t>
            </a:r>
            <a:r>
              <a:rPr dirty="0" spc="-100"/>
              <a:t>u</a:t>
            </a:r>
            <a:r>
              <a:rPr dirty="0" spc="5"/>
              <a:t>r</a:t>
            </a:r>
            <a:r>
              <a:rPr dirty="0" spc="35"/>
              <a:t>e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-420"/>
              <a:t>O</a:t>
            </a:r>
            <a:r>
              <a:rPr dirty="0" spc="-45"/>
              <a:t>R</a:t>
            </a:r>
            <a:r>
              <a:rPr dirty="0" spc="30"/>
              <a:t>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768" y="1233825"/>
            <a:ext cx="4191020" cy="59024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19489" y="1"/>
            <a:ext cx="2389394" cy="9238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9114" y="1606804"/>
            <a:ext cx="7954645" cy="17145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75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ll</a:t>
            </a: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85" b="1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120" b="1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90" b="1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75" b="1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70" b="1">
                <a:solidFill>
                  <a:srgbClr val="001544"/>
                </a:solidFill>
                <a:latin typeface="Tahoma"/>
                <a:cs typeface="Tahoma"/>
              </a:rPr>
              <a:t>pes</a:t>
            </a:r>
            <a:endParaRPr sz="3400">
              <a:latin typeface="Tahoma"/>
              <a:cs typeface="Tahoma"/>
            </a:endParaRPr>
          </a:p>
          <a:p>
            <a:pPr marL="12700" marR="5080">
              <a:lnSpc>
                <a:spcPts val="3700"/>
              </a:lnSpc>
              <a:spcBef>
                <a:spcPts val="1160"/>
              </a:spcBef>
            </a:pPr>
            <a:r>
              <a:rPr dirty="0" sz="3400" spc="-470" b="1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30" b="1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240" b="1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195" b="1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29" b="1">
                <a:solidFill>
                  <a:srgbClr val="001544"/>
                </a:solidFill>
                <a:latin typeface="Tahoma"/>
                <a:cs typeface="Tahoma"/>
              </a:rPr>
              <a:t>x</a:t>
            </a:r>
            <a:r>
              <a:rPr dirty="0" sz="3400" spc="-340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05" b="1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275" b="1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145" b="1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245" b="1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345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8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8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45">
                <a:solidFill>
                  <a:srgbClr val="001544"/>
                </a:solidFill>
                <a:latin typeface="Tahoma"/>
                <a:cs typeface="Tahoma"/>
              </a:rPr>
              <a:t>/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9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x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5">
                <a:solidFill>
                  <a:srgbClr val="001544"/>
                </a:solidFill>
                <a:latin typeface="Tahoma"/>
                <a:cs typeface="Tahoma"/>
              </a:rPr>
              <a:t>v</a:t>
            </a:r>
            <a:r>
              <a:rPr dirty="0" sz="3400" spc="-6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es 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75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eac</a:t>
            </a: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8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565" y="3264408"/>
            <a:ext cx="6761480" cy="65976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555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5">
                <a:latin typeface="Arial MT"/>
                <a:cs typeface="Arial MT"/>
              </a:rPr>
              <a:t>Bit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field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/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bloom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filter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as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well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(if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included)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455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Used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for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selection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-15">
                <a:latin typeface="Arial MT"/>
                <a:cs typeface="Arial MT"/>
              </a:rPr>
              <a:t> stripes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/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row</a:t>
            </a:r>
            <a:r>
              <a:rPr dirty="0" sz="1700" spc="-20">
                <a:latin typeface="Arial MT"/>
                <a:cs typeface="Arial MT"/>
              </a:rPr>
              <a:t> groups,</a:t>
            </a:r>
            <a:r>
              <a:rPr dirty="0" sz="1700" spc="-15">
                <a:latin typeface="Arial MT"/>
                <a:cs typeface="Arial MT"/>
              </a:rPr>
              <a:t> not </a:t>
            </a:r>
            <a:r>
              <a:rPr dirty="0" sz="1700" spc="-10">
                <a:latin typeface="Arial MT"/>
                <a:cs typeface="Arial MT"/>
              </a:rPr>
              <a:t>for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answering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queries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9114" y="3904995"/>
            <a:ext cx="7671434" cy="32258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3400" spc="-310" b="1">
                <a:solidFill>
                  <a:srgbClr val="001544"/>
                </a:solidFill>
                <a:latin typeface="Tahoma"/>
                <a:cs typeface="Tahoma"/>
              </a:rPr>
              <a:t>Ro</a:t>
            </a:r>
            <a:r>
              <a:rPr dirty="0" sz="3400" spc="-380" b="1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-360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09" b="1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270" b="1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170" b="1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215" b="1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350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8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ac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6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da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endParaRPr sz="3400">
              <a:latin typeface="Tahoma"/>
              <a:cs typeface="Tahoma"/>
            </a:endParaRPr>
          </a:p>
          <a:p>
            <a:pPr marL="12700" marR="5080">
              <a:lnSpc>
                <a:spcPts val="3600"/>
              </a:lnSpc>
              <a:spcBef>
                <a:spcPts val="1240"/>
              </a:spcBef>
            </a:pPr>
            <a:r>
              <a:rPr dirty="0" sz="3400" spc="-185" b="1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120" b="1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90" b="1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75" b="1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25" b="1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185" b="1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350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65" b="1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165" b="1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225" b="1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145" b="1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225" b="1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145" b="1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335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8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ec</a:t>
            </a:r>
            <a:r>
              <a:rPr dirty="0" sz="3400" spc="7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25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eam  </a:t>
            </a: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locations</a:t>
            </a:r>
            <a:endParaRPr sz="3400">
              <a:latin typeface="Tahoma"/>
              <a:cs typeface="Tahoma"/>
            </a:endParaRPr>
          </a:p>
          <a:p>
            <a:pPr marL="12700" marR="362585">
              <a:lnSpc>
                <a:spcPts val="3600"/>
              </a:lnSpc>
              <a:spcBef>
                <a:spcPts val="1200"/>
              </a:spcBef>
            </a:pPr>
            <a:r>
              <a:rPr dirty="0" sz="3400" spc="-185" b="1">
                <a:solidFill>
                  <a:srgbClr val="001544"/>
                </a:solidFill>
                <a:latin typeface="Tahoma"/>
                <a:cs typeface="Tahoma"/>
              </a:rPr>
              <a:t>Po</a:t>
            </a:r>
            <a:r>
              <a:rPr dirty="0" sz="3400" spc="-165" b="1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145" b="1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75" b="1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b="1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190" b="1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75" b="1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40" b="1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125" b="1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340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8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8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45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4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n  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5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z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25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ss</a:t>
            </a:r>
            <a:r>
              <a:rPr dirty="0" sz="3400" spc="65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d  </a:t>
            </a: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footer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9524" y="7192264"/>
            <a:ext cx="158813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300" spc="-5">
                <a:solidFill>
                  <a:srgbClr val="F05851"/>
                </a:solidFill>
                <a:uFill>
                  <a:solidFill>
                    <a:srgbClr val="F05851"/>
                  </a:solidFill>
                </a:uFill>
                <a:latin typeface="Tahoma"/>
                <a:cs typeface="Tahoma"/>
              </a:rPr>
              <a:t>https://bit.ly/2A7AlS1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42646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0"/>
              <a:t>I</a:t>
            </a:r>
            <a:r>
              <a:rPr dirty="0" spc="-100"/>
              <a:t>n</a:t>
            </a:r>
            <a:r>
              <a:rPr dirty="0" spc="165"/>
              <a:t>s</a:t>
            </a:r>
            <a:r>
              <a:rPr dirty="0"/>
              <a:t>p</a:t>
            </a:r>
            <a:r>
              <a:rPr dirty="0" spc="35"/>
              <a:t>e</a:t>
            </a:r>
            <a:r>
              <a:rPr dirty="0" spc="270"/>
              <a:t>c</a:t>
            </a:r>
            <a:r>
              <a:rPr dirty="0" spc="130"/>
              <a:t>t</a:t>
            </a:r>
            <a:r>
              <a:rPr dirty="0" spc="130"/>
              <a:t>i</a:t>
            </a:r>
            <a:r>
              <a:rPr dirty="0" spc="-100"/>
              <a:t>n</a:t>
            </a:r>
            <a:r>
              <a:rPr dirty="0" spc="-95"/>
              <a:t>g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-420"/>
              <a:t>O</a:t>
            </a:r>
            <a:r>
              <a:rPr dirty="0" spc="-45"/>
              <a:t>R</a:t>
            </a:r>
            <a:r>
              <a:rPr dirty="0" spc="30"/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553174" y="1401914"/>
            <a:ext cx="7352665" cy="6758940"/>
          </a:xfrm>
          <a:custGeom>
            <a:avLst/>
            <a:gdLst/>
            <a:ahLst/>
            <a:cxnLst/>
            <a:rect l="l" t="t" r="r" b="b"/>
            <a:pathLst>
              <a:path w="7352665" h="6758940">
                <a:moveTo>
                  <a:pt x="7352313" y="0"/>
                </a:moveTo>
                <a:lnTo>
                  <a:pt x="0" y="0"/>
                </a:lnTo>
                <a:lnTo>
                  <a:pt x="0" y="6758772"/>
                </a:lnTo>
                <a:lnTo>
                  <a:pt x="7352313" y="6758772"/>
                </a:lnTo>
                <a:lnTo>
                  <a:pt x="7352313" y="0"/>
                </a:lnTo>
                <a:close/>
              </a:path>
            </a:pathLst>
          </a:custGeom>
          <a:solidFill>
            <a:srgbClr val="18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202" y="1446276"/>
            <a:ext cx="7096759" cy="65760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3413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B050"/>
                </a:solidFill>
                <a:latin typeface="Courier New"/>
                <a:cs typeface="Courier New"/>
              </a:rPr>
              <a:t>$</a:t>
            </a:r>
            <a:r>
              <a:rPr dirty="0" sz="1400" spc="3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9600"/>
                </a:solidFill>
                <a:latin typeface="Courier New"/>
                <a:cs typeface="Courier New"/>
              </a:rPr>
              <a:t>orc-tools</a:t>
            </a:r>
            <a:r>
              <a:rPr dirty="0" sz="1400" spc="35">
                <a:solidFill>
                  <a:srgbClr val="FF9600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3620"/>
                </a:solidFill>
                <a:latin typeface="Courier New"/>
                <a:cs typeface="Courier New"/>
              </a:rPr>
              <a:t>meta</a:t>
            </a:r>
            <a:r>
              <a:rPr dirty="0" sz="1400" spc="35">
                <a:solidFill>
                  <a:srgbClr val="FF3620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part-00000-34aef610-c8d4-46fb-84c9-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b43887d2b37e-c000.snappy.orc</a:t>
            </a:r>
            <a:endParaRPr sz="1400">
              <a:latin typeface="Courier New"/>
              <a:cs typeface="Courier New"/>
            </a:endParaRPr>
          </a:p>
          <a:p>
            <a:pPr marL="12700" marR="892175">
              <a:lnSpc>
                <a:spcPct val="101400"/>
              </a:lnSpc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Processing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file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part-00000-34aef610-c8d4-46fb-84c9-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b43887d2b37e-c000.snappy.orc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[length: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574]</a:t>
            </a:r>
            <a:endParaRPr sz="1400">
              <a:latin typeface="Courier New"/>
              <a:cs typeface="Courier New"/>
            </a:endParaRPr>
          </a:p>
          <a:p>
            <a:pPr marL="12700" marR="229235">
              <a:lnSpc>
                <a:spcPct val="101400"/>
              </a:lnSpc>
              <a:spcBef>
                <a:spcPts val="95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Structure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 part-00000-34aef610-c8d4-46fb-84c9-b43887d2b37e-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c000.snappy.orc</a:t>
            </a:r>
            <a:endParaRPr sz="1400">
              <a:latin typeface="Courier New"/>
              <a:cs typeface="Courier New"/>
            </a:endParaRPr>
          </a:p>
          <a:p>
            <a:pPr marL="12700" marR="3651250">
              <a:lnSpc>
                <a:spcPct val="101400"/>
              </a:lnSpc>
            </a:pP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File</a:t>
            </a:r>
            <a:r>
              <a:rPr dirty="0" sz="1400" spc="4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Version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0.12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ORC_135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Rows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Compression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SNAPPY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Compression</a:t>
            </a:r>
            <a:r>
              <a:rPr dirty="0" sz="1400" spc="2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size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262144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Type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struct&lt;score:double,student_id:bigint,subject:string&gt;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33679" marR="5090795" indent="-220979">
              <a:lnSpc>
                <a:spcPct val="101400"/>
              </a:lnSpc>
            </a:pP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Stripe Statistics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dirty="0" sz="1400" spc="-8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Stripe</a:t>
            </a:r>
            <a:r>
              <a:rPr dirty="0" sz="1400" spc="4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1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454659">
              <a:lnSpc>
                <a:spcPct val="100000"/>
              </a:lnSpc>
              <a:spcBef>
                <a:spcPts val="120"/>
              </a:spcBef>
            </a:pP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Column</a:t>
            </a:r>
            <a:r>
              <a:rPr dirty="0" sz="1400" spc="4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0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3620"/>
                </a:solidFill>
                <a:latin typeface="Courier New"/>
                <a:cs typeface="Courier New"/>
              </a:rPr>
              <a:t>count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00B050"/>
                </a:solidFill>
                <a:latin typeface="Courier New"/>
                <a:cs typeface="Courier New"/>
              </a:rPr>
              <a:t>hasNull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400">
              <a:latin typeface="Courier New"/>
              <a:cs typeface="Courier New"/>
            </a:endParaRPr>
          </a:p>
          <a:p>
            <a:pPr marL="454659">
              <a:lnSpc>
                <a:spcPct val="100000"/>
              </a:lnSpc>
              <a:spcBef>
                <a:spcPts val="25"/>
              </a:spcBef>
            </a:pP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1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3620"/>
                </a:solidFill>
                <a:latin typeface="Courier New"/>
                <a:cs typeface="Courier New"/>
              </a:rPr>
              <a:t>count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00B050"/>
                </a:solidFill>
                <a:latin typeface="Courier New"/>
                <a:cs typeface="Courier New"/>
              </a:rPr>
              <a:t>hasNull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9600"/>
                </a:solidFill>
                <a:latin typeface="Courier New"/>
                <a:cs typeface="Courier New"/>
              </a:rPr>
              <a:t>bytesOnDisk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35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00B0F0"/>
                </a:solidFill>
                <a:latin typeface="Courier New"/>
                <a:cs typeface="Courier New"/>
              </a:rPr>
              <a:t>min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73.11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15">
                <a:solidFill>
                  <a:srgbClr val="FFC000"/>
                </a:solidFill>
                <a:latin typeface="Courier New"/>
                <a:cs typeface="Courier New"/>
              </a:rPr>
              <a:t>max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97.44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92D050"/>
                </a:solidFill>
                <a:latin typeface="Courier New"/>
                <a:cs typeface="Courier New"/>
              </a:rPr>
              <a:t>sum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346.65</a:t>
            </a:r>
            <a:endParaRPr sz="1400">
              <a:latin typeface="Courier New"/>
              <a:cs typeface="Courier New"/>
            </a:endParaRPr>
          </a:p>
          <a:p>
            <a:pPr marL="454659">
              <a:lnSpc>
                <a:spcPct val="100000"/>
              </a:lnSpc>
              <a:spcBef>
                <a:spcPts val="25"/>
              </a:spcBef>
            </a:pP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2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3620"/>
                </a:solidFill>
                <a:latin typeface="Courier New"/>
                <a:cs typeface="Courier New"/>
              </a:rPr>
              <a:t>count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00B050"/>
                </a:solidFill>
                <a:latin typeface="Courier New"/>
                <a:cs typeface="Courier New"/>
              </a:rPr>
              <a:t>hasNull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9600"/>
                </a:solidFill>
                <a:latin typeface="Courier New"/>
                <a:cs typeface="Courier New"/>
              </a:rPr>
              <a:t>bytesOnDisk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00B0F0"/>
                </a:solidFill>
                <a:latin typeface="Courier New"/>
                <a:cs typeface="Courier New"/>
              </a:rPr>
              <a:t>min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13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15">
                <a:solidFill>
                  <a:srgbClr val="FFC000"/>
                </a:solidFill>
                <a:latin typeface="Courier New"/>
                <a:cs typeface="Courier New"/>
              </a:rPr>
              <a:t>max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101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92D050"/>
                </a:solidFill>
                <a:latin typeface="Courier New"/>
                <a:cs typeface="Courier New"/>
              </a:rPr>
              <a:t>sum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218</a:t>
            </a:r>
            <a:endParaRPr sz="1400">
              <a:latin typeface="Courier New"/>
              <a:cs typeface="Courier New"/>
            </a:endParaRPr>
          </a:p>
          <a:p>
            <a:pPr marL="12700" marR="671195" indent="441959">
              <a:lnSpc>
                <a:spcPct val="101400"/>
              </a:lnSpc>
              <a:spcBef>
                <a:spcPts val="100"/>
              </a:spcBef>
            </a:pP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3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3620"/>
                </a:solidFill>
                <a:latin typeface="Courier New"/>
                <a:cs typeface="Courier New"/>
              </a:rPr>
              <a:t>count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00B050"/>
                </a:solidFill>
                <a:latin typeface="Courier New"/>
                <a:cs typeface="Courier New"/>
              </a:rPr>
              <a:t>hasNull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9600"/>
                </a:solidFill>
                <a:latin typeface="Courier New"/>
                <a:cs typeface="Courier New"/>
              </a:rPr>
              <a:t>bytesOnDisk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37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00B0F0"/>
                </a:solidFill>
                <a:latin typeface="Courier New"/>
                <a:cs typeface="Courier New"/>
              </a:rPr>
              <a:t>min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geography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C000"/>
                </a:solidFill>
                <a:latin typeface="Courier New"/>
                <a:cs typeface="Courier New"/>
              </a:rPr>
              <a:t>max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physics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92D050"/>
                </a:solidFill>
                <a:latin typeface="Courier New"/>
                <a:cs typeface="Courier New"/>
              </a:rPr>
              <a:t>sum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27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File</a:t>
            </a: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 Statistics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233679">
              <a:lnSpc>
                <a:spcPct val="100000"/>
              </a:lnSpc>
            </a:pP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Column</a:t>
            </a:r>
            <a:r>
              <a:rPr dirty="0" sz="1400" spc="4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0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3620"/>
                </a:solidFill>
                <a:latin typeface="Courier New"/>
                <a:cs typeface="Courier New"/>
              </a:rPr>
              <a:t>count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00B050"/>
                </a:solidFill>
                <a:latin typeface="Courier New"/>
                <a:cs typeface="Courier New"/>
              </a:rPr>
              <a:t>hasNull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400">
              <a:latin typeface="Courier New"/>
              <a:cs typeface="Courier New"/>
            </a:endParaRPr>
          </a:p>
          <a:p>
            <a:pPr marL="233679">
              <a:lnSpc>
                <a:spcPct val="100000"/>
              </a:lnSpc>
              <a:spcBef>
                <a:spcPts val="120"/>
              </a:spcBef>
            </a:pP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1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3620"/>
                </a:solidFill>
                <a:latin typeface="Courier New"/>
                <a:cs typeface="Courier New"/>
              </a:rPr>
              <a:t>count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00B050"/>
                </a:solidFill>
                <a:latin typeface="Courier New"/>
                <a:cs typeface="Courier New"/>
              </a:rPr>
              <a:t>hasNull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9600"/>
                </a:solidFill>
                <a:latin typeface="Courier New"/>
                <a:cs typeface="Courier New"/>
              </a:rPr>
              <a:t>bytesOnDisk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35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00B0F0"/>
                </a:solidFill>
                <a:latin typeface="Courier New"/>
                <a:cs typeface="Courier New"/>
              </a:rPr>
              <a:t>min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73.11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15">
                <a:solidFill>
                  <a:srgbClr val="FFC000"/>
                </a:solidFill>
                <a:latin typeface="Courier New"/>
                <a:cs typeface="Courier New"/>
              </a:rPr>
              <a:t>max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97.44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92D050"/>
                </a:solidFill>
                <a:latin typeface="Courier New"/>
                <a:cs typeface="Courier New"/>
              </a:rPr>
              <a:t>sum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346.65</a:t>
            </a:r>
            <a:endParaRPr sz="1400">
              <a:latin typeface="Courier New"/>
              <a:cs typeface="Courier New"/>
            </a:endParaRPr>
          </a:p>
          <a:p>
            <a:pPr marL="233679">
              <a:lnSpc>
                <a:spcPct val="100000"/>
              </a:lnSpc>
              <a:spcBef>
                <a:spcPts val="25"/>
              </a:spcBef>
            </a:pP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Column</a:t>
            </a:r>
            <a:r>
              <a:rPr dirty="0" sz="1400" spc="5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2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3620"/>
                </a:solidFill>
                <a:latin typeface="Courier New"/>
                <a:cs typeface="Courier New"/>
              </a:rPr>
              <a:t>count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00B050"/>
                </a:solidFill>
                <a:latin typeface="Courier New"/>
                <a:cs typeface="Courier New"/>
              </a:rPr>
              <a:t>hasNull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r>
              <a:rPr dirty="0" sz="1400" spc="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9600"/>
                </a:solidFill>
                <a:latin typeface="Courier New"/>
                <a:cs typeface="Courier New"/>
              </a:rPr>
              <a:t>bytesOnDisk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00B0F0"/>
                </a:solidFill>
                <a:latin typeface="Courier New"/>
                <a:cs typeface="Courier New"/>
              </a:rPr>
              <a:t>min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13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00B0F0"/>
                </a:solidFill>
                <a:latin typeface="Courier New"/>
                <a:cs typeface="Courier New"/>
              </a:rPr>
              <a:t>min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101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92D050"/>
                </a:solidFill>
                <a:latin typeface="Courier New"/>
                <a:cs typeface="Courier New"/>
              </a:rPr>
              <a:t>sum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 218</a:t>
            </a:r>
            <a:endParaRPr sz="1400">
              <a:latin typeface="Courier New"/>
              <a:cs typeface="Courier New"/>
            </a:endParaRPr>
          </a:p>
          <a:p>
            <a:pPr marL="233679">
              <a:lnSpc>
                <a:spcPct val="100000"/>
              </a:lnSpc>
              <a:spcBef>
                <a:spcPts val="25"/>
              </a:spcBef>
            </a:pP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3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3620"/>
                </a:solidFill>
                <a:latin typeface="Courier New"/>
                <a:cs typeface="Courier New"/>
              </a:rPr>
              <a:t>count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00B050"/>
                </a:solidFill>
                <a:latin typeface="Courier New"/>
                <a:cs typeface="Courier New"/>
              </a:rPr>
              <a:t>hasNull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9600"/>
                </a:solidFill>
                <a:latin typeface="Courier New"/>
                <a:cs typeface="Courier New"/>
              </a:rPr>
              <a:t>bytesOnDisk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37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00B0F0"/>
                </a:solidFill>
                <a:latin typeface="Courier New"/>
                <a:cs typeface="Courier New"/>
              </a:rPr>
              <a:t>min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geography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C000"/>
                </a:solidFill>
                <a:latin typeface="Courier New"/>
                <a:cs typeface="Courier New"/>
              </a:rPr>
              <a:t>max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physics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92D050"/>
                </a:solidFill>
                <a:latin typeface="Courier New"/>
                <a:cs typeface="Courier New"/>
              </a:rPr>
              <a:t>sum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27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70032" y="1406552"/>
            <a:ext cx="6659880" cy="4100195"/>
          </a:xfrm>
          <a:custGeom>
            <a:avLst/>
            <a:gdLst/>
            <a:ahLst/>
            <a:cxnLst/>
            <a:rect l="l" t="t" r="r" b="b"/>
            <a:pathLst>
              <a:path w="6659880" h="4100195">
                <a:moveTo>
                  <a:pt x="6659732" y="0"/>
                </a:moveTo>
                <a:lnTo>
                  <a:pt x="0" y="0"/>
                </a:lnTo>
                <a:lnTo>
                  <a:pt x="0" y="4099584"/>
                </a:lnTo>
                <a:lnTo>
                  <a:pt x="6659732" y="4099584"/>
                </a:lnTo>
                <a:lnTo>
                  <a:pt x="6659732" y="0"/>
                </a:lnTo>
                <a:close/>
              </a:path>
            </a:pathLst>
          </a:custGeom>
          <a:solidFill>
            <a:srgbClr val="18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067060" y="1449323"/>
            <a:ext cx="6433820" cy="3948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Stripes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233045">
              <a:lnSpc>
                <a:spcPct val="100000"/>
              </a:lnSpc>
              <a:spcBef>
                <a:spcPts val="25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Stripe: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offset: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data: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81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rows: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tail: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75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index: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123</a:t>
            </a:r>
            <a:endParaRPr sz="1400">
              <a:latin typeface="Courier New"/>
              <a:cs typeface="Courier New"/>
            </a:endParaRPr>
          </a:p>
          <a:p>
            <a:pPr marL="454659">
              <a:lnSpc>
                <a:spcPct val="100000"/>
              </a:lnSpc>
              <a:spcBef>
                <a:spcPts val="20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Stream: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section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00B0F0"/>
                </a:solidFill>
                <a:latin typeface="Courier New"/>
                <a:cs typeface="Courier New"/>
              </a:rPr>
              <a:t>ROW_INDEX</a:t>
            </a:r>
            <a:r>
              <a:rPr dirty="0" sz="1400" spc="5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start: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454659">
              <a:lnSpc>
                <a:spcPct val="100000"/>
              </a:lnSpc>
              <a:spcBef>
                <a:spcPts val="25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Stream: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section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00B0F0"/>
                </a:solidFill>
                <a:latin typeface="Courier New"/>
                <a:cs typeface="Courier New"/>
              </a:rPr>
              <a:t>ROW_INDEX</a:t>
            </a:r>
            <a:r>
              <a:rPr dirty="0" sz="1400" spc="5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start: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14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44</a:t>
            </a:r>
            <a:endParaRPr sz="1400">
              <a:latin typeface="Courier New"/>
              <a:cs typeface="Courier New"/>
            </a:endParaRPr>
          </a:p>
          <a:p>
            <a:pPr marL="454659">
              <a:lnSpc>
                <a:spcPct val="100000"/>
              </a:lnSpc>
              <a:spcBef>
                <a:spcPts val="120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Stream: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section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00B0F0"/>
                </a:solidFill>
                <a:latin typeface="Courier New"/>
                <a:cs typeface="Courier New"/>
              </a:rPr>
              <a:t>ROW_INDEX</a:t>
            </a:r>
            <a:r>
              <a:rPr dirty="0" sz="1400" spc="5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start: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58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26</a:t>
            </a:r>
            <a:endParaRPr sz="1400">
              <a:latin typeface="Courier New"/>
              <a:cs typeface="Courier New"/>
            </a:endParaRPr>
          </a:p>
          <a:p>
            <a:pPr marL="454659">
              <a:lnSpc>
                <a:spcPct val="100000"/>
              </a:lnSpc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Stream: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section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00B0F0"/>
                </a:solidFill>
                <a:latin typeface="Courier New"/>
                <a:cs typeface="Courier New"/>
              </a:rPr>
              <a:t>ROW_INDEX</a:t>
            </a:r>
            <a:r>
              <a:rPr dirty="0" sz="1400" spc="5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start: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84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42</a:t>
            </a:r>
            <a:endParaRPr sz="1400">
              <a:latin typeface="Courier New"/>
              <a:cs typeface="Courier New"/>
            </a:endParaRPr>
          </a:p>
          <a:p>
            <a:pPr marL="454659">
              <a:lnSpc>
                <a:spcPct val="100000"/>
              </a:lnSpc>
              <a:spcBef>
                <a:spcPts val="25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Stream: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section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92D050"/>
                </a:solidFill>
                <a:latin typeface="Courier New"/>
                <a:cs typeface="Courier New"/>
              </a:rPr>
              <a:t>DATA</a:t>
            </a:r>
            <a:r>
              <a:rPr dirty="0" sz="1400" spc="5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start: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126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35</a:t>
            </a:r>
            <a:endParaRPr sz="1400">
              <a:latin typeface="Courier New"/>
              <a:cs typeface="Courier New"/>
            </a:endParaRPr>
          </a:p>
          <a:p>
            <a:pPr marL="454659">
              <a:lnSpc>
                <a:spcPct val="100000"/>
              </a:lnSpc>
              <a:spcBef>
                <a:spcPts val="25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Stream: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section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92D050"/>
                </a:solidFill>
                <a:latin typeface="Courier New"/>
                <a:cs typeface="Courier New"/>
              </a:rPr>
              <a:t>DATA</a:t>
            </a:r>
            <a:r>
              <a:rPr dirty="0" sz="1400" spc="5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start: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161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454659">
              <a:lnSpc>
                <a:spcPct val="100000"/>
              </a:lnSpc>
              <a:spcBef>
                <a:spcPts val="25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Stream: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section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92D050"/>
                </a:solidFill>
                <a:latin typeface="Courier New"/>
                <a:cs typeface="Courier New"/>
              </a:rPr>
              <a:t>DATA</a:t>
            </a:r>
            <a:r>
              <a:rPr dirty="0" sz="1400" spc="5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start: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170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30</a:t>
            </a:r>
            <a:endParaRPr sz="1400">
              <a:latin typeface="Courier New"/>
              <a:cs typeface="Courier New"/>
            </a:endParaRPr>
          </a:p>
          <a:p>
            <a:pPr marL="454659" marR="340995">
              <a:lnSpc>
                <a:spcPct val="101400"/>
              </a:lnSpc>
              <a:spcBef>
                <a:spcPts val="95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Stream: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section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0000"/>
                </a:solidFill>
                <a:latin typeface="Courier New"/>
                <a:cs typeface="Courier New"/>
              </a:rPr>
              <a:t>LENGTH</a:t>
            </a:r>
            <a:r>
              <a:rPr dirty="0" sz="1400" spc="5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start: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200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7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Encoding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dirty="0" sz="14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0: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00"/>
                </a:solidFill>
                <a:latin typeface="Courier New"/>
                <a:cs typeface="Courier New"/>
              </a:rPr>
              <a:t>DIRECT</a:t>
            </a:r>
            <a:endParaRPr sz="1400">
              <a:latin typeface="Courier New"/>
              <a:cs typeface="Courier New"/>
            </a:endParaRPr>
          </a:p>
          <a:p>
            <a:pPr marL="454659" marR="2877185">
              <a:lnSpc>
                <a:spcPct val="100699"/>
              </a:lnSpc>
              <a:spcBef>
                <a:spcPts val="10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Encoding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1: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00"/>
                </a:solidFill>
                <a:latin typeface="Courier New"/>
                <a:cs typeface="Courier New"/>
              </a:rPr>
              <a:t>DIRECT </a:t>
            </a:r>
            <a:r>
              <a:rPr dirty="0" sz="1400" spc="3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Encoding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2:</a:t>
            </a:r>
            <a:r>
              <a:rPr dirty="0" sz="14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00"/>
                </a:solidFill>
                <a:latin typeface="Courier New"/>
                <a:cs typeface="Courier New"/>
              </a:rPr>
              <a:t>DIRECT_V2 </a:t>
            </a:r>
            <a:r>
              <a:rPr dirty="0" sz="1400" spc="-825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Encoding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ourier New"/>
                <a:cs typeface="Courier New"/>
              </a:rPr>
              <a:t>3:</a:t>
            </a:r>
            <a:r>
              <a:rPr dirty="0" sz="14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00"/>
                </a:solidFill>
                <a:latin typeface="Courier New"/>
                <a:cs typeface="Courier New"/>
              </a:rPr>
              <a:t>DIRECT_V2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/>
              <a:cs typeface="Courier New"/>
            </a:endParaRPr>
          </a:p>
          <a:p>
            <a:pPr marL="12700" marR="3871595">
              <a:lnSpc>
                <a:spcPct val="101400"/>
              </a:lnSpc>
            </a:pP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File</a:t>
            </a:r>
            <a:r>
              <a:rPr dirty="0" sz="1400" spc="3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length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574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bytes 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Padding</a:t>
            </a:r>
            <a:r>
              <a:rPr dirty="0" sz="1400" spc="3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length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bytes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Padding</a:t>
            </a:r>
            <a:r>
              <a:rPr dirty="0" sz="1400" spc="4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CCAFD8"/>
                </a:solidFill>
                <a:latin typeface="Courier New"/>
                <a:cs typeface="Courier New"/>
              </a:rPr>
              <a:t>ratio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0%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3204" y="1085088"/>
            <a:ext cx="24447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4">
                <a:latin typeface="Tahoma"/>
                <a:cs typeface="Tahoma"/>
              </a:rPr>
              <a:t>*</a:t>
            </a:r>
            <a:r>
              <a:rPr dirty="0" sz="1700" spc="-220">
                <a:latin typeface="Tahoma"/>
                <a:cs typeface="Tahoma"/>
              </a:rPr>
              <a:t> </a:t>
            </a:r>
            <a:r>
              <a:rPr dirty="0" sz="1700" spc="25">
                <a:latin typeface="Tahoma"/>
                <a:cs typeface="Tahoma"/>
              </a:rPr>
              <a:t>S</a:t>
            </a:r>
            <a:r>
              <a:rPr dirty="0" sz="1700" spc="-15">
                <a:latin typeface="Tahoma"/>
                <a:cs typeface="Tahoma"/>
              </a:rPr>
              <a:t>o</a:t>
            </a:r>
            <a:r>
              <a:rPr dirty="0" sz="1700" spc="-40">
                <a:latin typeface="Tahoma"/>
                <a:cs typeface="Tahoma"/>
              </a:rPr>
              <a:t>m</a:t>
            </a:r>
            <a:r>
              <a:rPr dirty="0" sz="1700" spc="10">
                <a:latin typeface="Tahoma"/>
                <a:cs typeface="Tahoma"/>
              </a:rPr>
              <a:t>e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sz="1700" spc="55">
                <a:latin typeface="Tahoma"/>
                <a:cs typeface="Tahoma"/>
              </a:rPr>
              <a:t>f</a:t>
            </a:r>
            <a:r>
              <a:rPr dirty="0" sz="1700" spc="-15">
                <a:latin typeface="Tahoma"/>
                <a:cs typeface="Tahoma"/>
              </a:rPr>
              <a:t>o</a:t>
            </a:r>
            <a:r>
              <a:rPr dirty="0" sz="1700">
                <a:latin typeface="Tahoma"/>
                <a:cs typeface="Tahoma"/>
              </a:rPr>
              <a:t>r</a:t>
            </a:r>
            <a:r>
              <a:rPr dirty="0" sz="1700" spc="-40">
                <a:latin typeface="Tahoma"/>
                <a:cs typeface="Tahoma"/>
              </a:rPr>
              <a:t>m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45">
                <a:latin typeface="Tahoma"/>
                <a:cs typeface="Tahoma"/>
              </a:rPr>
              <a:t>tt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-55">
                <a:latin typeface="Tahoma"/>
                <a:cs typeface="Tahoma"/>
              </a:rPr>
              <a:t>n</a:t>
            </a:r>
            <a:r>
              <a:rPr dirty="0" sz="1700" spc="-35">
                <a:latin typeface="Tahoma"/>
                <a:cs typeface="Tahoma"/>
              </a:rPr>
              <a:t>g</a:t>
            </a:r>
            <a:r>
              <a:rPr dirty="0" sz="1700" spc="-215">
                <a:latin typeface="Tahoma"/>
                <a:cs typeface="Tahoma"/>
              </a:rPr>
              <a:t> 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-15">
                <a:latin typeface="Tahoma"/>
                <a:cs typeface="Tahoma"/>
              </a:rPr>
              <a:t>pp</a:t>
            </a:r>
            <a:r>
              <a:rPr dirty="0" sz="1700" spc="-5">
                <a:latin typeface="Tahoma"/>
                <a:cs typeface="Tahoma"/>
              </a:rPr>
              <a:t>l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>
                <a:latin typeface="Tahoma"/>
                <a:cs typeface="Tahoma"/>
              </a:rPr>
              <a:t>e</a:t>
            </a:r>
            <a:r>
              <a:rPr dirty="0" sz="1700" spc="-15">
                <a:latin typeface="Tahoma"/>
                <a:cs typeface="Tahoma"/>
              </a:rPr>
              <a:t>d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9489" y="1"/>
            <a:ext cx="2389394" cy="9238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32035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C</a:t>
            </a:r>
            <a:r>
              <a:rPr dirty="0" spc="-5"/>
              <a:t>o</a:t>
            </a:r>
            <a:r>
              <a:rPr dirty="0" spc="-100"/>
              <a:t>n</a:t>
            </a:r>
            <a:r>
              <a:rPr dirty="0" spc="180"/>
              <a:t>f</a:t>
            </a:r>
            <a:r>
              <a:rPr dirty="0" spc="130"/>
              <a:t>i</a:t>
            </a:r>
            <a:r>
              <a:rPr dirty="0" spc="-95"/>
              <a:t>g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-420"/>
              <a:t>O</a:t>
            </a:r>
            <a:r>
              <a:rPr dirty="0" spc="-45"/>
              <a:t>R</a:t>
            </a:r>
            <a:r>
              <a:rPr dirty="0" spc="3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1205" y="1762251"/>
            <a:ext cx="27628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solidFill>
                  <a:srgbClr val="001544"/>
                </a:solidFill>
                <a:latin typeface="Tahoma"/>
                <a:cs typeface="Tahoma"/>
              </a:rPr>
              <a:t>spark.sql.orc.impl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2655" y="2185415"/>
            <a:ext cx="4283075" cy="6350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What:</a:t>
            </a:r>
            <a:r>
              <a:rPr dirty="0" sz="1700" spc="-30" b="1">
                <a:latin typeface="Arial"/>
                <a:cs typeface="Arial"/>
              </a:rPr>
              <a:t> </a:t>
            </a:r>
            <a:r>
              <a:rPr dirty="0" sz="1700" spc="-15">
                <a:latin typeface="Arial MT"/>
                <a:cs typeface="Arial MT"/>
              </a:rPr>
              <a:t>The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name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ORC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implementation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Options:</a:t>
            </a:r>
            <a:r>
              <a:rPr dirty="0" sz="1700" spc="-35" b="1">
                <a:latin typeface="Arial"/>
                <a:cs typeface="Arial"/>
              </a:rPr>
              <a:t> </a:t>
            </a:r>
            <a:r>
              <a:rPr dirty="0" sz="1700" spc="-15">
                <a:latin typeface="Arial MT"/>
                <a:cs typeface="Arial MT"/>
              </a:rPr>
              <a:t>{native,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u="sng" sz="17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hive</a:t>
            </a:r>
            <a:r>
              <a:rPr dirty="0" sz="1700" spc="-15"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1205" y="2905251"/>
            <a:ext cx="51187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>
                <a:solidFill>
                  <a:srgbClr val="001544"/>
                </a:solidFill>
                <a:latin typeface="Tahoma"/>
                <a:cs typeface="Tahoma"/>
              </a:rPr>
              <a:t>spark.sql.orc.compression.codec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2655" y="3328415"/>
            <a:ext cx="5657850" cy="6350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What</a:t>
            </a:r>
            <a:r>
              <a:rPr dirty="0" sz="1700" spc="-15">
                <a:latin typeface="Arial MT"/>
                <a:cs typeface="Arial MT"/>
              </a:rPr>
              <a:t>: Compression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codec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used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when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writing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ORC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files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Options</a:t>
            </a:r>
            <a:r>
              <a:rPr dirty="0" sz="1700" spc="-15">
                <a:latin typeface="Arial MT"/>
                <a:cs typeface="Arial MT"/>
              </a:rPr>
              <a:t>: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{none,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uncompressed,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u="sng" sz="17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snappy</a:t>
            </a:r>
            <a:r>
              <a:rPr dirty="0" sz="1700" spc="-15">
                <a:latin typeface="Arial MT"/>
                <a:cs typeface="Arial MT"/>
              </a:rPr>
              <a:t>,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zlib,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lzo}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1205" y="4036059"/>
            <a:ext cx="4317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">
                <a:solidFill>
                  <a:srgbClr val="001544"/>
                </a:solidFill>
                <a:latin typeface="Tahoma"/>
                <a:cs typeface="Tahoma"/>
              </a:rPr>
              <a:t>spark.sql.orc.mergeSchema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2655" y="4504944"/>
            <a:ext cx="6771005" cy="81788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89255" marR="5080" indent="-377190">
              <a:lnSpc>
                <a:spcPts val="1780"/>
              </a:lnSpc>
              <a:spcBef>
                <a:spcPts val="375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What: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15">
                <a:latin typeface="Arial MT"/>
                <a:cs typeface="Arial MT"/>
              </a:rPr>
              <a:t>(3.0+)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ORC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data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source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should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merge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schemas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from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all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files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(else,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picked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at</a:t>
            </a:r>
            <a:r>
              <a:rPr dirty="0" sz="1700" spc="-15">
                <a:latin typeface="Arial MT"/>
                <a:cs typeface="Arial MT"/>
              </a:rPr>
              <a:t> random)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5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Options:</a:t>
            </a:r>
            <a:r>
              <a:rPr dirty="0" sz="1700" spc="-45" b="1">
                <a:latin typeface="Arial"/>
                <a:cs typeface="Arial"/>
              </a:rPr>
              <a:t> </a:t>
            </a:r>
            <a:r>
              <a:rPr dirty="0" sz="1700" spc="-15">
                <a:latin typeface="Arial MT"/>
                <a:cs typeface="Arial MT"/>
              </a:rPr>
              <a:t>{true,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u="sng" sz="17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false</a:t>
            </a:r>
            <a:r>
              <a:rPr dirty="0" sz="1700" spc="-10"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1205" y="5407659"/>
            <a:ext cx="61563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solidFill>
                  <a:srgbClr val="001544"/>
                </a:solidFill>
                <a:latin typeface="Tahoma"/>
                <a:cs typeface="Tahoma"/>
              </a:rPr>
              <a:t>spark.sql.orc.columnarReaderBatchSize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2655" y="5830823"/>
            <a:ext cx="6797675" cy="9398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What: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20">
                <a:latin typeface="Arial MT"/>
                <a:cs typeface="Arial MT"/>
              </a:rPr>
              <a:t>Number </a:t>
            </a:r>
            <a:r>
              <a:rPr dirty="0" sz="1700" spc="-10">
                <a:latin typeface="Arial MT"/>
                <a:cs typeface="Arial MT"/>
              </a:rPr>
              <a:t>of </a:t>
            </a:r>
            <a:r>
              <a:rPr dirty="0" sz="1700" spc="-15">
                <a:latin typeface="Arial MT"/>
                <a:cs typeface="Arial MT"/>
              </a:rPr>
              <a:t>rows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to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include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ORC vectorized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reader </a:t>
            </a:r>
            <a:r>
              <a:rPr dirty="0" sz="1700" spc="-15">
                <a:latin typeface="Arial MT"/>
                <a:cs typeface="Arial MT"/>
              </a:rPr>
              <a:t>batch.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Options:</a:t>
            </a:r>
            <a:r>
              <a:rPr dirty="0" sz="1700" spc="-65" b="1">
                <a:latin typeface="Arial"/>
                <a:cs typeface="Arial"/>
              </a:rPr>
              <a:t> </a:t>
            </a:r>
            <a:r>
              <a:rPr dirty="0" sz="1700" spc="-10">
                <a:latin typeface="Arial MT"/>
                <a:cs typeface="Arial MT"/>
              </a:rPr>
              <a:t>Int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Default:</a:t>
            </a:r>
            <a:r>
              <a:rPr dirty="0" sz="1700" spc="-65" b="1">
                <a:latin typeface="Arial"/>
                <a:cs typeface="Arial"/>
              </a:rPr>
              <a:t> </a:t>
            </a:r>
            <a:r>
              <a:rPr dirty="0" sz="1700" spc="-20">
                <a:latin typeface="Arial MT"/>
                <a:cs typeface="Arial MT"/>
              </a:rPr>
              <a:t>4096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9489" y="1"/>
            <a:ext cx="2389394" cy="9238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38413" y="1762251"/>
            <a:ext cx="44253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01544"/>
                </a:solidFill>
                <a:latin typeface="Tahoma"/>
                <a:cs typeface="Tahoma"/>
              </a:rPr>
              <a:t>spark.sql.orc.filterPushdown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9863" y="2185415"/>
            <a:ext cx="4485005" cy="6350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What: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spc="-15">
                <a:latin typeface="Arial MT"/>
                <a:cs typeface="Arial MT"/>
              </a:rPr>
              <a:t>Enable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filter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pushdown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for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ORC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files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Options:</a:t>
            </a:r>
            <a:r>
              <a:rPr dirty="0" sz="1700" spc="-45" b="1">
                <a:latin typeface="Arial"/>
                <a:cs typeface="Arial"/>
              </a:rPr>
              <a:t> </a:t>
            </a:r>
            <a:r>
              <a:rPr dirty="0" sz="1700" spc="-15">
                <a:latin typeface="Arial MT"/>
                <a:cs typeface="Arial MT"/>
              </a:rPr>
              <a:t>{</a:t>
            </a:r>
            <a:r>
              <a:rPr dirty="0" u="sng" sz="17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true</a:t>
            </a:r>
            <a:r>
              <a:rPr dirty="0" sz="1700" spc="-15">
                <a:latin typeface="Arial MT"/>
                <a:cs typeface="Arial MT"/>
              </a:rPr>
              <a:t>,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false}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38413" y="2905251"/>
            <a:ext cx="5850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solidFill>
                  <a:srgbClr val="001544"/>
                </a:solidFill>
                <a:latin typeface="Tahoma"/>
                <a:cs typeface="Tahoma"/>
              </a:rPr>
              <a:t>spark.sql.orc.enableVectorizedReader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09863" y="3328415"/>
            <a:ext cx="4119245" cy="6350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What</a:t>
            </a:r>
            <a:r>
              <a:rPr dirty="0" sz="1700" spc="-15">
                <a:latin typeface="Arial MT"/>
                <a:cs typeface="Arial MT"/>
              </a:rPr>
              <a:t>: Enables vectorized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orc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decoding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Options:</a:t>
            </a:r>
            <a:r>
              <a:rPr dirty="0" sz="1700" spc="-45" b="1">
                <a:latin typeface="Arial"/>
                <a:cs typeface="Arial"/>
              </a:rPr>
              <a:t> </a:t>
            </a:r>
            <a:r>
              <a:rPr dirty="0" sz="1700" spc="-15">
                <a:latin typeface="Arial MT"/>
                <a:cs typeface="Arial MT"/>
              </a:rPr>
              <a:t>{</a:t>
            </a:r>
            <a:r>
              <a:rPr dirty="0" u="sng" sz="17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true</a:t>
            </a:r>
            <a:r>
              <a:rPr dirty="0" sz="1700" spc="-15">
                <a:latin typeface="Arial MT"/>
                <a:cs typeface="Arial MT"/>
              </a:rPr>
              <a:t>,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false}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44377" y="1085088"/>
            <a:ext cx="258381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4">
                <a:latin typeface="Tahoma"/>
                <a:cs typeface="Tahoma"/>
              </a:rPr>
              <a:t>*</a:t>
            </a:r>
            <a:r>
              <a:rPr dirty="0" sz="1700" spc="-220">
                <a:latin typeface="Tahoma"/>
                <a:cs typeface="Tahoma"/>
              </a:rPr>
              <a:t> </a:t>
            </a:r>
            <a:r>
              <a:rPr dirty="0" sz="1700" spc="-70">
                <a:latin typeface="Tahoma"/>
                <a:cs typeface="Tahoma"/>
              </a:rPr>
              <a:t>D</a:t>
            </a:r>
            <a:r>
              <a:rPr dirty="0" sz="1700" spc="-50">
                <a:latin typeface="Tahoma"/>
                <a:cs typeface="Tahoma"/>
              </a:rPr>
              <a:t>e</a:t>
            </a:r>
            <a:r>
              <a:rPr dirty="0" sz="1700" spc="55">
                <a:latin typeface="Tahoma"/>
                <a:cs typeface="Tahoma"/>
              </a:rPr>
              <a:t>f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-55">
                <a:latin typeface="Tahoma"/>
                <a:cs typeface="Tahoma"/>
              </a:rPr>
              <a:t>u</a:t>
            </a:r>
            <a:r>
              <a:rPr dirty="0" sz="1700" spc="-5">
                <a:latin typeface="Tahoma"/>
                <a:cs typeface="Tahoma"/>
              </a:rPr>
              <a:t>l</a:t>
            </a:r>
            <a:r>
              <a:rPr dirty="0" sz="1700" spc="50">
                <a:latin typeface="Tahoma"/>
                <a:cs typeface="Tahoma"/>
              </a:rPr>
              <a:t>t</a:t>
            </a:r>
            <a:r>
              <a:rPr dirty="0" sz="1700" spc="-204">
                <a:latin typeface="Tahoma"/>
                <a:cs typeface="Tahoma"/>
              </a:rPr>
              <a:t> </a:t>
            </a:r>
            <a:r>
              <a:rPr dirty="0" sz="1700" spc="-55">
                <a:latin typeface="Tahoma"/>
                <a:cs typeface="Tahoma"/>
              </a:rPr>
              <a:t>v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-5">
                <a:latin typeface="Tahoma"/>
                <a:cs typeface="Tahoma"/>
              </a:rPr>
              <a:t>l</a:t>
            </a:r>
            <a:r>
              <a:rPr dirty="0" sz="1700" spc="-55">
                <a:latin typeface="Tahoma"/>
                <a:cs typeface="Tahoma"/>
              </a:rPr>
              <a:t>u</a:t>
            </a:r>
            <a:r>
              <a:rPr dirty="0" sz="1700" spc="10">
                <a:latin typeface="Tahoma"/>
                <a:cs typeface="Tahoma"/>
              </a:rPr>
              <a:t>e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55">
                <a:latin typeface="Tahoma"/>
                <a:cs typeface="Tahoma"/>
              </a:rPr>
              <a:t>s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u="sng" sz="17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</a:t>
            </a:r>
            <a:r>
              <a:rPr dirty="0" u="sng" sz="17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dirty="0" u="sng" sz="17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dirty="0" u="sng" sz="17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dirty="0" u="sng" sz="17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dirty="0" u="sng" sz="17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</a:t>
            </a:r>
            <a:r>
              <a:rPr dirty="0" u="sng" sz="1700" spc="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dirty="0" u="sng" sz="17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dirty="0" u="sng" sz="17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dirty="0" u="sng" sz="17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0"/>
            <a:ext cx="73152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0474" y="630427"/>
            <a:ext cx="20193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</a:t>
            </a:r>
            <a:r>
              <a:rPr dirty="0" spc="-5"/>
              <a:t>e</a:t>
            </a:r>
            <a:r>
              <a:rPr dirty="0" spc="-100"/>
              <a:t>n</a:t>
            </a:r>
            <a:r>
              <a:rPr dirty="0" spc="-30"/>
              <a:t>d</a:t>
            </a:r>
            <a:r>
              <a:rPr dirty="0" spc="-7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1924" y="1725675"/>
            <a:ext cx="4282440" cy="55245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1251585">
              <a:lnSpc>
                <a:spcPct val="118800"/>
              </a:lnSpc>
              <a:spcBef>
                <a:spcPts val="50"/>
              </a:spcBef>
            </a:pPr>
            <a:r>
              <a:rPr dirty="0" sz="3400" spc="-25">
                <a:solidFill>
                  <a:srgbClr val="FF3620"/>
                </a:solidFill>
                <a:latin typeface="Tahoma"/>
                <a:cs typeface="Tahoma"/>
              </a:rPr>
              <a:t>A</a:t>
            </a:r>
            <a:r>
              <a:rPr dirty="0" sz="3400" spc="-30">
                <a:solidFill>
                  <a:srgbClr val="FF3620"/>
                </a:solidFill>
                <a:latin typeface="Tahoma"/>
                <a:cs typeface="Tahoma"/>
              </a:rPr>
              <a:t>b</a:t>
            </a:r>
            <a:r>
              <a:rPr dirty="0" sz="3400" spc="-15">
                <a:solidFill>
                  <a:srgbClr val="FF3620"/>
                </a:solidFill>
                <a:latin typeface="Tahoma"/>
                <a:cs typeface="Tahoma"/>
              </a:rPr>
              <a:t>ou</a:t>
            </a:r>
            <a:r>
              <a:rPr dirty="0" sz="3400" spc="5">
                <a:solidFill>
                  <a:srgbClr val="FF3620"/>
                </a:solidFill>
                <a:latin typeface="Tahoma"/>
                <a:cs typeface="Tahoma"/>
              </a:rPr>
              <a:t>t</a:t>
            </a:r>
            <a:r>
              <a:rPr dirty="0" sz="3400" spc="-395">
                <a:solidFill>
                  <a:srgbClr val="FF3620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FF3620"/>
                </a:solidFill>
                <a:latin typeface="Tahoma"/>
                <a:cs typeface="Tahoma"/>
              </a:rPr>
              <a:t>V</a:t>
            </a:r>
            <a:r>
              <a:rPr dirty="0" sz="3400" spc="-35">
                <a:solidFill>
                  <a:srgbClr val="FF3620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FF3620"/>
                </a:solidFill>
                <a:latin typeface="Tahoma"/>
                <a:cs typeface="Tahoma"/>
              </a:rPr>
              <a:t>r</a:t>
            </a:r>
            <a:r>
              <a:rPr dirty="0" sz="3400" spc="-80">
                <a:solidFill>
                  <a:srgbClr val="FF3620"/>
                </a:solidFill>
                <a:latin typeface="Tahoma"/>
                <a:cs typeface="Tahoma"/>
              </a:rPr>
              <a:t>a</a:t>
            </a:r>
            <a:r>
              <a:rPr dirty="0" sz="3400" spc="100">
                <a:solidFill>
                  <a:srgbClr val="FF3620"/>
                </a:solidFill>
                <a:latin typeface="Tahoma"/>
                <a:cs typeface="Tahoma"/>
              </a:rPr>
              <a:t>s</a:t>
            </a:r>
            <a:r>
              <a:rPr dirty="0" sz="3400" spc="-10">
                <a:solidFill>
                  <a:srgbClr val="FF3620"/>
                </a:solidFill>
                <a:latin typeface="Tahoma"/>
                <a:cs typeface="Tahoma"/>
              </a:rPr>
              <a:t>e</a:t>
            </a:r>
            <a:r>
              <a:rPr dirty="0" sz="3400" spc="95">
                <a:solidFill>
                  <a:srgbClr val="FF3620"/>
                </a:solidFill>
                <a:latin typeface="Tahoma"/>
                <a:cs typeface="Tahoma"/>
              </a:rPr>
              <a:t>t  </a:t>
            </a:r>
            <a:r>
              <a:rPr dirty="0" sz="3400" spc="30">
                <a:solidFill>
                  <a:srgbClr val="FF3620"/>
                </a:solidFill>
                <a:latin typeface="Tahoma"/>
                <a:cs typeface="Tahoma"/>
              </a:rPr>
              <a:t>S</a:t>
            </a:r>
            <a:r>
              <a:rPr dirty="0" sz="3400" spc="25">
                <a:solidFill>
                  <a:srgbClr val="FF3620"/>
                </a:solidFill>
                <a:latin typeface="Tahoma"/>
                <a:cs typeface="Tahoma"/>
              </a:rPr>
              <a:t>e</a:t>
            </a:r>
            <a:r>
              <a:rPr dirty="0" sz="3400" spc="100">
                <a:solidFill>
                  <a:srgbClr val="FF3620"/>
                </a:solidFill>
                <a:latin typeface="Tahoma"/>
                <a:cs typeface="Tahoma"/>
              </a:rPr>
              <a:t>ss</a:t>
            </a:r>
            <a:r>
              <a:rPr dirty="0" sz="3400" spc="75">
                <a:solidFill>
                  <a:srgbClr val="FF3620"/>
                </a:solidFill>
                <a:latin typeface="Tahoma"/>
                <a:cs typeface="Tahoma"/>
              </a:rPr>
              <a:t>i</a:t>
            </a:r>
            <a:r>
              <a:rPr dirty="0" sz="3400" spc="-20">
                <a:solidFill>
                  <a:srgbClr val="FF3620"/>
                </a:solidFill>
                <a:latin typeface="Tahoma"/>
                <a:cs typeface="Tahoma"/>
              </a:rPr>
              <a:t>o</a:t>
            </a:r>
            <a:r>
              <a:rPr dirty="0" sz="3400" spc="-65">
                <a:solidFill>
                  <a:srgbClr val="FF3620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FF3620"/>
                </a:solidFill>
                <a:latin typeface="Tahoma"/>
                <a:cs typeface="Tahoma"/>
              </a:rPr>
              <a:t> </a:t>
            </a:r>
            <a:r>
              <a:rPr dirty="0" sz="3400" spc="-225">
                <a:solidFill>
                  <a:srgbClr val="FF3620"/>
                </a:solidFill>
                <a:latin typeface="Tahoma"/>
                <a:cs typeface="Tahoma"/>
              </a:rPr>
              <a:t>G</a:t>
            </a:r>
            <a:r>
              <a:rPr dirty="0" sz="3400" spc="-20">
                <a:solidFill>
                  <a:srgbClr val="FF3620"/>
                </a:solidFill>
                <a:latin typeface="Tahoma"/>
                <a:cs typeface="Tahoma"/>
              </a:rPr>
              <a:t>o</a:t>
            </a:r>
            <a:r>
              <a:rPr dirty="0" sz="3400" spc="-80">
                <a:solidFill>
                  <a:srgbClr val="FF3620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FF3620"/>
                </a:solidFill>
                <a:latin typeface="Tahoma"/>
                <a:cs typeface="Tahoma"/>
              </a:rPr>
              <a:t>l</a:t>
            </a:r>
            <a:r>
              <a:rPr dirty="0" sz="3400" spc="90">
                <a:solidFill>
                  <a:srgbClr val="FF3620"/>
                </a:solidFill>
                <a:latin typeface="Tahoma"/>
                <a:cs typeface="Tahoma"/>
              </a:rPr>
              <a:t>s  </a:t>
            </a:r>
            <a:r>
              <a:rPr dirty="0" sz="3400" spc="-229">
                <a:solidFill>
                  <a:srgbClr val="FF3620"/>
                </a:solidFill>
                <a:latin typeface="Tahoma"/>
                <a:cs typeface="Tahoma"/>
              </a:rPr>
              <a:t>O</a:t>
            </a:r>
            <a:r>
              <a:rPr dirty="0" sz="3400" spc="-180">
                <a:solidFill>
                  <a:srgbClr val="FF3620"/>
                </a:solidFill>
                <a:latin typeface="Tahoma"/>
                <a:cs typeface="Tahoma"/>
              </a:rPr>
              <a:t>n</a:t>
            </a:r>
            <a:r>
              <a:rPr dirty="0" sz="3400" spc="80">
                <a:solidFill>
                  <a:srgbClr val="FF3620"/>
                </a:solidFill>
                <a:latin typeface="Tahoma"/>
                <a:cs typeface="Tahoma"/>
              </a:rPr>
              <a:t>-</a:t>
            </a:r>
            <a:r>
              <a:rPr dirty="0" sz="3400" spc="-125">
                <a:solidFill>
                  <a:srgbClr val="FF3620"/>
                </a:solidFill>
                <a:latin typeface="Tahoma"/>
                <a:cs typeface="Tahoma"/>
              </a:rPr>
              <a:t>D</a:t>
            </a:r>
            <a:r>
              <a:rPr dirty="0" sz="3400" spc="-45">
                <a:solidFill>
                  <a:srgbClr val="FF3620"/>
                </a:solidFill>
                <a:latin typeface="Tahoma"/>
                <a:cs typeface="Tahoma"/>
              </a:rPr>
              <a:t>i</a:t>
            </a:r>
            <a:r>
              <a:rPr dirty="0" sz="3400" spc="100">
                <a:solidFill>
                  <a:srgbClr val="FF3620"/>
                </a:solidFill>
                <a:latin typeface="Tahoma"/>
                <a:cs typeface="Tahoma"/>
              </a:rPr>
              <a:t>s</a:t>
            </a:r>
            <a:r>
              <a:rPr dirty="0" sz="3400" spc="10">
                <a:solidFill>
                  <a:srgbClr val="FF3620"/>
                </a:solidFill>
                <a:latin typeface="Tahoma"/>
                <a:cs typeface="Tahoma"/>
              </a:rPr>
              <a:t>k</a:t>
            </a:r>
            <a:r>
              <a:rPr dirty="0" sz="3400" spc="-415">
                <a:solidFill>
                  <a:srgbClr val="FF3620"/>
                </a:solidFill>
                <a:latin typeface="Tahoma"/>
                <a:cs typeface="Tahoma"/>
              </a:rPr>
              <a:t> </a:t>
            </a:r>
            <a:r>
              <a:rPr dirty="0" sz="3400" spc="65">
                <a:solidFill>
                  <a:srgbClr val="FF3620"/>
                </a:solidFill>
                <a:latin typeface="Tahoma"/>
                <a:cs typeface="Tahoma"/>
              </a:rPr>
              <a:t>S</a:t>
            </a:r>
            <a:r>
              <a:rPr dirty="0" sz="3400" spc="90">
                <a:solidFill>
                  <a:srgbClr val="FF3620"/>
                </a:solidFill>
                <a:latin typeface="Tahoma"/>
                <a:cs typeface="Tahoma"/>
              </a:rPr>
              <a:t>t</a:t>
            </a:r>
            <a:r>
              <a:rPr dirty="0" sz="3400" spc="-20">
                <a:solidFill>
                  <a:srgbClr val="FF3620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FF3620"/>
                </a:solidFill>
                <a:latin typeface="Tahoma"/>
                <a:cs typeface="Tahoma"/>
              </a:rPr>
              <a:t>r</a:t>
            </a:r>
            <a:r>
              <a:rPr dirty="0" sz="3400" spc="-80">
                <a:solidFill>
                  <a:srgbClr val="FF3620"/>
                </a:solidFill>
                <a:latin typeface="Tahoma"/>
                <a:cs typeface="Tahoma"/>
              </a:rPr>
              <a:t>a</a:t>
            </a:r>
            <a:r>
              <a:rPr dirty="0" sz="3400" spc="-85">
                <a:solidFill>
                  <a:srgbClr val="FF3620"/>
                </a:solidFill>
                <a:latin typeface="Tahoma"/>
                <a:cs typeface="Tahoma"/>
              </a:rPr>
              <a:t>g</a:t>
            </a:r>
            <a:r>
              <a:rPr dirty="0" sz="3400" spc="20">
                <a:solidFill>
                  <a:srgbClr val="FF3620"/>
                </a:solidFill>
                <a:latin typeface="Tahoma"/>
                <a:cs typeface="Tahoma"/>
              </a:rPr>
              <a:t>e</a:t>
            </a:r>
            <a:endParaRPr sz="3400">
              <a:latin typeface="Tahoma"/>
              <a:cs typeface="Tahoma"/>
            </a:endParaRPr>
          </a:p>
          <a:p>
            <a:pPr marL="12700" marR="5080">
              <a:lnSpc>
                <a:spcPct val="117600"/>
              </a:lnSpc>
              <a:spcBef>
                <a:spcPts val="5"/>
              </a:spcBef>
            </a:pPr>
            <a:r>
              <a:rPr dirty="0" sz="3400" spc="-60">
                <a:solidFill>
                  <a:srgbClr val="FF3620"/>
                </a:solidFill>
                <a:latin typeface="Tahoma"/>
                <a:cs typeface="Tahoma"/>
              </a:rPr>
              <a:t>OL</a:t>
            </a:r>
            <a:r>
              <a:rPr dirty="0" sz="3400" spc="15">
                <a:solidFill>
                  <a:srgbClr val="FF3620"/>
                </a:solidFill>
                <a:latin typeface="Tahoma"/>
                <a:cs typeface="Tahoma"/>
              </a:rPr>
              <a:t>T</a:t>
            </a:r>
            <a:r>
              <a:rPr dirty="0" sz="3400" spc="20">
                <a:solidFill>
                  <a:srgbClr val="FF3620"/>
                </a:solidFill>
                <a:latin typeface="Tahoma"/>
                <a:cs typeface="Tahoma"/>
              </a:rPr>
              <a:t>P</a:t>
            </a:r>
            <a:r>
              <a:rPr dirty="0" sz="3400" spc="50">
                <a:solidFill>
                  <a:srgbClr val="FF3620"/>
                </a:solidFill>
                <a:latin typeface="Tahoma"/>
                <a:cs typeface="Tahoma"/>
              </a:rPr>
              <a:t>/</a:t>
            </a:r>
            <a:r>
              <a:rPr dirty="0" sz="3400" spc="-60">
                <a:solidFill>
                  <a:srgbClr val="FF3620"/>
                </a:solidFill>
                <a:latin typeface="Tahoma"/>
                <a:cs typeface="Tahoma"/>
              </a:rPr>
              <a:t>OL</a:t>
            </a:r>
            <a:r>
              <a:rPr dirty="0" sz="3400">
                <a:solidFill>
                  <a:srgbClr val="FF3620"/>
                </a:solidFill>
                <a:latin typeface="Tahoma"/>
                <a:cs typeface="Tahoma"/>
              </a:rPr>
              <a:t>A</a:t>
            </a:r>
            <a:r>
              <a:rPr dirty="0" sz="3400" spc="135">
                <a:solidFill>
                  <a:srgbClr val="FF3620"/>
                </a:solidFill>
                <a:latin typeface="Tahoma"/>
                <a:cs typeface="Tahoma"/>
              </a:rPr>
              <a:t>P</a:t>
            </a:r>
            <a:r>
              <a:rPr dirty="0" sz="3400" spc="-405">
                <a:solidFill>
                  <a:srgbClr val="FF3620"/>
                </a:solidFill>
                <a:latin typeface="Tahoma"/>
                <a:cs typeface="Tahoma"/>
              </a:rPr>
              <a:t> </a:t>
            </a:r>
            <a:r>
              <a:rPr dirty="0" sz="3400" spc="-80">
                <a:solidFill>
                  <a:srgbClr val="FF3620"/>
                </a:solidFill>
                <a:latin typeface="Tahoma"/>
                <a:cs typeface="Tahoma"/>
              </a:rPr>
              <a:t>W</a:t>
            </a:r>
            <a:r>
              <a:rPr dirty="0" sz="3400" spc="-55">
                <a:solidFill>
                  <a:srgbClr val="FF3620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FF3620"/>
                </a:solidFill>
                <a:latin typeface="Tahoma"/>
                <a:cs typeface="Tahoma"/>
              </a:rPr>
              <a:t>r</a:t>
            </a:r>
            <a:r>
              <a:rPr dirty="0" sz="3400" spc="-15">
                <a:solidFill>
                  <a:srgbClr val="FF3620"/>
                </a:solidFill>
                <a:latin typeface="Tahoma"/>
                <a:cs typeface="Tahoma"/>
              </a:rPr>
              <a:t>k</a:t>
            </a:r>
            <a:r>
              <a:rPr dirty="0" sz="3400" spc="114">
                <a:solidFill>
                  <a:srgbClr val="FF3620"/>
                </a:solidFill>
                <a:latin typeface="Tahoma"/>
                <a:cs typeface="Tahoma"/>
              </a:rPr>
              <a:t>f</a:t>
            </a:r>
            <a:r>
              <a:rPr dirty="0" sz="3400">
                <a:solidFill>
                  <a:srgbClr val="FF3620"/>
                </a:solidFill>
                <a:latin typeface="Tahoma"/>
                <a:cs typeface="Tahoma"/>
              </a:rPr>
              <a:t>l</a:t>
            </a:r>
            <a:r>
              <a:rPr dirty="0" sz="3400" spc="-20">
                <a:solidFill>
                  <a:srgbClr val="FF3620"/>
                </a:solidFill>
                <a:latin typeface="Tahoma"/>
                <a:cs typeface="Tahoma"/>
              </a:rPr>
              <a:t>o</a:t>
            </a:r>
            <a:r>
              <a:rPr dirty="0" sz="3400" spc="-95">
                <a:solidFill>
                  <a:srgbClr val="FF3620"/>
                </a:solidFill>
                <a:latin typeface="Tahoma"/>
                <a:cs typeface="Tahoma"/>
              </a:rPr>
              <a:t>w</a:t>
            </a:r>
            <a:r>
              <a:rPr dirty="0" sz="3400" spc="90">
                <a:solidFill>
                  <a:srgbClr val="FF3620"/>
                </a:solidFill>
                <a:latin typeface="Tahoma"/>
                <a:cs typeface="Tahoma"/>
              </a:rPr>
              <a:t>s  </a:t>
            </a:r>
            <a:r>
              <a:rPr dirty="0" sz="3400" spc="140">
                <a:solidFill>
                  <a:srgbClr val="FF3620"/>
                </a:solidFill>
                <a:latin typeface="Tahoma"/>
                <a:cs typeface="Tahoma"/>
              </a:rPr>
              <a:t>F</a:t>
            </a:r>
            <a:r>
              <a:rPr dirty="0" sz="3400" spc="60">
                <a:solidFill>
                  <a:srgbClr val="FF3620"/>
                </a:solidFill>
                <a:latin typeface="Tahoma"/>
                <a:cs typeface="Tahoma"/>
              </a:rPr>
              <a:t>i</a:t>
            </a:r>
            <a:r>
              <a:rPr dirty="0" sz="3400">
                <a:solidFill>
                  <a:srgbClr val="FF3620"/>
                </a:solidFill>
                <a:latin typeface="Tahoma"/>
                <a:cs typeface="Tahoma"/>
              </a:rPr>
              <a:t>l</a:t>
            </a:r>
            <a:r>
              <a:rPr dirty="0" sz="3400" spc="20">
                <a:solidFill>
                  <a:srgbClr val="FF3620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FF3620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FF3620"/>
                </a:solidFill>
                <a:latin typeface="Tahoma"/>
                <a:cs typeface="Tahoma"/>
              </a:rPr>
              <a:t>F</a:t>
            </a:r>
            <a:r>
              <a:rPr dirty="0" sz="3400" spc="55">
                <a:solidFill>
                  <a:srgbClr val="FF3620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FF3620"/>
                </a:solidFill>
                <a:latin typeface="Tahoma"/>
                <a:cs typeface="Tahoma"/>
              </a:rPr>
              <a:t>r</a:t>
            </a:r>
            <a:r>
              <a:rPr dirty="0" sz="3400" spc="-85">
                <a:solidFill>
                  <a:srgbClr val="FF3620"/>
                </a:solidFill>
                <a:latin typeface="Tahoma"/>
                <a:cs typeface="Tahoma"/>
              </a:rPr>
              <a:t>m</a:t>
            </a:r>
            <a:r>
              <a:rPr dirty="0" sz="3400">
                <a:solidFill>
                  <a:srgbClr val="FF3620"/>
                </a:solidFill>
                <a:latin typeface="Tahoma"/>
                <a:cs typeface="Tahoma"/>
              </a:rPr>
              <a:t>a</a:t>
            </a:r>
            <a:r>
              <a:rPr dirty="0" sz="3400" spc="20">
                <a:solidFill>
                  <a:srgbClr val="FF3620"/>
                </a:solidFill>
                <a:latin typeface="Tahoma"/>
                <a:cs typeface="Tahoma"/>
              </a:rPr>
              <a:t>t</a:t>
            </a:r>
            <a:r>
              <a:rPr dirty="0" sz="3400" spc="-395">
                <a:solidFill>
                  <a:srgbClr val="FF3620"/>
                </a:solidFill>
                <a:latin typeface="Tahoma"/>
                <a:cs typeface="Tahoma"/>
              </a:rPr>
              <a:t> </a:t>
            </a:r>
            <a:r>
              <a:rPr dirty="0" sz="3400" spc="-235">
                <a:solidFill>
                  <a:srgbClr val="FF3620"/>
                </a:solidFill>
                <a:latin typeface="Tahoma"/>
                <a:cs typeface="Tahoma"/>
              </a:rPr>
              <a:t>D</a:t>
            </a:r>
            <a:r>
              <a:rPr dirty="0" sz="3400" spc="-20">
                <a:solidFill>
                  <a:srgbClr val="FF3620"/>
                </a:solidFill>
                <a:latin typeface="Tahoma"/>
                <a:cs typeface="Tahoma"/>
              </a:rPr>
              <a:t>ee</a:t>
            </a:r>
            <a:r>
              <a:rPr dirty="0" sz="3400" spc="10">
                <a:solidFill>
                  <a:srgbClr val="FF3620"/>
                </a:solidFill>
                <a:latin typeface="Tahoma"/>
                <a:cs typeface="Tahoma"/>
              </a:rPr>
              <a:t>p</a:t>
            </a:r>
            <a:r>
              <a:rPr dirty="0" sz="3400" spc="-405">
                <a:solidFill>
                  <a:srgbClr val="FF3620"/>
                </a:solidFill>
                <a:latin typeface="Tahoma"/>
                <a:cs typeface="Tahoma"/>
              </a:rPr>
              <a:t> </a:t>
            </a:r>
            <a:r>
              <a:rPr dirty="0" sz="3400" spc="-235">
                <a:solidFill>
                  <a:srgbClr val="FF3620"/>
                </a:solidFill>
                <a:latin typeface="Tahoma"/>
                <a:cs typeface="Tahoma"/>
              </a:rPr>
              <a:t>D</a:t>
            </a:r>
            <a:r>
              <a:rPr dirty="0" sz="3400" spc="75">
                <a:solidFill>
                  <a:srgbClr val="FF3620"/>
                </a:solidFill>
                <a:latin typeface="Tahoma"/>
                <a:cs typeface="Tahoma"/>
              </a:rPr>
              <a:t>i</a:t>
            </a:r>
            <a:r>
              <a:rPr dirty="0" sz="3400" spc="-55">
                <a:solidFill>
                  <a:srgbClr val="FF3620"/>
                </a:solidFill>
                <a:latin typeface="Tahoma"/>
                <a:cs typeface="Tahoma"/>
              </a:rPr>
              <a:t>ve  </a:t>
            </a:r>
            <a:r>
              <a:rPr dirty="0" sz="3400" spc="-40">
                <a:solidFill>
                  <a:srgbClr val="FF3620"/>
                </a:solidFill>
                <a:latin typeface="Tahoma"/>
                <a:cs typeface="Tahoma"/>
              </a:rPr>
              <a:t>C</a:t>
            </a:r>
            <a:r>
              <a:rPr dirty="0" sz="3400" spc="-45">
                <a:solidFill>
                  <a:srgbClr val="FF3620"/>
                </a:solidFill>
                <a:latin typeface="Tahoma"/>
                <a:cs typeface="Tahoma"/>
              </a:rPr>
              <a:t>a</a:t>
            </a:r>
            <a:r>
              <a:rPr dirty="0" sz="3400" spc="100">
                <a:solidFill>
                  <a:srgbClr val="FF3620"/>
                </a:solidFill>
                <a:latin typeface="Tahoma"/>
                <a:cs typeface="Tahoma"/>
              </a:rPr>
              <a:t>s</a:t>
            </a:r>
            <a:r>
              <a:rPr dirty="0" sz="3400" spc="-10">
                <a:solidFill>
                  <a:srgbClr val="FF3620"/>
                </a:solidFill>
                <a:latin typeface="Tahoma"/>
                <a:cs typeface="Tahoma"/>
              </a:rPr>
              <a:t>e</a:t>
            </a:r>
            <a:r>
              <a:rPr dirty="0" sz="3400" spc="-50">
                <a:solidFill>
                  <a:srgbClr val="FF3620"/>
                </a:solidFill>
                <a:latin typeface="Tahoma"/>
                <a:cs typeface="Tahoma"/>
              </a:rPr>
              <a:t>:</a:t>
            </a:r>
            <a:r>
              <a:rPr dirty="0" sz="3400" spc="-400">
                <a:solidFill>
                  <a:srgbClr val="FF3620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FF3620"/>
                </a:solidFill>
                <a:latin typeface="Tahoma"/>
                <a:cs typeface="Tahoma"/>
              </a:rPr>
              <a:t>V</a:t>
            </a:r>
            <a:r>
              <a:rPr dirty="0" sz="3400" spc="-35">
                <a:solidFill>
                  <a:srgbClr val="FF3620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FF3620"/>
                </a:solidFill>
                <a:latin typeface="Tahoma"/>
                <a:cs typeface="Tahoma"/>
              </a:rPr>
              <a:t>r</a:t>
            </a:r>
            <a:r>
              <a:rPr dirty="0" sz="3400" spc="-80">
                <a:solidFill>
                  <a:srgbClr val="FF3620"/>
                </a:solidFill>
                <a:latin typeface="Tahoma"/>
                <a:cs typeface="Tahoma"/>
              </a:rPr>
              <a:t>a</a:t>
            </a:r>
            <a:r>
              <a:rPr dirty="0" sz="3400" spc="100">
                <a:solidFill>
                  <a:srgbClr val="FF3620"/>
                </a:solidFill>
                <a:latin typeface="Tahoma"/>
                <a:cs typeface="Tahoma"/>
              </a:rPr>
              <a:t>s</a:t>
            </a:r>
            <a:r>
              <a:rPr dirty="0" sz="3400" spc="-10">
                <a:solidFill>
                  <a:srgbClr val="FF3620"/>
                </a:solidFill>
                <a:latin typeface="Tahoma"/>
                <a:cs typeface="Tahoma"/>
              </a:rPr>
              <a:t>e</a:t>
            </a:r>
            <a:r>
              <a:rPr dirty="0" sz="3400" spc="100">
                <a:solidFill>
                  <a:srgbClr val="FF3620"/>
                </a:solidFill>
                <a:latin typeface="Tahoma"/>
                <a:cs typeface="Tahoma"/>
              </a:rPr>
              <a:t>t</a:t>
            </a:r>
            <a:endParaRPr sz="3400">
              <a:latin typeface="Tahoma"/>
              <a:cs typeface="Tahoma"/>
            </a:endParaRPr>
          </a:p>
          <a:p>
            <a:pPr marL="12700" marR="121920">
              <a:lnSpc>
                <a:spcPct val="117600"/>
              </a:lnSpc>
            </a:pPr>
            <a:r>
              <a:rPr dirty="0" sz="3400" spc="-40">
                <a:solidFill>
                  <a:srgbClr val="FF3620"/>
                </a:solidFill>
                <a:latin typeface="Tahoma"/>
                <a:cs typeface="Tahoma"/>
              </a:rPr>
              <a:t>C</a:t>
            </a:r>
            <a:r>
              <a:rPr dirty="0" sz="3400" spc="-45">
                <a:solidFill>
                  <a:srgbClr val="FF3620"/>
                </a:solidFill>
                <a:latin typeface="Tahoma"/>
                <a:cs typeface="Tahoma"/>
              </a:rPr>
              <a:t>a</a:t>
            </a:r>
            <a:r>
              <a:rPr dirty="0" sz="3400" spc="100">
                <a:solidFill>
                  <a:srgbClr val="FF3620"/>
                </a:solidFill>
                <a:latin typeface="Tahoma"/>
                <a:cs typeface="Tahoma"/>
              </a:rPr>
              <a:t>s</a:t>
            </a:r>
            <a:r>
              <a:rPr dirty="0" sz="3400" spc="-10">
                <a:solidFill>
                  <a:srgbClr val="FF3620"/>
                </a:solidFill>
                <a:latin typeface="Tahoma"/>
                <a:cs typeface="Tahoma"/>
              </a:rPr>
              <a:t>e</a:t>
            </a:r>
            <a:r>
              <a:rPr dirty="0" sz="3400" spc="-50">
                <a:solidFill>
                  <a:srgbClr val="FF3620"/>
                </a:solidFill>
                <a:latin typeface="Tahoma"/>
                <a:cs typeface="Tahoma"/>
              </a:rPr>
              <a:t>:</a:t>
            </a:r>
            <a:r>
              <a:rPr dirty="0" sz="3400" spc="-400">
                <a:solidFill>
                  <a:srgbClr val="FF3620"/>
                </a:solidFill>
                <a:latin typeface="Tahoma"/>
                <a:cs typeface="Tahoma"/>
              </a:rPr>
              <a:t> </a:t>
            </a:r>
            <a:r>
              <a:rPr dirty="0" sz="3400" spc="114">
                <a:solidFill>
                  <a:srgbClr val="FF3620"/>
                </a:solidFill>
                <a:latin typeface="Tahoma"/>
                <a:cs typeface="Tahoma"/>
              </a:rPr>
              <a:t>P</a:t>
            </a:r>
            <a:r>
              <a:rPr dirty="0" sz="3400" spc="-80">
                <a:solidFill>
                  <a:srgbClr val="FF3620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FF3620"/>
                </a:solidFill>
                <a:latin typeface="Tahoma"/>
                <a:cs typeface="Tahoma"/>
              </a:rPr>
              <a:t>r</a:t>
            </a:r>
            <a:r>
              <a:rPr dirty="0" sz="3400" spc="-25">
                <a:solidFill>
                  <a:srgbClr val="FF3620"/>
                </a:solidFill>
                <a:latin typeface="Tahoma"/>
                <a:cs typeface="Tahoma"/>
              </a:rPr>
              <a:t>q</a:t>
            </a:r>
            <a:r>
              <a:rPr dirty="0" sz="3400" spc="-55">
                <a:solidFill>
                  <a:srgbClr val="FF3620"/>
                </a:solidFill>
                <a:latin typeface="Tahoma"/>
                <a:cs typeface="Tahoma"/>
              </a:rPr>
              <a:t>u</a:t>
            </a:r>
            <a:r>
              <a:rPr dirty="0" sz="3400" spc="-55">
                <a:solidFill>
                  <a:srgbClr val="FF3620"/>
                </a:solidFill>
                <a:latin typeface="Tahoma"/>
                <a:cs typeface="Tahoma"/>
              </a:rPr>
              <a:t>e</a:t>
            </a:r>
            <a:r>
              <a:rPr dirty="0" sz="3400" spc="100">
                <a:solidFill>
                  <a:srgbClr val="FF3620"/>
                </a:solidFill>
                <a:latin typeface="Tahoma"/>
                <a:cs typeface="Tahoma"/>
              </a:rPr>
              <a:t>t</a:t>
            </a:r>
            <a:r>
              <a:rPr dirty="0" sz="3400" spc="-395">
                <a:solidFill>
                  <a:srgbClr val="FF3620"/>
                </a:solidFill>
                <a:latin typeface="Tahoma"/>
                <a:cs typeface="Tahoma"/>
              </a:rPr>
              <a:t> </a:t>
            </a:r>
            <a:r>
              <a:rPr dirty="0" sz="3400" spc="114">
                <a:solidFill>
                  <a:srgbClr val="FF3620"/>
                </a:solidFill>
                <a:latin typeface="Tahoma"/>
                <a:cs typeface="Tahoma"/>
              </a:rPr>
              <a:t>P</a:t>
            </a:r>
            <a:r>
              <a:rPr dirty="0" sz="3400">
                <a:solidFill>
                  <a:srgbClr val="FF3620"/>
                </a:solidFill>
                <a:latin typeface="Tahoma"/>
                <a:cs typeface="Tahoma"/>
              </a:rPr>
              <a:t>r</a:t>
            </a:r>
            <a:r>
              <a:rPr dirty="0" sz="3400" spc="-95">
                <a:solidFill>
                  <a:srgbClr val="FF3620"/>
                </a:solidFill>
                <a:latin typeface="Tahoma"/>
                <a:cs typeface="Tahoma"/>
              </a:rPr>
              <a:t>u</a:t>
            </a:r>
            <a:r>
              <a:rPr dirty="0" sz="3400" spc="-90">
                <a:solidFill>
                  <a:srgbClr val="FF3620"/>
                </a:solidFill>
                <a:latin typeface="Tahoma"/>
                <a:cs typeface="Tahoma"/>
              </a:rPr>
              <a:t>n</a:t>
            </a:r>
            <a:r>
              <a:rPr dirty="0" sz="3400" spc="75">
                <a:solidFill>
                  <a:srgbClr val="FF3620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FF3620"/>
                </a:solidFill>
                <a:latin typeface="Tahoma"/>
                <a:cs typeface="Tahoma"/>
              </a:rPr>
              <a:t>n</a:t>
            </a:r>
            <a:r>
              <a:rPr dirty="0" sz="3400" spc="-45">
                <a:solidFill>
                  <a:srgbClr val="FF3620"/>
                </a:solidFill>
                <a:latin typeface="Tahoma"/>
                <a:cs typeface="Tahoma"/>
              </a:rPr>
              <a:t>g  </a:t>
            </a:r>
            <a:r>
              <a:rPr dirty="0" sz="3400" spc="85">
                <a:solidFill>
                  <a:srgbClr val="FF3620"/>
                </a:solidFill>
                <a:latin typeface="Tahoma"/>
                <a:cs typeface="Tahoma"/>
              </a:rPr>
              <a:t>L</a:t>
            </a:r>
            <a:r>
              <a:rPr dirty="0" sz="3400" spc="100">
                <a:solidFill>
                  <a:srgbClr val="FF3620"/>
                </a:solidFill>
                <a:latin typeface="Tahoma"/>
                <a:cs typeface="Tahoma"/>
              </a:rPr>
              <a:t>o</a:t>
            </a:r>
            <a:r>
              <a:rPr dirty="0" sz="3400" spc="-20">
                <a:solidFill>
                  <a:srgbClr val="FF3620"/>
                </a:solidFill>
                <a:latin typeface="Tahoma"/>
                <a:cs typeface="Tahoma"/>
              </a:rPr>
              <a:t>o</a:t>
            </a:r>
            <a:r>
              <a:rPr dirty="0" sz="3400" spc="-15">
                <a:solidFill>
                  <a:srgbClr val="FF3620"/>
                </a:solidFill>
                <a:latin typeface="Tahoma"/>
                <a:cs typeface="Tahoma"/>
              </a:rPr>
              <a:t>k</a:t>
            </a:r>
            <a:r>
              <a:rPr dirty="0" sz="3400" spc="75">
                <a:solidFill>
                  <a:srgbClr val="FF3620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FF3620"/>
                </a:solidFill>
                <a:latin typeface="Tahoma"/>
                <a:cs typeface="Tahoma"/>
              </a:rPr>
              <a:t>n</a:t>
            </a:r>
            <a:r>
              <a:rPr dirty="0" sz="3400" spc="-65">
                <a:solidFill>
                  <a:srgbClr val="FF3620"/>
                </a:solidFill>
                <a:latin typeface="Tahoma"/>
                <a:cs typeface="Tahoma"/>
              </a:rPr>
              <a:t>g</a:t>
            </a:r>
            <a:r>
              <a:rPr dirty="0" sz="3400" spc="-409">
                <a:solidFill>
                  <a:srgbClr val="FF3620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FF3620"/>
                </a:solidFill>
                <a:latin typeface="Tahoma"/>
                <a:cs typeface="Tahoma"/>
              </a:rPr>
              <a:t>F</a:t>
            </a:r>
            <a:r>
              <a:rPr dirty="0" sz="3400" spc="55">
                <a:solidFill>
                  <a:srgbClr val="FF3620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FF3620"/>
                </a:solidFill>
                <a:latin typeface="Tahoma"/>
                <a:cs typeface="Tahoma"/>
              </a:rPr>
              <a:t>r</a:t>
            </a:r>
            <a:r>
              <a:rPr dirty="0" sz="3400" spc="-100">
                <a:solidFill>
                  <a:srgbClr val="FF3620"/>
                </a:solidFill>
                <a:latin typeface="Tahoma"/>
                <a:cs typeface="Tahoma"/>
              </a:rPr>
              <a:t>w</a:t>
            </a:r>
            <a:r>
              <a:rPr dirty="0" sz="3400" spc="-55">
                <a:solidFill>
                  <a:srgbClr val="FF3620"/>
                </a:solidFill>
                <a:latin typeface="Tahoma"/>
                <a:cs typeface="Tahoma"/>
              </a:rPr>
              <a:t>a</a:t>
            </a:r>
            <a:r>
              <a:rPr dirty="0" sz="3400" spc="-25">
                <a:solidFill>
                  <a:srgbClr val="FF3620"/>
                </a:solidFill>
                <a:latin typeface="Tahoma"/>
                <a:cs typeface="Tahoma"/>
              </a:rPr>
              <a:t>r</a:t>
            </a:r>
            <a:r>
              <a:rPr dirty="0" sz="3400" spc="-20">
                <a:solidFill>
                  <a:srgbClr val="FF3620"/>
                </a:solidFill>
                <a:latin typeface="Tahoma"/>
                <a:cs typeface="Tahoma"/>
              </a:rPr>
              <a:t>d  </a:t>
            </a:r>
            <a:r>
              <a:rPr dirty="0" sz="3400" spc="-35">
                <a:solidFill>
                  <a:srgbClr val="FF3620"/>
                </a:solidFill>
                <a:latin typeface="Tahoma"/>
                <a:cs typeface="Tahoma"/>
              </a:rPr>
              <a:t>Questions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40424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A</a:t>
            </a:r>
            <a:r>
              <a:rPr dirty="0" spc="-35"/>
              <a:t>b</a:t>
            </a:r>
            <a:r>
              <a:rPr dirty="0" spc="-5"/>
              <a:t>o</a:t>
            </a:r>
            <a:r>
              <a:rPr dirty="0" spc="-100"/>
              <a:t>u</a:t>
            </a:r>
            <a:r>
              <a:rPr dirty="0" spc="130"/>
              <a:t>t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185"/>
              <a:t>P</a:t>
            </a:r>
            <a:r>
              <a:rPr dirty="0" spc="-65"/>
              <a:t>a</a:t>
            </a:r>
            <a:r>
              <a:rPr dirty="0" spc="5"/>
              <a:t>r</a:t>
            </a:r>
            <a:r>
              <a:rPr dirty="0"/>
              <a:t>q</a:t>
            </a:r>
            <a:r>
              <a:rPr dirty="0" spc="-100"/>
              <a:t>u</a:t>
            </a:r>
            <a:r>
              <a:rPr dirty="0" spc="35"/>
              <a:t>e</a:t>
            </a:r>
            <a:r>
              <a:rPr dirty="0" spc="14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114" y="1731772"/>
            <a:ext cx="12695555" cy="521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594350">
              <a:lnSpc>
                <a:spcPct val="117600"/>
              </a:lnSpc>
              <a:spcBef>
                <a:spcPts val="100"/>
              </a:spcBef>
            </a:pPr>
            <a:r>
              <a:rPr dirty="0" sz="3400" spc="-21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10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ll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90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tt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a  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Self-Describing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Hybrid-Based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90">
                <a:solidFill>
                  <a:srgbClr val="001544"/>
                </a:solidFill>
                <a:latin typeface="Tahoma"/>
                <a:cs typeface="Tahoma"/>
              </a:rPr>
              <a:t>(rows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grouped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90">
                <a:solidFill>
                  <a:srgbClr val="001544"/>
                </a:solidFill>
                <a:latin typeface="Tahoma"/>
                <a:cs typeface="Tahoma"/>
              </a:rPr>
              <a:t>by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row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groups,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then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column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partitioned)</a:t>
            </a:r>
            <a:endParaRPr sz="3400">
              <a:latin typeface="Tahoma"/>
              <a:cs typeface="Tahoma"/>
            </a:endParaRPr>
          </a:p>
          <a:p>
            <a:pPr marL="561340" indent="-377190">
              <a:lnSpc>
                <a:spcPct val="100000"/>
              </a:lnSpc>
              <a:spcBef>
                <a:spcPts val="215"/>
              </a:spcBef>
              <a:buChar char="▪"/>
              <a:tabLst>
                <a:tab pos="560705" algn="l"/>
                <a:tab pos="561340" algn="l"/>
              </a:tabLst>
            </a:pPr>
            <a:r>
              <a:rPr dirty="0" sz="1700" spc="-15">
                <a:latin typeface="Arial MT"/>
                <a:cs typeface="Arial MT"/>
              </a:rPr>
              <a:t>Optimized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for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read-intensive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applications</a:t>
            </a:r>
            <a:endParaRPr sz="1700">
              <a:latin typeface="Arial MT"/>
              <a:cs typeface="Arial MT"/>
            </a:endParaRPr>
          </a:p>
          <a:p>
            <a:pPr marL="12700" marR="4554855">
              <a:lnSpc>
                <a:spcPct val="117600"/>
              </a:lnSpc>
              <a:spcBef>
                <a:spcPts val="150"/>
              </a:spcBef>
            </a:pP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Binary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Format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30">
                <a:solidFill>
                  <a:srgbClr val="001544"/>
                </a:solidFill>
                <a:latin typeface="Tahoma"/>
                <a:cs typeface="Tahoma"/>
              </a:rPr>
              <a:t>–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Schema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stored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inside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of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file </a:t>
            </a:r>
            <a:r>
              <a:rPr dirty="0" sz="3400" spc="-105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Compressible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Splittable</a:t>
            </a:r>
            <a:endParaRPr sz="3400">
              <a:latin typeface="Tahoma"/>
              <a:cs typeface="Tahoma"/>
            </a:endParaRPr>
          </a:p>
          <a:p>
            <a:pPr marL="12700" marR="7097395">
              <a:lnSpc>
                <a:spcPct val="117600"/>
              </a:lnSpc>
            </a:pP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Su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pp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05">
                <a:solidFill>
                  <a:srgbClr val="001544"/>
                </a:solidFill>
                <a:latin typeface="Tahoma"/>
                <a:cs typeface="Tahoma"/>
              </a:rPr>
              <a:t>v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k 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Su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pp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endParaRPr sz="3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2183" y="125809"/>
            <a:ext cx="3600836" cy="7548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49968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5"/>
              <a:t>S</a:t>
            </a:r>
            <a:r>
              <a:rPr dirty="0" spc="130"/>
              <a:t>t</a:t>
            </a:r>
            <a:r>
              <a:rPr dirty="0" spc="5"/>
              <a:t>r</a:t>
            </a:r>
            <a:r>
              <a:rPr dirty="0" spc="-100"/>
              <a:t>u</a:t>
            </a:r>
            <a:r>
              <a:rPr dirty="0" spc="270"/>
              <a:t>c</a:t>
            </a:r>
            <a:r>
              <a:rPr dirty="0" spc="130"/>
              <a:t>t</a:t>
            </a:r>
            <a:r>
              <a:rPr dirty="0" spc="-100"/>
              <a:t>u</a:t>
            </a:r>
            <a:r>
              <a:rPr dirty="0" spc="5"/>
              <a:t>r</a:t>
            </a:r>
            <a:r>
              <a:rPr dirty="0" spc="35"/>
              <a:t>e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185"/>
              <a:t>P</a:t>
            </a:r>
            <a:r>
              <a:rPr dirty="0" spc="-65"/>
              <a:t>a</a:t>
            </a:r>
            <a:r>
              <a:rPr dirty="0" spc="5"/>
              <a:t>r</a:t>
            </a:r>
            <a:r>
              <a:rPr dirty="0"/>
              <a:t>q</a:t>
            </a:r>
            <a:r>
              <a:rPr dirty="0" spc="-100"/>
              <a:t>u</a:t>
            </a:r>
            <a:r>
              <a:rPr dirty="0" spc="35"/>
              <a:t>e</a:t>
            </a:r>
            <a:r>
              <a:rPr dirty="0" spc="14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114" y="1823211"/>
            <a:ext cx="7500620" cy="329946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 marR="991869">
              <a:lnSpc>
                <a:spcPts val="3600"/>
              </a:lnSpc>
              <a:spcBef>
                <a:spcPts val="620"/>
              </a:spcBef>
            </a:pPr>
            <a:r>
              <a:rPr dirty="0" sz="3400" spc="-310" b="1">
                <a:solidFill>
                  <a:srgbClr val="001544"/>
                </a:solidFill>
                <a:latin typeface="Tahoma"/>
                <a:cs typeface="Tahoma"/>
              </a:rPr>
              <a:t>Ro</a:t>
            </a:r>
            <a:r>
              <a:rPr dirty="0" sz="3400" spc="-380" b="1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-360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80" b="1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-190" b="1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80" b="1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295" b="1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240" b="1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45" b="1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350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30">
                <a:solidFill>
                  <a:srgbClr val="001544"/>
                </a:solidFill>
                <a:latin typeface="Tahoma"/>
                <a:cs typeface="Tahoma"/>
              </a:rPr>
              <a:t>ca</a:t>
            </a: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z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al  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25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endParaRPr sz="3400">
              <a:latin typeface="Tahoma"/>
              <a:cs typeface="Tahoma"/>
            </a:endParaRPr>
          </a:p>
          <a:p>
            <a:pPr marL="561340" indent="-377190">
              <a:lnSpc>
                <a:spcPct val="100000"/>
              </a:lnSpc>
              <a:spcBef>
                <a:spcPts val="265"/>
              </a:spcBef>
              <a:buChar char="▪"/>
              <a:tabLst>
                <a:tab pos="560705" algn="l"/>
                <a:tab pos="561340" algn="l"/>
              </a:tabLst>
            </a:pPr>
            <a:r>
              <a:rPr dirty="0" sz="1700" spc="-15">
                <a:latin typeface="Arial MT"/>
                <a:cs typeface="Arial MT"/>
              </a:rPr>
              <a:t>Consists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column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chunk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for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each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column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the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dataset</a:t>
            </a:r>
            <a:endParaRPr sz="1700">
              <a:latin typeface="Arial MT"/>
              <a:cs typeface="Arial MT"/>
            </a:endParaRPr>
          </a:p>
          <a:p>
            <a:pPr marL="12700" marR="5080">
              <a:lnSpc>
                <a:spcPts val="3600"/>
              </a:lnSpc>
              <a:spcBef>
                <a:spcPts val="1390"/>
              </a:spcBef>
            </a:pPr>
            <a:r>
              <a:rPr dirty="0" sz="3400" spc="-245" b="1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220" b="1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204" b="1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350" b="1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440" b="1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320" b="1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335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60" b="1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175" b="1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350" b="1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335" b="1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240" b="1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-355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0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25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da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1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r  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8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endParaRPr sz="3400">
              <a:latin typeface="Tahoma"/>
              <a:cs typeface="Tahoma"/>
            </a:endParaRPr>
          </a:p>
          <a:p>
            <a:pPr marL="561340" indent="-377190">
              <a:lnSpc>
                <a:spcPct val="100000"/>
              </a:lnSpc>
              <a:spcBef>
                <a:spcPts val="290"/>
              </a:spcBef>
              <a:buChar char="▪"/>
              <a:tabLst>
                <a:tab pos="560705" algn="l"/>
                <a:tab pos="561340" algn="l"/>
              </a:tabLst>
            </a:pPr>
            <a:r>
              <a:rPr dirty="0" sz="1700" spc="-15">
                <a:latin typeface="Arial MT"/>
                <a:cs typeface="Arial MT"/>
              </a:rPr>
              <a:t>Guaranteed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to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contiguous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the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file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3400" spc="-254" b="1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245" b="1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270" b="1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-195" b="1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5" b="1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350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10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565" y="5138928"/>
            <a:ext cx="7014845" cy="51054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89890" marR="5080" indent="-377190">
              <a:lnSpc>
                <a:spcPts val="1780"/>
              </a:lnSpc>
              <a:spcBef>
                <a:spcPts val="375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>
                <a:latin typeface="Arial MT"/>
                <a:cs typeface="Arial MT"/>
              </a:rPr>
              <a:t>A </a:t>
            </a:r>
            <a:r>
              <a:rPr dirty="0" sz="1700" spc="-15">
                <a:latin typeface="Arial MT"/>
                <a:cs typeface="Arial MT"/>
              </a:rPr>
              <a:t>page </a:t>
            </a:r>
            <a:r>
              <a:rPr dirty="0" sz="1700" spc="-5">
                <a:latin typeface="Arial MT"/>
                <a:cs typeface="Arial MT"/>
              </a:rPr>
              <a:t>is </a:t>
            </a:r>
            <a:r>
              <a:rPr dirty="0" sz="1700" spc="-15">
                <a:latin typeface="Arial MT"/>
                <a:cs typeface="Arial MT"/>
              </a:rPr>
              <a:t>conceptually </a:t>
            </a:r>
            <a:r>
              <a:rPr dirty="0" sz="1700" spc="-10">
                <a:latin typeface="Arial MT"/>
                <a:cs typeface="Arial MT"/>
              </a:rPr>
              <a:t>an </a:t>
            </a:r>
            <a:r>
              <a:rPr dirty="0" sz="1700" spc="-15">
                <a:latin typeface="Arial MT"/>
                <a:cs typeface="Arial MT"/>
              </a:rPr>
              <a:t>indivisible unit </a:t>
            </a:r>
            <a:r>
              <a:rPr dirty="0" sz="1700" spc="-10">
                <a:latin typeface="Arial MT"/>
                <a:cs typeface="Arial MT"/>
              </a:rPr>
              <a:t>(in </a:t>
            </a:r>
            <a:r>
              <a:rPr dirty="0" sz="1700" spc="-15">
                <a:latin typeface="Arial MT"/>
                <a:cs typeface="Arial MT"/>
              </a:rPr>
              <a:t>terms </a:t>
            </a:r>
            <a:r>
              <a:rPr dirty="0" sz="1700" spc="-10">
                <a:latin typeface="Arial MT"/>
                <a:cs typeface="Arial MT"/>
              </a:rPr>
              <a:t>of </a:t>
            </a:r>
            <a:r>
              <a:rPr dirty="0" sz="1700" spc="-20">
                <a:latin typeface="Arial MT"/>
                <a:cs typeface="Arial MT"/>
              </a:rPr>
              <a:t>compression </a:t>
            </a:r>
            <a:r>
              <a:rPr dirty="0" sz="1700" spc="-15">
                <a:latin typeface="Arial MT"/>
                <a:cs typeface="Arial MT"/>
              </a:rPr>
              <a:t>and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encoding)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114" y="5721603"/>
            <a:ext cx="7220584" cy="100076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620"/>
              </a:spcBef>
            </a:pPr>
            <a:r>
              <a:rPr dirty="0" sz="3400" spc="55">
                <a:solidFill>
                  <a:srgbClr val="001544"/>
                </a:solidFill>
                <a:latin typeface="Tahoma"/>
                <a:cs typeface="Tahoma"/>
              </a:rPr>
              <a:t>File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metadata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contains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the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locations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of </a:t>
            </a:r>
            <a:r>
              <a:rPr dirty="0" sz="3400" spc="-105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all</a:t>
            </a:r>
            <a:r>
              <a:rPr dirty="0" sz="3400" spc="-38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the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column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metadata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40">
                <a:solidFill>
                  <a:srgbClr val="001544"/>
                </a:solidFill>
                <a:latin typeface="Tahoma"/>
                <a:cs typeface="Tahoma"/>
              </a:rPr>
              <a:t>start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locations</a:t>
            </a:r>
            <a:endParaRPr sz="3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2183" y="125809"/>
            <a:ext cx="3600836" cy="7548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4305" y="1795800"/>
            <a:ext cx="6026094" cy="480078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59016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0"/>
              <a:t>I</a:t>
            </a:r>
            <a:r>
              <a:rPr dirty="0" spc="-100"/>
              <a:t>n</a:t>
            </a:r>
            <a:r>
              <a:rPr dirty="0" spc="165"/>
              <a:t>s</a:t>
            </a:r>
            <a:r>
              <a:rPr dirty="0"/>
              <a:t>p</a:t>
            </a:r>
            <a:r>
              <a:rPr dirty="0" spc="35"/>
              <a:t>e</a:t>
            </a:r>
            <a:r>
              <a:rPr dirty="0" spc="270"/>
              <a:t>c</a:t>
            </a:r>
            <a:r>
              <a:rPr dirty="0" spc="130"/>
              <a:t>t</a:t>
            </a:r>
            <a:r>
              <a:rPr dirty="0" spc="130"/>
              <a:t>i</a:t>
            </a:r>
            <a:r>
              <a:rPr dirty="0" spc="-100"/>
              <a:t>n</a:t>
            </a:r>
            <a:r>
              <a:rPr dirty="0" spc="-95"/>
              <a:t>g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185"/>
              <a:t>P</a:t>
            </a:r>
            <a:r>
              <a:rPr dirty="0" spc="-65"/>
              <a:t>a</a:t>
            </a:r>
            <a:r>
              <a:rPr dirty="0" spc="5"/>
              <a:t>r</a:t>
            </a:r>
            <a:r>
              <a:rPr dirty="0"/>
              <a:t>q</a:t>
            </a:r>
            <a:r>
              <a:rPr dirty="0" spc="-100"/>
              <a:t>u</a:t>
            </a:r>
            <a:r>
              <a:rPr dirty="0" spc="35"/>
              <a:t>e</a:t>
            </a:r>
            <a:r>
              <a:rPr dirty="0" spc="140"/>
              <a:t>t</a:t>
            </a:r>
            <a:r>
              <a:rPr dirty="0" spc="-550"/>
              <a:t> </a:t>
            </a:r>
            <a:r>
              <a:rPr dirty="0" spc="-580"/>
              <a:t>(</a:t>
            </a:r>
            <a:r>
              <a:rPr dirty="0" spc="-765"/>
              <a:t>1)</a:t>
            </a:r>
          </a:p>
        </p:txBody>
      </p:sp>
      <p:sp>
        <p:nvSpPr>
          <p:cNvPr id="3" name="object 3"/>
          <p:cNvSpPr/>
          <p:nvPr/>
        </p:nvSpPr>
        <p:spPr>
          <a:xfrm>
            <a:off x="553174" y="1412559"/>
            <a:ext cx="13852525" cy="5798820"/>
          </a:xfrm>
          <a:custGeom>
            <a:avLst/>
            <a:gdLst/>
            <a:ahLst/>
            <a:cxnLst/>
            <a:rect l="l" t="t" r="r" b="b"/>
            <a:pathLst>
              <a:path w="13852525" h="5798820">
                <a:moveTo>
                  <a:pt x="13852270" y="0"/>
                </a:moveTo>
                <a:lnTo>
                  <a:pt x="0" y="0"/>
                </a:lnTo>
                <a:lnTo>
                  <a:pt x="0" y="5798509"/>
                </a:lnTo>
                <a:lnTo>
                  <a:pt x="13852270" y="5798509"/>
                </a:lnTo>
                <a:lnTo>
                  <a:pt x="13852270" y="0"/>
                </a:lnTo>
                <a:close/>
              </a:path>
            </a:pathLst>
          </a:custGeom>
          <a:solidFill>
            <a:srgbClr val="18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202" y="1441704"/>
            <a:ext cx="1125791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00B050"/>
                </a:solidFill>
                <a:latin typeface="Courier New"/>
                <a:cs typeface="Courier New"/>
              </a:rPr>
              <a:t>$</a:t>
            </a:r>
            <a:r>
              <a:rPr dirty="0" sz="1700" spc="-6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9600"/>
                </a:solidFill>
                <a:latin typeface="Courier New"/>
                <a:cs typeface="Courier New"/>
              </a:rPr>
              <a:t>parquet-tools</a:t>
            </a:r>
            <a:r>
              <a:rPr dirty="0" sz="1700" spc="-60">
                <a:solidFill>
                  <a:srgbClr val="FF9600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3620"/>
                </a:solidFill>
                <a:latin typeface="Courier New"/>
                <a:cs typeface="Courier New"/>
              </a:rPr>
              <a:t>meta</a:t>
            </a:r>
            <a:r>
              <a:rPr dirty="0" sz="1700" spc="-55">
                <a:solidFill>
                  <a:srgbClr val="FF362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part-00000-5adea6d5-53ae-49cc-8f70-a7365519b6bf-c000.snappy.parquet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02" y="1697735"/>
            <a:ext cx="1049020" cy="53784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204"/>
              </a:spcBef>
            </a:pPr>
            <a:r>
              <a:rPr dirty="0" sz="1700" spc="-20">
                <a:solidFill>
                  <a:srgbClr val="CCAFD8"/>
                </a:solidFill>
                <a:latin typeface="Courier New"/>
                <a:cs typeface="Courier New"/>
              </a:rPr>
              <a:t>file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CCAFD8"/>
                </a:solidFill>
                <a:latin typeface="Courier New"/>
                <a:cs typeface="Courier New"/>
              </a:rPr>
              <a:t>creator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9467" y="1697735"/>
            <a:ext cx="9470390" cy="53784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204"/>
              </a:spcBef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file:part-00000-5adea6d5-53ae-49cc-8f70-a7365519b6bf-c000.snappy.parquet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parquet-mr</a:t>
            </a:r>
            <a:r>
              <a:rPr dirty="0" sz="17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r>
              <a:rPr dirty="0" sz="17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1.10.1</a:t>
            </a:r>
            <a:r>
              <a:rPr dirty="0" sz="17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(build</a:t>
            </a:r>
            <a:r>
              <a:rPr dirty="0" sz="17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a89df8f9932b6ef6633d06069e50c9b7970bebd1)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02" y="2203703"/>
            <a:ext cx="13555344" cy="1567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  <a:tabLst>
                <a:tab pos="1671320" algn="l"/>
              </a:tabLst>
            </a:pPr>
            <a:r>
              <a:rPr dirty="0" sz="1700" spc="-20">
                <a:solidFill>
                  <a:srgbClr val="CCAFD8"/>
                </a:solidFill>
                <a:latin typeface="Courier New"/>
                <a:cs typeface="Courier New"/>
              </a:rPr>
              <a:t>extra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:	org.apache.spark.sql.parquet.row.metadata</a:t>
            </a:r>
            <a:r>
              <a:rPr dirty="0" sz="1700" spc="-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05"/>
              </a:lnSpc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{"type":"struct","fields":[{"name":"score","type":"double","nullable":true,"metadata":{}},{"name":"student</a:t>
            </a:r>
            <a:endParaRPr sz="1700">
              <a:latin typeface="Courier New"/>
              <a:cs typeface="Courier New"/>
            </a:endParaRPr>
          </a:p>
          <a:p>
            <a:pPr marL="12700" marR="5080">
              <a:lnSpc>
                <a:spcPts val="1989"/>
              </a:lnSpc>
              <a:spcBef>
                <a:spcPts val="85"/>
              </a:spcBef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_id","type":"long","nullable":true,"metadata":{}},{"name":"subject","type":"string","nullable":true,"metad </a:t>
            </a:r>
            <a:r>
              <a:rPr dirty="0" sz="1700" spc="-10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ata":{}}]}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700" spc="-15">
                <a:solidFill>
                  <a:srgbClr val="CCAFD8"/>
                </a:solidFill>
                <a:latin typeface="Courier New"/>
                <a:cs typeface="Courier New"/>
              </a:rPr>
              <a:t>file</a:t>
            </a:r>
            <a:r>
              <a:rPr dirty="0" sz="1700" spc="-6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CCAFD8"/>
                </a:solidFill>
                <a:latin typeface="Courier New"/>
                <a:cs typeface="Courier New"/>
              </a:rPr>
              <a:t>schema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7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spark_schema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902" y="3905262"/>
            <a:ext cx="10211435" cy="1524000"/>
          </a:xfrm>
          <a:custGeom>
            <a:avLst/>
            <a:gdLst/>
            <a:ahLst/>
            <a:cxnLst/>
            <a:rect l="l" t="t" r="r" b="b"/>
            <a:pathLst>
              <a:path w="10211435" h="1524000">
                <a:moveTo>
                  <a:pt x="0" y="0"/>
                </a:moveTo>
                <a:lnTo>
                  <a:pt x="10211206" y="0"/>
                </a:lnTo>
              </a:path>
              <a:path w="10211435" h="1524000">
                <a:moveTo>
                  <a:pt x="0" y="1524000"/>
                </a:moveTo>
                <a:lnTo>
                  <a:pt x="10211206" y="1524000"/>
                </a:lnTo>
              </a:path>
            </a:pathLst>
          </a:custGeom>
          <a:ln w="16408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0202" y="3995928"/>
            <a:ext cx="1431925" cy="793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98200"/>
              </a:lnSpc>
              <a:spcBef>
                <a:spcPts val="135"/>
              </a:spcBef>
            </a:pPr>
            <a:r>
              <a:rPr dirty="0" sz="1700" spc="-20">
                <a:solidFill>
                  <a:srgbClr val="CCAFD8"/>
                </a:solidFill>
                <a:latin typeface="Courier New"/>
                <a:cs typeface="Courier New"/>
              </a:rPr>
              <a:t>score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CCAFD8"/>
                </a:solidFill>
                <a:latin typeface="Courier New"/>
                <a:cs typeface="Courier New"/>
              </a:rPr>
              <a:t>student_id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:  </a:t>
            </a:r>
            <a:r>
              <a:rPr dirty="0" sz="1700" spc="-20">
                <a:solidFill>
                  <a:srgbClr val="CCAFD8"/>
                </a:solidFill>
                <a:latin typeface="Courier New"/>
                <a:cs typeface="Courier New"/>
              </a:rPr>
              <a:t>subject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9452" y="3995928"/>
            <a:ext cx="3854450" cy="793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98200"/>
              </a:lnSpc>
              <a:spcBef>
                <a:spcPts val="135"/>
              </a:spcBef>
            </a:pP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OPTIONAL DOUBLE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R:0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D:1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OPTIONAL</a:t>
            </a:r>
            <a:r>
              <a:rPr dirty="0" sz="17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INT64</a:t>
            </a:r>
            <a:r>
              <a:rPr dirty="0" sz="17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R:0</a:t>
            </a:r>
            <a:r>
              <a:rPr dirty="0" sz="17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D:1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OPTIONAL</a:t>
            </a:r>
            <a:r>
              <a:rPr dirty="0" sz="17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BINARY</a:t>
            </a:r>
            <a:r>
              <a:rPr dirty="0" sz="17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O:UTF8</a:t>
            </a:r>
            <a:r>
              <a:rPr dirty="0" sz="17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R:0</a:t>
            </a:r>
            <a:r>
              <a:rPr dirty="0" sz="17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D:1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202" y="5010911"/>
            <a:ext cx="13554710" cy="2065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5">
                <a:solidFill>
                  <a:srgbClr val="CCAFD8"/>
                </a:solidFill>
                <a:latin typeface="Courier New"/>
                <a:cs typeface="Courier New"/>
              </a:rPr>
              <a:t>row</a:t>
            </a:r>
            <a:r>
              <a:rPr dirty="0" sz="1700" spc="-4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CCAFD8"/>
                </a:solidFill>
                <a:latin typeface="Courier New"/>
                <a:cs typeface="Courier New"/>
              </a:rPr>
              <a:t>group</a:t>
            </a:r>
            <a:r>
              <a:rPr dirty="0" sz="1700" spc="-4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700" spc="-10">
                <a:solidFill>
                  <a:srgbClr val="CCAFD8"/>
                </a:solidFill>
                <a:latin typeface="Courier New"/>
                <a:cs typeface="Courier New"/>
              </a:rPr>
              <a:t>1</a:t>
            </a:r>
            <a:r>
              <a:rPr dirty="0" sz="1700" spc="-1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7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RC:4</a:t>
            </a:r>
            <a:r>
              <a:rPr dirty="0" sz="17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TS:288</a:t>
            </a:r>
            <a:r>
              <a:rPr dirty="0" sz="17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OFFSET:4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14"/>
              </a:lnSpc>
              <a:tabLst>
                <a:tab pos="1798955" algn="l"/>
              </a:tabLst>
            </a:pPr>
            <a:r>
              <a:rPr dirty="0" sz="1700" spc="-20">
                <a:solidFill>
                  <a:srgbClr val="CCAFD8"/>
                </a:solidFill>
                <a:latin typeface="Courier New"/>
                <a:cs typeface="Courier New"/>
              </a:rPr>
              <a:t>score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:	</a:t>
            </a:r>
            <a:r>
              <a:rPr dirty="0" sz="1700" spc="-20">
                <a:solidFill>
                  <a:srgbClr val="00B0F0"/>
                </a:solidFill>
                <a:latin typeface="Courier New"/>
                <a:cs typeface="Courier New"/>
              </a:rPr>
              <a:t>DOUBLE</a:t>
            </a:r>
            <a:r>
              <a:rPr dirty="0" sz="1700" spc="-3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3620"/>
                </a:solidFill>
                <a:latin typeface="Courier New"/>
                <a:cs typeface="Courier New"/>
              </a:rPr>
              <a:t>SNAPPY</a:t>
            </a:r>
            <a:r>
              <a:rPr dirty="0" sz="1700" spc="-30">
                <a:solidFill>
                  <a:srgbClr val="FF3620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DO:0</a:t>
            </a:r>
            <a:r>
              <a:rPr dirty="0" sz="17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FPO:4</a:t>
            </a:r>
            <a:r>
              <a:rPr dirty="0" sz="17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SZ:101/99/0.98</a:t>
            </a:r>
            <a:r>
              <a:rPr dirty="0" sz="17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VC:4</a:t>
            </a:r>
            <a:r>
              <a:rPr dirty="0" sz="17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00"/>
                </a:solidFill>
                <a:latin typeface="Courier New"/>
                <a:cs typeface="Courier New"/>
              </a:rPr>
              <a:t>ENC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:PLAIN,BIT_PACKED,RLE</a:t>
            </a:r>
            <a:r>
              <a:rPr dirty="0" sz="17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ST:</a:t>
            </a: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[min:</a:t>
            </a:r>
            <a:r>
              <a:rPr dirty="0" sz="1700" spc="-3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73.11,</a:t>
            </a:r>
            <a:r>
              <a:rPr dirty="0" sz="1700" spc="-3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max: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05"/>
              </a:lnSpc>
            </a:pP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97.44,</a:t>
            </a:r>
            <a:r>
              <a:rPr dirty="0" sz="1700" spc="-5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num_nulls:</a:t>
            </a:r>
            <a:r>
              <a:rPr dirty="0" sz="1700" spc="-6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0]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05"/>
              </a:lnSpc>
              <a:tabLst>
                <a:tab pos="1798955" algn="l"/>
              </a:tabLst>
            </a:pPr>
            <a:r>
              <a:rPr dirty="0" sz="1700" spc="-20">
                <a:solidFill>
                  <a:srgbClr val="CCAFD8"/>
                </a:solidFill>
                <a:latin typeface="Courier New"/>
                <a:cs typeface="Courier New"/>
              </a:rPr>
              <a:t>student_id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:	</a:t>
            </a:r>
            <a:r>
              <a:rPr dirty="0" sz="1700" spc="-20">
                <a:solidFill>
                  <a:srgbClr val="00B0F0"/>
                </a:solidFill>
                <a:latin typeface="Courier New"/>
                <a:cs typeface="Courier New"/>
              </a:rPr>
              <a:t>INT64</a:t>
            </a:r>
            <a:r>
              <a:rPr dirty="0" sz="1700" spc="-3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3620"/>
                </a:solidFill>
                <a:latin typeface="Courier New"/>
                <a:cs typeface="Courier New"/>
              </a:rPr>
              <a:t>SNAPPY</a:t>
            </a:r>
            <a:r>
              <a:rPr dirty="0" sz="1700" spc="-30">
                <a:solidFill>
                  <a:srgbClr val="FF3620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DO:0</a:t>
            </a:r>
            <a:r>
              <a:rPr dirty="0" sz="17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FPO:105</a:t>
            </a:r>
            <a:r>
              <a:rPr dirty="0" sz="17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SZ:95/99/1.04</a:t>
            </a:r>
            <a:r>
              <a:rPr dirty="0" sz="17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VC:4</a:t>
            </a:r>
            <a:r>
              <a:rPr dirty="0" sz="17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00"/>
                </a:solidFill>
                <a:latin typeface="Courier New"/>
                <a:cs typeface="Courier New"/>
              </a:rPr>
              <a:t>ENC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:PLAIN,BIT_PACKED,RLE</a:t>
            </a:r>
            <a:r>
              <a:rPr dirty="0" sz="17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ST:</a:t>
            </a: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[min:</a:t>
            </a:r>
            <a:r>
              <a:rPr dirty="0" sz="1700" spc="-3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00B050"/>
                </a:solidFill>
                <a:latin typeface="Courier New"/>
                <a:cs typeface="Courier New"/>
              </a:rPr>
              <a:t>13,</a:t>
            </a:r>
            <a:r>
              <a:rPr dirty="0" sz="1700" spc="-3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00B050"/>
                </a:solidFill>
                <a:latin typeface="Courier New"/>
                <a:cs typeface="Courier New"/>
              </a:rPr>
              <a:t>max:</a:t>
            </a:r>
            <a:r>
              <a:rPr dirty="0" sz="1700" spc="-3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101,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</a:pP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num_nulls:</a:t>
            </a:r>
            <a:r>
              <a:rPr dirty="0" sz="1700" spc="-9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0]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05"/>
              </a:lnSpc>
              <a:tabLst>
                <a:tab pos="1798955" algn="l"/>
              </a:tabLst>
            </a:pPr>
            <a:r>
              <a:rPr dirty="0" sz="1700" spc="-20">
                <a:solidFill>
                  <a:srgbClr val="CCAFD8"/>
                </a:solidFill>
                <a:latin typeface="Courier New"/>
                <a:cs typeface="Courier New"/>
              </a:rPr>
              <a:t>subject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:	</a:t>
            </a:r>
            <a:r>
              <a:rPr dirty="0" sz="1700" spc="-20">
                <a:solidFill>
                  <a:srgbClr val="00B0F0"/>
                </a:solidFill>
                <a:latin typeface="Courier New"/>
                <a:cs typeface="Courier New"/>
              </a:rPr>
              <a:t>BINARY</a:t>
            </a:r>
            <a:r>
              <a:rPr dirty="0" sz="1700" spc="-3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3620"/>
                </a:solidFill>
                <a:latin typeface="Courier New"/>
                <a:cs typeface="Courier New"/>
              </a:rPr>
              <a:t>SNAPPY</a:t>
            </a:r>
            <a:r>
              <a:rPr dirty="0" sz="1700" spc="-30">
                <a:solidFill>
                  <a:srgbClr val="FF3620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DO:0</a:t>
            </a:r>
            <a:r>
              <a:rPr dirty="0" sz="17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FPO:200</a:t>
            </a:r>
            <a:r>
              <a:rPr dirty="0" sz="17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SZ:92/90/0.98</a:t>
            </a:r>
            <a:r>
              <a:rPr dirty="0" sz="17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VC:4</a:t>
            </a:r>
            <a:r>
              <a:rPr dirty="0" sz="17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00"/>
                </a:solidFill>
                <a:latin typeface="Courier New"/>
                <a:cs typeface="Courier New"/>
              </a:rPr>
              <a:t>ENC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:PLAIN,BIT_PACKED,RLE</a:t>
            </a:r>
            <a:r>
              <a:rPr dirty="0" sz="17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urier New"/>
                <a:cs typeface="Courier New"/>
              </a:rPr>
              <a:t>ST:</a:t>
            </a: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[min:</a:t>
            </a:r>
            <a:r>
              <a:rPr dirty="0" sz="1700" spc="-3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geography,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30"/>
              </a:lnSpc>
            </a:pPr>
            <a:r>
              <a:rPr dirty="0" sz="1700" spc="-15">
                <a:solidFill>
                  <a:srgbClr val="00B050"/>
                </a:solidFill>
                <a:latin typeface="Courier New"/>
                <a:cs typeface="Courier New"/>
              </a:rPr>
              <a:t>max:</a:t>
            </a:r>
            <a:r>
              <a:rPr dirty="0" sz="1700" spc="-5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physics,</a:t>
            </a:r>
            <a:r>
              <a:rPr dirty="0" sz="1700" spc="-4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num_nulls:</a:t>
            </a:r>
            <a:r>
              <a:rPr dirty="0" sz="1700" spc="-5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700" spc="-20">
                <a:solidFill>
                  <a:srgbClr val="00B050"/>
                </a:solidFill>
                <a:latin typeface="Courier New"/>
                <a:cs typeface="Courier New"/>
              </a:rPr>
              <a:t>0]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03204" y="1085088"/>
            <a:ext cx="24447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4">
                <a:latin typeface="Tahoma"/>
                <a:cs typeface="Tahoma"/>
              </a:rPr>
              <a:t>*</a:t>
            </a:r>
            <a:r>
              <a:rPr dirty="0" sz="1700" spc="-220">
                <a:latin typeface="Tahoma"/>
                <a:cs typeface="Tahoma"/>
              </a:rPr>
              <a:t> </a:t>
            </a:r>
            <a:r>
              <a:rPr dirty="0" sz="1700" spc="25">
                <a:latin typeface="Tahoma"/>
                <a:cs typeface="Tahoma"/>
              </a:rPr>
              <a:t>S</a:t>
            </a:r>
            <a:r>
              <a:rPr dirty="0" sz="1700" spc="-15">
                <a:latin typeface="Tahoma"/>
                <a:cs typeface="Tahoma"/>
              </a:rPr>
              <a:t>o</a:t>
            </a:r>
            <a:r>
              <a:rPr dirty="0" sz="1700" spc="-40">
                <a:latin typeface="Tahoma"/>
                <a:cs typeface="Tahoma"/>
              </a:rPr>
              <a:t>m</a:t>
            </a:r>
            <a:r>
              <a:rPr dirty="0" sz="1700" spc="10">
                <a:latin typeface="Tahoma"/>
                <a:cs typeface="Tahoma"/>
              </a:rPr>
              <a:t>e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sz="1700" spc="55">
                <a:latin typeface="Tahoma"/>
                <a:cs typeface="Tahoma"/>
              </a:rPr>
              <a:t>f</a:t>
            </a:r>
            <a:r>
              <a:rPr dirty="0" sz="1700" spc="-15">
                <a:latin typeface="Tahoma"/>
                <a:cs typeface="Tahoma"/>
              </a:rPr>
              <a:t>o</a:t>
            </a:r>
            <a:r>
              <a:rPr dirty="0" sz="1700">
                <a:latin typeface="Tahoma"/>
                <a:cs typeface="Tahoma"/>
              </a:rPr>
              <a:t>r</a:t>
            </a:r>
            <a:r>
              <a:rPr dirty="0" sz="1700" spc="-40">
                <a:latin typeface="Tahoma"/>
                <a:cs typeface="Tahoma"/>
              </a:rPr>
              <a:t>m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45">
                <a:latin typeface="Tahoma"/>
                <a:cs typeface="Tahoma"/>
              </a:rPr>
              <a:t>tt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-55">
                <a:latin typeface="Tahoma"/>
                <a:cs typeface="Tahoma"/>
              </a:rPr>
              <a:t>n</a:t>
            </a:r>
            <a:r>
              <a:rPr dirty="0" sz="1700" spc="-35">
                <a:latin typeface="Tahoma"/>
                <a:cs typeface="Tahoma"/>
              </a:rPr>
              <a:t>g</a:t>
            </a:r>
            <a:r>
              <a:rPr dirty="0" sz="1700" spc="-215">
                <a:latin typeface="Tahoma"/>
                <a:cs typeface="Tahoma"/>
              </a:rPr>
              <a:t> 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-15">
                <a:latin typeface="Tahoma"/>
                <a:cs typeface="Tahoma"/>
              </a:rPr>
              <a:t>pp</a:t>
            </a:r>
            <a:r>
              <a:rPr dirty="0" sz="1700" spc="-5">
                <a:latin typeface="Tahoma"/>
                <a:cs typeface="Tahoma"/>
              </a:rPr>
              <a:t>l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>
                <a:latin typeface="Tahoma"/>
                <a:cs typeface="Tahoma"/>
              </a:rPr>
              <a:t>e</a:t>
            </a:r>
            <a:r>
              <a:rPr dirty="0" sz="1700" spc="-15">
                <a:latin typeface="Tahoma"/>
                <a:cs typeface="Tahoma"/>
              </a:rPr>
              <a:t>d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2183" y="125809"/>
            <a:ext cx="3600836" cy="7548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60159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0"/>
              <a:t>I</a:t>
            </a:r>
            <a:r>
              <a:rPr dirty="0" spc="-100"/>
              <a:t>n</a:t>
            </a:r>
            <a:r>
              <a:rPr dirty="0" spc="165"/>
              <a:t>s</a:t>
            </a:r>
            <a:r>
              <a:rPr dirty="0"/>
              <a:t>p</a:t>
            </a:r>
            <a:r>
              <a:rPr dirty="0" spc="35"/>
              <a:t>e</a:t>
            </a:r>
            <a:r>
              <a:rPr dirty="0" spc="270"/>
              <a:t>c</a:t>
            </a:r>
            <a:r>
              <a:rPr dirty="0" spc="130"/>
              <a:t>t</a:t>
            </a:r>
            <a:r>
              <a:rPr dirty="0" spc="130"/>
              <a:t>i</a:t>
            </a:r>
            <a:r>
              <a:rPr dirty="0" spc="-100"/>
              <a:t>n</a:t>
            </a:r>
            <a:r>
              <a:rPr dirty="0" spc="-95"/>
              <a:t>g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185"/>
              <a:t>P</a:t>
            </a:r>
            <a:r>
              <a:rPr dirty="0" spc="-65"/>
              <a:t>a</a:t>
            </a:r>
            <a:r>
              <a:rPr dirty="0" spc="5"/>
              <a:t>r</a:t>
            </a:r>
            <a:r>
              <a:rPr dirty="0"/>
              <a:t>q</a:t>
            </a:r>
            <a:r>
              <a:rPr dirty="0" spc="-100"/>
              <a:t>u</a:t>
            </a:r>
            <a:r>
              <a:rPr dirty="0" spc="35"/>
              <a:t>e</a:t>
            </a:r>
            <a:r>
              <a:rPr dirty="0" spc="140"/>
              <a:t>t</a:t>
            </a:r>
            <a:r>
              <a:rPr dirty="0" spc="-550"/>
              <a:t> </a:t>
            </a:r>
            <a:r>
              <a:rPr dirty="0" spc="-580"/>
              <a:t>(</a:t>
            </a:r>
            <a:r>
              <a:rPr dirty="0" spc="-45"/>
              <a:t>2</a:t>
            </a:r>
            <a:r>
              <a:rPr dirty="0" spc="-585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01857" y="1624924"/>
            <a:ext cx="9305290" cy="5207635"/>
          </a:xfrm>
          <a:custGeom>
            <a:avLst/>
            <a:gdLst/>
            <a:ahLst/>
            <a:cxnLst/>
            <a:rect l="l" t="t" r="r" b="b"/>
            <a:pathLst>
              <a:path w="9305290" h="5207634">
                <a:moveTo>
                  <a:pt x="9305163" y="0"/>
                </a:moveTo>
                <a:lnTo>
                  <a:pt x="0" y="0"/>
                </a:lnTo>
                <a:lnTo>
                  <a:pt x="0" y="5207580"/>
                </a:lnTo>
                <a:lnTo>
                  <a:pt x="9305163" y="5207580"/>
                </a:lnTo>
                <a:lnTo>
                  <a:pt x="9305163" y="0"/>
                </a:lnTo>
                <a:close/>
              </a:path>
            </a:pathLst>
          </a:custGeom>
          <a:solidFill>
            <a:srgbClr val="18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8885" y="1668779"/>
            <a:ext cx="8091170" cy="88519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450215">
              <a:lnSpc>
                <a:spcPct val="101400"/>
              </a:lnSpc>
              <a:spcBef>
                <a:spcPts val="75"/>
              </a:spcBef>
            </a:pPr>
            <a:r>
              <a:rPr dirty="0" sz="1400">
                <a:solidFill>
                  <a:srgbClr val="00B050"/>
                </a:solidFill>
                <a:latin typeface="Courier New"/>
                <a:cs typeface="Courier New"/>
              </a:rPr>
              <a:t>$</a:t>
            </a:r>
            <a:r>
              <a:rPr dirty="0" sz="1400" spc="4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9600"/>
                </a:solidFill>
                <a:latin typeface="Courier New"/>
                <a:cs typeface="Courier New"/>
              </a:rPr>
              <a:t>parquet-tools</a:t>
            </a:r>
            <a:r>
              <a:rPr dirty="0" sz="1400" spc="45">
                <a:solidFill>
                  <a:srgbClr val="FF9600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3620"/>
                </a:solidFill>
                <a:latin typeface="Courier New"/>
                <a:cs typeface="Courier New"/>
              </a:rPr>
              <a:t>dump</a:t>
            </a:r>
            <a:r>
              <a:rPr dirty="0" sz="1400" spc="45">
                <a:solidFill>
                  <a:srgbClr val="FF3620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part-00000-5adea6d5-53ae-49cc-8f70-a7365519b6bf-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c000.snappy.parquet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row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-------------------------------------------------------------------------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885" y="2543555"/>
            <a:ext cx="1240790" cy="6718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score: 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student_id:  subject: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255" y="2543555"/>
            <a:ext cx="7427595" cy="6718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>
              <a:lnSpc>
                <a:spcPct val="101400"/>
              </a:lnSpc>
              <a:spcBef>
                <a:spcPts val="75"/>
              </a:spcBef>
            </a:pPr>
            <a:r>
              <a:rPr dirty="0" sz="1400" spc="20">
                <a:solidFill>
                  <a:srgbClr val="FF0000"/>
                </a:solidFill>
                <a:latin typeface="Courier New"/>
                <a:cs typeface="Courier New"/>
              </a:rPr>
              <a:t>DOUBLE </a:t>
            </a:r>
            <a:r>
              <a:rPr dirty="0" sz="1400" spc="20">
                <a:solidFill>
                  <a:srgbClr val="92D050"/>
                </a:solidFill>
                <a:latin typeface="Courier New"/>
                <a:cs typeface="Courier New"/>
              </a:rPr>
              <a:t>SNAPPY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DO:0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FPO:4 SZ:101/99/0.98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VC:4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ENC:RLE,BIT_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[more]... </a:t>
            </a:r>
            <a:r>
              <a:rPr dirty="0" sz="1400" spc="-8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0000"/>
                </a:solidFill>
                <a:latin typeface="Courier New"/>
                <a:cs typeface="Courier New"/>
              </a:rPr>
              <a:t>INT64 </a:t>
            </a:r>
            <a:r>
              <a:rPr dirty="0" sz="1400" spc="20">
                <a:solidFill>
                  <a:srgbClr val="92D050"/>
                </a:solidFill>
                <a:latin typeface="Courier New"/>
                <a:cs typeface="Courier New"/>
              </a:rPr>
              <a:t>SNAPPY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DO:0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FPO:105 SZ:95/99/1.04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VC:4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ENC:RLE,BIT_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[more]... </a:t>
            </a:r>
            <a:r>
              <a:rPr dirty="0" sz="1400" spc="-8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0000"/>
                </a:solidFill>
                <a:latin typeface="Courier New"/>
                <a:cs typeface="Courier New"/>
              </a:rPr>
              <a:t>BINARY</a:t>
            </a:r>
            <a:r>
              <a:rPr dirty="0" sz="1400" spc="5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92D050"/>
                </a:solidFill>
                <a:latin typeface="Courier New"/>
                <a:cs typeface="Courier New"/>
              </a:rPr>
              <a:t>SNAPPY</a:t>
            </a:r>
            <a:r>
              <a:rPr dirty="0" sz="1400" spc="6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DO:0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FPO:200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SZ:92/90/0.98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VC:4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ENC:RLE,BIT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[more]...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845" y="3393947"/>
            <a:ext cx="8421370" cy="69596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score</a:t>
            </a:r>
            <a:r>
              <a:rPr dirty="0" sz="14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TV=4</a:t>
            </a:r>
            <a:r>
              <a:rPr dirty="0" sz="14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RL=0</a:t>
            </a:r>
            <a:r>
              <a:rPr dirty="0" sz="14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DL=1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---------------------------------------------------------------------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006475" algn="l"/>
              </a:tabLst>
            </a:pP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page</a:t>
            </a:r>
            <a:r>
              <a:rPr dirty="0" sz="1400" spc="6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0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	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DLE:RLE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RLE:BIT_PACKED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VLE:PLAIN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ST:[min: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73.11,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max: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97.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[more]...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885" y="4067555"/>
            <a:ext cx="46735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VC:4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845" y="4485131"/>
            <a:ext cx="8421370" cy="69913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student_id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TV=4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RL=0</a:t>
            </a:r>
            <a:r>
              <a:rPr dirty="0" sz="14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DL=1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---------------------------------------------------------------------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1006475" algn="l"/>
              </a:tabLst>
            </a:pP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page</a:t>
            </a:r>
            <a:r>
              <a:rPr dirty="0" sz="1400" spc="6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0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	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DLE:RLE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RLE:BIT_PACKED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VLE:PLAIN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ST:[min: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13,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max: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101,</a:t>
            </a:r>
            <a:r>
              <a:rPr dirty="0" sz="14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[more]...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885" y="5161788"/>
            <a:ext cx="46735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VC:4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845" y="5576315"/>
            <a:ext cx="8421370" cy="69913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subject</a:t>
            </a:r>
            <a:r>
              <a:rPr dirty="0" sz="14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TV=4</a:t>
            </a:r>
            <a:r>
              <a:rPr dirty="0" sz="14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RL=0</a:t>
            </a:r>
            <a:r>
              <a:rPr dirty="0" sz="14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DL=1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---------------------------------------------------------------------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1006475" algn="l"/>
              </a:tabLst>
            </a:pP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page</a:t>
            </a:r>
            <a:r>
              <a:rPr dirty="0" sz="1400" spc="6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CAFD8"/>
                </a:solidFill>
                <a:latin typeface="Courier New"/>
                <a:cs typeface="Courier New"/>
              </a:rPr>
              <a:t>0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:	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DLE:RLE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RLE:BIT_PACKED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VLE:PLAIN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ST:[min: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ourier New"/>
                <a:cs typeface="Courier New"/>
              </a:rPr>
              <a:t>geography,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max:</a:t>
            </a:r>
            <a:r>
              <a:rPr dirty="0" sz="14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[more]...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885" y="6252972"/>
            <a:ext cx="46735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>
                <a:solidFill>
                  <a:srgbClr val="FFFFFF"/>
                </a:solidFill>
                <a:latin typeface="Courier New"/>
                <a:cs typeface="Courier New"/>
              </a:rPr>
              <a:t>VC:4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08275" y="1412559"/>
            <a:ext cx="4920615" cy="5632450"/>
          </a:xfrm>
          <a:custGeom>
            <a:avLst/>
            <a:gdLst/>
            <a:ahLst/>
            <a:cxnLst/>
            <a:rect l="l" t="t" r="r" b="b"/>
            <a:pathLst>
              <a:path w="4920615" h="5632450">
                <a:moveTo>
                  <a:pt x="4920270" y="0"/>
                </a:moveTo>
                <a:lnTo>
                  <a:pt x="0" y="0"/>
                </a:lnTo>
                <a:lnTo>
                  <a:pt x="0" y="5632311"/>
                </a:lnTo>
                <a:lnTo>
                  <a:pt x="4920270" y="5632311"/>
                </a:lnTo>
                <a:lnTo>
                  <a:pt x="4920270" y="0"/>
                </a:lnTo>
                <a:close/>
              </a:path>
            </a:pathLst>
          </a:custGeom>
          <a:solidFill>
            <a:srgbClr val="18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705302" y="1442211"/>
            <a:ext cx="4632325" cy="1692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dirty="0" sz="1600" spc="-30">
                <a:solidFill>
                  <a:srgbClr val="00B0F0"/>
                </a:solidFill>
                <a:latin typeface="Courier New"/>
                <a:cs typeface="Courier New"/>
              </a:rPr>
              <a:t>DOUBLE</a:t>
            </a:r>
            <a:r>
              <a:rPr dirty="0" sz="1600" spc="-12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score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---------------------------------------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1920"/>
              </a:lnSpc>
            </a:pP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***</a:t>
            </a:r>
            <a:r>
              <a:rPr dirty="0" sz="16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row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1,</a:t>
            </a:r>
            <a:r>
              <a:rPr dirty="0" sz="16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Courier New"/>
                <a:cs typeface="Courier New"/>
              </a:rPr>
              <a:t>values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*** </a:t>
            </a:r>
            <a:r>
              <a:rPr dirty="0" sz="1600" spc="-94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0">
                <a:solidFill>
                  <a:srgbClr val="CCAFD8"/>
                </a:solidFill>
                <a:latin typeface="Courier New"/>
                <a:cs typeface="Courier New"/>
              </a:rPr>
              <a:t>value</a:t>
            </a:r>
            <a:r>
              <a:rPr dirty="0" sz="1600" spc="-7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600" spc="-15">
                <a:solidFill>
                  <a:srgbClr val="CCAFD8"/>
                </a:solidFill>
                <a:latin typeface="Courier New"/>
                <a:cs typeface="Courier New"/>
              </a:rPr>
              <a:t>1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R:0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D:1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V:97.44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25"/>
              </a:lnSpc>
            </a:pPr>
            <a:r>
              <a:rPr dirty="0" sz="1600" spc="-30">
                <a:solidFill>
                  <a:srgbClr val="CCAFD8"/>
                </a:solidFill>
                <a:latin typeface="Courier New"/>
                <a:cs typeface="Courier New"/>
              </a:rPr>
              <a:t>value</a:t>
            </a:r>
            <a:r>
              <a:rPr dirty="0" sz="1600" spc="-8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600" spc="-15">
                <a:solidFill>
                  <a:srgbClr val="CCAFD8"/>
                </a:solidFill>
                <a:latin typeface="Courier New"/>
                <a:cs typeface="Courier New"/>
              </a:rPr>
              <a:t>2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R:0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D:1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V:88.32</a:t>
            </a:r>
            <a:endParaRPr sz="1600">
              <a:latin typeface="Courier New"/>
              <a:cs typeface="Courier New"/>
            </a:endParaRPr>
          </a:p>
          <a:p>
            <a:pPr marL="12700" marR="1776730">
              <a:lnSpc>
                <a:spcPts val="1900"/>
              </a:lnSpc>
              <a:spcBef>
                <a:spcPts val="70"/>
              </a:spcBef>
            </a:pPr>
            <a:r>
              <a:rPr dirty="0" sz="1600" spc="-30">
                <a:solidFill>
                  <a:srgbClr val="CCAFD8"/>
                </a:solidFill>
                <a:latin typeface="Courier New"/>
                <a:cs typeface="Courier New"/>
              </a:rPr>
              <a:t>value</a:t>
            </a:r>
            <a:r>
              <a:rPr dirty="0" sz="1600" spc="-8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600" spc="-15">
                <a:solidFill>
                  <a:srgbClr val="CCAFD8"/>
                </a:solidFill>
                <a:latin typeface="Courier New"/>
                <a:cs typeface="Courier New"/>
              </a:rPr>
              <a:t>3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R:0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D:1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V:73.11 </a:t>
            </a:r>
            <a:r>
              <a:rPr dirty="0" sz="1600" spc="-94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0">
                <a:solidFill>
                  <a:srgbClr val="CCAFD8"/>
                </a:solidFill>
                <a:latin typeface="Courier New"/>
                <a:cs typeface="Courier New"/>
              </a:rPr>
              <a:t>value</a:t>
            </a:r>
            <a:r>
              <a:rPr dirty="0" sz="1600" spc="-8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600" spc="-15">
                <a:solidFill>
                  <a:srgbClr val="CCAFD8"/>
                </a:solidFill>
                <a:latin typeface="Courier New"/>
                <a:cs typeface="Courier New"/>
              </a:rPr>
              <a:t>4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R:0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D:1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V:87.78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05302" y="3335020"/>
            <a:ext cx="19157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0">
                <a:solidFill>
                  <a:srgbClr val="00B0F0"/>
                </a:solidFill>
                <a:latin typeface="Courier New"/>
                <a:cs typeface="Courier New"/>
              </a:rPr>
              <a:t>INT64</a:t>
            </a:r>
            <a:r>
              <a:rPr dirty="0" sz="1600" spc="-14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student_id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18002" y="3729329"/>
            <a:ext cx="4606925" cy="0"/>
          </a:xfrm>
          <a:custGeom>
            <a:avLst/>
            <a:gdLst/>
            <a:ahLst/>
            <a:cxnLst/>
            <a:rect l="l" t="t" r="r" b="b"/>
            <a:pathLst>
              <a:path w="4606925" h="0">
                <a:moveTo>
                  <a:pt x="0" y="0"/>
                </a:moveTo>
                <a:lnTo>
                  <a:pt x="4606685" y="0"/>
                </a:lnTo>
              </a:path>
            </a:pathLst>
          </a:custGeom>
          <a:ln w="15443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705302" y="3804411"/>
            <a:ext cx="4631690" cy="12236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***</a:t>
            </a:r>
            <a:r>
              <a:rPr dirty="0" sz="16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row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1,</a:t>
            </a:r>
            <a:r>
              <a:rPr dirty="0" sz="16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Courier New"/>
                <a:cs typeface="Courier New"/>
              </a:rPr>
              <a:t>values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*** </a:t>
            </a:r>
            <a:r>
              <a:rPr dirty="0" sz="1600" spc="-94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0">
                <a:solidFill>
                  <a:srgbClr val="CCAFD8"/>
                </a:solidFill>
                <a:latin typeface="Courier New"/>
                <a:cs typeface="Courier New"/>
              </a:rPr>
              <a:t>value</a:t>
            </a:r>
            <a:r>
              <a:rPr dirty="0" sz="1600" spc="-7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600" spc="-15">
                <a:solidFill>
                  <a:srgbClr val="CCAFD8"/>
                </a:solidFill>
                <a:latin typeface="Courier New"/>
                <a:cs typeface="Courier New"/>
              </a:rPr>
              <a:t>1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R:0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D:1</a:t>
            </a:r>
            <a:r>
              <a:rPr dirty="0" sz="16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V:71</a:t>
            </a:r>
            <a:endParaRPr sz="1600">
              <a:latin typeface="Courier New"/>
              <a:cs typeface="Courier New"/>
            </a:endParaRPr>
          </a:p>
          <a:p>
            <a:pPr marL="12700" marR="2012314">
              <a:lnSpc>
                <a:spcPct val="96200"/>
              </a:lnSpc>
              <a:spcBef>
                <a:spcPts val="5"/>
              </a:spcBef>
            </a:pPr>
            <a:r>
              <a:rPr dirty="0" sz="1600" spc="-30">
                <a:solidFill>
                  <a:srgbClr val="CCAFD8"/>
                </a:solidFill>
                <a:latin typeface="Courier New"/>
                <a:cs typeface="Courier New"/>
              </a:rPr>
              <a:t>value </a:t>
            </a:r>
            <a:r>
              <a:rPr dirty="0" sz="1600" spc="-15">
                <a:solidFill>
                  <a:srgbClr val="CCAFD8"/>
                </a:solidFill>
                <a:latin typeface="Courier New"/>
                <a:cs typeface="Courier New"/>
              </a:rPr>
              <a:t>2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R:0 D:1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V:33 </a:t>
            </a:r>
            <a:r>
              <a:rPr dirty="0" sz="1600" spc="-9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0">
                <a:solidFill>
                  <a:srgbClr val="CCAFD8"/>
                </a:solidFill>
                <a:latin typeface="Courier New"/>
                <a:cs typeface="Courier New"/>
              </a:rPr>
              <a:t>value</a:t>
            </a:r>
            <a:r>
              <a:rPr dirty="0" sz="1600" spc="-8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600" spc="-15">
                <a:solidFill>
                  <a:srgbClr val="CCAFD8"/>
                </a:solidFill>
                <a:latin typeface="Courier New"/>
                <a:cs typeface="Courier New"/>
              </a:rPr>
              <a:t>3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R:0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D:1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V:101 </a:t>
            </a:r>
            <a:r>
              <a:rPr dirty="0" sz="1600" spc="-94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0">
                <a:solidFill>
                  <a:srgbClr val="CCAFD8"/>
                </a:solidFill>
                <a:latin typeface="Courier New"/>
                <a:cs typeface="Courier New"/>
              </a:rPr>
              <a:t>value</a:t>
            </a:r>
            <a:r>
              <a:rPr dirty="0" sz="1600" spc="-8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600" spc="-15">
                <a:solidFill>
                  <a:srgbClr val="CCAFD8"/>
                </a:solidFill>
                <a:latin typeface="Courier New"/>
                <a:cs typeface="Courier New"/>
              </a:rPr>
              <a:t>4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6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R:0</a:t>
            </a:r>
            <a:r>
              <a:rPr dirty="0" sz="16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D:1</a:t>
            </a:r>
            <a:r>
              <a:rPr dirty="0" sz="16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V:13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05302" y="5227828"/>
            <a:ext cx="4632325" cy="1692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dirty="0" sz="1600" spc="-30">
                <a:solidFill>
                  <a:srgbClr val="00B0F0"/>
                </a:solidFill>
                <a:latin typeface="Courier New"/>
                <a:cs typeface="Courier New"/>
              </a:rPr>
              <a:t>BINARY</a:t>
            </a:r>
            <a:r>
              <a:rPr dirty="0" sz="1600" spc="-125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subject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---------------------------------------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1900"/>
              </a:lnSpc>
              <a:spcBef>
                <a:spcPts val="20"/>
              </a:spcBef>
            </a:pP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***</a:t>
            </a:r>
            <a:r>
              <a:rPr dirty="0" sz="16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row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1,</a:t>
            </a:r>
            <a:r>
              <a:rPr dirty="0" sz="16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Courier New"/>
                <a:cs typeface="Courier New"/>
              </a:rPr>
              <a:t>values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*** </a:t>
            </a:r>
            <a:r>
              <a:rPr dirty="0" sz="1600" spc="-94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0">
                <a:solidFill>
                  <a:srgbClr val="CCAFD8"/>
                </a:solidFill>
                <a:latin typeface="Courier New"/>
                <a:cs typeface="Courier New"/>
              </a:rPr>
              <a:t>value</a:t>
            </a:r>
            <a:r>
              <a:rPr dirty="0" sz="1600" spc="-70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600" spc="-15">
                <a:solidFill>
                  <a:srgbClr val="CCAFD8"/>
                </a:solidFill>
                <a:latin typeface="Courier New"/>
                <a:cs typeface="Courier New"/>
              </a:rPr>
              <a:t>1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R:0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D:1</a:t>
            </a:r>
            <a:r>
              <a:rPr dirty="0" sz="16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V:math</a:t>
            </a:r>
            <a:endParaRPr sz="1600">
              <a:latin typeface="Courier New"/>
              <a:cs typeface="Courier New"/>
            </a:endParaRPr>
          </a:p>
          <a:p>
            <a:pPr marL="12700" marR="1304290">
              <a:lnSpc>
                <a:spcPts val="1800"/>
              </a:lnSpc>
              <a:spcBef>
                <a:spcPts val="70"/>
              </a:spcBef>
            </a:pPr>
            <a:r>
              <a:rPr dirty="0" sz="1600" spc="-30">
                <a:solidFill>
                  <a:srgbClr val="CCAFD8"/>
                </a:solidFill>
                <a:latin typeface="Courier New"/>
                <a:cs typeface="Courier New"/>
              </a:rPr>
              <a:t>value </a:t>
            </a:r>
            <a:r>
              <a:rPr dirty="0" sz="1600" spc="-15">
                <a:solidFill>
                  <a:srgbClr val="CCAFD8"/>
                </a:solidFill>
                <a:latin typeface="Courier New"/>
                <a:cs typeface="Courier New"/>
              </a:rPr>
              <a:t>2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R:0 D:1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V:history </a:t>
            </a:r>
            <a:r>
              <a:rPr dirty="0" sz="16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0">
                <a:solidFill>
                  <a:srgbClr val="CCAFD8"/>
                </a:solidFill>
                <a:latin typeface="Courier New"/>
                <a:cs typeface="Courier New"/>
              </a:rPr>
              <a:t>value</a:t>
            </a:r>
            <a:r>
              <a:rPr dirty="0" sz="1600" spc="-8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600" spc="-15">
                <a:solidFill>
                  <a:srgbClr val="CCAFD8"/>
                </a:solidFill>
                <a:latin typeface="Courier New"/>
                <a:cs typeface="Courier New"/>
              </a:rPr>
              <a:t>3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R:0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D:1</a:t>
            </a:r>
            <a:r>
              <a:rPr dirty="0" sz="16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V:geography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dirty="0" sz="1600" spc="-30">
                <a:solidFill>
                  <a:srgbClr val="CCAFD8"/>
                </a:solidFill>
                <a:latin typeface="Courier New"/>
                <a:cs typeface="Courier New"/>
              </a:rPr>
              <a:t>value</a:t>
            </a:r>
            <a:r>
              <a:rPr dirty="0" sz="1600" spc="-85">
                <a:solidFill>
                  <a:srgbClr val="CCAFD8"/>
                </a:solidFill>
                <a:latin typeface="Courier New"/>
                <a:cs typeface="Courier New"/>
              </a:rPr>
              <a:t> </a:t>
            </a:r>
            <a:r>
              <a:rPr dirty="0" sz="1600" spc="-15">
                <a:solidFill>
                  <a:srgbClr val="CCAFD8"/>
                </a:solidFill>
                <a:latin typeface="Courier New"/>
                <a:cs typeface="Courier New"/>
              </a:rPr>
              <a:t>4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6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R:0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D:1</a:t>
            </a:r>
            <a:r>
              <a:rPr dirty="0" sz="16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V:physics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03204" y="1085088"/>
            <a:ext cx="24447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4">
                <a:latin typeface="Tahoma"/>
                <a:cs typeface="Tahoma"/>
              </a:rPr>
              <a:t>*</a:t>
            </a:r>
            <a:r>
              <a:rPr dirty="0" sz="1700" spc="-220">
                <a:latin typeface="Tahoma"/>
                <a:cs typeface="Tahoma"/>
              </a:rPr>
              <a:t> </a:t>
            </a:r>
            <a:r>
              <a:rPr dirty="0" sz="1700" spc="25">
                <a:latin typeface="Tahoma"/>
                <a:cs typeface="Tahoma"/>
              </a:rPr>
              <a:t>S</a:t>
            </a:r>
            <a:r>
              <a:rPr dirty="0" sz="1700" spc="-15">
                <a:latin typeface="Tahoma"/>
                <a:cs typeface="Tahoma"/>
              </a:rPr>
              <a:t>o</a:t>
            </a:r>
            <a:r>
              <a:rPr dirty="0" sz="1700" spc="-40">
                <a:latin typeface="Tahoma"/>
                <a:cs typeface="Tahoma"/>
              </a:rPr>
              <a:t>m</a:t>
            </a:r>
            <a:r>
              <a:rPr dirty="0" sz="1700" spc="10">
                <a:latin typeface="Tahoma"/>
                <a:cs typeface="Tahoma"/>
              </a:rPr>
              <a:t>e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sz="1700" spc="55">
                <a:latin typeface="Tahoma"/>
                <a:cs typeface="Tahoma"/>
              </a:rPr>
              <a:t>f</a:t>
            </a:r>
            <a:r>
              <a:rPr dirty="0" sz="1700" spc="-15">
                <a:latin typeface="Tahoma"/>
                <a:cs typeface="Tahoma"/>
              </a:rPr>
              <a:t>o</a:t>
            </a:r>
            <a:r>
              <a:rPr dirty="0" sz="1700">
                <a:latin typeface="Tahoma"/>
                <a:cs typeface="Tahoma"/>
              </a:rPr>
              <a:t>r</a:t>
            </a:r>
            <a:r>
              <a:rPr dirty="0" sz="1700" spc="-40">
                <a:latin typeface="Tahoma"/>
                <a:cs typeface="Tahoma"/>
              </a:rPr>
              <a:t>m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45">
                <a:latin typeface="Tahoma"/>
                <a:cs typeface="Tahoma"/>
              </a:rPr>
              <a:t>tt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-55">
                <a:latin typeface="Tahoma"/>
                <a:cs typeface="Tahoma"/>
              </a:rPr>
              <a:t>n</a:t>
            </a:r>
            <a:r>
              <a:rPr dirty="0" sz="1700" spc="-35">
                <a:latin typeface="Tahoma"/>
                <a:cs typeface="Tahoma"/>
              </a:rPr>
              <a:t>g</a:t>
            </a:r>
            <a:r>
              <a:rPr dirty="0" sz="1700" spc="-215">
                <a:latin typeface="Tahoma"/>
                <a:cs typeface="Tahoma"/>
              </a:rPr>
              <a:t> 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-15">
                <a:latin typeface="Tahoma"/>
                <a:cs typeface="Tahoma"/>
              </a:rPr>
              <a:t>pp</a:t>
            </a:r>
            <a:r>
              <a:rPr dirty="0" sz="1700" spc="-5">
                <a:latin typeface="Tahoma"/>
                <a:cs typeface="Tahoma"/>
              </a:rPr>
              <a:t>l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>
                <a:latin typeface="Tahoma"/>
                <a:cs typeface="Tahoma"/>
              </a:rPr>
              <a:t>e</a:t>
            </a:r>
            <a:r>
              <a:rPr dirty="0" sz="1700" spc="-15">
                <a:latin typeface="Tahoma"/>
                <a:cs typeface="Tahoma"/>
              </a:rPr>
              <a:t>d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2183" y="158083"/>
            <a:ext cx="3600836" cy="75484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41871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C</a:t>
            </a:r>
            <a:r>
              <a:rPr dirty="0" spc="-5"/>
              <a:t>o</a:t>
            </a:r>
            <a:r>
              <a:rPr dirty="0" spc="-100"/>
              <a:t>n</a:t>
            </a:r>
            <a:r>
              <a:rPr dirty="0" spc="180"/>
              <a:t>f</a:t>
            </a:r>
            <a:r>
              <a:rPr dirty="0" spc="130"/>
              <a:t>i</a:t>
            </a:r>
            <a:r>
              <a:rPr dirty="0" spc="-95"/>
              <a:t>g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185"/>
              <a:t>P</a:t>
            </a:r>
            <a:r>
              <a:rPr dirty="0" spc="-65"/>
              <a:t>a</a:t>
            </a:r>
            <a:r>
              <a:rPr dirty="0" spc="5"/>
              <a:t>r</a:t>
            </a:r>
            <a:r>
              <a:rPr dirty="0"/>
              <a:t>q</a:t>
            </a:r>
            <a:r>
              <a:rPr dirty="0" spc="-100"/>
              <a:t>u</a:t>
            </a:r>
            <a:r>
              <a:rPr dirty="0" spc="35"/>
              <a:t>e</a:t>
            </a:r>
            <a:r>
              <a:rPr dirty="0" spc="14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2183" y="125809"/>
            <a:ext cx="3600836" cy="7548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205" y="1923795"/>
            <a:ext cx="58166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01544"/>
                </a:solidFill>
                <a:latin typeface="Tahoma"/>
                <a:cs typeface="Tahoma"/>
              </a:rPr>
              <a:t>spark.sql.parquet.compression.codec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2655" y="2346959"/>
            <a:ext cx="6631940" cy="6350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What</a:t>
            </a:r>
            <a:r>
              <a:rPr dirty="0" sz="1700" spc="-15">
                <a:latin typeface="Arial MT"/>
                <a:cs typeface="Arial MT"/>
              </a:rPr>
              <a:t>: Compression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codec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used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when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writing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Parquet </a:t>
            </a:r>
            <a:r>
              <a:rPr dirty="0" sz="1700" spc="-10">
                <a:latin typeface="Arial MT"/>
                <a:cs typeface="Arial MT"/>
              </a:rPr>
              <a:t>files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Options</a:t>
            </a:r>
            <a:r>
              <a:rPr dirty="0" sz="1700" spc="-15">
                <a:latin typeface="Arial MT"/>
                <a:cs typeface="Arial MT"/>
              </a:rPr>
              <a:t>: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{none, uncompressed,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u="sng" sz="17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snappy</a:t>
            </a:r>
            <a:r>
              <a:rPr dirty="0" sz="1700" spc="-15">
                <a:latin typeface="Arial MT"/>
                <a:cs typeface="Arial MT"/>
              </a:rPr>
              <a:t>, </a:t>
            </a:r>
            <a:r>
              <a:rPr dirty="0" sz="1700" spc="-10">
                <a:latin typeface="Arial MT"/>
                <a:cs typeface="Arial MT"/>
              </a:rPr>
              <a:t>gzip,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lzo,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lz4,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brotli, </a:t>
            </a:r>
            <a:r>
              <a:rPr dirty="0" sz="1700" spc="-10">
                <a:latin typeface="Arial MT"/>
                <a:cs typeface="Arial MT"/>
              </a:rPr>
              <a:t>zstd}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205" y="3066795"/>
            <a:ext cx="50152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>
                <a:solidFill>
                  <a:srgbClr val="001544"/>
                </a:solidFill>
                <a:latin typeface="Tahoma"/>
                <a:cs typeface="Tahoma"/>
              </a:rPr>
              <a:t>spark.sql.parquet.mergeSchema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655" y="3535679"/>
            <a:ext cx="6774815" cy="81788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389255" marR="5080" indent="-377190">
              <a:lnSpc>
                <a:spcPts val="1800"/>
              </a:lnSpc>
              <a:spcBef>
                <a:spcPts val="359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What: </a:t>
            </a:r>
            <a:r>
              <a:rPr dirty="0" sz="1700" spc="-15">
                <a:latin typeface="Arial MT"/>
                <a:cs typeface="Arial MT"/>
              </a:rPr>
              <a:t>Parquet data source </a:t>
            </a:r>
            <a:r>
              <a:rPr dirty="0" sz="1700" spc="-20">
                <a:latin typeface="Arial MT"/>
                <a:cs typeface="Arial MT"/>
              </a:rPr>
              <a:t>merges schemas </a:t>
            </a:r>
            <a:r>
              <a:rPr dirty="0" sz="1700" spc="-15">
                <a:latin typeface="Arial MT"/>
                <a:cs typeface="Arial MT"/>
              </a:rPr>
              <a:t>collected from </a:t>
            </a:r>
            <a:r>
              <a:rPr dirty="0" sz="1700" spc="-10">
                <a:latin typeface="Arial MT"/>
                <a:cs typeface="Arial MT"/>
              </a:rPr>
              <a:t>all </a:t>
            </a:r>
            <a:r>
              <a:rPr dirty="0" sz="1700" spc="-15">
                <a:latin typeface="Arial MT"/>
                <a:cs typeface="Arial MT"/>
              </a:rPr>
              <a:t>data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file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(else,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picked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at</a:t>
            </a:r>
            <a:r>
              <a:rPr dirty="0" sz="1700" spc="-15">
                <a:latin typeface="Arial MT"/>
                <a:cs typeface="Arial MT"/>
              </a:rPr>
              <a:t> random)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4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Options:</a:t>
            </a:r>
            <a:r>
              <a:rPr dirty="0" sz="1700" spc="-45" b="1">
                <a:latin typeface="Arial"/>
                <a:cs typeface="Arial"/>
              </a:rPr>
              <a:t> </a:t>
            </a:r>
            <a:r>
              <a:rPr dirty="0" sz="1700" spc="-15">
                <a:latin typeface="Arial MT"/>
                <a:cs typeface="Arial MT"/>
              </a:rPr>
              <a:t>{true,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u="sng" sz="17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false</a:t>
            </a:r>
            <a:r>
              <a:rPr dirty="0" sz="1700" spc="-10"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205" y="4438396"/>
            <a:ext cx="68541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">
                <a:solidFill>
                  <a:srgbClr val="001544"/>
                </a:solidFill>
                <a:latin typeface="Tahoma"/>
                <a:cs typeface="Tahoma"/>
              </a:rPr>
              <a:t>spark.sql.parquet.columnarReaderBatchSize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2655" y="4846320"/>
            <a:ext cx="6985000" cy="9398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What: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20">
                <a:latin typeface="Arial MT"/>
                <a:cs typeface="Arial MT"/>
              </a:rPr>
              <a:t>Number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 </a:t>
            </a:r>
            <a:r>
              <a:rPr dirty="0" sz="1700" spc="-15">
                <a:latin typeface="Arial MT"/>
                <a:cs typeface="Arial MT"/>
              </a:rPr>
              <a:t>rows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to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include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20">
                <a:latin typeface="Arial MT"/>
                <a:cs typeface="Arial MT"/>
              </a:rPr>
              <a:t> parquet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vectorized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reader</a:t>
            </a:r>
            <a:r>
              <a:rPr dirty="0" sz="1700" spc="-15">
                <a:latin typeface="Arial MT"/>
                <a:cs typeface="Arial MT"/>
              </a:rPr>
              <a:t> batch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Options:</a:t>
            </a:r>
            <a:r>
              <a:rPr dirty="0" sz="1700" spc="-65" b="1">
                <a:latin typeface="Arial"/>
                <a:cs typeface="Arial"/>
              </a:rPr>
              <a:t> </a:t>
            </a:r>
            <a:r>
              <a:rPr dirty="0" sz="1700" spc="-10">
                <a:latin typeface="Arial MT"/>
                <a:cs typeface="Arial MT"/>
              </a:rPr>
              <a:t>Int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Default:</a:t>
            </a:r>
            <a:r>
              <a:rPr dirty="0" sz="1700" spc="-65" b="1">
                <a:latin typeface="Arial"/>
                <a:cs typeface="Arial"/>
              </a:rPr>
              <a:t> </a:t>
            </a:r>
            <a:r>
              <a:rPr dirty="0" sz="1700" spc="-20">
                <a:latin typeface="Arial MT"/>
                <a:cs typeface="Arial MT"/>
              </a:rPr>
              <a:t>4096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1205" y="5870955"/>
            <a:ext cx="65481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">
                <a:solidFill>
                  <a:srgbClr val="001544"/>
                </a:solidFill>
                <a:latin typeface="Tahoma"/>
                <a:cs typeface="Tahoma"/>
              </a:rPr>
              <a:t>spark.sql.parquet.enableVectorizedReader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2655" y="6294120"/>
            <a:ext cx="4544695" cy="6350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What</a:t>
            </a:r>
            <a:r>
              <a:rPr dirty="0" sz="1700" spc="-15">
                <a:latin typeface="Arial MT"/>
                <a:cs typeface="Arial MT"/>
              </a:rPr>
              <a:t>: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Enables vectorized parquet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decoding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Options:</a:t>
            </a:r>
            <a:r>
              <a:rPr dirty="0" sz="1700" spc="-45" b="1">
                <a:latin typeface="Arial"/>
                <a:cs typeface="Arial"/>
              </a:rPr>
              <a:t> </a:t>
            </a:r>
            <a:r>
              <a:rPr dirty="0" sz="1700" spc="-15">
                <a:latin typeface="Arial MT"/>
                <a:cs typeface="Arial MT"/>
              </a:rPr>
              <a:t>{</a:t>
            </a:r>
            <a:r>
              <a:rPr dirty="0" u="sng" sz="17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true</a:t>
            </a:r>
            <a:r>
              <a:rPr dirty="0" sz="1700" spc="-15">
                <a:latin typeface="Arial MT"/>
                <a:cs typeface="Arial MT"/>
              </a:rPr>
              <a:t>,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false}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6088" y="1923795"/>
            <a:ext cx="51231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">
                <a:solidFill>
                  <a:srgbClr val="001544"/>
                </a:solidFill>
                <a:latin typeface="Tahoma"/>
                <a:cs typeface="Tahoma"/>
              </a:rPr>
              <a:t>spark.sql.parquet.filterPushdown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57538" y="2346959"/>
            <a:ext cx="5623560" cy="27686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What: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spc="-15">
                <a:latin typeface="Arial MT"/>
                <a:cs typeface="Arial MT"/>
              </a:rPr>
              <a:t>Enables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Parquet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filter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push-down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optimization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5" b="1">
                <a:latin typeface="Arial"/>
                <a:cs typeface="Arial"/>
              </a:rPr>
              <a:t>Options:</a:t>
            </a:r>
            <a:r>
              <a:rPr dirty="0" sz="1700" spc="-45" b="1">
                <a:latin typeface="Arial"/>
                <a:cs typeface="Arial"/>
              </a:rPr>
              <a:t> </a:t>
            </a:r>
            <a:r>
              <a:rPr dirty="0" sz="1700" spc="-15">
                <a:latin typeface="Arial MT"/>
                <a:cs typeface="Arial MT"/>
              </a:rPr>
              <a:t>{</a:t>
            </a:r>
            <a:r>
              <a:rPr dirty="0" u="sng" sz="17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true</a:t>
            </a:r>
            <a:r>
              <a:rPr dirty="0" sz="1700" spc="-15">
                <a:latin typeface="Arial MT"/>
                <a:cs typeface="Arial MT"/>
              </a:rPr>
              <a:t>,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false}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Font typeface="Arial MT"/>
              <a:buChar char="▪"/>
              <a:tabLst>
                <a:tab pos="389255" algn="l"/>
                <a:tab pos="389890" algn="l"/>
              </a:tabLst>
            </a:pPr>
            <a:r>
              <a:rPr dirty="0" sz="1700" spc="-10" b="1">
                <a:latin typeface="Arial"/>
                <a:cs typeface="Arial"/>
              </a:rPr>
              <a:t>Similar</a:t>
            </a:r>
            <a:r>
              <a:rPr dirty="0" sz="1700" spc="-1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  <a:p>
            <a:pPr lvl="1" marL="938530" indent="-377825">
              <a:lnSpc>
                <a:spcPct val="100000"/>
              </a:lnSpc>
              <a:spcBef>
                <a:spcPts val="360"/>
              </a:spcBef>
              <a:buChar char="▪"/>
              <a:tabLst>
                <a:tab pos="937894" algn="l"/>
                <a:tab pos="938530" algn="l"/>
              </a:tabLst>
            </a:pPr>
            <a:r>
              <a:rPr dirty="0" sz="1700" spc="-15">
                <a:latin typeface="Arial MT"/>
                <a:cs typeface="Arial MT"/>
              </a:rPr>
              <a:t>spark.sql.parquet.filterPushdown.date</a:t>
            </a:r>
            <a:endParaRPr sz="1700">
              <a:latin typeface="Arial MT"/>
              <a:cs typeface="Arial MT"/>
            </a:endParaRPr>
          </a:p>
          <a:p>
            <a:pPr lvl="1" marL="938530" indent="-377825">
              <a:lnSpc>
                <a:spcPct val="100000"/>
              </a:lnSpc>
              <a:spcBef>
                <a:spcPts val="360"/>
              </a:spcBef>
              <a:buChar char="▪"/>
              <a:tabLst>
                <a:tab pos="937894" algn="l"/>
                <a:tab pos="938530" algn="l"/>
              </a:tabLst>
            </a:pPr>
            <a:r>
              <a:rPr dirty="0" sz="1700" spc="-15">
                <a:latin typeface="Arial MT"/>
                <a:cs typeface="Arial MT"/>
              </a:rPr>
              <a:t>spark.sql.parquet.filterPushdown.timestamp</a:t>
            </a:r>
            <a:endParaRPr sz="1700">
              <a:latin typeface="Arial MT"/>
              <a:cs typeface="Arial MT"/>
            </a:endParaRPr>
          </a:p>
          <a:p>
            <a:pPr lvl="1" marL="938530" indent="-377825">
              <a:lnSpc>
                <a:spcPct val="100000"/>
              </a:lnSpc>
              <a:spcBef>
                <a:spcPts val="360"/>
              </a:spcBef>
              <a:buChar char="▪"/>
              <a:tabLst>
                <a:tab pos="937894" algn="l"/>
                <a:tab pos="938530" algn="l"/>
              </a:tabLst>
            </a:pPr>
            <a:r>
              <a:rPr dirty="0" sz="1700" spc="-15">
                <a:latin typeface="Arial MT"/>
                <a:cs typeface="Arial MT"/>
              </a:rPr>
              <a:t>spark.sql.parquet.filterPushdown.decimal</a:t>
            </a:r>
            <a:endParaRPr sz="1700">
              <a:latin typeface="Arial MT"/>
              <a:cs typeface="Arial MT"/>
            </a:endParaRPr>
          </a:p>
          <a:p>
            <a:pPr lvl="1" marL="938530" indent="-377825">
              <a:lnSpc>
                <a:spcPct val="100000"/>
              </a:lnSpc>
              <a:spcBef>
                <a:spcPts val="360"/>
              </a:spcBef>
              <a:buChar char="▪"/>
              <a:tabLst>
                <a:tab pos="937894" algn="l"/>
                <a:tab pos="938530" algn="l"/>
              </a:tabLst>
            </a:pPr>
            <a:r>
              <a:rPr dirty="0" sz="1700" spc="-15">
                <a:latin typeface="Arial MT"/>
                <a:cs typeface="Arial MT"/>
              </a:rPr>
              <a:t>spark.sql.parquet.filterPushdown.string.startsWith</a:t>
            </a:r>
            <a:endParaRPr sz="1700">
              <a:latin typeface="Arial MT"/>
              <a:cs typeface="Arial MT"/>
            </a:endParaRPr>
          </a:p>
          <a:p>
            <a:pPr lvl="1" marL="938530" indent="-377825">
              <a:lnSpc>
                <a:spcPct val="100000"/>
              </a:lnSpc>
              <a:spcBef>
                <a:spcPts val="360"/>
              </a:spcBef>
              <a:buChar char="▪"/>
              <a:tabLst>
                <a:tab pos="937894" algn="l"/>
                <a:tab pos="938530" algn="l"/>
              </a:tabLst>
            </a:pPr>
            <a:r>
              <a:rPr dirty="0" sz="1700" spc="-15">
                <a:latin typeface="Arial MT"/>
                <a:cs typeface="Arial MT"/>
              </a:rPr>
              <a:t>spark.sql.parquet.pushdown.inFilterThreshold</a:t>
            </a:r>
            <a:endParaRPr sz="1700">
              <a:latin typeface="Arial MT"/>
              <a:cs typeface="Arial MT"/>
            </a:endParaRPr>
          </a:p>
          <a:p>
            <a:pPr lvl="1" marL="938530" indent="-377825">
              <a:lnSpc>
                <a:spcPct val="100000"/>
              </a:lnSpc>
              <a:spcBef>
                <a:spcPts val="360"/>
              </a:spcBef>
              <a:buChar char="▪"/>
              <a:tabLst>
                <a:tab pos="937894" algn="l"/>
                <a:tab pos="938530" algn="l"/>
              </a:tabLst>
            </a:pPr>
            <a:r>
              <a:rPr dirty="0" sz="1700" spc="-15">
                <a:latin typeface="Arial MT"/>
                <a:cs typeface="Arial MT"/>
              </a:rPr>
              <a:t>spark.sql.parquet.recordLevelFilter.enabled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44377" y="1085088"/>
            <a:ext cx="258381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4">
                <a:latin typeface="Tahoma"/>
                <a:cs typeface="Tahoma"/>
              </a:rPr>
              <a:t>*</a:t>
            </a:r>
            <a:r>
              <a:rPr dirty="0" sz="1700" spc="-220">
                <a:latin typeface="Tahoma"/>
                <a:cs typeface="Tahoma"/>
              </a:rPr>
              <a:t> </a:t>
            </a:r>
            <a:r>
              <a:rPr dirty="0" sz="1700" spc="-70">
                <a:latin typeface="Tahoma"/>
                <a:cs typeface="Tahoma"/>
              </a:rPr>
              <a:t>D</a:t>
            </a:r>
            <a:r>
              <a:rPr dirty="0" sz="1700" spc="-50">
                <a:latin typeface="Tahoma"/>
                <a:cs typeface="Tahoma"/>
              </a:rPr>
              <a:t>e</a:t>
            </a:r>
            <a:r>
              <a:rPr dirty="0" sz="1700" spc="55">
                <a:latin typeface="Tahoma"/>
                <a:cs typeface="Tahoma"/>
              </a:rPr>
              <a:t>f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-55">
                <a:latin typeface="Tahoma"/>
                <a:cs typeface="Tahoma"/>
              </a:rPr>
              <a:t>u</a:t>
            </a:r>
            <a:r>
              <a:rPr dirty="0" sz="1700" spc="-5">
                <a:latin typeface="Tahoma"/>
                <a:cs typeface="Tahoma"/>
              </a:rPr>
              <a:t>l</a:t>
            </a:r>
            <a:r>
              <a:rPr dirty="0" sz="1700" spc="50">
                <a:latin typeface="Tahoma"/>
                <a:cs typeface="Tahoma"/>
              </a:rPr>
              <a:t>t</a:t>
            </a:r>
            <a:r>
              <a:rPr dirty="0" sz="1700" spc="-204">
                <a:latin typeface="Tahoma"/>
                <a:cs typeface="Tahoma"/>
              </a:rPr>
              <a:t> </a:t>
            </a:r>
            <a:r>
              <a:rPr dirty="0" sz="1700" spc="-55">
                <a:latin typeface="Tahoma"/>
                <a:cs typeface="Tahoma"/>
              </a:rPr>
              <a:t>v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-5">
                <a:latin typeface="Tahoma"/>
                <a:cs typeface="Tahoma"/>
              </a:rPr>
              <a:t>l</a:t>
            </a:r>
            <a:r>
              <a:rPr dirty="0" sz="1700" spc="-55">
                <a:latin typeface="Tahoma"/>
                <a:cs typeface="Tahoma"/>
              </a:rPr>
              <a:t>u</a:t>
            </a:r>
            <a:r>
              <a:rPr dirty="0" sz="1700" spc="10">
                <a:latin typeface="Tahoma"/>
                <a:cs typeface="Tahoma"/>
              </a:rPr>
              <a:t>e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55">
                <a:latin typeface="Tahoma"/>
                <a:cs typeface="Tahoma"/>
              </a:rPr>
              <a:t>s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u="sng" sz="17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</a:t>
            </a:r>
            <a:r>
              <a:rPr dirty="0" u="sng" sz="17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dirty="0" u="sng" sz="17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dirty="0" u="sng" sz="17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dirty="0" u="sng" sz="17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dirty="0" u="sng" sz="17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</a:t>
            </a:r>
            <a:r>
              <a:rPr dirty="0" u="sng" sz="1700" spc="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dirty="0" u="sng" sz="17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dirty="0" u="sng" sz="17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dirty="0" u="sng" sz="17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5" y="3699764"/>
            <a:ext cx="53549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>
                <a:solidFill>
                  <a:srgbClr val="FFFFFF"/>
                </a:solidFill>
              </a:rPr>
              <a:t>C</a:t>
            </a:r>
            <a:r>
              <a:rPr dirty="0" spc="-65">
                <a:solidFill>
                  <a:srgbClr val="FFFFFF"/>
                </a:solidFill>
              </a:rPr>
              <a:t>a</a:t>
            </a:r>
            <a:r>
              <a:rPr dirty="0" spc="165">
                <a:solidFill>
                  <a:srgbClr val="FFFFFF"/>
                </a:solidFill>
              </a:rPr>
              <a:t>s</a:t>
            </a:r>
            <a:r>
              <a:rPr dirty="0" spc="30">
                <a:solidFill>
                  <a:srgbClr val="FFFFFF"/>
                </a:solidFill>
              </a:rPr>
              <a:t>e</a:t>
            </a:r>
            <a:r>
              <a:rPr dirty="0" spc="-535">
                <a:solidFill>
                  <a:srgbClr val="FFFFFF"/>
                </a:solidFill>
              </a:rPr>
              <a:t> </a:t>
            </a:r>
            <a:r>
              <a:rPr dirty="0" spc="125">
                <a:solidFill>
                  <a:srgbClr val="FFFFFF"/>
                </a:solidFill>
              </a:rPr>
              <a:t>S</a:t>
            </a:r>
            <a:r>
              <a:rPr dirty="0" spc="130">
                <a:solidFill>
                  <a:srgbClr val="FFFFFF"/>
                </a:solidFill>
              </a:rPr>
              <a:t>t</a:t>
            </a:r>
            <a:r>
              <a:rPr dirty="0" spc="-100">
                <a:solidFill>
                  <a:srgbClr val="FFFFFF"/>
                </a:solidFill>
              </a:rPr>
              <a:t>u</a:t>
            </a:r>
            <a:r>
              <a:rPr dirty="0" spc="-35">
                <a:solidFill>
                  <a:srgbClr val="FFFFFF"/>
                </a:solidFill>
              </a:rPr>
              <a:t>d</a:t>
            </a:r>
            <a:r>
              <a:rPr dirty="0" spc="-175">
                <a:solidFill>
                  <a:srgbClr val="FFFFFF"/>
                </a:solidFill>
              </a:rPr>
              <a:t>y</a:t>
            </a:r>
            <a:r>
              <a:rPr dirty="0" spc="-70">
                <a:solidFill>
                  <a:srgbClr val="FFFFFF"/>
                </a:solidFill>
              </a:rPr>
              <a:t>:</a:t>
            </a:r>
            <a:r>
              <a:rPr dirty="0" spc="-550">
                <a:solidFill>
                  <a:srgbClr val="FFFFFF"/>
                </a:solidFill>
              </a:rPr>
              <a:t> </a:t>
            </a:r>
            <a:r>
              <a:rPr dirty="0" spc="-50">
                <a:solidFill>
                  <a:srgbClr val="FFFFFF"/>
                </a:solidFill>
              </a:rPr>
              <a:t>V</a:t>
            </a:r>
            <a:r>
              <a:rPr dirty="0" spc="35">
                <a:solidFill>
                  <a:srgbClr val="FFFFFF"/>
                </a:solidFill>
              </a:rPr>
              <a:t>e</a:t>
            </a:r>
            <a:r>
              <a:rPr dirty="0" spc="5">
                <a:solidFill>
                  <a:srgbClr val="FFFFFF"/>
                </a:solidFill>
              </a:rPr>
              <a:t>r</a:t>
            </a:r>
            <a:r>
              <a:rPr dirty="0" spc="-65">
                <a:solidFill>
                  <a:srgbClr val="FFFFFF"/>
                </a:solidFill>
              </a:rPr>
              <a:t>a</a:t>
            </a:r>
            <a:r>
              <a:rPr dirty="0" spc="165">
                <a:solidFill>
                  <a:srgbClr val="FFFFFF"/>
                </a:solidFill>
              </a:rPr>
              <a:t>s</a:t>
            </a:r>
            <a:r>
              <a:rPr dirty="0" spc="35">
                <a:solidFill>
                  <a:srgbClr val="FFFFFF"/>
                </a:solidFill>
              </a:rPr>
              <a:t>e</a:t>
            </a:r>
            <a:r>
              <a:rPr dirty="0" spc="140">
                <a:solidFill>
                  <a:srgbClr val="FFFFFF"/>
                </a:solidFill>
              </a:rPr>
              <a:t>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C</a:t>
            </a:r>
            <a:r>
              <a:rPr dirty="0" spc="-65"/>
              <a:t>a</a:t>
            </a:r>
            <a:r>
              <a:rPr dirty="0" spc="165"/>
              <a:t>s</a:t>
            </a:r>
            <a:r>
              <a:rPr dirty="0" spc="30"/>
              <a:t>e</a:t>
            </a:r>
            <a:r>
              <a:rPr dirty="0" spc="-535"/>
              <a:t> </a:t>
            </a:r>
            <a:r>
              <a:rPr dirty="0" spc="125"/>
              <a:t>S</a:t>
            </a:r>
            <a:r>
              <a:rPr dirty="0" spc="130"/>
              <a:t>t</a:t>
            </a:r>
            <a:r>
              <a:rPr dirty="0" spc="-100"/>
              <a:t>u</a:t>
            </a:r>
            <a:r>
              <a:rPr dirty="0" spc="-35"/>
              <a:t>d</a:t>
            </a:r>
            <a:r>
              <a:rPr dirty="0" spc="-175"/>
              <a:t>y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-50"/>
              <a:t>V</a:t>
            </a:r>
            <a:r>
              <a:rPr dirty="0" spc="35"/>
              <a:t>e</a:t>
            </a:r>
            <a:r>
              <a:rPr dirty="0" spc="5"/>
              <a:t>r</a:t>
            </a:r>
            <a:r>
              <a:rPr dirty="0" spc="-65"/>
              <a:t>a</a:t>
            </a:r>
            <a:r>
              <a:rPr dirty="0" spc="165"/>
              <a:t>s</a:t>
            </a:r>
            <a:r>
              <a:rPr dirty="0" spc="35"/>
              <a:t>e</a:t>
            </a:r>
            <a:r>
              <a:rPr dirty="0" spc="140"/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M</a:t>
            </a:r>
            <a:r>
              <a:rPr dirty="0" spc="60"/>
              <a:t>i</a:t>
            </a:r>
            <a:r>
              <a:rPr dirty="0" spc="-40"/>
              <a:t>g</a:t>
            </a:r>
            <a:r>
              <a:rPr dirty="0"/>
              <a:t>r</a:t>
            </a:r>
            <a:r>
              <a:rPr dirty="0" spc="-35"/>
              <a:t>a</a:t>
            </a:r>
            <a:r>
              <a:rPr dirty="0" spc="65"/>
              <a:t>t</a:t>
            </a:r>
            <a:r>
              <a:rPr dirty="0" spc="60"/>
              <a:t>i</a:t>
            </a:r>
            <a:r>
              <a:rPr dirty="0" spc="-5"/>
              <a:t>o</a:t>
            </a:r>
            <a:r>
              <a:rPr dirty="0" spc="-45"/>
              <a:t>n</a:t>
            </a:r>
            <a:r>
              <a:rPr dirty="0" spc="-275"/>
              <a:t> </a:t>
            </a:r>
            <a:r>
              <a:rPr dirty="0" spc="90"/>
              <a:t>f</a:t>
            </a:r>
            <a:r>
              <a:rPr dirty="0"/>
              <a:t>r</a:t>
            </a:r>
            <a:r>
              <a:rPr dirty="0" spc="-5"/>
              <a:t>o</a:t>
            </a:r>
            <a:r>
              <a:rPr dirty="0" spc="-35"/>
              <a:t>m</a:t>
            </a:r>
            <a:r>
              <a:rPr dirty="0" spc="-275"/>
              <a:t> </a:t>
            </a:r>
            <a:r>
              <a:rPr dirty="0" spc="10"/>
              <a:t>C</a:t>
            </a:r>
            <a:r>
              <a:rPr dirty="0" spc="50"/>
              <a:t>S</a:t>
            </a:r>
            <a:r>
              <a:rPr dirty="0" spc="-20"/>
              <a:t>V</a:t>
            </a:r>
            <a:r>
              <a:rPr dirty="0" spc="-275"/>
              <a:t> </a:t>
            </a:r>
            <a:r>
              <a:rPr dirty="0" spc="65"/>
              <a:t>-</a:t>
            </a:r>
            <a:r>
              <a:rPr dirty="0" spc="-550"/>
              <a:t>&gt;</a:t>
            </a:r>
            <a:r>
              <a:rPr dirty="0" spc="-270"/>
              <a:t> </a:t>
            </a:r>
            <a:r>
              <a:rPr dirty="0" spc="80"/>
              <a:t>s</a:t>
            </a:r>
            <a:r>
              <a:rPr dirty="0" spc="-50"/>
              <a:t>n</a:t>
            </a:r>
            <a:r>
              <a:rPr dirty="0" spc="-35"/>
              <a:t>a</a:t>
            </a:r>
            <a:r>
              <a:rPr dirty="0" spc="-10"/>
              <a:t>pp</a:t>
            </a:r>
            <a:r>
              <a:rPr dirty="0" spc="-90"/>
              <a:t>y</a:t>
            </a:r>
            <a:r>
              <a:rPr dirty="0" spc="-270"/>
              <a:t> </a:t>
            </a:r>
            <a:r>
              <a:rPr dirty="0" spc="135"/>
              <a:t>c</a:t>
            </a:r>
            <a:r>
              <a:rPr dirty="0" spc="-5"/>
              <a:t>o</a:t>
            </a:r>
            <a:r>
              <a:rPr dirty="0" spc="-40"/>
              <a:t>m</a:t>
            </a:r>
            <a:r>
              <a:rPr dirty="0" spc="-10"/>
              <a:t>p</a:t>
            </a:r>
            <a:r>
              <a:rPr dirty="0"/>
              <a:t>r</a:t>
            </a:r>
            <a:r>
              <a:rPr dirty="0" spc="10"/>
              <a:t>e</a:t>
            </a:r>
            <a:r>
              <a:rPr dirty="0" spc="80"/>
              <a:t>ss</a:t>
            </a:r>
            <a:r>
              <a:rPr dirty="0" spc="10"/>
              <a:t>e</a:t>
            </a:r>
            <a:r>
              <a:rPr dirty="0" spc="-20"/>
              <a:t>d</a:t>
            </a:r>
            <a:r>
              <a:rPr dirty="0" spc="-280"/>
              <a:t> </a:t>
            </a:r>
            <a:r>
              <a:rPr dirty="0" spc="95"/>
              <a:t>P</a:t>
            </a:r>
            <a:r>
              <a:rPr dirty="0" spc="-35"/>
              <a:t>a</a:t>
            </a:r>
            <a:r>
              <a:rPr dirty="0"/>
              <a:t>r</a:t>
            </a:r>
            <a:r>
              <a:rPr dirty="0" spc="-10"/>
              <a:t>q</a:t>
            </a:r>
            <a:r>
              <a:rPr dirty="0" spc="-55"/>
              <a:t>u</a:t>
            </a:r>
            <a:r>
              <a:rPr dirty="0" spc="10"/>
              <a:t>e</a:t>
            </a:r>
            <a:r>
              <a:rPr dirty="0" spc="70"/>
              <a:t>t</a:t>
            </a:r>
          </a:p>
          <a:p>
            <a:pPr marL="541020" marR="5080">
              <a:lnSpc>
                <a:spcPct val="117600"/>
              </a:lnSpc>
              <a:spcBef>
                <a:spcPts val="1735"/>
              </a:spcBef>
            </a:pPr>
            <a:r>
              <a:rPr dirty="0" sz="3400" spc="5">
                <a:solidFill>
                  <a:srgbClr val="001544"/>
                </a:solidFill>
              </a:rPr>
              <a:t>Veraset</a:t>
            </a:r>
            <a:r>
              <a:rPr dirty="0" sz="3400" spc="-400">
                <a:solidFill>
                  <a:srgbClr val="001544"/>
                </a:solidFill>
              </a:rPr>
              <a:t> </a:t>
            </a:r>
            <a:r>
              <a:rPr dirty="0" sz="3400" spc="45">
                <a:solidFill>
                  <a:srgbClr val="001544"/>
                </a:solidFill>
              </a:rPr>
              <a:t>processes</a:t>
            </a:r>
            <a:r>
              <a:rPr dirty="0" sz="3400" spc="-405">
                <a:solidFill>
                  <a:srgbClr val="001544"/>
                </a:solidFill>
              </a:rPr>
              <a:t> </a:t>
            </a:r>
            <a:r>
              <a:rPr dirty="0" sz="3400" spc="-65">
                <a:solidFill>
                  <a:srgbClr val="001544"/>
                </a:solidFill>
              </a:rPr>
              <a:t>and</a:t>
            </a:r>
            <a:r>
              <a:rPr dirty="0" sz="3400" spc="-409">
                <a:solidFill>
                  <a:srgbClr val="001544"/>
                </a:solidFill>
              </a:rPr>
              <a:t> </a:t>
            </a:r>
            <a:r>
              <a:rPr dirty="0" sz="3400">
                <a:solidFill>
                  <a:srgbClr val="001544"/>
                </a:solidFill>
              </a:rPr>
              <a:t>delivers</a:t>
            </a:r>
            <a:r>
              <a:rPr dirty="0" sz="3400" spc="-405">
                <a:solidFill>
                  <a:srgbClr val="001544"/>
                </a:solidFill>
              </a:rPr>
              <a:t> </a:t>
            </a:r>
            <a:r>
              <a:rPr dirty="0" sz="3400" spc="-455">
                <a:solidFill>
                  <a:srgbClr val="001544"/>
                </a:solidFill>
              </a:rPr>
              <a:t>3+</a:t>
            </a:r>
            <a:r>
              <a:rPr dirty="0" sz="3400" spc="-405">
                <a:solidFill>
                  <a:srgbClr val="001544"/>
                </a:solidFill>
              </a:rPr>
              <a:t> </a:t>
            </a:r>
            <a:r>
              <a:rPr dirty="0" sz="3400" spc="20">
                <a:solidFill>
                  <a:srgbClr val="001544"/>
                </a:solidFill>
              </a:rPr>
              <a:t>TB</a:t>
            </a:r>
            <a:r>
              <a:rPr dirty="0" sz="3400" spc="-425">
                <a:solidFill>
                  <a:srgbClr val="001544"/>
                </a:solidFill>
              </a:rPr>
              <a:t> </a:t>
            </a:r>
            <a:r>
              <a:rPr dirty="0" sz="3400" spc="-25">
                <a:solidFill>
                  <a:srgbClr val="001544"/>
                </a:solidFill>
              </a:rPr>
              <a:t>data</a:t>
            </a:r>
            <a:r>
              <a:rPr dirty="0" sz="3400" spc="-420">
                <a:solidFill>
                  <a:srgbClr val="001544"/>
                </a:solidFill>
              </a:rPr>
              <a:t> </a:t>
            </a:r>
            <a:r>
              <a:rPr dirty="0" sz="3400" spc="-40">
                <a:solidFill>
                  <a:srgbClr val="001544"/>
                </a:solidFill>
              </a:rPr>
              <a:t>daily </a:t>
            </a:r>
            <a:r>
              <a:rPr dirty="0" sz="3400" spc="-35">
                <a:solidFill>
                  <a:srgbClr val="001544"/>
                </a:solidFill>
              </a:rPr>
              <a:t> </a:t>
            </a:r>
            <a:r>
              <a:rPr dirty="0" sz="3400" spc="-25">
                <a:solidFill>
                  <a:srgbClr val="001544"/>
                </a:solidFill>
              </a:rPr>
              <a:t>H</a:t>
            </a:r>
            <a:r>
              <a:rPr dirty="0" sz="3400" spc="-15">
                <a:solidFill>
                  <a:srgbClr val="001544"/>
                </a:solidFill>
              </a:rPr>
              <a:t>i</a:t>
            </a:r>
            <a:r>
              <a:rPr dirty="0" sz="3400" spc="95">
                <a:solidFill>
                  <a:srgbClr val="001544"/>
                </a:solidFill>
              </a:rPr>
              <a:t>s</a:t>
            </a:r>
            <a:r>
              <a:rPr dirty="0" sz="3400" spc="90">
                <a:solidFill>
                  <a:srgbClr val="001544"/>
                </a:solidFill>
              </a:rPr>
              <a:t>t</a:t>
            </a:r>
            <a:r>
              <a:rPr dirty="0" sz="3400" spc="-20">
                <a:solidFill>
                  <a:srgbClr val="001544"/>
                </a:solidFill>
              </a:rPr>
              <a:t>o</a:t>
            </a:r>
            <a:r>
              <a:rPr dirty="0" sz="3400">
                <a:solidFill>
                  <a:srgbClr val="001544"/>
                </a:solidFill>
              </a:rPr>
              <a:t>r</a:t>
            </a:r>
            <a:r>
              <a:rPr dirty="0" sz="3400" spc="75">
                <a:solidFill>
                  <a:srgbClr val="001544"/>
                </a:solidFill>
              </a:rPr>
              <a:t>i</a:t>
            </a:r>
            <a:r>
              <a:rPr dirty="0" sz="3400" spc="165">
                <a:solidFill>
                  <a:srgbClr val="001544"/>
                </a:solidFill>
              </a:rPr>
              <a:t>c</a:t>
            </a:r>
            <a:r>
              <a:rPr dirty="0" sz="3400" spc="-80">
                <a:solidFill>
                  <a:srgbClr val="001544"/>
                </a:solidFill>
              </a:rPr>
              <a:t>a</a:t>
            </a:r>
            <a:r>
              <a:rPr dirty="0" sz="3400">
                <a:solidFill>
                  <a:srgbClr val="001544"/>
                </a:solidFill>
              </a:rPr>
              <a:t>ll</a:t>
            </a:r>
            <a:r>
              <a:rPr dirty="0" sz="3400" spc="-130">
                <a:solidFill>
                  <a:srgbClr val="001544"/>
                </a:solidFill>
              </a:rPr>
              <a:t>y</a:t>
            </a:r>
            <a:r>
              <a:rPr dirty="0" sz="3400" spc="-415">
                <a:solidFill>
                  <a:srgbClr val="001544"/>
                </a:solidFill>
              </a:rPr>
              <a:t> </a:t>
            </a:r>
            <a:r>
              <a:rPr dirty="0" sz="3400" spc="-25">
                <a:solidFill>
                  <a:srgbClr val="001544"/>
                </a:solidFill>
              </a:rPr>
              <a:t>p</a:t>
            </a:r>
            <a:r>
              <a:rPr dirty="0" sz="3400">
                <a:solidFill>
                  <a:srgbClr val="001544"/>
                </a:solidFill>
              </a:rPr>
              <a:t>r</a:t>
            </a:r>
            <a:r>
              <a:rPr dirty="0" sz="3400" spc="-20">
                <a:solidFill>
                  <a:srgbClr val="001544"/>
                </a:solidFill>
              </a:rPr>
              <a:t>o</a:t>
            </a:r>
            <a:r>
              <a:rPr dirty="0" sz="3400" spc="165">
                <a:solidFill>
                  <a:srgbClr val="001544"/>
                </a:solidFill>
              </a:rPr>
              <a:t>c</a:t>
            </a:r>
            <a:r>
              <a:rPr dirty="0" sz="3400" spc="-10">
                <a:solidFill>
                  <a:srgbClr val="001544"/>
                </a:solidFill>
              </a:rPr>
              <a:t>e</a:t>
            </a:r>
            <a:r>
              <a:rPr dirty="0" sz="3400" spc="95">
                <a:solidFill>
                  <a:srgbClr val="001544"/>
                </a:solidFill>
              </a:rPr>
              <a:t>ss</a:t>
            </a:r>
            <a:r>
              <a:rPr dirty="0" sz="3400" spc="-10">
                <a:solidFill>
                  <a:srgbClr val="001544"/>
                </a:solidFill>
              </a:rPr>
              <a:t>e</a:t>
            </a:r>
            <a:r>
              <a:rPr dirty="0" sz="3400" spc="-25">
                <a:solidFill>
                  <a:srgbClr val="001544"/>
                </a:solidFill>
              </a:rPr>
              <a:t>d</a:t>
            </a:r>
            <a:r>
              <a:rPr dirty="0" sz="3400" spc="-420">
                <a:solidFill>
                  <a:srgbClr val="001544"/>
                </a:solidFill>
              </a:rPr>
              <a:t> </a:t>
            </a:r>
            <a:r>
              <a:rPr dirty="0" sz="3400" spc="-80">
                <a:solidFill>
                  <a:srgbClr val="001544"/>
                </a:solidFill>
              </a:rPr>
              <a:t>a</a:t>
            </a:r>
            <a:r>
              <a:rPr dirty="0" sz="3400" spc="-85">
                <a:solidFill>
                  <a:srgbClr val="001544"/>
                </a:solidFill>
              </a:rPr>
              <a:t>n</a:t>
            </a:r>
            <a:r>
              <a:rPr dirty="0" sz="3400" spc="-25">
                <a:solidFill>
                  <a:srgbClr val="001544"/>
                </a:solidFill>
              </a:rPr>
              <a:t>d</a:t>
            </a:r>
            <a:r>
              <a:rPr dirty="0" sz="3400" spc="-420">
                <a:solidFill>
                  <a:srgbClr val="001544"/>
                </a:solidFill>
              </a:rPr>
              <a:t> </a:t>
            </a:r>
            <a:r>
              <a:rPr dirty="0" sz="3400" spc="-55">
                <a:solidFill>
                  <a:srgbClr val="001544"/>
                </a:solidFill>
              </a:rPr>
              <a:t>d</a:t>
            </a:r>
            <a:r>
              <a:rPr dirty="0" sz="3400" spc="-10">
                <a:solidFill>
                  <a:srgbClr val="001544"/>
                </a:solidFill>
              </a:rPr>
              <a:t>e</a:t>
            </a:r>
            <a:r>
              <a:rPr dirty="0" sz="3400">
                <a:solidFill>
                  <a:srgbClr val="001544"/>
                </a:solidFill>
              </a:rPr>
              <a:t>l</a:t>
            </a:r>
            <a:r>
              <a:rPr dirty="0" sz="3400" spc="75">
                <a:solidFill>
                  <a:srgbClr val="001544"/>
                </a:solidFill>
              </a:rPr>
              <a:t>i</a:t>
            </a:r>
            <a:r>
              <a:rPr dirty="0" sz="3400" spc="-105">
                <a:solidFill>
                  <a:srgbClr val="001544"/>
                </a:solidFill>
              </a:rPr>
              <a:t>v</a:t>
            </a:r>
            <a:r>
              <a:rPr dirty="0" sz="3400" spc="-10">
                <a:solidFill>
                  <a:srgbClr val="001544"/>
                </a:solidFill>
              </a:rPr>
              <a:t>e</a:t>
            </a:r>
            <a:r>
              <a:rPr dirty="0" sz="3400">
                <a:solidFill>
                  <a:srgbClr val="001544"/>
                </a:solidFill>
              </a:rPr>
              <a:t>r</a:t>
            </a:r>
            <a:r>
              <a:rPr dirty="0" sz="3400" spc="-10">
                <a:solidFill>
                  <a:srgbClr val="001544"/>
                </a:solidFill>
              </a:rPr>
              <a:t>e</a:t>
            </a:r>
            <a:r>
              <a:rPr dirty="0" sz="3400" spc="-25">
                <a:solidFill>
                  <a:srgbClr val="001544"/>
                </a:solidFill>
              </a:rPr>
              <a:t>d</a:t>
            </a:r>
            <a:r>
              <a:rPr dirty="0" sz="3400" spc="-420">
                <a:solidFill>
                  <a:srgbClr val="001544"/>
                </a:solidFill>
              </a:rPr>
              <a:t> </a:t>
            </a:r>
            <a:r>
              <a:rPr dirty="0" sz="3400" spc="-55">
                <a:solidFill>
                  <a:srgbClr val="001544"/>
                </a:solidFill>
              </a:rPr>
              <a:t>d</a:t>
            </a:r>
            <a:r>
              <a:rPr dirty="0" sz="3400" spc="-80">
                <a:solidFill>
                  <a:srgbClr val="001544"/>
                </a:solidFill>
              </a:rPr>
              <a:t>a</a:t>
            </a:r>
            <a:r>
              <a:rPr dirty="0" sz="3400" spc="90">
                <a:solidFill>
                  <a:srgbClr val="001544"/>
                </a:solidFill>
              </a:rPr>
              <a:t>t</a:t>
            </a:r>
            <a:r>
              <a:rPr dirty="0" sz="3400" spc="-50">
                <a:solidFill>
                  <a:srgbClr val="001544"/>
                </a:solidFill>
              </a:rPr>
              <a:t>a</a:t>
            </a:r>
            <a:r>
              <a:rPr dirty="0" sz="3400" spc="-420">
                <a:solidFill>
                  <a:srgbClr val="001544"/>
                </a:solidFill>
              </a:rPr>
              <a:t> </a:t>
            </a:r>
            <a:r>
              <a:rPr dirty="0" sz="3400" spc="75">
                <a:solidFill>
                  <a:srgbClr val="001544"/>
                </a:solidFill>
              </a:rPr>
              <a:t>i</a:t>
            </a:r>
            <a:r>
              <a:rPr dirty="0" sz="3400" spc="-65">
                <a:solidFill>
                  <a:srgbClr val="001544"/>
                </a:solidFill>
              </a:rPr>
              <a:t>n</a:t>
            </a:r>
            <a:r>
              <a:rPr dirty="0" sz="3400" spc="-409">
                <a:solidFill>
                  <a:srgbClr val="001544"/>
                </a:solidFill>
              </a:rPr>
              <a:t> </a:t>
            </a:r>
            <a:r>
              <a:rPr dirty="0" sz="3400" spc="-5">
                <a:solidFill>
                  <a:srgbClr val="001544"/>
                </a:solidFill>
              </a:rPr>
              <a:t>C</a:t>
            </a:r>
            <a:r>
              <a:rPr dirty="0" sz="3400" spc="65">
                <a:solidFill>
                  <a:srgbClr val="001544"/>
                </a:solidFill>
              </a:rPr>
              <a:t>S</a:t>
            </a:r>
            <a:r>
              <a:rPr dirty="0" sz="3400" spc="-30">
                <a:solidFill>
                  <a:srgbClr val="001544"/>
                </a:solidFill>
              </a:rPr>
              <a:t>V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1247748" y="3337559"/>
            <a:ext cx="299910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00"/>
              </a:spcBef>
              <a:buSzPct val="147058"/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Pipeline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runtime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~5.5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hours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298" y="3706876"/>
            <a:ext cx="290322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60">
                <a:solidFill>
                  <a:srgbClr val="001544"/>
                </a:solidFill>
                <a:latin typeface="Tahoma"/>
                <a:cs typeface="Tahoma"/>
              </a:rPr>
              <a:t>OL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13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75">
                <a:solidFill>
                  <a:srgbClr val="001544"/>
                </a:solidFill>
                <a:latin typeface="Tahoma"/>
                <a:cs typeface="Tahoma"/>
              </a:rPr>
              <a:t>w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748" y="4314342"/>
            <a:ext cx="5095240" cy="22237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204"/>
              </a:spcBef>
              <a:buSzPct val="147058"/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Data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used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by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read-intensive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applications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960"/>
              </a:spcBef>
              <a:buSzPct val="147058"/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Schema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fixed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(no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schema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evolution)</a:t>
            </a:r>
            <a:endParaRPr sz="1700">
              <a:latin typeface="Arial MT"/>
              <a:cs typeface="Arial MT"/>
            </a:endParaRPr>
          </a:p>
          <a:p>
            <a:pPr lvl="1" marL="938530" indent="-377825">
              <a:lnSpc>
                <a:spcPct val="100000"/>
              </a:lnSpc>
              <a:spcBef>
                <a:spcPts val="960"/>
              </a:spcBef>
              <a:buSzPct val="147058"/>
              <a:buChar char="▪"/>
              <a:tabLst>
                <a:tab pos="937894" algn="l"/>
                <a:tab pos="938530" algn="l"/>
              </a:tabLst>
            </a:pPr>
            <a:r>
              <a:rPr dirty="0" sz="1700" spc="-10">
                <a:latin typeface="Arial MT"/>
                <a:cs typeface="Arial MT"/>
              </a:rPr>
              <a:t>Strictly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typed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and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fixed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columns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960"/>
              </a:spcBef>
              <a:buSzPct val="147058"/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Heavy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analytics </a:t>
            </a:r>
            <a:r>
              <a:rPr dirty="0" sz="1700">
                <a:latin typeface="Arial MT"/>
                <a:cs typeface="Arial MT"/>
              </a:rPr>
              <a:t>/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aggregations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performed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on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data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960"/>
              </a:spcBef>
              <a:buSzPct val="147058"/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Processing-heavy</a:t>
            </a:r>
            <a:r>
              <a:rPr dirty="0" sz="1700" spc="-6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workflow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960"/>
              </a:spcBef>
              <a:buSzPct val="147058"/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Frequently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read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data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–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Snappy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&gt;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GZip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98" y="6524243"/>
            <a:ext cx="7577455" cy="92011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400" spc="-114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pp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ss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q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endParaRPr sz="3400">
              <a:latin typeface="Tahoma"/>
              <a:cs typeface="Tahoma"/>
            </a:endParaRPr>
          </a:p>
          <a:p>
            <a:pPr marL="561340" indent="-377190">
              <a:lnSpc>
                <a:spcPct val="100000"/>
              </a:lnSpc>
              <a:spcBef>
                <a:spcPts val="309"/>
              </a:spcBef>
              <a:buChar char="▪"/>
              <a:tabLst>
                <a:tab pos="560705" algn="l"/>
                <a:tab pos="561340" algn="l"/>
              </a:tabLst>
            </a:pPr>
            <a:r>
              <a:rPr dirty="0" sz="1700" spc="-15">
                <a:latin typeface="Arial MT"/>
                <a:cs typeface="Arial MT"/>
              </a:rPr>
              <a:t>Pipeline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runtime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~2.12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hours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3097" y="146817"/>
            <a:ext cx="3269218" cy="85305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7647431"/>
            <a:ext cx="2179320" cy="1767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3759" y="7684007"/>
              <a:ext cx="3032759" cy="1981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630400" cy="8229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831" y="7647431"/>
              <a:ext cx="2179320" cy="17678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8097" y="3774947"/>
            <a:ext cx="768540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80">
                <a:solidFill>
                  <a:srgbClr val="FFFFFF"/>
                </a:solidFill>
              </a:rPr>
              <a:t>D</a:t>
            </a:r>
            <a:r>
              <a:rPr dirty="0" sz="3800" spc="-30">
                <a:solidFill>
                  <a:srgbClr val="FFFFFF"/>
                </a:solidFill>
              </a:rPr>
              <a:t>i</a:t>
            </a:r>
            <a:r>
              <a:rPr dirty="0" sz="3800" spc="145">
                <a:solidFill>
                  <a:srgbClr val="FFFFFF"/>
                </a:solidFill>
              </a:rPr>
              <a:t>s</a:t>
            </a:r>
            <a:r>
              <a:rPr dirty="0" sz="3800" spc="235">
                <a:solidFill>
                  <a:srgbClr val="FFFFFF"/>
                </a:solidFill>
              </a:rPr>
              <a:t>c</a:t>
            </a:r>
            <a:r>
              <a:rPr dirty="0" sz="3800" spc="15">
                <a:solidFill>
                  <a:srgbClr val="FFFFFF"/>
                </a:solidFill>
              </a:rPr>
              <a:t>l</a:t>
            </a:r>
            <a:r>
              <a:rPr dirty="0" sz="3800" spc="50">
                <a:solidFill>
                  <a:srgbClr val="FFFFFF"/>
                </a:solidFill>
              </a:rPr>
              <a:t>a</a:t>
            </a:r>
            <a:r>
              <a:rPr dirty="0" sz="3800" spc="15">
                <a:solidFill>
                  <a:srgbClr val="FFFFFF"/>
                </a:solidFill>
              </a:rPr>
              <a:t>i</a:t>
            </a:r>
            <a:r>
              <a:rPr dirty="0" sz="3800" spc="-15">
                <a:solidFill>
                  <a:srgbClr val="FFFFFF"/>
                </a:solidFill>
              </a:rPr>
              <a:t>m</a:t>
            </a:r>
            <a:r>
              <a:rPr dirty="0" sz="3800" spc="35">
                <a:solidFill>
                  <a:srgbClr val="FFFFFF"/>
                </a:solidFill>
              </a:rPr>
              <a:t>e</a:t>
            </a:r>
            <a:r>
              <a:rPr dirty="0" sz="3800" spc="20">
                <a:solidFill>
                  <a:srgbClr val="FFFFFF"/>
                </a:solidFill>
              </a:rPr>
              <a:t>r</a:t>
            </a:r>
            <a:r>
              <a:rPr dirty="0" sz="3800" spc="-60">
                <a:solidFill>
                  <a:srgbClr val="FFFFFF"/>
                </a:solidFill>
              </a:rPr>
              <a:t>:</a:t>
            </a:r>
            <a:r>
              <a:rPr dirty="0" sz="3800" spc="-405">
                <a:solidFill>
                  <a:srgbClr val="FFFFFF"/>
                </a:solidFill>
              </a:rPr>
              <a:t> </a:t>
            </a:r>
            <a:r>
              <a:rPr dirty="0" sz="3800" spc="125">
                <a:solidFill>
                  <a:srgbClr val="FFFFFF"/>
                </a:solidFill>
              </a:rPr>
              <a:t>S</a:t>
            </a:r>
            <a:r>
              <a:rPr dirty="0" sz="3800" spc="30">
                <a:solidFill>
                  <a:srgbClr val="FFFFFF"/>
                </a:solidFill>
              </a:rPr>
              <a:t>o</a:t>
            </a:r>
            <a:r>
              <a:rPr dirty="0" sz="3800" spc="150">
                <a:solidFill>
                  <a:srgbClr val="FFFFFF"/>
                </a:solidFill>
              </a:rPr>
              <a:t>f</a:t>
            </a:r>
            <a:r>
              <a:rPr dirty="0" sz="3800" spc="120">
                <a:solidFill>
                  <a:srgbClr val="FFFFFF"/>
                </a:solidFill>
              </a:rPr>
              <a:t>t</a:t>
            </a:r>
            <a:r>
              <a:rPr dirty="0" sz="3800" spc="-50">
                <a:solidFill>
                  <a:srgbClr val="FFFFFF"/>
                </a:solidFill>
              </a:rPr>
              <a:t>w</a:t>
            </a:r>
            <a:r>
              <a:rPr dirty="0" sz="3800" spc="-5">
                <a:solidFill>
                  <a:srgbClr val="FFFFFF"/>
                </a:solidFill>
              </a:rPr>
              <a:t>a</a:t>
            </a:r>
            <a:r>
              <a:rPr dirty="0" sz="3800" spc="-10">
                <a:solidFill>
                  <a:srgbClr val="FFFFFF"/>
                </a:solidFill>
              </a:rPr>
              <a:t>r</a:t>
            </a:r>
            <a:r>
              <a:rPr dirty="0" sz="3800" spc="25">
                <a:solidFill>
                  <a:srgbClr val="FFFFFF"/>
                </a:solidFill>
              </a:rPr>
              <a:t>e</a:t>
            </a:r>
            <a:r>
              <a:rPr dirty="0" sz="3800" spc="-409">
                <a:solidFill>
                  <a:srgbClr val="FFFFFF"/>
                </a:solidFill>
              </a:rPr>
              <a:t> </a:t>
            </a:r>
            <a:r>
              <a:rPr dirty="0" sz="3800" spc="235">
                <a:solidFill>
                  <a:srgbClr val="FFFFFF"/>
                </a:solidFill>
              </a:rPr>
              <a:t>c</a:t>
            </a:r>
            <a:r>
              <a:rPr dirty="0" sz="3800" spc="-40">
                <a:solidFill>
                  <a:srgbClr val="FFFFFF"/>
                </a:solidFill>
              </a:rPr>
              <a:t>a</a:t>
            </a:r>
            <a:r>
              <a:rPr dirty="0" sz="3800" spc="-65">
                <a:solidFill>
                  <a:srgbClr val="FFFFFF"/>
                </a:solidFill>
              </a:rPr>
              <a:t>n</a:t>
            </a:r>
            <a:r>
              <a:rPr dirty="0" sz="3800" spc="-400">
                <a:solidFill>
                  <a:srgbClr val="FFFFFF"/>
                </a:solidFill>
              </a:rPr>
              <a:t> </a:t>
            </a:r>
            <a:r>
              <a:rPr dirty="0" sz="3800" spc="-55">
                <a:solidFill>
                  <a:srgbClr val="FFFFFF"/>
                </a:solidFill>
              </a:rPr>
              <a:t>ha</a:t>
            </a:r>
            <a:r>
              <a:rPr dirty="0" sz="3800" spc="-45">
                <a:solidFill>
                  <a:srgbClr val="FFFFFF"/>
                </a:solidFill>
              </a:rPr>
              <a:t>v</a:t>
            </a:r>
            <a:r>
              <a:rPr dirty="0" sz="3800" spc="25">
                <a:solidFill>
                  <a:srgbClr val="FFFFFF"/>
                </a:solidFill>
              </a:rPr>
              <a:t>e</a:t>
            </a:r>
            <a:r>
              <a:rPr dirty="0" sz="3800" spc="-409">
                <a:solidFill>
                  <a:srgbClr val="FFFFFF"/>
                </a:solidFill>
              </a:rPr>
              <a:t> </a:t>
            </a:r>
            <a:r>
              <a:rPr dirty="0" sz="3800" spc="-5">
                <a:solidFill>
                  <a:srgbClr val="FFFFFF"/>
                </a:solidFill>
              </a:rPr>
              <a:t>b</a:t>
            </a:r>
            <a:r>
              <a:rPr dirty="0" sz="3800" spc="-70">
                <a:solidFill>
                  <a:srgbClr val="FFFFFF"/>
                </a:solidFill>
              </a:rPr>
              <a:t>u</a:t>
            </a:r>
            <a:r>
              <a:rPr dirty="0" sz="3800" spc="55">
                <a:solidFill>
                  <a:srgbClr val="FFFFFF"/>
                </a:solidFill>
              </a:rPr>
              <a:t>g</a:t>
            </a:r>
            <a:r>
              <a:rPr dirty="0" sz="3800" spc="40">
                <a:solidFill>
                  <a:srgbClr val="FFFFFF"/>
                </a:solidFill>
              </a:rPr>
              <a:t>s</a:t>
            </a:r>
            <a:r>
              <a:rPr dirty="0" sz="3800" spc="-95">
                <a:solidFill>
                  <a:srgbClr val="FFFFFF"/>
                </a:solidFill>
              </a:rPr>
              <a:t>.</a:t>
            </a:r>
            <a:endParaRPr sz="3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5" y="3699764"/>
            <a:ext cx="656018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>
                <a:solidFill>
                  <a:srgbClr val="FFFFFF"/>
                </a:solidFill>
              </a:rPr>
              <a:t>C</a:t>
            </a:r>
            <a:r>
              <a:rPr dirty="0" spc="-65">
                <a:solidFill>
                  <a:srgbClr val="FFFFFF"/>
                </a:solidFill>
              </a:rPr>
              <a:t>a</a:t>
            </a:r>
            <a:r>
              <a:rPr dirty="0" spc="165">
                <a:solidFill>
                  <a:srgbClr val="FFFFFF"/>
                </a:solidFill>
              </a:rPr>
              <a:t>s</a:t>
            </a:r>
            <a:r>
              <a:rPr dirty="0" spc="30">
                <a:solidFill>
                  <a:srgbClr val="FFFFFF"/>
                </a:solidFill>
              </a:rPr>
              <a:t>e</a:t>
            </a:r>
            <a:r>
              <a:rPr dirty="0" spc="-535">
                <a:solidFill>
                  <a:srgbClr val="FFFFFF"/>
                </a:solidFill>
              </a:rPr>
              <a:t> </a:t>
            </a:r>
            <a:r>
              <a:rPr dirty="0" spc="125">
                <a:solidFill>
                  <a:srgbClr val="FFFFFF"/>
                </a:solidFill>
              </a:rPr>
              <a:t>S</a:t>
            </a:r>
            <a:r>
              <a:rPr dirty="0" spc="130">
                <a:solidFill>
                  <a:srgbClr val="FFFFFF"/>
                </a:solidFill>
              </a:rPr>
              <a:t>t</a:t>
            </a:r>
            <a:r>
              <a:rPr dirty="0" spc="-100">
                <a:solidFill>
                  <a:srgbClr val="FFFFFF"/>
                </a:solidFill>
              </a:rPr>
              <a:t>u</a:t>
            </a:r>
            <a:r>
              <a:rPr dirty="0" spc="-35">
                <a:solidFill>
                  <a:srgbClr val="FFFFFF"/>
                </a:solidFill>
              </a:rPr>
              <a:t>d</a:t>
            </a:r>
            <a:r>
              <a:rPr dirty="0" spc="-175">
                <a:solidFill>
                  <a:srgbClr val="FFFFFF"/>
                </a:solidFill>
              </a:rPr>
              <a:t>y</a:t>
            </a:r>
            <a:r>
              <a:rPr dirty="0" spc="-70">
                <a:solidFill>
                  <a:srgbClr val="FFFFFF"/>
                </a:solidFill>
              </a:rPr>
              <a:t>:</a:t>
            </a:r>
            <a:r>
              <a:rPr dirty="0" spc="-550">
                <a:solidFill>
                  <a:srgbClr val="FFFFFF"/>
                </a:solidFill>
              </a:rPr>
              <a:t> </a:t>
            </a:r>
            <a:r>
              <a:rPr dirty="0" spc="185">
                <a:solidFill>
                  <a:srgbClr val="FFFFFF"/>
                </a:solidFill>
              </a:rPr>
              <a:t>P</a:t>
            </a:r>
            <a:r>
              <a:rPr dirty="0" spc="-65">
                <a:solidFill>
                  <a:srgbClr val="FFFFFF"/>
                </a:solidFill>
              </a:rPr>
              <a:t>a</a:t>
            </a:r>
            <a:r>
              <a:rPr dirty="0" spc="5">
                <a:solidFill>
                  <a:srgbClr val="FFFFFF"/>
                </a:solidFill>
              </a:rPr>
              <a:t>r</a:t>
            </a:r>
            <a:r>
              <a:rPr dirty="0">
                <a:solidFill>
                  <a:srgbClr val="FFFFFF"/>
                </a:solidFill>
              </a:rPr>
              <a:t>q</a:t>
            </a:r>
            <a:r>
              <a:rPr dirty="0" spc="-100">
                <a:solidFill>
                  <a:srgbClr val="FFFFFF"/>
                </a:solidFill>
              </a:rPr>
              <a:t>u</a:t>
            </a:r>
            <a:r>
              <a:rPr dirty="0" spc="35">
                <a:solidFill>
                  <a:srgbClr val="FFFFFF"/>
                </a:solidFill>
              </a:rPr>
              <a:t>e</a:t>
            </a:r>
            <a:r>
              <a:rPr dirty="0" spc="140">
                <a:solidFill>
                  <a:srgbClr val="FFFFFF"/>
                </a:solidFill>
              </a:rPr>
              <a:t>t</a:t>
            </a:r>
            <a:r>
              <a:rPr dirty="0" spc="-550">
                <a:solidFill>
                  <a:srgbClr val="FFFFFF"/>
                </a:solidFill>
              </a:rPr>
              <a:t> </a:t>
            </a:r>
            <a:r>
              <a:rPr dirty="0" spc="185">
                <a:solidFill>
                  <a:srgbClr val="FFFFFF"/>
                </a:solidFill>
              </a:rPr>
              <a:t>B</a:t>
            </a:r>
            <a:r>
              <a:rPr dirty="0" spc="-100">
                <a:solidFill>
                  <a:srgbClr val="FFFFFF"/>
                </a:solidFill>
              </a:rPr>
              <a:t>u</a:t>
            </a:r>
            <a:r>
              <a:rPr dirty="0" spc="-90">
                <a:solidFill>
                  <a:srgbClr val="FFFFFF"/>
                </a:solidFill>
              </a:rPr>
              <a:t>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658" y="740156"/>
            <a:ext cx="111569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C</a:t>
            </a:r>
            <a:r>
              <a:rPr dirty="0" spc="-65"/>
              <a:t>a</a:t>
            </a:r>
            <a:r>
              <a:rPr dirty="0" spc="165"/>
              <a:t>s</a:t>
            </a:r>
            <a:r>
              <a:rPr dirty="0" spc="30"/>
              <a:t>e</a:t>
            </a:r>
            <a:r>
              <a:rPr dirty="0" spc="-535"/>
              <a:t> </a:t>
            </a:r>
            <a:r>
              <a:rPr dirty="0" spc="125"/>
              <a:t>S</a:t>
            </a:r>
            <a:r>
              <a:rPr dirty="0" spc="130"/>
              <a:t>t</a:t>
            </a:r>
            <a:r>
              <a:rPr dirty="0" spc="-100"/>
              <a:t>u</a:t>
            </a:r>
            <a:r>
              <a:rPr dirty="0" spc="-35"/>
              <a:t>d</a:t>
            </a:r>
            <a:r>
              <a:rPr dirty="0" spc="-175"/>
              <a:t>y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185"/>
              <a:t>P</a:t>
            </a:r>
            <a:r>
              <a:rPr dirty="0" spc="-65"/>
              <a:t>a</a:t>
            </a:r>
            <a:r>
              <a:rPr dirty="0" spc="5"/>
              <a:t>r</a:t>
            </a:r>
            <a:r>
              <a:rPr dirty="0"/>
              <a:t>q</a:t>
            </a:r>
            <a:r>
              <a:rPr dirty="0" spc="-100"/>
              <a:t>u</a:t>
            </a:r>
            <a:r>
              <a:rPr dirty="0" spc="35"/>
              <a:t>e</a:t>
            </a:r>
            <a:r>
              <a:rPr dirty="0" spc="140"/>
              <a:t>t</a:t>
            </a:r>
            <a:r>
              <a:rPr dirty="0" spc="-550"/>
              <a:t> </a:t>
            </a:r>
            <a:r>
              <a:rPr dirty="0" spc="185"/>
              <a:t>P</a:t>
            </a:r>
            <a:r>
              <a:rPr dirty="0" spc="-65"/>
              <a:t>a</a:t>
            </a:r>
            <a:r>
              <a:rPr dirty="0" spc="5"/>
              <a:t>r</a:t>
            </a:r>
            <a:r>
              <a:rPr dirty="0" spc="130"/>
              <a:t>t</a:t>
            </a:r>
            <a:r>
              <a:rPr dirty="0" spc="130"/>
              <a:t>i</a:t>
            </a:r>
            <a:r>
              <a:rPr dirty="0" spc="130"/>
              <a:t>t</a:t>
            </a:r>
            <a:r>
              <a:rPr dirty="0" spc="130"/>
              <a:t>i</a:t>
            </a:r>
            <a:r>
              <a:rPr dirty="0" spc="-5"/>
              <a:t>o</a:t>
            </a:r>
            <a:r>
              <a:rPr dirty="0" spc="-90"/>
              <a:t>n</a:t>
            </a:r>
            <a:r>
              <a:rPr dirty="0" spc="-550"/>
              <a:t> </a:t>
            </a:r>
            <a:r>
              <a:rPr dirty="0" spc="185"/>
              <a:t>P</a:t>
            </a:r>
            <a:r>
              <a:rPr dirty="0" spc="5"/>
              <a:t>r</a:t>
            </a:r>
            <a:r>
              <a:rPr dirty="0" spc="-100"/>
              <a:t>u</a:t>
            </a:r>
            <a:r>
              <a:rPr dirty="0" spc="-100"/>
              <a:t>n</a:t>
            </a:r>
            <a:r>
              <a:rPr dirty="0" spc="130"/>
              <a:t>i</a:t>
            </a:r>
            <a:r>
              <a:rPr dirty="0" spc="-100"/>
              <a:t>n</a:t>
            </a:r>
            <a:r>
              <a:rPr dirty="0" spc="-90"/>
              <a:t>g</a:t>
            </a:r>
            <a:r>
              <a:rPr dirty="0" spc="-545"/>
              <a:t> </a:t>
            </a:r>
            <a:r>
              <a:rPr dirty="0" spc="185"/>
              <a:t>B</a:t>
            </a:r>
            <a:r>
              <a:rPr dirty="0" spc="-100"/>
              <a:t>u</a:t>
            </a:r>
            <a:r>
              <a:rPr dirty="0" spc="-9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98" y="1731772"/>
            <a:ext cx="12524105" cy="44577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3400" spc="-70">
                <a:solidFill>
                  <a:srgbClr val="001544"/>
                </a:solidFill>
                <a:latin typeface="Tahoma"/>
                <a:cs typeface="Tahoma"/>
              </a:rPr>
              <a:t>Data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formats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are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software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and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can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have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bugs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-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5">
                <a:solidFill>
                  <a:srgbClr val="001544"/>
                </a:solidFill>
                <a:latin typeface="Tahoma"/>
                <a:cs typeface="Tahoma"/>
              </a:rPr>
              <a:t>PARQUET-1246</a:t>
            </a:r>
            <a:endParaRPr sz="3400">
              <a:latin typeface="Tahoma"/>
              <a:cs typeface="Tahoma"/>
            </a:endParaRPr>
          </a:p>
          <a:p>
            <a:pPr marL="12700" marR="185420">
              <a:lnSpc>
                <a:spcPts val="3700"/>
              </a:lnSpc>
              <a:spcBef>
                <a:spcPts val="1160"/>
              </a:spcBef>
            </a:pPr>
            <a:r>
              <a:rPr dirty="0" sz="3400" spc="35">
                <a:solidFill>
                  <a:srgbClr val="001544"/>
                </a:solidFill>
                <a:latin typeface="Tahoma"/>
                <a:cs typeface="Tahoma"/>
              </a:rPr>
              <a:t>Sort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order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not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specified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001544"/>
                </a:solidFill>
                <a:latin typeface="Tahoma"/>
                <a:cs typeface="Tahoma"/>
              </a:rPr>
              <a:t>for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75">
                <a:solidFill>
                  <a:srgbClr val="001544"/>
                </a:solidFill>
                <a:latin typeface="Tahoma"/>
                <a:cs typeface="Tahoma"/>
              </a:rPr>
              <a:t>-0.0/+0.0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and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0">
                <a:solidFill>
                  <a:srgbClr val="001544"/>
                </a:solidFill>
                <a:latin typeface="Tahoma"/>
                <a:cs typeface="Tahoma"/>
              </a:rPr>
              <a:t>NaN,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leading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45">
                <a:solidFill>
                  <a:srgbClr val="001544"/>
                </a:solidFill>
                <a:latin typeface="Tahoma"/>
                <a:cs typeface="Tahoma"/>
              </a:rPr>
              <a:t>to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45">
                <a:solidFill>
                  <a:srgbClr val="001544"/>
                </a:solidFill>
                <a:latin typeface="Tahoma"/>
                <a:cs typeface="Tahoma"/>
              </a:rPr>
              <a:t>incorrect </a:t>
            </a:r>
            <a:r>
              <a:rPr dirty="0" sz="3400" spc="-105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partition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pruning</a:t>
            </a:r>
            <a:endParaRPr sz="3400">
              <a:latin typeface="Tahoma"/>
              <a:cs typeface="Tahoma"/>
            </a:endParaRPr>
          </a:p>
          <a:p>
            <a:pPr marL="12700" marR="610235">
              <a:lnSpc>
                <a:spcPts val="3600"/>
              </a:lnSpc>
              <a:spcBef>
                <a:spcPts val="1175"/>
              </a:spcBef>
            </a:pPr>
            <a:r>
              <a:rPr dirty="0" sz="3400" spc="-140">
                <a:solidFill>
                  <a:srgbClr val="001544"/>
                </a:solidFill>
                <a:latin typeface="Tahoma"/>
                <a:cs typeface="Tahoma"/>
              </a:rPr>
              <a:t>If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NaN</a:t>
            </a:r>
            <a:r>
              <a:rPr dirty="0" sz="3400" spc="-42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or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75">
                <a:solidFill>
                  <a:srgbClr val="001544"/>
                </a:solidFill>
                <a:latin typeface="Tahoma"/>
                <a:cs typeface="Tahoma"/>
              </a:rPr>
              <a:t>-0.0/+0.0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first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row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in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0">
                <a:solidFill>
                  <a:srgbClr val="001544"/>
                </a:solidFill>
                <a:latin typeface="Tahoma"/>
                <a:cs typeface="Tahoma"/>
              </a:rPr>
              <a:t>group,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entire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row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groups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would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be </a:t>
            </a:r>
            <a:r>
              <a:rPr dirty="0" sz="3400" spc="-104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pruned</a:t>
            </a:r>
            <a:r>
              <a:rPr dirty="0" sz="3400" spc="-42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out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50">
              <a:latin typeface="Tahoma"/>
              <a:cs typeface="Tahoma"/>
            </a:endParaRPr>
          </a:p>
          <a:p>
            <a:pPr marL="12700" marR="5080">
              <a:lnSpc>
                <a:spcPts val="3600"/>
              </a:lnSpc>
            </a:pPr>
            <a:r>
              <a:rPr dirty="0" sz="3400" spc="-245" b="1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220" b="1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335" b="1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135" b="1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65" b="1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350" b="1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160" b="1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90" b="1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25" b="1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340" b="1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: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20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9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55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75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q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55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5">
                <a:solidFill>
                  <a:srgbClr val="001544"/>
                </a:solidFill>
                <a:latin typeface="Tahoma"/>
                <a:cs typeface="Tahoma"/>
              </a:rPr>
              <a:t>t  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version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45">
                <a:solidFill>
                  <a:srgbClr val="001544"/>
                </a:solidFill>
                <a:latin typeface="Tahoma"/>
                <a:cs typeface="Tahoma"/>
              </a:rPr>
              <a:t>to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get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75">
                <a:solidFill>
                  <a:srgbClr val="001544"/>
                </a:solidFill>
                <a:latin typeface="Tahoma"/>
                <a:cs typeface="Tahoma"/>
              </a:rPr>
              <a:t>bug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40">
                <a:solidFill>
                  <a:srgbClr val="001544"/>
                </a:solidFill>
                <a:latin typeface="Tahoma"/>
                <a:cs typeface="Tahoma"/>
              </a:rPr>
              <a:t>fixes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and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performance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improvements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8235"/>
            <a:ext cx="37890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A</a:t>
            </a:r>
            <a:r>
              <a:rPr dirty="0" spc="-35"/>
              <a:t>b</a:t>
            </a:r>
            <a:r>
              <a:rPr dirty="0" spc="-5"/>
              <a:t>o</a:t>
            </a:r>
            <a:r>
              <a:rPr dirty="0" spc="-100"/>
              <a:t>u</a:t>
            </a:r>
            <a:r>
              <a:rPr dirty="0" spc="140"/>
              <a:t>t</a:t>
            </a:r>
            <a:r>
              <a:rPr dirty="0" spc="-550"/>
              <a:t> </a:t>
            </a:r>
            <a:r>
              <a:rPr dirty="0" spc="-50"/>
              <a:t>V</a:t>
            </a:r>
            <a:r>
              <a:rPr dirty="0" spc="35"/>
              <a:t>e</a:t>
            </a:r>
            <a:r>
              <a:rPr dirty="0" spc="5"/>
              <a:t>r</a:t>
            </a:r>
            <a:r>
              <a:rPr dirty="0" spc="-65"/>
              <a:t>a</a:t>
            </a:r>
            <a:r>
              <a:rPr dirty="0" spc="165"/>
              <a:t>s</a:t>
            </a:r>
            <a:r>
              <a:rPr dirty="0" spc="35"/>
              <a:t>e</a:t>
            </a:r>
            <a:r>
              <a:rPr dirty="0" spc="14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114" y="1743963"/>
            <a:ext cx="1755139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ou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2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565" y="2255520"/>
            <a:ext cx="6149975" cy="6350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CTO</a:t>
            </a:r>
            <a:r>
              <a:rPr dirty="0" sz="1700" spc="-5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at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Veraset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(Formerly)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Lead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-15">
                <a:latin typeface="Arial MT"/>
                <a:cs typeface="Arial MT"/>
              </a:rPr>
              <a:t> Compute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/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Spark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at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Palantir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Technologies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114" y="2883916"/>
            <a:ext cx="615442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dirty="0" sz="3400" spc="-180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14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80">
                <a:solidFill>
                  <a:srgbClr val="001544"/>
                </a:solidFill>
                <a:latin typeface="Tahoma"/>
                <a:cs typeface="Tahoma"/>
              </a:rPr>
              <a:t>-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80">
                <a:solidFill>
                  <a:srgbClr val="001544"/>
                </a:solidFill>
                <a:latin typeface="Tahoma"/>
                <a:cs typeface="Tahoma"/>
              </a:rPr>
              <a:t>-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80">
                <a:solidFill>
                  <a:srgbClr val="001544"/>
                </a:solidFill>
                <a:latin typeface="Tahoma"/>
                <a:cs typeface="Tahoma"/>
              </a:rPr>
              <a:t>-</a:t>
            </a:r>
            <a:r>
              <a:rPr dirty="0" sz="3400" spc="3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5">
                <a:solidFill>
                  <a:srgbClr val="001544"/>
                </a:solidFill>
                <a:latin typeface="Tahoma"/>
                <a:cs typeface="Tahoma"/>
              </a:rPr>
              <a:t>v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40">
                <a:solidFill>
                  <a:srgbClr val="001544"/>
                </a:solidFill>
                <a:latin typeface="Tahoma"/>
                <a:cs typeface="Tahoma"/>
              </a:rPr>
              <a:t>(</a:t>
            </a:r>
            <a:r>
              <a:rPr dirty="0" sz="3400" spc="-180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14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7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)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p  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9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150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z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2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4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4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40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565" y="4072128"/>
            <a:ext cx="5678805" cy="96456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555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Centered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around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population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movement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455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Model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training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at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scale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Heavily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used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during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COVID-19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investigations </a:t>
            </a:r>
            <a:r>
              <a:rPr dirty="0" sz="1700">
                <a:latin typeface="Arial MT"/>
                <a:cs typeface="Arial MT"/>
              </a:rPr>
              <a:t>/</a:t>
            </a:r>
            <a:r>
              <a:rPr dirty="0" sz="1700" spc="-20">
                <a:latin typeface="Arial MT"/>
                <a:cs typeface="Arial MT"/>
              </a:rPr>
              <a:t> analyses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9114" y="5017515"/>
            <a:ext cx="1057783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dirty="0" sz="3400" spc="40">
                <a:solidFill>
                  <a:srgbClr val="001544"/>
                </a:solidFill>
                <a:latin typeface="Tahoma"/>
                <a:cs typeface="Tahoma"/>
              </a:rPr>
              <a:t>Process,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Cleanse,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Optimize,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and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Deliver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&gt;2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20">
                <a:solidFill>
                  <a:srgbClr val="001544"/>
                </a:solidFill>
                <a:latin typeface="Tahoma"/>
                <a:cs typeface="Tahoma"/>
              </a:rPr>
              <a:t>PB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70">
                <a:solidFill>
                  <a:srgbClr val="001544"/>
                </a:solidFill>
                <a:latin typeface="Tahoma"/>
                <a:cs typeface="Tahoma"/>
              </a:rPr>
              <a:t>Data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Yearly </a:t>
            </a:r>
            <a:r>
              <a:rPr dirty="0" sz="3400" spc="-104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80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14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4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19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0565" y="6230111"/>
            <a:ext cx="6625590" cy="12446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59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0">
                <a:latin typeface="Arial MT"/>
                <a:cs typeface="Arial MT"/>
              </a:rPr>
              <a:t>We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don’t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build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analytical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tools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0">
                <a:latin typeface="Arial MT"/>
                <a:cs typeface="Arial MT"/>
              </a:rPr>
              <a:t>No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fancy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visualizations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60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5">
                <a:latin typeface="Arial MT"/>
                <a:cs typeface="Arial MT"/>
              </a:rPr>
              <a:t>Optimized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data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storage,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retrieval,</a:t>
            </a:r>
            <a:r>
              <a:rPr dirty="0" sz="1700" spc="-10">
                <a:latin typeface="Arial MT"/>
                <a:cs typeface="Arial MT"/>
              </a:rPr>
              <a:t> and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processing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are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our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lifeblood</a:t>
            </a:r>
            <a:endParaRPr sz="1700">
              <a:latin typeface="Arial MT"/>
              <a:cs typeface="Arial MT"/>
            </a:endParaRPr>
          </a:p>
          <a:p>
            <a:pPr marL="389890" indent="-377190">
              <a:lnSpc>
                <a:spcPct val="100000"/>
              </a:lnSpc>
              <a:spcBef>
                <a:spcPts val="359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10">
                <a:latin typeface="Arial MT"/>
                <a:cs typeface="Arial MT"/>
              </a:rPr>
              <a:t>“Just</a:t>
            </a:r>
            <a:r>
              <a:rPr dirty="0" sz="1700" spc="-5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Data”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3097" y="146817"/>
            <a:ext cx="3269218" cy="8530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397230" y="874776"/>
            <a:ext cx="1867535" cy="53784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204"/>
              </a:spcBef>
            </a:pPr>
            <a:r>
              <a:rPr dirty="0" sz="1700" spc="-45">
                <a:latin typeface="Tahoma"/>
                <a:cs typeface="Tahoma"/>
              </a:rPr>
              <a:t>W</a:t>
            </a:r>
            <a:r>
              <a:rPr dirty="0" sz="1700" spc="-25">
                <a:latin typeface="Tahoma"/>
                <a:cs typeface="Tahoma"/>
              </a:rPr>
              <a:t>e</a:t>
            </a:r>
            <a:r>
              <a:rPr dirty="0" sz="1700" spc="-125">
                <a:latin typeface="Tahoma"/>
                <a:cs typeface="Tahoma"/>
              </a:rPr>
              <a:t>’</a:t>
            </a:r>
            <a:r>
              <a:rPr dirty="0" sz="1700">
                <a:latin typeface="Tahoma"/>
                <a:cs typeface="Tahoma"/>
              </a:rPr>
              <a:t>r</a:t>
            </a:r>
            <a:r>
              <a:rPr dirty="0" sz="1700" spc="10">
                <a:latin typeface="Tahoma"/>
                <a:cs typeface="Tahoma"/>
              </a:rPr>
              <a:t>e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sz="1700" spc="-60">
                <a:latin typeface="Tahoma"/>
                <a:cs typeface="Tahoma"/>
              </a:rPr>
              <a:t>H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>
                <a:latin typeface="Tahoma"/>
                <a:cs typeface="Tahoma"/>
              </a:rPr>
              <a:t>r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-55">
                <a:latin typeface="Tahoma"/>
                <a:cs typeface="Tahoma"/>
              </a:rPr>
              <a:t>n</a:t>
            </a:r>
            <a:r>
              <a:rPr dirty="0" sz="1700" spc="-45">
                <a:latin typeface="Tahoma"/>
                <a:cs typeface="Tahoma"/>
              </a:rPr>
              <a:t>g</a:t>
            </a:r>
            <a:r>
              <a:rPr dirty="0" sz="1700" spc="-25">
                <a:latin typeface="Tahoma"/>
                <a:cs typeface="Tahoma"/>
              </a:rPr>
              <a:t>!  </a:t>
            </a:r>
            <a:r>
              <a:rPr dirty="0" sz="1700" spc="-15">
                <a:latin typeface="Tahoma"/>
                <a:cs typeface="Tahoma"/>
                <a:hlinkClick r:id="rId3"/>
              </a:rPr>
              <a:t>v</a:t>
            </a:r>
            <a:r>
              <a:rPr dirty="0" sz="1700">
                <a:latin typeface="Tahoma"/>
                <a:cs typeface="Tahoma"/>
                <a:hlinkClick r:id="rId3"/>
              </a:rPr>
              <a:t>i</a:t>
            </a:r>
            <a:r>
              <a:rPr dirty="0" sz="1700" spc="-55">
                <a:latin typeface="Tahoma"/>
                <a:cs typeface="Tahoma"/>
                <a:hlinkClick r:id="rId3"/>
              </a:rPr>
              <a:t>n</a:t>
            </a:r>
            <a:r>
              <a:rPr dirty="0" sz="1700" spc="-15">
                <a:latin typeface="Tahoma"/>
                <a:cs typeface="Tahoma"/>
                <a:hlinkClick r:id="rId3"/>
              </a:rPr>
              <a:t>oo</a:t>
            </a:r>
            <a:r>
              <a:rPr dirty="0" sz="1700" spc="-155">
                <a:latin typeface="Tahoma"/>
                <a:cs typeface="Tahoma"/>
                <a:hlinkClick r:id="rId3"/>
              </a:rPr>
              <a:t>@</a:t>
            </a:r>
            <a:r>
              <a:rPr dirty="0" sz="1700" spc="-30">
                <a:latin typeface="Tahoma"/>
                <a:cs typeface="Tahoma"/>
                <a:hlinkClick r:id="rId3"/>
              </a:rPr>
              <a:t>v</a:t>
            </a:r>
            <a:r>
              <a:rPr dirty="0" sz="1700" spc="-25">
                <a:latin typeface="Tahoma"/>
                <a:cs typeface="Tahoma"/>
                <a:hlinkClick r:id="rId3"/>
              </a:rPr>
              <a:t>e</a:t>
            </a:r>
            <a:r>
              <a:rPr dirty="0" sz="1700">
                <a:latin typeface="Tahoma"/>
                <a:cs typeface="Tahoma"/>
                <a:hlinkClick r:id="rId3"/>
              </a:rPr>
              <a:t>r</a:t>
            </a:r>
            <a:r>
              <a:rPr dirty="0" sz="1700" spc="-40">
                <a:latin typeface="Tahoma"/>
                <a:cs typeface="Tahoma"/>
                <a:hlinkClick r:id="rId3"/>
              </a:rPr>
              <a:t>a</a:t>
            </a:r>
            <a:r>
              <a:rPr dirty="0" sz="1700" spc="45">
                <a:latin typeface="Tahoma"/>
                <a:cs typeface="Tahoma"/>
                <a:hlinkClick r:id="rId3"/>
              </a:rPr>
              <a:t>s</a:t>
            </a:r>
            <a:r>
              <a:rPr dirty="0" sz="1700">
                <a:latin typeface="Tahoma"/>
                <a:cs typeface="Tahoma"/>
                <a:hlinkClick r:id="rId3"/>
              </a:rPr>
              <a:t>e</a:t>
            </a:r>
            <a:r>
              <a:rPr dirty="0" sz="1700" spc="45">
                <a:latin typeface="Tahoma"/>
                <a:cs typeface="Tahoma"/>
                <a:hlinkClick r:id="rId3"/>
              </a:rPr>
              <a:t>t</a:t>
            </a:r>
            <a:r>
              <a:rPr dirty="0" sz="1700" spc="-55">
                <a:latin typeface="Tahoma"/>
                <a:cs typeface="Tahoma"/>
                <a:hlinkClick r:id="rId3"/>
              </a:rPr>
              <a:t>.</a:t>
            </a:r>
            <a:r>
              <a:rPr dirty="0" sz="1700" spc="80">
                <a:latin typeface="Tahoma"/>
                <a:cs typeface="Tahoma"/>
                <a:hlinkClick r:id="rId3"/>
              </a:rPr>
              <a:t>c</a:t>
            </a:r>
            <a:r>
              <a:rPr dirty="0" sz="1700" spc="-15">
                <a:latin typeface="Tahoma"/>
                <a:cs typeface="Tahoma"/>
                <a:hlinkClick r:id="rId3"/>
              </a:rPr>
              <a:t>o</a:t>
            </a:r>
            <a:r>
              <a:rPr dirty="0" sz="1700" spc="-25">
                <a:latin typeface="Tahoma"/>
                <a:cs typeface="Tahoma"/>
                <a:hlinkClick r:id="rId3"/>
              </a:rPr>
              <a:t>m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658" y="740156"/>
            <a:ext cx="8498840" cy="10680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545"/>
              </a:lnSpc>
              <a:spcBef>
                <a:spcPts val="100"/>
              </a:spcBef>
            </a:pPr>
            <a:r>
              <a:rPr dirty="0" spc="335"/>
              <a:t>L</a:t>
            </a:r>
            <a:r>
              <a:rPr dirty="0" spc="-5"/>
              <a:t>oo</a:t>
            </a:r>
            <a:r>
              <a:rPr dirty="0" spc="5"/>
              <a:t>k</a:t>
            </a:r>
            <a:r>
              <a:rPr dirty="0" spc="130"/>
              <a:t>i</a:t>
            </a:r>
            <a:r>
              <a:rPr dirty="0" spc="-100"/>
              <a:t>n</a:t>
            </a:r>
            <a:r>
              <a:rPr dirty="0" spc="-90"/>
              <a:t>g</a:t>
            </a:r>
            <a:r>
              <a:rPr dirty="0" spc="-545"/>
              <a:t> </a:t>
            </a:r>
            <a:r>
              <a:rPr dirty="0" spc="220"/>
              <a:t>F</a:t>
            </a:r>
            <a:r>
              <a:rPr dirty="0" spc="-5"/>
              <a:t>o</a:t>
            </a:r>
            <a:r>
              <a:rPr dirty="0" spc="5"/>
              <a:t>r</a:t>
            </a:r>
            <a:r>
              <a:rPr dirty="0" spc="-105"/>
              <a:t>w</a:t>
            </a:r>
            <a:r>
              <a:rPr dirty="0" spc="-65"/>
              <a:t>a</a:t>
            </a:r>
            <a:r>
              <a:rPr dirty="0" spc="5"/>
              <a:t>r</a:t>
            </a:r>
            <a:r>
              <a:rPr dirty="0" spc="-35"/>
              <a:t>d</a:t>
            </a:r>
            <a:r>
              <a:rPr dirty="0" spc="-70"/>
              <a:t>:</a:t>
            </a:r>
            <a:r>
              <a:rPr dirty="0" spc="-550"/>
              <a:t> </a:t>
            </a:r>
            <a:r>
              <a:rPr dirty="0" spc="30"/>
              <a:t>A</a:t>
            </a:r>
            <a:r>
              <a:rPr dirty="0"/>
              <a:t>p</a:t>
            </a:r>
            <a:r>
              <a:rPr dirty="0" spc="-65"/>
              <a:t>a</a:t>
            </a:r>
            <a:r>
              <a:rPr dirty="0" spc="270"/>
              <a:t>c</a:t>
            </a:r>
            <a:r>
              <a:rPr dirty="0" spc="-100"/>
              <a:t>h</a:t>
            </a:r>
            <a:r>
              <a:rPr dirty="0" spc="30"/>
              <a:t>e</a:t>
            </a:r>
            <a:r>
              <a:rPr dirty="0" spc="-535"/>
              <a:t> </a:t>
            </a:r>
            <a:r>
              <a:rPr dirty="0" spc="30"/>
              <a:t>A</a:t>
            </a:r>
            <a:r>
              <a:rPr dirty="0" spc="5"/>
              <a:t>rr</a:t>
            </a:r>
            <a:r>
              <a:rPr dirty="0" spc="-5"/>
              <a:t>o</a:t>
            </a:r>
            <a:r>
              <a:rPr dirty="0" spc="-105"/>
              <a:t>w</a:t>
            </a:r>
          </a:p>
          <a:p>
            <a:pPr marL="32384">
              <a:lnSpc>
                <a:spcPts val="2665"/>
              </a:lnSpc>
            </a:pPr>
            <a:r>
              <a:rPr dirty="0" sz="2400" spc="-285">
                <a:solidFill>
                  <a:srgbClr val="51006C"/>
                </a:solidFill>
              </a:rPr>
              <a:t>I</a:t>
            </a:r>
            <a:r>
              <a:rPr dirty="0" sz="2400" spc="-45">
                <a:solidFill>
                  <a:srgbClr val="51006C"/>
                </a:solidFill>
              </a:rPr>
              <a:t>n</a:t>
            </a:r>
            <a:r>
              <a:rPr dirty="0" sz="2400" spc="-275">
                <a:solidFill>
                  <a:srgbClr val="51006C"/>
                </a:solidFill>
              </a:rPr>
              <a:t> </a:t>
            </a:r>
            <a:r>
              <a:rPr dirty="0" sz="2400" spc="-145">
                <a:solidFill>
                  <a:srgbClr val="51006C"/>
                </a:solidFill>
              </a:rPr>
              <a:t>M</a:t>
            </a:r>
            <a:r>
              <a:rPr dirty="0" sz="2400" spc="10">
                <a:solidFill>
                  <a:srgbClr val="51006C"/>
                </a:solidFill>
              </a:rPr>
              <a:t>e</a:t>
            </a:r>
            <a:r>
              <a:rPr dirty="0" sz="2400" spc="-40">
                <a:solidFill>
                  <a:srgbClr val="51006C"/>
                </a:solidFill>
              </a:rPr>
              <a:t>m</a:t>
            </a:r>
            <a:r>
              <a:rPr dirty="0" sz="2400" spc="-5">
                <a:solidFill>
                  <a:srgbClr val="51006C"/>
                </a:solidFill>
              </a:rPr>
              <a:t>o</a:t>
            </a:r>
            <a:r>
              <a:rPr dirty="0" sz="2400">
                <a:solidFill>
                  <a:srgbClr val="51006C"/>
                </a:solidFill>
              </a:rPr>
              <a:t>r</a:t>
            </a:r>
            <a:r>
              <a:rPr dirty="0" sz="2400" spc="-90">
                <a:solidFill>
                  <a:srgbClr val="51006C"/>
                </a:solidFill>
              </a:rPr>
              <a:t>y</a:t>
            </a:r>
            <a:r>
              <a:rPr dirty="0" sz="2400" spc="-270">
                <a:solidFill>
                  <a:srgbClr val="51006C"/>
                </a:solidFill>
              </a:rPr>
              <a:t> </a:t>
            </a:r>
            <a:r>
              <a:rPr dirty="0" sz="2400" spc="-145">
                <a:solidFill>
                  <a:srgbClr val="51006C"/>
                </a:solidFill>
              </a:rPr>
              <a:t>D</a:t>
            </a:r>
            <a:r>
              <a:rPr dirty="0" sz="2400" spc="-35">
                <a:solidFill>
                  <a:srgbClr val="51006C"/>
                </a:solidFill>
              </a:rPr>
              <a:t>a</a:t>
            </a:r>
            <a:r>
              <a:rPr dirty="0" sz="2400" spc="65">
                <a:solidFill>
                  <a:srgbClr val="51006C"/>
                </a:solidFill>
              </a:rPr>
              <a:t>t</a:t>
            </a:r>
            <a:r>
              <a:rPr dirty="0" sz="2400" spc="-35">
                <a:solidFill>
                  <a:srgbClr val="51006C"/>
                </a:solidFill>
              </a:rPr>
              <a:t>a</a:t>
            </a:r>
            <a:r>
              <a:rPr dirty="0" sz="2400" spc="-270">
                <a:solidFill>
                  <a:srgbClr val="51006C"/>
                </a:solidFill>
              </a:rPr>
              <a:t> </a:t>
            </a:r>
            <a:r>
              <a:rPr dirty="0" sz="2400" spc="110">
                <a:solidFill>
                  <a:srgbClr val="51006C"/>
                </a:solidFill>
              </a:rPr>
              <a:t>F</a:t>
            </a:r>
            <a:r>
              <a:rPr dirty="0" sz="2400" spc="-5">
                <a:solidFill>
                  <a:srgbClr val="51006C"/>
                </a:solidFill>
              </a:rPr>
              <a:t>o</a:t>
            </a:r>
            <a:r>
              <a:rPr dirty="0" sz="2400">
                <a:solidFill>
                  <a:srgbClr val="51006C"/>
                </a:solidFill>
              </a:rPr>
              <a:t>r</a:t>
            </a:r>
            <a:r>
              <a:rPr dirty="0" sz="2400" spc="-40">
                <a:solidFill>
                  <a:srgbClr val="51006C"/>
                </a:solidFill>
              </a:rPr>
              <a:t>m</a:t>
            </a:r>
            <a:r>
              <a:rPr dirty="0" sz="2400" spc="-35">
                <a:solidFill>
                  <a:srgbClr val="51006C"/>
                </a:solidFill>
              </a:rPr>
              <a:t>a</a:t>
            </a:r>
            <a:r>
              <a:rPr dirty="0" sz="2400" spc="70">
                <a:solidFill>
                  <a:srgbClr val="51006C"/>
                </a:solidFill>
              </a:rPr>
              <a:t>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76298" y="2094483"/>
            <a:ext cx="11674475" cy="436626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620"/>
              </a:spcBef>
            </a:pP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Complements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10">
                <a:solidFill>
                  <a:srgbClr val="001544"/>
                </a:solidFill>
                <a:latin typeface="Tahoma"/>
                <a:cs typeface="Tahoma"/>
              </a:rPr>
              <a:t>(not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competes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90">
                <a:solidFill>
                  <a:srgbClr val="001544"/>
                </a:solidFill>
                <a:latin typeface="Tahoma"/>
                <a:cs typeface="Tahoma"/>
              </a:rPr>
              <a:t>with)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on-disk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formats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and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storage </a:t>
            </a:r>
            <a:r>
              <a:rPr dirty="0" sz="3400" spc="-104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45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hn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6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35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3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x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/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35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45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ty</a:t>
            </a:r>
            <a:endParaRPr sz="3400">
              <a:latin typeface="Tahoma"/>
              <a:cs typeface="Tahoma"/>
            </a:endParaRPr>
          </a:p>
          <a:p>
            <a:pPr marL="561340" indent="-377190">
              <a:lnSpc>
                <a:spcPct val="100000"/>
              </a:lnSpc>
              <a:spcBef>
                <a:spcPts val="265"/>
              </a:spcBef>
              <a:buChar char="▪"/>
              <a:tabLst>
                <a:tab pos="560705" algn="l"/>
                <a:tab pos="561340" algn="l"/>
              </a:tabLst>
            </a:pPr>
            <a:r>
              <a:rPr dirty="0" sz="1700" spc="-15">
                <a:latin typeface="Arial MT"/>
                <a:cs typeface="Arial MT"/>
              </a:rPr>
              <a:t>Interfaces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between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systems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(ie. </a:t>
            </a:r>
            <a:r>
              <a:rPr dirty="0" sz="1700" spc="-10">
                <a:latin typeface="Arial MT"/>
                <a:cs typeface="Arial MT"/>
              </a:rPr>
              <a:t>Python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&lt;&gt;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JVM)</a:t>
            </a:r>
            <a:endParaRPr sz="1700">
              <a:latin typeface="Arial MT"/>
              <a:cs typeface="Arial MT"/>
            </a:endParaRPr>
          </a:p>
          <a:p>
            <a:pPr marL="12700" marR="1639570">
              <a:lnSpc>
                <a:spcPct val="117600"/>
              </a:lnSpc>
              <a:spcBef>
                <a:spcPts val="150"/>
              </a:spcBef>
            </a:pP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Columnar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layout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in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70">
                <a:solidFill>
                  <a:srgbClr val="001544"/>
                </a:solidFill>
                <a:latin typeface="Tahoma"/>
                <a:cs typeface="Tahoma"/>
              </a:rPr>
              <a:t>memory,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optimized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001544"/>
                </a:solidFill>
                <a:latin typeface="Tahoma"/>
                <a:cs typeface="Tahoma"/>
              </a:rPr>
              <a:t>for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data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locality </a:t>
            </a:r>
            <a:r>
              <a:rPr dirty="0" sz="3400" spc="-104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Z</a:t>
            </a: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80">
                <a:solidFill>
                  <a:srgbClr val="001544"/>
                </a:solidFill>
                <a:latin typeface="Tahoma"/>
                <a:cs typeface="Tahoma"/>
              </a:rPr>
              <a:t>-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Co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775">
                <a:solidFill>
                  <a:srgbClr val="001544"/>
                </a:solidFill>
                <a:latin typeface="Tahoma"/>
                <a:cs typeface="Tahoma"/>
              </a:rPr>
              <a:t>+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z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40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15">
                <a:solidFill>
                  <a:srgbClr val="001544"/>
                </a:solidFill>
                <a:latin typeface="Tahoma"/>
                <a:cs typeface="Tahoma"/>
              </a:rPr>
              <a:t>Ov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endParaRPr sz="3400">
              <a:latin typeface="Tahoma"/>
              <a:cs typeface="Tahoma"/>
            </a:endParaRPr>
          </a:p>
          <a:p>
            <a:pPr marL="12700" marR="5236210">
              <a:lnSpc>
                <a:spcPct val="117600"/>
              </a:lnSpc>
              <a:spcBef>
                <a:spcPts val="5"/>
              </a:spcBef>
            </a:pP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80">
                <a:solidFill>
                  <a:srgbClr val="001544"/>
                </a:solidFill>
                <a:latin typeface="Tahoma"/>
                <a:cs typeface="Tahoma"/>
              </a:rPr>
              <a:t>-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4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11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160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80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3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13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ads  </a:t>
            </a:r>
            <a:r>
              <a:rPr dirty="0" sz="3400" spc="-21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10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z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40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18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z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s  </a:t>
            </a:r>
            <a:r>
              <a:rPr dirty="0" sz="3400" spc="8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4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x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da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del</a:t>
            </a:r>
            <a:endParaRPr sz="3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6362" y="86444"/>
            <a:ext cx="2626534" cy="92430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658" y="740156"/>
            <a:ext cx="393255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0"/>
              <a:t>F</a:t>
            </a:r>
            <a:r>
              <a:rPr dirty="0" spc="130"/>
              <a:t>i</a:t>
            </a:r>
            <a:r>
              <a:rPr dirty="0" spc="-100"/>
              <a:t>n</a:t>
            </a:r>
            <a:r>
              <a:rPr dirty="0" spc="-65"/>
              <a:t>a</a:t>
            </a:r>
            <a:r>
              <a:rPr dirty="0" spc="5"/>
              <a:t>l</a:t>
            </a:r>
            <a:r>
              <a:rPr dirty="0" spc="-535"/>
              <a:t> </a:t>
            </a:r>
            <a:r>
              <a:rPr dirty="0" spc="-80"/>
              <a:t>T</a:t>
            </a:r>
            <a:r>
              <a:rPr dirty="0" spc="-100"/>
              <a:t>h</a:t>
            </a:r>
            <a:r>
              <a:rPr dirty="0" spc="-5"/>
              <a:t>o</a:t>
            </a:r>
            <a:r>
              <a:rPr dirty="0" spc="-100"/>
              <a:t>u</a:t>
            </a:r>
            <a:r>
              <a:rPr dirty="0" spc="-95"/>
              <a:t>g</a:t>
            </a:r>
            <a:r>
              <a:rPr dirty="0" spc="-100"/>
              <a:t>h</a:t>
            </a:r>
            <a:r>
              <a:rPr dirty="0" spc="130"/>
              <a:t>t</a:t>
            </a:r>
            <a:r>
              <a:rPr dirty="0" spc="16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98" y="2094483"/>
            <a:ext cx="12089765" cy="482346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620"/>
              </a:spcBef>
            </a:pP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Think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001544"/>
                </a:solidFill>
                <a:latin typeface="Tahoma"/>
                <a:cs typeface="Tahoma"/>
              </a:rPr>
              <a:t>critically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about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your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workflows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and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needs</a:t>
            </a:r>
            <a:r>
              <a:rPr dirty="0" sz="3400" spc="-38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30">
                <a:solidFill>
                  <a:srgbClr val="001544"/>
                </a:solidFill>
                <a:latin typeface="Tahoma"/>
                <a:cs typeface="Tahoma"/>
              </a:rPr>
              <a:t>–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OLTP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and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OLAP, </a:t>
            </a:r>
            <a:r>
              <a:rPr dirty="0" sz="3400" spc="-105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3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130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110">
                <a:solidFill>
                  <a:srgbClr val="001544"/>
                </a:solidFill>
                <a:latin typeface="Tahoma"/>
                <a:cs typeface="Tahoma"/>
              </a:rPr>
              <a:t>v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135">
                <a:solidFill>
                  <a:srgbClr val="001544"/>
                </a:solidFill>
                <a:latin typeface="Tahoma"/>
                <a:cs typeface="Tahoma"/>
              </a:rPr>
              <a:t>,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105">
                <a:solidFill>
                  <a:srgbClr val="001544"/>
                </a:solidFill>
                <a:latin typeface="Tahoma"/>
                <a:cs typeface="Tahoma"/>
              </a:rPr>
              <a:t>..</a:t>
            </a:r>
            <a:endParaRPr sz="3400">
              <a:latin typeface="Tahoma"/>
              <a:cs typeface="Tahoma"/>
            </a:endParaRPr>
          </a:p>
          <a:p>
            <a:pPr marL="12700" marR="579120">
              <a:lnSpc>
                <a:spcPts val="3600"/>
              </a:lnSpc>
              <a:spcBef>
                <a:spcPts val="1295"/>
              </a:spcBef>
            </a:pP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Migrating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45">
                <a:solidFill>
                  <a:srgbClr val="001544"/>
                </a:solidFill>
                <a:latin typeface="Tahoma"/>
                <a:cs typeface="Tahoma"/>
              </a:rPr>
              <a:t>to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formats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optimized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001544"/>
                </a:solidFill>
                <a:latin typeface="Tahoma"/>
                <a:cs typeface="Tahoma"/>
              </a:rPr>
              <a:t>for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your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workflows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95" b="1">
                <a:solidFill>
                  <a:srgbClr val="001544"/>
                </a:solidFill>
                <a:latin typeface="Tahoma"/>
                <a:cs typeface="Tahoma"/>
              </a:rPr>
              <a:t>can</a:t>
            </a:r>
            <a:r>
              <a:rPr dirty="0" sz="3400" spc="-335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4" b="1">
                <a:solidFill>
                  <a:srgbClr val="001544"/>
                </a:solidFill>
                <a:latin typeface="Tahoma"/>
                <a:cs typeface="Tahoma"/>
              </a:rPr>
              <a:t>be</a:t>
            </a:r>
            <a:r>
              <a:rPr dirty="0" sz="3400" spc="-350" b="1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easy </a:t>
            </a:r>
            <a:r>
              <a:rPr dirty="0" sz="3400" spc="-104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performance</a:t>
            </a:r>
            <a:r>
              <a:rPr dirty="0" sz="3400" spc="-42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wins</a:t>
            </a:r>
            <a:endParaRPr sz="3400">
              <a:latin typeface="Tahoma"/>
              <a:cs typeface="Tahoma"/>
            </a:endParaRPr>
          </a:p>
          <a:p>
            <a:pPr marL="12700" marR="501015">
              <a:lnSpc>
                <a:spcPts val="3600"/>
              </a:lnSpc>
              <a:spcBef>
                <a:spcPts val="1200"/>
              </a:spcBef>
            </a:pP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Perform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load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and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40">
                <a:solidFill>
                  <a:srgbClr val="001544"/>
                </a:solidFill>
                <a:latin typeface="Tahoma"/>
                <a:cs typeface="Tahoma"/>
              </a:rPr>
              <a:t>scale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testing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of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your</a:t>
            </a:r>
            <a:r>
              <a:rPr dirty="0" sz="3400" spc="-38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format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before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moving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45">
                <a:solidFill>
                  <a:srgbClr val="001544"/>
                </a:solidFill>
                <a:latin typeface="Tahoma"/>
                <a:cs typeface="Tahoma"/>
              </a:rPr>
              <a:t>to </a:t>
            </a:r>
            <a:r>
              <a:rPr dirty="0" sz="3400" spc="-104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production</a:t>
            </a:r>
            <a:endParaRPr sz="3400">
              <a:latin typeface="Tahoma"/>
              <a:cs typeface="Tahoma"/>
            </a:endParaRPr>
          </a:p>
          <a:p>
            <a:pPr marL="12700" marR="1275715">
              <a:lnSpc>
                <a:spcPts val="3600"/>
              </a:lnSpc>
              <a:spcBef>
                <a:spcPts val="1200"/>
              </a:spcBef>
            </a:pP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Don’t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neglect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the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impact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of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compression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codecs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on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your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50">
                <a:solidFill>
                  <a:srgbClr val="001544"/>
                </a:solidFill>
                <a:latin typeface="Tahoma"/>
                <a:cs typeface="Tahoma"/>
              </a:rPr>
              <a:t>IO </a:t>
            </a:r>
            <a:r>
              <a:rPr dirty="0" sz="3400" spc="-105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performance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1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80">
                <a:solidFill>
                  <a:srgbClr val="001544"/>
                </a:solidFill>
                <a:latin typeface="Tahoma"/>
                <a:cs typeface="Tahoma"/>
              </a:rPr>
              <a:t>-</a:t>
            </a:r>
            <a:r>
              <a:rPr dirty="0" sz="3400" spc="3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4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80">
                <a:solidFill>
                  <a:srgbClr val="001544"/>
                </a:solidFill>
                <a:latin typeface="Tahoma"/>
                <a:cs typeface="Tahoma"/>
              </a:rPr>
              <a:t>-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da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7647431"/>
            <a:ext cx="2179320" cy="1767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3759" y="7684007"/>
              <a:ext cx="3032759" cy="1981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630400" cy="8229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831" y="7647431"/>
              <a:ext cx="2179320" cy="17678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0475" y="3370579"/>
            <a:ext cx="6810375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pc="-80">
                <a:solidFill>
                  <a:srgbClr val="FFFFFF"/>
                </a:solidFill>
              </a:rPr>
              <a:t>T</a:t>
            </a:r>
            <a:r>
              <a:rPr dirty="0" spc="-100">
                <a:solidFill>
                  <a:srgbClr val="FFFFFF"/>
                </a:solidFill>
              </a:rPr>
              <a:t>h</a:t>
            </a:r>
            <a:r>
              <a:rPr dirty="0" spc="-65">
                <a:solidFill>
                  <a:srgbClr val="FFFFFF"/>
                </a:solidFill>
              </a:rPr>
              <a:t>a</a:t>
            </a:r>
            <a:r>
              <a:rPr dirty="0" spc="-100">
                <a:solidFill>
                  <a:srgbClr val="FFFFFF"/>
                </a:solidFill>
              </a:rPr>
              <a:t>n</a:t>
            </a:r>
            <a:r>
              <a:rPr dirty="0" spc="10">
                <a:solidFill>
                  <a:srgbClr val="FFFFFF"/>
                </a:solidFill>
              </a:rPr>
              <a:t>k</a:t>
            </a:r>
            <a:r>
              <a:rPr dirty="0" spc="-545">
                <a:solidFill>
                  <a:srgbClr val="FFFFFF"/>
                </a:solidFill>
              </a:rPr>
              <a:t> </a:t>
            </a:r>
            <a:r>
              <a:rPr dirty="0" spc="-175">
                <a:solidFill>
                  <a:srgbClr val="FFFFFF"/>
                </a:solidFill>
              </a:rPr>
              <a:t>y</a:t>
            </a:r>
            <a:r>
              <a:rPr dirty="0" spc="-5">
                <a:solidFill>
                  <a:srgbClr val="FFFFFF"/>
                </a:solidFill>
              </a:rPr>
              <a:t>o</a:t>
            </a:r>
            <a:r>
              <a:rPr dirty="0" spc="-100">
                <a:solidFill>
                  <a:srgbClr val="FFFFFF"/>
                </a:solidFill>
              </a:rPr>
              <a:t>u</a:t>
            </a:r>
            <a:r>
              <a:rPr dirty="0" spc="-65">
                <a:solidFill>
                  <a:srgbClr val="FFFFFF"/>
                </a:solidFill>
              </a:rPr>
              <a:t>!  </a:t>
            </a:r>
            <a:r>
              <a:rPr dirty="0" spc="10">
                <a:solidFill>
                  <a:srgbClr val="FFFFFF"/>
                </a:solidFill>
                <a:hlinkClick r:id="rId6"/>
              </a:rPr>
              <a:t>v</a:t>
            </a:r>
            <a:r>
              <a:rPr dirty="0" spc="10">
                <a:solidFill>
                  <a:srgbClr val="FFFFFF"/>
                </a:solidFill>
                <a:hlinkClick r:id="rId6"/>
              </a:rPr>
              <a:t>i</a:t>
            </a:r>
            <a:r>
              <a:rPr dirty="0" spc="-100">
                <a:solidFill>
                  <a:srgbClr val="FFFFFF"/>
                </a:solidFill>
                <a:hlinkClick r:id="rId6"/>
              </a:rPr>
              <a:t>n</a:t>
            </a:r>
            <a:r>
              <a:rPr dirty="0" spc="-5">
                <a:solidFill>
                  <a:srgbClr val="FFFFFF"/>
                </a:solidFill>
                <a:hlinkClick r:id="rId6"/>
              </a:rPr>
              <a:t>oo</a:t>
            </a:r>
            <a:r>
              <a:rPr dirty="0" spc="-120">
                <a:solidFill>
                  <a:srgbClr val="FFFFFF"/>
                </a:solidFill>
                <a:hlinkClick r:id="rId6"/>
              </a:rPr>
              <a:t>.</a:t>
            </a:r>
            <a:r>
              <a:rPr dirty="0" spc="-95">
                <a:solidFill>
                  <a:srgbClr val="FFFFFF"/>
                </a:solidFill>
                <a:hlinkClick r:id="rId6"/>
              </a:rPr>
              <a:t>g</a:t>
            </a:r>
            <a:r>
              <a:rPr dirty="0" spc="-65">
                <a:solidFill>
                  <a:srgbClr val="FFFFFF"/>
                </a:solidFill>
                <a:hlinkClick r:id="rId6"/>
              </a:rPr>
              <a:t>a</a:t>
            </a:r>
            <a:r>
              <a:rPr dirty="0" spc="-100">
                <a:solidFill>
                  <a:srgbClr val="FFFFFF"/>
                </a:solidFill>
                <a:hlinkClick r:id="rId6"/>
              </a:rPr>
              <a:t>n</a:t>
            </a:r>
            <a:r>
              <a:rPr dirty="0" spc="35">
                <a:solidFill>
                  <a:srgbClr val="FFFFFF"/>
                </a:solidFill>
                <a:hlinkClick r:id="rId6"/>
              </a:rPr>
              <a:t>e</a:t>
            </a:r>
            <a:r>
              <a:rPr dirty="0" spc="165">
                <a:solidFill>
                  <a:srgbClr val="FFFFFF"/>
                </a:solidFill>
                <a:hlinkClick r:id="rId6"/>
              </a:rPr>
              <a:t>s</a:t>
            </a:r>
            <a:r>
              <a:rPr dirty="0" spc="-100">
                <a:solidFill>
                  <a:srgbClr val="FFFFFF"/>
                </a:solidFill>
                <a:hlinkClick r:id="rId6"/>
              </a:rPr>
              <a:t>h</a:t>
            </a:r>
            <a:r>
              <a:rPr dirty="0" spc="-390">
                <a:solidFill>
                  <a:srgbClr val="FFFFFF"/>
                </a:solidFill>
                <a:hlinkClick r:id="rId6"/>
              </a:rPr>
              <a:t>@</a:t>
            </a:r>
            <a:r>
              <a:rPr dirty="0" spc="-95">
                <a:solidFill>
                  <a:srgbClr val="FFFFFF"/>
                </a:solidFill>
                <a:hlinkClick r:id="rId6"/>
              </a:rPr>
              <a:t>g</a:t>
            </a:r>
            <a:r>
              <a:rPr dirty="0" spc="-60">
                <a:solidFill>
                  <a:srgbClr val="FFFFFF"/>
                </a:solidFill>
                <a:hlinkClick r:id="rId6"/>
              </a:rPr>
              <a:t>m</a:t>
            </a:r>
            <a:r>
              <a:rPr dirty="0" spc="-65">
                <a:solidFill>
                  <a:srgbClr val="FFFFFF"/>
                </a:solidFill>
                <a:hlinkClick r:id="rId6"/>
              </a:rPr>
              <a:t>a</a:t>
            </a:r>
            <a:r>
              <a:rPr dirty="0" spc="130">
                <a:solidFill>
                  <a:srgbClr val="FFFFFF"/>
                </a:solidFill>
                <a:hlinkClick r:id="rId6"/>
              </a:rPr>
              <a:t>i</a:t>
            </a:r>
            <a:r>
              <a:rPr dirty="0" spc="10">
                <a:solidFill>
                  <a:srgbClr val="FFFFFF"/>
                </a:solidFill>
                <a:hlinkClick r:id="rId6"/>
              </a:rPr>
              <a:t>l</a:t>
            </a:r>
            <a:r>
              <a:rPr dirty="0" spc="-120">
                <a:solidFill>
                  <a:srgbClr val="FFFFFF"/>
                </a:solidFill>
                <a:hlinkClick r:id="rId6"/>
              </a:rPr>
              <a:t>.</a:t>
            </a:r>
            <a:r>
              <a:rPr dirty="0" spc="270">
                <a:solidFill>
                  <a:srgbClr val="FFFFFF"/>
                </a:solidFill>
                <a:hlinkClick r:id="rId6"/>
              </a:rPr>
              <a:t>c</a:t>
            </a:r>
            <a:r>
              <a:rPr dirty="0" spc="-5">
                <a:solidFill>
                  <a:srgbClr val="FFFFFF"/>
                </a:solidFill>
                <a:hlinkClick r:id="rId6"/>
              </a:rPr>
              <a:t>o</a:t>
            </a:r>
            <a:r>
              <a:rPr dirty="0" spc="-65">
                <a:solidFill>
                  <a:srgbClr val="FFFFFF"/>
                </a:solidFill>
                <a:hlinkClick r:id="rId6"/>
              </a:rPr>
              <a:t>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0474" y="618235"/>
            <a:ext cx="2625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>
                <a:solidFill>
                  <a:srgbClr val="FFFFFF"/>
                </a:solidFill>
              </a:rPr>
              <a:t>Feedback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904" y="4053816"/>
            <a:ext cx="5503545" cy="1859914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900" spc="-25">
                <a:solidFill>
                  <a:srgbClr val="FFFFFF"/>
                </a:solidFill>
                <a:latin typeface="Tahoma"/>
                <a:cs typeface="Tahoma"/>
              </a:rPr>
              <a:t>Yo</a:t>
            </a:r>
            <a:r>
              <a:rPr dirty="0" sz="2900" spc="-4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900" spc="-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900" spc="-3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9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900" spc="-5">
                <a:solidFill>
                  <a:srgbClr val="FFFFFF"/>
                </a:solidFill>
                <a:latin typeface="Tahoma"/>
                <a:cs typeface="Tahoma"/>
              </a:rPr>
              <a:t>ee</a:t>
            </a:r>
            <a:r>
              <a:rPr dirty="0" sz="2900" spc="-40">
                <a:solidFill>
                  <a:srgbClr val="FFFFFF"/>
                </a:solidFill>
                <a:latin typeface="Tahoma"/>
                <a:cs typeface="Tahoma"/>
              </a:rPr>
              <a:t>db</a:t>
            </a:r>
            <a:r>
              <a:rPr dirty="0" sz="2900" spc="-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900" spc="7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900" spc="9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2900" spc="-3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7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900" spc="10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900" spc="-3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7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900" spc="-5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900" spc="-2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900" spc="-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90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900" spc="7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900" spc="-6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900" spc="-7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900" spc="8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900" spc="-3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7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900" spc="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900" spc="-3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900" spc="-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900" spc="-75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900">
              <a:latin typeface="Tahoma"/>
              <a:cs typeface="Tahoma"/>
            </a:endParaRPr>
          </a:p>
          <a:p>
            <a:pPr marL="12700" marR="5080">
              <a:lnSpc>
                <a:spcPts val="4610"/>
              </a:lnSpc>
              <a:spcBef>
                <a:spcPts val="1325"/>
              </a:spcBef>
            </a:pPr>
            <a:r>
              <a:rPr dirty="0" sz="4300" spc="-105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dirty="0" sz="4300" spc="-10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300" spc="-31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r>
              <a:rPr dirty="0" sz="4300" spc="12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300" spc="-4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300" spc="75">
                <a:solidFill>
                  <a:srgbClr val="FFFFFF"/>
                </a:solidFill>
                <a:latin typeface="Tahoma"/>
                <a:cs typeface="Tahoma"/>
              </a:rPr>
              <a:t>fo</a:t>
            </a:r>
            <a:r>
              <a:rPr dirty="0" sz="4300" spc="5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300" spc="-7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4300" spc="4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300" spc="12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300" spc="-4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300" spc="1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300" spc="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300" spc="-4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300" spc="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300" spc="-5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300" spc="1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4300" spc="2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300" spc="-45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300" spc="-5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300" spc="-8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4300" spc="-25">
                <a:solidFill>
                  <a:srgbClr val="FFFFFF"/>
                </a:solidFill>
                <a:latin typeface="Tahoma"/>
                <a:cs typeface="Tahoma"/>
              </a:rPr>
              <a:t>d  </a:t>
            </a:r>
            <a:r>
              <a:rPr dirty="0" sz="4300" spc="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4300" spc="4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300" spc="-9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4300" spc="10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300" spc="4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300" spc="-95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4300" spc="-45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300" spc="25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dirty="0" sz="4300" spc="2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300" spc="-45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300" spc="16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4300" spc="4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300" spc="16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dirty="0" sz="4300" spc="10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300" spc="-35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4300" spc="16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4300" spc="-11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43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0831" y="7647431"/>
            <a:ext cx="13505815" cy="234950"/>
            <a:chOff x="560831" y="7647431"/>
            <a:chExt cx="13505815" cy="2349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831" y="7647431"/>
              <a:ext cx="2179320" cy="1767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33760" y="7684007"/>
              <a:ext cx="3032759" cy="198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36830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5"/>
              <a:t>S</a:t>
            </a:r>
            <a:r>
              <a:rPr dirty="0" spc="35"/>
              <a:t>e</a:t>
            </a:r>
            <a:r>
              <a:rPr dirty="0" spc="165"/>
              <a:t>ss</a:t>
            </a:r>
            <a:r>
              <a:rPr dirty="0" spc="130"/>
              <a:t>i</a:t>
            </a:r>
            <a:r>
              <a:rPr dirty="0" spc="-5"/>
              <a:t>o</a:t>
            </a:r>
            <a:r>
              <a:rPr dirty="0" spc="-90"/>
              <a:t>n</a:t>
            </a:r>
            <a:r>
              <a:rPr dirty="0" spc="-550"/>
              <a:t> </a:t>
            </a:r>
            <a:r>
              <a:rPr dirty="0" spc="-270"/>
              <a:t>G</a:t>
            </a:r>
            <a:r>
              <a:rPr dirty="0" spc="-5"/>
              <a:t>o</a:t>
            </a:r>
            <a:r>
              <a:rPr dirty="0" spc="-65"/>
              <a:t>a</a:t>
            </a:r>
            <a:r>
              <a:rPr dirty="0" spc="10"/>
              <a:t>l</a:t>
            </a:r>
            <a:r>
              <a:rPr dirty="0" spc="16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369" y="1416811"/>
            <a:ext cx="11216640" cy="4671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51006C"/>
                </a:solidFill>
                <a:latin typeface="Tahoma"/>
                <a:cs typeface="Tahoma"/>
              </a:rPr>
              <a:t>We</a:t>
            </a:r>
            <a:r>
              <a:rPr dirty="0" sz="2400" spc="-270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-15">
                <a:solidFill>
                  <a:srgbClr val="51006C"/>
                </a:solidFill>
                <a:latin typeface="Tahoma"/>
                <a:cs typeface="Tahoma"/>
              </a:rPr>
              <a:t>can’t</a:t>
            </a:r>
            <a:r>
              <a:rPr dirty="0" sz="2400" spc="-270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51006C"/>
                </a:solidFill>
                <a:latin typeface="Tahoma"/>
                <a:cs typeface="Tahoma"/>
              </a:rPr>
              <a:t>cover</a:t>
            </a:r>
            <a:r>
              <a:rPr dirty="0" sz="2400" spc="-265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-15">
                <a:solidFill>
                  <a:srgbClr val="51006C"/>
                </a:solidFill>
                <a:latin typeface="Tahoma"/>
                <a:cs typeface="Tahoma"/>
              </a:rPr>
              <a:t>everything</a:t>
            </a:r>
            <a:r>
              <a:rPr dirty="0" sz="2400" spc="-260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51006C"/>
                </a:solidFill>
                <a:latin typeface="Tahoma"/>
                <a:cs typeface="Tahoma"/>
              </a:rPr>
              <a:t>about</a:t>
            </a:r>
            <a:r>
              <a:rPr dirty="0" sz="2400" spc="-265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51006C"/>
                </a:solidFill>
                <a:latin typeface="Tahoma"/>
                <a:cs typeface="Tahoma"/>
              </a:rPr>
              <a:t>file</a:t>
            </a:r>
            <a:r>
              <a:rPr dirty="0" sz="2400" spc="-270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51006C"/>
                </a:solidFill>
                <a:latin typeface="Tahoma"/>
                <a:cs typeface="Tahoma"/>
              </a:rPr>
              <a:t>formats</a:t>
            </a:r>
            <a:r>
              <a:rPr dirty="0" sz="2400" spc="-260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51006C"/>
                </a:solidFill>
                <a:latin typeface="Tahoma"/>
                <a:cs typeface="Tahoma"/>
              </a:rPr>
              <a:t>in</a:t>
            </a:r>
            <a:r>
              <a:rPr dirty="0" sz="2400" spc="-270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51006C"/>
                </a:solidFill>
                <a:latin typeface="Tahoma"/>
                <a:cs typeface="Tahoma"/>
              </a:rPr>
              <a:t>30</a:t>
            </a:r>
            <a:r>
              <a:rPr dirty="0" sz="2400" spc="-270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51006C"/>
                </a:solidFill>
                <a:latin typeface="Tahoma"/>
                <a:cs typeface="Tahoma"/>
              </a:rPr>
              <a:t>minutes,</a:t>
            </a:r>
            <a:r>
              <a:rPr dirty="0" sz="2400" spc="-270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51006C"/>
                </a:solidFill>
                <a:latin typeface="Tahoma"/>
                <a:cs typeface="Tahoma"/>
              </a:rPr>
              <a:t>so</a:t>
            </a:r>
            <a:r>
              <a:rPr dirty="0" sz="2400" spc="-265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51006C"/>
                </a:solidFill>
                <a:latin typeface="Tahoma"/>
                <a:cs typeface="Tahoma"/>
              </a:rPr>
              <a:t>let’s</a:t>
            </a:r>
            <a:r>
              <a:rPr dirty="0" sz="2400" spc="-265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51006C"/>
                </a:solidFill>
                <a:latin typeface="Tahoma"/>
                <a:cs typeface="Tahoma"/>
              </a:rPr>
              <a:t>hit</a:t>
            </a:r>
            <a:r>
              <a:rPr dirty="0" sz="2400" spc="-270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51006C"/>
                </a:solidFill>
                <a:latin typeface="Tahoma"/>
                <a:cs typeface="Tahoma"/>
              </a:rPr>
              <a:t>the</a:t>
            </a:r>
            <a:r>
              <a:rPr dirty="0" sz="2400" spc="-265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51006C"/>
                </a:solidFill>
                <a:latin typeface="Tahoma"/>
                <a:cs typeface="Tahoma"/>
              </a:rPr>
              <a:t>high</a:t>
            </a:r>
            <a:r>
              <a:rPr dirty="0" sz="2400" spc="-270">
                <a:solidFill>
                  <a:srgbClr val="51006C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51006C"/>
                </a:solidFill>
                <a:latin typeface="Tahoma"/>
                <a:cs typeface="Tahoma"/>
              </a:rPr>
              <a:t>points.</a:t>
            </a:r>
            <a:endParaRPr sz="2400">
              <a:latin typeface="Tahoma"/>
              <a:cs typeface="Tahoma"/>
            </a:endParaRPr>
          </a:p>
          <a:p>
            <a:pPr marL="566420">
              <a:lnSpc>
                <a:spcPct val="100000"/>
              </a:lnSpc>
              <a:spcBef>
                <a:spcPts val="2500"/>
              </a:spcBef>
            </a:pPr>
            <a:r>
              <a:rPr dirty="0" sz="3400" spc="-229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180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80">
                <a:solidFill>
                  <a:srgbClr val="001544"/>
                </a:solidFill>
                <a:latin typeface="Tahoma"/>
                <a:cs typeface="Tahoma"/>
              </a:rPr>
              <a:t>-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9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9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endParaRPr sz="3400">
              <a:latin typeface="Tahoma"/>
              <a:cs typeface="Tahoma"/>
            </a:endParaRPr>
          </a:p>
          <a:p>
            <a:pPr marL="1115060" indent="-377825">
              <a:lnSpc>
                <a:spcPct val="100000"/>
              </a:lnSpc>
              <a:spcBef>
                <a:spcPts val="935"/>
              </a:spcBef>
              <a:buSzPct val="147058"/>
              <a:buChar char="▪"/>
              <a:tabLst>
                <a:tab pos="1115060" algn="l"/>
                <a:tab pos="1115695" algn="l"/>
              </a:tabLst>
            </a:pPr>
            <a:r>
              <a:rPr dirty="0" sz="1700" spc="-15">
                <a:latin typeface="Arial MT"/>
                <a:cs typeface="Arial MT"/>
              </a:rPr>
              <a:t>Row,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Column,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Hybrid</a:t>
            </a:r>
            <a:endParaRPr sz="1700">
              <a:latin typeface="Arial MT"/>
              <a:cs typeface="Arial MT"/>
            </a:endParaRPr>
          </a:p>
          <a:p>
            <a:pPr marL="566420">
              <a:lnSpc>
                <a:spcPct val="100000"/>
              </a:lnSpc>
              <a:spcBef>
                <a:spcPts val="745"/>
              </a:spcBef>
            </a:pPr>
            <a:r>
              <a:rPr dirty="0" sz="3400" spc="-200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9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3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204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13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/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33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204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13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5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endParaRPr sz="3400">
              <a:latin typeface="Tahoma"/>
              <a:cs typeface="Tahoma"/>
            </a:endParaRPr>
          </a:p>
          <a:p>
            <a:pPr marL="566420" marR="5132070">
              <a:lnSpc>
                <a:spcPct val="117600"/>
              </a:lnSpc>
              <a:spcBef>
                <a:spcPts val="125"/>
              </a:spcBef>
            </a:pP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Exp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u="heavy" sz="3400" spc="4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f</a:t>
            </a:r>
            <a:r>
              <a:rPr dirty="0" u="heavy" sz="3400" spc="6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3400" spc="-8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a</a:t>
            </a:r>
            <a:r>
              <a:rPr dirty="0" u="heavy" sz="3400" spc="9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t</a:t>
            </a:r>
            <a:r>
              <a:rPr dirty="0" u="heavy" sz="3400" spc="-10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u</a:t>
            </a:r>
            <a:r>
              <a:rPr dirty="0" u="heavy" sz="340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r</a:t>
            </a:r>
            <a:r>
              <a:rPr dirty="0" u="heavy" sz="3400" spc="2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3400" spc="-415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3400" spc="10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s</a:t>
            </a:r>
            <a:r>
              <a:rPr dirty="0" u="heavy" sz="3400" spc="-1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3400" spc="10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t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45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s  </a:t>
            </a:r>
            <a:r>
              <a:rPr dirty="0" u="heavy" sz="3400" spc="-20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I</a:t>
            </a:r>
            <a:r>
              <a:rPr dirty="0" u="heavy" sz="3400" spc="-295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n</a:t>
            </a:r>
            <a:r>
              <a:rPr dirty="0" u="heavy" sz="3400" spc="10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s</a:t>
            </a:r>
            <a:r>
              <a:rPr dirty="0" u="heavy" sz="3400" spc="-25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p</a:t>
            </a:r>
            <a:r>
              <a:rPr dirty="0" u="heavy" sz="3400" spc="-1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3400" spc="165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c</a:t>
            </a:r>
            <a:r>
              <a:rPr dirty="0" u="heavy" sz="3400" spc="10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t</a:t>
            </a:r>
            <a:r>
              <a:rPr dirty="0" sz="3400" spc="-40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endParaRPr sz="3400">
              <a:latin typeface="Tahoma"/>
              <a:cs typeface="Tahoma"/>
            </a:endParaRPr>
          </a:p>
          <a:p>
            <a:pPr marL="566420" marR="4452620">
              <a:lnSpc>
                <a:spcPct val="117600"/>
              </a:lnSpc>
            </a:pP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Exp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u="heavy" sz="3400" spc="6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c</a:t>
            </a:r>
            <a:r>
              <a:rPr dirty="0" u="heavy" sz="3400" spc="85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o</a:t>
            </a:r>
            <a:r>
              <a:rPr dirty="0" u="heavy" sz="3400" spc="-85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n</a:t>
            </a:r>
            <a:r>
              <a:rPr dirty="0" u="heavy" sz="3400" spc="11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f</a:t>
            </a:r>
            <a:r>
              <a:rPr dirty="0" u="heavy" sz="3400" spc="75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i</a:t>
            </a:r>
            <a:r>
              <a:rPr dirty="0" u="heavy" sz="3400" spc="-85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g</a:t>
            </a:r>
            <a:r>
              <a:rPr dirty="0" u="heavy" sz="3400" spc="-10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u</a:t>
            </a:r>
            <a:r>
              <a:rPr dirty="0" u="heavy" sz="340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r</a:t>
            </a:r>
            <a:r>
              <a:rPr dirty="0" u="heavy" sz="340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a</a:t>
            </a:r>
            <a:r>
              <a:rPr dirty="0" u="heavy" sz="3400" spc="1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t</a:t>
            </a:r>
            <a:r>
              <a:rPr dirty="0" u="heavy" sz="3400" spc="75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i</a:t>
            </a:r>
            <a:r>
              <a:rPr dirty="0" u="heavy" sz="3400" spc="-20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o</a:t>
            </a:r>
            <a:r>
              <a:rPr dirty="0" u="heavy" sz="3400" spc="-65">
                <a:solidFill>
                  <a:srgbClr val="001544"/>
                </a:solidFill>
                <a:uFill>
                  <a:solidFill>
                    <a:srgbClr val="001544"/>
                  </a:solidFill>
                </a:uFill>
                <a:latin typeface="Tahoma"/>
                <a:cs typeface="Tahoma"/>
              </a:rPr>
              <a:t>n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3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6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s  </a:t>
            </a:r>
            <a:r>
              <a:rPr dirty="0" sz="3400" spc="85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174" y="2333223"/>
            <a:ext cx="4065904" cy="4110354"/>
          </a:xfrm>
          <a:custGeom>
            <a:avLst/>
            <a:gdLst/>
            <a:ahLst/>
            <a:cxnLst/>
            <a:rect l="l" t="t" r="r" b="b"/>
            <a:pathLst>
              <a:path w="4065904" h="4110354">
                <a:moveTo>
                  <a:pt x="3388054" y="0"/>
                </a:moveTo>
                <a:lnTo>
                  <a:pt x="0" y="0"/>
                </a:lnTo>
                <a:lnTo>
                  <a:pt x="0" y="4109933"/>
                </a:lnTo>
                <a:lnTo>
                  <a:pt x="4065681" y="4109933"/>
                </a:lnTo>
                <a:lnTo>
                  <a:pt x="4065681" y="677626"/>
                </a:lnTo>
                <a:lnTo>
                  <a:pt x="3388054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98841" y="2333223"/>
            <a:ext cx="4065904" cy="4110354"/>
          </a:xfrm>
          <a:custGeom>
            <a:avLst/>
            <a:gdLst/>
            <a:ahLst/>
            <a:cxnLst/>
            <a:rect l="l" t="t" r="r" b="b"/>
            <a:pathLst>
              <a:path w="4065904" h="4110354">
                <a:moveTo>
                  <a:pt x="3388053" y="0"/>
                </a:moveTo>
                <a:lnTo>
                  <a:pt x="0" y="0"/>
                </a:lnTo>
                <a:lnTo>
                  <a:pt x="0" y="4109933"/>
                </a:lnTo>
                <a:lnTo>
                  <a:pt x="4065681" y="4109933"/>
                </a:lnTo>
                <a:lnTo>
                  <a:pt x="4065681" y="677626"/>
                </a:lnTo>
                <a:lnTo>
                  <a:pt x="3388053" y="0"/>
                </a:lnTo>
                <a:close/>
              </a:path>
            </a:pathLst>
          </a:custGeom>
          <a:solidFill>
            <a:srgbClr val="5100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99451" y="2333223"/>
            <a:ext cx="4065904" cy="4110354"/>
          </a:xfrm>
          <a:custGeom>
            <a:avLst/>
            <a:gdLst/>
            <a:ahLst/>
            <a:cxnLst/>
            <a:rect l="l" t="t" r="r" b="b"/>
            <a:pathLst>
              <a:path w="4065905" h="4110354">
                <a:moveTo>
                  <a:pt x="3388050" y="0"/>
                </a:moveTo>
                <a:lnTo>
                  <a:pt x="0" y="0"/>
                </a:lnTo>
                <a:lnTo>
                  <a:pt x="0" y="4109933"/>
                </a:lnTo>
                <a:lnTo>
                  <a:pt x="4065684" y="4109933"/>
                </a:lnTo>
                <a:lnTo>
                  <a:pt x="4065684" y="677626"/>
                </a:lnTo>
                <a:lnTo>
                  <a:pt x="3388050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0474" y="618235"/>
            <a:ext cx="33477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0"/>
              <a:t>F</a:t>
            </a:r>
            <a:r>
              <a:rPr dirty="0" spc="130"/>
              <a:t>i</a:t>
            </a:r>
            <a:r>
              <a:rPr dirty="0" spc="10"/>
              <a:t>l</a:t>
            </a:r>
            <a:r>
              <a:rPr dirty="0" spc="30"/>
              <a:t>e</a:t>
            </a:r>
            <a:r>
              <a:rPr dirty="0" spc="-535"/>
              <a:t> </a:t>
            </a:r>
            <a:r>
              <a:rPr dirty="0" spc="220"/>
              <a:t>F</a:t>
            </a:r>
            <a:r>
              <a:rPr dirty="0" spc="-5"/>
              <a:t>o</a:t>
            </a:r>
            <a:r>
              <a:rPr dirty="0" spc="5"/>
              <a:t>r</a:t>
            </a:r>
            <a:r>
              <a:rPr dirty="0" spc="-60"/>
              <a:t>m</a:t>
            </a:r>
            <a:r>
              <a:rPr dirty="0" spc="-65"/>
              <a:t>a</a:t>
            </a:r>
            <a:r>
              <a:rPr dirty="0" spc="130"/>
              <a:t>t</a:t>
            </a:r>
            <a:r>
              <a:rPr dirty="0" spc="165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0389" y="2682747"/>
            <a:ext cx="969010" cy="94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ts val="2460"/>
              </a:lnSpc>
              <a:spcBef>
                <a:spcPts val="100"/>
              </a:spcBef>
              <a:buSzPct val="77272"/>
              <a:buFont typeface="Arial MT"/>
              <a:buChar char="▪"/>
              <a:tabLst>
                <a:tab pos="286385" algn="l"/>
                <a:tab pos="287020" algn="l"/>
              </a:tabLst>
            </a:pP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endParaRPr sz="2200">
              <a:latin typeface="Tahoma"/>
              <a:cs typeface="Tahoma"/>
            </a:endParaRPr>
          </a:p>
          <a:p>
            <a:pPr marL="287020" indent="-274320">
              <a:lnSpc>
                <a:spcPts val="2290"/>
              </a:lnSpc>
              <a:buSzPct val="77272"/>
              <a:buFont typeface="Arial MT"/>
              <a:buChar char="▪"/>
              <a:tabLst>
                <a:tab pos="286385" algn="l"/>
                <a:tab pos="287020" algn="l"/>
              </a:tabLst>
            </a:pPr>
            <a:r>
              <a:rPr dirty="0" sz="2200" spc="-130" b="1">
                <a:solidFill>
                  <a:srgbClr val="FFFFFF"/>
                </a:solidFill>
                <a:latin typeface="Tahoma"/>
                <a:cs typeface="Tahoma"/>
              </a:rPr>
              <a:t>CS</a:t>
            </a:r>
            <a:r>
              <a:rPr dirty="0" sz="2200" spc="-12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200" spc="-229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30">
                <a:solidFill>
                  <a:srgbClr val="FFFFFF"/>
                </a:solidFill>
                <a:latin typeface="Tahoma"/>
                <a:cs typeface="Tahoma"/>
              </a:rPr>
              <a:t>*</a:t>
            </a:r>
            <a:endParaRPr sz="2200">
              <a:latin typeface="Tahoma"/>
              <a:cs typeface="Tahoma"/>
            </a:endParaRPr>
          </a:p>
          <a:p>
            <a:pPr marL="287020" indent="-274320">
              <a:lnSpc>
                <a:spcPts val="2470"/>
              </a:lnSpc>
              <a:buSzPct val="77272"/>
              <a:buFont typeface="Arial MT"/>
              <a:buChar char="▪"/>
              <a:tabLst>
                <a:tab pos="286385" algn="l"/>
                <a:tab pos="287020" algn="l"/>
              </a:tabLst>
            </a:pP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TS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2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30">
                <a:solidFill>
                  <a:srgbClr val="FFFFFF"/>
                </a:solidFill>
                <a:latin typeface="Tahoma"/>
                <a:cs typeface="Tahoma"/>
              </a:rPr>
              <a:t>*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3217" y="2530347"/>
            <a:ext cx="979169" cy="653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ts val="2470"/>
              </a:lnSpc>
              <a:spcBef>
                <a:spcPts val="100"/>
              </a:spcBef>
              <a:buClr>
                <a:srgbClr val="000000"/>
              </a:buClr>
              <a:buSzPct val="77272"/>
              <a:buFont typeface="Arial MT"/>
              <a:buChar char="▪"/>
              <a:tabLst>
                <a:tab pos="286385" algn="l"/>
                <a:tab pos="287020" algn="l"/>
              </a:tabLst>
            </a:pPr>
            <a:r>
              <a:rPr dirty="0" sz="2200" spc="15" b="1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2200" spc="3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200" spc="-3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200" spc="-23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2200">
              <a:latin typeface="Tahoma"/>
              <a:cs typeface="Tahoma"/>
            </a:endParaRPr>
          </a:p>
          <a:p>
            <a:pPr marL="287020" indent="-274320">
              <a:lnSpc>
                <a:spcPts val="2470"/>
              </a:lnSpc>
              <a:buClr>
                <a:srgbClr val="000000"/>
              </a:buClr>
              <a:buSzPct val="77272"/>
              <a:buFont typeface="Arial MT"/>
              <a:buChar char="▪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XML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3304" y="1823211"/>
            <a:ext cx="203009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">
                <a:solidFill>
                  <a:srgbClr val="51006C"/>
                </a:solidFill>
                <a:latin typeface="Tahoma"/>
                <a:cs typeface="Tahoma"/>
              </a:rPr>
              <a:t>Semi-Structured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474" y="1823211"/>
            <a:ext cx="161417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51006C"/>
                </a:solidFill>
                <a:latin typeface="Tahoma"/>
                <a:cs typeface="Tahoma"/>
              </a:rPr>
              <a:t>Unstructured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3828" y="2420619"/>
            <a:ext cx="1275080" cy="136080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65"/>
              </a:spcBef>
              <a:buClr>
                <a:srgbClr val="000000"/>
              </a:buClr>
              <a:buSzPct val="77272"/>
              <a:buFont typeface="Arial MT"/>
              <a:buChar char="▪"/>
              <a:tabLst>
                <a:tab pos="286385" algn="l"/>
                <a:tab pos="287020" algn="l"/>
              </a:tabLst>
            </a:pPr>
            <a:r>
              <a:rPr dirty="0" sz="2200" spc="-120" b="1">
                <a:solidFill>
                  <a:srgbClr val="FFFFFF"/>
                </a:solidFill>
                <a:latin typeface="Tahoma"/>
                <a:cs typeface="Tahoma"/>
              </a:rPr>
              <a:t>Avro</a:t>
            </a:r>
            <a:endParaRPr sz="220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spcBef>
                <a:spcPts val="860"/>
              </a:spcBef>
              <a:buClr>
                <a:srgbClr val="000000"/>
              </a:buClr>
              <a:buSzPct val="77272"/>
              <a:buFont typeface="Arial MT"/>
              <a:buChar char="▪"/>
              <a:tabLst>
                <a:tab pos="286385" algn="l"/>
                <a:tab pos="287020" algn="l"/>
              </a:tabLst>
            </a:pPr>
            <a:r>
              <a:rPr dirty="0" sz="2200" spc="-275" b="1">
                <a:solidFill>
                  <a:srgbClr val="FFFFFF"/>
                </a:solidFill>
                <a:latin typeface="Tahoma"/>
                <a:cs typeface="Tahoma"/>
              </a:rPr>
              <a:t>ORC</a:t>
            </a:r>
            <a:endParaRPr sz="220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77272"/>
              <a:buFont typeface="Arial MT"/>
              <a:buChar char="▪"/>
              <a:tabLst>
                <a:tab pos="286385" algn="l"/>
                <a:tab pos="287020" algn="l"/>
              </a:tabLst>
            </a:pPr>
            <a:r>
              <a:rPr dirty="0" sz="2200" spc="-170" b="1">
                <a:solidFill>
                  <a:srgbClr val="FFFFFF"/>
                </a:solidFill>
                <a:latin typeface="Tahoma"/>
                <a:cs typeface="Tahoma"/>
              </a:rPr>
              <a:t>Pa</a:t>
            </a:r>
            <a:r>
              <a:rPr dirty="0" sz="2200" spc="-13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200" spc="-160" b="1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dirty="0" sz="2200" spc="-24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200" spc="-12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200" spc="-8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93914" y="1823211"/>
            <a:ext cx="13176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51006C"/>
                </a:solidFill>
                <a:latin typeface="Tahoma"/>
                <a:cs typeface="Tahoma"/>
              </a:rPr>
              <a:t>Structured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91171" y="579119"/>
            <a:ext cx="2132965" cy="53784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204"/>
              </a:spcBef>
            </a:pPr>
            <a:r>
              <a:rPr dirty="0" sz="1700" spc="-130" b="1">
                <a:latin typeface="Tahoma"/>
                <a:cs typeface="Tahoma"/>
              </a:rPr>
              <a:t>Bo</a:t>
            </a:r>
            <a:r>
              <a:rPr dirty="0" sz="1700" spc="-114" b="1">
                <a:latin typeface="Tahoma"/>
                <a:cs typeface="Tahoma"/>
              </a:rPr>
              <a:t>l</a:t>
            </a:r>
            <a:r>
              <a:rPr dirty="0" sz="1700" spc="-130" b="1">
                <a:latin typeface="Tahoma"/>
                <a:cs typeface="Tahoma"/>
              </a:rPr>
              <a:t>d</a:t>
            </a:r>
            <a:r>
              <a:rPr dirty="0" sz="1700" spc="-100" b="1">
                <a:latin typeface="Tahoma"/>
                <a:cs typeface="Tahoma"/>
              </a:rPr>
              <a:t>e</a:t>
            </a:r>
            <a:r>
              <a:rPr dirty="0" sz="1700" spc="-110" b="1">
                <a:latin typeface="Tahoma"/>
                <a:cs typeface="Tahoma"/>
              </a:rPr>
              <a:t>d</a:t>
            </a:r>
            <a:r>
              <a:rPr dirty="0" sz="1700" spc="-185" b="1">
                <a:latin typeface="Tahoma"/>
                <a:cs typeface="Tahoma"/>
              </a:rPr>
              <a:t> </a:t>
            </a:r>
            <a:r>
              <a:rPr dirty="0" sz="1700" spc="10">
                <a:latin typeface="Tahoma"/>
                <a:cs typeface="Tahoma"/>
              </a:rPr>
              <a:t>f</a:t>
            </a:r>
            <a:r>
              <a:rPr dirty="0" sz="1700" spc="25">
                <a:latin typeface="Tahoma"/>
                <a:cs typeface="Tahoma"/>
              </a:rPr>
              <a:t>o</a:t>
            </a:r>
            <a:r>
              <a:rPr dirty="0" sz="1700">
                <a:latin typeface="Tahoma"/>
                <a:cs typeface="Tahoma"/>
              </a:rPr>
              <a:t>r</a:t>
            </a:r>
            <a:r>
              <a:rPr dirty="0" sz="1700" spc="-40">
                <a:latin typeface="Tahoma"/>
                <a:cs typeface="Tahoma"/>
              </a:rPr>
              <a:t>m</a:t>
            </a:r>
            <a:r>
              <a:rPr dirty="0" sz="1700" spc="-40">
                <a:latin typeface="Tahoma"/>
                <a:cs typeface="Tahoma"/>
              </a:rPr>
              <a:t>a</a:t>
            </a:r>
            <a:r>
              <a:rPr dirty="0" sz="1700" spc="45">
                <a:latin typeface="Tahoma"/>
                <a:cs typeface="Tahoma"/>
              </a:rPr>
              <a:t>t</a:t>
            </a:r>
            <a:r>
              <a:rPr dirty="0" sz="1700" spc="55">
                <a:latin typeface="Tahoma"/>
                <a:cs typeface="Tahoma"/>
              </a:rPr>
              <a:t>s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sz="1700" spc="-55">
                <a:latin typeface="Tahoma"/>
                <a:cs typeface="Tahoma"/>
              </a:rPr>
              <a:t>w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-5">
                <a:latin typeface="Tahoma"/>
                <a:cs typeface="Tahoma"/>
              </a:rPr>
              <a:t>l</a:t>
            </a:r>
            <a:r>
              <a:rPr dirty="0" sz="1700">
                <a:latin typeface="Tahoma"/>
                <a:cs typeface="Tahoma"/>
              </a:rPr>
              <a:t>l</a:t>
            </a:r>
            <a:r>
              <a:rPr dirty="0" sz="1700" spc="-204">
                <a:latin typeface="Tahoma"/>
                <a:cs typeface="Tahoma"/>
              </a:rPr>
              <a:t> </a:t>
            </a:r>
            <a:r>
              <a:rPr dirty="0" sz="1700" spc="-30">
                <a:latin typeface="Tahoma"/>
                <a:cs typeface="Tahoma"/>
              </a:rPr>
              <a:t>b</a:t>
            </a:r>
            <a:r>
              <a:rPr dirty="0" sz="1700" spc="5">
                <a:latin typeface="Tahoma"/>
                <a:cs typeface="Tahoma"/>
              </a:rPr>
              <a:t>e  </a:t>
            </a:r>
            <a:r>
              <a:rPr dirty="0" sz="1700" spc="35">
                <a:latin typeface="Tahoma"/>
                <a:cs typeface="Tahoma"/>
              </a:rPr>
              <a:t>co</a:t>
            </a:r>
            <a:r>
              <a:rPr dirty="0" sz="1700" spc="-55">
                <a:latin typeface="Tahoma"/>
                <a:cs typeface="Tahoma"/>
              </a:rPr>
              <a:t>v</a:t>
            </a:r>
            <a:r>
              <a:rPr dirty="0" sz="1700">
                <a:latin typeface="Tahoma"/>
                <a:cs typeface="Tahoma"/>
              </a:rPr>
              <a:t>e</a:t>
            </a:r>
            <a:r>
              <a:rPr dirty="0" sz="1700">
                <a:latin typeface="Tahoma"/>
                <a:cs typeface="Tahoma"/>
              </a:rPr>
              <a:t>r</a:t>
            </a:r>
            <a:r>
              <a:rPr dirty="0" sz="1700">
                <a:latin typeface="Tahoma"/>
                <a:cs typeface="Tahoma"/>
              </a:rPr>
              <a:t>e</a:t>
            </a:r>
            <a:r>
              <a:rPr dirty="0" sz="1700" spc="-15">
                <a:latin typeface="Tahoma"/>
                <a:cs typeface="Tahoma"/>
              </a:rPr>
              <a:t>d</a:t>
            </a:r>
            <a:r>
              <a:rPr dirty="0" sz="1700" spc="-220">
                <a:latin typeface="Tahoma"/>
                <a:cs typeface="Tahoma"/>
              </a:rPr>
              <a:t> 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-35">
                <a:latin typeface="Tahoma"/>
                <a:cs typeface="Tahoma"/>
              </a:rPr>
              <a:t>n</a:t>
            </a:r>
            <a:r>
              <a:rPr dirty="0" sz="1700" spc="-220">
                <a:latin typeface="Tahoma"/>
                <a:cs typeface="Tahoma"/>
              </a:rPr>
              <a:t> </a:t>
            </a:r>
            <a:r>
              <a:rPr dirty="0" sz="1700" spc="45">
                <a:latin typeface="Tahoma"/>
                <a:cs typeface="Tahoma"/>
              </a:rPr>
              <a:t>t</a:t>
            </a:r>
            <a:r>
              <a:rPr dirty="0" sz="1700" spc="-55">
                <a:latin typeface="Tahoma"/>
                <a:cs typeface="Tahoma"/>
              </a:rPr>
              <a:t>h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55">
                <a:latin typeface="Tahoma"/>
                <a:cs typeface="Tahoma"/>
              </a:rPr>
              <a:t>s</a:t>
            </a:r>
            <a:r>
              <a:rPr dirty="0" sz="1700" spc="-210">
                <a:latin typeface="Tahoma"/>
                <a:cs typeface="Tahoma"/>
              </a:rPr>
              <a:t> </a:t>
            </a:r>
            <a:r>
              <a:rPr dirty="0" sz="1700" spc="45">
                <a:latin typeface="Tahoma"/>
                <a:cs typeface="Tahoma"/>
              </a:rPr>
              <a:t>s</a:t>
            </a:r>
            <a:r>
              <a:rPr dirty="0" sz="1700">
                <a:latin typeface="Tahoma"/>
                <a:cs typeface="Tahoma"/>
              </a:rPr>
              <a:t>e</a:t>
            </a:r>
            <a:r>
              <a:rPr dirty="0" sz="1700" spc="45">
                <a:latin typeface="Tahoma"/>
                <a:cs typeface="Tahoma"/>
              </a:rPr>
              <a:t>ss</a:t>
            </a:r>
            <a:r>
              <a:rPr dirty="0" sz="1700" spc="45">
                <a:latin typeface="Tahoma"/>
                <a:cs typeface="Tahoma"/>
              </a:rPr>
              <a:t>i</a:t>
            </a:r>
            <a:r>
              <a:rPr dirty="0" sz="1700" spc="-15">
                <a:latin typeface="Tahoma"/>
                <a:cs typeface="Tahoma"/>
              </a:rPr>
              <a:t>o</a:t>
            </a:r>
            <a:r>
              <a:rPr dirty="0" sz="1700" spc="-35">
                <a:latin typeface="Tahoma"/>
                <a:cs typeface="Tahoma"/>
              </a:rPr>
              <a:t>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4139" y="6763511"/>
            <a:ext cx="353123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4">
                <a:latin typeface="Tahoma"/>
                <a:cs typeface="Tahoma"/>
              </a:rPr>
              <a:t>*</a:t>
            </a:r>
            <a:r>
              <a:rPr dirty="0" sz="1700" spc="-220">
                <a:latin typeface="Tahoma"/>
                <a:cs typeface="Tahoma"/>
              </a:rPr>
              <a:t> </a:t>
            </a:r>
            <a:r>
              <a:rPr dirty="0" sz="1700" spc="-25">
                <a:latin typeface="Tahoma"/>
                <a:cs typeface="Tahoma"/>
              </a:rPr>
              <a:t>Can</a:t>
            </a:r>
            <a:r>
              <a:rPr dirty="0" sz="1700" spc="-215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be</a:t>
            </a:r>
            <a:r>
              <a:rPr dirty="0" sz="1700" spc="-204">
                <a:latin typeface="Tahoma"/>
                <a:cs typeface="Tahoma"/>
              </a:rPr>
              <a:t> </a:t>
            </a:r>
            <a:r>
              <a:rPr dirty="0" sz="1700" spc="5">
                <a:latin typeface="Tahoma"/>
                <a:cs typeface="Tahoma"/>
              </a:rPr>
              <a:t>considered</a:t>
            </a:r>
            <a:r>
              <a:rPr dirty="0" sz="1700" spc="-215">
                <a:latin typeface="Tahoma"/>
                <a:cs typeface="Tahoma"/>
              </a:rPr>
              <a:t> </a:t>
            </a:r>
            <a:r>
              <a:rPr dirty="0" sz="1700" spc="-20">
                <a:latin typeface="Tahoma"/>
                <a:cs typeface="Tahoma"/>
              </a:rPr>
              <a:t>”semi-structured”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2139"/>
            <a:ext cx="43186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5"/>
              <a:t>O</a:t>
            </a:r>
            <a:r>
              <a:rPr dirty="0" spc="-235"/>
              <a:t>n</a:t>
            </a:r>
            <a:r>
              <a:rPr dirty="0" spc="140"/>
              <a:t>-</a:t>
            </a:r>
            <a:r>
              <a:rPr dirty="0" spc="-290"/>
              <a:t>D</a:t>
            </a:r>
            <a:r>
              <a:rPr dirty="0" spc="130"/>
              <a:t>i</a:t>
            </a:r>
            <a:r>
              <a:rPr dirty="0" spc="165"/>
              <a:t>s</a:t>
            </a:r>
            <a:r>
              <a:rPr dirty="0" spc="10"/>
              <a:t>k</a:t>
            </a:r>
            <a:r>
              <a:rPr dirty="0" spc="-545"/>
              <a:t> </a:t>
            </a:r>
            <a:r>
              <a:rPr dirty="0" spc="125"/>
              <a:t>S</a:t>
            </a:r>
            <a:r>
              <a:rPr dirty="0" spc="130"/>
              <a:t>t</a:t>
            </a:r>
            <a:r>
              <a:rPr dirty="0" spc="-5"/>
              <a:t>o</a:t>
            </a:r>
            <a:r>
              <a:rPr dirty="0" spc="5"/>
              <a:t>r</a:t>
            </a:r>
            <a:r>
              <a:rPr dirty="0" spc="-65"/>
              <a:t>a</a:t>
            </a:r>
            <a:r>
              <a:rPr dirty="0" spc="-95"/>
              <a:t>g</a:t>
            </a:r>
            <a:r>
              <a:rPr dirty="0" spc="3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115" y="1731772"/>
            <a:ext cx="761492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dirty="0" sz="3400" spc="-180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14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05">
                <a:solidFill>
                  <a:srgbClr val="001544"/>
                </a:solidFill>
                <a:latin typeface="Tahoma"/>
                <a:cs typeface="Tahoma"/>
              </a:rPr>
              <a:t>v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70">
                <a:solidFill>
                  <a:srgbClr val="001544"/>
                </a:solidFill>
                <a:latin typeface="Tahoma"/>
                <a:cs typeface="Tahoma"/>
              </a:rPr>
              <a:t>“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”  </a:t>
            </a:r>
            <a:r>
              <a:rPr dirty="0" sz="3400" spc="-1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70">
                <a:solidFill>
                  <a:srgbClr val="001544"/>
                </a:solidFill>
                <a:latin typeface="Tahoma"/>
                <a:cs typeface="Tahoma"/>
              </a:rPr>
              <a:t>“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b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165">
                <a:solidFill>
                  <a:srgbClr val="001544"/>
                </a:solidFill>
                <a:latin typeface="Tahoma"/>
                <a:cs typeface="Tahoma"/>
              </a:rPr>
              <a:t>c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-459">
                <a:solidFill>
                  <a:srgbClr val="001544"/>
                </a:solidFill>
                <a:latin typeface="Tahoma"/>
                <a:cs typeface="Tahoma"/>
              </a:rPr>
              <a:t>”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2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566" y="3066288"/>
            <a:ext cx="568769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00"/>
              </a:spcBef>
              <a:buSzPct val="147058"/>
              <a:buChar char="▪"/>
              <a:tabLst>
                <a:tab pos="389255" algn="l"/>
                <a:tab pos="389890" algn="l"/>
              </a:tabLst>
            </a:pPr>
            <a:r>
              <a:rPr dirty="0" sz="1700" spc="-10">
                <a:latin typeface="Arial MT"/>
                <a:cs typeface="Arial MT"/>
              </a:rPr>
              <a:t>Block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is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the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minimum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amount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data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read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during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read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115" y="3344163"/>
            <a:ext cx="7707630" cy="353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3204">
              <a:lnSpc>
                <a:spcPct val="117600"/>
              </a:lnSpc>
              <a:spcBef>
                <a:spcPts val="100"/>
              </a:spcBef>
            </a:pP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Reading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unnecessary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data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785">
                <a:solidFill>
                  <a:srgbClr val="001544"/>
                </a:solidFill>
                <a:latin typeface="Tahoma"/>
                <a:cs typeface="Tahoma"/>
              </a:rPr>
              <a:t>==</a:t>
            </a:r>
            <a:r>
              <a:rPr dirty="0" sz="3400" spc="-68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expensive! </a:t>
            </a:r>
            <a:r>
              <a:rPr dirty="0" sz="3400" spc="-105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Reading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fragmented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data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785">
                <a:solidFill>
                  <a:srgbClr val="001544"/>
                </a:solidFill>
                <a:latin typeface="Tahoma"/>
                <a:cs typeface="Tahoma"/>
              </a:rPr>
              <a:t>==</a:t>
            </a:r>
            <a:r>
              <a:rPr dirty="0" sz="3400" spc="-68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expensive!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3400" spc="-70">
                <a:solidFill>
                  <a:srgbClr val="001544"/>
                </a:solidFill>
                <a:latin typeface="Tahoma"/>
                <a:cs typeface="Tahoma"/>
              </a:rPr>
              <a:t>Ra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42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9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ee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795">
                <a:solidFill>
                  <a:srgbClr val="001544"/>
                </a:solidFill>
                <a:latin typeface="Tahoma"/>
                <a:cs typeface="Tahoma"/>
              </a:rPr>
              <a:t>=</a:t>
            </a:r>
            <a:r>
              <a:rPr dirty="0" sz="3400" spc="-775">
                <a:solidFill>
                  <a:srgbClr val="001544"/>
                </a:solidFill>
                <a:latin typeface="Tahoma"/>
                <a:cs typeface="Tahoma"/>
              </a:rPr>
              <a:t>=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0">
                <a:solidFill>
                  <a:srgbClr val="001544"/>
                </a:solidFill>
                <a:latin typeface="Tahoma"/>
                <a:cs typeface="Tahoma"/>
              </a:rPr>
              <a:t>x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4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95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ve!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3400" spc="3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25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q</a:t>
            </a:r>
            <a:r>
              <a:rPr dirty="0" sz="3400" spc="-100">
                <a:solidFill>
                  <a:srgbClr val="001544"/>
                </a:solidFill>
                <a:latin typeface="Tahoma"/>
                <a:cs typeface="Tahoma"/>
              </a:rPr>
              <a:t>u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39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45">
                <a:solidFill>
                  <a:srgbClr val="001544"/>
                </a:solidFill>
                <a:latin typeface="Tahoma"/>
                <a:cs typeface="Tahoma"/>
              </a:rPr>
              <a:t>/</a:t>
            </a:r>
            <a:r>
              <a:rPr dirty="0" sz="3400" spc="-70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-3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00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1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rr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endParaRPr sz="3400">
              <a:latin typeface="Tahoma"/>
              <a:cs typeface="Tahoma"/>
            </a:endParaRPr>
          </a:p>
          <a:p>
            <a:pPr marL="12700" marR="967105">
              <a:lnSpc>
                <a:spcPts val="3600"/>
              </a:lnSpc>
              <a:spcBef>
                <a:spcPts val="1240"/>
              </a:spcBef>
            </a:pPr>
            <a:r>
              <a:rPr dirty="0" sz="3400" spc="-470" b="1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630" b="1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75" b="1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-175" b="1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270" b="1">
                <a:solidFill>
                  <a:srgbClr val="001544"/>
                </a:solidFill>
                <a:latin typeface="Tahoma"/>
                <a:cs typeface="Tahoma"/>
              </a:rPr>
              <a:t>g</a:t>
            </a:r>
            <a:r>
              <a:rPr dirty="0" sz="3400" spc="-340" b="1">
                <a:solidFill>
                  <a:srgbClr val="001544"/>
                </a:solidFill>
                <a:latin typeface="Tahoma"/>
                <a:cs typeface="Tahoma"/>
              </a:rPr>
              <a:t>h</a:t>
            </a:r>
            <a:r>
              <a:rPr dirty="0" sz="3400" spc="-140" b="1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:</a:t>
            </a:r>
            <a:r>
              <a:rPr dirty="0" sz="3400" spc="-40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204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130">
                <a:solidFill>
                  <a:srgbClr val="001544"/>
                </a:solidFill>
                <a:latin typeface="Tahoma"/>
                <a:cs typeface="Tahoma"/>
              </a:rPr>
              <a:t>y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6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5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15">
                <a:solidFill>
                  <a:srgbClr val="001544"/>
                </a:solidFill>
                <a:latin typeface="Tahoma"/>
                <a:cs typeface="Tahoma"/>
              </a:rPr>
              <a:t>n</a:t>
            </a:r>
            <a:r>
              <a:rPr dirty="0" sz="3400" spc="-409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5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41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-80">
                <a:solidFill>
                  <a:srgbClr val="001544"/>
                </a:solidFill>
                <a:latin typeface="Tahoma"/>
                <a:cs typeface="Tahoma"/>
              </a:rPr>
              <a:t>a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nn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10">
                <a:solidFill>
                  <a:srgbClr val="001544"/>
                </a:solidFill>
                <a:latin typeface="Tahoma"/>
                <a:cs typeface="Tahoma"/>
              </a:rPr>
              <a:t>r  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20">
                <a:solidFill>
                  <a:srgbClr val="001544"/>
                </a:solidFill>
                <a:latin typeface="Tahoma"/>
                <a:cs typeface="Tahoma"/>
              </a:rPr>
              <a:t>p</a:t>
            </a:r>
            <a:r>
              <a:rPr dirty="0" sz="3400" spc="90">
                <a:solidFill>
                  <a:srgbClr val="001544"/>
                </a:solidFill>
                <a:latin typeface="Tahoma"/>
                <a:cs typeface="Tahoma"/>
              </a:rPr>
              <a:t>t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85">
                <a:solidFill>
                  <a:srgbClr val="001544"/>
                </a:solidFill>
                <a:latin typeface="Tahoma"/>
                <a:cs typeface="Tahoma"/>
              </a:rPr>
              <a:t>m</a:t>
            </a:r>
            <a:r>
              <a:rPr dirty="0" sz="3400" spc="75">
                <a:solidFill>
                  <a:srgbClr val="001544"/>
                </a:solidFill>
                <a:latin typeface="Tahoma"/>
                <a:cs typeface="Tahoma"/>
              </a:rPr>
              <a:t>i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z</a:t>
            </a:r>
            <a:r>
              <a:rPr dirty="0" sz="3400" spc="-10">
                <a:solidFill>
                  <a:srgbClr val="001544"/>
                </a:solidFill>
                <a:latin typeface="Tahoma"/>
                <a:cs typeface="Tahoma"/>
              </a:rPr>
              <a:t>e</a:t>
            </a:r>
            <a:r>
              <a:rPr dirty="0" sz="3400" spc="-25">
                <a:solidFill>
                  <a:srgbClr val="001544"/>
                </a:solidFill>
                <a:latin typeface="Tahoma"/>
                <a:cs typeface="Tahoma"/>
              </a:rPr>
              <a:t>d</a:t>
            </a:r>
            <a:r>
              <a:rPr dirty="0" sz="3400" spc="-420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75">
                <a:solidFill>
                  <a:srgbClr val="001544"/>
                </a:solidFill>
                <a:latin typeface="Tahoma"/>
                <a:cs typeface="Tahoma"/>
              </a:rPr>
              <a:t>you</a:t>
            </a:r>
            <a:r>
              <a:rPr dirty="0" sz="3400" spc="-3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-395">
                <a:solidFill>
                  <a:srgbClr val="001544"/>
                </a:solidFill>
                <a:latin typeface="Tahoma"/>
                <a:cs typeface="Tahoma"/>
              </a:rPr>
              <a:t> </a:t>
            </a:r>
            <a:r>
              <a:rPr dirty="0" sz="3400" spc="-95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-1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5">
                <a:solidFill>
                  <a:srgbClr val="001544"/>
                </a:solidFill>
                <a:latin typeface="Tahoma"/>
                <a:cs typeface="Tahoma"/>
              </a:rPr>
              <a:t>r</a:t>
            </a:r>
            <a:r>
              <a:rPr dirty="0" sz="3400" spc="55">
                <a:solidFill>
                  <a:srgbClr val="001544"/>
                </a:solidFill>
                <a:latin typeface="Tahoma"/>
                <a:cs typeface="Tahoma"/>
              </a:rPr>
              <a:t>k</a:t>
            </a:r>
            <a:r>
              <a:rPr dirty="0" sz="3400" spc="40">
                <a:solidFill>
                  <a:srgbClr val="001544"/>
                </a:solidFill>
                <a:latin typeface="Tahoma"/>
                <a:cs typeface="Tahoma"/>
              </a:rPr>
              <a:t>f</a:t>
            </a:r>
            <a:r>
              <a:rPr dirty="0" sz="3400">
                <a:solidFill>
                  <a:srgbClr val="001544"/>
                </a:solidFill>
                <a:latin typeface="Tahoma"/>
                <a:cs typeface="Tahoma"/>
              </a:rPr>
              <a:t>l</a:t>
            </a:r>
            <a:r>
              <a:rPr dirty="0" sz="3400" spc="-55">
                <a:solidFill>
                  <a:srgbClr val="001544"/>
                </a:solidFill>
                <a:latin typeface="Tahoma"/>
                <a:cs typeface="Tahoma"/>
              </a:rPr>
              <a:t>o</a:t>
            </a:r>
            <a:r>
              <a:rPr dirty="0" sz="3400" spc="-60">
                <a:solidFill>
                  <a:srgbClr val="001544"/>
                </a:solidFill>
                <a:latin typeface="Tahoma"/>
                <a:cs typeface="Tahoma"/>
              </a:rPr>
              <a:t>w</a:t>
            </a:r>
            <a:r>
              <a:rPr dirty="0" sz="3400" spc="114">
                <a:solidFill>
                  <a:srgbClr val="001544"/>
                </a:solidFill>
                <a:latin typeface="Tahoma"/>
                <a:cs typeface="Tahoma"/>
              </a:rPr>
              <a:t>s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566" y="6891528"/>
            <a:ext cx="593852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00"/>
              </a:spcBef>
              <a:buChar char="▪"/>
              <a:tabLst>
                <a:tab pos="389255" algn="l"/>
                <a:tab pos="389890" algn="l"/>
              </a:tabLst>
            </a:pPr>
            <a:r>
              <a:rPr dirty="0" sz="1700" spc="-20">
                <a:latin typeface="Arial MT"/>
                <a:cs typeface="Arial MT"/>
              </a:rPr>
              <a:t>Common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categorizations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for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these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workflows: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OLTP/OLAP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4749" y="1690540"/>
            <a:ext cx="5255806" cy="44011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65723" y="6186423"/>
            <a:ext cx="17049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300" spc="10">
                <a:solidFill>
                  <a:srgbClr val="F05851"/>
                </a:solidFill>
                <a:uFill>
                  <a:solidFill>
                    <a:srgbClr val="F05851"/>
                  </a:solidFill>
                </a:uFill>
                <a:latin typeface="Tahoma"/>
                <a:cs typeface="Tahoma"/>
              </a:rPr>
              <a:t>https://bit.ly/2TG7SJw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8235"/>
            <a:ext cx="36518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E</a:t>
            </a:r>
            <a:r>
              <a:rPr dirty="0" spc="-85"/>
              <a:t>x</a:t>
            </a:r>
            <a:r>
              <a:rPr dirty="0" spc="-65"/>
              <a:t>a</a:t>
            </a:r>
            <a:r>
              <a:rPr dirty="0" spc="-60"/>
              <a:t>m</a:t>
            </a:r>
            <a:r>
              <a:rPr dirty="0"/>
              <a:t>p</a:t>
            </a:r>
            <a:r>
              <a:rPr dirty="0" spc="10"/>
              <a:t>l</a:t>
            </a:r>
            <a:r>
              <a:rPr dirty="0" spc="30"/>
              <a:t>e</a:t>
            </a:r>
            <a:r>
              <a:rPr dirty="0" spc="-535"/>
              <a:t> </a:t>
            </a:r>
            <a:r>
              <a:rPr dirty="0" spc="-290"/>
              <a:t>D</a:t>
            </a:r>
            <a:r>
              <a:rPr dirty="0" spc="-65"/>
              <a:t>a</a:t>
            </a:r>
            <a:r>
              <a:rPr dirty="0" spc="130"/>
              <a:t>t</a:t>
            </a:r>
            <a:r>
              <a:rPr dirty="0" spc="-70"/>
              <a:t>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31088" y="2890110"/>
          <a:ext cx="8930640" cy="3204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/>
                <a:gridCol w="3068955"/>
                <a:gridCol w="2879090"/>
              </a:tblGrid>
              <a:tr h="797161">
                <a:tc>
                  <a:txBody>
                    <a:bodyPr/>
                    <a:lstStyle/>
                    <a:p>
                      <a:pPr marL="1319530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3622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dirty="0" sz="2200" spc="3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3622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190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dirty="0" sz="22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3622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  <a:tr h="797161">
                <a:tc>
                  <a:txBody>
                    <a:bodyPr/>
                    <a:lstStyle/>
                    <a:p>
                      <a:pPr marL="134874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3495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dirty="0" sz="2200" spc="-204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3495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02385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dirty="0" sz="2200" spc="-2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3495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  <a:tr h="797161">
                <a:tc>
                  <a:txBody>
                    <a:bodyPr/>
                    <a:lstStyle/>
                    <a:p>
                      <a:pPr marL="1323340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3622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3622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6350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dirty="0" sz="22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36220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  <a:tr h="797161">
                <a:tc>
                  <a:txBody>
                    <a:bodyPr/>
                    <a:lstStyle/>
                    <a:p>
                      <a:pPr marL="1325880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3431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dirty="0" sz="22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3431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8890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dirty="0" sz="22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34315">
                    <a:lnL w="19050">
                      <a:solidFill>
                        <a:srgbClr val="001543"/>
                      </a:solidFill>
                      <a:prstDash val="solid"/>
                    </a:lnL>
                    <a:lnR w="19050">
                      <a:solidFill>
                        <a:srgbClr val="001543"/>
                      </a:solidFill>
                      <a:prstDash val="solid"/>
                    </a:lnR>
                    <a:lnT w="19050">
                      <a:solidFill>
                        <a:srgbClr val="001543"/>
                      </a:solidFill>
                      <a:prstDash val="solid"/>
                    </a:lnT>
                    <a:lnB w="19050">
                      <a:solidFill>
                        <a:srgbClr val="001543"/>
                      </a:solidFill>
                      <a:prstDash val="solid"/>
                    </a:lnB>
                    <a:solidFill>
                      <a:srgbClr val="79468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713484" y="1922122"/>
            <a:ext cx="2846705" cy="702945"/>
          </a:xfrm>
          <a:custGeom>
            <a:avLst/>
            <a:gdLst/>
            <a:ahLst/>
            <a:cxnLst/>
            <a:rect l="l" t="t" r="r" b="b"/>
            <a:pathLst>
              <a:path w="2846704" h="702944">
                <a:moveTo>
                  <a:pt x="2494899" y="0"/>
                </a:moveTo>
                <a:lnTo>
                  <a:pt x="351373" y="0"/>
                </a:lnTo>
                <a:lnTo>
                  <a:pt x="303694" y="3207"/>
                </a:lnTo>
                <a:lnTo>
                  <a:pt x="257964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0"/>
                </a:lnTo>
                <a:lnTo>
                  <a:pt x="3207" y="399050"/>
                </a:lnTo>
                <a:lnTo>
                  <a:pt x="12551" y="444779"/>
                </a:lnTo>
                <a:lnTo>
                  <a:pt x="27612" y="488141"/>
                </a:lnTo>
                <a:lnTo>
                  <a:pt x="47972" y="528715"/>
                </a:lnTo>
                <a:lnTo>
                  <a:pt x="73212" y="566084"/>
                </a:lnTo>
                <a:lnTo>
                  <a:pt x="102914" y="599829"/>
                </a:lnTo>
                <a:lnTo>
                  <a:pt x="136659" y="629531"/>
                </a:lnTo>
                <a:lnTo>
                  <a:pt x="174028" y="654771"/>
                </a:lnTo>
                <a:lnTo>
                  <a:pt x="214602" y="675131"/>
                </a:lnTo>
                <a:lnTo>
                  <a:pt x="257964" y="690192"/>
                </a:lnTo>
                <a:lnTo>
                  <a:pt x="303694" y="699536"/>
                </a:lnTo>
                <a:lnTo>
                  <a:pt x="351373" y="702744"/>
                </a:lnTo>
                <a:lnTo>
                  <a:pt x="2494895" y="702748"/>
                </a:lnTo>
                <a:lnTo>
                  <a:pt x="2542575" y="699540"/>
                </a:lnTo>
                <a:lnTo>
                  <a:pt x="2588305" y="690196"/>
                </a:lnTo>
                <a:lnTo>
                  <a:pt x="2631666" y="675135"/>
                </a:lnTo>
                <a:lnTo>
                  <a:pt x="2672241" y="654775"/>
                </a:lnTo>
                <a:lnTo>
                  <a:pt x="2709609" y="629534"/>
                </a:lnTo>
                <a:lnTo>
                  <a:pt x="2743354" y="599832"/>
                </a:lnTo>
                <a:lnTo>
                  <a:pt x="2773056" y="566087"/>
                </a:lnTo>
                <a:lnTo>
                  <a:pt x="2798296" y="528718"/>
                </a:lnTo>
                <a:lnTo>
                  <a:pt x="2818656" y="488144"/>
                </a:lnTo>
                <a:lnTo>
                  <a:pt x="2833718" y="444782"/>
                </a:lnTo>
                <a:lnTo>
                  <a:pt x="2843061" y="399052"/>
                </a:lnTo>
                <a:lnTo>
                  <a:pt x="2846271" y="351373"/>
                </a:lnTo>
                <a:lnTo>
                  <a:pt x="2843064" y="303694"/>
                </a:lnTo>
                <a:lnTo>
                  <a:pt x="2833720" y="257964"/>
                </a:lnTo>
                <a:lnTo>
                  <a:pt x="2818659" y="214602"/>
                </a:lnTo>
                <a:lnTo>
                  <a:pt x="2798299" y="174028"/>
                </a:lnTo>
                <a:lnTo>
                  <a:pt x="2773059" y="136659"/>
                </a:lnTo>
                <a:lnTo>
                  <a:pt x="2743357" y="102914"/>
                </a:lnTo>
                <a:lnTo>
                  <a:pt x="2709612" y="73212"/>
                </a:lnTo>
                <a:lnTo>
                  <a:pt x="2672243" y="47972"/>
                </a:lnTo>
                <a:lnTo>
                  <a:pt x="2631669" y="27612"/>
                </a:lnTo>
                <a:lnTo>
                  <a:pt x="2588308" y="12551"/>
                </a:lnTo>
                <a:lnTo>
                  <a:pt x="2542578" y="3207"/>
                </a:lnTo>
                <a:lnTo>
                  <a:pt x="2494899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92805" y="2076196"/>
            <a:ext cx="11499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solidFill>
                  <a:srgbClr val="181717"/>
                </a:solidFill>
                <a:latin typeface="Tahoma"/>
                <a:cs typeface="Tahoma"/>
              </a:rPr>
              <a:t>C</a:t>
            </a:r>
            <a:r>
              <a:rPr dirty="0" sz="2200" spc="-25">
                <a:solidFill>
                  <a:srgbClr val="181717"/>
                </a:solidFill>
                <a:latin typeface="Tahoma"/>
                <a:cs typeface="Tahoma"/>
              </a:rPr>
              <a:t>o</a:t>
            </a:r>
            <a:r>
              <a:rPr dirty="0" sz="2200" spc="-15">
                <a:solidFill>
                  <a:srgbClr val="181717"/>
                </a:solidFill>
                <a:latin typeface="Tahoma"/>
                <a:cs typeface="Tahoma"/>
              </a:rPr>
              <a:t>l</a:t>
            </a:r>
            <a:r>
              <a:rPr dirty="0" sz="2200" spc="-75">
                <a:solidFill>
                  <a:srgbClr val="181717"/>
                </a:solidFill>
                <a:latin typeface="Tahoma"/>
                <a:cs typeface="Tahoma"/>
              </a:rPr>
              <a:t>u</a:t>
            </a:r>
            <a:r>
              <a:rPr dirty="0" sz="2200" spc="-65">
                <a:solidFill>
                  <a:srgbClr val="181717"/>
                </a:solidFill>
                <a:latin typeface="Tahoma"/>
                <a:cs typeface="Tahoma"/>
              </a:rPr>
              <a:t>m</a:t>
            </a:r>
            <a:r>
              <a:rPr dirty="0" sz="2200" spc="-45">
                <a:solidFill>
                  <a:srgbClr val="181717"/>
                </a:solidFill>
                <a:latin typeface="Tahoma"/>
                <a:cs typeface="Tahoma"/>
              </a:rPr>
              <a:t>n</a:t>
            </a:r>
            <a:r>
              <a:rPr dirty="0" sz="2200" spc="-270">
                <a:solidFill>
                  <a:srgbClr val="181717"/>
                </a:solidFill>
                <a:latin typeface="Tahoma"/>
                <a:cs typeface="Tahoma"/>
              </a:rPr>
              <a:t> </a:t>
            </a:r>
            <a:r>
              <a:rPr dirty="0" sz="2200" spc="15">
                <a:solidFill>
                  <a:srgbClr val="181717"/>
                </a:solidFill>
                <a:latin typeface="Tahoma"/>
                <a:cs typeface="Tahoma"/>
              </a:rPr>
              <a:t>A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47141" y="1922122"/>
            <a:ext cx="2846705" cy="702945"/>
          </a:xfrm>
          <a:custGeom>
            <a:avLst/>
            <a:gdLst/>
            <a:ahLst/>
            <a:cxnLst/>
            <a:rect l="l" t="t" r="r" b="b"/>
            <a:pathLst>
              <a:path w="2846704" h="702944">
                <a:moveTo>
                  <a:pt x="2494898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0"/>
                </a:lnTo>
                <a:lnTo>
                  <a:pt x="3207" y="399050"/>
                </a:lnTo>
                <a:lnTo>
                  <a:pt x="12551" y="444779"/>
                </a:lnTo>
                <a:lnTo>
                  <a:pt x="27612" y="488141"/>
                </a:lnTo>
                <a:lnTo>
                  <a:pt x="47972" y="528715"/>
                </a:lnTo>
                <a:lnTo>
                  <a:pt x="73212" y="566084"/>
                </a:lnTo>
                <a:lnTo>
                  <a:pt x="102914" y="599829"/>
                </a:lnTo>
                <a:lnTo>
                  <a:pt x="136659" y="629531"/>
                </a:lnTo>
                <a:lnTo>
                  <a:pt x="174028" y="654771"/>
                </a:lnTo>
                <a:lnTo>
                  <a:pt x="214602" y="675131"/>
                </a:lnTo>
                <a:lnTo>
                  <a:pt x="257963" y="690192"/>
                </a:lnTo>
                <a:lnTo>
                  <a:pt x="303693" y="699536"/>
                </a:lnTo>
                <a:lnTo>
                  <a:pt x="351372" y="702744"/>
                </a:lnTo>
                <a:lnTo>
                  <a:pt x="2494895" y="702748"/>
                </a:lnTo>
                <a:lnTo>
                  <a:pt x="2542575" y="699540"/>
                </a:lnTo>
                <a:lnTo>
                  <a:pt x="2588304" y="690196"/>
                </a:lnTo>
                <a:lnTo>
                  <a:pt x="2631665" y="675135"/>
                </a:lnTo>
                <a:lnTo>
                  <a:pt x="2672240" y="654775"/>
                </a:lnTo>
                <a:lnTo>
                  <a:pt x="2709609" y="629534"/>
                </a:lnTo>
                <a:lnTo>
                  <a:pt x="2743354" y="599832"/>
                </a:lnTo>
                <a:lnTo>
                  <a:pt x="2773056" y="566087"/>
                </a:lnTo>
                <a:lnTo>
                  <a:pt x="2798296" y="528718"/>
                </a:lnTo>
                <a:lnTo>
                  <a:pt x="2818656" y="488144"/>
                </a:lnTo>
                <a:lnTo>
                  <a:pt x="2833717" y="444782"/>
                </a:lnTo>
                <a:lnTo>
                  <a:pt x="2843061" y="399052"/>
                </a:lnTo>
                <a:lnTo>
                  <a:pt x="2846271" y="351373"/>
                </a:lnTo>
                <a:lnTo>
                  <a:pt x="2843064" y="303694"/>
                </a:lnTo>
                <a:lnTo>
                  <a:pt x="2833720" y="257964"/>
                </a:lnTo>
                <a:lnTo>
                  <a:pt x="2818659" y="214602"/>
                </a:lnTo>
                <a:lnTo>
                  <a:pt x="2798299" y="174028"/>
                </a:lnTo>
                <a:lnTo>
                  <a:pt x="2773058" y="136659"/>
                </a:lnTo>
                <a:lnTo>
                  <a:pt x="2743357" y="102914"/>
                </a:lnTo>
                <a:lnTo>
                  <a:pt x="2709612" y="73212"/>
                </a:lnTo>
                <a:lnTo>
                  <a:pt x="2672243" y="47972"/>
                </a:lnTo>
                <a:lnTo>
                  <a:pt x="2631669" y="27612"/>
                </a:lnTo>
                <a:lnTo>
                  <a:pt x="2588307" y="12551"/>
                </a:lnTo>
                <a:lnTo>
                  <a:pt x="2542577" y="3207"/>
                </a:lnTo>
                <a:lnTo>
                  <a:pt x="249489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23604" y="2076196"/>
            <a:ext cx="11557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solidFill>
                  <a:srgbClr val="181717"/>
                </a:solidFill>
                <a:latin typeface="Tahoma"/>
                <a:cs typeface="Tahoma"/>
              </a:rPr>
              <a:t>C</a:t>
            </a:r>
            <a:r>
              <a:rPr dirty="0" sz="2200" spc="-25">
                <a:solidFill>
                  <a:srgbClr val="181717"/>
                </a:solidFill>
                <a:latin typeface="Tahoma"/>
                <a:cs typeface="Tahoma"/>
              </a:rPr>
              <a:t>o</a:t>
            </a:r>
            <a:r>
              <a:rPr dirty="0" sz="2200" spc="-15">
                <a:solidFill>
                  <a:srgbClr val="181717"/>
                </a:solidFill>
                <a:latin typeface="Tahoma"/>
                <a:cs typeface="Tahoma"/>
              </a:rPr>
              <a:t>l</a:t>
            </a:r>
            <a:r>
              <a:rPr dirty="0" sz="2200" spc="-75">
                <a:solidFill>
                  <a:srgbClr val="181717"/>
                </a:solidFill>
                <a:latin typeface="Tahoma"/>
                <a:cs typeface="Tahoma"/>
              </a:rPr>
              <a:t>u</a:t>
            </a:r>
            <a:r>
              <a:rPr dirty="0" sz="2200" spc="-65">
                <a:solidFill>
                  <a:srgbClr val="181717"/>
                </a:solidFill>
                <a:latin typeface="Tahoma"/>
                <a:cs typeface="Tahoma"/>
              </a:rPr>
              <a:t>m</a:t>
            </a:r>
            <a:r>
              <a:rPr dirty="0" sz="2200" spc="-45">
                <a:solidFill>
                  <a:srgbClr val="181717"/>
                </a:solidFill>
                <a:latin typeface="Tahoma"/>
                <a:cs typeface="Tahoma"/>
              </a:rPr>
              <a:t>n</a:t>
            </a:r>
            <a:r>
              <a:rPr dirty="0" sz="2200" spc="-270">
                <a:solidFill>
                  <a:srgbClr val="181717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181717"/>
                </a:solidFill>
                <a:latin typeface="Tahoma"/>
                <a:cs typeface="Tahoma"/>
              </a:rPr>
              <a:t>B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99870" y="1944164"/>
            <a:ext cx="2846705" cy="702945"/>
          </a:xfrm>
          <a:custGeom>
            <a:avLst/>
            <a:gdLst/>
            <a:ahLst/>
            <a:cxnLst/>
            <a:rect l="l" t="t" r="r" b="b"/>
            <a:pathLst>
              <a:path w="2846704" h="702944">
                <a:moveTo>
                  <a:pt x="2494898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3"/>
                </a:lnTo>
                <a:lnTo>
                  <a:pt x="136659" y="73213"/>
                </a:lnTo>
                <a:lnTo>
                  <a:pt x="102914" y="102915"/>
                </a:lnTo>
                <a:lnTo>
                  <a:pt x="73212" y="136660"/>
                </a:lnTo>
                <a:lnTo>
                  <a:pt x="47972" y="174029"/>
                </a:lnTo>
                <a:lnTo>
                  <a:pt x="27612" y="214603"/>
                </a:lnTo>
                <a:lnTo>
                  <a:pt x="12551" y="257965"/>
                </a:lnTo>
                <a:lnTo>
                  <a:pt x="3207" y="303695"/>
                </a:lnTo>
                <a:lnTo>
                  <a:pt x="0" y="351370"/>
                </a:lnTo>
                <a:lnTo>
                  <a:pt x="3207" y="399050"/>
                </a:lnTo>
                <a:lnTo>
                  <a:pt x="12551" y="444780"/>
                </a:lnTo>
                <a:lnTo>
                  <a:pt x="27612" y="488141"/>
                </a:lnTo>
                <a:lnTo>
                  <a:pt x="47972" y="528716"/>
                </a:lnTo>
                <a:lnTo>
                  <a:pt x="73212" y="566085"/>
                </a:lnTo>
                <a:lnTo>
                  <a:pt x="102914" y="599830"/>
                </a:lnTo>
                <a:lnTo>
                  <a:pt x="136659" y="629532"/>
                </a:lnTo>
                <a:lnTo>
                  <a:pt x="174028" y="654772"/>
                </a:lnTo>
                <a:lnTo>
                  <a:pt x="214602" y="675132"/>
                </a:lnTo>
                <a:lnTo>
                  <a:pt x="257963" y="690194"/>
                </a:lnTo>
                <a:lnTo>
                  <a:pt x="303693" y="699537"/>
                </a:lnTo>
                <a:lnTo>
                  <a:pt x="351372" y="702745"/>
                </a:lnTo>
                <a:lnTo>
                  <a:pt x="2494895" y="702748"/>
                </a:lnTo>
                <a:lnTo>
                  <a:pt x="2542575" y="699540"/>
                </a:lnTo>
                <a:lnTo>
                  <a:pt x="2588304" y="690196"/>
                </a:lnTo>
                <a:lnTo>
                  <a:pt x="2631665" y="675135"/>
                </a:lnTo>
                <a:lnTo>
                  <a:pt x="2672240" y="654775"/>
                </a:lnTo>
                <a:lnTo>
                  <a:pt x="2709609" y="629535"/>
                </a:lnTo>
                <a:lnTo>
                  <a:pt x="2743354" y="599833"/>
                </a:lnTo>
                <a:lnTo>
                  <a:pt x="2773056" y="566088"/>
                </a:lnTo>
                <a:lnTo>
                  <a:pt x="2798296" y="528719"/>
                </a:lnTo>
                <a:lnTo>
                  <a:pt x="2818656" y="488145"/>
                </a:lnTo>
                <a:lnTo>
                  <a:pt x="2833717" y="444783"/>
                </a:lnTo>
                <a:lnTo>
                  <a:pt x="2843061" y="399054"/>
                </a:lnTo>
                <a:lnTo>
                  <a:pt x="2846271" y="351374"/>
                </a:lnTo>
                <a:lnTo>
                  <a:pt x="2843064" y="303695"/>
                </a:lnTo>
                <a:lnTo>
                  <a:pt x="2833720" y="257965"/>
                </a:lnTo>
                <a:lnTo>
                  <a:pt x="2818659" y="214603"/>
                </a:lnTo>
                <a:lnTo>
                  <a:pt x="2798299" y="174029"/>
                </a:lnTo>
                <a:lnTo>
                  <a:pt x="2773058" y="136660"/>
                </a:lnTo>
                <a:lnTo>
                  <a:pt x="2743357" y="102915"/>
                </a:lnTo>
                <a:lnTo>
                  <a:pt x="2709612" y="73213"/>
                </a:lnTo>
                <a:lnTo>
                  <a:pt x="2672243" y="47973"/>
                </a:lnTo>
                <a:lnTo>
                  <a:pt x="2631669" y="27612"/>
                </a:lnTo>
                <a:lnTo>
                  <a:pt x="2588307" y="12551"/>
                </a:lnTo>
                <a:lnTo>
                  <a:pt x="2542577" y="3207"/>
                </a:lnTo>
                <a:lnTo>
                  <a:pt x="249489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679188" y="2097532"/>
            <a:ext cx="11499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solidFill>
                  <a:srgbClr val="181717"/>
                </a:solidFill>
                <a:latin typeface="Tahoma"/>
                <a:cs typeface="Tahoma"/>
              </a:rPr>
              <a:t>C</a:t>
            </a:r>
            <a:r>
              <a:rPr dirty="0" sz="2200" spc="-25">
                <a:solidFill>
                  <a:srgbClr val="181717"/>
                </a:solidFill>
                <a:latin typeface="Tahoma"/>
                <a:cs typeface="Tahoma"/>
              </a:rPr>
              <a:t>o</a:t>
            </a:r>
            <a:r>
              <a:rPr dirty="0" sz="2200" spc="-15">
                <a:solidFill>
                  <a:srgbClr val="181717"/>
                </a:solidFill>
                <a:latin typeface="Tahoma"/>
                <a:cs typeface="Tahoma"/>
              </a:rPr>
              <a:t>l</a:t>
            </a:r>
            <a:r>
              <a:rPr dirty="0" sz="2200" spc="-75">
                <a:solidFill>
                  <a:srgbClr val="181717"/>
                </a:solidFill>
                <a:latin typeface="Tahoma"/>
                <a:cs typeface="Tahoma"/>
              </a:rPr>
              <a:t>u</a:t>
            </a:r>
            <a:r>
              <a:rPr dirty="0" sz="2200" spc="-65">
                <a:solidFill>
                  <a:srgbClr val="181717"/>
                </a:solidFill>
                <a:latin typeface="Tahoma"/>
                <a:cs typeface="Tahoma"/>
              </a:rPr>
              <a:t>m</a:t>
            </a:r>
            <a:r>
              <a:rPr dirty="0" sz="2200" spc="-45">
                <a:solidFill>
                  <a:srgbClr val="181717"/>
                </a:solidFill>
                <a:latin typeface="Tahoma"/>
                <a:cs typeface="Tahoma"/>
              </a:rPr>
              <a:t>n</a:t>
            </a:r>
            <a:r>
              <a:rPr dirty="0" sz="2200" spc="-270">
                <a:solidFill>
                  <a:srgbClr val="181717"/>
                </a:solidFill>
                <a:latin typeface="Tahoma"/>
                <a:cs typeface="Tahoma"/>
              </a:rPr>
              <a:t> </a:t>
            </a:r>
            <a:r>
              <a:rPr dirty="0" sz="2200" spc="10">
                <a:solidFill>
                  <a:srgbClr val="181717"/>
                </a:solidFill>
                <a:latin typeface="Tahoma"/>
                <a:cs typeface="Tahoma"/>
              </a:rPr>
              <a:t>C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36451" y="2836481"/>
            <a:ext cx="1488440" cy="702945"/>
          </a:xfrm>
          <a:custGeom>
            <a:avLst/>
            <a:gdLst/>
            <a:ahLst/>
            <a:cxnLst/>
            <a:rect l="l" t="t" r="r" b="b"/>
            <a:pathLst>
              <a:path w="1488439" h="702945">
                <a:moveTo>
                  <a:pt x="1136469" y="0"/>
                </a:moveTo>
                <a:lnTo>
                  <a:pt x="351373" y="0"/>
                </a:lnTo>
                <a:lnTo>
                  <a:pt x="303694" y="3207"/>
                </a:lnTo>
                <a:lnTo>
                  <a:pt x="257964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3"/>
                </a:lnTo>
                <a:lnTo>
                  <a:pt x="3207" y="399052"/>
                </a:lnTo>
                <a:lnTo>
                  <a:pt x="12551" y="444782"/>
                </a:lnTo>
                <a:lnTo>
                  <a:pt x="27612" y="488143"/>
                </a:lnTo>
                <a:lnTo>
                  <a:pt x="47972" y="528717"/>
                </a:lnTo>
                <a:lnTo>
                  <a:pt x="73212" y="566086"/>
                </a:lnTo>
                <a:lnTo>
                  <a:pt x="102914" y="599831"/>
                </a:lnTo>
                <a:lnTo>
                  <a:pt x="136659" y="629532"/>
                </a:lnTo>
                <a:lnTo>
                  <a:pt x="174028" y="654772"/>
                </a:lnTo>
                <a:lnTo>
                  <a:pt x="214602" y="675133"/>
                </a:lnTo>
                <a:lnTo>
                  <a:pt x="257964" y="690194"/>
                </a:lnTo>
                <a:lnTo>
                  <a:pt x="303694" y="699537"/>
                </a:lnTo>
                <a:lnTo>
                  <a:pt x="351373" y="702745"/>
                </a:lnTo>
                <a:lnTo>
                  <a:pt x="1136469" y="702745"/>
                </a:lnTo>
                <a:lnTo>
                  <a:pt x="1184148" y="699537"/>
                </a:lnTo>
                <a:lnTo>
                  <a:pt x="1229878" y="690194"/>
                </a:lnTo>
                <a:lnTo>
                  <a:pt x="1273239" y="675133"/>
                </a:lnTo>
                <a:lnTo>
                  <a:pt x="1313813" y="654772"/>
                </a:lnTo>
                <a:lnTo>
                  <a:pt x="1351182" y="629532"/>
                </a:lnTo>
                <a:lnTo>
                  <a:pt x="1384927" y="599831"/>
                </a:lnTo>
                <a:lnTo>
                  <a:pt x="1414628" y="566086"/>
                </a:lnTo>
                <a:lnTo>
                  <a:pt x="1439869" y="528717"/>
                </a:lnTo>
                <a:lnTo>
                  <a:pt x="1460229" y="488143"/>
                </a:lnTo>
                <a:lnTo>
                  <a:pt x="1475290" y="444782"/>
                </a:lnTo>
                <a:lnTo>
                  <a:pt x="1484634" y="399052"/>
                </a:lnTo>
                <a:lnTo>
                  <a:pt x="1487841" y="351373"/>
                </a:lnTo>
                <a:lnTo>
                  <a:pt x="1484634" y="303694"/>
                </a:lnTo>
                <a:lnTo>
                  <a:pt x="1475290" y="257964"/>
                </a:lnTo>
                <a:lnTo>
                  <a:pt x="1460229" y="214602"/>
                </a:lnTo>
                <a:lnTo>
                  <a:pt x="1439869" y="174028"/>
                </a:lnTo>
                <a:lnTo>
                  <a:pt x="1414628" y="136659"/>
                </a:lnTo>
                <a:lnTo>
                  <a:pt x="1384927" y="102914"/>
                </a:lnTo>
                <a:lnTo>
                  <a:pt x="1351182" y="73212"/>
                </a:lnTo>
                <a:lnTo>
                  <a:pt x="1313813" y="47972"/>
                </a:lnTo>
                <a:lnTo>
                  <a:pt x="1273239" y="27612"/>
                </a:lnTo>
                <a:lnTo>
                  <a:pt x="1229878" y="12551"/>
                </a:lnTo>
                <a:lnTo>
                  <a:pt x="1184148" y="3207"/>
                </a:lnTo>
                <a:lnTo>
                  <a:pt x="1136469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36451" y="3691809"/>
            <a:ext cx="1488440" cy="702945"/>
          </a:xfrm>
          <a:custGeom>
            <a:avLst/>
            <a:gdLst/>
            <a:ahLst/>
            <a:cxnLst/>
            <a:rect l="l" t="t" r="r" b="b"/>
            <a:pathLst>
              <a:path w="1488439" h="702945">
                <a:moveTo>
                  <a:pt x="1136469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3"/>
                </a:lnTo>
                <a:lnTo>
                  <a:pt x="3207" y="399052"/>
                </a:lnTo>
                <a:lnTo>
                  <a:pt x="12551" y="444782"/>
                </a:lnTo>
                <a:lnTo>
                  <a:pt x="27612" y="488143"/>
                </a:lnTo>
                <a:lnTo>
                  <a:pt x="47972" y="528717"/>
                </a:lnTo>
                <a:lnTo>
                  <a:pt x="73212" y="566086"/>
                </a:lnTo>
                <a:lnTo>
                  <a:pt x="102914" y="599831"/>
                </a:lnTo>
                <a:lnTo>
                  <a:pt x="136659" y="629533"/>
                </a:lnTo>
                <a:lnTo>
                  <a:pt x="174028" y="654773"/>
                </a:lnTo>
                <a:lnTo>
                  <a:pt x="214602" y="675134"/>
                </a:lnTo>
                <a:lnTo>
                  <a:pt x="257963" y="690195"/>
                </a:lnTo>
                <a:lnTo>
                  <a:pt x="303693" y="699539"/>
                </a:lnTo>
                <a:lnTo>
                  <a:pt x="351372" y="702746"/>
                </a:lnTo>
                <a:lnTo>
                  <a:pt x="1136469" y="702746"/>
                </a:lnTo>
                <a:lnTo>
                  <a:pt x="1184148" y="699539"/>
                </a:lnTo>
                <a:lnTo>
                  <a:pt x="1229878" y="690195"/>
                </a:lnTo>
                <a:lnTo>
                  <a:pt x="1273239" y="675134"/>
                </a:lnTo>
                <a:lnTo>
                  <a:pt x="1313813" y="654773"/>
                </a:lnTo>
                <a:lnTo>
                  <a:pt x="1351182" y="629533"/>
                </a:lnTo>
                <a:lnTo>
                  <a:pt x="1384927" y="599831"/>
                </a:lnTo>
                <a:lnTo>
                  <a:pt x="1414628" y="566086"/>
                </a:lnTo>
                <a:lnTo>
                  <a:pt x="1439869" y="528717"/>
                </a:lnTo>
                <a:lnTo>
                  <a:pt x="1460229" y="488143"/>
                </a:lnTo>
                <a:lnTo>
                  <a:pt x="1475290" y="444782"/>
                </a:lnTo>
                <a:lnTo>
                  <a:pt x="1484634" y="399052"/>
                </a:lnTo>
                <a:lnTo>
                  <a:pt x="1487841" y="351373"/>
                </a:lnTo>
                <a:lnTo>
                  <a:pt x="1484634" y="303694"/>
                </a:lnTo>
                <a:lnTo>
                  <a:pt x="1475290" y="257964"/>
                </a:lnTo>
                <a:lnTo>
                  <a:pt x="1460229" y="214602"/>
                </a:lnTo>
                <a:lnTo>
                  <a:pt x="1439869" y="174028"/>
                </a:lnTo>
                <a:lnTo>
                  <a:pt x="1414628" y="136659"/>
                </a:lnTo>
                <a:lnTo>
                  <a:pt x="1384927" y="102914"/>
                </a:lnTo>
                <a:lnTo>
                  <a:pt x="1351182" y="73212"/>
                </a:lnTo>
                <a:lnTo>
                  <a:pt x="1313813" y="47972"/>
                </a:lnTo>
                <a:lnTo>
                  <a:pt x="1273239" y="27612"/>
                </a:lnTo>
                <a:lnTo>
                  <a:pt x="1229878" y="12551"/>
                </a:lnTo>
                <a:lnTo>
                  <a:pt x="1184148" y="3207"/>
                </a:lnTo>
                <a:lnTo>
                  <a:pt x="1136469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36451" y="4547137"/>
            <a:ext cx="1488440" cy="702945"/>
          </a:xfrm>
          <a:custGeom>
            <a:avLst/>
            <a:gdLst/>
            <a:ahLst/>
            <a:cxnLst/>
            <a:rect l="l" t="t" r="r" b="b"/>
            <a:pathLst>
              <a:path w="1488439" h="702945">
                <a:moveTo>
                  <a:pt x="1136469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3"/>
                </a:lnTo>
                <a:lnTo>
                  <a:pt x="3207" y="399052"/>
                </a:lnTo>
                <a:lnTo>
                  <a:pt x="12551" y="444782"/>
                </a:lnTo>
                <a:lnTo>
                  <a:pt x="27612" y="488143"/>
                </a:lnTo>
                <a:lnTo>
                  <a:pt x="47972" y="528718"/>
                </a:lnTo>
                <a:lnTo>
                  <a:pt x="73212" y="566087"/>
                </a:lnTo>
                <a:lnTo>
                  <a:pt x="102914" y="599832"/>
                </a:lnTo>
                <a:lnTo>
                  <a:pt x="136659" y="629533"/>
                </a:lnTo>
                <a:lnTo>
                  <a:pt x="174028" y="654774"/>
                </a:lnTo>
                <a:lnTo>
                  <a:pt x="214602" y="675134"/>
                </a:lnTo>
                <a:lnTo>
                  <a:pt x="257963" y="690195"/>
                </a:lnTo>
                <a:lnTo>
                  <a:pt x="303693" y="699539"/>
                </a:lnTo>
                <a:lnTo>
                  <a:pt x="351372" y="702746"/>
                </a:lnTo>
                <a:lnTo>
                  <a:pt x="1136469" y="702746"/>
                </a:lnTo>
                <a:lnTo>
                  <a:pt x="1184148" y="699539"/>
                </a:lnTo>
                <a:lnTo>
                  <a:pt x="1229878" y="690195"/>
                </a:lnTo>
                <a:lnTo>
                  <a:pt x="1273239" y="675134"/>
                </a:lnTo>
                <a:lnTo>
                  <a:pt x="1313813" y="654774"/>
                </a:lnTo>
                <a:lnTo>
                  <a:pt x="1351182" y="629533"/>
                </a:lnTo>
                <a:lnTo>
                  <a:pt x="1384927" y="599832"/>
                </a:lnTo>
                <a:lnTo>
                  <a:pt x="1414628" y="566087"/>
                </a:lnTo>
                <a:lnTo>
                  <a:pt x="1439869" y="528718"/>
                </a:lnTo>
                <a:lnTo>
                  <a:pt x="1460229" y="488143"/>
                </a:lnTo>
                <a:lnTo>
                  <a:pt x="1475290" y="444782"/>
                </a:lnTo>
                <a:lnTo>
                  <a:pt x="1484634" y="399052"/>
                </a:lnTo>
                <a:lnTo>
                  <a:pt x="1487841" y="351373"/>
                </a:lnTo>
                <a:lnTo>
                  <a:pt x="1484634" y="303694"/>
                </a:lnTo>
                <a:lnTo>
                  <a:pt x="1475290" y="257964"/>
                </a:lnTo>
                <a:lnTo>
                  <a:pt x="1460229" y="214602"/>
                </a:lnTo>
                <a:lnTo>
                  <a:pt x="1439869" y="174028"/>
                </a:lnTo>
                <a:lnTo>
                  <a:pt x="1414628" y="136659"/>
                </a:lnTo>
                <a:lnTo>
                  <a:pt x="1384927" y="102914"/>
                </a:lnTo>
                <a:lnTo>
                  <a:pt x="1351182" y="73212"/>
                </a:lnTo>
                <a:lnTo>
                  <a:pt x="1313813" y="47972"/>
                </a:lnTo>
                <a:lnTo>
                  <a:pt x="1273239" y="27612"/>
                </a:lnTo>
                <a:lnTo>
                  <a:pt x="1229878" y="12551"/>
                </a:lnTo>
                <a:lnTo>
                  <a:pt x="1184148" y="3207"/>
                </a:lnTo>
                <a:lnTo>
                  <a:pt x="1136469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36451" y="5383627"/>
            <a:ext cx="1488440" cy="702945"/>
          </a:xfrm>
          <a:custGeom>
            <a:avLst/>
            <a:gdLst/>
            <a:ahLst/>
            <a:cxnLst/>
            <a:rect l="l" t="t" r="r" b="b"/>
            <a:pathLst>
              <a:path w="1488439" h="702945">
                <a:moveTo>
                  <a:pt x="1136469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3"/>
                </a:lnTo>
                <a:lnTo>
                  <a:pt x="102914" y="102915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3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3"/>
                </a:lnTo>
                <a:lnTo>
                  <a:pt x="3207" y="399052"/>
                </a:lnTo>
                <a:lnTo>
                  <a:pt x="12551" y="444782"/>
                </a:lnTo>
                <a:lnTo>
                  <a:pt x="27612" y="488143"/>
                </a:lnTo>
                <a:lnTo>
                  <a:pt x="47972" y="528718"/>
                </a:lnTo>
                <a:lnTo>
                  <a:pt x="73212" y="566087"/>
                </a:lnTo>
                <a:lnTo>
                  <a:pt x="102914" y="599832"/>
                </a:lnTo>
                <a:lnTo>
                  <a:pt x="136659" y="629533"/>
                </a:lnTo>
                <a:lnTo>
                  <a:pt x="174028" y="654774"/>
                </a:lnTo>
                <a:lnTo>
                  <a:pt x="214602" y="675134"/>
                </a:lnTo>
                <a:lnTo>
                  <a:pt x="257963" y="690195"/>
                </a:lnTo>
                <a:lnTo>
                  <a:pt x="303693" y="699539"/>
                </a:lnTo>
                <a:lnTo>
                  <a:pt x="351372" y="702746"/>
                </a:lnTo>
                <a:lnTo>
                  <a:pt x="1136469" y="702746"/>
                </a:lnTo>
                <a:lnTo>
                  <a:pt x="1184148" y="699539"/>
                </a:lnTo>
                <a:lnTo>
                  <a:pt x="1229878" y="690195"/>
                </a:lnTo>
                <a:lnTo>
                  <a:pt x="1273239" y="675134"/>
                </a:lnTo>
                <a:lnTo>
                  <a:pt x="1313813" y="654774"/>
                </a:lnTo>
                <a:lnTo>
                  <a:pt x="1351182" y="629533"/>
                </a:lnTo>
                <a:lnTo>
                  <a:pt x="1384927" y="599832"/>
                </a:lnTo>
                <a:lnTo>
                  <a:pt x="1414628" y="566087"/>
                </a:lnTo>
                <a:lnTo>
                  <a:pt x="1439869" y="528718"/>
                </a:lnTo>
                <a:lnTo>
                  <a:pt x="1460229" y="488143"/>
                </a:lnTo>
                <a:lnTo>
                  <a:pt x="1475290" y="444782"/>
                </a:lnTo>
                <a:lnTo>
                  <a:pt x="1484634" y="399052"/>
                </a:lnTo>
                <a:lnTo>
                  <a:pt x="1487841" y="351373"/>
                </a:lnTo>
                <a:lnTo>
                  <a:pt x="1484634" y="303694"/>
                </a:lnTo>
                <a:lnTo>
                  <a:pt x="1475290" y="257964"/>
                </a:lnTo>
                <a:lnTo>
                  <a:pt x="1460229" y="214603"/>
                </a:lnTo>
                <a:lnTo>
                  <a:pt x="1439869" y="174028"/>
                </a:lnTo>
                <a:lnTo>
                  <a:pt x="1414628" y="136659"/>
                </a:lnTo>
                <a:lnTo>
                  <a:pt x="1384927" y="102915"/>
                </a:lnTo>
                <a:lnTo>
                  <a:pt x="1351182" y="73213"/>
                </a:lnTo>
                <a:lnTo>
                  <a:pt x="1313813" y="47972"/>
                </a:lnTo>
                <a:lnTo>
                  <a:pt x="1273239" y="27612"/>
                </a:lnTo>
                <a:lnTo>
                  <a:pt x="1229878" y="12551"/>
                </a:lnTo>
                <a:lnTo>
                  <a:pt x="1184148" y="3207"/>
                </a:lnTo>
                <a:lnTo>
                  <a:pt x="1136469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85733" y="3048000"/>
            <a:ext cx="591185" cy="283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7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</a:pP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7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-33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7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</a:pP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7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-55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74" y="618235"/>
            <a:ext cx="36518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E</a:t>
            </a:r>
            <a:r>
              <a:rPr dirty="0" spc="-85"/>
              <a:t>x</a:t>
            </a:r>
            <a:r>
              <a:rPr dirty="0" spc="-65"/>
              <a:t>a</a:t>
            </a:r>
            <a:r>
              <a:rPr dirty="0" spc="-60"/>
              <a:t>m</a:t>
            </a:r>
            <a:r>
              <a:rPr dirty="0"/>
              <a:t>p</a:t>
            </a:r>
            <a:r>
              <a:rPr dirty="0" spc="10"/>
              <a:t>l</a:t>
            </a:r>
            <a:r>
              <a:rPr dirty="0" spc="30"/>
              <a:t>e</a:t>
            </a:r>
            <a:r>
              <a:rPr dirty="0" spc="-535"/>
              <a:t> </a:t>
            </a:r>
            <a:r>
              <a:rPr dirty="0" spc="-290"/>
              <a:t>D</a:t>
            </a:r>
            <a:r>
              <a:rPr dirty="0" spc="-65"/>
              <a:t>a</a:t>
            </a:r>
            <a:r>
              <a:rPr dirty="0" spc="130"/>
              <a:t>t</a:t>
            </a:r>
            <a:r>
              <a:rPr dirty="0" spc="-7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3713484" y="1922122"/>
            <a:ext cx="2846705" cy="702945"/>
          </a:xfrm>
          <a:custGeom>
            <a:avLst/>
            <a:gdLst/>
            <a:ahLst/>
            <a:cxnLst/>
            <a:rect l="l" t="t" r="r" b="b"/>
            <a:pathLst>
              <a:path w="2846704" h="702944">
                <a:moveTo>
                  <a:pt x="2494899" y="0"/>
                </a:moveTo>
                <a:lnTo>
                  <a:pt x="351373" y="0"/>
                </a:lnTo>
                <a:lnTo>
                  <a:pt x="303694" y="3207"/>
                </a:lnTo>
                <a:lnTo>
                  <a:pt x="257964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0"/>
                </a:lnTo>
                <a:lnTo>
                  <a:pt x="3207" y="399050"/>
                </a:lnTo>
                <a:lnTo>
                  <a:pt x="12551" y="444779"/>
                </a:lnTo>
                <a:lnTo>
                  <a:pt x="27612" y="488141"/>
                </a:lnTo>
                <a:lnTo>
                  <a:pt x="47972" y="528715"/>
                </a:lnTo>
                <a:lnTo>
                  <a:pt x="73212" y="566084"/>
                </a:lnTo>
                <a:lnTo>
                  <a:pt x="102914" y="599829"/>
                </a:lnTo>
                <a:lnTo>
                  <a:pt x="136659" y="629531"/>
                </a:lnTo>
                <a:lnTo>
                  <a:pt x="174028" y="654771"/>
                </a:lnTo>
                <a:lnTo>
                  <a:pt x="214602" y="675131"/>
                </a:lnTo>
                <a:lnTo>
                  <a:pt x="257964" y="690192"/>
                </a:lnTo>
                <a:lnTo>
                  <a:pt x="303694" y="699536"/>
                </a:lnTo>
                <a:lnTo>
                  <a:pt x="351373" y="702744"/>
                </a:lnTo>
                <a:lnTo>
                  <a:pt x="2494895" y="702748"/>
                </a:lnTo>
                <a:lnTo>
                  <a:pt x="2542575" y="699540"/>
                </a:lnTo>
                <a:lnTo>
                  <a:pt x="2588305" y="690196"/>
                </a:lnTo>
                <a:lnTo>
                  <a:pt x="2631666" y="675135"/>
                </a:lnTo>
                <a:lnTo>
                  <a:pt x="2672241" y="654775"/>
                </a:lnTo>
                <a:lnTo>
                  <a:pt x="2709609" y="629534"/>
                </a:lnTo>
                <a:lnTo>
                  <a:pt x="2743354" y="599832"/>
                </a:lnTo>
                <a:lnTo>
                  <a:pt x="2773056" y="566087"/>
                </a:lnTo>
                <a:lnTo>
                  <a:pt x="2798296" y="528718"/>
                </a:lnTo>
                <a:lnTo>
                  <a:pt x="2818656" y="488144"/>
                </a:lnTo>
                <a:lnTo>
                  <a:pt x="2833718" y="444782"/>
                </a:lnTo>
                <a:lnTo>
                  <a:pt x="2843061" y="399052"/>
                </a:lnTo>
                <a:lnTo>
                  <a:pt x="2846271" y="351373"/>
                </a:lnTo>
                <a:lnTo>
                  <a:pt x="2843064" y="303694"/>
                </a:lnTo>
                <a:lnTo>
                  <a:pt x="2833720" y="257964"/>
                </a:lnTo>
                <a:lnTo>
                  <a:pt x="2818659" y="214602"/>
                </a:lnTo>
                <a:lnTo>
                  <a:pt x="2798299" y="174028"/>
                </a:lnTo>
                <a:lnTo>
                  <a:pt x="2773059" y="136659"/>
                </a:lnTo>
                <a:lnTo>
                  <a:pt x="2743357" y="102914"/>
                </a:lnTo>
                <a:lnTo>
                  <a:pt x="2709612" y="73212"/>
                </a:lnTo>
                <a:lnTo>
                  <a:pt x="2672243" y="47972"/>
                </a:lnTo>
                <a:lnTo>
                  <a:pt x="2631669" y="27612"/>
                </a:lnTo>
                <a:lnTo>
                  <a:pt x="2588308" y="12551"/>
                </a:lnTo>
                <a:lnTo>
                  <a:pt x="2542578" y="3207"/>
                </a:lnTo>
                <a:lnTo>
                  <a:pt x="2494899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92805" y="2076196"/>
            <a:ext cx="11499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solidFill>
                  <a:srgbClr val="181717"/>
                </a:solidFill>
                <a:latin typeface="Tahoma"/>
                <a:cs typeface="Tahoma"/>
              </a:rPr>
              <a:t>C</a:t>
            </a:r>
            <a:r>
              <a:rPr dirty="0" sz="2200" spc="-25">
                <a:solidFill>
                  <a:srgbClr val="181717"/>
                </a:solidFill>
                <a:latin typeface="Tahoma"/>
                <a:cs typeface="Tahoma"/>
              </a:rPr>
              <a:t>o</a:t>
            </a:r>
            <a:r>
              <a:rPr dirty="0" sz="2200" spc="-15">
                <a:solidFill>
                  <a:srgbClr val="181717"/>
                </a:solidFill>
                <a:latin typeface="Tahoma"/>
                <a:cs typeface="Tahoma"/>
              </a:rPr>
              <a:t>l</a:t>
            </a:r>
            <a:r>
              <a:rPr dirty="0" sz="2200" spc="-75">
                <a:solidFill>
                  <a:srgbClr val="181717"/>
                </a:solidFill>
                <a:latin typeface="Tahoma"/>
                <a:cs typeface="Tahoma"/>
              </a:rPr>
              <a:t>u</a:t>
            </a:r>
            <a:r>
              <a:rPr dirty="0" sz="2200" spc="-65">
                <a:solidFill>
                  <a:srgbClr val="181717"/>
                </a:solidFill>
                <a:latin typeface="Tahoma"/>
                <a:cs typeface="Tahoma"/>
              </a:rPr>
              <a:t>m</a:t>
            </a:r>
            <a:r>
              <a:rPr dirty="0" sz="2200" spc="-45">
                <a:solidFill>
                  <a:srgbClr val="181717"/>
                </a:solidFill>
                <a:latin typeface="Tahoma"/>
                <a:cs typeface="Tahoma"/>
              </a:rPr>
              <a:t>n</a:t>
            </a:r>
            <a:r>
              <a:rPr dirty="0" sz="2200" spc="-270">
                <a:solidFill>
                  <a:srgbClr val="181717"/>
                </a:solidFill>
                <a:latin typeface="Tahoma"/>
                <a:cs typeface="Tahoma"/>
              </a:rPr>
              <a:t> </a:t>
            </a:r>
            <a:r>
              <a:rPr dirty="0" sz="2200" spc="15">
                <a:solidFill>
                  <a:srgbClr val="181717"/>
                </a:solidFill>
                <a:latin typeface="Tahoma"/>
                <a:cs typeface="Tahoma"/>
              </a:rPr>
              <a:t>A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47141" y="1922122"/>
            <a:ext cx="2846705" cy="702945"/>
          </a:xfrm>
          <a:custGeom>
            <a:avLst/>
            <a:gdLst/>
            <a:ahLst/>
            <a:cxnLst/>
            <a:rect l="l" t="t" r="r" b="b"/>
            <a:pathLst>
              <a:path w="2846704" h="702944">
                <a:moveTo>
                  <a:pt x="2494898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0"/>
                </a:lnTo>
                <a:lnTo>
                  <a:pt x="3207" y="399050"/>
                </a:lnTo>
                <a:lnTo>
                  <a:pt x="12551" y="444779"/>
                </a:lnTo>
                <a:lnTo>
                  <a:pt x="27612" y="488141"/>
                </a:lnTo>
                <a:lnTo>
                  <a:pt x="47972" y="528715"/>
                </a:lnTo>
                <a:lnTo>
                  <a:pt x="73212" y="566084"/>
                </a:lnTo>
                <a:lnTo>
                  <a:pt x="102914" y="599829"/>
                </a:lnTo>
                <a:lnTo>
                  <a:pt x="136659" y="629531"/>
                </a:lnTo>
                <a:lnTo>
                  <a:pt x="174028" y="654771"/>
                </a:lnTo>
                <a:lnTo>
                  <a:pt x="214602" y="675131"/>
                </a:lnTo>
                <a:lnTo>
                  <a:pt x="257963" y="690192"/>
                </a:lnTo>
                <a:lnTo>
                  <a:pt x="303693" y="699536"/>
                </a:lnTo>
                <a:lnTo>
                  <a:pt x="351372" y="702744"/>
                </a:lnTo>
                <a:lnTo>
                  <a:pt x="2494895" y="702748"/>
                </a:lnTo>
                <a:lnTo>
                  <a:pt x="2542575" y="699540"/>
                </a:lnTo>
                <a:lnTo>
                  <a:pt x="2588304" y="690196"/>
                </a:lnTo>
                <a:lnTo>
                  <a:pt x="2631665" y="675135"/>
                </a:lnTo>
                <a:lnTo>
                  <a:pt x="2672240" y="654775"/>
                </a:lnTo>
                <a:lnTo>
                  <a:pt x="2709609" y="629534"/>
                </a:lnTo>
                <a:lnTo>
                  <a:pt x="2743354" y="599832"/>
                </a:lnTo>
                <a:lnTo>
                  <a:pt x="2773056" y="566087"/>
                </a:lnTo>
                <a:lnTo>
                  <a:pt x="2798296" y="528718"/>
                </a:lnTo>
                <a:lnTo>
                  <a:pt x="2818656" y="488144"/>
                </a:lnTo>
                <a:lnTo>
                  <a:pt x="2833717" y="444782"/>
                </a:lnTo>
                <a:lnTo>
                  <a:pt x="2843061" y="399052"/>
                </a:lnTo>
                <a:lnTo>
                  <a:pt x="2846271" y="351373"/>
                </a:lnTo>
                <a:lnTo>
                  <a:pt x="2843064" y="303694"/>
                </a:lnTo>
                <a:lnTo>
                  <a:pt x="2833720" y="257964"/>
                </a:lnTo>
                <a:lnTo>
                  <a:pt x="2818659" y="214602"/>
                </a:lnTo>
                <a:lnTo>
                  <a:pt x="2798299" y="174028"/>
                </a:lnTo>
                <a:lnTo>
                  <a:pt x="2773058" y="136659"/>
                </a:lnTo>
                <a:lnTo>
                  <a:pt x="2743357" y="102914"/>
                </a:lnTo>
                <a:lnTo>
                  <a:pt x="2709612" y="73212"/>
                </a:lnTo>
                <a:lnTo>
                  <a:pt x="2672243" y="47972"/>
                </a:lnTo>
                <a:lnTo>
                  <a:pt x="2631669" y="27612"/>
                </a:lnTo>
                <a:lnTo>
                  <a:pt x="2588307" y="12551"/>
                </a:lnTo>
                <a:lnTo>
                  <a:pt x="2542577" y="3207"/>
                </a:lnTo>
                <a:lnTo>
                  <a:pt x="249489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23604" y="2076196"/>
            <a:ext cx="11557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solidFill>
                  <a:srgbClr val="181717"/>
                </a:solidFill>
                <a:latin typeface="Tahoma"/>
                <a:cs typeface="Tahoma"/>
              </a:rPr>
              <a:t>C</a:t>
            </a:r>
            <a:r>
              <a:rPr dirty="0" sz="2200" spc="-25">
                <a:solidFill>
                  <a:srgbClr val="181717"/>
                </a:solidFill>
                <a:latin typeface="Tahoma"/>
                <a:cs typeface="Tahoma"/>
              </a:rPr>
              <a:t>o</a:t>
            </a:r>
            <a:r>
              <a:rPr dirty="0" sz="2200" spc="-15">
                <a:solidFill>
                  <a:srgbClr val="181717"/>
                </a:solidFill>
                <a:latin typeface="Tahoma"/>
                <a:cs typeface="Tahoma"/>
              </a:rPr>
              <a:t>l</a:t>
            </a:r>
            <a:r>
              <a:rPr dirty="0" sz="2200" spc="-75">
                <a:solidFill>
                  <a:srgbClr val="181717"/>
                </a:solidFill>
                <a:latin typeface="Tahoma"/>
                <a:cs typeface="Tahoma"/>
              </a:rPr>
              <a:t>u</a:t>
            </a:r>
            <a:r>
              <a:rPr dirty="0" sz="2200" spc="-65">
                <a:solidFill>
                  <a:srgbClr val="181717"/>
                </a:solidFill>
                <a:latin typeface="Tahoma"/>
                <a:cs typeface="Tahoma"/>
              </a:rPr>
              <a:t>m</a:t>
            </a:r>
            <a:r>
              <a:rPr dirty="0" sz="2200" spc="-45">
                <a:solidFill>
                  <a:srgbClr val="181717"/>
                </a:solidFill>
                <a:latin typeface="Tahoma"/>
                <a:cs typeface="Tahoma"/>
              </a:rPr>
              <a:t>n</a:t>
            </a:r>
            <a:r>
              <a:rPr dirty="0" sz="2200" spc="-270">
                <a:solidFill>
                  <a:srgbClr val="181717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181717"/>
                </a:solidFill>
                <a:latin typeface="Tahoma"/>
                <a:cs typeface="Tahoma"/>
              </a:rPr>
              <a:t>B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99870" y="1944164"/>
            <a:ext cx="2846705" cy="702945"/>
          </a:xfrm>
          <a:custGeom>
            <a:avLst/>
            <a:gdLst/>
            <a:ahLst/>
            <a:cxnLst/>
            <a:rect l="l" t="t" r="r" b="b"/>
            <a:pathLst>
              <a:path w="2846704" h="702944">
                <a:moveTo>
                  <a:pt x="2494898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3"/>
                </a:lnTo>
                <a:lnTo>
                  <a:pt x="136659" y="73213"/>
                </a:lnTo>
                <a:lnTo>
                  <a:pt x="102914" y="102915"/>
                </a:lnTo>
                <a:lnTo>
                  <a:pt x="73212" y="136660"/>
                </a:lnTo>
                <a:lnTo>
                  <a:pt x="47972" y="174029"/>
                </a:lnTo>
                <a:lnTo>
                  <a:pt x="27612" y="214603"/>
                </a:lnTo>
                <a:lnTo>
                  <a:pt x="12551" y="257965"/>
                </a:lnTo>
                <a:lnTo>
                  <a:pt x="3207" y="303695"/>
                </a:lnTo>
                <a:lnTo>
                  <a:pt x="0" y="351370"/>
                </a:lnTo>
                <a:lnTo>
                  <a:pt x="3207" y="399050"/>
                </a:lnTo>
                <a:lnTo>
                  <a:pt x="12551" y="444780"/>
                </a:lnTo>
                <a:lnTo>
                  <a:pt x="27612" y="488141"/>
                </a:lnTo>
                <a:lnTo>
                  <a:pt x="47972" y="528716"/>
                </a:lnTo>
                <a:lnTo>
                  <a:pt x="73212" y="566085"/>
                </a:lnTo>
                <a:lnTo>
                  <a:pt x="102914" y="599830"/>
                </a:lnTo>
                <a:lnTo>
                  <a:pt x="136659" y="629532"/>
                </a:lnTo>
                <a:lnTo>
                  <a:pt x="174028" y="654772"/>
                </a:lnTo>
                <a:lnTo>
                  <a:pt x="214602" y="675132"/>
                </a:lnTo>
                <a:lnTo>
                  <a:pt x="257963" y="690194"/>
                </a:lnTo>
                <a:lnTo>
                  <a:pt x="303693" y="699537"/>
                </a:lnTo>
                <a:lnTo>
                  <a:pt x="351372" y="702745"/>
                </a:lnTo>
                <a:lnTo>
                  <a:pt x="2494895" y="702748"/>
                </a:lnTo>
                <a:lnTo>
                  <a:pt x="2542575" y="699540"/>
                </a:lnTo>
                <a:lnTo>
                  <a:pt x="2588304" y="690196"/>
                </a:lnTo>
                <a:lnTo>
                  <a:pt x="2631665" y="675135"/>
                </a:lnTo>
                <a:lnTo>
                  <a:pt x="2672240" y="654775"/>
                </a:lnTo>
                <a:lnTo>
                  <a:pt x="2709609" y="629535"/>
                </a:lnTo>
                <a:lnTo>
                  <a:pt x="2743354" y="599833"/>
                </a:lnTo>
                <a:lnTo>
                  <a:pt x="2773056" y="566088"/>
                </a:lnTo>
                <a:lnTo>
                  <a:pt x="2798296" y="528719"/>
                </a:lnTo>
                <a:lnTo>
                  <a:pt x="2818656" y="488145"/>
                </a:lnTo>
                <a:lnTo>
                  <a:pt x="2833717" y="444783"/>
                </a:lnTo>
                <a:lnTo>
                  <a:pt x="2843061" y="399054"/>
                </a:lnTo>
                <a:lnTo>
                  <a:pt x="2846271" y="351374"/>
                </a:lnTo>
                <a:lnTo>
                  <a:pt x="2843064" y="303695"/>
                </a:lnTo>
                <a:lnTo>
                  <a:pt x="2833720" y="257965"/>
                </a:lnTo>
                <a:lnTo>
                  <a:pt x="2818659" y="214603"/>
                </a:lnTo>
                <a:lnTo>
                  <a:pt x="2798299" y="174029"/>
                </a:lnTo>
                <a:lnTo>
                  <a:pt x="2773058" y="136660"/>
                </a:lnTo>
                <a:lnTo>
                  <a:pt x="2743357" y="102915"/>
                </a:lnTo>
                <a:lnTo>
                  <a:pt x="2709612" y="73213"/>
                </a:lnTo>
                <a:lnTo>
                  <a:pt x="2672243" y="47973"/>
                </a:lnTo>
                <a:lnTo>
                  <a:pt x="2631669" y="27612"/>
                </a:lnTo>
                <a:lnTo>
                  <a:pt x="2588307" y="12551"/>
                </a:lnTo>
                <a:lnTo>
                  <a:pt x="2542577" y="3207"/>
                </a:lnTo>
                <a:lnTo>
                  <a:pt x="249489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79188" y="2097532"/>
            <a:ext cx="11499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solidFill>
                  <a:srgbClr val="181717"/>
                </a:solidFill>
                <a:latin typeface="Tahoma"/>
                <a:cs typeface="Tahoma"/>
              </a:rPr>
              <a:t>C</a:t>
            </a:r>
            <a:r>
              <a:rPr dirty="0" sz="2200" spc="-25">
                <a:solidFill>
                  <a:srgbClr val="181717"/>
                </a:solidFill>
                <a:latin typeface="Tahoma"/>
                <a:cs typeface="Tahoma"/>
              </a:rPr>
              <a:t>o</a:t>
            </a:r>
            <a:r>
              <a:rPr dirty="0" sz="2200" spc="-15">
                <a:solidFill>
                  <a:srgbClr val="181717"/>
                </a:solidFill>
                <a:latin typeface="Tahoma"/>
                <a:cs typeface="Tahoma"/>
              </a:rPr>
              <a:t>l</a:t>
            </a:r>
            <a:r>
              <a:rPr dirty="0" sz="2200" spc="-75">
                <a:solidFill>
                  <a:srgbClr val="181717"/>
                </a:solidFill>
                <a:latin typeface="Tahoma"/>
                <a:cs typeface="Tahoma"/>
              </a:rPr>
              <a:t>u</a:t>
            </a:r>
            <a:r>
              <a:rPr dirty="0" sz="2200" spc="-65">
                <a:solidFill>
                  <a:srgbClr val="181717"/>
                </a:solidFill>
                <a:latin typeface="Tahoma"/>
                <a:cs typeface="Tahoma"/>
              </a:rPr>
              <a:t>m</a:t>
            </a:r>
            <a:r>
              <a:rPr dirty="0" sz="2200" spc="-45">
                <a:solidFill>
                  <a:srgbClr val="181717"/>
                </a:solidFill>
                <a:latin typeface="Tahoma"/>
                <a:cs typeface="Tahoma"/>
              </a:rPr>
              <a:t>n</a:t>
            </a:r>
            <a:r>
              <a:rPr dirty="0" sz="2200" spc="-270">
                <a:solidFill>
                  <a:srgbClr val="181717"/>
                </a:solidFill>
                <a:latin typeface="Tahoma"/>
                <a:cs typeface="Tahoma"/>
              </a:rPr>
              <a:t> </a:t>
            </a:r>
            <a:r>
              <a:rPr dirty="0" sz="2200" spc="10">
                <a:solidFill>
                  <a:srgbClr val="181717"/>
                </a:solidFill>
                <a:latin typeface="Tahoma"/>
                <a:cs typeface="Tahoma"/>
              </a:rPr>
              <a:t>C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6451" y="2836481"/>
            <a:ext cx="1488440" cy="702945"/>
          </a:xfrm>
          <a:custGeom>
            <a:avLst/>
            <a:gdLst/>
            <a:ahLst/>
            <a:cxnLst/>
            <a:rect l="l" t="t" r="r" b="b"/>
            <a:pathLst>
              <a:path w="1488439" h="702945">
                <a:moveTo>
                  <a:pt x="1136469" y="0"/>
                </a:moveTo>
                <a:lnTo>
                  <a:pt x="351373" y="0"/>
                </a:lnTo>
                <a:lnTo>
                  <a:pt x="303694" y="3207"/>
                </a:lnTo>
                <a:lnTo>
                  <a:pt x="257964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3"/>
                </a:lnTo>
                <a:lnTo>
                  <a:pt x="3207" y="399052"/>
                </a:lnTo>
                <a:lnTo>
                  <a:pt x="12551" y="444782"/>
                </a:lnTo>
                <a:lnTo>
                  <a:pt x="27612" y="488143"/>
                </a:lnTo>
                <a:lnTo>
                  <a:pt x="47972" y="528717"/>
                </a:lnTo>
                <a:lnTo>
                  <a:pt x="73212" y="566086"/>
                </a:lnTo>
                <a:lnTo>
                  <a:pt x="102914" y="599831"/>
                </a:lnTo>
                <a:lnTo>
                  <a:pt x="136659" y="629532"/>
                </a:lnTo>
                <a:lnTo>
                  <a:pt x="174028" y="654772"/>
                </a:lnTo>
                <a:lnTo>
                  <a:pt x="214602" y="675133"/>
                </a:lnTo>
                <a:lnTo>
                  <a:pt x="257964" y="690194"/>
                </a:lnTo>
                <a:lnTo>
                  <a:pt x="303694" y="699537"/>
                </a:lnTo>
                <a:lnTo>
                  <a:pt x="351373" y="702745"/>
                </a:lnTo>
                <a:lnTo>
                  <a:pt x="1136469" y="702745"/>
                </a:lnTo>
                <a:lnTo>
                  <a:pt x="1184148" y="699537"/>
                </a:lnTo>
                <a:lnTo>
                  <a:pt x="1229878" y="690194"/>
                </a:lnTo>
                <a:lnTo>
                  <a:pt x="1273239" y="675133"/>
                </a:lnTo>
                <a:lnTo>
                  <a:pt x="1313813" y="654772"/>
                </a:lnTo>
                <a:lnTo>
                  <a:pt x="1351182" y="629532"/>
                </a:lnTo>
                <a:lnTo>
                  <a:pt x="1384927" y="599831"/>
                </a:lnTo>
                <a:lnTo>
                  <a:pt x="1414628" y="566086"/>
                </a:lnTo>
                <a:lnTo>
                  <a:pt x="1439869" y="528717"/>
                </a:lnTo>
                <a:lnTo>
                  <a:pt x="1460229" y="488143"/>
                </a:lnTo>
                <a:lnTo>
                  <a:pt x="1475290" y="444782"/>
                </a:lnTo>
                <a:lnTo>
                  <a:pt x="1484634" y="399052"/>
                </a:lnTo>
                <a:lnTo>
                  <a:pt x="1487841" y="351373"/>
                </a:lnTo>
                <a:lnTo>
                  <a:pt x="1484634" y="303694"/>
                </a:lnTo>
                <a:lnTo>
                  <a:pt x="1475290" y="257964"/>
                </a:lnTo>
                <a:lnTo>
                  <a:pt x="1460229" y="214602"/>
                </a:lnTo>
                <a:lnTo>
                  <a:pt x="1439869" y="174028"/>
                </a:lnTo>
                <a:lnTo>
                  <a:pt x="1414628" y="136659"/>
                </a:lnTo>
                <a:lnTo>
                  <a:pt x="1384927" y="102914"/>
                </a:lnTo>
                <a:lnTo>
                  <a:pt x="1351182" y="73212"/>
                </a:lnTo>
                <a:lnTo>
                  <a:pt x="1313813" y="47972"/>
                </a:lnTo>
                <a:lnTo>
                  <a:pt x="1273239" y="27612"/>
                </a:lnTo>
                <a:lnTo>
                  <a:pt x="1229878" y="12551"/>
                </a:lnTo>
                <a:lnTo>
                  <a:pt x="1184148" y="3207"/>
                </a:lnTo>
                <a:lnTo>
                  <a:pt x="1136469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85733" y="3048000"/>
            <a:ext cx="59118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7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6451" y="3691809"/>
            <a:ext cx="1488440" cy="702945"/>
          </a:xfrm>
          <a:custGeom>
            <a:avLst/>
            <a:gdLst/>
            <a:ahLst/>
            <a:cxnLst/>
            <a:rect l="l" t="t" r="r" b="b"/>
            <a:pathLst>
              <a:path w="1488439" h="702945">
                <a:moveTo>
                  <a:pt x="1136469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3"/>
                </a:lnTo>
                <a:lnTo>
                  <a:pt x="3207" y="399052"/>
                </a:lnTo>
                <a:lnTo>
                  <a:pt x="12551" y="444782"/>
                </a:lnTo>
                <a:lnTo>
                  <a:pt x="27612" y="488143"/>
                </a:lnTo>
                <a:lnTo>
                  <a:pt x="47972" y="528717"/>
                </a:lnTo>
                <a:lnTo>
                  <a:pt x="73212" y="566086"/>
                </a:lnTo>
                <a:lnTo>
                  <a:pt x="102914" y="599831"/>
                </a:lnTo>
                <a:lnTo>
                  <a:pt x="136659" y="629533"/>
                </a:lnTo>
                <a:lnTo>
                  <a:pt x="174028" y="654773"/>
                </a:lnTo>
                <a:lnTo>
                  <a:pt x="214602" y="675134"/>
                </a:lnTo>
                <a:lnTo>
                  <a:pt x="257963" y="690195"/>
                </a:lnTo>
                <a:lnTo>
                  <a:pt x="303693" y="699539"/>
                </a:lnTo>
                <a:lnTo>
                  <a:pt x="351372" y="702746"/>
                </a:lnTo>
                <a:lnTo>
                  <a:pt x="1136469" y="702746"/>
                </a:lnTo>
                <a:lnTo>
                  <a:pt x="1184148" y="699539"/>
                </a:lnTo>
                <a:lnTo>
                  <a:pt x="1229878" y="690195"/>
                </a:lnTo>
                <a:lnTo>
                  <a:pt x="1273239" y="675134"/>
                </a:lnTo>
                <a:lnTo>
                  <a:pt x="1313813" y="654773"/>
                </a:lnTo>
                <a:lnTo>
                  <a:pt x="1351182" y="629533"/>
                </a:lnTo>
                <a:lnTo>
                  <a:pt x="1384927" y="599831"/>
                </a:lnTo>
                <a:lnTo>
                  <a:pt x="1414628" y="566086"/>
                </a:lnTo>
                <a:lnTo>
                  <a:pt x="1439869" y="528717"/>
                </a:lnTo>
                <a:lnTo>
                  <a:pt x="1460229" y="488143"/>
                </a:lnTo>
                <a:lnTo>
                  <a:pt x="1475290" y="444782"/>
                </a:lnTo>
                <a:lnTo>
                  <a:pt x="1484634" y="399052"/>
                </a:lnTo>
                <a:lnTo>
                  <a:pt x="1487841" y="351373"/>
                </a:lnTo>
                <a:lnTo>
                  <a:pt x="1484634" y="303694"/>
                </a:lnTo>
                <a:lnTo>
                  <a:pt x="1475290" y="257964"/>
                </a:lnTo>
                <a:lnTo>
                  <a:pt x="1460229" y="214602"/>
                </a:lnTo>
                <a:lnTo>
                  <a:pt x="1439869" y="174028"/>
                </a:lnTo>
                <a:lnTo>
                  <a:pt x="1414628" y="136659"/>
                </a:lnTo>
                <a:lnTo>
                  <a:pt x="1384927" y="102914"/>
                </a:lnTo>
                <a:lnTo>
                  <a:pt x="1351182" y="73212"/>
                </a:lnTo>
                <a:lnTo>
                  <a:pt x="1313813" y="47972"/>
                </a:lnTo>
                <a:lnTo>
                  <a:pt x="1273239" y="27612"/>
                </a:lnTo>
                <a:lnTo>
                  <a:pt x="1229878" y="12551"/>
                </a:lnTo>
                <a:lnTo>
                  <a:pt x="1184148" y="3207"/>
                </a:lnTo>
                <a:lnTo>
                  <a:pt x="1136469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08592" y="3904488"/>
            <a:ext cx="54483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7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-33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36451" y="4547137"/>
            <a:ext cx="1488440" cy="702945"/>
          </a:xfrm>
          <a:custGeom>
            <a:avLst/>
            <a:gdLst/>
            <a:ahLst/>
            <a:cxnLst/>
            <a:rect l="l" t="t" r="r" b="b"/>
            <a:pathLst>
              <a:path w="1488439" h="702945">
                <a:moveTo>
                  <a:pt x="1136469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2"/>
                </a:lnTo>
                <a:lnTo>
                  <a:pt x="102914" y="102914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2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3"/>
                </a:lnTo>
                <a:lnTo>
                  <a:pt x="3207" y="399052"/>
                </a:lnTo>
                <a:lnTo>
                  <a:pt x="12551" y="444782"/>
                </a:lnTo>
                <a:lnTo>
                  <a:pt x="27612" y="488143"/>
                </a:lnTo>
                <a:lnTo>
                  <a:pt x="47972" y="528718"/>
                </a:lnTo>
                <a:lnTo>
                  <a:pt x="73212" y="566087"/>
                </a:lnTo>
                <a:lnTo>
                  <a:pt x="102914" y="599832"/>
                </a:lnTo>
                <a:lnTo>
                  <a:pt x="136659" y="629533"/>
                </a:lnTo>
                <a:lnTo>
                  <a:pt x="174028" y="654774"/>
                </a:lnTo>
                <a:lnTo>
                  <a:pt x="214602" y="675134"/>
                </a:lnTo>
                <a:lnTo>
                  <a:pt x="257963" y="690195"/>
                </a:lnTo>
                <a:lnTo>
                  <a:pt x="303693" y="699539"/>
                </a:lnTo>
                <a:lnTo>
                  <a:pt x="351372" y="702746"/>
                </a:lnTo>
                <a:lnTo>
                  <a:pt x="1136469" y="702746"/>
                </a:lnTo>
                <a:lnTo>
                  <a:pt x="1184148" y="699539"/>
                </a:lnTo>
                <a:lnTo>
                  <a:pt x="1229878" y="690195"/>
                </a:lnTo>
                <a:lnTo>
                  <a:pt x="1273239" y="675134"/>
                </a:lnTo>
                <a:lnTo>
                  <a:pt x="1313813" y="654774"/>
                </a:lnTo>
                <a:lnTo>
                  <a:pt x="1351182" y="629533"/>
                </a:lnTo>
                <a:lnTo>
                  <a:pt x="1384927" y="599832"/>
                </a:lnTo>
                <a:lnTo>
                  <a:pt x="1414628" y="566087"/>
                </a:lnTo>
                <a:lnTo>
                  <a:pt x="1439869" y="528718"/>
                </a:lnTo>
                <a:lnTo>
                  <a:pt x="1460229" y="488143"/>
                </a:lnTo>
                <a:lnTo>
                  <a:pt x="1475290" y="444782"/>
                </a:lnTo>
                <a:lnTo>
                  <a:pt x="1484634" y="399052"/>
                </a:lnTo>
                <a:lnTo>
                  <a:pt x="1487841" y="351373"/>
                </a:lnTo>
                <a:lnTo>
                  <a:pt x="1484634" y="303694"/>
                </a:lnTo>
                <a:lnTo>
                  <a:pt x="1475290" y="257964"/>
                </a:lnTo>
                <a:lnTo>
                  <a:pt x="1460229" y="214602"/>
                </a:lnTo>
                <a:lnTo>
                  <a:pt x="1439869" y="174028"/>
                </a:lnTo>
                <a:lnTo>
                  <a:pt x="1414628" y="136659"/>
                </a:lnTo>
                <a:lnTo>
                  <a:pt x="1384927" y="102914"/>
                </a:lnTo>
                <a:lnTo>
                  <a:pt x="1351182" y="73212"/>
                </a:lnTo>
                <a:lnTo>
                  <a:pt x="1313813" y="47972"/>
                </a:lnTo>
                <a:lnTo>
                  <a:pt x="1273239" y="27612"/>
                </a:lnTo>
                <a:lnTo>
                  <a:pt x="1229878" y="12551"/>
                </a:lnTo>
                <a:lnTo>
                  <a:pt x="1184148" y="3207"/>
                </a:lnTo>
                <a:lnTo>
                  <a:pt x="1136469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88589" y="4757928"/>
            <a:ext cx="58483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7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36451" y="5383627"/>
            <a:ext cx="1488440" cy="702945"/>
          </a:xfrm>
          <a:custGeom>
            <a:avLst/>
            <a:gdLst/>
            <a:ahLst/>
            <a:cxnLst/>
            <a:rect l="l" t="t" r="r" b="b"/>
            <a:pathLst>
              <a:path w="1488439" h="702945">
                <a:moveTo>
                  <a:pt x="1136469" y="0"/>
                </a:moveTo>
                <a:lnTo>
                  <a:pt x="351372" y="0"/>
                </a:lnTo>
                <a:lnTo>
                  <a:pt x="303693" y="3207"/>
                </a:lnTo>
                <a:lnTo>
                  <a:pt x="257963" y="12551"/>
                </a:lnTo>
                <a:lnTo>
                  <a:pt x="214602" y="27612"/>
                </a:lnTo>
                <a:lnTo>
                  <a:pt x="174028" y="47972"/>
                </a:lnTo>
                <a:lnTo>
                  <a:pt x="136659" y="73213"/>
                </a:lnTo>
                <a:lnTo>
                  <a:pt x="102914" y="102915"/>
                </a:lnTo>
                <a:lnTo>
                  <a:pt x="73212" y="136659"/>
                </a:lnTo>
                <a:lnTo>
                  <a:pt x="47972" y="174028"/>
                </a:lnTo>
                <a:lnTo>
                  <a:pt x="27612" y="214603"/>
                </a:lnTo>
                <a:lnTo>
                  <a:pt x="12551" y="257964"/>
                </a:lnTo>
                <a:lnTo>
                  <a:pt x="3207" y="303694"/>
                </a:lnTo>
                <a:lnTo>
                  <a:pt x="0" y="351373"/>
                </a:lnTo>
                <a:lnTo>
                  <a:pt x="3207" y="399052"/>
                </a:lnTo>
                <a:lnTo>
                  <a:pt x="12551" y="444782"/>
                </a:lnTo>
                <a:lnTo>
                  <a:pt x="27612" y="488143"/>
                </a:lnTo>
                <a:lnTo>
                  <a:pt x="47972" y="528718"/>
                </a:lnTo>
                <a:lnTo>
                  <a:pt x="73212" y="566087"/>
                </a:lnTo>
                <a:lnTo>
                  <a:pt x="102914" y="599832"/>
                </a:lnTo>
                <a:lnTo>
                  <a:pt x="136659" y="629533"/>
                </a:lnTo>
                <a:lnTo>
                  <a:pt x="174028" y="654774"/>
                </a:lnTo>
                <a:lnTo>
                  <a:pt x="214602" y="675134"/>
                </a:lnTo>
                <a:lnTo>
                  <a:pt x="257963" y="690195"/>
                </a:lnTo>
                <a:lnTo>
                  <a:pt x="303693" y="699539"/>
                </a:lnTo>
                <a:lnTo>
                  <a:pt x="351372" y="702746"/>
                </a:lnTo>
                <a:lnTo>
                  <a:pt x="1136469" y="702746"/>
                </a:lnTo>
                <a:lnTo>
                  <a:pt x="1184148" y="699539"/>
                </a:lnTo>
                <a:lnTo>
                  <a:pt x="1229878" y="690195"/>
                </a:lnTo>
                <a:lnTo>
                  <a:pt x="1273239" y="675134"/>
                </a:lnTo>
                <a:lnTo>
                  <a:pt x="1313813" y="654774"/>
                </a:lnTo>
                <a:lnTo>
                  <a:pt x="1351182" y="629533"/>
                </a:lnTo>
                <a:lnTo>
                  <a:pt x="1384927" y="599832"/>
                </a:lnTo>
                <a:lnTo>
                  <a:pt x="1414628" y="566087"/>
                </a:lnTo>
                <a:lnTo>
                  <a:pt x="1439869" y="528718"/>
                </a:lnTo>
                <a:lnTo>
                  <a:pt x="1460229" y="488143"/>
                </a:lnTo>
                <a:lnTo>
                  <a:pt x="1475290" y="444782"/>
                </a:lnTo>
                <a:lnTo>
                  <a:pt x="1484634" y="399052"/>
                </a:lnTo>
                <a:lnTo>
                  <a:pt x="1487841" y="351373"/>
                </a:lnTo>
                <a:lnTo>
                  <a:pt x="1484634" y="303694"/>
                </a:lnTo>
                <a:lnTo>
                  <a:pt x="1475290" y="257964"/>
                </a:lnTo>
                <a:lnTo>
                  <a:pt x="1460229" y="214603"/>
                </a:lnTo>
                <a:lnTo>
                  <a:pt x="1439869" y="174028"/>
                </a:lnTo>
                <a:lnTo>
                  <a:pt x="1414628" y="136659"/>
                </a:lnTo>
                <a:lnTo>
                  <a:pt x="1384927" y="102915"/>
                </a:lnTo>
                <a:lnTo>
                  <a:pt x="1351182" y="73213"/>
                </a:lnTo>
                <a:lnTo>
                  <a:pt x="1313813" y="47972"/>
                </a:lnTo>
                <a:lnTo>
                  <a:pt x="1273239" y="27612"/>
                </a:lnTo>
                <a:lnTo>
                  <a:pt x="1229878" y="12551"/>
                </a:lnTo>
                <a:lnTo>
                  <a:pt x="1184148" y="3207"/>
                </a:lnTo>
                <a:lnTo>
                  <a:pt x="1136469" y="0"/>
                </a:lnTo>
                <a:close/>
              </a:path>
            </a:pathLst>
          </a:custGeom>
          <a:solidFill>
            <a:srgbClr val="001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90494" y="5596128"/>
            <a:ext cx="58039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7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-55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19626" y="2870662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5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5" y="713231"/>
                </a:lnTo>
                <a:lnTo>
                  <a:pt x="2496312" y="713231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002326" y="3030220"/>
            <a:ext cx="3454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A0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99870" y="2865939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5" y="28024"/>
                </a:lnTo>
                <a:lnTo>
                  <a:pt x="176625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6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5" y="664543"/>
                </a:lnTo>
                <a:lnTo>
                  <a:pt x="217805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3" y="685207"/>
                </a:lnTo>
                <a:lnTo>
                  <a:pt x="2676303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6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3" y="48688"/>
                </a:lnTo>
                <a:lnTo>
                  <a:pt x="2635123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082570" y="3024123"/>
            <a:ext cx="3454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C0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59748" y="2883466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039589" y="3042411"/>
            <a:ext cx="3511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0">
                <a:solidFill>
                  <a:srgbClr val="FFFFFF"/>
                </a:solidFill>
                <a:latin typeface="Tahoma"/>
                <a:cs typeface="Tahoma"/>
              </a:rPr>
              <a:t>B0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19625" y="3748904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31852" y="3908044"/>
            <a:ext cx="2851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45">
                <a:solidFill>
                  <a:srgbClr val="FFFFFF"/>
                </a:solidFill>
                <a:latin typeface="Tahoma"/>
                <a:cs typeface="Tahoma"/>
              </a:rPr>
              <a:t>A1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19624" y="4594122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5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5" y="28024"/>
                </a:lnTo>
                <a:lnTo>
                  <a:pt x="176625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4"/>
                </a:lnTo>
                <a:lnTo>
                  <a:pt x="28024" y="217804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6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6"/>
                </a:lnTo>
                <a:lnTo>
                  <a:pt x="48688" y="536606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5" y="664543"/>
                </a:lnTo>
                <a:lnTo>
                  <a:pt x="217805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5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6"/>
                </a:lnTo>
                <a:lnTo>
                  <a:pt x="2824903" y="495426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6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4"/>
                </a:lnTo>
                <a:lnTo>
                  <a:pt x="2804239" y="176624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006134" y="4752340"/>
            <a:ext cx="3371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A2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19624" y="5430612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5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5" y="28024"/>
                </a:lnTo>
                <a:lnTo>
                  <a:pt x="176625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5" y="664543"/>
                </a:lnTo>
                <a:lnTo>
                  <a:pt x="217805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5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008991" y="5590540"/>
            <a:ext cx="33147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65">
                <a:solidFill>
                  <a:srgbClr val="FFFFFF"/>
                </a:solidFill>
                <a:latin typeface="Tahoma"/>
                <a:cs typeface="Tahoma"/>
              </a:rPr>
              <a:t>A3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59748" y="3748904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069119" y="3908044"/>
            <a:ext cx="2914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04">
                <a:solidFill>
                  <a:srgbClr val="FFFFFF"/>
                </a:solidFill>
                <a:latin typeface="Tahoma"/>
                <a:cs typeface="Tahoma"/>
              </a:rPr>
              <a:t>B1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59748" y="4604232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4"/>
                </a:lnTo>
                <a:lnTo>
                  <a:pt x="28024" y="217804"/>
                </a:lnTo>
                <a:lnTo>
                  <a:pt x="12738" y="261812"/>
                </a:lnTo>
                <a:lnTo>
                  <a:pt x="3255" y="308224"/>
                </a:lnTo>
                <a:lnTo>
                  <a:pt x="0" y="356614"/>
                </a:lnTo>
                <a:lnTo>
                  <a:pt x="3255" y="405005"/>
                </a:lnTo>
                <a:lnTo>
                  <a:pt x="12738" y="451417"/>
                </a:lnTo>
                <a:lnTo>
                  <a:pt x="28024" y="495426"/>
                </a:lnTo>
                <a:lnTo>
                  <a:pt x="48688" y="536605"/>
                </a:lnTo>
                <a:lnTo>
                  <a:pt x="74305" y="574532"/>
                </a:lnTo>
                <a:lnTo>
                  <a:pt x="104450" y="608780"/>
                </a:lnTo>
                <a:lnTo>
                  <a:pt x="138698" y="638925"/>
                </a:lnTo>
                <a:lnTo>
                  <a:pt x="176624" y="664542"/>
                </a:lnTo>
                <a:lnTo>
                  <a:pt x="217804" y="685206"/>
                </a:lnTo>
                <a:lnTo>
                  <a:pt x="261813" y="700492"/>
                </a:lnTo>
                <a:lnTo>
                  <a:pt x="308225" y="709975"/>
                </a:lnTo>
                <a:lnTo>
                  <a:pt x="356616" y="713230"/>
                </a:lnTo>
                <a:lnTo>
                  <a:pt x="2496312" y="713230"/>
                </a:lnTo>
                <a:lnTo>
                  <a:pt x="2544702" y="709975"/>
                </a:lnTo>
                <a:lnTo>
                  <a:pt x="2591114" y="700492"/>
                </a:lnTo>
                <a:lnTo>
                  <a:pt x="2635122" y="685206"/>
                </a:lnTo>
                <a:lnTo>
                  <a:pt x="2676302" y="664542"/>
                </a:lnTo>
                <a:lnTo>
                  <a:pt x="2714229" y="638925"/>
                </a:lnTo>
                <a:lnTo>
                  <a:pt x="2748477" y="608780"/>
                </a:lnTo>
                <a:lnTo>
                  <a:pt x="2778622" y="574532"/>
                </a:lnTo>
                <a:lnTo>
                  <a:pt x="2804239" y="536605"/>
                </a:lnTo>
                <a:lnTo>
                  <a:pt x="2824903" y="495426"/>
                </a:lnTo>
                <a:lnTo>
                  <a:pt x="2840189" y="451417"/>
                </a:lnTo>
                <a:lnTo>
                  <a:pt x="2849672" y="405005"/>
                </a:lnTo>
                <a:lnTo>
                  <a:pt x="2852928" y="356614"/>
                </a:lnTo>
                <a:lnTo>
                  <a:pt x="2849672" y="308224"/>
                </a:lnTo>
                <a:lnTo>
                  <a:pt x="2840189" y="261812"/>
                </a:lnTo>
                <a:lnTo>
                  <a:pt x="2824903" y="217804"/>
                </a:lnTo>
                <a:lnTo>
                  <a:pt x="2804239" y="176624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043400" y="4761484"/>
            <a:ext cx="3429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B2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59748" y="5430612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36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046259" y="5590540"/>
            <a:ext cx="3371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>
                <a:solidFill>
                  <a:srgbClr val="FFFFFF"/>
                </a:solidFill>
                <a:latin typeface="Tahoma"/>
                <a:cs typeface="Tahoma"/>
              </a:rPr>
              <a:t>B3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799868" y="3718572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5"/>
                </a:lnTo>
                <a:lnTo>
                  <a:pt x="28024" y="217805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7"/>
                </a:lnTo>
                <a:lnTo>
                  <a:pt x="48688" y="536607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7"/>
                </a:lnTo>
                <a:lnTo>
                  <a:pt x="2824903" y="495427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5"/>
                </a:lnTo>
                <a:lnTo>
                  <a:pt x="2804239" y="176625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112094" y="3877564"/>
            <a:ext cx="2851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45">
                <a:solidFill>
                  <a:srgbClr val="FFFFFF"/>
                </a:solidFill>
                <a:latin typeface="Tahoma"/>
                <a:cs typeface="Tahoma"/>
              </a:rPr>
              <a:t>C1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799870" y="4586705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4"/>
                </a:lnTo>
                <a:lnTo>
                  <a:pt x="28024" y="217804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6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6"/>
                </a:lnTo>
                <a:lnTo>
                  <a:pt x="48688" y="536606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6"/>
                </a:lnTo>
                <a:lnTo>
                  <a:pt x="2824903" y="495426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6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4"/>
                </a:lnTo>
                <a:lnTo>
                  <a:pt x="2804239" y="176624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086378" y="4746244"/>
            <a:ext cx="3371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C2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799870" y="5421849"/>
            <a:ext cx="2853055" cy="713740"/>
          </a:xfrm>
          <a:custGeom>
            <a:avLst/>
            <a:gdLst/>
            <a:ahLst/>
            <a:cxnLst/>
            <a:rect l="l" t="t" r="r" b="b"/>
            <a:pathLst>
              <a:path w="2853054" h="713739">
                <a:moveTo>
                  <a:pt x="2496312" y="0"/>
                </a:moveTo>
                <a:lnTo>
                  <a:pt x="356616" y="0"/>
                </a:lnTo>
                <a:lnTo>
                  <a:pt x="308225" y="3255"/>
                </a:lnTo>
                <a:lnTo>
                  <a:pt x="261813" y="12738"/>
                </a:lnTo>
                <a:lnTo>
                  <a:pt x="217804" y="28024"/>
                </a:lnTo>
                <a:lnTo>
                  <a:pt x="176624" y="48688"/>
                </a:lnTo>
                <a:lnTo>
                  <a:pt x="138698" y="74305"/>
                </a:lnTo>
                <a:lnTo>
                  <a:pt x="104450" y="104450"/>
                </a:lnTo>
                <a:lnTo>
                  <a:pt x="74305" y="138698"/>
                </a:lnTo>
                <a:lnTo>
                  <a:pt x="48688" y="176624"/>
                </a:lnTo>
                <a:lnTo>
                  <a:pt x="28024" y="217804"/>
                </a:lnTo>
                <a:lnTo>
                  <a:pt x="12738" y="261813"/>
                </a:lnTo>
                <a:lnTo>
                  <a:pt x="3255" y="308225"/>
                </a:lnTo>
                <a:lnTo>
                  <a:pt x="0" y="356615"/>
                </a:lnTo>
                <a:lnTo>
                  <a:pt x="3255" y="405006"/>
                </a:lnTo>
                <a:lnTo>
                  <a:pt x="12738" y="451418"/>
                </a:lnTo>
                <a:lnTo>
                  <a:pt x="28024" y="495426"/>
                </a:lnTo>
                <a:lnTo>
                  <a:pt x="48688" y="536606"/>
                </a:lnTo>
                <a:lnTo>
                  <a:pt x="74305" y="574533"/>
                </a:lnTo>
                <a:lnTo>
                  <a:pt x="104450" y="608781"/>
                </a:lnTo>
                <a:lnTo>
                  <a:pt x="138698" y="638926"/>
                </a:lnTo>
                <a:lnTo>
                  <a:pt x="176624" y="664543"/>
                </a:lnTo>
                <a:lnTo>
                  <a:pt x="217804" y="685207"/>
                </a:lnTo>
                <a:lnTo>
                  <a:pt x="261813" y="700493"/>
                </a:lnTo>
                <a:lnTo>
                  <a:pt x="308225" y="709976"/>
                </a:lnTo>
                <a:lnTo>
                  <a:pt x="356616" y="713232"/>
                </a:lnTo>
                <a:lnTo>
                  <a:pt x="2496312" y="713232"/>
                </a:lnTo>
                <a:lnTo>
                  <a:pt x="2544702" y="709976"/>
                </a:lnTo>
                <a:lnTo>
                  <a:pt x="2591114" y="700493"/>
                </a:lnTo>
                <a:lnTo>
                  <a:pt x="2635122" y="685207"/>
                </a:lnTo>
                <a:lnTo>
                  <a:pt x="2676302" y="664543"/>
                </a:lnTo>
                <a:lnTo>
                  <a:pt x="2714229" y="638926"/>
                </a:lnTo>
                <a:lnTo>
                  <a:pt x="2748477" y="608781"/>
                </a:lnTo>
                <a:lnTo>
                  <a:pt x="2778622" y="574533"/>
                </a:lnTo>
                <a:lnTo>
                  <a:pt x="2804239" y="536606"/>
                </a:lnTo>
                <a:lnTo>
                  <a:pt x="2824903" y="495426"/>
                </a:lnTo>
                <a:lnTo>
                  <a:pt x="2840189" y="451418"/>
                </a:lnTo>
                <a:lnTo>
                  <a:pt x="2849672" y="405006"/>
                </a:lnTo>
                <a:lnTo>
                  <a:pt x="2852928" y="356615"/>
                </a:lnTo>
                <a:lnTo>
                  <a:pt x="2849672" y="308225"/>
                </a:lnTo>
                <a:lnTo>
                  <a:pt x="2840189" y="261813"/>
                </a:lnTo>
                <a:lnTo>
                  <a:pt x="2824903" y="217804"/>
                </a:lnTo>
                <a:lnTo>
                  <a:pt x="2804239" y="176624"/>
                </a:lnTo>
                <a:lnTo>
                  <a:pt x="2778622" y="138698"/>
                </a:lnTo>
                <a:lnTo>
                  <a:pt x="2748477" y="104450"/>
                </a:lnTo>
                <a:lnTo>
                  <a:pt x="2714229" y="74305"/>
                </a:lnTo>
                <a:lnTo>
                  <a:pt x="2676302" y="48688"/>
                </a:lnTo>
                <a:lnTo>
                  <a:pt x="2635122" y="28024"/>
                </a:lnTo>
                <a:lnTo>
                  <a:pt x="2591114" y="12738"/>
                </a:lnTo>
                <a:lnTo>
                  <a:pt x="2544702" y="3255"/>
                </a:lnTo>
                <a:lnTo>
                  <a:pt x="2496312" y="0"/>
                </a:lnTo>
                <a:close/>
              </a:path>
            </a:pathLst>
          </a:custGeom>
          <a:solidFill>
            <a:srgbClr val="7946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089236" y="5581396"/>
            <a:ext cx="33147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65">
                <a:solidFill>
                  <a:srgbClr val="FFFFFF"/>
                </a:solidFill>
                <a:latin typeface="Tahoma"/>
                <a:cs typeface="Tahoma"/>
              </a:rPr>
              <a:t>C3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2022-09-19T01:41:18Z</dcterms:created>
  <dcterms:modified xsi:type="dcterms:W3CDTF">2022-09-19T01:41:18Z</dcterms:modified>
</cp:coreProperties>
</file>