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832" y="225933"/>
            <a:ext cx="856833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49567" y="4456176"/>
            <a:ext cx="2305812" cy="391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6964" y="4816561"/>
            <a:ext cx="1081191" cy="167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8674" y="732866"/>
            <a:ext cx="688665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252" y="1536046"/>
            <a:ext cx="5913120" cy="265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9" Type="http://schemas.openxmlformats.org/officeDocument/2006/relationships/image" Target="../media/image95.png"/><Relationship Id="rId3" Type="http://schemas.openxmlformats.org/officeDocument/2006/relationships/image" Target="../media/image102.png"/><Relationship Id="rId21" Type="http://schemas.openxmlformats.org/officeDocument/2006/relationships/image" Target="../media/image118.png"/><Relationship Id="rId34" Type="http://schemas.openxmlformats.org/officeDocument/2006/relationships/image" Target="../media/image131.png"/><Relationship Id="rId42" Type="http://schemas.openxmlformats.org/officeDocument/2006/relationships/image" Target="../media/image138.png"/><Relationship Id="rId47" Type="http://schemas.openxmlformats.org/officeDocument/2006/relationships/image" Target="../media/image143.png"/><Relationship Id="rId7" Type="http://schemas.openxmlformats.org/officeDocument/2006/relationships/image" Target="../media/image6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Relationship Id="rId46" Type="http://schemas.openxmlformats.org/officeDocument/2006/relationships/image" Target="../media/image142.png"/><Relationship Id="rId2" Type="http://schemas.openxmlformats.org/officeDocument/2006/relationships/image" Target="../media/image28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41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0" Type="http://schemas.openxmlformats.org/officeDocument/2006/relationships/image" Target="../media/image136.png"/><Relationship Id="rId45" Type="http://schemas.openxmlformats.org/officeDocument/2006/relationships/image" Target="../media/image141.png"/><Relationship Id="rId5" Type="http://schemas.openxmlformats.org/officeDocument/2006/relationships/image" Target="../media/image58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49" Type="http://schemas.openxmlformats.org/officeDocument/2006/relationships/image" Target="../media/image145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4" Type="http://schemas.openxmlformats.org/officeDocument/2006/relationships/image" Target="../media/image140.png"/><Relationship Id="rId4" Type="http://schemas.openxmlformats.org/officeDocument/2006/relationships/image" Target="../media/image103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43" Type="http://schemas.openxmlformats.org/officeDocument/2006/relationships/image" Target="../media/image139.png"/><Relationship Id="rId48" Type="http://schemas.openxmlformats.org/officeDocument/2006/relationships/image" Target="../media/image144.png"/><Relationship Id="rId8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77.png"/><Relationship Id="rId21" Type="http://schemas.openxmlformats.org/officeDocument/2006/relationships/image" Target="../media/image161.png"/><Relationship Id="rId7" Type="http://schemas.openxmlformats.org/officeDocument/2006/relationships/image" Target="../media/image72.png"/><Relationship Id="rId12" Type="http://schemas.openxmlformats.org/officeDocument/2006/relationships/image" Target="../media/image81.png"/><Relationship Id="rId17" Type="http://schemas.openxmlformats.org/officeDocument/2006/relationships/image" Target="../media/image157.png"/><Relationship Id="rId2" Type="http://schemas.openxmlformats.org/officeDocument/2006/relationships/image" Target="../media/image58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52.png"/><Relationship Id="rId24" Type="http://schemas.openxmlformats.org/officeDocument/2006/relationships/image" Target="../media/image164.png"/><Relationship Id="rId5" Type="http://schemas.openxmlformats.org/officeDocument/2006/relationships/image" Target="../media/image148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10" Type="http://schemas.openxmlformats.org/officeDocument/2006/relationships/image" Target="../media/image151.png"/><Relationship Id="rId19" Type="http://schemas.openxmlformats.org/officeDocument/2006/relationships/image" Target="../media/image159.png"/><Relationship Id="rId4" Type="http://schemas.openxmlformats.org/officeDocument/2006/relationships/image" Target="../media/image147.png"/><Relationship Id="rId9" Type="http://schemas.openxmlformats.org/officeDocument/2006/relationships/image" Target="../media/image150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5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54.png"/><Relationship Id="rId2" Type="http://schemas.openxmlformats.org/officeDocument/2006/relationships/image" Target="../media/image28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1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9" Type="http://schemas.openxmlformats.org/officeDocument/2006/relationships/image" Target="../media/image94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42" Type="http://schemas.openxmlformats.org/officeDocument/2006/relationships/image" Target="../media/image97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46" Type="http://schemas.openxmlformats.org/officeDocument/2006/relationships/image" Target="../media/image101.png"/><Relationship Id="rId2" Type="http://schemas.openxmlformats.org/officeDocument/2006/relationships/image" Target="../media/image2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45" Type="http://schemas.openxmlformats.org/officeDocument/2006/relationships/image" Target="../media/image100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4" Type="http://schemas.openxmlformats.org/officeDocument/2006/relationships/image" Target="../media/image99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43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169163" y="4821935"/>
              <a:ext cx="1072896" cy="160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434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898128" y="470347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A6A6A6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4189" y="2281504"/>
            <a:ext cx="405511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45565">
              <a:lnSpc>
                <a:spcPct val="100000"/>
              </a:lnSpc>
              <a:spcBef>
                <a:spcPts val="105"/>
              </a:spcBef>
              <a:tabLst>
                <a:tab pos="1131570" algn="l"/>
                <a:tab pos="1580515" algn="l"/>
                <a:tab pos="2474595" algn="l"/>
              </a:tabLst>
            </a:pPr>
            <a:r>
              <a:rPr sz="3200" spc="-315" dirty="0">
                <a:solidFill>
                  <a:srgbClr val="FFFFFF"/>
                </a:solidFill>
                <a:latin typeface="Arial"/>
                <a:cs typeface="Arial"/>
              </a:rPr>
              <a:t>SELECT	</a:t>
            </a:r>
            <a:r>
              <a:rPr sz="3200" spc="-1440" dirty="0">
                <a:solidFill>
                  <a:srgbClr val="FFFFFF"/>
                </a:solidFill>
                <a:latin typeface="Arial"/>
                <a:cs typeface="Arial"/>
              </a:rPr>
              <a:t>… </a:t>
            </a:r>
            <a:r>
              <a:rPr sz="3200" spc="-8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9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29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8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83895" algn="l"/>
                <a:tab pos="2251075" algn="l"/>
                <a:tab pos="2698750" algn="l"/>
              </a:tabLst>
            </a:pPr>
            <a:r>
              <a:rPr sz="3200" spc="-640" dirty="0">
                <a:solidFill>
                  <a:srgbClr val="FFFFFF"/>
                </a:solidFill>
                <a:latin typeface="Arial"/>
                <a:cs typeface="Arial"/>
              </a:rPr>
              <a:t>ON	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A.KEY1	=	B.KEY2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5561" y="202311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Spark </a:t>
            </a:r>
            <a:r>
              <a:rPr spc="-10" dirty="0"/>
              <a:t>SQL</a:t>
            </a:r>
            <a:r>
              <a:rPr spc="-85" dirty="0"/>
              <a:t> </a:t>
            </a:r>
            <a:r>
              <a:rPr dirty="0"/>
              <a:t>Joins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415" y="4738115"/>
            <a:ext cx="1653539" cy="24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3835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C3D41"/>
                </a:solidFill>
              </a:rPr>
              <a:t>A Better</a:t>
            </a:r>
            <a:r>
              <a:rPr sz="4000" spc="-45" dirty="0">
                <a:solidFill>
                  <a:srgbClr val="3C3D41"/>
                </a:solidFill>
              </a:rPr>
              <a:t> </a:t>
            </a:r>
            <a:r>
              <a:rPr sz="4000" spc="-5" dirty="0">
                <a:solidFill>
                  <a:srgbClr val="3C3D41"/>
                </a:solidFill>
              </a:rPr>
              <a:t>Solution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39469" y="1044905"/>
            <a:ext cx="6760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Filter the World DF for only entries that match the CA</a:t>
            </a:r>
            <a:r>
              <a:rPr sz="2000" b="1" spc="-220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2952" y="2081276"/>
            <a:ext cx="586105" cy="445770"/>
          </a:xfrm>
          <a:custGeom>
            <a:avLst/>
            <a:gdLst/>
            <a:ahLst/>
            <a:cxnLst/>
            <a:rect l="l" t="t" r="r" b="b"/>
            <a:pathLst>
              <a:path w="586104" h="445769">
                <a:moveTo>
                  <a:pt x="37719" y="369188"/>
                </a:moveTo>
                <a:lnTo>
                  <a:pt x="0" y="445516"/>
                </a:lnTo>
                <a:lnTo>
                  <a:pt x="83693" y="429894"/>
                </a:lnTo>
                <a:lnTo>
                  <a:pt x="70323" y="412242"/>
                </a:lnTo>
                <a:lnTo>
                  <a:pt x="54483" y="412242"/>
                </a:lnTo>
                <a:lnTo>
                  <a:pt x="46862" y="402081"/>
                </a:lnTo>
                <a:lnTo>
                  <a:pt x="56886" y="394498"/>
                </a:lnTo>
                <a:lnTo>
                  <a:pt x="37719" y="369188"/>
                </a:lnTo>
                <a:close/>
              </a:path>
              <a:path w="586104" h="445769">
                <a:moveTo>
                  <a:pt x="56886" y="394498"/>
                </a:moveTo>
                <a:lnTo>
                  <a:pt x="46862" y="402081"/>
                </a:lnTo>
                <a:lnTo>
                  <a:pt x="54483" y="412242"/>
                </a:lnTo>
                <a:lnTo>
                  <a:pt x="64554" y="404623"/>
                </a:lnTo>
                <a:lnTo>
                  <a:pt x="56886" y="394498"/>
                </a:lnTo>
                <a:close/>
              </a:path>
              <a:path w="586104" h="445769">
                <a:moveTo>
                  <a:pt x="64554" y="404623"/>
                </a:moveTo>
                <a:lnTo>
                  <a:pt x="54483" y="412242"/>
                </a:lnTo>
                <a:lnTo>
                  <a:pt x="70323" y="412242"/>
                </a:lnTo>
                <a:lnTo>
                  <a:pt x="64554" y="404623"/>
                </a:lnTo>
                <a:close/>
              </a:path>
              <a:path w="586104" h="445769">
                <a:moveTo>
                  <a:pt x="578357" y="0"/>
                </a:moveTo>
                <a:lnTo>
                  <a:pt x="56886" y="394498"/>
                </a:lnTo>
                <a:lnTo>
                  <a:pt x="64554" y="404623"/>
                </a:lnTo>
                <a:lnTo>
                  <a:pt x="585977" y="10160"/>
                </a:lnTo>
                <a:lnTo>
                  <a:pt x="578357" y="0"/>
                </a:lnTo>
                <a:close/>
              </a:path>
            </a:pathLst>
          </a:custGeom>
          <a:solidFill>
            <a:srgbClr val="FF5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7464" y="2156460"/>
            <a:ext cx="269875" cy="300355"/>
          </a:xfrm>
          <a:custGeom>
            <a:avLst/>
            <a:gdLst/>
            <a:ahLst/>
            <a:cxnLst/>
            <a:rect l="l" t="t" r="r" b="b"/>
            <a:pathLst>
              <a:path w="269875" h="300355">
                <a:moveTo>
                  <a:pt x="269748" y="300227"/>
                </a:moveTo>
                <a:lnTo>
                  <a:pt x="217223" y="298465"/>
                </a:lnTo>
                <a:lnTo>
                  <a:pt x="174355" y="293655"/>
                </a:lnTo>
                <a:lnTo>
                  <a:pt x="145464" y="286512"/>
                </a:lnTo>
                <a:lnTo>
                  <a:pt x="134874" y="277748"/>
                </a:lnTo>
                <a:lnTo>
                  <a:pt x="134874" y="172592"/>
                </a:lnTo>
                <a:lnTo>
                  <a:pt x="124283" y="163829"/>
                </a:lnTo>
                <a:lnTo>
                  <a:pt x="95392" y="156686"/>
                </a:lnTo>
                <a:lnTo>
                  <a:pt x="52524" y="151876"/>
                </a:lnTo>
                <a:lnTo>
                  <a:pt x="0" y="150113"/>
                </a:lnTo>
                <a:lnTo>
                  <a:pt x="52524" y="148351"/>
                </a:lnTo>
                <a:lnTo>
                  <a:pt x="95392" y="143541"/>
                </a:lnTo>
                <a:lnTo>
                  <a:pt x="124283" y="136398"/>
                </a:lnTo>
                <a:lnTo>
                  <a:pt x="134874" y="127634"/>
                </a:lnTo>
                <a:lnTo>
                  <a:pt x="134874" y="22478"/>
                </a:lnTo>
                <a:lnTo>
                  <a:pt x="145464" y="13715"/>
                </a:lnTo>
                <a:lnTo>
                  <a:pt x="174355" y="6572"/>
                </a:lnTo>
                <a:lnTo>
                  <a:pt x="217223" y="1762"/>
                </a:lnTo>
                <a:lnTo>
                  <a:pt x="269748" y="0"/>
                </a:lnTo>
              </a:path>
            </a:pathLst>
          </a:custGeom>
          <a:ln w="12192">
            <a:solidFill>
              <a:srgbClr val="FF55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8344" y="2151633"/>
            <a:ext cx="1777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Filter</a:t>
            </a:r>
            <a:r>
              <a:rPr sz="1800" b="1" spc="-70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9752" y="2080260"/>
            <a:ext cx="1628139" cy="463550"/>
          </a:xfrm>
          <a:custGeom>
            <a:avLst/>
            <a:gdLst/>
            <a:ahLst/>
            <a:cxnLst/>
            <a:rect l="l" t="t" r="r" b="b"/>
            <a:pathLst>
              <a:path w="1628139" h="463550">
                <a:moveTo>
                  <a:pt x="3302" y="0"/>
                </a:moveTo>
                <a:lnTo>
                  <a:pt x="0" y="12191"/>
                </a:lnTo>
                <a:lnTo>
                  <a:pt x="12192" y="15493"/>
                </a:lnTo>
                <a:lnTo>
                  <a:pt x="15621" y="3301"/>
                </a:lnTo>
                <a:lnTo>
                  <a:pt x="3302" y="0"/>
                </a:lnTo>
                <a:close/>
              </a:path>
              <a:path w="1628139" h="463550">
                <a:moveTo>
                  <a:pt x="52324" y="13207"/>
                </a:moveTo>
                <a:lnTo>
                  <a:pt x="49022" y="25526"/>
                </a:lnTo>
                <a:lnTo>
                  <a:pt x="61341" y="28828"/>
                </a:lnTo>
                <a:lnTo>
                  <a:pt x="64643" y="16509"/>
                </a:lnTo>
                <a:lnTo>
                  <a:pt x="52324" y="13207"/>
                </a:lnTo>
                <a:close/>
              </a:path>
              <a:path w="1628139" h="463550">
                <a:moveTo>
                  <a:pt x="101346" y="26542"/>
                </a:moveTo>
                <a:lnTo>
                  <a:pt x="98044" y="38734"/>
                </a:lnTo>
                <a:lnTo>
                  <a:pt x="110363" y="42163"/>
                </a:lnTo>
                <a:lnTo>
                  <a:pt x="113665" y="29844"/>
                </a:lnTo>
                <a:lnTo>
                  <a:pt x="101346" y="26542"/>
                </a:lnTo>
                <a:close/>
              </a:path>
              <a:path w="1628139" h="463550">
                <a:moveTo>
                  <a:pt x="150368" y="39750"/>
                </a:moveTo>
                <a:lnTo>
                  <a:pt x="147066" y="52069"/>
                </a:lnTo>
                <a:lnTo>
                  <a:pt x="159385" y="55371"/>
                </a:lnTo>
                <a:lnTo>
                  <a:pt x="162687" y="43179"/>
                </a:lnTo>
                <a:lnTo>
                  <a:pt x="150368" y="39750"/>
                </a:lnTo>
                <a:close/>
              </a:path>
              <a:path w="1628139" h="463550">
                <a:moveTo>
                  <a:pt x="199390" y="53085"/>
                </a:moveTo>
                <a:lnTo>
                  <a:pt x="196088" y="65404"/>
                </a:lnTo>
                <a:lnTo>
                  <a:pt x="208407" y="68706"/>
                </a:lnTo>
                <a:lnTo>
                  <a:pt x="211709" y="56387"/>
                </a:lnTo>
                <a:lnTo>
                  <a:pt x="199390" y="53085"/>
                </a:lnTo>
                <a:close/>
              </a:path>
              <a:path w="1628139" h="463550">
                <a:moveTo>
                  <a:pt x="248539" y="66420"/>
                </a:moveTo>
                <a:lnTo>
                  <a:pt x="245110" y="78612"/>
                </a:lnTo>
                <a:lnTo>
                  <a:pt x="257429" y="81914"/>
                </a:lnTo>
                <a:lnTo>
                  <a:pt x="260731" y="69722"/>
                </a:lnTo>
                <a:lnTo>
                  <a:pt x="248539" y="66420"/>
                </a:lnTo>
                <a:close/>
              </a:path>
              <a:path w="1628139" h="463550">
                <a:moveTo>
                  <a:pt x="297561" y="79628"/>
                </a:moveTo>
                <a:lnTo>
                  <a:pt x="294132" y="91947"/>
                </a:lnTo>
                <a:lnTo>
                  <a:pt x="306451" y="95250"/>
                </a:lnTo>
                <a:lnTo>
                  <a:pt x="309753" y="82931"/>
                </a:lnTo>
                <a:lnTo>
                  <a:pt x="297561" y="79628"/>
                </a:lnTo>
                <a:close/>
              </a:path>
              <a:path w="1628139" h="463550">
                <a:moveTo>
                  <a:pt x="346583" y="92963"/>
                </a:moveTo>
                <a:lnTo>
                  <a:pt x="343281" y="105156"/>
                </a:lnTo>
                <a:lnTo>
                  <a:pt x="355473" y="108457"/>
                </a:lnTo>
                <a:lnTo>
                  <a:pt x="358775" y="96265"/>
                </a:lnTo>
                <a:lnTo>
                  <a:pt x="346583" y="92963"/>
                </a:lnTo>
                <a:close/>
              </a:path>
              <a:path w="1628139" h="463550">
                <a:moveTo>
                  <a:pt x="395605" y="106171"/>
                </a:moveTo>
                <a:lnTo>
                  <a:pt x="392303" y="118490"/>
                </a:lnTo>
                <a:lnTo>
                  <a:pt x="404495" y="121792"/>
                </a:lnTo>
                <a:lnTo>
                  <a:pt x="407797" y="109473"/>
                </a:lnTo>
                <a:lnTo>
                  <a:pt x="395605" y="106171"/>
                </a:lnTo>
                <a:close/>
              </a:path>
              <a:path w="1628139" h="463550">
                <a:moveTo>
                  <a:pt x="444626" y="119506"/>
                </a:moveTo>
                <a:lnTo>
                  <a:pt x="441325" y="131698"/>
                </a:lnTo>
                <a:lnTo>
                  <a:pt x="453517" y="135127"/>
                </a:lnTo>
                <a:lnTo>
                  <a:pt x="456819" y="122808"/>
                </a:lnTo>
                <a:lnTo>
                  <a:pt x="444626" y="119506"/>
                </a:lnTo>
                <a:close/>
              </a:path>
              <a:path w="1628139" h="463550">
                <a:moveTo>
                  <a:pt x="493649" y="132714"/>
                </a:moveTo>
                <a:lnTo>
                  <a:pt x="490347" y="145033"/>
                </a:lnTo>
                <a:lnTo>
                  <a:pt x="502538" y="148335"/>
                </a:lnTo>
                <a:lnTo>
                  <a:pt x="505841" y="136144"/>
                </a:lnTo>
                <a:lnTo>
                  <a:pt x="493649" y="132714"/>
                </a:lnTo>
                <a:close/>
              </a:path>
              <a:path w="1628139" h="463550">
                <a:moveTo>
                  <a:pt x="542671" y="146050"/>
                </a:moveTo>
                <a:lnTo>
                  <a:pt x="539369" y="158369"/>
                </a:lnTo>
                <a:lnTo>
                  <a:pt x="551561" y="161670"/>
                </a:lnTo>
                <a:lnTo>
                  <a:pt x="554989" y="149351"/>
                </a:lnTo>
                <a:lnTo>
                  <a:pt x="542671" y="146050"/>
                </a:lnTo>
                <a:close/>
              </a:path>
              <a:path w="1628139" h="463550">
                <a:moveTo>
                  <a:pt x="591693" y="159384"/>
                </a:moveTo>
                <a:lnTo>
                  <a:pt x="588391" y="171576"/>
                </a:lnTo>
                <a:lnTo>
                  <a:pt x="600710" y="174878"/>
                </a:lnTo>
                <a:lnTo>
                  <a:pt x="604012" y="162687"/>
                </a:lnTo>
                <a:lnTo>
                  <a:pt x="591693" y="159384"/>
                </a:lnTo>
                <a:close/>
              </a:path>
              <a:path w="1628139" h="463550">
                <a:moveTo>
                  <a:pt x="640714" y="172592"/>
                </a:moveTo>
                <a:lnTo>
                  <a:pt x="637413" y="184912"/>
                </a:lnTo>
                <a:lnTo>
                  <a:pt x="649732" y="188213"/>
                </a:lnTo>
                <a:lnTo>
                  <a:pt x="653034" y="175894"/>
                </a:lnTo>
                <a:lnTo>
                  <a:pt x="640714" y="172592"/>
                </a:lnTo>
                <a:close/>
              </a:path>
              <a:path w="1628139" h="463550">
                <a:moveTo>
                  <a:pt x="689737" y="185927"/>
                </a:moveTo>
                <a:lnTo>
                  <a:pt x="686435" y="198119"/>
                </a:lnTo>
                <a:lnTo>
                  <a:pt x="698754" y="201421"/>
                </a:lnTo>
                <a:lnTo>
                  <a:pt x="702056" y="189229"/>
                </a:lnTo>
                <a:lnTo>
                  <a:pt x="689737" y="185927"/>
                </a:lnTo>
                <a:close/>
              </a:path>
              <a:path w="1628139" h="463550">
                <a:moveTo>
                  <a:pt x="738759" y="199135"/>
                </a:moveTo>
                <a:lnTo>
                  <a:pt x="735457" y="211454"/>
                </a:lnTo>
                <a:lnTo>
                  <a:pt x="747776" y="214756"/>
                </a:lnTo>
                <a:lnTo>
                  <a:pt x="751077" y="202437"/>
                </a:lnTo>
                <a:lnTo>
                  <a:pt x="738759" y="199135"/>
                </a:lnTo>
                <a:close/>
              </a:path>
              <a:path w="1628139" h="463550">
                <a:moveTo>
                  <a:pt x="787781" y="212470"/>
                </a:moveTo>
                <a:lnTo>
                  <a:pt x="784479" y="224662"/>
                </a:lnTo>
                <a:lnTo>
                  <a:pt x="796798" y="228091"/>
                </a:lnTo>
                <a:lnTo>
                  <a:pt x="800100" y="215772"/>
                </a:lnTo>
                <a:lnTo>
                  <a:pt x="787781" y="212470"/>
                </a:lnTo>
                <a:close/>
              </a:path>
              <a:path w="1628139" h="463550">
                <a:moveTo>
                  <a:pt x="836930" y="225678"/>
                </a:moveTo>
                <a:lnTo>
                  <a:pt x="833501" y="237997"/>
                </a:lnTo>
                <a:lnTo>
                  <a:pt x="845820" y="241300"/>
                </a:lnTo>
                <a:lnTo>
                  <a:pt x="849122" y="229107"/>
                </a:lnTo>
                <a:lnTo>
                  <a:pt x="836930" y="225678"/>
                </a:lnTo>
                <a:close/>
              </a:path>
              <a:path w="1628139" h="463550">
                <a:moveTo>
                  <a:pt x="885951" y="239013"/>
                </a:moveTo>
                <a:lnTo>
                  <a:pt x="882650" y="251332"/>
                </a:lnTo>
                <a:lnTo>
                  <a:pt x="894842" y="254634"/>
                </a:lnTo>
                <a:lnTo>
                  <a:pt x="898144" y="242315"/>
                </a:lnTo>
                <a:lnTo>
                  <a:pt x="885951" y="239013"/>
                </a:lnTo>
                <a:close/>
              </a:path>
              <a:path w="1628139" h="463550">
                <a:moveTo>
                  <a:pt x="934974" y="252348"/>
                </a:moveTo>
                <a:lnTo>
                  <a:pt x="931672" y="264540"/>
                </a:lnTo>
                <a:lnTo>
                  <a:pt x="943863" y="267842"/>
                </a:lnTo>
                <a:lnTo>
                  <a:pt x="947166" y="255650"/>
                </a:lnTo>
                <a:lnTo>
                  <a:pt x="934974" y="252348"/>
                </a:lnTo>
                <a:close/>
              </a:path>
              <a:path w="1628139" h="463550">
                <a:moveTo>
                  <a:pt x="983996" y="265556"/>
                </a:moveTo>
                <a:lnTo>
                  <a:pt x="980694" y="277875"/>
                </a:lnTo>
                <a:lnTo>
                  <a:pt x="992886" y="281177"/>
                </a:lnTo>
                <a:lnTo>
                  <a:pt x="996188" y="268858"/>
                </a:lnTo>
                <a:lnTo>
                  <a:pt x="983996" y="265556"/>
                </a:lnTo>
                <a:close/>
              </a:path>
              <a:path w="1628139" h="463550">
                <a:moveTo>
                  <a:pt x="1033018" y="278891"/>
                </a:moveTo>
                <a:lnTo>
                  <a:pt x="1029716" y="291083"/>
                </a:lnTo>
                <a:lnTo>
                  <a:pt x="1041908" y="294385"/>
                </a:lnTo>
                <a:lnTo>
                  <a:pt x="1045210" y="282194"/>
                </a:lnTo>
                <a:lnTo>
                  <a:pt x="1033018" y="278891"/>
                </a:lnTo>
                <a:close/>
              </a:path>
              <a:path w="1628139" h="463550">
                <a:moveTo>
                  <a:pt x="1082039" y="292100"/>
                </a:moveTo>
                <a:lnTo>
                  <a:pt x="1078738" y="304419"/>
                </a:lnTo>
                <a:lnTo>
                  <a:pt x="1090930" y="307720"/>
                </a:lnTo>
                <a:lnTo>
                  <a:pt x="1094359" y="295401"/>
                </a:lnTo>
                <a:lnTo>
                  <a:pt x="1082039" y="292100"/>
                </a:lnTo>
                <a:close/>
              </a:path>
              <a:path w="1628139" h="463550">
                <a:moveTo>
                  <a:pt x="1131062" y="305434"/>
                </a:moveTo>
                <a:lnTo>
                  <a:pt x="1127760" y="317626"/>
                </a:lnTo>
                <a:lnTo>
                  <a:pt x="1139952" y="321056"/>
                </a:lnTo>
                <a:lnTo>
                  <a:pt x="1143381" y="308737"/>
                </a:lnTo>
                <a:lnTo>
                  <a:pt x="1131062" y="305434"/>
                </a:lnTo>
                <a:close/>
              </a:path>
              <a:path w="1628139" h="463550">
                <a:moveTo>
                  <a:pt x="1180084" y="318642"/>
                </a:moveTo>
                <a:lnTo>
                  <a:pt x="1176782" y="330962"/>
                </a:lnTo>
                <a:lnTo>
                  <a:pt x="1189101" y="334263"/>
                </a:lnTo>
                <a:lnTo>
                  <a:pt x="1192402" y="322071"/>
                </a:lnTo>
                <a:lnTo>
                  <a:pt x="1180084" y="318642"/>
                </a:lnTo>
                <a:close/>
              </a:path>
              <a:path w="1628139" h="463550">
                <a:moveTo>
                  <a:pt x="1229106" y="331977"/>
                </a:moveTo>
                <a:lnTo>
                  <a:pt x="1225804" y="344296"/>
                </a:lnTo>
                <a:lnTo>
                  <a:pt x="1238123" y="347598"/>
                </a:lnTo>
                <a:lnTo>
                  <a:pt x="1241425" y="335279"/>
                </a:lnTo>
                <a:lnTo>
                  <a:pt x="1229106" y="331977"/>
                </a:lnTo>
                <a:close/>
              </a:path>
              <a:path w="1628139" h="463550">
                <a:moveTo>
                  <a:pt x="1278127" y="345313"/>
                </a:moveTo>
                <a:lnTo>
                  <a:pt x="1274826" y="357504"/>
                </a:lnTo>
                <a:lnTo>
                  <a:pt x="1287145" y="360806"/>
                </a:lnTo>
                <a:lnTo>
                  <a:pt x="1290447" y="348614"/>
                </a:lnTo>
                <a:lnTo>
                  <a:pt x="1278127" y="345313"/>
                </a:lnTo>
                <a:close/>
              </a:path>
              <a:path w="1628139" h="463550">
                <a:moveTo>
                  <a:pt x="1327150" y="358520"/>
                </a:moveTo>
                <a:lnTo>
                  <a:pt x="1323848" y="370839"/>
                </a:lnTo>
                <a:lnTo>
                  <a:pt x="1336167" y="374141"/>
                </a:lnTo>
                <a:lnTo>
                  <a:pt x="1339469" y="361822"/>
                </a:lnTo>
                <a:lnTo>
                  <a:pt x="1327150" y="358520"/>
                </a:lnTo>
                <a:close/>
              </a:path>
              <a:path w="1628139" h="463550">
                <a:moveTo>
                  <a:pt x="1376299" y="371856"/>
                </a:moveTo>
                <a:lnTo>
                  <a:pt x="1372870" y="384047"/>
                </a:lnTo>
                <a:lnTo>
                  <a:pt x="1385189" y="387350"/>
                </a:lnTo>
                <a:lnTo>
                  <a:pt x="1388491" y="375157"/>
                </a:lnTo>
                <a:lnTo>
                  <a:pt x="1376299" y="371856"/>
                </a:lnTo>
                <a:close/>
              </a:path>
              <a:path w="1628139" h="463550">
                <a:moveTo>
                  <a:pt x="1425321" y="385063"/>
                </a:moveTo>
                <a:lnTo>
                  <a:pt x="1421892" y="397382"/>
                </a:lnTo>
                <a:lnTo>
                  <a:pt x="1434211" y="400684"/>
                </a:lnTo>
                <a:lnTo>
                  <a:pt x="1437513" y="388365"/>
                </a:lnTo>
                <a:lnTo>
                  <a:pt x="1425321" y="385063"/>
                </a:lnTo>
                <a:close/>
              </a:path>
              <a:path w="1628139" h="463550">
                <a:moveTo>
                  <a:pt x="1474343" y="398398"/>
                </a:moveTo>
                <a:lnTo>
                  <a:pt x="1471041" y="410590"/>
                </a:lnTo>
                <a:lnTo>
                  <a:pt x="1483233" y="414019"/>
                </a:lnTo>
                <a:lnTo>
                  <a:pt x="1486535" y="401700"/>
                </a:lnTo>
                <a:lnTo>
                  <a:pt x="1474343" y="398398"/>
                </a:lnTo>
                <a:close/>
              </a:path>
              <a:path w="1628139" h="463550">
                <a:moveTo>
                  <a:pt x="1523364" y="411733"/>
                </a:moveTo>
                <a:lnTo>
                  <a:pt x="1520063" y="423925"/>
                </a:lnTo>
                <a:lnTo>
                  <a:pt x="1532255" y="427227"/>
                </a:lnTo>
                <a:lnTo>
                  <a:pt x="1535557" y="415035"/>
                </a:lnTo>
                <a:lnTo>
                  <a:pt x="1523364" y="411733"/>
                </a:lnTo>
                <a:close/>
              </a:path>
              <a:path w="1628139" h="463550">
                <a:moveTo>
                  <a:pt x="1564132" y="389889"/>
                </a:moveTo>
                <a:lnTo>
                  <a:pt x="1544193" y="463422"/>
                </a:lnTo>
                <a:lnTo>
                  <a:pt x="1627759" y="446531"/>
                </a:lnTo>
                <a:lnTo>
                  <a:pt x="1564132" y="389889"/>
                </a:lnTo>
                <a:close/>
              </a:path>
            </a:pathLst>
          </a:custGeom>
          <a:solidFill>
            <a:srgbClr val="FF5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84985" y="2577464"/>
            <a:ext cx="24212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Benefits:</a:t>
            </a:r>
            <a:endParaRPr sz="1800">
              <a:latin typeface="Arial"/>
              <a:cs typeface="Arial"/>
            </a:endParaRPr>
          </a:p>
          <a:p>
            <a:pPr marL="375285" marR="5080" indent="-287020">
              <a:lnSpc>
                <a:spcPct val="100000"/>
              </a:lnSpc>
              <a:buFont typeface="Arial"/>
              <a:buChar char="●"/>
              <a:tabLst>
                <a:tab pos="375285" algn="l"/>
                <a:tab pos="375920" algn="l"/>
              </a:tabLst>
            </a:pP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Less Data</a:t>
            </a:r>
            <a:r>
              <a:rPr sz="1800" b="1" spc="-6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45454"/>
                </a:solidFill>
                <a:latin typeface="Arial"/>
                <a:cs typeface="Arial"/>
              </a:rPr>
              <a:t>shuffled  </a:t>
            </a:r>
            <a:r>
              <a:rPr sz="1800" b="1" spc="-15" dirty="0">
                <a:solidFill>
                  <a:srgbClr val="545454"/>
                </a:solidFill>
                <a:latin typeface="Arial"/>
                <a:cs typeface="Arial"/>
              </a:rPr>
              <a:t>over </a:t>
            </a: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the</a:t>
            </a:r>
            <a:r>
              <a:rPr sz="1800" b="1" spc="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45454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1185" y="3400805"/>
            <a:ext cx="21774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409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and less</a:t>
            </a:r>
            <a:r>
              <a:rPr sz="1800" b="1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45454"/>
                </a:solidFill>
                <a:latin typeface="Arial"/>
                <a:cs typeface="Arial"/>
              </a:rPr>
              <a:t>shuffle  </a:t>
            </a: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space</a:t>
            </a:r>
            <a:r>
              <a:rPr sz="1800" b="1" spc="-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needed.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●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More</a:t>
            </a:r>
            <a:r>
              <a:rPr sz="1800" b="1" spc="-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transforms,  </a:t>
            </a:r>
            <a:r>
              <a:rPr sz="1800" b="1" dirty="0">
                <a:solidFill>
                  <a:srgbClr val="545454"/>
                </a:solidFill>
                <a:latin typeface="Arial"/>
                <a:cs typeface="Arial"/>
              </a:rPr>
              <a:t>but still</a:t>
            </a:r>
            <a:r>
              <a:rPr sz="1800" b="1" spc="-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faster.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8219" y="1566672"/>
            <a:ext cx="5732145" cy="1971675"/>
            <a:chOff x="998219" y="1566672"/>
            <a:chExt cx="5732145" cy="1971675"/>
          </a:xfrm>
        </p:grpSpPr>
        <p:sp>
          <p:nvSpPr>
            <p:cNvPr id="12" name="object 12"/>
            <p:cNvSpPr/>
            <p:nvPr/>
          </p:nvSpPr>
          <p:spPr>
            <a:xfrm>
              <a:off x="2848737" y="2080640"/>
              <a:ext cx="3194685" cy="1457960"/>
            </a:xfrm>
            <a:custGeom>
              <a:avLst/>
              <a:gdLst/>
              <a:ahLst/>
              <a:cxnLst/>
              <a:rect l="l" t="t" r="r" b="b"/>
              <a:pathLst>
                <a:path w="3194685" h="1457960">
                  <a:moveTo>
                    <a:pt x="3128391" y="1455039"/>
                  </a:moveTo>
                  <a:lnTo>
                    <a:pt x="3111703" y="1434084"/>
                  </a:lnTo>
                  <a:lnTo>
                    <a:pt x="3075305" y="1388364"/>
                  </a:lnTo>
                  <a:lnTo>
                    <a:pt x="3061906" y="1417205"/>
                  </a:lnTo>
                  <a:lnTo>
                    <a:pt x="5334" y="0"/>
                  </a:lnTo>
                  <a:lnTo>
                    <a:pt x="0" y="11430"/>
                  </a:lnTo>
                  <a:lnTo>
                    <a:pt x="3056547" y="1428750"/>
                  </a:lnTo>
                  <a:lnTo>
                    <a:pt x="3043174" y="1457579"/>
                  </a:lnTo>
                  <a:lnTo>
                    <a:pt x="3128391" y="1455039"/>
                  </a:lnTo>
                  <a:close/>
                </a:path>
                <a:path w="3194685" h="1457960">
                  <a:moveTo>
                    <a:pt x="3194177" y="971169"/>
                  </a:moveTo>
                  <a:lnTo>
                    <a:pt x="3181477" y="969645"/>
                  </a:lnTo>
                  <a:lnTo>
                    <a:pt x="3131337" y="1378648"/>
                  </a:lnTo>
                  <a:lnTo>
                    <a:pt x="3099816" y="1374775"/>
                  </a:lnTo>
                  <a:lnTo>
                    <a:pt x="3128391" y="1455039"/>
                  </a:lnTo>
                  <a:lnTo>
                    <a:pt x="3169691" y="1392809"/>
                  </a:lnTo>
                  <a:lnTo>
                    <a:pt x="3175508" y="1384046"/>
                  </a:lnTo>
                  <a:lnTo>
                    <a:pt x="3143910" y="1380185"/>
                  </a:lnTo>
                  <a:lnTo>
                    <a:pt x="3194177" y="971169"/>
                  </a:lnTo>
                  <a:close/>
                </a:path>
              </a:pathLst>
            </a:custGeom>
            <a:solidFill>
              <a:srgbClr val="FF5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8219" y="1585620"/>
              <a:ext cx="987552" cy="549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7843" y="1583436"/>
              <a:ext cx="908304" cy="4892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8719" y="1577340"/>
              <a:ext cx="987552" cy="5684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8343" y="1594104"/>
              <a:ext cx="908304" cy="4892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0743" y="1566672"/>
              <a:ext cx="986028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0368" y="1583436"/>
              <a:ext cx="906780" cy="4892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719" y="1577340"/>
              <a:ext cx="987552" cy="5684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9343" y="1594104"/>
              <a:ext cx="908304" cy="4892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98319" y="1577340"/>
              <a:ext cx="987552" cy="5684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7944" y="1594104"/>
              <a:ext cx="908304" cy="4892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4727" y="1577340"/>
              <a:ext cx="987551" cy="5684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4352" y="1594104"/>
              <a:ext cx="908303" cy="4892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7231" y="1572768"/>
              <a:ext cx="986028" cy="5684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76855" y="1589532"/>
              <a:ext cx="906780" cy="4892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49567" y="3084575"/>
              <a:ext cx="274320" cy="419100"/>
            </a:xfrm>
            <a:custGeom>
              <a:avLst/>
              <a:gdLst/>
              <a:ahLst/>
              <a:cxnLst/>
              <a:rect l="l" t="t" r="r" b="b"/>
              <a:pathLst>
                <a:path w="274320" h="419100">
                  <a:moveTo>
                    <a:pt x="0" y="0"/>
                  </a:moveTo>
                  <a:lnTo>
                    <a:pt x="53363" y="1805"/>
                  </a:lnTo>
                  <a:lnTo>
                    <a:pt x="96964" y="6731"/>
                  </a:lnTo>
                  <a:lnTo>
                    <a:pt x="126372" y="14037"/>
                  </a:lnTo>
                  <a:lnTo>
                    <a:pt x="137160" y="22987"/>
                  </a:lnTo>
                  <a:lnTo>
                    <a:pt x="137160" y="186562"/>
                  </a:lnTo>
                  <a:lnTo>
                    <a:pt x="147929" y="195512"/>
                  </a:lnTo>
                  <a:lnTo>
                    <a:pt x="177307" y="202819"/>
                  </a:lnTo>
                  <a:lnTo>
                    <a:pt x="220902" y="207744"/>
                  </a:lnTo>
                  <a:lnTo>
                    <a:pt x="274320" y="209550"/>
                  </a:lnTo>
                  <a:lnTo>
                    <a:pt x="220902" y="211355"/>
                  </a:lnTo>
                  <a:lnTo>
                    <a:pt x="177307" y="216281"/>
                  </a:lnTo>
                  <a:lnTo>
                    <a:pt x="147929" y="223587"/>
                  </a:lnTo>
                  <a:lnTo>
                    <a:pt x="137160" y="232537"/>
                  </a:lnTo>
                  <a:lnTo>
                    <a:pt x="137160" y="396113"/>
                  </a:lnTo>
                  <a:lnTo>
                    <a:pt x="126372" y="405062"/>
                  </a:lnTo>
                  <a:lnTo>
                    <a:pt x="96964" y="412369"/>
                  </a:lnTo>
                  <a:lnTo>
                    <a:pt x="53363" y="417294"/>
                  </a:lnTo>
                  <a:lnTo>
                    <a:pt x="0" y="419100"/>
                  </a:lnTo>
                </a:path>
              </a:pathLst>
            </a:custGeom>
            <a:ln w="12192">
              <a:solidFill>
                <a:srgbClr val="FF5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68845" y="3127629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Sh</a:t>
            </a:r>
            <a:r>
              <a:rPr sz="1800" b="1" spc="5" dirty="0">
                <a:solidFill>
                  <a:srgbClr val="178291"/>
                </a:solidFill>
                <a:latin typeface="Arial"/>
                <a:cs typeface="Arial"/>
              </a:rPr>
              <a:t>u</a:t>
            </a: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ffle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23922" y="1740154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All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CA</a:t>
            </a:r>
            <a:r>
              <a:rPr sz="1000" b="1" spc="-2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86328" y="1566672"/>
            <a:ext cx="4806950" cy="571500"/>
            <a:chOff x="3386328" y="1566672"/>
            <a:chExt cx="4806950" cy="571500"/>
          </a:xfrm>
        </p:grpSpPr>
        <p:sp>
          <p:nvSpPr>
            <p:cNvPr id="31" name="object 31"/>
            <p:cNvSpPr/>
            <p:nvPr/>
          </p:nvSpPr>
          <p:spPr>
            <a:xfrm>
              <a:off x="3386328" y="1568196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25952" y="1584960"/>
              <a:ext cx="908303" cy="4892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8436" y="1568196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28060" y="1584960"/>
              <a:ext cx="906780" cy="4892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02736" y="1566672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42360" y="1583436"/>
              <a:ext cx="906780" cy="4892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17036" y="1568196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6660" y="1584960"/>
              <a:ext cx="906780" cy="4892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40480" y="1568196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80104" y="1584960"/>
              <a:ext cx="906779" cy="4892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44112" y="1569720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83736" y="1586484"/>
              <a:ext cx="906780" cy="4892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44696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84320" y="1586484"/>
              <a:ext cx="908303" cy="4892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58996" y="1566672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98620" y="1583436"/>
              <a:ext cx="908303" cy="4892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73296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12920" y="1586484"/>
              <a:ext cx="908303" cy="4892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98264" y="1569720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37888" y="1586484"/>
              <a:ext cx="906780" cy="4892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97324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36948" y="1586484"/>
              <a:ext cx="908303" cy="4892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99432" y="1569720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39056" y="1586484"/>
              <a:ext cx="906779" cy="4892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13732" y="1566672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53356" y="1583436"/>
              <a:ext cx="906779" cy="4892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28032" y="1569720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67656" y="1586484"/>
              <a:ext cx="906779" cy="4892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51476" y="1569720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91100" y="1586484"/>
              <a:ext cx="906779" cy="4892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68824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08448" y="1586484"/>
              <a:ext cx="908303" cy="4892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70932" y="1569720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10556" y="1586484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85232" y="1566672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24856" y="1583436"/>
              <a:ext cx="906779" cy="4892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99532" y="1569720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39156" y="1586484"/>
              <a:ext cx="906779" cy="4892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22976" y="1569720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62600" y="1586484"/>
              <a:ext cx="906779" cy="4892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11368" y="1569720"/>
              <a:ext cx="987552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650992" y="1586484"/>
              <a:ext cx="908304" cy="4892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13476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53100" y="1586484"/>
              <a:ext cx="908303" cy="4892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27776" y="1566672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67400" y="1583436"/>
              <a:ext cx="908303" cy="4892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42076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81700" y="1586484"/>
              <a:ext cx="908303" cy="4892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65520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05144" y="1586484"/>
              <a:ext cx="908303" cy="4892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192012" y="1569720"/>
              <a:ext cx="986028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31636" y="1586484"/>
              <a:ext cx="906780" cy="4892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92596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332220" y="1586484"/>
              <a:ext cx="908303" cy="4892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06896" y="1566672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446520" y="1583436"/>
              <a:ext cx="908303" cy="4892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21196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60820" y="1586484"/>
              <a:ext cx="908303" cy="4892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44640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684264" y="1586484"/>
              <a:ext cx="908303" cy="48920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52844" y="1569720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92468" y="1586484"/>
              <a:ext cx="906779" cy="48920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53428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93052" y="1586484"/>
              <a:ext cx="908303" cy="48920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67728" y="1566672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07352" y="1583436"/>
              <a:ext cx="908303" cy="48920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82028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121652" y="1586484"/>
              <a:ext cx="908303" cy="48920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05472" y="1569720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45096" y="1586484"/>
              <a:ext cx="908303" cy="4892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402830" y="1736851"/>
            <a:ext cx="581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marR="5080" indent="-193675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All</a:t>
            </a:r>
            <a:r>
              <a:rPr sz="1000" b="1" spc="-5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World  DF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122420" y="3534155"/>
            <a:ext cx="2644140" cy="864235"/>
            <a:chOff x="4122420" y="3534155"/>
            <a:chExt cx="2644140" cy="864235"/>
          </a:xfrm>
        </p:grpSpPr>
        <p:sp>
          <p:nvSpPr>
            <p:cNvPr id="103" name="object 103"/>
            <p:cNvSpPr/>
            <p:nvPr/>
          </p:nvSpPr>
          <p:spPr>
            <a:xfrm>
              <a:off x="4122420" y="3534155"/>
              <a:ext cx="922020" cy="86410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162044" y="3550919"/>
              <a:ext cx="842772" cy="7848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71416" y="3534155"/>
              <a:ext cx="920496" cy="86410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11040" y="3550919"/>
              <a:ext cx="841248" cy="78486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44796" y="3534155"/>
              <a:ext cx="920496" cy="86410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84420" y="3550919"/>
              <a:ext cx="841248" cy="78486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170932" y="3534155"/>
              <a:ext cx="922019" cy="86410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10556" y="3550919"/>
              <a:ext cx="842772" cy="78486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522976" y="3534155"/>
              <a:ext cx="920496" cy="86410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62600" y="3550919"/>
              <a:ext cx="841248" cy="78486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44540" y="3534155"/>
              <a:ext cx="922019" cy="86410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884164" y="3550919"/>
              <a:ext cx="842771" cy="78486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6072378" y="3680840"/>
            <a:ext cx="44195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Final  Joined  Output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4192523" y="2548127"/>
            <a:ext cx="2225040" cy="579120"/>
            <a:chOff x="4192523" y="2548127"/>
            <a:chExt cx="2225040" cy="579120"/>
          </a:xfrm>
        </p:grpSpPr>
        <p:sp>
          <p:nvSpPr>
            <p:cNvPr id="117" name="object 117"/>
            <p:cNvSpPr/>
            <p:nvPr/>
          </p:nvSpPr>
          <p:spPr>
            <a:xfrm>
              <a:off x="4192523" y="2548127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232147" y="2564891"/>
              <a:ext cx="908303" cy="48920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383023" y="2558795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422647" y="2575559"/>
              <a:ext cx="908303" cy="48920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73523" y="2548127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613147" y="2564891"/>
              <a:ext cx="908303" cy="48920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764023" y="2558795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803647" y="2575559"/>
              <a:ext cx="908303" cy="48920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992623" y="2558795"/>
              <a:ext cx="987551" cy="568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32247" y="2575559"/>
              <a:ext cx="908303" cy="48920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09031" y="2558795"/>
              <a:ext cx="986027" cy="5684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48655" y="2575559"/>
              <a:ext cx="906779" cy="48920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431535" y="2555747"/>
              <a:ext cx="986027" cy="5669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471159" y="2572511"/>
              <a:ext cx="906780" cy="48768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628894" y="2641472"/>
            <a:ext cx="588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Partial  World</a:t>
            </a:r>
            <a:r>
              <a:rPr sz="1000" b="1" spc="-8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415" y="4738115"/>
            <a:ext cx="1653539" cy="24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4496" y="1248917"/>
            <a:ext cx="6791959" cy="277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7390" indent="-308610">
              <a:lnSpc>
                <a:spcPct val="100000"/>
              </a:lnSpc>
              <a:spcBef>
                <a:spcPts val="95"/>
              </a:spcBef>
              <a:buChar char="●"/>
              <a:tabLst>
                <a:tab pos="707390" algn="l"/>
                <a:tab pos="708025" algn="l"/>
              </a:tabLst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Can’t tell</a:t>
            </a:r>
            <a:r>
              <a:rPr sz="22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you.</a:t>
            </a:r>
            <a:endParaRPr sz="2200">
              <a:latin typeface="Arial"/>
              <a:cs typeface="Arial"/>
            </a:endParaRPr>
          </a:p>
          <a:p>
            <a:pPr marL="707390" indent="-308610">
              <a:lnSpc>
                <a:spcPct val="100000"/>
              </a:lnSpc>
              <a:buChar char="●"/>
              <a:tabLst>
                <a:tab pos="707390" algn="l"/>
                <a:tab pos="708025" algn="l"/>
              </a:tabLst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There aren’t </a:t>
            </a:r>
            <a:r>
              <a:rPr sz="2200" spc="-10" dirty="0">
                <a:solidFill>
                  <a:srgbClr val="545454"/>
                </a:solidFill>
                <a:latin typeface="Arial"/>
                <a:cs typeface="Arial"/>
              </a:rPr>
              <a:t>always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strict rules for</a:t>
            </a:r>
            <a:r>
              <a:rPr sz="2200" spc="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optimizing.</a:t>
            </a:r>
            <a:endParaRPr sz="2200">
              <a:latin typeface="Arial"/>
              <a:cs typeface="Arial"/>
            </a:endParaRPr>
          </a:p>
          <a:p>
            <a:pPr marL="707390" marR="637540" indent="-307975">
              <a:lnSpc>
                <a:spcPct val="100000"/>
              </a:lnSpc>
              <a:buChar char="●"/>
              <a:tabLst>
                <a:tab pos="707390" algn="l"/>
                <a:tab pos="708025" algn="l"/>
              </a:tabLst>
            </a:pP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If you were only considering two small  columns from the World RDD in Parquet  format, the filtering step may not be worth</a:t>
            </a:r>
            <a:r>
              <a:rPr sz="2200" spc="12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45454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You </a:t>
            </a: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should understand your </a:t>
            </a: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data </a:t>
            </a: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it’s unique </a:t>
            </a: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properties</a:t>
            </a:r>
            <a:r>
              <a:rPr sz="1800" b="1" spc="-15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order </a:t>
            </a: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best optimize your Spark</a:t>
            </a:r>
            <a:r>
              <a:rPr sz="1800" b="1" spc="-10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Job.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7903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C3D41"/>
                </a:solidFill>
              </a:rPr>
              <a:t>What’s the Tipping Point for</a:t>
            </a:r>
            <a:r>
              <a:rPr sz="4000" spc="35" dirty="0">
                <a:solidFill>
                  <a:srgbClr val="3C3D41"/>
                </a:solidFill>
              </a:rPr>
              <a:t> </a:t>
            </a:r>
            <a:r>
              <a:rPr sz="4000" spc="-10" dirty="0">
                <a:solidFill>
                  <a:srgbClr val="3C3D41"/>
                </a:solidFill>
              </a:rPr>
              <a:t>Huge?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415" y="4738115"/>
            <a:ext cx="1653539" cy="24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3350" y="3339210"/>
            <a:ext cx="55175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45454"/>
                </a:solidFill>
                <a:latin typeface="Arial"/>
                <a:cs typeface="Arial"/>
              </a:rPr>
              <a:t>Things to Look</a:t>
            </a:r>
            <a:r>
              <a:rPr sz="1800" b="1" spc="-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for:</a:t>
            </a:r>
            <a:endParaRPr sz="1800">
              <a:latin typeface="Arial"/>
              <a:cs typeface="Arial"/>
            </a:endParaRPr>
          </a:p>
          <a:p>
            <a:pPr marL="375285" indent="-287020">
              <a:lnSpc>
                <a:spcPct val="100000"/>
              </a:lnSpc>
              <a:buChar char="●"/>
              <a:tabLst>
                <a:tab pos="375285" algn="l"/>
                <a:tab pos="375920" algn="l"/>
              </a:tabLst>
            </a:pPr>
            <a:r>
              <a:rPr sz="1800" dirty="0">
                <a:solidFill>
                  <a:srgbClr val="545454"/>
                </a:solidFill>
                <a:latin typeface="Arial"/>
                <a:cs typeface="Arial"/>
              </a:rPr>
              <a:t>Tasks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that take much longer </a:t>
            </a:r>
            <a:r>
              <a:rPr sz="1800" dirty="0">
                <a:solidFill>
                  <a:srgbClr val="545454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run than</a:t>
            </a:r>
            <a:r>
              <a:rPr sz="18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others.</a:t>
            </a:r>
            <a:endParaRPr sz="1800">
              <a:latin typeface="Arial"/>
              <a:cs typeface="Arial"/>
            </a:endParaRPr>
          </a:p>
          <a:p>
            <a:pPr marL="375285" indent="-287020">
              <a:lnSpc>
                <a:spcPct val="100000"/>
              </a:lnSpc>
              <a:buChar char="●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Speculative </a:t>
            </a:r>
            <a:r>
              <a:rPr sz="1800" dirty="0">
                <a:solidFill>
                  <a:srgbClr val="545454"/>
                </a:solidFill>
                <a:latin typeface="Arial"/>
                <a:cs typeface="Arial"/>
              </a:rPr>
              <a:t>tasks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that are</a:t>
            </a:r>
            <a:r>
              <a:rPr sz="1800" spc="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launching.</a:t>
            </a:r>
            <a:endParaRPr sz="1800">
              <a:latin typeface="Arial"/>
              <a:cs typeface="Arial"/>
            </a:endParaRPr>
          </a:p>
          <a:p>
            <a:pPr marL="375285" indent="-287020">
              <a:lnSpc>
                <a:spcPct val="100000"/>
              </a:lnSpc>
              <a:buChar char="●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Shards that have </a:t>
            </a:r>
            <a:r>
              <a:rPr sz="1800" dirty="0">
                <a:solidFill>
                  <a:srgbClr val="545454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lot </a:t>
            </a:r>
            <a:r>
              <a:rPr sz="1800" dirty="0">
                <a:solidFill>
                  <a:srgbClr val="545454"/>
                </a:solidFill>
                <a:latin typeface="Arial"/>
                <a:cs typeface="Arial"/>
              </a:rPr>
              <a:t>more </a:t>
            </a:r>
            <a:r>
              <a:rPr sz="1800" spc="-10" dirty="0">
                <a:solidFill>
                  <a:srgbClr val="545454"/>
                </a:solidFill>
                <a:latin typeface="Arial"/>
                <a:cs typeface="Arial"/>
              </a:rPr>
              <a:t>input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or shuffle</a:t>
            </a:r>
            <a:r>
              <a:rPr sz="1800" spc="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output.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9908" y="906780"/>
            <a:ext cx="4079875" cy="2162810"/>
            <a:chOff x="1549908" y="906780"/>
            <a:chExt cx="4079875" cy="2162810"/>
          </a:xfrm>
        </p:grpSpPr>
        <p:sp>
          <p:nvSpPr>
            <p:cNvPr id="5" name="object 5"/>
            <p:cNvSpPr/>
            <p:nvPr/>
          </p:nvSpPr>
          <p:spPr>
            <a:xfrm>
              <a:off x="1562100" y="918971"/>
              <a:ext cx="4055364" cy="2138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6004" y="912876"/>
              <a:ext cx="4067810" cy="2150745"/>
            </a:xfrm>
            <a:custGeom>
              <a:avLst/>
              <a:gdLst/>
              <a:ahLst/>
              <a:cxnLst/>
              <a:rect l="l" t="t" r="r" b="b"/>
              <a:pathLst>
                <a:path w="4067810" h="2150745">
                  <a:moveTo>
                    <a:pt x="0" y="2150364"/>
                  </a:moveTo>
                  <a:lnTo>
                    <a:pt x="4067555" y="2150364"/>
                  </a:lnTo>
                  <a:lnTo>
                    <a:pt x="4067555" y="0"/>
                  </a:lnTo>
                  <a:lnTo>
                    <a:pt x="0" y="0"/>
                  </a:lnTo>
                  <a:lnTo>
                    <a:pt x="0" y="2150364"/>
                  </a:lnTo>
                  <a:close/>
                </a:path>
              </a:pathLst>
            </a:custGeom>
            <a:ln w="12191">
              <a:solidFill>
                <a:srgbClr val="DC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61659" y="1385061"/>
            <a:ext cx="1879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Check the Spark  UI pages for task  </a:t>
            </a:r>
            <a:r>
              <a:rPr sz="1800" b="1" spc="-15" dirty="0">
                <a:solidFill>
                  <a:srgbClr val="178291"/>
                </a:solidFill>
                <a:latin typeface="Arial"/>
                <a:cs typeface="Arial"/>
              </a:rPr>
              <a:t>level </a:t>
            </a: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detail about  your Spark</a:t>
            </a:r>
            <a:r>
              <a:rPr sz="1800" b="1" spc="-25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job.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832" y="225932"/>
            <a:ext cx="8253095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spc="5" dirty="0">
                <a:solidFill>
                  <a:srgbClr val="3C3D41"/>
                </a:solidFill>
              </a:rPr>
              <a:t>In Practice: Detecting Shuffle</a:t>
            </a:r>
            <a:r>
              <a:rPr sz="3700" spc="100" dirty="0">
                <a:solidFill>
                  <a:srgbClr val="3C3D41"/>
                </a:solidFill>
              </a:rPr>
              <a:t> </a:t>
            </a:r>
            <a:r>
              <a:rPr sz="3700" spc="5" dirty="0">
                <a:solidFill>
                  <a:srgbClr val="3C3D41"/>
                </a:solidFill>
              </a:rPr>
              <a:t>Problems</a:t>
            </a:r>
            <a:endParaRPr sz="3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7301230" cy="135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65"/>
              </a:lnSpc>
              <a:spcBef>
                <a:spcPts val="95"/>
              </a:spcBef>
            </a:pPr>
            <a:r>
              <a:rPr sz="4000" spc="-5" dirty="0">
                <a:solidFill>
                  <a:srgbClr val="404040"/>
                </a:solidFill>
              </a:rPr>
              <a:t>Broadcast Hash</a:t>
            </a:r>
            <a:r>
              <a:rPr sz="4000" spc="25" dirty="0">
                <a:solidFill>
                  <a:srgbClr val="404040"/>
                </a:solidFill>
              </a:rPr>
              <a:t> </a:t>
            </a:r>
            <a:r>
              <a:rPr sz="4000" spc="-5" dirty="0">
                <a:solidFill>
                  <a:srgbClr val="404040"/>
                </a:solidFill>
              </a:rPr>
              <a:t>Join</a:t>
            </a:r>
            <a:endParaRPr sz="4000"/>
          </a:p>
          <a:p>
            <a:pPr marL="743585" marR="5080">
              <a:lnSpc>
                <a:spcPts val="2880"/>
              </a:lnSpc>
              <a:spcBef>
                <a:spcPts val="60"/>
              </a:spcBef>
            </a:pP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Optimization: </a:t>
            </a:r>
            <a:r>
              <a:rPr sz="2400" b="1" dirty="0">
                <a:solidFill>
                  <a:srgbClr val="158545"/>
                </a:solidFill>
                <a:latin typeface="Arial"/>
                <a:cs typeface="Arial"/>
              </a:rPr>
              <a:t>When one of the </a:t>
            </a: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DF’s </a:t>
            </a:r>
            <a:r>
              <a:rPr sz="2400" b="1" dirty="0">
                <a:solidFill>
                  <a:srgbClr val="158545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small  enough </a:t>
            </a:r>
            <a:r>
              <a:rPr sz="2400" b="1" dirty="0">
                <a:solidFill>
                  <a:srgbClr val="158545"/>
                </a:solidFill>
                <a:latin typeface="Arial"/>
                <a:cs typeface="Arial"/>
              </a:rPr>
              <a:t>to fit in memory on a single</a:t>
            </a:r>
            <a:r>
              <a:rPr sz="2400" b="1" spc="-140" dirty="0">
                <a:solidFill>
                  <a:srgbClr val="15854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machine.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7" y="46790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47" y="4046931"/>
            <a:ext cx="60725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78291"/>
                </a:solidFill>
                <a:latin typeface="Arial"/>
                <a:cs typeface="Arial"/>
              </a:rPr>
              <a:t>Parallelism </a:t>
            </a: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of the large DF is maintained (n</a:t>
            </a:r>
            <a:r>
              <a:rPr sz="2000" b="1" spc="-145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partitions), and shuffle is not </a:t>
            </a:r>
            <a:r>
              <a:rPr sz="2000" b="1" spc="-5" dirty="0">
                <a:solidFill>
                  <a:srgbClr val="178291"/>
                </a:solidFill>
                <a:latin typeface="Arial"/>
                <a:cs typeface="Arial"/>
              </a:rPr>
              <a:t>even</a:t>
            </a:r>
            <a:r>
              <a:rPr sz="2000" b="1" spc="-145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needed.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5539" y="2298192"/>
            <a:ext cx="2158365" cy="614045"/>
          </a:xfrm>
          <a:custGeom>
            <a:avLst/>
            <a:gdLst/>
            <a:ahLst/>
            <a:cxnLst/>
            <a:rect l="l" t="t" r="r" b="b"/>
            <a:pathLst>
              <a:path w="2158365" h="614044">
                <a:moveTo>
                  <a:pt x="63373" y="540512"/>
                </a:moveTo>
                <a:lnTo>
                  <a:pt x="0" y="597407"/>
                </a:lnTo>
                <a:lnTo>
                  <a:pt x="83566" y="614044"/>
                </a:lnTo>
                <a:lnTo>
                  <a:pt x="76067" y="586739"/>
                </a:lnTo>
                <a:lnTo>
                  <a:pt x="62865" y="586739"/>
                </a:lnTo>
                <a:lnTo>
                  <a:pt x="59562" y="574547"/>
                </a:lnTo>
                <a:lnTo>
                  <a:pt x="71798" y="571192"/>
                </a:lnTo>
                <a:lnTo>
                  <a:pt x="63373" y="540512"/>
                </a:lnTo>
                <a:close/>
              </a:path>
              <a:path w="2158365" h="614044">
                <a:moveTo>
                  <a:pt x="71798" y="571192"/>
                </a:moveTo>
                <a:lnTo>
                  <a:pt x="59562" y="574547"/>
                </a:lnTo>
                <a:lnTo>
                  <a:pt x="62865" y="586739"/>
                </a:lnTo>
                <a:lnTo>
                  <a:pt x="75143" y="583373"/>
                </a:lnTo>
                <a:lnTo>
                  <a:pt x="71798" y="571192"/>
                </a:lnTo>
                <a:close/>
              </a:path>
              <a:path w="2158365" h="614044">
                <a:moveTo>
                  <a:pt x="75143" y="583373"/>
                </a:moveTo>
                <a:lnTo>
                  <a:pt x="62865" y="586739"/>
                </a:lnTo>
                <a:lnTo>
                  <a:pt x="76067" y="586739"/>
                </a:lnTo>
                <a:lnTo>
                  <a:pt x="75143" y="583373"/>
                </a:lnTo>
                <a:close/>
              </a:path>
              <a:path w="2158365" h="614044">
                <a:moveTo>
                  <a:pt x="2154809" y="0"/>
                </a:moveTo>
                <a:lnTo>
                  <a:pt x="71798" y="571192"/>
                </a:lnTo>
                <a:lnTo>
                  <a:pt x="75143" y="583373"/>
                </a:lnTo>
                <a:lnTo>
                  <a:pt x="2158111" y="12191"/>
                </a:lnTo>
                <a:lnTo>
                  <a:pt x="2154809" y="0"/>
                </a:lnTo>
                <a:close/>
              </a:path>
            </a:pathLst>
          </a:custGeom>
          <a:solidFill>
            <a:srgbClr val="FF5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55135" y="2298192"/>
            <a:ext cx="3688079" cy="1164590"/>
            <a:chOff x="3755135" y="2298192"/>
            <a:chExt cx="3688079" cy="1164590"/>
          </a:xfrm>
        </p:grpSpPr>
        <p:sp>
          <p:nvSpPr>
            <p:cNvPr id="7" name="object 7"/>
            <p:cNvSpPr/>
            <p:nvPr/>
          </p:nvSpPr>
          <p:spPr>
            <a:xfrm>
              <a:off x="3755136" y="2298191"/>
              <a:ext cx="2661285" cy="597535"/>
            </a:xfrm>
            <a:custGeom>
              <a:avLst/>
              <a:gdLst/>
              <a:ahLst/>
              <a:cxnLst/>
              <a:rect l="l" t="t" r="r" b="b"/>
              <a:pathLst>
                <a:path w="2661285" h="597535">
                  <a:moveTo>
                    <a:pt x="2660904" y="573024"/>
                  </a:moveTo>
                  <a:lnTo>
                    <a:pt x="2647721" y="560451"/>
                  </a:lnTo>
                  <a:lnTo>
                    <a:pt x="2599309" y="514223"/>
                  </a:lnTo>
                  <a:lnTo>
                    <a:pt x="2589949" y="544525"/>
                  </a:lnTo>
                  <a:lnTo>
                    <a:pt x="818769" y="0"/>
                  </a:lnTo>
                  <a:lnTo>
                    <a:pt x="816876" y="6057"/>
                  </a:lnTo>
                  <a:lnTo>
                    <a:pt x="813181" y="889"/>
                  </a:lnTo>
                  <a:lnTo>
                    <a:pt x="58000" y="547573"/>
                  </a:lnTo>
                  <a:lnTo>
                    <a:pt x="39370" y="521843"/>
                  </a:lnTo>
                  <a:lnTo>
                    <a:pt x="0" y="597408"/>
                  </a:lnTo>
                  <a:lnTo>
                    <a:pt x="84074" y="583565"/>
                  </a:lnTo>
                  <a:lnTo>
                    <a:pt x="70827" y="565277"/>
                  </a:lnTo>
                  <a:lnTo>
                    <a:pt x="65417" y="557822"/>
                  </a:lnTo>
                  <a:lnTo>
                    <a:pt x="817892" y="13106"/>
                  </a:lnTo>
                  <a:lnTo>
                    <a:pt x="2586177" y="556729"/>
                  </a:lnTo>
                  <a:lnTo>
                    <a:pt x="2576830" y="586994"/>
                  </a:lnTo>
                  <a:lnTo>
                    <a:pt x="2660904" y="573024"/>
                  </a:lnTo>
                  <a:close/>
                </a:path>
              </a:pathLst>
            </a:custGeom>
            <a:solidFill>
              <a:srgbClr val="FF5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1123" y="2894076"/>
              <a:ext cx="987551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0747" y="2910840"/>
              <a:ext cx="908303" cy="489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5423" y="2892552"/>
              <a:ext cx="987551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5047" y="2909316"/>
              <a:ext cx="908303" cy="489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9723" y="2894076"/>
              <a:ext cx="987551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9347" y="2910840"/>
              <a:ext cx="908303" cy="489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3167" y="2894076"/>
              <a:ext cx="987551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2791" y="2910840"/>
              <a:ext cx="908303" cy="4892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63083" y="2894076"/>
              <a:ext cx="986027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02707" y="2910840"/>
              <a:ext cx="906780" cy="4892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63667" y="2894076"/>
              <a:ext cx="987551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03291" y="2910840"/>
              <a:ext cx="908303" cy="4892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7967" y="2892552"/>
              <a:ext cx="987551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17591" y="2909316"/>
              <a:ext cx="908303" cy="4892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92267" y="2894076"/>
              <a:ext cx="987551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31891" y="2910840"/>
              <a:ext cx="908303" cy="4892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7235" y="2894076"/>
              <a:ext cx="986027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56859" y="2910840"/>
              <a:ext cx="906780" cy="4892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42203" y="2894076"/>
              <a:ext cx="986027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81827" y="2910840"/>
              <a:ext cx="906779" cy="4892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44311" y="2894076"/>
              <a:ext cx="986028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83935" y="2910840"/>
              <a:ext cx="906780" cy="4892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58611" y="2892552"/>
              <a:ext cx="986028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98235" y="2909316"/>
              <a:ext cx="906780" cy="4892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72911" y="2894076"/>
              <a:ext cx="986028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12535" y="2910840"/>
              <a:ext cx="906780" cy="4892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96355" y="2894076"/>
              <a:ext cx="986027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35979" y="2910840"/>
              <a:ext cx="906779" cy="4892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3035" y="2894076"/>
              <a:ext cx="986028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42659" y="2910840"/>
              <a:ext cx="906780" cy="4892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05143" y="2894076"/>
              <a:ext cx="986027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44767" y="2910840"/>
              <a:ext cx="906780" cy="4892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19443" y="2892552"/>
              <a:ext cx="986027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59067" y="2909316"/>
              <a:ext cx="906780" cy="4892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33743" y="2894076"/>
              <a:ext cx="986027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73367" y="2910840"/>
              <a:ext cx="906780" cy="4892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57187" y="2894076"/>
              <a:ext cx="986028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96811" y="2910840"/>
              <a:ext cx="906780" cy="4892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306449" y="2275713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178291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oadc</a:t>
            </a:r>
            <a:r>
              <a:rPr sz="1800" b="1" spc="-15" dirty="0">
                <a:solidFill>
                  <a:srgbClr val="178291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94788" y="2311907"/>
            <a:ext cx="388620" cy="386080"/>
          </a:xfrm>
          <a:custGeom>
            <a:avLst/>
            <a:gdLst/>
            <a:ahLst/>
            <a:cxnLst/>
            <a:rect l="l" t="t" r="r" b="b"/>
            <a:pathLst>
              <a:path w="388619" h="386080">
                <a:moveTo>
                  <a:pt x="388619" y="385572"/>
                </a:moveTo>
                <a:lnTo>
                  <a:pt x="312985" y="383051"/>
                </a:lnTo>
                <a:lnTo>
                  <a:pt x="251221" y="376174"/>
                </a:lnTo>
                <a:lnTo>
                  <a:pt x="209579" y="365962"/>
                </a:lnTo>
                <a:lnTo>
                  <a:pt x="194310" y="353441"/>
                </a:lnTo>
                <a:lnTo>
                  <a:pt x="194310" y="224917"/>
                </a:lnTo>
                <a:lnTo>
                  <a:pt x="179040" y="212395"/>
                </a:lnTo>
                <a:lnTo>
                  <a:pt x="137398" y="202184"/>
                </a:lnTo>
                <a:lnTo>
                  <a:pt x="75634" y="195306"/>
                </a:lnTo>
                <a:lnTo>
                  <a:pt x="0" y="192786"/>
                </a:lnTo>
                <a:lnTo>
                  <a:pt x="75634" y="190265"/>
                </a:lnTo>
                <a:lnTo>
                  <a:pt x="137398" y="183387"/>
                </a:lnTo>
                <a:lnTo>
                  <a:pt x="179040" y="173176"/>
                </a:lnTo>
                <a:lnTo>
                  <a:pt x="194310" y="160655"/>
                </a:lnTo>
                <a:lnTo>
                  <a:pt x="194310" y="32131"/>
                </a:lnTo>
                <a:lnTo>
                  <a:pt x="209579" y="19609"/>
                </a:lnTo>
                <a:lnTo>
                  <a:pt x="251221" y="9398"/>
                </a:lnTo>
                <a:lnTo>
                  <a:pt x="312985" y="2520"/>
                </a:lnTo>
                <a:lnTo>
                  <a:pt x="388619" y="0"/>
                </a:lnTo>
              </a:path>
            </a:pathLst>
          </a:custGeom>
          <a:ln w="12192">
            <a:solidFill>
              <a:srgbClr val="FF55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610604" y="2973450"/>
            <a:ext cx="665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Large DF  Partition</a:t>
            </a:r>
            <a:r>
              <a:rPr sz="1000" b="1" spc="-7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26335" y="2930651"/>
            <a:ext cx="986155" cy="551815"/>
            <a:chOff x="1926335" y="2930651"/>
            <a:chExt cx="986155" cy="551815"/>
          </a:xfrm>
        </p:grpSpPr>
        <p:sp>
          <p:nvSpPr>
            <p:cNvPr id="50" name="object 50"/>
            <p:cNvSpPr/>
            <p:nvPr/>
          </p:nvSpPr>
          <p:spPr>
            <a:xfrm>
              <a:off x="1926335" y="2932836"/>
              <a:ext cx="986027" cy="5495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65959" y="2930651"/>
              <a:ext cx="906780" cy="4892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84577" y="2984118"/>
            <a:ext cx="644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Large</a:t>
            </a:r>
            <a:r>
              <a:rPr sz="1000" b="1" spc="-4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Partition</a:t>
            </a:r>
            <a:r>
              <a:rPr sz="1000" b="1" spc="-6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285744" y="2906267"/>
            <a:ext cx="986155" cy="568960"/>
            <a:chOff x="3285744" y="2906267"/>
            <a:chExt cx="986155" cy="568960"/>
          </a:xfrm>
        </p:grpSpPr>
        <p:sp>
          <p:nvSpPr>
            <p:cNvPr id="54" name="object 54"/>
            <p:cNvSpPr/>
            <p:nvPr/>
          </p:nvSpPr>
          <p:spPr>
            <a:xfrm>
              <a:off x="3285744" y="2906267"/>
              <a:ext cx="986027" cy="568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25368" y="2923031"/>
              <a:ext cx="906780" cy="4892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325367" y="2923032"/>
            <a:ext cx="906780" cy="4089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30810" marR="149225" indent="34925">
              <a:lnSpc>
                <a:spcPct val="100000"/>
              </a:lnSpc>
              <a:spcBef>
                <a:spcPts val="51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Large DF  Partition</a:t>
            </a:r>
            <a:r>
              <a:rPr sz="1000" b="1" spc="-7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192523" y="1763267"/>
            <a:ext cx="733425" cy="568960"/>
            <a:chOff x="4192523" y="1763267"/>
            <a:chExt cx="733425" cy="568960"/>
          </a:xfrm>
        </p:grpSpPr>
        <p:sp>
          <p:nvSpPr>
            <p:cNvPr id="58" name="object 58"/>
            <p:cNvSpPr/>
            <p:nvPr/>
          </p:nvSpPr>
          <p:spPr>
            <a:xfrm>
              <a:off x="4192523" y="1763267"/>
              <a:ext cx="733044" cy="5684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32147" y="1780031"/>
              <a:ext cx="653796" cy="4892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232147" y="1780032"/>
            <a:ext cx="654050" cy="48958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Small</a:t>
            </a:r>
            <a:r>
              <a:rPr sz="1000" b="1" spc="-4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052827" y="3314700"/>
            <a:ext cx="733425" cy="568960"/>
            <a:chOff x="2052827" y="3314700"/>
            <a:chExt cx="733425" cy="568960"/>
          </a:xfrm>
        </p:grpSpPr>
        <p:sp>
          <p:nvSpPr>
            <p:cNvPr id="62" name="object 62"/>
            <p:cNvSpPr/>
            <p:nvPr/>
          </p:nvSpPr>
          <p:spPr>
            <a:xfrm>
              <a:off x="2052827" y="3314700"/>
              <a:ext cx="733044" cy="5684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92451" y="3331464"/>
              <a:ext cx="653795" cy="4892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092451" y="3331464"/>
            <a:ext cx="654050" cy="48958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Small</a:t>
            </a:r>
            <a:r>
              <a:rPr sz="1000" b="1" spc="-4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412235" y="3314700"/>
            <a:ext cx="2758440" cy="568960"/>
            <a:chOff x="3412235" y="3314700"/>
            <a:chExt cx="2758440" cy="568960"/>
          </a:xfrm>
        </p:grpSpPr>
        <p:sp>
          <p:nvSpPr>
            <p:cNvPr id="66" name="object 66"/>
            <p:cNvSpPr/>
            <p:nvPr/>
          </p:nvSpPr>
          <p:spPr>
            <a:xfrm>
              <a:off x="3412235" y="3314700"/>
              <a:ext cx="733043" cy="5684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51859" y="3331464"/>
              <a:ext cx="653796" cy="4892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37631" y="3314700"/>
              <a:ext cx="733043" cy="5684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77255" y="3331464"/>
              <a:ext cx="653796" cy="4892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451859" y="3412235"/>
            <a:ext cx="2634615" cy="40894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585"/>
              </a:spcBef>
              <a:tabLst>
                <a:tab pos="2080895" algn="l"/>
              </a:tabLst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Small DF	Small</a:t>
            </a:r>
            <a:r>
              <a:rPr sz="1000" b="1" spc="-6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4712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04040"/>
                </a:solidFill>
              </a:rPr>
              <a:t>Broadcast Hash</a:t>
            </a:r>
            <a:r>
              <a:rPr sz="4000" spc="-20" dirty="0">
                <a:solidFill>
                  <a:srgbClr val="404040"/>
                </a:solidFill>
              </a:rPr>
              <a:t> </a:t>
            </a:r>
            <a:r>
              <a:rPr sz="4000" spc="-5" dirty="0">
                <a:solidFill>
                  <a:srgbClr val="404040"/>
                </a:solidFill>
              </a:rPr>
              <a:t>Join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91447" y="46790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047" y="1036775"/>
            <a:ext cx="6874509" cy="20447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595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Often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optimal over Shuffle Hash</a:t>
            </a:r>
            <a:r>
              <a:rPr sz="2400" spc="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Join.</a:t>
            </a:r>
            <a:endParaRPr sz="2400">
              <a:latin typeface="Arial"/>
              <a:cs typeface="Arial"/>
            </a:endParaRPr>
          </a:p>
          <a:p>
            <a:pPr marL="253365" marR="634365" indent="-241300">
              <a:lnSpc>
                <a:spcPct val="100000"/>
              </a:lnSpc>
              <a:spcBef>
                <a:spcPts val="495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Use “</a:t>
            </a: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explain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”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determine if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the Spark SQL  catalyst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hash chosen Broadcast Hash</a:t>
            </a:r>
            <a:r>
              <a:rPr sz="2400" spc="4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Join.</a:t>
            </a:r>
            <a:endParaRPr sz="24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505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Should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be automatic for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many Spark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SQL</a:t>
            </a:r>
            <a:r>
              <a:rPr sz="2400" spc="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tables,</a:t>
            </a:r>
            <a:endParaRPr sz="2400">
              <a:latin typeface="Arial"/>
              <a:cs typeface="Arial"/>
            </a:endParaRPr>
          </a:p>
          <a:p>
            <a:pPr marL="253365">
              <a:lnSpc>
                <a:spcPct val="100000"/>
              </a:lnSpc>
            </a:pP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may need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provide hints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other</a:t>
            </a:r>
            <a:r>
              <a:rPr sz="2400" spc="3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3272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04040"/>
                </a:solidFill>
              </a:rPr>
              <a:t>Cartesian</a:t>
            </a:r>
            <a:r>
              <a:rPr sz="4000" spc="-35" dirty="0">
                <a:solidFill>
                  <a:srgbClr val="404040"/>
                </a:solidFill>
              </a:rPr>
              <a:t> </a:t>
            </a:r>
            <a:r>
              <a:rPr sz="4000" spc="-5" dirty="0">
                <a:solidFill>
                  <a:srgbClr val="404040"/>
                </a:solidFill>
              </a:rPr>
              <a:t>Join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91447" y="46790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047" y="1099820"/>
            <a:ext cx="7042784" cy="32721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885" marR="223520" indent="-210820">
              <a:lnSpc>
                <a:spcPct val="102000"/>
              </a:lnSpc>
              <a:spcBef>
                <a:spcPts val="85"/>
              </a:spcBef>
              <a:buChar char="•"/>
              <a:tabLst>
                <a:tab pos="223520" algn="l"/>
              </a:tabLst>
            </a:pPr>
            <a:r>
              <a:rPr sz="2050" spc="25" dirty="0">
                <a:solidFill>
                  <a:srgbClr val="505050"/>
                </a:solidFill>
                <a:latin typeface="Arial"/>
                <a:cs typeface="Arial"/>
              </a:rPr>
              <a:t>A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cartesian </a:t>
            </a:r>
            <a:r>
              <a:rPr sz="2050" spc="10" dirty="0">
                <a:solidFill>
                  <a:srgbClr val="505050"/>
                </a:solidFill>
                <a:latin typeface="Arial"/>
                <a:cs typeface="Arial"/>
              </a:rPr>
              <a:t>join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can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easily explode the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number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of</a:t>
            </a:r>
            <a:r>
              <a:rPr sz="2050" spc="-7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output  rows.</a:t>
            </a:r>
            <a:endParaRPr sz="20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40"/>
              </a:spcBef>
            </a:pP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100,000 </a:t>
            </a:r>
            <a:r>
              <a:rPr sz="2050" spc="25" dirty="0">
                <a:solidFill>
                  <a:srgbClr val="505050"/>
                </a:solidFill>
                <a:latin typeface="Arial"/>
                <a:cs typeface="Arial"/>
              </a:rPr>
              <a:t>X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100,000 = 10</a:t>
            </a:r>
            <a:r>
              <a:rPr sz="2050" spc="-11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Billion</a:t>
            </a:r>
            <a:endParaRPr sz="2050">
              <a:latin typeface="Arial"/>
              <a:cs typeface="Arial"/>
            </a:endParaRPr>
          </a:p>
          <a:p>
            <a:pPr marL="222885" indent="-210820">
              <a:lnSpc>
                <a:spcPct val="100000"/>
              </a:lnSpc>
              <a:spcBef>
                <a:spcPts val="555"/>
              </a:spcBef>
              <a:buChar char="•"/>
              <a:tabLst>
                <a:tab pos="223520" algn="l"/>
              </a:tabLst>
            </a:pP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Alternative to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a </a:t>
            </a:r>
            <a:r>
              <a:rPr sz="2050" spc="10" dirty="0">
                <a:solidFill>
                  <a:srgbClr val="505050"/>
                </a:solidFill>
                <a:latin typeface="Arial"/>
                <a:cs typeface="Arial"/>
              </a:rPr>
              <a:t>full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blown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cartesian</a:t>
            </a:r>
            <a:r>
              <a:rPr sz="2050" spc="-8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505050"/>
                </a:solidFill>
                <a:latin typeface="Arial"/>
                <a:cs typeface="Arial"/>
              </a:rPr>
              <a:t>join:</a:t>
            </a:r>
            <a:endParaRPr sz="2050">
              <a:latin typeface="Arial"/>
              <a:cs typeface="Arial"/>
            </a:endParaRPr>
          </a:p>
          <a:p>
            <a:pPr marL="553720" lvl="1" indent="-208915">
              <a:lnSpc>
                <a:spcPct val="100000"/>
              </a:lnSpc>
              <a:spcBef>
                <a:spcPts val="540"/>
              </a:spcBef>
              <a:buChar char="•"/>
              <a:tabLst>
                <a:tab pos="553720" algn="l"/>
              </a:tabLst>
            </a:pP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Create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an </a:t>
            </a:r>
            <a:r>
              <a:rPr sz="2050" spc="25" dirty="0">
                <a:solidFill>
                  <a:srgbClr val="505050"/>
                </a:solidFill>
                <a:latin typeface="Arial"/>
                <a:cs typeface="Arial"/>
              </a:rPr>
              <a:t>RDD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of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UID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by</a:t>
            </a:r>
            <a:r>
              <a:rPr sz="2050" spc="-7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UID.</a:t>
            </a:r>
            <a:endParaRPr sz="2050">
              <a:latin typeface="Arial"/>
              <a:cs typeface="Arial"/>
            </a:endParaRPr>
          </a:p>
          <a:p>
            <a:pPr marL="553720" lvl="1" indent="-208915">
              <a:lnSpc>
                <a:spcPct val="100000"/>
              </a:lnSpc>
              <a:spcBef>
                <a:spcPts val="555"/>
              </a:spcBef>
              <a:buChar char="•"/>
              <a:tabLst>
                <a:tab pos="553720" algn="l"/>
              </a:tabLst>
            </a:pP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Force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a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Broadcast of </a:t>
            </a:r>
            <a:r>
              <a:rPr sz="2050" spc="10" dirty="0">
                <a:solidFill>
                  <a:srgbClr val="505050"/>
                </a:solidFill>
                <a:latin typeface="Arial"/>
                <a:cs typeface="Arial"/>
              </a:rPr>
              <a:t>the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rows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of </a:t>
            </a:r>
            <a:r>
              <a:rPr sz="2050" spc="10" dirty="0">
                <a:solidFill>
                  <a:srgbClr val="505050"/>
                </a:solidFill>
                <a:latin typeface="Arial"/>
                <a:cs typeface="Arial"/>
              </a:rPr>
              <a:t>the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table</a:t>
            </a:r>
            <a:r>
              <a:rPr sz="2050" spc="-6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505050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 marL="553720" lvl="1" indent="-208915">
              <a:lnSpc>
                <a:spcPct val="100000"/>
              </a:lnSpc>
              <a:spcBef>
                <a:spcPts val="490"/>
              </a:spcBef>
              <a:buChar char="•"/>
              <a:tabLst>
                <a:tab pos="553720" algn="l"/>
              </a:tabLst>
            </a:pPr>
            <a:r>
              <a:rPr sz="2100" spc="-5" dirty="0">
                <a:solidFill>
                  <a:srgbClr val="505050"/>
                </a:solidFill>
                <a:latin typeface="Arial"/>
                <a:cs typeface="Arial"/>
              </a:rPr>
              <a:t>Call </a:t>
            </a:r>
            <a:r>
              <a:rPr sz="2100" spc="-10" dirty="0">
                <a:solidFill>
                  <a:srgbClr val="505050"/>
                </a:solidFill>
                <a:latin typeface="Arial"/>
                <a:cs typeface="Arial"/>
              </a:rPr>
              <a:t>a UDF </a:t>
            </a:r>
            <a:r>
              <a:rPr sz="2100" spc="-5" dirty="0">
                <a:solidFill>
                  <a:srgbClr val="505050"/>
                </a:solidFill>
                <a:latin typeface="Arial"/>
                <a:cs typeface="Arial"/>
              </a:rPr>
              <a:t>given </a:t>
            </a:r>
            <a:r>
              <a:rPr sz="2100" spc="-10" dirty="0">
                <a:solidFill>
                  <a:srgbClr val="505050"/>
                </a:solidFill>
                <a:latin typeface="Arial"/>
                <a:cs typeface="Arial"/>
              </a:rPr>
              <a:t>the UID by UID </a:t>
            </a:r>
            <a:r>
              <a:rPr sz="2100" spc="-15" dirty="0">
                <a:solidFill>
                  <a:srgbClr val="50505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505050"/>
                </a:solidFill>
                <a:latin typeface="Arial"/>
                <a:cs typeface="Arial"/>
              </a:rPr>
              <a:t>look </a:t>
            </a:r>
            <a:r>
              <a:rPr sz="2100" spc="-10" dirty="0">
                <a:solidFill>
                  <a:srgbClr val="505050"/>
                </a:solidFill>
                <a:latin typeface="Arial"/>
                <a:cs typeface="Arial"/>
              </a:rPr>
              <a:t>up </a:t>
            </a:r>
            <a:r>
              <a:rPr sz="2100" spc="-5" dirty="0">
                <a:solidFill>
                  <a:srgbClr val="505050"/>
                </a:solidFill>
                <a:latin typeface="Arial"/>
                <a:cs typeface="Arial"/>
              </a:rPr>
              <a:t>the</a:t>
            </a:r>
            <a:r>
              <a:rPr sz="2100" spc="-3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505050"/>
                </a:solidFill>
                <a:latin typeface="Arial"/>
                <a:cs typeface="Arial"/>
              </a:rPr>
              <a:t>table</a:t>
            </a:r>
            <a:endParaRPr sz="21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0"/>
              </a:spcBef>
            </a:pP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rows and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perform </a:t>
            </a:r>
            <a:r>
              <a:rPr sz="2050" spc="10" dirty="0">
                <a:solidFill>
                  <a:srgbClr val="505050"/>
                </a:solidFill>
                <a:latin typeface="Arial"/>
                <a:cs typeface="Arial"/>
              </a:rPr>
              <a:t>your</a:t>
            </a:r>
            <a:r>
              <a:rPr sz="2050" spc="-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calculation.</a:t>
            </a:r>
            <a:endParaRPr sz="2050">
              <a:latin typeface="Arial"/>
              <a:cs typeface="Arial"/>
            </a:endParaRPr>
          </a:p>
          <a:p>
            <a:pPr marL="222885" indent="-210820">
              <a:lnSpc>
                <a:spcPct val="100000"/>
              </a:lnSpc>
              <a:spcBef>
                <a:spcPts val="550"/>
              </a:spcBef>
              <a:buChar char="•"/>
              <a:tabLst>
                <a:tab pos="223520" algn="l"/>
              </a:tabLst>
            </a:pP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Time </a:t>
            </a:r>
            <a:r>
              <a:rPr sz="2050" spc="10" dirty="0">
                <a:solidFill>
                  <a:srgbClr val="505050"/>
                </a:solidFill>
                <a:latin typeface="Arial"/>
                <a:cs typeface="Arial"/>
              </a:rPr>
              <a:t>your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calculation </a:t>
            </a:r>
            <a:r>
              <a:rPr sz="2050" spc="20" dirty="0">
                <a:solidFill>
                  <a:srgbClr val="505050"/>
                </a:solidFill>
                <a:latin typeface="Arial"/>
                <a:cs typeface="Arial"/>
              </a:rPr>
              <a:t>on a sample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set to size </a:t>
            </a:r>
            <a:r>
              <a:rPr sz="2050" spc="10" dirty="0">
                <a:solidFill>
                  <a:srgbClr val="505050"/>
                </a:solidFill>
                <a:latin typeface="Arial"/>
                <a:cs typeface="Arial"/>
              </a:rPr>
              <a:t>your</a:t>
            </a:r>
            <a:r>
              <a:rPr sz="2050" spc="-8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505050"/>
                </a:solidFill>
                <a:latin typeface="Arial"/>
                <a:cs typeface="Arial"/>
              </a:rPr>
              <a:t>cluster.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417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04040"/>
                </a:solidFill>
              </a:rPr>
              <a:t>One To Many</a:t>
            </a:r>
            <a:r>
              <a:rPr sz="4000" spc="-45" dirty="0">
                <a:solidFill>
                  <a:srgbClr val="404040"/>
                </a:solidFill>
              </a:rPr>
              <a:t> </a:t>
            </a:r>
            <a:r>
              <a:rPr sz="4000" spc="-5" dirty="0">
                <a:solidFill>
                  <a:srgbClr val="404040"/>
                </a:solidFill>
              </a:rPr>
              <a:t>Join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91447" y="46790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049" y="1163574"/>
            <a:ext cx="7008495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22225" indent="-216535">
              <a:lnSpc>
                <a:spcPct val="100499"/>
              </a:lnSpc>
              <a:spcBef>
                <a:spcPts val="95"/>
              </a:spcBef>
              <a:buChar char="•"/>
              <a:tabLst>
                <a:tab pos="229235" algn="l"/>
              </a:tabLst>
            </a:pPr>
            <a:r>
              <a:rPr sz="2150" spc="5" dirty="0">
                <a:solidFill>
                  <a:srgbClr val="505050"/>
                </a:solidFill>
                <a:latin typeface="Arial"/>
                <a:cs typeface="Arial"/>
              </a:rPr>
              <a:t>A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single </a:t>
            </a:r>
            <a:r>
              <a:rPr sz="2150" spc="5" dirty="0">
                <a:solidFill>
                  <a:srgbClr val="505050"/>
                </a:solidFill>
                <a:latin typeface="Arial"/>
                <a:cs typeface="Arial"/>
              </a:rPr>
              <a:t>row on one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table </a:t>
            </a:r>
            <a:r>
              <a:rPr sz="2150" spc="5" dirty="0">
                <a:solidFill>
                  <a:srgbClr val="505050"/>
                </a:solidFill>
                <a:latin typeface="Arial"/>
                <a:cs typeface="Arial"/>
              </a:rPr>
              <a:t>can map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to </a:t>
            </a:r>
            <a:r>
              <a:rPr sz="2150" spc="5" dirty="0">
                <a:solidFill>
                  <a:srgbClr val="505050"/>
                </a:solidFill>
                <a:latin typeface="Arial"/>
                <a:cs typeface="Arial"/>
              </a:rPr>
              <a:t>many rows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on</a:t>
            </a:r>
            <a:r>
              <a:rPr sz="2150" spc="-10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the  2nd</a:t>
            </a:r>
            <a:r>
              <a:rPr sz="2150" spc="-5" dirty="0">
                <a:solidFill>
                  <a:srgbClr val="505050"/>
                </a:solidFill>
                <a:latin typeface="Arial"/>
                <a:cs typeface="Arial"/>
              </a:rPr>
              <a:t> table.</a:t>
            </a:r>
            <a:endParaRPr sz="21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505"/>
              </a:spcBef>
              <a:buChar char="•"/>
              <a:tabLst>
                <a:tab pos="229235" algn="l"/>
              </a:tabLst>
            </a:pPr>
            <a:r>
              <a:rPr sz="2150" spc="5" dirty="0">
                <a:solidFill>
                  <a:srgbClr val="505050"/>
                </a:solidFill>
                <a:latin typeface="Arial"/>
                <a:cs typeface="Arial"/>
              </a:rPr>
              <a:t>Can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explode the </a:t>
            </a:r>
            <a:r>
              <a:rPr sz="2150" spc="5" dirty="0">
                <a:solidFill>
                  <a:srgbClr val="505050"/>
                </a:solidFill>
                <a:latin typeface="Arial"/>
                <a:cs typeface="Arial"/>
              </a:rPr>
              <a:t>number of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output</a:t>
            </a:r>
            <a:r>
              <a:rPr sz="2150" spc="-3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rows.</a:t>
            </a:r>
            <a:endParaRPr sz="2150">
              <a:latin typeface="Arial"/>
              <a:cs typeface="Arial"/>
            </a:endParaRPr>
          </a:p>
          <a:p>
            <a:pPr marL="228600" marR="5080" indent="-216535">
              <a:lnSpc>
                <a:spcPct val="100499"/>
              </a:lnSpc>
              <a:spcBef>
                <a:spcPts val="505"/>
              </a:spcBef>
              <a:buChar char="•"/>
              <a:tabLst>
                <a:tab pos="229235" algn="l"/>
              </a:tabLst>
            </a:pPr>
            <a:r>
              <a:rPr sz="2150" spc="5" dirty="0">
                <a:solidFill>
                  <a:srgbClr val="505050"/>
                </a:solidFill>
                <a:latin typeface="Arial"/>
                <a:cs typeface="Arial"/>
              </a:rPr>
              <a:t>Not a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problem if you </a:t>
            </a:r>
            <a:r>
              <a:rPr sz="2150" spc="5" dirty="0">
                <a:solidFill>
                  <a:srgbClr val="505050"/>
                </a:solidFill>
                <a:latin typeface="Arial"/>
                <a:cs typeface="Arial"/>
              </a:rPr>
              <a:t>use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parquet - the size of the </a:t>
            </a:r>
            <a:r>
              <a:rPr sz="2150" spc="-5" dirty="0">
                <a:solidFill>
                  <a:srgbClr val="505050"/>
                </a:solidFill>
                <a:latin typeface="Arial"/>
                <a:cs typeface="Arial"/>
              </a:rPr>
              <a:t>output  </a:t>
            </a:r>
            <a:r>
              <a:rPr sz="2150" dirty="0">
                <a:solidFill>
                  <a:srgbClr val="505050"/>
                </a:solidFill>
                <a:latin typeface="Arial"/>
                <a:cs typeface="Arial"/>
              </a:rPr>
              <a:t>files is not that much since the duplicate data encodes  well.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2396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04040"/>
                </a:solidFill>
              </a:rPr>
              <a:t>Theta</a:t>
            </a:r>
            <a:r>
              <a:rPr sz="4000" spc="-85" dirty="0">
                <a:solidFill>
                  <a:srgbClr val="404040"/>
                </a:solidFill>
              </a:rPr>
              <a:t> </a:t>
            </a:r>
            <a:r>
              <a:rPr sz="4000" dirty="0">
                <a:solidFill>
                  <a:srgbClr val="404040"/>
                </a:solidFill>
              </a:rPr>
              <a:t>Join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91447" y="46790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46" y="1169034"/>
            <a:ext cx="7021830" cy="301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115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545454"/>
                </a:solidFill>
                <a:latin typeface="Arial"/>
                <a:cs typeface="Arial"/>
              </a:rPr>
              <a:t>join_rdd </a:t>
            </a:r>
            <a:r>
              <a:rPr sz="1800" spc="-65" dirty="0">
                <a:solidFill>
                  <a:srgbClr val="545454"/>
                </a:solidFill>
                <a:latin typeface="Arial"/>
                <a:cs typeface="Arial"/>
              </a:rPr>
              <a:t>= </a:t>
            </a:r>
            <a:r>
              <a:rPr lang="en-IN" sz="1800" spc="200" dirty="0">
                <a:solidFill>
                  <a:srgbClr val="545454"/>
                </a:solidFill>
                <a:latin typeface="Arial"/>
                <a:cs typeface="Arial"/>
              </a:rPr>
              <a:t>spark</a:t>
            </a:r>
            <a:r>
              <a:rPr sz="1800" spc="200" dirty="0">
                <a:solidFill>
                  <a:srgbClr val="545454"/>
                </a:solidFill>
                <a:latin typeface="Arial"/>
                <a:cs typeface="Arial"/>
              </a:rPr>
              <a:t>.sql(“select</a:t>
            </a:r>
            <a:r>
              <a:rPr sz="1800" spc="19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285" dirty="0">
                <a:solidFill>
                  <a:srgbClr val="545454"/>
                </a:solidFill>
                <a:latin typeface="Arial"/>
                <a:cs typeface="Arial"/>
              </a:rPr>
              <a:t>*</a:t>
            </a:r>
            <a:endParaRPr sz="1800" dirty="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</a:pPr>
            <a:r>
              <a:rPr sz="1800" spc="-340" dirty="0">
                <a:solidFill>
                  <a:srgbClr val="545454"/>
                </a:solidFill>
                <a:latin typeface="Arial"/>
                <a:cs typeface="Arial"/>
              </a:rPr>
              <a:t>FROM</a:t>
            </a:r>
            <a:r>
              <a:rPr sz="1800" spc="-32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135" dirty="0">
                <a:solidFill>
                  <a:srgbClr val="178291"/>
                </a:solidFill>
                <a:latin typeface="Arial"/>
                <a:cs typeface="Arial"/>
              </a:rPr>
              <a:t>tableA</a:t>
            </a:r>
            <a:endParaRPr sz="1800" dirty="0">
              <a:latin typeface="Arial"/>
              <a:cs typeface="Arial"/>
            </a:endParaRPr>
          </a:p>
          <a:p>
            <a:pPr marL="1044575">
              <a:lnSpc>
                <a:spcPts val="2155"/>
              </a:lnSpc>
              <a:spcBef>
                <a:spcPts val="15"/>
              </a:spcBef>
            </a:pPr>
            <a:r>
              <a:rPr sz="1800" b="1" spc="-5" dirty="0">
                <a:solidFill>
                  <a:srgbClr val="DC2125"/>
                </a:solidFill>
                <a:latin typeface="Arial"/>
                <a:cs typeface="Arial"/>
              </a:rPr>
              <a:t>JOIN</a:t>
            </a:r>
            <a:r>
              <a:rPr sz="1800" b="1" spc="475" dirty="0">
                <a:solidFill>
                  <a:srgbClr val="DC2125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178291"/>
                </a:solidFill>
                <a:latin typeface="Arial"/>
                <a:cs typeface="Arial"/>
              </a:rPr>
              <a:t>tableB</a:t>
            </a:r>
            <a:endParaRPr sz="1800" dirty="0">
              <a:latin typeface="Arial"/>
              <a:cs typeface="Arial"/>
            </a:endParaRPr>
          </a:p>
          <a:p>
            <a:pPr marL="1042669">
              <a:lnSpc>
                <a:spcPts val="2155"/>
              </a:lnSpc>
            </a:pPr>
            <a:r>
              <a:rPr sz="1800" spc="-365" dirty="0">
                <a:solidFill>
                  <a:srgbClr val="545454"/>
                </a:solidFill>
                <a:latin typeface="Arial"/>
                <a:cs typeface="Arial"/>
              </a:rPr>
              <a:t>ON </a:t>
            </a:r>
            <a:r>
              <a:rPr sz="1800" spc="65" dirty="0">
                <a:solidFill>
                  <a:srgbClr val="545454"/>
                </a:solidFill>
                <a:latin typeface="Arial"/>
                <a:cs typeface="Arial"/>
              </a:rPr>
              <a:t>(keyA </a:t>
            </a:r>
            <a:r>
              <a:rPr sz="1800" spc="-65" dirty="0">
                <a:solidFill>
                  <a:srgbClr val="545454"/>
                </a:solidFill>
                <a:latin typeface="Arial"/>
                <a:cs typeface="Arial"/>
              </a:rPr>
              <a:t>&lt; </a:t>
            </a:r>
            <a:r>
              <a:rPr sz="1800" spc="-15" dirty="0">
                <a:solidFill>
                  <a:srgbClr val="545454"/>
                </a:solidFill>
                <a:latin typeface="Arial"/>
                <a:cs typeface="Arial"/>
              </a:rPr>
              <a:t>keyB </a:t>
            </a:r>
            <a:r>
              <a:rPr sz="1800" spc="-65" dirty="0">
                <a:solidFill>
                  <a:srgbClr val="545454"/>
                </a:solidFill>
                <a:latin typeface="Arial"/>
                <a:cs typeface="Arial"/>
              </a:rPr>
              <a:t>+</a:t>
            </a:r>
            <a:r>
              <a:rPr sz="1800" spc="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225" dirty="0">
                <a:solidFill>
                  <a:srgbClr val="545454"/>
                </a:solidFill>
                <a:latin typeface="Arial"/>
                <a:cs typeface="Arial"/>
              </a:rPr>
              <a:t>10)”)</a:t>
            </a:r>
            <a:endParaRPr sz="1800" dirty="0">
              <a:latin typeface="Arial"/>
              <a:cs typeface="Arial"/>
            </a:endParaRPr>
          </a:p>
          <a:p>
            <a:pPr marL="240665" marR="5080" indent="-228600">
              <a:lnSpc>
                <a:spcPct val="101400"/>
              </a:lnSpc>
              <a:spcBef>
                <a:spcPts val="705"/>
              </a:spcBef>
              <a:buChar char="•"/>
              <a:tabLst>
                <a:tab pos="240665" algn="l"/>
                <a:tab pos="241300" algn="l"/>
              </a:tabLst>
            </a:pPr>
            <a:r>
              <a:rPr sz="2250" spc="15" dirty="0">
                <a:solidFill>
                  <a:srgbClr val="505050"/>
                </a:solidFill>
                <a:latin typeface="Arial"/>
                <a:cs typeface="Arial"/>
              </a:rPr>
              <a:t>Spark </a:t>
            </a:r>
            <a:r>
              <a:rPr sz="2250" spc="20" dirty="0">
                <a:solidFill>
                  <a:srgbClr val="505050"/>
                </a:solidFill>
                <a:latin typeface="Arial"/>
                <a:cs typeface="Arial"/>
              </a:rPr>
              <a:t>SQL </a:t>
            </a:r>
            <a:r>
              <a:rPr sz="2250" spc="15" dirty="0">
                <a:solidFill>
                  <a:srgbClr val="505050"/>
                </a:solidFill>
                <a:latin typeface="Arial"/>
                <a:cs typeface="Arial"/>
              </a:rPr>
              <a:t>consider each </a:t>
            </a:r>
            <a:r>
              <a:rPr sz="2250" spc="10" dirty="0">
                <a:solidFill>
                  <a:srgbClr val="505050"/>
                </a:solidFill>
                <a:latin typeface="Arial"/>
                <a:cs typeface="Arial"/>
              </a:rPr>
              <a:t>keyA </a:t>
            </a:r>
            <a:r>
              <a:rPr sz="2250" spc="15" dirty="0">
                <a:solidFill>
                  <a:srgbClr val="505050"/>
                </a:solidFill>
                <a:latin typeface="Arial"/>
                <a:cs typeface="Arial"/>
              </a:rPr>
              <a:t>against each </a:t>
            </a:r>
            <a:r>
              <a:rPr sz="2250" spc="10" dirty="0">
                <a:solidFill>
                  <a:srgbClr val="505050"/>
                </a:solidFill>
                <a:latin typeface="Arial"/>
                <a:cs typeface="Arial"/>
              </a:rPr>
              <a:t>keyB</a:t>
            </a:r>
            <a:r>
              <a:rPr sz="2250" spc="-19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505050"/>
                </a:solidFill>
                <a:latin typeface="Arial"/>
                <a:cs typeface="Arial"/>
              </a:rPr>
              <a:t>in  the example </a:t>
            </a:r>
            <a:r>
              <a:rPr sz="2250" spc="15" dirty="0">
                <a:solidFill>
                  <a:srgbClr val="505050"/>
                </a:solidFill>
                <a:latin typeface="Arial"/>
                <a:cs typeface="Arial"/>
              </a:rPr>
              <a:t>above and </a:t>
            </a:r>
            <a:r>
              <a:rPr sz="2250" spc="10" dirty="0">
                <a:solidFill>
                  <a:srgbClr val="505050"/>
                </a:solidFill>
                <a:latin typeface="Arial"/>
                <a:cs typeface="Arial"/>
              </a:rPr>
              <a:t>loop to </a:t>
            </a:r>
            <a:r>
              <a:rPr sz="2250" spc="15" dirty="0">
                <a:solidFill>
                  <a:srgbClr val="505050"/>
                </a:solidFill>
                <a:latin typeface="Arial"/>
                <a:cs typeface="Arial"/>
              </a:rPr>
              <a:t>see </a:t>
            </a:r>
            <a:r>
              <a:rPr sz="2250" spc="5" dirty="0">
                <a:solidFill>
                  <a:srgbClr val="505050"/>
                </a:solidFill>
                <a:latin typeface="Arial"/>
                <a:cs typeface="Arial"/>
              </a:rPr>
              <a:t>if </a:t>
            </a:r>
            <a:r>
              <a:rPr sz="2250" spc="10" dirty="0">
                <a:solidFill>
                  <a:srgbClr val="505050"/>
                </a:solidFill>
                <a:latin typeface="Arial"/>
                <a:cs typeface="Arial"/>
              </a:rPr>
              <a:t>the theta  condition is</a:t>
            </a:r>
            <a:r>
              <a:rPr sz="2250" spc="-2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505050"/>
                </a:solidFill>
                <a:latin typeface="Arial"/>
                <a:cs typeface="Arial"/>
              </a:rPr>
              <a:t>met.</a:t>
            </a:r>
            <a:endParaRPr sz="2250" dirty="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50" spc="10" dirty="0">
                <a:solidFill>
                  <a:srgbClr val="158545"/>
                </a:solidFill>
                <a:latin typeface="Arial"/>
                <a:cs typeface="Arial"/>
              </a:rPr>
              <a:t>Better Solution - create </a:t>
            </a:r>
            <a:r>
              <a:rPr sz="2250" spc="15" dirty="0">
                <a:solidFill>
                  <a:srgbClr val="158545"/>
                </a:solidFill>
                <a:latin typeface="Arial"/>
                <a:cs typeface="Arial"/>
              </a:rPr>
              <a:t>buckets </a:t>
            </a:r>
            <a:r>
              <a:rPr sz="2250" spc="10" dirty="0">
                <a:solidFill>
                  <a:srgbClr val="158545"/>
                </a:solidFill>
                <a:latin typeface="Arial"/>
                <a:cs typeface="Arial"/>
              </a:rPr>
              <a:t>for </a:t>
            </a:r>
            <a:r>
              <a:rPr sz="2250" spc="15" dirty="0">
                <a:solidFill>
                  <a:srgbClr val="158545"/>
                </a:solidFill>
                <a:latin typeface="Arial"/>
                <a:cs typeface="Arial"/>
              </a:rPr>
              <a:t>keyA and</a:t>
            </a:r>
            <a:r>
              <a:rPr sz="2250" spc="-65" dirty="0">
                <a:solidFill>
                  <a:srgbClr val="158545"/>
                </a:solidFill>
                <a:latin typeface="Arial"/>
                <a:cs typeface="Arial"/>
              </a:rPr>
              <a:t> </a:t>
            </a:r>
            <a:r>
              <a:rPr sz="2250" spc="15" dirty="0">
                <a:solidFill>
                  <a:srgbClr val="158545"/>
                </a:solidFill>
                <a:latin typeface="Arial"/>
                <a:cs typeface="Arial"/>
              </a:rPr>
              <a:t>KeyB</a:t>
            </a:r>
            <a:endParaRPr sz="2250" dirty="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5"/>
              </a:spcBef>
            </a:pPr>
            <a:r>
              <a:rPr sz="2250" spc="15" dirty="0">
                <a:solidFill>
                  <a:srgbClr val="158545"/>
                </a:solidFill>
                <a:latin typeface="Arial"/>
                <a:cs typeface="Arial"/>
              </a:rPr>
              <a:t>can be matched</a:t>
            </a:r>
            <a:r>
              <a:rPr sz="2250" spc="-60" dirty="0">
                <a:solidFill>
                  <a:srgbClr val="158545"/>
                </a:solidFill>
                <a:latin typeface="Arial"/>
                <a:cs typeface="Arial"/>
              </a:rPr>
              <a:t> </a:t>
            </a:r>
            <a:r>
              <a:rPr sz="2250" spc="15" dirty="0">
                <a:solidFill>
                  <a:srgbClr val="158545"/>
                </a:solidFill>
                <a:latin typeface="Arial"/>
                <a:cs typeface="Arial"/>
              </a:rPr>
              <a:t>on.</a:t>
            </a:r>
            <a:endParaRPr sz="2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13" y="225933"/>
            <a:ext cx="5137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04040"/>
                </a:solidFill>
              </a:rPr>
              <a:t>Topics Covered Today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876792" y="467908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679" y="954811"/>
            <a:ext cx="3846195" cy="24784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Basic</a:t>
            </a:r>
            <a:r>
              <a:rPr sz="2800" b="1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Joins:</a:t>
            </a:r>
            <a:endParaRPr sz="28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Shuffle Hash</a:t>
            </a:r>
            <a:r>
              <a:rPr sz="2800" b="1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  <a:p>
            <a:pPr marL="673735" lvl="1" indent="-28067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Troubleshooting</a:t>
            </a:r>
            <a:endParaRPr sz="28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Broadcast Hash</a:t>
            </a:r>
            <a:r>
              <a:rPr sz="2800" b="1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Cartesian</a:t>
            </a:r>
            <a:r>
              <a:rPr sz="2800" b="1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4438" y="954811"/>
            <a:ext cx="3270250" cy="14966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Special Cases:</a:t>
            </a:r>
            <a:endParaRPr sz="28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Theta</a:t>
            </a:r>
            <a:r>
              <a:rPr sz="2800" b="1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One to Many</a:t>
            </a:r>
            <a:r>
              <a:rPr sz="2800" b="1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525252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40055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04040"/>
                </a:solidFill>
              </a:rPr>
              <a:t>Shuffle Hash</a:t>
            </a:r>
            <a:r>
              <a:rPr sz="4000" spc="-45" dirty="0">
                <a:solidFill>
                  <a:srgbClr val="404040"/>
                </a:solidFill>
              </a:rPr>
              <a:t> </a:t>
            </a:r>
            <a:r>
              <a:rPr sz="4000" spc="-5" dirty="0">
                <a:solidFill>
                  <a:srgbClr val="404040"/>
                </a:solidFill>
              </a:rPr>
              <a:t>Join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876792" y="467908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047" y="1099515"/>
            <a:ext cx="6962775" cy="3900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3234">
              <a:lnSpc>
                <a:spcPct val="101099"/>
              </a:lnSpc>
              <a:spcBef>
                <a:spcPts val="95"/>
              </a:spcBef>
            </a:pPr>
            <a:r>
              <a:rPr sz="2350" b="1" spc="20" dirty="0">
                <a:solidFill>
                  <a:srgbClr val="178291"/>
                </a:solidFill>
                <a:latin typeface="Arial"/>
                <a:cs typeface="Arial"/>
              </a:rPr>
              <a:t>A </a:t>
            </a:r>
            <a:r>
              <a:rPr sz="2350" b="1" spc="10" dirty="0">
                <a:solidFill>
                  <a:srgbClr val="178291"/>
                </a:solidFill>
                <a:latin typeface="Arial"/>
                <a:cs typeface="Arial"/>
              </a:rPr>
              <a:t>Shuffle Hash Join is the most basic type of  </a:t>
            </a:r>
            <a:r>
              <a:rPr sz="2350" b="1" spc="5" dirty="0">
                <a:solidFill>
                  <a:srgbClr val="178291"/>
                </a:solidFill>
                <a:latin typeface="Arial"/>
                <a:cs typeface="Arial"/>
              </a:rPr>
              <a:t>join, </a:t>
            </a:r>
            <a:r>
              <a:rPr sz="2350" b="1" spc="10" dirty="0">
                <a:solidFill>
                  <a:srgbClr val="178291"/>
                </a:solidFill>
                <a:latin typeface="Arial"/>
                <a:cs typeface="Arial"/>
              </a:rPr>
              <a:t>and goes back </a:t>
            </a:r>
            <a:r>
              <a:rPr sz="2350" b="1" spc="5" dirty="0">
                <a:solidFill>
                  <a:srgbClr val="178291"/>
                </a:solidFill>
                <a:latin typeface="Arial"/>
                <a:cs typeface="Arial"/>
              </a:rPr>
              <a:t>to </a:t>
            </a:r>
            <a:r>
              <a:rPr sz="2350" b="1" spc="10" dirty="0">
                <a:solidFill>
                  <a:srgbClr val="178291"/>
                </a:solidFill>
                <a:latin typeface="Arial"/>
                <a:cs typeface="Arial"/>
              </a:rPr>
              <a:t>Map Reduce  Fundamentals.</a:t>
            </a:r>
            <a:endParaRPr sz="2350" dirty="0">
              <a:latin typeface="Arial"/>
              <a:cs typeface="Arial"/>
            </a:endParaRPr>
          </a:p>
          <a:p>
            <a:pPr marL="250190" indent="-23812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0190" algn="l"/>
                <a:tab pos="250825" algn="l"/>
              </a:tabLst>
            </a:pPr>
            <a:r>
              <a:rPr sz="2350" b="1" spc="15" dirty="0">
                <a:solidFill>
                  <a:srgbClr val="158545"/>
                </a:solidFill>
                <a:latin typeface="Arial"/>
                <a:cs typeface="Arial"/>
              </a:rPr>
              <a:t>Map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through two different data</a:t>
            </a:r>
            <a:r>
              <a:rPr sz="2350" spc="-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frames/tables.</a:t>
            </a:r>
            <a:endParaRPr sz="2350" dirty="0">
              <a:latin typeface="Arial"/>
              <a:cs typeface="Arial"/>
            </a:endParaRPr>
          </a:p>
          <a:p>
            <a:pPr marL="250190" marR="270510" indent="-238125">
              <a:lnSpc>
                <a:spcPct val="101299"/>
              </a:lnSpc>
              <a:spcBef>
                <a:spcPts val="495"/>
              </a:spcBef>
              <a:buChar char="•"/>
              <a:tabLst>
                <a:tab pos="250190" algn="l"/>
                <a:tab pos="250825" algn="l"/>
              </a:tabLst>
            </a:pPr>
            <a:r>
              <a:rPr sz="2350" spc="15" dirty="0">
                <a:solidFill>
                  <a:srgbClr val="505050"/>
                </a:solidFill>
                <a:latin typeface="Arial"/>
                <a:cs typeface="Arial"/>
              </a:rPr>
              <a:t>Use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the </a:t>
            </a:r>
            <a:r>
              <a:rPr sz="2350" spc="5" dirty="0">
                <a:solidFill>
                  <a:srgbClr val="505050"/>
                </a:solidFill>
                <a:latin typeface="Arial"/>
                <a:cs typeface="Arial"/>
              </a:rPr>
              <a:t>fields in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the </a:t>
            </a:r>
            <a:r>
              <a:rPr sz="2350" spc="5" dirty="0">
                <a:solidFill>
                  <a:srgbClr val="505050"/>
                </a:solidFill>
                <a:latin typeface="Arial"/>
                <a:cs typeface="Arial"/>
              </a:rPr>
              <a:t>join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condition as the </a:t>
            </a:r>
            <a:r>
              <a:rPr sz="2350" b="1" spc="10" dirty="0">
                <a:solidFill>
                  <a:srgbClr val="158545"/>
                </a:solidFill>
                <a:latin typeface="Arial"/>
                <a:cs typeface="Arial"/>
              </a:rPr>
              <a:t>output  </a:t>
            </a:r>
            <a:r>
              <a:rPr sz="2350" b="1" spc="5" dirty="0">
                <a:solidFill>
                  <a:srgbClr val="158545"/>
                </a:solidFill>
                <a:latin typeface="Arial"/>
                <a:cs typeface="Arial"/>
              </a:rPr>
              <a:t>key</a:t>
            </a:r>
            <a:r>
              <a:rPr sz="2350" spc="5" dirty="0">
                <a:solidFill>
                  <a:srgbClr val="505050"/>
                </a:solidFill>
                <a:latin typeface="Arial"/>
                <a:cs typeface="Arial"/>
              </a:rPr>
              <a:t>.</a:t>
            </a:r>
            <a:endParaRPr sz="2350" dirty="0">
              <a:latin typeface="Arial"/>
              <a:cs typeface="Arial"/>
            </a:endParaRPr>
          </a:p>
          <a:p>
            <a:pPr marL="250190" indent="-23812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0190" algn="l"/>
                <a:tab pos="250825" algn="l"/>
              </a:tabLst>
            </a:pPr>
            <a:r>
              <a:rPr sz="2350" b="1" spc="10" dirty="0">
                <a:solidFill>
                  <a:srgbClr val="158545"/>
                </a:solidFill>
                <a:latin typeface="Arial"/>
                <a:cs typeface="Arial"/>
              </a:rPr>
              <a:t>Shuffle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both datasets by the output</a:t>
            </a:r>
            <a:r>
              <a:rPr sz="2350" spc="3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key.</a:t>
            </a:r>
            <a:endParaRPr sz="2350" dirty="0">
              <a:latin typeface="Arial"/>
              <a:cs typeface="Arial"/>
            </a:endParaRPr>
          </a:p>
          <a:p>
            <a:pPr marL="250190" marR="5080" indent="-238125">
              <a:lnSpc>
                <a:spcPct val="101099"/>
              </a:lnSpc>
              <a:spcBef>
                <a:spcPts val="495"/>
              </a:spcBef>
              <a:buChar char="•"/>
              <a:tabLst>
                <a:tab pos="250190" algn="l"/>
                <a:tab pos="250825" algn="l"/>
              </a:tabLst>
            </a:pP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In the </a:t>
            </a:r>
            <a:r>
              <a:rPr sz="2350" b="1" spc="5" dirty="0">
                <a:solidFill>
                  <a:srgbClr val="158545"/>
                </a:solidFill>
                <a:latin typeface="Arial"/>
                <a:cs typeface="Arial"/>
              </a:rPr>
              <a:t>reduce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phase, </a:t>
            </a:r>
            <a:r>
              <a:rPr sz="2350" spc="5" dirty="0">
                <a:solidFill>
                  <a:srgbClr val="505050"/>
                </a:solidFill>
                <a:latin typeface="Arial"/>
                <a:cs typeface="Arial"/>
              </a:rPr>
              <a:t>join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the two datasets </a:t>
            </a:r>
            <a:r>
              <a:rPr sz="2350" spc="15" dirty="0">
                <a:solidFill>
                  <a:srgbClr val="505050"/>
                </a:solidFill>
                <a:latin typeface="Arial"/>
                <a:cs typeface="Arial"/>
              </a:rPr>
              <a:t>now 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any rows of both tables with the </a:t>
            </a:r>
            <a:r>
              <a:rPr sz="2350" spc="15" dirty="0">
                <a:solidFill>
                  <a:srgbClr val="505050"/>
                </a:solidFill>
                <a:latin typeface="Arial"/>
                <a:cs typeface="Arial"/>
              </a:rPr>
              <a:t>same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keys are on  the </a:t>
            </a:r>
            <a:r>
              <a:rPr sz="2350" spc="15" dirty="0">
                <a:solidFill>
                  <a:srgbClr val="505050"/>
                </a:solidFill>
                <a:latin typeface="Arial"/>
                <a:cs typeface="Arial"/>
              </a:rPr>
              <a:t>same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machine and are</a:t>
            </a:r>
            <a:r>
              <a:rPr sz="2350" spc="-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505050"/>
                </a:solidFill>
                <a:latin typeface="Arial"/>
                <a:cs typeface="Arial"/>
              </a:rPr>
              <a:t>sorted.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40055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04040"/>
                </a:solidFill>
              </a:rPr>
              <a:t>Shuffle Hash</a:t>
            </a:r>
            <a:r>
              <a:rPr sz="4000" spc="-45" dirty="0">
                <a:solidFill>
                  <a:srgbClr val="404040"/>
                </a:solidFill>
              </a:rPr>
              <a:t> </a:t>
            </a:r>
            <a:r>
              <a:rPr sz="4000" spc="-5" dirty="0">
                <a:solidFill>
                  <a:srgbClr val="404040"/>
                </a:solidFill>
              </a:rPr>
              <a:t>Join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876792" y="467908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0046" y="1124711"/>
            <a:ext cx="1659255" cy="1417320"/>
            <a:chOff x="2520046" y="1124711"/>
            <a:chExt cx="1659255" cy="1417320"/>
          </a:xfrm>
        </p:grpSpPr>
        <p:sp>
          <p:nvSpPr>
            <p:cNvPr id="5" name="object 5"/>
            <p:cNvSpPr/>
            <p:nvPr/>
          </p:nvSpPr>
          <p:spPr>
            <a:xfrm>
              <a:off x="2520046" y="1126858"/>
              <a:ext cx="1130583" cy="9076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0507" y="1124711"/>
              <a:ext cx="1089659" cy="847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7375" y="1234439"/>
              <a:ext cx="1170431" cy="9265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251203"/>
              <a:ext cx="1091184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3867" y="1360931"/>
              <a:ext cx="1170432" cy="926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3491" y="1377695"/>
              <a:ext cx="1091183" cy="8473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1883" y="1488947"/>
              <a:ext cx="1168908" cy="9265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507" y="1505711"/>
              <a:ext cx="1089659" cy="847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8375" y="1615439"/>
              <a:ext cx="1170431" cy="9265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999" y="1632203"/>
              <a:ext cx="1091184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34308" y="1890141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72871" y="1060703"/>
            <a:ext cx="1659255" cy="1417320"/>
            <a:chOff x="5872871" y="1060703"/>
            <a:chExt cx="1659255" cy="1417320"/>
          </a:xfrm>
        </p:grpSpPr>
        <p:sp>
          <p:nvSpPr>
            <p:cNvPr id="17" name="object 17"/>
            <p:cNvSpPr/>
            <p:nvPr/>
          </p:nvSpPr>
          <p:spPr>
            <a:xfrm>
              <a:off x="5872871" y="1062849"/>
              <a:ext cx="1132057" cy="9076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3307" y="1060703"/>
              <a:ext cx="1091184" cy="8473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80175" y="1170431"/>
              <a:ext cx="1170431" cy="926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19799" y="1187195"/>
              <a:ext cx="1091183" cy="8473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8191" y="1298447"/>
              <a:ext cx="1170432" cy="926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47815" y="1315211"/>
              <a:ext cx="1091184" cy="8473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4683" y="1424939"/>
              <a:ext cx="1170432" cy="9265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4307" y="1441703"/>
              <a:ext cx="1091184" cy="8473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61175" y="1551431"/>
              <a:ext cx="1170431" cy="926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00799" y="1568195"/>
              <a:ext cx="1091183" cy="8473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00190" y="1844167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10471" y="2353055"/>
            <a:ext cx="6720840" cy="2005964"/>
            <a:chOff x="1910471" y="2353055"/>
            <a:chExt cx="6720840" cy="2005964"/>
          </a:xfrm>
        </p:grpSpPr>
        <p:sp>
          <p:nvSpPr>
            <p:cNvPr id="29" name="object 29"/>
            <p:cNvSpPr/>
            <p:nvPr/>
          </p:nvSpPr>
          <p:spPr>
            <a:xfrm>
              <a:off x="3307979" y="3450958"/>
              <a:ext cx="1132057" cy="9076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28415" y="3448811"/>
              <a:ext cx="1091184" cy="8473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57016" y="2439923"/>
              <a:ext cx="432815" cy="1167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97020" y="2460243"/>
              <a:ext cx="292735" cy="1009650"/>
            </a:xfrm>
            <a:custGeom>
              <a:avLst/>
              <a:gdLst/>
              <a:ahLst/>
              <a:cxnLst/>
              <a:rect l="l" t="t" r="r" b="b"/>
              <a:pathLst>
                <a:path w="292735" h="1009650">
                  <a:moveTo>
                    <a:pt x="242615" y="937216"/>
                  </a:moveTo>
                  <a:lnTo>
                    <a:pt x="217550" y="943737"/>
                  </a:lnTo>
                  <a:lnTo>
                    <a:pt x="274700" y="1009142"/>
                  </a:lnTo>
                  <a:lnTo>
                    <a:pt x="287316" y="949706"/>
                  </a:lnTo>
                  <a:lnTo>
                    <a:pt x="245871" y="949706"/>
                  </a:lnTo>
                  <a:lnTo>
                    <a:pt x="242615" y="937216"/>
                  </a:lnTo>
                  <a:close/>
                </a:path>
                <a:path w="292735" h="1009650">
                  <a:moveTo>
                    <a:pt x="267629" y="930709"/>
                  </a:moveTo>
                  <a:lnTo>
                    <a:pt x="242615" y="937216"/>
                  </a:lnTo>
                  <a:lnTo>
                    <a:pt x="245871" y="949706"/>
                  </a:lnTo>
                  <a:lnTo>
                    <a:pt x="270890" y="943229"/>
                  </a:lnTo>
                  <a:lnTo>
                    <a:pt x="267629" y="930709"/>
                  </a:lnTo>
                  <a:close/>
                </a:path>
                <a:path w="292735" h="1009650">
                  <a:moveTo>
                    <a:pt x="292734" y="924179"/>
                  </a:moveTo>
                  <a:lnTo>
                    <a:pt x="267629" y="930709"/>
                  </a:lnTo>
                  <a:lnTo>
                    <a:pt x="270890" y="943229"/>
                  </a:lnTo>
                  <a:lnTo>
                    <a:pt x="245871" y="949706"/>
                  </a:lnTo>
                  <a:lnTo>
                    <a:pt x="287316" y="949706"/>
                  </a:lnTo>
                  <a:lnTo>
                    <a:pt x="292734" y="924179"/>
                  </a:lnTo>
                  <a:close/>
                </a:path>
                <a:path w="292735" h="1009650">
                  <a:moveTo>
                    <a:pt x="25145" y="0"/>
                  </a:moveTo>
                  <a:lnTo>
                    <a:pt x="0" y="6604"/>
                  </a:lnTo>
                  <a:lnTo>
                    <a:pt x="242615" y="937216"/>
                  </a:lnTo>
                  <a:lnTo>
                    <a:pt x="267629" y="930709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DC3C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0471" y="3450958"/>
              <a:ext cx="1132057" cy="9076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30907" y="3448811"/>
              <a:ext cx="1091183" cy="847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04287" y="2423159"/>
              <a:ext cx="1383791" cy="11216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2397" y="2442717"/>
              <a:ext cx="1226185" cy="964565"/>
            </a:xfrm>
            <a:custGeom>
              <a:avLst/>
              <a:gdLst/>
              <a:ahLst/>
              <a:cxnLst/>
              <a:rect l="l" t="t" r="r" b="b"/>
              <a:pathLst>
                <a:path w="1226185" h="964564">
                  <a:moveTo>
                    <a:pt x="37210" y="885698"/>
                  </a:moveTo>
                  <a:lnTo>
                    <a:pt x="0" y="964183"/>
                  </a:lnTo>
                  <a:lnTo>
                    <a:pt x="85089" y="946784"/>
                  </a:lnTo>
                  <a:lnTo>
                    <a:pt x="75434" y="934465"/>
                  </a:lnTo>
                  <a:lnTo>
                    <a:pt x="58927" y="934465"/>
                  </a:lnTo>
                  <a:lnTo>
                    <a:pt x="43052" y="914019"/>
                  </a:lnTo>
                  <a:lnTo>
                    <a:pt x="53186" y="906079"/>
                  </a:lnTo>
                  <a:lnTo>
                    <a:pt x="37210" y="885698"/>
                  </a:lnTo>
                  <a:close/>
                </a:path>
                <a:path w="1226185" h="964564">
                  <a:moveTo>
                    <a:pt x="53186" y="906079"/>
                  </a:moveTo>
                  <a:lnTo>
                    <a:pt x="43052" y="914019"/>
                  </a:lnTo>
                  <a:lnTo>
                    <a:pt x="58927" y="934465"/>
                  </a:lnTo>
                  <a:lnTo>
                    <a:pt x="69154" y="926453"/>
                  </a:lnTo>
                  <a:lnTo>
                    <a:pt x="53186" y="906079"/>
                  </a:lnTo>
                  <a:close/>
                </a:path>
                <a:path w="1226185" h="964564">
                  <a:moveTo>
                    <a:pt x="69154" y="926453"/>
                  </a:moveTo>
                  <a:lnTo>
                    <a:pt x="58927" y="934465"/>
                  </a:lnTo>
                  <a:lnTo>
                    <a:pt x="75434" y="934465"/>
                  </a:lnTo>
                  <a:lnTo>
                    <a:pt x="69154" y="926453"/>
                  </a:lnTo>
                  <a:close/>
                </a:path>
                <a:path w="1226185" h="964564">
                  <a:moveTo>
                    <a:pt x="1209675" y="0"/>
                  </a:moveTo>
                  <a:lnTo>
                    <a:pt x="53186" y="906079"/>
                  </a:lnTo>
                  <a:lnTo>
                    <a:pt x="69154" y="926453"/>
                  </a:lnTo>
                  <a:lnTo>
                    <a:pt x="1225677" y="20319"/>
                  </a:lnTo>
                  <a:lnTo>
                    <a:pt x="1209675" y="0"/>
                  </a:lnTo>
                  <a:close/>
                </a:path>
              </a:pathLst>
            </a:custGeom>
            <a:solidFill>
              <a:srgbClr val="DC3C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03963" y="3450958"/>
              <a:ext cx="1132057" cy="9076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24400" y="3448811"/>
              <a:ext cx="1091184" cy="8473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73779" y="2423159"/>
              <a:ext cx="1885188" cy="112318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4038" y="2443098"/>
              <a:ext cx="1727200" cy="965835"/>
            </a:xfrm>
            <a:custGeom>
              <a:avLst/>
              <a:gdLst/>
              <a:ahLst/>
              <a:cxnLst/>
              <a:rect l="l" t="t" r="r" b="b"/>
              <a:pathLst>
                <a:path w="1727200" h="965835">
                  <a:moveTo>
                    <a:pt x="1652554" y="938940"/>
                  </a:moveTo>
                  <a:lnTo>
                    <a:pt x="1639951" y="961644"/>
                  </a:lnTo>
                  <a:lnTo>
                    <a:pt x="1726819" y="965326"/>
                  </a:lnTo>
                  <a:lnTo>
                    <a:pt x="1713050" y="945261"/>
                  </a:lnTo>
                  <a:lnTo>
                    <a:pt x="1663953" y="945261"/>
                  </a:lnTo>
                  <a:lnTo>
                    <a:pt x="1652554" y="938940"/>
                  </a:lnTo>
                  <a:close/>
                </a:path>
                <a:path w="1727200" h="965835">
                  <a:moveTo>
                    <a:pt x="1665133" y="916281"/>
                  </a:moveTo>
                  <a:lnTo>
                    <a:pt x="1652554" y="938940"/>
                  </a:lnTo>
                  <a:lnTo>
                    <a:pt x="1663953" y="945261"/>
                  </a:lnTo>
                  <a:lnTo>
                    <a:pt x="1676400" y="922527"/>
                  </a:lnTo>
                  <a:lnTo>
                    <a:pt x="1665133" y="916281"/>
                  </a:lnTo>
                  <a:close/>
                </a:path>
                <a:path w="1727200" h="965835">
                  <a:moveTo>
                    <a:pt x="1677670" y="893699"/>
                  </a:moveTo>
                  <a:lnTo>
                    <a:pt x="1665133" y="916281"/>
                  </a:lnTo>
                  <a:lnTo>
                    <a:pt x="1676400" y="922527"/>
                  </a:lnTo>
                  <a:lnTo>
                    <a:pt x="1663953" y="945261"/>
                  </a:lnTo>
                  <a:lnTo>
                    <a:pt x="1713050" y="945261"/>
                  </a:lnTo>
                  <a:lnTo>
                    <a:pt x="1677670" y="893699"/>
                  </a:lnTo>
                  <a:close/>
                </a:path>
                <a:path w="1727200" h="965835">
                  <a:moveTo>
                    <a:pt x="12446" y="0"/>
                  </a:moveTo>
                  <a:lnTo>
                    <a:pt x="0" y="22606"/>
                  </a:lnTo>
                  <a:lnTo>
                    <a:pt x="1652554" y="938940"/>
                  </a:lnTo>
                  <a:lnTo>
                    <a:pt x="1665133" y="916281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DC3C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01471" y="3450958"/>
              <a:ext cx="1132057" cy="9076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21908" y="3448811"/>
              <a:ext cx="1091184" cy="847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3487" y="2449067"/>
              <a:ext cx="3395471" cy="11262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63238" y="2469387"/>
              <a:ext cx="3237865" cy="983615"/>
            </a:xfrm>
            <a:custGeom>
              <a:avLst/>
              <a:gdLst/>
              <a:ahLst/>
              <a:cxnLst/>
              <a:rect l="l" t="t" r="r" b="b"/>
              <a:pathLst>
                <a:path w="3237865" h="983614">
                  <a:moveTo>
                    <a:pt x="3159388" y="958350"/>
                  </a:moveTo>
                  <a:lnTo>
                    <a:pt x="3152013" y="983234"/>
                  </a:lnTo>
                  <a:lnTo>
                    <a:pt x="3237611" y="967994"/>
                  </a:lnTo>
                  <a:lnTo>
                    <a:pt x="3231220" y="962025"/>
                  </a:lnTo>
                  <a:lnTo>
                    <a:pt x="3171825" y="962025"/>
                  </a:lnTo>
                  <a:lnTo>
                    <a:pt x="3159388" y="958350"/>
                  </a:lnTo>
                  <a:close/>
                </a:path>
                <a:path w="3237865" h="983614">
                  <a:moveTo>
                    <a:pt x="3166732" y="933578"/>
                  </a:moveTo>
                  <a:lnTo>
                    <a:pt x="3159388" y="958350"/>
                  </a:lnTo>
                  <a:lnTo>
                    <a:pt x="3171825" y="962025"/>
                  </a:lnTo>
                  <a:lnTo>
                    <a:pt x="3179191" y="937260"/>
                  </a:lnTo>
                  <a:lnTo>
                    <a:pt x="3166732" y="933578"/>
                  </a:lnTo>
                  <a:close/>
                </a:path>
                <a:path w="3237865" h="983614">
                  <a:moveTo>
                    <a:pt x="3174111" y="908685"/>
                  </a:moveTo>
                  <a:lnTo>
                    <a:pt x="3166732" y="933578"/>
                  </a:lnTo>
                  <a:lnTo>
                    <a:pt x="3179191" y="937260"/>
                  </a:lnTo>
                  <a:lnTo>
                    <a:pt x="3171825" y="962025"/>
                  </a:lnTo>
                  <a:lnTo>
                    <a:pt x="3231220" y="962025"/>
                  </a:lnTo>
                  <a:lnTo>
                    <a:pt x="3174111" y="908685"/>
                  </a:lnTo>
                  <a:close/>
                </a:path>
                <a:path w="3237865" h="983614">
                  <a:moveTo>
                    <a:pt x="7365" y="0"/>
                  </a:moveTo>
                  <a:lnTo>
                    <a:pt x="0" y="24892"/>
                  </a:lnTo>
                  <a:lnTo>
                    <a:pt x="3159388" y="958350"/>
                  </a:lnTo>
                  <a:lnTo>
                    <a:pt x="3166732" y="933578"/>
                  </a:lnTo>
                  <a:lnTo>
                    <a:pt x="7365" y="0"/>
                  </a:lnTo>
                  <a:close/>
                </a:path>
              </a:pathLst>
            </a:custGeom>
            <a:solidFill>
              <a:srgbClr val="DC3C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98979" y="3450958"/>
              <a:ext cx="1132057" cy="9076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19415" y="3448811"/>
              <a:ext cx="1091183" cy="8473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04260" y="2447543"/>
              <a:ext cx="4625340" cy="11155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43502" y="2467609"/>
              <a:ext cx="4468495" cy="979805"/>
            </a:xfrm>
            <a:custGeom>
              <a:avLst/>
              <a:gdLst/>
              <a:ahLst/>
              <a:cxnLst/>
              <a:rect l="l" t="t" r="r" b="b"/>
              <a:pathLst>
                <a:path w="4468495" h="979804">
                  <a:moveTo>
                    <a:pt x="4389300" y="954142"/>
                  </a:moveTo>
                  <a:lnTo>
                    <a:pt x="4383913" y="979551"/>
                  </a:lnTo>
                  <a:lnTo>
                    <a:pt x="4467987" y="957579"/>
                  </a:lnTo>
                  <a:lnTo>
                    <a:pt x="4467030" y="956817"/>
                  </a:lnTo>
                  <a:lnTo>
                    <a:pt x="4401947" y="956817"/>
                  </a:lnTo>
                  <a:lnTo>
                    <a:pt x="4389300" y="954142"/>
                  </a:lnTo>
                  <a:close/>
                </a:path>
                <a:path w="4468495" h="979804">
                  <a:moveTo>
                    <a:pt x="4394657" y="928873"/>
                  </a:moveTo>
                  <a:lnTo>
                    <a:pt x="4389300" y="954142"/>
                  </a:lnTo>
                  <a:lnTo>
                    <a:pt x="4401947" y="956817"/>
                  </a:lnTo>
                  <a:lnTo>
                    <a:pt x="4407281" y="931544"/>
                  </a:lnTo>
                  <a:lnTo>
                    <a:pt x="4394657" y="928873"/>
                  </a:lnTo>
                  <a:close/>
                </a:path>
                <a:path w="4468495" h="979804">
                  <a:moveTo>
                    <a:pt x="4400042" y="903477"/>
                  </a:moveTo>
                  <a:lnTo>
                    <a:pt x="4394657" y="928873"/>
                  </a:lnTo>
                  <a:lnTo>
                    <a:pt x="4407281" y="931544"/>
                  </a:lnTo>
                  <a:lnTo>
                    <a:pt x="4401947" y="956817"/>
                  </a:lnTo>
                  <a:lnTo>
                    <a:pt x="4467030" y="956817"/>
                  </a:lnTo>
                  <a:lnTo>
                    <a:pt x="4400042" y="903477"/>
                  </a:lnTo>
                  <a:close/>
                </a:path>
                <a:path w="4468495" h="979804">
                  <a:moveTo>
                    <a:pt x="5334" y="0"/>
                  </a:moveTo>
                  <a:lnTo>
                    <a:pt x="0" y="25400"/>
                  </a:lnTo>
                  <a:lnTo>
                    <a:pt x="4389300" y="954142"/>
                  </a:lnTo>
                  <a:lnTo>
                    <a:pt x="4394657" y="928873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DC3C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42387" y="2412491"/>
              <a:ext cx="4576571" cy="11247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60497" y="2432557"/>
              <a:ext cx="4419600" cy="988694"/>
            </a:xfrm>
            <a:custGeom>
              <a:avLst/>
              <a:gdLst/>
              <a:ahLst/>
              <a:cxnLst/>
              <a:rect l="l" t="t" r="r" b="b"/>
              <a:pathLst>
                <a:path w="4419600" h="988695">
                  <a:moveTo>
                    <a:pt x="67818" y="912368"/>
                  </a:moveTo>
                  <a:lnTo>
                    <a:pt x="0" y="966724"/>
                  </a:lnTo>
                  <a:lnTo>
                    <a:pt x="84200" y="988314"/>
                  </a:lnTo>
                  <a:lnTo>
                    <a:pt x="79324" y="965708"/>
                  </a:lnTo>
                  <a:lnTo>
                    <a:pt x="66039" y="965708"/>
                  </a:lnTo>
                  <a:lnTo>
                    <a:pt x="60578" y="940435"/>
                  </a:lnTo>
                  <a:lnTo>
                    <a:pt x="73280" y="937691"/>
                  </a:lnTo>
                  <a:lnTo>
                    <a:pt x="67818" y="912368"/>
                  </a:lnTo>
                  <a:close/>
                </a:path>
                <a:path w="4419600" h="988695">
                  <a:moveTo>
                    <a:pt x="73280" y="937691"/>
                  </a:moveTo>
                  <a:lnTo>
                    <a:pt x="60578" y="940435"/>
                  </a:lnTo>
                  <a:lnTo>
                    <a:pt x="66039" y="965708"/>
                  </a:lnTo>
                  <a:lnTo>
                    <a:pt x="78733" y="962966"/>
                  </a:lnTo>
                  <a:lnTo>
                    <a:pt x="73280" y="937691"/>
                  </a:lnTo>
                  <a:close/>
                </a:path>
                <a:path w="4419600" h="988695">
                  <a:moveTo>
                    <a:pt x="78733" y="962966"/>
                  </a:moveTo>
                  <a:lnTo>
                    <a:pt x="66039" y="965708"/>
                  </a:lnTo>
                  <a:lnTo>
                    <a:pt x="79324" y="965708"/>
                  </a:lnTo>
                  <a:lnTo>
                    <a:pt x="78733" y="962966"/>
                  </a:lnTo>
                  <a:close/>
                </a:path>
                <a:path w="4419600" h="988695">
                  <a:moveTo>
                    <a:pt x="4413758" y="0"/>
                  </a:moveTo>
                  <a:lnTo>
                    <a:pt x="73280" y="937691"/>
                  </a:lnTo>
                  <a:lnTo>
                    <a:pt x="78733" y="962966"/>
                  </a:lnTo>
                  <a:lnTo>
                    <a:pt x="4419346" y="25400"/>
                  </a:lnTo>
                  <a:lnTo>
                    <a:pt x="4413758" y="0"/>
                  </a:lnTo>
                  <a:close/>
                </a:path>
              </a:pathLst>
            </a:custGeom>
            <a:solidFill>
              <a:srgbClr val="178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60291" y="2404871"/>
              <a:ext cx="3179064" cy="11445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78401" y="2423794"/>
              <a:ext cx="3021965" cy="1000760"/>
            </a:xfrm>
            <a:custGeom>
              <a:avLst/>
              <a:gdLst/>
              <a:ahLst/>
              <a:cxnLst/>
              <a:rect l="l" t="t" r="r" b="b"/>
              <a:pathLst>
                <a:path w="3021965" h="1000760">
                  <a:moveTo>
                    <a:pt x="61975" y="926846"/>
                  </a:moveTo>
                  <a:lnTo>
                    <a:pt x="0" y="987679"/>
                  </a:lnTo>
                  <a:lnTo>
                    <a:pt x="85851" y="1000760"/>
                  </a:lnTo>
                  <a:lnTo>
                    <a:pt x="79165" y="980059"/>
                  </a:lnTo>
                  <a:lnTo>
                    <a:pt x="65659" y="980059"/>
                  </a:lnTo>
                  <a:lnTo>
                    <a:pt x="57658" y="955421"/>
                  </a:lnTo>
                  <a:lnTo>
                    <a:pt x="69925" y="951455"/>
                  </a:lnTo>
                  <a:lnTo>
                    <a:pt x="61975" y="926846"/>
                  </a:lnTo>
                  <a:close/>
                </a:path>
                <a:path w="3021965" h="1000760">
                  <a:moveTo>
                    <a:pt x="69925" y="951455"/>
                  </a:moveTo>
                  <a:lnTo>
                    <a:pt x="57658" y="955421"/>
                  </a:lnTo>
                  <a:lnTo>
                    <a:pt x="65659" y="980059"/>
                  </a:lnTo>
                  <a:lnTo>
                    <a:pt x="77888" y="976106"/>
                  </a:lnTo>
                  <a:lnTo>
                    <a:pt x="69925" y="951455"/>
                  </a:lnTo>
                  <a:close/>
                </a:path>
                <a:path w="3021965" h="1000760">
                  <a:moveTo>
                    <a:pt x="77888" y="976106"/>
                  </a:moveTo>
                  <a:lnTo>
                    <a:pt x="65659" y="980059"/>
                  </a:lnTo>
                  <a:lnTo>
                    <a:pt x="79165" y="980059"/>
                  </a:lnTo>
                  <a:lnTo>
                    <a:pt x="77888" y="976106"/>
                  </a:lnTo>
                  <a:close/>
                </a:path>
                <a:path w="3021965" h="1000760">
                  <a:moveTo>
                    <a:pt x="3013582" y="0"/>
                  </a:moveTo>
                  <a:lnTo>
                    <a:pt x="69925" y="951455"/>
                  </a:lnTo>
                  <a:lnTo>
                    <a:pt x="77888" y="976106"/>
                  </a:lnTo>
                  <a:lnTo>
                    <a:pt x="3021456" y="24637"/>
                  </a:lnTo>
                  <a:lnTo>
                    <a:pt x="3013582" y="0"/>
                  </a:lnTo>
                  <a:close/>
                </a:path>
              </a:pathLst>
            </a:custGeom>
            <a:solidFill>
              <a:srgbClr val="178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82183" y="2424683"/>
              <a:ext cx="1757171" cy="113385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00294" y="2444876"/>
              <a:ext cx="1599565" cy="975994"/>
            </a:xfrm>
            <a:custGeom>
              <a:avLst/>
              <a:gdLst/>
              <a:ahLst/>
              <a:cxnLst/>
              <a:rect l="l" t="t" r="r" b="b"/>
              <a:pathLst>
                <a:path w="1599565" h="975995">
                  <a:moveTo>
                    <a:pt x="46354" y="902208"/>
                  </a:moveTo>
                  <a:lnTo>
                    <a:pt x="0" y="975741"/>
                  </a:lnTo>
                  <a:lnTo>
                    <a:pt x="86613" y="968756"/>
                  </a:lnTo>
                  <a:lnTo>
                    <a:pt x="77240" y="953262"/>
                  </a:lnTo>
                  <a:lnTo>
                    <a:pt x="62102" y="953262"/>
                  </a:lnTo>
                  <a:lnTo>
                    <a:pt x="48640" y="931164"/>
                  </a:lnTo>
                  <a:lnTo>
                    <a:pt x="59787" y="924411"/>
                  </a:lnTo>
                  <a:lnTo>
                    <a:pt x="46354" y="902208"/>
                  </a:lnTo>
                  <a:close/>
                </a:path>
                <a:path w="1599565" h="975995">
                  <a:moveTo>
                    <a:pt x="59787" y="924411"/>
                  </a:moveTo>
                  <a:lnTo>
                    <a:pt x="48640" y="931164"/>
                  </a:lnTo>
                  <a:lnTo>
                    <a:pt x="62102" y="953262"/>
                  </a:lnTo>
                  <a:lnTo>
                    <a:pt x="73181" y="946551"/>
                  </a:lnTo>
                  <a:lnTo>
                    <a:pt x="59787" y="924411"/>
                  </a:lnTo>
                  <a:close/>
                </a:path>
                <a:path w="1599565" h="975995">
                  <a:moveTo>
                    <a:pt x="73181" y="946551"/>
                  </a:moveTo>
                  <a:lnTo>
                    <a:pt x="62102" y="953262"/>
                  </a:lnTo>
                  <a:lnTo>
                    <a:pt x="77240" y="953262"/>
                  </a:lnTo>
                  <a:lnTo>
                    <a:pt x="73181" y="946551"/>
                  </a:lnTo>
                  <a:close/>
                </a:path>
                <a:path w="1599565" h="975995">
                  <a:moveTo>
                    <a:pt x="1585849" y="0"/>
                  </a:moveTo>
                  <a:lnTo>
                    <a:pt x="59787" y="924411"/>
                  </a:lnTo>
                  <a:lnTo>
                    <a:pt x="73181" y="946551"/>
                  </a:lnTo>
                  <a:lnTo>
                    <a:pt x="1599310" y="22098"/>
                  </a:lnTo>
                  <a:lnTo>
                    <a:pt x="1585849" y="0"/>
                  </a:lnTo>
                  <a:close/>
                </a:path>
              </a:pathLst>
            </a:custGeom>
            <a:solidFill>
              <a:srgbClr val="178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2176" y="2353055"/>
              <a:ext cx="377951" cy="12618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36409" y="2372740"/>
              <a:ext cx="243840" cy="1104265"/>
            </a:xfrm>
            <a:custGeom>
              <a:avLst/>
              <a:gdLst/>
              <a:ahLst/>
              <a:cxnLst/>
              <a:rect l="l" t="t" r="r" b="b"/>
              <a:pathLst>
                <a:path w="243840" h="1104264">
                  <a:moveTo>
                    <a:pt x="0" y="1020698"/>
                  </a:moveTo>
                  <a:lnTo>
                    <a:pt x="23875" y="1104264"/>
                  </a:lnTo>
                  <a:lnTo>
                    <a:pt x="70376" y="1043051"/>
                  </a:lnTo>
                  <a:lnTo>
                    <a:pt x="48641" y="1043051"/>
                  </a:lnTo>
                  <a:lnTo>
                    <a:pt x="23114" y="1038225"/>
                  </a:lnTo>
                  <a:lnTo>
                    <a:pt x="25510" y="1025487"/>
                  </a:lnTo>
                  <a:lnTo>
                    <a:pt x="0" y="1020698"/>
                  </a:lnTo>
                  <a:close/>
                </a:path>
                <a:path w="243840" h="1104264">
                  <a:moveTo>
                    <a:pt x="25510" y="1025487"/>
                  </a:moveTo>
                  <a:lnTo>
                    <a:pt x="23114" y="1038225"/>
                  </a:lnTo>
                  <a:lnTo>
                    <a:pt x="48641" y="1043051"/>
                  </a:lnTo>
                  <a:lnTo>
                    <a:pt x="51042" y="1030279"/>
                  </a:lnTo>
                  <a:lnTo>
                    <a:pt x="25510" y="1025487"/>
                  </a:lnTo>
                  <a:close/>
                </a:path>
                <a:path w="243840" h="1104264">
                  <a:moveTo>
                    <a:pt x="51042" y="1030279"/>
                  </a:moveTo>
                  <a:lnTo>
                    <a:pt x="48641" y="1043051"/>
                  </a:lnTo>
                  <a:lnTo>
                    <a:pt x="70376" y="1043051"/>
                  </a:lnTo>
                  <a:lnTo>
                    <a:pt x="76454" y="1035050"/>
                  </a:lnTo>
                  <a:lnTo>
                    <a:pt x="51042" y="1030279"/>
                  </a:lnTo>
                  <a:close/>
                </a:path>
                <a:path w="243840" h="1104264">
                  <a:moveTo>
                    <a:pt x="218440" y="0"/>
                  </a:moveTo>
                  <a:lnTo>
                    <a:pt x="25510" y="1025487"/>
                  </a:lnTo>
                  <a:lnTo>
                    <a:pt x="51042" y="1030279"/>
                  </a:lnTo>
                  <a:lnTo>
                    <a:pt x="243840" y="4825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178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47915" y="2383535"/>
              <a:ext cx="1374648" cy="11750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87666" y="2403347"/>
              <a:ext cx="1217295" cy="1017269"/>
            </a:xfrm>
            <a:custGeom>
              <a:avLst/>
              <a:gdLst/>
              <a:ahLst/>
              <a:cxnLst/>
              <a:rect l="l" t="t" r="r" b="b"/>
              <a:pathLst>
                <a:path w="1217295" h="1017270">
                  <a:moveTo>
                    <a:pt x="1148776" y="977461"/>
                  </a:moveTo>
                  <a:lnTo>
                    <a:pt x="1132204" y="997331"/>
                  </a:lnTo>
                  <a:lnTo>
                    <a:pt x="1216786" y="1017269"/>
                  </a:lnTo>
                  <a:lnTo>
                    <a:pt x="1203023" y="985774"/>
                  </a:lnTo>
                  <a:lnTo>
                    <a:pt x="1158748" y="985774"/>
                  </a:lnTo>
                  <a:lnTo>
                    <a:pt x="1148776" y="977461"/>
                  </a:lnTo>
                  <a:close/>
                </a:path>
                <a:path w="1217295" h="1017270">
                  <a:moveTo>
                    <a:pt x="1165408" y="957520"/>
                  </a:moveTo>
                  <a:lnTo>
                    <a:pt x="1148776" y="977461"/>
                  </a:lnTo>
                  <a:lnTo>
                    <a:pt x="1158748" y="985774"/>
                  </a:lnTo>
                  <a:lnTo>
                    <a:pt x="1175384" y="965834"/>
                  </a:lnTo>
                  <a:lnTo>
                    <a:pt x="1165408" y="957520"/>
                  </a:lnTo>
                  <a:close/>
                </a:path>
                <a:path w="1217295" h="1017270">
                  <a:moveTo>
                    <a:pt x="1181988" y="937640"/>
                  </a:moveTo>
                  <a:lnTo>
                    <a:pt x="1165408" y="957520"/>
                  </a:lnTo>
                  <a:lnTo>
                    <a:pt x="1175384" y="965834"/>
                  </a:lnTo>
                  <a:lnTo>
                    <a:pt x="1158748" y="985774"/>
                  </a:lnTo>
                  <a:lnTo>
                    <a:pt x="1203023" y="985774"/>
                  </a:lnTo>
                  <a:lnTo>
                    <a:pt x="1181988" y="937640"/>
                  </a:lnTo>
                  <a:close/>
                </a:path>
                <a:path w="1217295" h="1017270">
                  <a:moveTo>
                    <a:pt x="16509" y="0"/>
                  </a:moveTo>
                  <a:lnTo>
                    <a:pt x="0" y="19812"/>
                  </a:lnTo>
                  <a:lnTo>
                    <a:pt x="1148776" y="977461"/>
                  </a:lnTo>
                  <a:lnTo>
                    <a:pt x="1165408" y="957520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178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55472" y="1647266"/>
            <a:ext cx="7696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rlito"/>
                <a:cs typeface="Carlito"/>
              </a:rPr>
              <a:t>MAP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5790" y="2700020"/>
            <a:ext cx="1377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rlito"/>
                <a:cs typeface="Carlito"/>
              </a:rPr>
              <a:t>SHUFFLE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4019" y="3643071"/>
            <a:ext cx="12865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rlito"/>
                <a:cs typeface="Carlito"/>
              </a:rPr>
              <a:t>REDU</a:t>
            </a:r>
            <a:r>
              <a:rPr sz="3000" spc="-10" dirty="0">
                <a:latin typeface="Carlito"/>
                <a:cs typeface="Carlito"/>
              </a:rPr>
              <a:t>C</a:t>
            </a:r>
            <a:r>
              <a:rPr sz="3000" dirty="0">
                <a:latin typeface="Carlito"/>
                <a:cs typeface="Carlito"/>
              </a:rPr>
              <a:t>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116582" y="3731767"/>
            <a:ext cx="690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put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61334" y="3731767"/>
            <a:ext cx="690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put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19853" y="3731767"/>
            <a:ext cx="690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put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03390" y="3731767"/>
            <a:ext cx="690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put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723123" y="3731767"/>
            <a:ext cx="690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put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415" y="4738115"/>
            <a:ext cx="1653539" cy="24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8049" y="1101089"/>
            <a:ext cx="6991350" cy="28809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Works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best when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the</a:t>
            </a:r>
            <a:r>
              <a:rPr sz="2400" spc="1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DF’s:</a:t>
            </a:r>
            <a:endParaRPr sz="2400" dirty="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495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Distribute evenly with the key you are joining</a:t>
            </a:r>
            <a:r>
              <a:rPr sz="2400" spc="10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on.</a:t>
            </a:r>
            <a:endParaRPr sz="2400" dirty="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500"/>
              </a:spcBef>
              <a:buChar char="•"/>
              <a:tabLst>
                <a:tab pos="253365" algn="l"/>
                <a:tab pos="254000" algn="l"/>
              </a:tabLst>
            </a:pP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adequate number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keys </a:t>
            </a:r>
            <a:r>
              <a:rPr sz="2400" dirty="0">
                <a:solidFill>
                  <a:srgbClr val="505050"/>
                </a:solidFill>
                <a:latin typeface="Arial"/>
                <a:cs typeface="Arial"/>
              </a:rPr>
              <a:t>for</a:t>
            </a:r>
            <a:r>
              <a:rPr sz="2400" spc="5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05050"/>
                </a:solidFill>
                <a:latin typeface="Arial"/>
                <a:cs typeface="Arial"/>
              </a:rPr>
              <a:t>parallelism.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"/>
              <a:cs typeface="Arial"/>
            </a:endParaRPr>
          </a:p>
          <a:p>
            <a:pPr marL="525780">
              <a:lnSpc>
                <a:spcPct val="100000"/>
              </a:lnSpc>
            </a:pPr>
            <a:r>
              <a:rPr sz="1800" spc="180" dirty="0">
                <a:solidFill>
                  <a:srgbClr val="545454"/>
                </a:solidFill>
                <a:latin typeface="Arial"/>
                <a:cs typeface="Arial"/>
              </a:rPr>
              <a:t>join_rdd </a:t>
            </a:r>
            <a:r>
              <a:rPr sz="1800" spc="-65" dirty="0">
                <a:solidFill>
                  <a:srgbClr val="545454"/>
                </a:solidFill>
                <a:latin typeface="Arial"/>
                <a:cs typeface="Arial"/>
              </a:rPr>
              <a:t>= </a:t>
            </a:r>
            <a:r>
              <a:rPr lang="en-IN" sz="1800" spc="200" dirty="0">
                <a:solidFill>
                  <a:srgbClr val="545454"/>
                </a:solidFill>
                <a:latin typeface="Arial"/>
                <a:cs typeface="Arial"/>
              </a:rPr>
              <a:t>spark</a:t>
            </a:r>
            <a:r>
              <a:rPr sz="1800" spc="200" dirty="0">
                <a:solidFill>
                  <a:srgbClr val="545454"/>
                </a:solidFill>
                <a:latin typeface="Arial"/>
                <a:cs typeface="Arial"/>
              </a:rPr>
              <a:t>.sql(“select</a:t>
            </a:r>
            <a:r>
              <a:rPr sz="1800" spc="2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290" dirty="0">
                <a:solidFill>
                  <a:srgbClr val="545454"/>
                </a:solidFill>
                <a:latin typeface="Arial"/>
                <a:cs typeface="Arial"/>
              </a:rPr>
              <a:t>*</a:t>
            </a:r>
            <a:endParaRPr sz="1800" dirty="0">
              <a:latin typeface="Arial"/>
              <a:cs typeface="Arial"/>
            </a:endParaRPr>
          </a:p>
          <a:p>
            <a:pPr marL="775970">
              <a:lnSpc>
                <a:spcPct val="100000"/>
              </a:lnSpc>
              <a:spcBef>
                <a:spcPts val="5"/>
              </a:spcBef>
            </a:pPr>
            <a:r>
              <a:rPr sz="1800" spc="-340" dirty="0">
                <a:solidFill>
                  <a:srgbClr val="545454"/>
                </a:solidFill>
                <a:latin typeface="Arial"/>
                <a:cs typeface="Arial"/>
              </a:rPr>
              <a:t>FROM</a:t>
            </a:r>
            <a:r>
              <a:rPr sz="1800" spc="-3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lang="en-IN" sz="1800" spc="-33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lang="en-IN" sz="1800" spc="95" dirty="0" err="1">
                <a:solidFill>
                  <a:srgbClr val="178291"/>
                </a:solidFill>
                <a:latin typeface="Arial"/>
                <a:cs typeface="Arial"/>
              </a:rPr>
              <a:t>people_in_the_us</a:t>
            </a:r>
            <a:endParaRPr sz="1800" dirty="0">
              <a:latin typeface="Arial"/>
              <a:cs typeface="Arial"/>
            </a:endParaRPr>
          </a:p>
          <a:p>
            <a:pPr marL="777240">
              <a:lnSpc>
                <a:spcPts val="2155"/>
              </a:lnSpc>
              <a:spcBef>
                <a:spcPts val="10"/>
              </a:spcBef>
            </a:pPr>
            <a:r>
              <a:rPr sz="1800" b="1" spc="-5" dirty="0">
                <a:solidFill>
                  <a:srgbClr val="DC2125"/>
                </a:solidFill>
                <a:latin typeface="Arial"/>
                <a:cs typeface="Arial"/>
              </a:rPr>
              <a:t>JOIN</a:t>
            </a:r>
            <a:r>
              <a:rPr sz="1800" b="1" spc="475" dirty="0">
                <a:solidFill>
                  <a:srgbClr val="DC2125"/>
                </a:solidFill>
                <a:latin typeface="Arial"/>
                <a:cs typeface="Arial"/>
              </a:rPr>
              <a:t> </a:t>
            </a:r>
            <a:r>
              <a:rPr lang="en-IN" sz="1800" spc="175" dirty="0">
                <a:solidFill>
                  <a:srgbClr val="178291"/>
                </a:solidFill>
                <a:latin typeface="Arial"/>
                <a:cs typeface="Arial"/>
              </a:rPr>
              <a:t>states</a:t>
            </a:r>
            <a:endParaRPr sz="1800" dirty="0">
              <a:latin typeface="Arial"/>
              <a:cs typeface="Arial"/>
            </a:endParaRPr>
          </a:p>
          <a:p>
            <a:pPr marL="775970">
              <a:lnSpc>
                <a:spcPts val="2155"/>
              </a:lnSpc>
            </a:pPr>
            <a:r>
              <a:rPr sz="1800" spc="-365" dirty="0">
                <a:solidFill>
                  <a:srgbClr val="545454"/>
                </a:solidFill>
                <a:latin typeface="Arial"/>
                <a:cs typeface="Arial"/>
              </a:rPr>
              <a:t>ON </a:t>
            </a:r>
            <a:r>
              <a:rPr lang="en-IN" sz="1800" spc="135" dirty="0" err="1">
                <a:solidFill>
                  <a:srgbClr val="545454"/>
                </a:solidFill>
                <a:latin typeface="Arial"/>
                <a:cs typeface="Arial"/>
              </a:rPr>
              <a:t>people_in_the_us.state</a:t>
            </a:r>
            <a:r>
              <a:rPr lang="en-IN" sz="1800" spc="1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45454"/>
                </a:solidFill>
                <a:latin typeface="Arial"/>
                <a:cs typeface="Arial"/>
              </a:rPr>
              <a:t>=</a:t>
            </a:r>
            <a:r>
              <a:rPr lang="en-IN" sz="1800" spc="2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lang="en-IN" sz="1800" spc="135" dirty="0">
                <a:solidFill>
                  <a:srgbClr val="545454"/>
                </a:solidFill>
                <a:latin typeface="Arial"/>
                <a:cs typeface="Arial"/>
              </a:rPr>
              <a:t>states.name</a:t>
            </a:r>
            <a:r>
              <a:rPr sz="1800" spc="135" dirty="0">
                <a:solidFill>
                  <a:srgbClr val="545454"/>
                </a:solidFill>
                <a:latin typeface="Arial"/>
                <a:cs typeface="Arial"/>
              </a:rPr>
              <a:t>”)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7051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C3D41"/>
                </a:solidFill>
              </a:rPr>
              <a:t>Shuffle Hash Join</a:t>
            </a:r>
            <a:r>
              <a:rPr sz="4000" spc="-15" dirty="0">
                <a:solidFill>
                  <a:srgbClr val="3C3D41"/>
                </a:solidFill>
              </a:rPr>
              <a:t> </a:t>
            </a:r>
            <a:r>
              <a:rPr sz="4000" spc="-5" dirty="0">
                <a:solidFill>
                  <a:srgbClr val="3C3D41"/>
                </a:solidFill>
              </a:rPr>
              <a:t>Performance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415" y="4738115"/>
            <a:ext cx="1653539" cy="24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4520" y="907631"/>
            <a:ext cx="1138428" cy="61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4144" y="905255"/>
            <a:ext cx="105918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2202" y="970915"/>
            <a:ext cx="644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US</a:t>
            </a: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Partition</a:t>
            </a:r>
            <a:r>
              <a:rPr sz="1000" b="1" spc="-6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7048" y="1860042"/>
            <a:ext cx="17672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Problems:</a:t>
            </a:r>
            <a:endParaRPr sz="1800">
              <a:latin typeface="Arial"/>
              <a:cs typeface="Arial"/>
            </a:endParaRPr>
          </a:p>
          <a:p>
            <a:pPr marL="375285" indent="-287020">
              <a:lnSpc>
                <a:spcPct val="100000"/>
              </a:lnSpc>
              <a:buChar char="●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Uneven</a:t>
            </a:r>
            <a:endParaRPr sz="18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Sharding</a:t>
            </a:r>
            <a:endParaRPr sz="1800">
              <a:latin typeface="Arial"/>
              <a:cs typeface="Arial"/>
            </a:endParaRPr>
          </a:p>
          <a:p>
            <a:pPr marL="375285" marR="5080" indent="-287020">
              <a:lnSpc>
                <a:spcPct val="100000"/>
              </a:lnSpc>
              <a:buChar char="●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Limited  parallelism</a:t>
            </a:r>
            <a:r>
              <a:rPr sz="1800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45454"/>
                </a:solidFill>
                <a:latin typeface="Arial"/>
                <a:cs typeface="Arial"/>
              </a:rPr>
              <a:t>w/ 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50 output  partitions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1269" y="2646978"/>
            <a:ext cx="61912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1100"/>
              </a:lnSpc>
            </a:pPr>
            <a:r>
              <a:rPr sz="1000" b="1" spc="-5" dirty="0">
                <a:latin typeface="Arial"/>
                <a:cs typeface="Arial"/>
              </a:rPr>
              <a:t>US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RDD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Partition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05003" y="2516123"/>
            <a:ext cx="1205865" cy="1403985"/>
            <a:chOff x="2805003" y="2516123"/>
            <a:chExt cx="1205865" cy="1403985"/>
          </a:xfrm>
        </p:grpSpPr>
        <p:sp>
          <p:nvSpPr>
            <p:cNvPr id="9" name="object 9"/>
            <p:cNvSpPr/>
            <p:nvPr/>
          </p:nvSpPr>
          <p:spPr>
            <a:xfrm>
              <a:off x="2805003" y="2518298"/>
              <a:ext cx="1205319" cy="14014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5495" y="2516123"/>
              <a:ext cx="1164335" cy="134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62551" y="2646978"/>
            <a:ext cx="61912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1100"/>
              </a:lnSpc>
            </a:pPr>
            <a:r>
              <a:rPr sz="1000" b="1" spc="-5" dirty="0">
                <a:latin typeface="Arial"/>
                <a:cs typeface="Arial"/>
              </a:rPr>
              <a:t>US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RDD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Partition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07408" y="2516123"/>
            <a:ext cx="1007744" cy="875030"/>
            <a:chOff x="4407408" y="2516123"/>
            <a:chExt cx="1007744" cy="875030"/>
          </a:xfrm>
        </p:grpSpPr>
        <p:sp>
          <p:nvSpPr>
            <p:cNvPr id="13" name="object 13"/>
            <p:cNvSpPr/>
            <p:nvPr/>
          </p:nvSpPr>
          <p:spPr>
            <a:xfrm>
              <a:off x="4407408" y="2518328"/>
              <a:ext cx="1007363" cy="8725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7032" y="2516123"/>
              <a:ext cx="928115" cy="8122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42920" y="2736341"/>
            <a:ext cx="7219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BFAF7"/>
                </a:solidFill>
                <a:latin typeface="Arial"/>
                <a:cs typeface="Arial"/>
              </a:rPr>
              <a:t>**All**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the  Data for</a:t>
            </a:r>
            <a:r>
              <a:rPr sz="1000" b="1" spc="-8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1746" y="2532379"/>
            <a:ext cx="665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BFAF7"/>
                </a:solidFill>
                <a:latin typeface="Arial"/>
                <a:cs typeface="Arial"/>
              </a:rPr>
              <a:t>**All**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the  Data for</a:t>
            </a:r>
            <a:r>
              <a:rPr sz="1000" b="1" spc="-8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RI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76955" y="2994660"/>
            <a:ext cx="608330" cy="775970"/>
            <a:chOff x="3076955" y="2994660"/>
            <a:chExt cx="608330" cy="775970"/>
          </a:xfrm>
        </p:grpSpPr>
        <p:sp>
          <p:nvSpPr>
            <p:cNvPr id="18" name="object 18"/>
            <p:cNvSpPr/>
            <p:nvPr/>
          </p:nvSpPr>
          <p:spPr>
            <a:xfrm>
              <a:off x="3145535" y="2994660"/>
              <a:ext cx="524256" cy="7757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6955" y="3136392"/>
              <a:ext cx="608076" cy="5593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85159" y="3011424"/>
              <a:ext cx="445008" cy="6964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41929" y="319532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13147" y="2869692"/>
            <a:ext cx="553720" cy="559435"/>
            <a:chOff x="4613147" y="2869692"/>
            <a:chExt cx="553720" cy="559435"/>
          </a:xfrm>
        </p:grpSpPr>
        <p:sp>
          <p:nvSpPr>
            <p:cNvPr id="23" name="object 23"/>
            <p:cNvSpPr/>
            <p:nvPr/>
          </p:nvSpPr>
          <p:spPr>
            <a:xfrm>
              <a:off x="4721351" y="2979420"/>
              <a:ext cx="405765" cy="230504"/>
            </a:xfrm>
            <a:custGeom>
              <a:avLst/>
              <a:gdLst/>
              <a:ahLst/>
              <a:cxnLst/>
              <a:rect l="l" t="t" r="r" b="b"/>
              <a:pathLst>
                <a:path w="405764" h="230505">
                  <a:moveTo>
                    <a:pt x="405384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405384" y="23012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F5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21351" y="2979420"/>
              <a:ext cx="405765" cy="230504"/>
            </a:xfrm>
            <a:custGeom>
              <a:avLst/>
              <a:gdLst/>
              <a:ahLst/>
              <a:cxnLst/>
              <a:rect l="l" t="t" r="r" b="b"/>
              <a:pathLst>
                <a:path w="405764" h="230505">
                  <a:moveTo>
                    <a:pt x="0" y="230124"/>
                  </a:moveTo>
                  <a:lnTo>
                    <a:pt x="405384" y="23012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FF5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1727" y="2904744"/>
              <a:ext cx="484631" cy="4236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3147" y="2869692"/>
              <a:ext cx="534924" cy="5593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21351" y="2921508"/>
              <a:ext cx="405384" cy="344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15255" y="2973323"/>
            <a:ext cx="41783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91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04745" y="1432813"/>
            <a:ext cx="4723130" cy="1099185"/>
          </a:xfrm>
          <a:custGeom>
            <a:avLst/>
            <a:gdLst/>
            <a:ahLst/>
            <a:cxnLst/>
            <a:rect l="l" t="t" r="r" b="b"/>
            <a:pathLst>
              <a:path w="4723130" h="1099185">
                <a:moveTo>
                  <a:pt x="1002919" y="1084834"/>
                </a:moveTo>
                <a:lnTo>
                  <a:pt x="990561" y="1042543"/>
                </a:lnTo>
                <a:lnTo>
                  <a:pt x="979043" y="1003046"/>
                </a:lnTo>
                <a:lnTo>
                  <a:pt x="955802" y="1024597"/>
                </a:lnTo>
                <a:lnTo>
                  <a:pt x="9398" y="3048"/>
                </a:lnTo>
                <a:lnTo>
                  <a:pt x="0" y="11684"/>
                </a:lnTo>
                <a:lnTo>
                  <a:pt x="946505" y="1033208"/>
                </a:lnTo>
                <a:lnTo>
                  <a:pt x="923163" y="1054862"/>
                </a:lnTo>
                <a:lnTo>
                  <a:pt x="1002919" y="1084834"/>
                </a:lnTo>
                <a:close/>
              </a:path>
              <a:path w="4723130" h="1099185">
                <a:moveTo>
                  <a:pt x="4722749" y="19177"/>
                </a:moveTo>
                <a:lnTo>
                  <a:pt x="4719955" y="13462"/>
                </a:lnTo>
                <a:lnTo>
                  <a:pt x="4718177" y="7366"/>
                </a:lnTo>
                <a:lnTo>
                  <a:pt x="4650041" y="26987"/>
                </a:lnTo>
                <a:lnTo>
                  <a:pt x="4650041" y="40195"/>
                </a:lnTo>
                <a:lnTo>
                  <a:pt x="2572943" y="1044359"/>
                </a:lnTo>
                <a:lnTo>
                  <a:pt x="2570645" y="1039622"/>
                </a:lnTo>
                <a:lnTo>
                  <a:pt x="3293135" y="430758"/>
                </a:lnTo>
                <a:lnTo>
                  <a:pt x="4650041" y="40195"/>
                </a:lnTo>
                <a:lnTo>
                  <a:pt x="4650041" y="26987"/>
                </a:lnTo>
                <a:lnTo>
                  <a:pt x="3316960" y="410679"/>
                </a:lnTo>
                <a:lnTo>
                  <a:pt x="3789807" y="12192"/>
                </a:lnTo>
                <a:lnTo>
                  <a:pt x="3785743" y="7366"/>
                </a:lnTo>
                <a:lnTo>
                  <a:pt x="3783457" y="1397"/>
                </a:lnTo>
                <a:lnTo>
                  <a:pt x="3752570" y="13360"/>
                </a:lnTo>
                <a:lnTo>
                  <a:pt x="3752570" y="27063"/>
                </a:lnTo>
                <a:lnTo>
                  <a:pt x="3287141" y="419265"/>
                </a:lnTo>
                <a:lnTo>
                  <a:pt x="2127643" y="753008"/>
                </a:lnTo>
                <a:lnTo>
                  <a:pt x="2112911" y="740511"/>
                </a:lnTo>
                <a:lnTo>
                  <a:pt x="2112911" y="757237"/>
                </a:lnTo>
                <a:lnTo>
                  <a:pt x="1910410" y="815530"/>
                </a:lnTo>
                <a:lnTo>
                  <a:pt x="1891245" y="807148"/>
                </a:lnTo>
                <a:lnTo>
                  <a:pt x="1891245" y="821042"/>
                </a:lnTo>
                <a:lnTo>
                  <a:pt x="1152855" y="1033576"/>
                </a:lnTo>
                <a:lnTo>
                  <a:pt x="1802295" y="782142"/>
                </a:lnTo>
                <a:lnTo>
                  <a:pt x="1891245" y="821042"/>
                </a:lnTo>
                <a:lnTo>
                  <a:pt x="1891245" y="807148"/>
                </a:lnTo>
                <a:lnTo>
                  <a:pt x="1819148" y="775614"/>
                </a:lnTo>
                <a:lnTo>
                  <a:pt x="2035759" y="691756"/>
                </a:lnTo>
                <a:lnTo>
                  <a:pt x="2112911" y="757237"/>
                </a:lnTo>
                <a:lnTo>
                  <a:pt x="2112911" y="740511"/>
                </a:lnTo>
                <a:lnTo>
                  <a:pt x="2049284" y="686511"/>
                </a:lnTo>
                <a:lnTo>
                  <a:pt x="3752570" y="27063"/>
                </a:lnTo>
                <a:lnTo>
                  <a:pt x="3752570" y="13360"/>
                </a:lnTo>
                <a:lnTo>
                  <a:pt x="2038261" y="677151"/>
                </a:lnTo>
                <a:lnTo>
                  <a:pt x="2024722" y="665670"/>
                </a:lnTo>
                <a:lnTo>
                  <a:pt x="2024722" y="682396"/>
                </a:lnTo>
                <a:lnTo>
                  <a:pt x="1802638" y="768388"/>
                </a:lnTo>
                <a:lnTo>
                  <a:pt x="1141984" y="479513"/>
                </a:lnTo>
                <a:lnTo>
                  <a:pt x="1243101" y="19024"/>
                </a:lnTo>
                <a:lnTo>
                  <a:pt x="2024722" y="682396"/>
                </a:lnTo>
                <a:lnTo>
                  <a:pt x="2024722" y="665670"/>
                </a:lnTo>
                <a:lnTo>
                  <a:pt x="1243203" y="2540"/>
                </a:lnTo>
                <a:lnTo>
                  <a:pt x="1239139" y="7366"/>
                </a:lnTo>
                <a:lnTo>
                  <a:pt x="1232916" y="5969"/>
                </a:lnTo>
                <a:lnTo>
                  <a:pt x="1130071" y="474306"/>
                </a:lnTo>
                <a:lnTo>
                  <a:pt x="45339" y="0"/>
                </a:lnTo>
                <a:lnTo>
                  <a:pt x="40259" y="11684"/>
                </a:lnTo>
                <a:lnTo>
                  <a:pt x="1127290" y="486994"/>
                </a:lnTo>
                <a:lnTo>
                  <a:pt x="1013002" y="1007516"/>
                </a:lnTo>
                <a:lnTo>
                  <a:pt x="982091" y="1000760"/>
                </a:lnTo>
                <a:lnTo>
                  <a:pt x="1002919" y="1083310"/>
                </a:lnTo>
                <a:lnTo>
                  <a:pt x="1051991" y="1022604"/>
                </a:lnTo>
                <a:lnTo>
                  <a:pt x="1056513" y="1017016"/>
                </a:lnTo>
                <a:lnTo>
                  <a:pt x="1025436" y="1010234"/>
                </a:lnTo>
                <a:lnTo>
                  <a:pt x="1139190" y="492201"/>
                </a:lnTo>
                <a:lnTo>
                  <a:pt x="1785772" y="774915"/>
                </a:lnTo>
                <a:lnTo>
                  <a:pt x="1072921" y="1050937"/>
                </a:lnTo>
                <a:lnTo>
                  <a:pt x="1065657" y="1025652"/>
                </a:lnTo>
                <a:lnTo>
                  <a:pt x="1062710" y="1028357"/>
                </a:lnTo>
                <a:lnTo>
                  <a:pt x="1060196" y="1021842"/>
                </a:lnTo>
                <a:lnTo>
                  <a:pt x="1011339" y="1075563"/>
                </a:lnTo>
                <a:lnTo>
                  <a:pt x="1002919" y="1083310"/>
                </a:lnTo>
                <a:lnTo>
                  <a:pt x="1004100" y="1083538"/>
                </a:lnTo>
                <a:lnTo>
                  <a:pt x="1002919" y="1084834"/>
                </a:lnTo>
                <a:lnTo>
                  <a:pt x="1019746" y="1086434"/>
                </a:lnTo>
                <a:lnTo>
                  <a:pt x="1086739" y="1098804"/>
                </a:lnTo>
                <a:lnTo>
                  <a:pt x="1084935" y="1092581"/>
                </a:lnTo>
                <a:lnTo>
                  <a:pt x="1087755" y="1092835"/>
                </a:lnTo>
                <a:lnTo>
                  <a:pt x="1078204" y="1068273"/>
                </a:lnTo>
                <a:lnTo>
                  <a:pt x="1909483" y="829017"/>
                </a:lnTo>
                <a:lnTo>
                  <a:pt x="2429891" y="1056538"/>
                </a:lnTo>
                <a:lnTo>
                  <a:pt x="2424303" y="1063117"/>
                </a:lnTo>
                <a:lnTo>
                  <a:pt x="2431948" y="1064983"/>
                </a:lnTo>
                <a:lnTo>
                  <a:pt x="2422017" y="1087755"/>
                </a:lnTo>
                <a:lnTo>
                  <a:pt x="2507107" y="1083310"/>
                </a:lnTo>
                <a:lnTo>
                  <a:pt x="2491676" y="1047115"/>
                </a:lnTo>
                <a:lnTo>
                  <a:pt x="2473706" y="1004951"/>
                </a:lnTo>
                <a:lnTo>
                  <a:pt x="2457551" y="1023975"/>
                </a:lnTo>
                <a:lnTo>
                  <a:pt x="2452497" y="1017905"/>
                </a:lnTo>
                <a:lnTo>
                  <a:pt x="2449080" y="1025728"/>
                </a:lnTo>
                <a:lnTo>
                  <a:pt x="2443734" y="1021194"/>
                </a:lnTo>
                <a:lnTo>
                  <a:pt x="2443734" y="1037983"/>
                </a:lnTo>
                <a:lnTo>
                  <a:pt x="2441702" y="1042631"/>
                </a:lnTo>
                <a:lnTo>
                  <a:pt x="2438489" y="1046403"/>
                </a:lnTo>
                <a:lnTo>
                  <a:pt x="1928647" y="823493"/>
                </a:lnTo>
                <a:lnTo>
                  <a:pt x="2124545" y="767118"/>
                </a:lnTo>
                <a:lnTo>
                  <a:pt x="2443734" y="1037983"/>
                </a:lnTo>
                <a:lnTo>
                  <a:pt x="2443734" y="1021194"/>
                </a:lnTo>
                <a:lnTo>
                  <a:pt x="2139277" y="762876"/>
                </a:lnTo>
                <a:lnTo>
                  <a:pt x="3263315" y="439343"/>
                </a:lnTo>
                <a:lnTo>
                  <a:pt x="2564942" y="1027836"/>
                </a:lnTo>
                <a:lnTo>
                  <a:pt x="2559177" y="1015873"/>
                </a:lnTo>
                <a:lnTo>
                  <a:pt x="2554147" y="1022388"/>
                </a:lnTo>
                <a:lnTo>
                  <a:pt x="2540889" y="1006602"/>
                </a:lnTo>
                <a:lnTo>
                  <a:pt x="2508593" y="1081379"/>
                </a:lnTo>
                <a:lnTo>
                  <a:pt x="2507107" y="1083310"/>
                </a:lnTo>
                <a:lnTo>
                  <a:pt x="2507754" y="1083322"/>
                </a:lnTo>
                <a:lnTo>
                  <a:pt x="2507107" y="1084834"/>
                </a:lnTo>
                <a:lnTo>
                  <a:pt x="2513101" y="1083398"/>
                </a:lnTo>
                <a:lnTo>
                  <a:pt x="2592324" y="1084453"/>
                </a:lnTo>
                <a:lnTo>
                  <a:pt x="2583599" y="1066419"/>
                </a:lnTo>
                <a:lnTo>
                  <a:pt x="2589911" y="1064895"/>
                </a:lnTo>
                <a:lnTo>
                  <a:pt x="2581160" y="1054519"/>
                </a:lnTo>
                <a:lnTo>
                  <a:pt x="4722749" y="19177"/>
                </a:lnTo>
                <a:close/>
              </a:path>
            </a:pathLst>
          </a:custGeom>
          <a:solidFill>
            <a:srgbClr val="FF5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90014" y="1817877"/>
            <a:ext cx="10026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545454"/>
                </a:solidFill>
                <a:latin typeface="Arial"/>
                <a:cs typeface="Arial"/>
              </a:rPr>
              <a:t>All the data  </a:t>
            </a:r>
            <a:r>
              <a:rPr sz="1500" dirty="0">
                <a:solidFill>
                  <a:srgbClr val="545454"/>
                </a:solidFill>
                <a:latin typeface="Arial"/>
                <a:cs typeface="Arial"/>
              </a:rPr>
              <a:t>for the </a:t>
            </a:r>
            <a:r>
              <a:rPr sz="1500" spc="-5" dirty="0">
                <a:solidFill>
                  <a:srgbClr val="545454"/>
                </a:solidFill>
                <a:latin typeface="Arial"/>
                <a:cs typeface="Arial"/>
              </a:rPr>
              <a:t>US  will be  </a:t>
            </a:r>
            <a:r>
              <a:rPr sz="1500" dirty="0">
                <a:solidFill>
                  <a:srgbClr val="545454"/>
                </a:solidFill>
                <a:latin typeface="Arial"/>
                <a:cs typeface="Arial"/>
              </a:rPr>
              <a:t>shuffled  into </a:t>
            </a:r>
            <a:r>
              <a:rPr sz="1500" spc="-5" dirty="0">
                <a:solidFill>
                  <a:srgbClr val="545454"/>
                </a:solidFill>
                <a:latin typeface="Arial"/>
                <a:cs typeface="Arial"/>
              </a:rPr>
              <a:t>only</a:t>
            </a:r>
            <a:r>
              <a:rPr sz="1500" spc="-7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45454"/>
                </a:solidFill>
                <a:latin typeface="Arial"/>
                <a:cs typeface="Arial"/>
              </a:rPr>
              <a:t>50  </a:t>
            </a:r>
            <a:r>
              <a:rPr sz="1500" b="1" spc="-15" dirty="0">
                <a:solidFill>
                  <a:srgbClr val="545454"/>
                </a:solidFill>
                <a:latin typeface="Arial"/>
                <a:cs typeface="Arial"/>
              </a:rPr>
              <a:t>keys </a:t>
            </a:r>
            <a:r>
              <a:rPr sz="1500" dirty="0">
                <a:solidFill>
                  <a:srgbClr val="545454"/>
                </a:solidFill>
                <a:latin typeface="Arial"/>
                <a:cs typeface="Arial"/>
              </a:rPr>
              <a:t>for  each of the  states.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77185" y="888491"/>
            <a:ext cx="1821814" cy="1387475"/>
            <a:chOff x="2377185" y="888491"/>
            <a:chExt cx="1821814" cy="1387475"/>
          </a:xfrm>
        </p:grpSpPr>
        <p:sp>
          <p:nvSpPr>
            <p:cNvPr id="32" name="object 32"/>
            <p:cNvSpPr/>
            <p:nvPr/>
          </p:nvSpPr>
          <p:spPr>
            <a:xfrm>
              <a:off x="2383535" y="1693163"/>
              <a:ext cx="236220" cy="576580"/>
            </a:xfrm>
            <a:custGeom>
              <a:avLst/>
              <a:gdLst/>
              <a:ahLst/>
              <a:cxnLst/>
              <a:rect l="l" t="t" r="r" b="b"/>
              <a:pathLst>
                <a:path w="236219" h="576580">
                  <a:moveTo>
                    <a:pt x="236219" y="576072"/>
                  </a:moveTo>
                  <a:lnTo>
                    <a:pt x="190226" y="574532"/>
                  </a:lnTo>
                  <a:lnTo>
                    <a:pt x="152685" y="570325"/>
                  </a:lnTo>
                  <a:lnTo>
                    <a:pt x="127384" y="564070"/>
                  </a:lnTo>
                  <a:lnTo>
                    <a:pt x="118109" y="556387"/>
                  </a:lnTo>
                  <a:lnTo>
                    <a:pt x="118109" y="307721"/>
                  </a:lnTo>
                  <a:lnTo>
                    <a:pt x="108835" y="300037"/>
                  </a:lnTo>
                  <a:lnTo>
                    <a:pt x="83534" y="293782"/>
                  </a:lnTo>
                  <a:lnTo>
                    <a:pt x="45993" y="289575"/>
                  </a:lnTo>
                  <a:lnTo>
                    <a:pt x="0" y="288036"/>
                  </a:lnTo>
                  <a:lnTo>
                    <a:pt x="45993" y="286496"/>
                  </a:lnTo>
                  <a:lnTo>
                    <a:pt x="83534" y="282289"/>
                  </a:lnTo>
                  <a:lnTo>
                    <a:pt x="108835" y="276034"/>
                  </a:lnTo>
                  <a:lnTo>
                    <a:pt x="118109" y="268350"/>
                  </a:lnTo>
                  <a:lnTo>
                    <a:pt x="118109" y="19685"/>
                  </a:lnTo>
                  <a:lnTo>
                    <a:pt x="127384" y="12001"/>
                  </a:lnTo>
                  <a:lnTo>
                    <a:pt x="152685" y="5746"/>
                  </a:lnTo>
                  <a:lnTo>
                    <a:pt x="190226" y="1539"/>
                  </a:lnTo>
                  <a:lnTo>
                    <a:pt x="236219" y="0"/>
                  </a:lnTo>
                </a:path>
              </a:pathLst>
            </a:custGeom>
            <a:ln w="12192">
              <a:solidFill>
                <a:srgbClr val="FF5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58667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8291" y="905255"/>
              <a:ext cx="1060704" cy="571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7832" y="227456"/>
            <a:ext cx="81692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20" dirty="0">
                <a:solidFill>
                  <a:srgbClr val="3C3D41"/>
                </a:solidFill>
              </a:rPr>
              <a:t>Uneven </a:t>
            </a:r>
            <a:r>
              <a:rPr sz="3600" spc="15" dirty="0">
                <a:solidFill>
                  <a:srgbClr val="3C3D41"/>
                </a:solidFill>
              </a:rPr>
              <a:t>Sharding </a:t>
            </a:r>
            <a:r>
              <a:rPr sz="3600" spc="20" dirty="0">
                <a:solidFill>
                  <a:srgbClr val="3C3D41"/>
                </a:solidFill>
              </a:rPr>
              <a:t>&amp; </a:t>
            </a:r>
            <a:r>
              <a:rPr sz="3600" spc="15" dirty="0">
                <a:solidFill>
                  <a:srgbClr val="3C3D41"/>
                </a:solidFill>
              </a:rPr>
              <a:t>Limited</a:t>
            </a:r>
            <a:r>
              <a:rPr sz="3600" spc="-20" dirty="0">
                <a:solidFill>
                  <a:srgbClr val="3C3D41"/>
                </a:solidFill>
              </a:rPr>
              <a:t> </a:t>
            </a:r>
            <a:r>
              <a:rPr sz="3600" spc="15" dirty="0">
                <a:solidFill>
                  <a:srgbClr val="3C3D41"/>
                </a:solidFill>
              </a:rPr>
              <a:t>Parallelism,</a:t>
            </a:r>
            <a:endParaRPr sz="3600"/>
          </a:p>
        </p:txBody>
      </p:sp>
      <p:sp>
        <p:nvSpPr>
          <p:cNvPr id="36" name="object 36"/>
          <p:cNvSpPr txBox="1"/>
          <p:nvPr/>
        </p:nvSpPr>
        <p:spPr>
          <a:xfrm>
            <a:off x="3098292" y="905255"/>
            <a:ext cx="1061085" cy="5715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610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US DF</a:t>
            </a:r>
            <a:endParaRPr sz="1000">
              <a:latin typeface="Arial"/>
              <a:cs typeface="Arial"/>
            </a:endParaRPr>
          </a:p>
          <a:p>
            <a:pPr marL="21590" algn="ctr">
              <a:lnSpc>
                <a:spcPct val="100000"/>
              </a:lnSpc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Partition</a:t>
            </a: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244340" y="888491"/>
            <a:ext cx="2540635" cy="650875"/>
            <a:chOff x="4244340" y="888491"/>
            <a:chExt cx="2540635" cy="650875"/>
          </a:xfrm>
        </p:grpSpPr>
        <p:sp>
          <p:nvSpPr>
            <p:cNvPr id="38" name="object 38"/>
            <p:cNvSpPr/>
            <p:nvPr/>
          </p:nvSpPr>
          <p:spPr>
            <a:xfrm>
              <a:off x="4244340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83964" y="905255"/>
              <a:ext cx="1060703" cy="571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0748" y="888491"/>
              <a:ext cx="1138427" cy="6507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0372" y="905255"/>
              <a:ext cx="1059179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89348" y="888491"/>
              <a:ext cx="1138427" cy="6507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28972" y="905255"/>
              <a:ext cx="1059179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07280" y="888491"/>
              <a:ext cx="1138427" cy="6507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46904" y="905255"/>
              <a:ext cx="1059179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34356" y="888491"/>
              <a:ext cx="1138427" cy="6507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73980" y="905255"/>
              <a:ext cx="1059179" cy="571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53812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3436" y="905255"/>
              <a:ext cx="1060703" cy="571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4896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84520" y="905255"/>
              <a:ext cx="1060703" cy="5715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893434" y="970915"/>
            <a:ext cx="665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US</a:t>
            </a: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Partition</a:t>
            </a:r>
            <a:r>
              <a:rPr sz="1000" b="1" spc="-6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830568" y="888491"/>
            <a:ext cx="1140460" cy="650875"/>
            <a:chOff x="6830568" y="888491"/>
            <a:chExt cx="1140460" cy="650875"/>
          </a:xfrm>
        </p:grpSpPr>
        <p:sp>
          <p:nvSpPr>
            <p:cNvPr id="54" name="object 54"/>
            <p:cNvSpPr/>
            <p:nvPr/>
          </p:nvSpPr>
          <p:spPr>
            <a:xfrm>
              <a:off x="6830568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70192" y="905255"/>
              <a:ext cx="1060703" cy="5715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870192" y="905255"/>
            <a:ext cx="1061085" cy="5715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457200" marR="170180" indent="-25654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Small</a:t>
            </a:r>
            <a:r>
              <a:rPr sz="1000" b="1" spc="-8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State  DF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19047" y="4205427"/>
            <a:ext cx="6118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78291"/>
                </a:solidFill>
                <a:latin typeface="Arial"/>
                <a:cs typeface="Arial"/>
              </a:rPr>
              <a:t>A larger Spark Cluster </a:t>
            </a:r>
            <a:r>
              <a:rPr sz="2400" b="1" dirty="0">
                <a:solidFill>
                  <a:srgbClr val="178291"/>
                </a:solidFill>
                <a:latin typeface="Arial"/>
                <a:cs typeface="Arial"/>
              </a:rPr>
              <a:t>will not </a:t>
            </a:r>
            <a:r>
              <a:rPr sz="2400" b="1" spc="-5" dirty="0">
                <a:solidFill>
                  <a:srgbClr val="178291"/>
                </a:solidFill>
                <a:latin typeface="Arial"/>
                <a:cs typeface="Arial"/>
              </a:rPr>
              <a:t>solve these  problems!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415" y="4738115"/>
            <a:ext cx="1653539" cy="24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4520" y="907631"/>
            <a:ext cx="1138428" cy="61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4144" y="905255"/>
            <a:ext cx="105918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2202" y="970915"/>
            <a:ext cx="644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US</a:t>
            </a: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Partition</a:t>
            </a:r>
            <a:r>
              <a:rPr sz="1000" b="1" spc="-6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7048" y="1860042"/>
            <a:ext cx="17672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Problems:</a:t>
            </a:r>
            <a:endParaRPr sz="1800">
              <a:latin typeface="Arial"/>
              <a:cs typeface="Arial"/>
            </a:endParaRPr>
          </a:p>
          <a:p>
            <a:pPr marL="375285" indent="-287020">
              <a:lnSpc>
                <a:spcPct val="100000"/>
              </a:lnSpc>
              <a:buChar char="●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Uneven</a:t>
            </a:r>
            <a:endParaRPr sz="1800">
              <a:latin typeface="Arial"/>
              <a:cs typeface="Arial"/>
            </a:endParaRPr>
          </a:p>
          <a:p>
            <a:pPr marL="375285">
              <a:lnSpc>
                <a:spcPct val="100000"/>
              </a:lnSpc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Sharding</a:t>
            </a:r>
            <a:endParaRPr sz="1800">
              <a:latin typeface="Arial"/>
              <a:cs typeface="Arial"/>
            </a:endParaRPr>
          </a:p>
          <a:p>
            <a:pPr marL="375285" marR="5080" indent="-287020">
              <a:lnSpc>
                <a:spcPct val="100000"/>
              </a:lnSpc>
              <a:buChar char="●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Limited  parallelism</a:t>
            </a:r>
            <a:r>
              <a:rPr sz="1800" spc="-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45454"/>
                </a:solidFill>
                <a:latin typeface="Arial"/>
                <a:cs typeface="Arial"/>
              </a:rPr>
              <a:t>w/ 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50 output  partitions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1269" y="2646978"/>
            <a:ext cx="61912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1100"/>
              </a:lnSpc>
            </a:pPr>
            <a:r>
              <a:rPr sz="1000" b="1" spc="-5" dirty="0">
                <a:latin typeface="Arial"/>
                <a:cs typeface="Arial"/>
              </a:rPr>
              <a:t>US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RDD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Partition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05003" y="2516123"/>
            <a:ext cx="1205865" cy="1403985"/>
            <a:chOff x="2805003" y="2516123"/>
            <a:chExt cx="1205865" cy="1403985"/>
          </a:xfrm>
        </p:grpSpPr>
        <p:sp>
          <p:nvSpPr>
            <p:cNvPr id="9" name="object 9"/>
            <p:cNvSpPr/>
            <p:nvPr/>
          </p:nvSpPr>
          <p:spPr>
            <a:xfrm>
              <a:off x="2805003" y="2518298"/>
              <a:ext cx="1205319" cy="14014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5495" y="2516123"/>
              <a:ext cx="1164335" cy="1341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62551" y="2646978"/>
            <a:ext cx="61912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1100"/>
              </a:lnSpc>
            </a:pPr>
            <a:r>
              <a:rPr sz="1000" b="1" spc="-5" dirty="0">
                <a:latin typeface="Arial"/>
                <a:cs typeface="Arial"/>
              </a:rPr>
              <a:t>US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RDD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Partition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07408" y="2516123"/>
            <a:ext cx="1007744" cy="875030"/>
            <a:chOff x="4407408" y="2516123"/>
            <a:chExt cx="1007744" cy="875030"/>
          </a:xfrm>
        </p:grpSpPr>
        <p:sp>
          <p:nvSpPr>
            <p:cNvPr id="13" name="object 13"/>
            <p:cNvSpPr/>
            <p:nvPr/>
          </p:nvSpPr>
          <p:spPr>
            <a:xfrm>
              <a:off x="4407408" y="2518328"/>
              <a:ext cx="1007363" cy="8725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7032" y="2516123"/>
              <a:ext cx="928115" cy="8122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42920" y="2736341"/>
            <a:ext cx="7219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BFAF7"/>
                </a:solidFill>
                <a:latin typeface="Arial"/>
                <a:cs typeface="Arial"/>
              </a:rPr>
              <a:t>**All**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the  Data for</a:t>
            </a:r>
            <a:r>
              <a:rPr sz="1000" b="1" spc="-8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1746" y="2532379"/>
            <a:ext cx="665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BFAF7"/>
                </a:solidFill>
                <a:latin typeface="Arial"/>
                <a:cs typeface="Arial"/>
              </a:rPr>
              <a:t>**All**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the  Data for</a:t>
            </a:r>
            <a:r>
              <a:rPr sz="1000" b="1" spc="-8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RI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76955" y="2994660"/>
            <a:ext cx="608330" cy="775970"/>
            <a:chOff x="3076955" y="2994660"/>
            <a:chExt cx="608330" cy="775970"/>
          </a:xfrm>
        </p:grpSpPr>
        <p:sp>
          <p:nvSpPr>
            <p:cNvPr id="18" name="object 18"/>
            <p:cNvSpPr/>
            <p:nvPr/>
          </p:nvSpPr>
          <p:spPr>
            <a:xfrm>
              <a:off x="3145535" y="2994660"/>
              <a:ext cx="524256" cy="7757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6955" y="3136392"/>
              <a:ext cx="608076" cy="5593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85159" y="3011424"/>
              <a:ext cx="445008" cy="6964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41929" y="319532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13147" y="2869692"/>
            <a:ext cx="553720" cy="559435"/>
            <a:chOff x="4613147" y="2869692"/>
            <a:chExt cx="553720" cy="559435"/>
          </a:xfrm>
        </p:grpSpPr>
        <p:sp>
          <p:nvSpPr>
            <p:cNvPr id="23" name="object 23"/>
            <p:cNvSpPr/>
            <p:nvPr/>
          </p:nvSpPr>
          <p:spPr>
            <a:xfrm>
              <a:off x="4721351" y="2979420"/>
              <a:ext cx="405765" cy="230504"/>
            </a:xfrm>
            <a:custGeom>
              <a:avLst/>
              <a:gdLst/>
              <a:ahLst/>
              <a:cxnLst/>
              <a:rect l="l" t="t" r="r" b="b"/>
              <a:pathLst>
                <a:path w="405764" h="230505">
                  <a:moveTo>
                    <a:pt x="405384" y="0"/>
                  </a:moveTo>
                  <a:lnTo>
                    <a:pt x="0" y="0"/>
                  </a:lnTo>
                  <a:lnTo>
                    <a:pt x="0" y="230124"/>
                  </a:lnTo>
                  <a:lnTo>
                    <a:pt x="405384" y="23012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F5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21351" y="2979420"/>
              <a:ext cx="405765" cy="230504"/>
            </a:xfrm>
            <a:custGeom>
              <a:avLst/>
              <a:gdLst/>
              <a:ahLst/>
              <a:cxnLst/>
              <a:rect l="l" t="t" r="r" b="b"/>
              <a:pathLst>
                <a:path w="405764" h="230505">
                  <a:moveTo>
                    <a:pt x="0" y="230124"/>
                  </a:moveTo>
                  <a:lnTo>
                    <a:pt x="405384" y="23012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230124"/>
                  </a:lnTo>
                  <a:close/>
                </a:path>
              </a:pathLst>
            </a:custGeom>
            <a:ln w="12192">
              <a:solidFill>
                <a:srgbClr val="FF5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1727" y="2904744"/>
              <a:ext cx="484631" cy="4236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3147" y="2869692"/>
              <a:ext cx="534924" cy="5593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21351" y="2921508"/>
              <a:ext cx="405384" cy="344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15255" y="2973323"/>
            <a:ext cx="41783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91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04745" y="1432813"/>
            <a:ext cx="4723130" cy="1099185"/>
          </a:xfrm>
          <a:custGeom>
            <a:avLst/>
            <a:gdLst/>
            <a:ahLst/>
            <a:cxnLst/>
            <a:rect l="l" t="t" r="r" b="b"/>
            <a:pathLst>
              <a:path w="4723130" h="1099185">
                <a:moveTo>
                  <a:pt x="1002919" y="1084834"/>
                </a:moveTo>
                <a:lnTo>
                  <a:pt x="990561" y="1042543"/>
                </a:lnTo>
                <a:lnTo>
                  <a:pt x="979043" y="1003046"/>
                </a:lnTo>
                <a:lnTo>
                  <a:pt x="955802" y="1024597"/>
                </a:lnTo>
                <a:lnTo>
                  <a:pt x="9398" y="3048"/>
                </a:lnTo>
                <a:lnTo>
                  <a:pt x="0" y="11684"/>
                </a:lnTo>
                <a:lnTo>
                  <a:pt x="946505" y="1033208"/>
                </a:lnTo>
                <a:lnTo>
                  <a:pt x="923163" y="1054862"/>
                </a:lnTo>
                <a:lnTo>
                  <a:pt x="1002919" y="1084834"/>
                </a:lnTo>
                <a:close/>
              </a:path>
              <a:path w="4723130" h="1099185">
                <a:moveTo>
                  <a:pt x="4722749" y="19177"/>
                </a:moveTo>
                <a:lnTo>
                  <a:pt x="4719955" y="13462"/>
                </a:lnTo>
                <a:lnTo>
                  <a:pt x="4718177" y="7366"/>
                </a:lnTo>
                <a:lnTo>
                  <a:pt x="4650041" y="26987"/>
                </a:lnTo>
                <a:lnTo>
                  <a:pt x="4650041" y="40195"/>
                </a:lnTo>
                <a:lnTo>
                  <a:pt x="2572943" y="1044359"/>
                </a:lnTo>
                <a:lnTo>
                  <a:pt x="2570645" y="1039622"/>
                </a:lnTo>
                <a:lnTo>
                  <a:pt x="3293135" y="430758"/>
                </a:lnTo>
                <a:lnTo>
                  <a:pt x="4650041" y="40195"/>
                </a:lnTo>
                <a:lnTo>
                  <a:pt x="4650041" y="26987"/>
                </a:lnTo>
                <a:lnTo>
                  <a:pt x="3316960" y="410679"/>
                </a:lnTo>
                <a:lnTo>
                  <a:pt x="3789807" y="12192"/>
                </a:lnTo>
                <a:lnTo>
                  <a:pt x="3785743" y="7366"/>
                </a:lnTo>
                <a:lnTo>
                  <a:pt x="3783457" y="1397"/>
                </a:lnTo>
                <a:lnTo>
                  <a:pt x="3752570" y="13360"/>
                </a:lnTo>
                <a:lnTo>
                  <a:pt x="3752570" y="27063"/>
                </a:lnTo>
                <a:lnTo>
                  <a:pt x="3287141" y="419265"/>
                </a:lnTo>
                <a:lnTo>
                  <a:pt x="2127643" y="753008"/>
                </a:lnTo>
                <a:lnTo>
                  <a:pt x="2112911" y="740511"/>
                </a:lnTo>
                <a:lnTo>
                  <a:pt x="2112911" y="757237"/>
                </a:lnTo>
                <a:lnTo>
                  <a:pt x="1910410" y="815530"/>
                </a:lnTo>
                <a:lnTo>
                  <a:pt x="1891245" y="807148"/>
                </a:lnTo>
                <a:lnTo>
                  <a:pt x="1891245" y="821042"/>
                </a:lnTo>
                <a:lnTo>
                  <a:pt x="1152855" y="1033576"/>
                </a:lnTo>
                <a:lnTo>
                  <a:pt x="1802295" y="782142"/>
                </a:lnTo>
                <a:lnTo>
                  <a:pt x="1891245" y="821042"/>
                </a:lnTo>
                <a:lnTo>
                  <a:pt x="1891245" y="807148"/>
                </a:lnTo>
                <a:lnTo>
                  <a:pt x="1819148" y="775614"/>
                </a:lnTo>
                <a:lnTo>
                  <a:pt x="2035759" y="691756"/>
                </a:lnTo>
                <a:lnTo>
                  <a:pt x="2112911" y="757237"/>
                </a:lnTo>
                <a:lnTo>
                  <a:pt x="2112911" y="740511"/>
                </a:lnTo>
                <a:lnTo>
                  <a:pt x="2049284" y="686511"/>
                </a:lnTo>
                <a:lnTo>
                  <a:pt x="3752570" y="27063"/>
                </a:lnTo>
                <a:lnTo>
                  <a:pt x="3752570" y="13360"/>
                </a:lnTo>
                <a:lnTo>
                  <a:pt x="2038261" y="677151"/>
                </a:lnTo>
                <a:lnTo>
                  <a:pt x="2024722" y="665670"/>
                </a:lnTo>
                <a:lnTo>
                  <a:pt x="2024722" y="682396"/>
                </a:lnTo>
                <a:lnTo>
                  <a:pt x="1802638" y="768388"/>
                </a:lnTo>
                <a:lnTo>
                  <a:pt x="1141984" y="479513"/>
                </a:lnTo>
                <a:lnTo>
                  <a:pt x="1243101" y="19024"/>
                </a:lnTo>
                <a:lnTo>
                  <a:pt x="2024722" y="682396"/>
                </a:lnTo>
                <a:lnTo>
                  <a:pt x="2024722" y="665670"/>
                </a:lnTo>
                <a:lnTo>
                  <a:pt x="1243203" y="2540"/>
                </a:lnTo>
                <a:lnTo>
                  <a:pt x="1239139" y="7366"/>
                </a:lnTo>
                <a:lnTo>
                  <a:pt x="1232916" y="5969"/>
                </a:lnTo>
                <a:lnTo>
                  <a:pt x="1130071" y="474306"/>
                </a:lnTo>
                <a:lnTo>
                  <a:pt x="45339" y="0"/>
                </a:lnTo>
                <a:lnTo>
                  <a:pt x="40259" y="11684"/>
                </a:lnTo>
                <a:lnTo>
                  <a:pt x="1127290" y="486994"/>
                </a:lnTo>
                <a:lnTo>
                  <a:pt x="1013002" y="1007516"/>
                </a:lnTo>
                <a:lnTo>
                  <a:pt x="982091" y="1000760"/>
                </a:lnTo>
                <a:lnTo>
                  <a:pt x="1002919" y="1083310"/>
                </a:lnTo>
                <a:lnTo>
                  <a:pt x="1051991" y="1022604"/>
                </a:lnTo>
                <a:lnTo>
                  <a:pt x="1056513" y="1017016"/>
                </a:lnTo>
                <a:lnTo>
                  <a:pt x="1025436" y="1010234"/>
                </a:lnTo>
                <a:lnTo>
                  <a:pt x="1139190" y="492201"/>
                </a:lnTo>
                <a:lnTo>
                  <a:pt x="1785772" y="774915"/>
                </a:lnTo>
                <a:lnTo>
                  <a:pt x="1072921" y="1050937"/>
                </a:lnTo>
                <a:lnTo>
                  <a:pt x="1065657" y="1025652"/>
                </a:lnTo>
                <a:lnTo>
                  <a:pt x="1062710" y="1028357"/>
                </a:lnTo>
                <a:lnTo>
                  <a:pt x="1060196" y="1021842"/>
                </a:lnTo>
                <a:lnTo>
                  <a:pt x="1011339" y="1075563"/>
                </a:lnTo>
                <a:lnTo>
                  <a:pt x="1002919" y="1083310"/>
                </a:lnTo>
                <a:lnTo>
                  <a:pt x="1004100" y="1083538"/>
                </a:lnTo>
                <a:lnTo>
                  <a:pt x="1002919" y="1084834"/>
                </a:lnTo>
                <a:lnTo>
                  <a:pt x="1019746" y="1086434"/>
                </a:lnTo>
                <a:lnTo>
                  <a:pt x="1086739" y="1098804"/>
                </a:lnTo>
                <a:lnTo>
                  <a:pt x="1084935" y="1092581"/>
                </a:lnTo>
                <a:lnTo>
                  <a:pt x="1087755" y="1092835"/>
                </a:lnTo>
                <a:lnTo>
                  <a:pt x="1078204" y="1068273"/>
                </a:lnTo>
                <a:lnTo>
                  <a:pt x="1909483" y="829017"/>
                </a:lnTo>
                <a:lnTo>
                  <a:pt x="2429891" y="1056538"/>
                </a:lnTo>
                <a:lnTo>
                  <a:pt x="2424303" y="1063117"/>
                </a:lnTo>
                <a:lnTo>
                  <a:pt x="2431948" y="1064983"/>
                </a:lnTo>
                <a:lnTo>
                  <a:pt x="2422017" y="1087755"/>
                </a:lnTo>
                <a:lnTo>
                  <a:pt x="2507107" y="1083310"/>
                </a:lnTo>
                <a:lnTo>
                  <a:pt x="2491676" y="1047115"/>
                </a:lnTo>
                <a:lnTo>
                  <a:pt x="2473706" y="1004951"/>
                </a:lnTo>
                <a:lnTo>
                  <a:pt x="2457551" y="1023975"/>
                </a:lnTo>
                <a:lnTo>
                  <a:pt x="2452497" y="1017905"/>
                </a:lnTo>
                <a:lnTo>
                  <a:pt x="2449080" y="1025728"/>
                </a:lnTo>
                <a:lnTo>
                  <a:pt x="2443734" y="1021194"/>
                </a:lnTo>
                <a:lnTo>
                  <a:pt x="2443734" y="1037983"/>
                </a:lnTo>
                <a:lnTo>
                  <a:pt x="2441702" y="1042631"/>
                </a:lnTo>
                <a:lnTo>
                  <a:pt x="2438489" y="1046403"/>
                </a:lnTo>
                <a:lnTo>
                  <a:pt x="1928647" y="823493"/>
                </a:lnTo>
                <a:lnTo>
                  <a:pt x="2124545" y="767118"/>
                </a:lnTo>
                <a:lnTo>
                  <a:pt x="2443734" y="1037983"/>
                </a:lnTo>
                <a:lnTo>
                  <a:pt x="2443734" y="1021194"/>
                </a:lnTo>
                <a:lnTo>
                  <a:pt x="2139277" y="762876"/>
                </a:lnTo>
                <a:lnTo>
                  <a:pt x="3263315" y="439343"/>
                </a:lnTo>
                <a:lnTo>
                  <a:pt x="2564942" y="1027836"/>
                </a:lnTo>
                <a:lnTo>
                  <a:pt x="2559177" y="1015873"/>
                </a:lnTo>
                <a:lnTo>
                  <a:pt x="2554147" y="1022388"/>
                </a:lnTo>
                <a:lnTo>
                  <a:pt x="2540889" y="1006602"/>
                </a:lnTo>
                <a:lnTo>
                  <a:pt x="2508593" y="1081379"/>
                </a:lnTo>
                <a:lnTo>
                  <a:pt x="2507107" y="1083310"/>
                </a:lnTo>
                <a:lnTo>
                  <a:pt x="2507754" y="1083322"/>
                </a:lnTo>
                <a:lnTo>
                  <a:pt x="2507107" y="1084834"/>
                </a:lnTo>
                <a:lnTo>
                  <a:pt x="2513101" y="1083398"/>
                </a:lnTo>
                <a:lnTo>
                  <a:pt x="2592324" y="1084453"/>
                </a:lnTo>
                <a:lnTo>
                  <a:pt x="2583599" y="1066419"/>
                </a:lnTo>
                <a:lnTo>
                  <a:pt x="2589911" y="1064895"/>
                </a:lnTo>
                <a:lnTo>
                  <a:pt x="2581160" y="1054519"/>
                </a:lnTo>
                <a:lnTo>
                  <a:pt x="4722749" y="19177"/>
                </a:lnTo>
                <a:close/>
              </a:path>
            </a:pathLst>
          </a:custGeom>
          <a:solidFill>
            <a:srgbClr val="FF5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90014" y="1817877"/>
            <a:ext cx="10026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545454"/>
                </a:solidFill>
                <a:latin typeface="Arial"/>
                <a:cs typeface="Arial"/>
              </a:rPr>
              <a:t>All the data  </a:t>
            </a:r>
            <a:r>
              <a:rPr sz="1500" dirty="0">
                <a:solidFill>
                  <a:srgbClr val="545454"/>
                </a:solidFill>
                <a:latin typeface="Arial"/>
                <a:cs typeface="Arial"/>
              </a:rPr>
              <a:t>for the </a:t>
            </a:r>
            <a:r>
              <a:rPr sz="1500" spc="-5" dirty="0">
                <a:solidFill>
                  <a:srgbClr val="545454"/>
                </a:solidFill>
                <a:latin typeface="Arial"/>
                <a:cs typeface="Arial"/>
              </a:rPr>
              <a:t>US  will be  </a:t>
            </a:r>
            <a:r>
              <a:rPr sz="1500" dirty="0">
                <a:solidFill>
                  <a:srgbClr val="545454"/>
                </a:solidFill>
                <a:latin typeface="Arial"/>
                <a:cs typeface="Arial"/>
              </a:rPr>
              <a:t>shuffled  into </a:t>
            </a:r>
            <a:r>
              <a:rPr sz="1500" spc="-5" dirty="0">
                <a:solidFill>
                  <a:srgbClr val="545454"/>
                </a:solidFill>
                <a:latin typeface="Arial"/>
                <a:cs typeface="Arial"/>
              </a:rPr>
              <a:t>only</a:t>
            </a:r>
            <a:r>
              <a:rPr sz="1500" spc="-7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45454"/>
                </a:solidFill>
                <a:latin typeface="Arial"/>
                <a:cs typeface="Arial"/>
              </a:rPr>
              <a:t>50  </a:t>
            </a:r>
            <a:r>
              <a:rPr sz="1500" b="1" spc="-15" dirty="0">
                <a:solidFill>
                  <a:srgbClr val="545454"/>
                </a:solidFill>
                <a:latin typeface="Arial"/>
                <a:cs typeface="Arial"/>
              </a:rPr>
              <a:t>keys </a:t>
            </a:r>
            <a:r>
              <a:rPr sz="1500" dirty="0">
                <a:solidFill>
                  <a:srgbClr val="545454"/>
                </a:solidFill>
                <a:latin typeface="Arial"/>
                <a:cs typeface="Arial"/>
              </a:rPr>
              <a:t>for  each of the  states.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77185" y="888491"/>
            <a:ext cx="1821814" cy="1387475"/>
            <a:chOff x="2377185" y="888491"/>
            <a:chExt cx="1821814" cy="1387475"/>
          </a:xfrm>
        </p:grpSpPr>
        <p:sp>
          <p:nvSpPr>
            <p:cNvPr id="32" name="object 32"/>
            <p:cNvSpPr/>
            <p:nvPr/>
          </p:nvSpPr>
          <p:spPr>
            <a:xfrm>
              <a:off x="2383535" y="1693163"/>
              <a:ext cx="236220" cy="576580"/>
            </a:xfrm>
            <a:custGeom>
              <a:avLst/>
              <a:gdLst/>
              <a:ahLst/>
              <a:cxnLst/>
              <a:rect l="l" t="t" r="r" b="b"/>
              <a:pathLst>
                <a:path w="236219" h="576580">
                  <a:moveTo>
                    <a:pt x="236219" y="576072"/>
                  </a:moveTo>
                  <a:lnTo>
                    <a:pt x="190226" y="574532"/>
                  </a:lnTo>
                  <a:lnTo>
                    <a:pt x="152685" y="570325"/>
                  </a:lnTo>
                  <a:lnTo>
                    <a:pt x="127384" y="564070"/>
                  </a:lnTo>
                  <a:lnTo>
                    <a:pt x="118109" y="556387"/>
                  </a:lnTo>
                  <a:lnTo>
                    <a:pt x="118109" y="307721"/>
                  </a:lnTo>
                  <a:lnTo>
                    <a:pt x="108835" y="300037"/>
                  </a:lnTo>
                  <a:lnTo>
                    <a:pt x="83534" y="293782"/>
                  </a:lnTo>
                  <a:lnTo>
                    <a:pt x="45993" y="289575"/>
                  </a:lnTo>
                  <a:lnTo>
                    <a:pt x="0" y="288036"/>
                  </a:lnTo>
                  <a:lnTo>
                    <a:pt x="45993" y="286496"/>
                  </a:lnTo>
                  <a:lnTo>
                    <a:pt x="83534" y="282289"/>
                  </a:lnTo>
                  <a:lnTo>
                    <a:pt x="108835" y="276034"/>
                  </a:lnTo>
                  <a:lnTo>
                    <a:pt x="118109" y="268350"/>
                  </a:lnTo>
                  <a:lnTo>
                    <a:pt x="118109" y="19685"/>
                  </a:lnTo>
                  <a:lnTo>
                    <a:pt x="127384" y="12001"/>
                  </a:lnTo>
                  <a:lnTo>
                    <a:pt x="152685" y="5746"/>
                  </a:lnTo>
                  <a:lnTo>
                    <a:pt x="190226" y="1539"/>
                  </a:lnTo>
                  <a:lnTo>
                    <a:pt x="236219" y="0"/>
                  </a:lnTo>
                </a:path>
              </a:pathLst>
            </a:custGeom>
            <a:ln w="12192">
              <a:solidFill>
                <a:srgbClr val="FF5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58667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8291" y="905255"/>
              <a:ext cx="1060704" cy="571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7832" y="227456"/>
            <a:ext cx="81692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20" dirty="0">
                <a:solidFill>
                  <a:srgbClr val="3C3D41"/>
                </a:solidFill>
              </a:rPr>
              <a:t>Uneven </a:t>
            </a:r>
            <a:r>
              <a:rPr sz="3600" spc="15" dirty="0">
                <a:solidFill>
                  <a:srgbClr val="3C3D41"/>
                </a:solidFill>
              </a:rPr>
              <a:t>Sharding </a:t>
            </a:r>
            <a:r>
              <a:rPr sz="3600" spc="20" dirty="0">
                <a:solidFill>
                  <a:srgbClr val="3C3D41"/>
                </a:solidFill>
              </a:rPr>
              <a:t>&amp; </a:t>
            </a:r>
            <a:r>
              <a:rPr sz="3600" spc="15" dirty="0">
                <a:solidFill>
                  <a:srgbClr val="3C3D41"/>
                </a:solidFill>
              </a:rPr>
              <a:t>Limited</a:t>
            </a:r>
            <a:r>
              <a:rPr sz="3600" spc="-20" dirty="0">
                <a:solidFill>
                  <a:srgbClr val="3C3D41"/>
                </a:solidFill>
              </a:rPr>
              <a:t> </a:t>
            </a:r>
            <a:r>
              <a:rPr sz="3600" spc="15" dirty="0">
                <a:solidFill>
                  <a:srgbClr val="3C3D41"/>
                </a:solidFill>
              </a:rPr>
              <a:t>Parallelism,</a:t>
            </a:r>
            <a:endParaRPr sz="3600"/>
          </a:p>
        </p:txBody>
      </p:sp>
      <p:sp>
        <p:nvSpPr>
          <p:cNvPr id="36" name="object 36"/>
          <p:cNvSpPr txBox="1"/>
          <p:nvPr/>
        </p:nvSpPr>
        <p:spPr>
          <a:xfrm>
            <a:off x="3098292" y="905255"/>
            <a:ext cx="1061085" cy="5715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610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US DF</a:t>
            </a:r>
            <a:endParaRPr sz="1000">
              <a:latin typeface="Arial"/>
              <a:cs typeface="Arial"/>
            </a:endParaRPr>
          </a:p>
          <a:p>
            <a:pPr marL="21590" algn="ctr">
              <a:lnSpc>
                <a:spcPct val="100000"/>
              </a:lnSpc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Partition</a:t>
            </a: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244340" y="888491"/>
            <a:ext cx="2540635" cy="650875"/>
            <a:chOff x="4244340" y="888491"/>
            <a:chExt cx="2540635" cy="650875"/>
          </a:xfrm>
        </p:grpSpPr>
        <p:sp>
          <p:nvSpPr>
            <p:cNvPr id="38" name="object 38"/>
            <p:cNvSpPr/>
            <p:nvPr/>
          </p:nvSpPr>
          <p:spPr>
            <a:xfrm>
              <a:off x="4244340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83964" y="905255"/>
              <a:ext cx="1060703" cy="5715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0748" y="888491"/>
              <a:ext cx="1138427" cy="6507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0372" y="905255"/>
              <a:ext cx="1059179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89348" y="888491"/>
              <a:ext cx="1138427" cy="6507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28972" y="905255"/>
              <a:ext cx="1059179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07280" y="888491"/>
              <a:ext cx="1138427" cy="6507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46904" y="905255"/>
              <a:ext cx="1059179" cy="571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34356" y="888491"/>
              <a:ext cx="1138427" cy="6507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73980" y="905255"/>
              <a:ext cx="1059179" cy="571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53812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3436" y="905255"/>
              <a:ext cx="1060703" cy="571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4896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84520" y="905255"/>
              <a:ext cx="1060703" cy="5715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893434" y="970915"/>
            <a:ext cx="665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US</a:t>
            </a: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Partition</a:t>
            </a:r>
            <a:r>
              <a:rPr sz="1000" b="1" spc="-6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830568" y="888491"/>
            <a:ext cx="1140460" cy="650875"/>
            <a:chOff x="6830568" y="888491"/>
            <a:chExt cx="1140460" cy="650875"/>
          </a:xfrm>
        </p:grpSpPr>
        <p:sp>
          <p:nvSpPr>
            <p:cNvPr id="54" name="object 54"/>
            <p:cNvSpPr/>
            <p:nvPr/>
          </p:nvSpPr>
          <p:spPr>
            <a:xfrm>
              <a:off x="6830568" y="888491"/>
              <a:ext cx="1139952" cy="6507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70192" y="905255"/>
              <a:ext cx="1060703" cy="5715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870192" y="905255"/>
            <a:ext cx="1061085" cy="5715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457200" marR="170180" indent="-25654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Small</a:t>
            </a:r>
            <a:r>
              <a:rPr sz="1000" b="1" spc="-85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State  DF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19352" y="3916781"/>
            <a:ext cx="7103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Broadcast Hash Join can address </a:t>
            </a:r>
            <a:r>
              <a:rPr sz="2400" b="1" dirty="0">
                <a:solidFill>
                  <a:srgbClr val="158545"/>
                </a:solidFill>
                <a:latin typeface="Arial"/>
                <a:cs typeface="Arial"/>
              </a:rPr>
              <a:t>this </a:t>
            </a: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problem</a:t>
            </a:r>
            <a:r>
              <a:rPr sz="2400" b="1" spc="45" dirty="0">
                <a:solidFill>
                  <a:srgbClr val="15854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58545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one DF </a:t>
            </a:r>
            <a:r>
              <a:rPr sz="2400" b="1" dirty="0">
                <a:solidFill>
                  <a:srgbClr val="158545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small enough </a:t>
            </a:r>
            <a:r>
              <a:rPr sz="2400" b="1" dirty="0">
                <a:solidFill>
                  <a:srgbClr val="158545"/>
                </a:solidFill>
                <a:latin typeface="Arial"/>
                <a:cs typeface="Arial"/>
              </a:rPr>
              <a:t>to fit in</a:t>
            </a:r>
            <a:r>
              <a:rPr sz="2400" b="1" spc="-65" dirty="0">
                <a:solidFill>
                  <a:srgbClr val="15854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58545"/>
                </a:solidFill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415" y="4738115"/>
            <a:ext cx="1653539" cy="24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9047" y="1242821"/>
            <a:ext cx="6713855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6445" marR="1802130" indent="-25019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545454"/>
                </a:solidFill>
                <a:latin typeface="Arial"/>
                <a:cs typeface="Arial"/>
              </a:rPr>
              <a:t>join_rdd </a:t>
            </a:r>
            <a:r>
              <a:rPr sz="1800" spc="-65" dirty="0">
                <a:solidFill>
                  <a:srgbClr val="545454"/>
                </a:solidFill>
                <a:latin typeface="Arial"/>
                <a:cs typeface="Arial"/>
              </a:rPr>
              <a:t>= </a:t>
            </a:r>
            <a:r>
              <a:rPr lang="en-IN" sz="1800" spc="200" dirty="0">
                <a:solidFill>
                  <a:srgbClr val="545454"/>
                </a:solidFill>
                <a:latin typeface="Arial"/>
                <a:cs typeface="Arial"/>
              </a:rPr>
              <a:t>spark</a:t>
            </a:r>
            <a:r>
              <a:rPr sz="1800" spc="200" dirty="0">
                <a:solidFill>
                  <a:srgbClr val="545454"/>
                </a:solidFill>
                <a:latin typeface="Arial"/>
                <a:cs typeface="Arial"/>
              </a:rPr>
              <a:t>.sql(“select </a:t>
            </a:r>
            <a:r>
              <a:rPr sz="1800" spc="285" dirty="0">
                <a:solidFill>
                  <a:srgbClr val="545454"/>
                </a:solidFill>
                <a:latin typeface="Arial"/>
                <a:cs typeface="Arial"/>
              </a:rPr>
              <a:t>*  </a:t>
            </a:r>
            <a:r>
              <a:rPr sz="1800" spc="-340" dirty="0">
                <a:solidFill>
                  <a:srgbClr val="545454"/>
                </a:solidFill>
                <a:latin typeface="Arial"/>
                <a:cs typeface="Arial"/>
              </a:rPr>
              <a:t>FROM</a:t>
            </a:r>
            <a:r>
              <a:rPr sz="1800" spc="-33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185" dirty="0">
                <a:solidFill>
                  <a:srgbClr val="DC2125"/>
                </a:solidFill>
                <a:latin typeface="Arial"/>
                <a:cs typeface="Arial"/>
              </a:rPr>
              <a:t>people_in_california</a:t>
            </a:r>
            <a:endParaRPr sz="1800" dirty="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1800" spc="-114" dirty="0">
                <a:solidFill>
                  <a:srgbClr val="FF5523"/>
                </a:solidFill>
                <a:latin typeface="Arial"/>
                <a:cs typeface="Arial"/>
              </a:rPr>
              <a:t>LEFT </a:t>
            </a:r>
            <a:r>
              <a:rPr sz="1800" spc="-40" dirty="0">
                <a:solidFill>
                  <a:srgbClr val="FF5523"/>
                </a:solidFill>
                <a:latin typeface="Arial"/>
                <a:cs typeface="Arial"/>
              </a:rPr>
              <a:t>JOIN</a:t>
            </a:r>
            <a:r>
              <a:rPr sz="1800" spc="295" dirty="0">
                <a:solidFill>
                  <a:srgbClr val="FF5523"/>
                </a:solidFill>
                <a:latin typeface="Arial"/>
                <a:cs typeface="Arial"/>
              </a:rPr>
              <a:t> </a:t>
            </a:r>
            <a:r>
              <a:rPr sz="1800" spc="135" dirty="0">
                <a:solidFill>
                  <a:srgbClr val="DC2125"/>
                </a:solidFill>
                <a:latin typeface="Arial"/>
                <a:cs typeface="Arial"/>
              </a:rPr>
              <a:t>all_the_people_in_the_world</a:t>
            </a:r>
            <a:endParaRPr sz="1800" dirty="0">
              <a:latin typeface="Arial"/>
              <a:cs typeface="Arial"/>
            </a:endParaRPr>
          </a:p>
          <a:p>
            <a:pPr marL="1143000" marR="1550670" indent="-376555">
              <a:lnSpc>
                <a:spcPct val="100000"/>
              </a:lnSpc>
            </a:pPr>
            <a:r>
              <a:rPr sz="1800" spc="-365" dirty="0">
                <a:solidFill>
                  <a:srgbClr val="545454"/>
                </a:solidFill>
                <a:latin typeface="Arial"/>
                <a:cs typeface="Arial"/>
              </a:rPr>
              <a:t>ON </a:t>
            </a:r>
            <a:r>
              <a:rPr sz="1800" spc="204" dirty="0">
                <a:solidFill>
                  <a:srgbClr val="545454"/>
                </a:solidFill>
                <a:latin typeface="Arial"/>
                <a:cs typeface="Arial"/>
              </a:rPr>
              <a:t>people_in_california.id </a:t>
            </a:r>
            <a:r>
              <a:rPr sz="1800" spc="-65" dirty="0">
                <a:solidFill>
                  <a:srgbClr val="545454"/>
                </a:solidFill>
                <a:latin typeface="Arial"/>
                <a:cs typeface="Arial"/>
              </a:rPr>
              <a:t>=  </a:t>
            </a:r>
            <a:r>
              <a:rPr sz="1800" spc="170" dirty="0">
                <a:solidFill>
                  <a:srgbClr val="545454"/>
                </a:solidFill>
                <a:latin typeface="Arial"/>
                <a:cs typeface="Arial"/>
              </a:rPr>
              <a:t>all_the_people_in_the_world.id”)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77603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C3D41"/>
                </a:solidFill>
              </a:rPr>
              <a:t>More Performance</a:t>
            </a:r>
            <a:r>
              <a:rPr sz="4000" spc="30" dirty="0">
                <a:solidFill>
                  <a:srgbClr val="3C3D41"/>
                </a:solidFill>
              </a:rPr>
              <a:t> </a:t>
            </a:r>
            <a:r>
              <a:rPr sz="4000" spc="-5" dirty="0">
                <a:solidFill>
                  <a:srgbClr val="3C3D41"/>
                </a:solidFill>
              </a:rPr>
              <a:t>Considerations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415" y="4738115"/>
            <a:ext cx="1653539" cy="24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8938" y="3857040"/>
            <a:ext cx="66097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The Size of the Spark Cluster to run this </a:t>
            </a:r>
            <a:r>
              <a:rPr sz="2000" b="1" spc="-5" dirty="0">
                <a:solidFill>
                  <a:srgbClr val="178291"/>
                </a:solidFill>
                <a:latin typeface="Arial"/>
                <a:cs typeface="Arial"/>
              </a:rPr>
              <a:t>job </a:t>
            </a: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is</a:t>
            </a:r>
            <a:r>
              <a:rPr sz="2000" b="1" spc="-160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78291"/>
                </a:solidFill>
                <a:latin typeface="Arial"/>
                <a:cs typeface="Arial"/>
              </a:rPr>
              <a:t>limited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by the Large table rather than the Medium Sized</a:t>
            </a:r>
            <a:r>
              <a:rPr sz="2000" b="1" spc="-195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78291"/>
                </a:solidFill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832" y="225933"/>
            <a:ext cx="5165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3C3D41"/>
                </a:solidFill>
              </a:rPr>
              <a:t>Left </a:t>
            </a:r>
            <a:r>
              <a:rPr sz="4000" dirty="0">
                <a:solidFill>
                  <a:srgbClr val="3C3D41"/>
                </a:solidFill>
              </a:rPr>
              <a:t>Join </a:t>
            </a:r>
            <a:r>
              <a:rPr sz="4000" spc="-5" dirty="0">
                <a:solidFill>
                  <a:srgbClr val="3C3D41"/>
                </a:solidFill>
              </a:rPr>
              <a:t>- Shuffle</a:t>
            </a:r>
            <a:r>
              <a:rPr sz="4000" spc="-15" dirty="0">
                <a:solidFill>
                  <a:srgbClr val="3C3D41"/>
                </a:solidFill>
              </a:rPr>
              <a:t> </a:t>
            </a:r>
            <a:r>
              <a:rPr sz="4000" spc="-5" dirty="0">
                <a:solidFill>
                  <a:srgbClr val="3C3D41"/>
                </a:solidFill>
              </a:rPr>
              <a:t>Step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956305" y="1510664"/>
            <a:ext cx="341630" cy="388620"/>
          </a:xfrm>
          <a:custGeom>
            <a:avLst/>
            <a:gdLst/>
            <a:ahLst/>
            <a:cxnLst/>
            <a:rect l="l" t="t" r="r" b="b"/>
            <a:pathLst>
              <a:path w="341629" h="388619">
                <a:moveTo>
                  <a:pt x="286649" y="335134"/>
                </a:moveTo>
                <a:lnTo>
                  <a:pt x="262763" y="356108"/>
                </a:lnTo>
                <a:lnTo>
                  <a:pt x="341630" y="388239"/>
                </a:lnTo>
                <a:lnTo>
                  <a:pt x="330219" y="344677"/>
                </a:lnTo>
                <a:lnTo>
                  <a:pt x="295020" y="344677"/>
                </a:lnTo>
                <a:lnTo>
                  <a:pt x="286649" y="335134"/>
                </a:lnTo>
                <a:close/>
              </a:path>
              <a:path w="341629" h="388619">
                <a:moveTo>
                  <a:pt x="296185" y="326761"/>
                </a:moveTo>
                <a:lnTo>
                  <a:pt x="286649" y="335134"/>
                </a:lnTo>
                <a:lnTo>
                  <a:pt x="295020" y="344677"/>
                </a:lnTo>
                <a:lnTo>
                  <a:pt x="304545" y="336296"/>
                </a:lnTo>
                <a:lnTo>
                  <a:pt x="296185" y="326761"/>
                </a:lnTo>
                <a:close/>
              </a:path>
              <a:path w="341629" h="388619">
                <a:moveTo>
                  <a:pt x="320040" y="305815"/>
                </a:moveTo>
                <a:lnTo>
                  <a:pt x="296185" y="326761"/>
                </a:lnTo>
                <a:lnTo>
                  <a:pt x="304545" y="336296"/>
                </a:lnTo>
                <a:lnTo>
                  <a:pt x="295020" y="344677"/>
                </a:lnTo>
                <a:lnTo>
                  <a:pt x="330219" y="344677"/>
                </a:lnTo>
                <a:lnTo>
                  <a:pt x="320040" y="305815"/>
                </a:lnTo>
                <a:close/>
              </a:path>
              <a:path w="341629" h="388619">
                <a:moveTo>
                  <a:pt x="9651" y="0"/>
                </a:moveTo>
                <a:lnTo>
                  <a:pt x="0" y="8382"/>
                </a:lnTo>
                <a:lnTo>
                  <a:pt x="286649" y="335134"/>
                </a:lnTo>
                <a:lnTo>
                  <a:pt x="296185" y="326761"/>
                </a:lnTo>
                <a:lnTo>
                  <a:pt x="9651" y="0"/>
                </a:lnTo>
                <a:close/>
              </a:path>
            </a:pathLst>
          </a:custGeom>
          <a:solidFill>
            <a:srgbClr val="FF5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049779" y="1508505"/>
            <a:ext cx="4620260" cy="454659"/>
            <a:chOff x="2049779" y="1508505"/>
            <a:chExt cx="4620260" cy="454659"/>
          </a:xfrm>
        </p:grpSpPr>
        <p:sp>
          <p:nvSpPr>
            <p:cNvPr id="7" name="object 7"/>
            <p:cNvSpPr/>
            <p:nvPr/>
          </p:nvSpPr>
          <p:spPr>
            <a:xfrm>
              <a:off x="2049780" y="1508505"/>
              <a:ext cx="4620260" cy="417830"/>
            </a:xfrm>
            <a:custGeom>
              <a:avLst/>
              <a:gdLst/>
              <a:ahLst/>
              <a:cxnLst/>
              <a:rect l="l" t="t" r="r" b="b"/>
              <a:pathLst>
                <a:path w="4620259" h="417830">
                  <a:moveTo>
                    <a:pt x="4620133" y="12573"/>
                  </a:moveTo>
                  <a:lnTo>
                    <a:pt x="4619244" y="6350"/>
                  </a:lnTo>
                  <a:lnTo>
                    <a:pt x="4619231" y="6210"/>
                  </a:lnTo>
                  <a:lnTo>
                    <a:pt x="4618736" y="0"/>
                  </a:lnTo>
                  <a:lnTo>
                    <a:pt x="4618609" y="12"/>
                  </a:lnTo>
                  <a:lnTo>
                    <a:pt x="4618482" y="12"/>
                  </a:lnTo>
                  <a:lnTo>
                    <a:pt x="4618355" y="25"/>
                  </a:lnTo>
                  <a:lnTo>
                    <a:pt x="4618075" y="50"/>
                  </a:lnTo>
                  <a:lnTo>
                    <a:pt x="4617847" y="76"/>
                  </a:lnTo>
                  <a:lnTo>
                    <a:pt x="4617669" y="88"/>
                  </a:lnTo>
                  <a:lnTo>
                    <a:pt x="3744582" y="71501"/>
                  </a:lnTo>
                  <a:lnTo>
                    <a:pt x="3744582" y="109258"/>
                  </a:lnTo>
                  <a:lnTo>
                    <a:pt x="1879015" y="342442"/>
                  </a:lnTo>
                  <a:lnTo>
                    <a:pt x="1865503" y="327787"/>
                  </a:lnTo>
                  <a:lnTo>
                    <a:pt x="1859013" y="344944"/>
                  </a:lnTo>
                  <a:lnTo>
                    <a:pt x="1830628" y="348488"/>
                  </a:lnTo>
                  <a:lnTo>
                    <a:pt x="1803844" y="338328"/>
                  </a:lnTo>
                  <a:lnTo>
                    <a:pt x="1803844" y="351840"/>
                  </a:lnTo>
                  <a:lnTo>
                    <a:pt x="1646072" y="371551"/>
                  </a:lnTo>
                  <a:lnTo>
                    <a:pt x="1642237" y="341147"/>
                  </a:lnTo>
                  <a:lnTo>
                    <a:pt x="1745602" y="329742"/>
                  </a:lnTo>
                  <a:lnTo>
                    <a:pt x="1803844" y="351840"/>
                  </a:lnTo>
                  <a:lnTo>
                    <a:pt x="1803844" y="338328"/>
                  </a:lnTo>
                  <a:lnTo>
                    <a:pt x="1773212" y="326707"/>
                  </a:lnTo>
                  <a:lnTo>
                    <a:pt x="3744582" y="109258"/>
                  </a:lnTo>
                  <a:lnTo>
                    <a:pt x="3744582" y="71501"/>
                  </a:lnTo>
                  <a:lnTo>
                    <a:pt x="3632720" y="80645"/>
                  </a:lnTo>
                  <a:lnTo>
                    <a:pt x="3632720" y="108750"/>
                  </a:lnTo>
                  <a:lnTo>
                    <a:pt x="1746973" y="316738"/>
                  </a:lnTo>
                  <a:lnTo>
                    <a:pt x="1719351" y="306260"/>
                  </a:lnTo>
                  <a:lnTo>
                    <a:pt x="1719351" y="319786"/>
                  </a:lnTo>
                  <a:lnTo>
                    <a:pt x="1640217" y="328523"/>
                  </a:lnTo>
                  <a:lnTo>
                    <a:pt x="1640217" y="341376"/>
                  </a:lnTo>
                  <a:lnTo>
                    <a:pt x="1580362" y="381279"/>
                  </a:lnTo>
                  <a:lnTo>
                    <a:pt x="1569123" y="364502"/>
                  </a:lnTo>
                  <a:lnTo>
                    <a:pt x="1559585" y="350266"/>
                  </a:lnTo>
                  <a:lnTo>
                    <a:pt x="1640217" y="341376"/>
                  </a:lnTo>
                  <a:lnTo>
                    <a:pt x="1640217" y="328523"/>
                  </a:lnTo>
                  <a:lnTo>
                    <a:pt x="1551571" y="338289"/>
                  </a:lnTo>
                  <a:lnTo>
                    <a:pt x="1539113" y="319659"/>
                  </a:lnTo>
                  <a:lnTo>
                    <a:pt x="1526933" y="341007"/>
                  </a:lnTo>
                  <a:lnTo>
                    <a:pt x="1514868" y="342341"/>
                  </a:lnTo>
                  <a:lnTo>
                    <a:pt x="1493367" y="330123"/>
                  </a:lnTo>
                  <a:lnTo>
                    <a:pt x="1493367" y="344716"/>
                  </a:lnTo>
                  <a:lnTo>
                    <a:pt x="1323136" y="363486"/>
                  </a:lnTo>
                  <a:lnTo>
                    <a:pt x="1319847" y="333730"/>
                  </a:lnTo>
                  <a:lnTo>
                    <a:pt x="1451533" y="320916"/>
                  </a:lnTo>
                  <a:lnTo>
                    <a:pt x="1493367" y="344716"/>
                  </a:lnTo>
                  <a:lnTo>
                    <a:pt x="1493367" y="330123"/>
                  </a:lnTo>
                  <a:lnTo>
                    <a:pt x="1473441" y="318795"/>
                  </a:lnTo>
                  <a:lnTo>
                    <a:pt x="1667090" y="299948"/>
                  </a:lnTo>
                  <a:lnTo>
                    <a:pt x="1719351" y="319786"/>
                  </a:lnTo>
                  <a:lnTo>
                    <a:pt x="1719351" y="306260"/>
                  </a:lnTo>
                  <a:lnTo>
                    <a:pt x="1695488" y="297192"/>
                  </a:lnTo>
                  <a:lnTo>
                    <a:pt x="3632720" y="108750"/>
                  </a:lnTo>
                  <a:lnTo>
                    <a:pt x="3632720" y="80645"/>
                  </a:lnTo>
                  <a:lnTo>
                    <a:pt x="2927807" y="138303"/>
                  </a:lnTo>
                  <a:lnTo>
                    <a:pt x="2927807" y="157073"/>
                  </a:lnTo>
                  <a:lnTo>
                    <a:pt x="1725574" y="268757"/>
                  </a:lnTo>
                  <a:lnTo>
                    <a:pt x="1725574" y="281559"/>
                  </a:lnTo>
                  <a:lnTo>
                    <a:pt x="1668830" y="287070"/>
                  </a:lnTo>
                  <a:lnTo>
                    <a:pt x="1668310" y="286867"/>
                  </a:lnTo>
                  <a:lnTo>
                    <a:pt x="1725574" y="281559"/>
                  </a:lnTo>
                  <a:lnTo>
                    <a:pt x="1725574" y="268757"/>
                  </a:lnTo>
                  <a:lnTo>
                    <a:pt x="1641221" y="276580"/>
                  </a:lnTo>
                  <a:lnTo>
                    <a:pt x="1640433" y="276288"/>
                  </a:lnTo>
                  <a:lnTo>
                    <a:pt x="1640433" y="289839"/>
                  </a:lnTo>
                  <a:lnTo>
                    <a:pt x="1454365" y="307949"/>
                  </a:lnTo>
                  <a:lnTo>
                    <a:pt x="1452575" y="306920"/>
                  </a:lnTo>
                  <a:lnTo>
                    <a:pt x="1639646" y="289534"/>
                  </a:lnTo>
                  <a:lnTo>
                    <a:pt x="1640433" y="289839"/>
                  </a:lnTo>
                  <a:lnTo>
                    <a:pt x="1640433" y="276288"/>
                  </a:lnTo>
                  <a:lnTo>
                    <a:pt x="1620266" y="268643"/>
                  </a:lnTo>
                  <a:lnTo>
                    <a:pt x="2927807" y="157073"/>
                  </a:lnTo>
                  <a:lnTo>
                    <a:pt x="2927807" y="138303"/>
                  </a:lnTo>
                  <a:lnTo>
                    <a:pt x="1612544" y="245872"/>
                  </a:lnTo>
                  <a:lnTo>
                    <a:pt x="1612544" y="279247"/>
                  </a:lnTo>
                  <a:lnTo>
                    <a:pt x="1433233" y="295910"/>
                  </a:lnTo>
                  <a:lnTo>
                    <a:pt x="1432471" y="295478"/>
                  </a:lnTo>
                  <a:lnTo>
                    <a:pt x="1432471" y="310083"/>
                  </a:lnTo>
                  <a:lnTo>
                    <a:pt x="966749" y="355396"/>
                  </a:lnTo>
                  <a:lnTo>
                    <a:pt x="966419" y="352069"/>
                  </a:lnTo>
                  <a:lnTo>
                    <a:pt x="1430528" y="308965"/>
                  </a:lnTo>
                  <a:lnTo>
                    <a:pt x="1432471" y="310083"/>
                  </a:lnTo>
                  <a:lnTo>
                    <a:pt x="1432471" y="295478"/>
                  </a:lnTo>
                  <a:lnTo>
                    <a:pt x="1415910" y="286067"/>
                  </a:lnTo>
                  <a:lnTo>
                    <a:pt x="1591106" y="271119"/>
                  </a:lnTo>
                  <a:lnTo>
                    <a:pt x="1612544" y="279247"/>
                  </a:lnTo>
                  <a:lnTo>
                    <a:pt x="1612544" y="245872"/>
                  </a:lnTo>
                  <a:lnTo>
                    <a:pt x="1569542" y="249377"/>
                  </a:lnTo>
                  <a:lnTo>
                    <a:pt x="1540129" y="238213"/>
                  </a:lnTo>
                  <a:lnTo>
                    <a:pt x="1540129" y="251777"/>
                  </a:lnTo>
                  <a:lnTo>
                    <a:pt x="1411185" y="262331"/>
                  </a:lnTo>
                  <a:lnTo>
                    <a:pt x="1411185" y="297954"/>
                  </a:lnTo>
                  <a:lnTo>
                    <a:pt x="965187" y="339382"/>
                  </a:lnTo>
                  <a:lnTo>
                    <a:pt x="963764" y="324650"/>
                  </a:lnTo>
                  <a:lnTo>
                    <a:pt x="1393621" y="287972"/>
                  </a:lnTo>
                  <a:lnTo>
                    <a:pt x="1411185" y="297954"/>
                  </a:lnTo>
                  <a:lnTo>
                    <a:pt x="1411185" y="262331"/>
                  </a:lnTo>
                  <a:lnTo>
                    <a:pt x="1378826" y="264972"/>
                  </a:lnTo>
                  <a:lnTo>
                    <a:pt x="1356410" y="252234"/>
                  </a:lnTo>
                  <a:lnTo>
                    <a:pt x="1356410" y="266801"/>
                  </a:lnTo>
                  <a:lnTo>
                    <a:pt x="1042631" y="292481"/>
                  </a:lnTo>
                  <a:lnTo>
                    <a:pt x="1042631" y="305257"/>
                  </a:lnTo>
                  <a:lnTo>
                    <a:pt x="961948" y="312140"/>
                  </a:lnTo>
                  <a:lnTo>
                    <a:pt x="961948" y="324815"/>
                  </a:lnTo>
                  <a:lnTo>
                    <a:pt x="935977" y="341134"/>
                  </a:lnTo>
                  <a:lnTo>
                    <a:pt x="943102" y="326898"/>
                  </a:lnTo>
                  <a:lnTo>
                    <a:pt x="943356" y="326390"/>
                  </a:lnTo>
                  <a:lnTo>
                    <a:pt x="961948" y="324815"/>
                  </a:lnTo>
                  <a:lnTo>
                    <a:pt x="961948" y="312140"/>
                  </a:lnTo>
                  <a:lnTo>
                    <a:pt x="937742" y="314198"/>
                  </a:lnTo>
                  <a:lnTo>
                    <a:pt x="933157" y="314198"/>
                  </a:lnTo>
                  <a:lnTo>
                    <a:pt x="1042631" y="305257"/>
                  </a:lnTo>
                  <a:lnTo>
                    <a:pt x="1042631" y="292481"/>
                  </a:lnTo>
                  <a:lnTo>
                    <a:pt x="917702" y="302691"/>
                  </a:lnTo>
                  <a:lnTo>
                    <a:pt x="917702" y="17233"/>
                  </a:lnTo>
                  <a:lnTo>
                    <a:pt x="1356410" y="266801"/>
                  </a:lnTo>
                  <a:lnTo>
                    <a:pt x="1356410" y="252234"/>
                  </a:lnTo>
                  <a:lnTo>
                    <a:pt x="986028" y="41567"/>
                  </a:lnTo>
                  <a:lnTo>
                    <a:pt x="1540129" y="251777"/>
                  </a:lnTo>
                  <a:lnTo>
                    <a:pt x="1540129" y="238213"/>
                  </a:lnTo>
                  <a:lnTo>
                    <a:pt x="913638" y="381"/>
                  </a:lnTo>
                  <a:lnTo>
                    <a:pt x="911352" y="6350"/>
                  </a:lnTo>
                  <a:lnTo>
                    <a:pt x="908939" y="508"/>
                  </a:lnTo>
                  <a:lnTo>
                    <a:pt x="905002" y="2171"/>
                  </a:lnTo>
                  <a:lnTo>
                    <a:pt x="905002" y="24384"/>
                  </a:lnTo>
                  <a:lnTo>
                    <a:pt x="905002" y="303720"/>
                  </a:lnTo>
                  <a:lnTo>
                    <a:pt x="889355" y="305003"/>
                  </a:lnTo>
                  <a:lnTo>
                    <a:pt x="889355" y="346430"/>
                  </a:lnTo>
                  <a:lnTo>
                    <a:pt x="690994" y="364845"/>
                  </a:lnTo>
                  <a:lnTo>
                    <a:pt x="689444" y="348056"/>
                  </a:lnTo>
                  <a:lnTo>
                    <a:pt x="881951" y="331635"/>
                  </a:lnTo>
                  <a:lnTo>
                    <a:pt x="889355" y="346430"/>
                  </a:lnTo>
                  <a:lnTo>
                    <a:pt x="889355" y="305003"/>
                  </a:lnTo>
                  <a:lnTo>
                    <a:pt x="875880" y="306108"/>
                  </a:lnTo>
                  <a:lnTo>
                    <a:pt x="875880" y="319481"/>
                  </a:lnTo>
                  <a:lnTo>
                    <a:pt x="688289" y="335495"/>
                  </a:lnTo>
                  <a:lnTo>
                    <a:pt x="688174" y="334238"/>
                  </a:lnTo>
                  <a:lnTo>
                    <a:pt x="875601" y="318909"/>
                  </a:lnTo>
                  <a:lnTo>
                    <a:pt x="875880" y="319481"/>
                  </a:lnTo>
                  <a:lnTo>
                    <a:pt x="875880" y="306108"/>
                  </a:lnTo>
                  <a:lnTo>
                    <a:pt x="686231" y="321627"/>
                  </a:lnTo>
                  <a:lnTo>
                    <a:pt x="686231" y="334403"/>
                  </a:lnTo>
                  <a:lnTo>
                    <a:pt x="683869" y="335876"/>
                  </a:lnTo>
                  <a:lnTo>
                    <a:pt x="659866" y="337921"/>
                  </a:lnTo>
                  <a:lnTo>
                    <a:pt x="658329" y="336677"/>
                  </a:lnTo>
                  <a:lnTo>
                    <a:pt x="686231" y="334403"/>
                  </a:lnTo>
                  <a:lnTo>
                    <a:pt x="686231" y="321627"/>
                  </a:lnTo>
                  <a:lnTo>
                    <a:pt x="665429" y="323316"/>
                  </a:lnTo>
                  <a:lnTo>
                    <a:pt x="905002" y="24384"/>
                  </a:lnTo>
                  <a:lnTo>
                    <a:pt x="905002" y="2171"/>
                  </a:lnTo>
                  <a:lnTo>
                    <a:pt x="883348" y="11303"/>
                  </a:lnTo>
                  <a:lnTo>
                    <a:pt x="883348" y="31178"/>
                  </a:lnTo>
                  <a:lnTo>
                    <a:pt x="648068" y="324739"/>
                  </a:lnTo>
                  <a:lnTo>
                    <a:pt x="643851" y="325081"/>
                  </a:lnTo>
                  <a:lnTo>
                    <a:pt x="621411" y="307086"/>
                  </a:lnTo>
                  <a:lnTo>
                    <a:pt x="617067" y="327266"/>
                  </a:lnTo>
                  <a:lnTo>
                    <a:pt x="614273" y="327507"/>
                  </a:lnTo>
                  <a:lnTo>
                    <a:pt x="614273" y="340283"/>
                  </a:lnTo>
                  <a:lnTo>
                    <a:pt x="613930" y="341845"/>
                  </a:lnTo>
                  <a:lnTo>
                    <a:pt x="390804" y="360883"/>
                  </a:lnTo>
                  <a:lnTo>
                    <a:pt x="390601" y="358584"/>
                  </a:lnTo>
                  <a:lnTo>
                    <a:pt x="614273" y="340283"/>
                  </a:lnTo>
                  <a:lnTo>
                    <a:pt x="614273" y="327507"/>
                  </a:lnTo>
                  <a:lnTo>
                    <a:pt x="389521" y="345884"/>
                  </a:lnTo>
                  <a:lnTo>
                    <a:pt x="388924" y="338861"/>
                  </a:lnTo>
                  <a:lnTo>
                    <a:pt x="883348" y="31178"/>
                  </a:lnTo>
                  <a:lnTo>
                    <a:pt x="883348" y="11303"/>
                  </a:lnTo>
                  <a:lnTo>
                    <a:pt x="840244" y="29464"/>
                  </a:lnTo>
                  <a:lnTo>
                    <a:pt x="840244" y="43192"/>
                  </a:lnTo>
                  <a:lnTo>
                    <a:pt x="355447" y="344703"/>
                  </a:lnTo>
                  <a:lnTo>
                    <a:pt x="338709" y="317754"/>
                  </a:lnTo>
                  <a:lnTo>
                    <a:pt x="317855" y="351739"/>
                  </a:lnTo>
                  <a:lnTo>
                    <a:pt x="92189" y="370192"/>
                  </a:lnTo>
                  <a:lnTo>
                    <a:pt x="91274" y="358838"/>
                  </a:lnTo>
                  <a:lnTo>
                    <a:pt x="840244" y="43192"/>
                  </a:lnTo>
                  <a:lnTo>
                    <a:pt x="840244" y="29464"/>
                  </a:lnTo>
                  <a:lnTo>
                    <a:pt x="90208" y="345516"/>
                  </a:lnTo>
                  <a:lnTo>
                    <a:pt x="89662" y="338582"/>
                  </a:lnTo>
                  <a:lnTo>
                    <a:pt x="66662" y="352539"/>
                  </a:lnTo>
                  <a:lnTo>
                    <a:pt x="55372" y="325755"/>
                  </a:lnTo>
                  <a:lnTo>
                    <a:pt x="0" y="390398"/>
                  </a:lnTo>
                  <a:lnTo>
                    <a:pt x="42494" y="393141"/>
                  </a:lnTo>
                  <a:lnTo>
                    <a:pt x="95758" y="414528"/>
                  </a:lnTo>
                  <a:lnTo>
                    <a:pt x="93294" y="383921"/>
                  </a:lnTo>
                  <a:lnTo>
                    <a:pt x="93205" y="382892"/>
                  </a:lnTo>
                  <a:lnTo>
                    <a:pt x="309587" y="365201"/>
                  </a:lnTo>
                  <a:lnTo>
                    <a:pt x="294132" y="390398"/>
                  </a:lnTo>
                  <a:lnTo>
                    <a:pt x="345579" y="385622"/>
                  </a:lnTo>
                  <a:lnTo>
                    <a:pt x="394589" y="405130"/>
                  </a:lnTo>
                  <a:lnTo>
                    <a:pt x="391972" y="374523"/>
                  </a:lnTo>
                  <a:lnTo>
                    <a:pt x="391883" y="373443"/>
                  </a:lnTo>
                  <a:lnTo>
                    <a:pt x="611162" y="354736"/>
                  </a:lnTo>
                  <a:lnTo>
                    <a:pt x="603504" y="390398"/>
                  </a:lnTo>
                  <a:lnTo>
                    <a:pt x="623417" y="381215"/>
                  </a:lnTo>
                  <a:lnTo>
                    <a:pt x="695071" y="409067"/>
                  </a:lnTo>
                  <a:lnTo>
                    <a:pt x="692264" y="378726"/>
                  </a:lnTo>
                  <a:lnTo>
                    <a:pt x="692162" y="377532"/>
                  </a:lnTo>
                  <a:lnTo>
                    <a:pt x="895477" y="358660"/>
                  </a:lnTo>
                  <a:lnTo>
                    <a:pt x="898486" y="364693"/>
                  </a:lnTo>
                  <a:lnTo>
                    <a:pt x="891540" y="369062"/>
                  </a:lnTo>
                  <a:lnTo>
                    <a:pt x="902843" y="373405"/>
                  </a:lnTo>
                  <a:lnTo>
                    <a:pt x="911352" y="390398"/>
                  </a:lnTo>
                  <a:lnTo>
                    <a:pt x="917105" y="378879"/>
                  </a:lnTo>
                  <a:lnTo>
                    <a:pt x="971042" y="399542"/>
                  </a:lnTo>
                  <a:lnTo>
                    <a:pt x="968082" y="369201"/>
                  </a:lnTo>
                  <a:lnTo>
                    <a:pt x="967968" y="367957"/>
                  </a:lnTo>
                  <a:lnTo>
                    <a:pt x="1316456" y="334060"/>
                  </a:lnTo>
                  <a:lnTo>
                    <a:pt x="1248156" y="378206"/>
                  </a:lnTo>
                  <a:lnTo>
                    <a:pt x="1328039" y="407670"/>
                  </a:lnTo>
                  <a:lnTo>
                    <a:pt x="1324698" y="377571"/>
                  </a:lnTo>
                  <a:lnTo>
                    <a:pt x="1324546" y="376186"/>
                  </a:lnTo>
                  <a:lnTo>
                    <a:pt x="1512303" y="355485"/>
                  </a:lnTo>
                  <a:lnTo>
                    <a:pt x="1517129" y="358216"/>
                  </a:lnTo>
                  <a:lnTo>
                    <a:pt x="1501394" y="385826"/>
                  </a:lnTo>
                  <a:lnTo>
                    <a:pt x="1578698" y="389991"/>
                  </a:lnTo>
                  <a:lnTo>
                    <a:pt x="1651635" y="415671"/>
                  </a:lnTo>
                  <a:lnTo>
                    <a:pt x="1647863" y="385826"/>
                  </a:lnTo>
                  <a:lnTo>
                    <a:pt x="1647672" y="384251"/>
                  </a:lnTo>
                  <a:lnTo>
                    <a:pt x="1829422" y="361543"/>
                  </a:lnTo>
                  <a:lnTo>
                    <a:pt x="1849818" y="369265"/>
                  </a:lnTo>
                  <a:lnTo>
                    <a:pt x="1838579" y="399034"/>
                  </a:lnTo>
                  <a:lnTo>
                    <a:pt x="1923288" y="390398"/>
                  </a:lnTo>
                  <a:lnTo>
                    <a:pt x="1907921" y="373761"/>
                  </a:lnTo>
                  <a:lnTo>
                    <a:pt x="1889683" y="353999"/>
                  </a:lnTo>
                  <a:lnTo>
                    <a:pt x="3879786" y="105232"/>
                  </a:lnTo>
                  <a:lnTo>
                    <a:pt x="1997837" y="373367"/>
                  </a:lnTo>
                  <a:lnTo>
                    <a:pt x="1993392" y="341884"/>
                  </a:lnTo>
                  <a:lnTo>
                    <a:pt x="1923288" y="390398"/>
                  </a:lnTo>
                  <a:lnTo>
                    <a:pt x="2004060" y="417322"/>
                  </a:lnTo>
                  <a:lnTo>
                    <a:pt x="1999869" y="387731"/>
                  </a:lnTo>
                  <a:lnTo>
                    <a:pt x="1999615" y="385940"/>
                  </a:lnTo>
                  <a:lnTo>
                    <a:pt x="4613770" y="13487"/>
                  </a:lnTo>
                  <a:lnTo>
                    <a:pt x="4620006" y="12700"/>
                  </a:lnTo>
                  <a:lnTo>
                    <a:pt x="4620133" y="12573"/>
                  </a:lnTo>
                  <a:close/>
                </a:path>
              </a:pathLst>
            </a:custGeom>
            <a:solidFill>
              <a:srgbClr val="FF5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0659" y="1572767"/>
              <a:ext cx="388620" cy="384175"/>
            </a:xfrm>
            <a:custGeom>
              <a:avLst/>
              <a:gdLst/>
              <a:ahLst/>
              <a:cxnLst/>
              <a:rect l="l" t="t" r="r" b="b"/>
              <a:pathLst>
                <a:path w="388620" h="384175">
                  <a:moveTo>
                    <a:pt x="0" y="0"/>
                  </a:moveTo>
                  <a:lnTo>
                    <a:pt x="75634" y="2518"/>
                  </a:lnTo>
                  <a:lnTo>
                    <a:pt x="137398" y="9382"/>
                  </a:lnTo>
                  <a:lnTo>
                    <a:pt x="179040" y="19556"/>
                  </a:lnTo>
                  <a:lnTo>
                    <a:pt x="194310" y="32004"/>
                  </a:lnTo>
                  <a:lnTo>
                    <a:pt x="194310" y="160020"/>
                  </a:lnTo>
                  <a:lnTo>
                    <a:pt x="209579" y="172467"/>
                  </a:lnTo>
                  <a:lnTo>
                    <a:pt x="251221" y="182641"/>
                  </a:lnTo>
                  <a:lnTo>
                    <a:pt x="312985" y="189505"/>
                  </a:lnTo>
                  <a:lnTo>
                    <a:pt x="388619" y="192024"/>
                  </a:lnTo>
                  <a:lnTo>
                    <a:pt x="312985" y="194542"/>
                  </a:lnTo>
                  <a:lnTo>
                    <a:pt x="251221" y="201406"/>
                  </a:lnTo>
                  <a:lnTo>
                    <a:pt x="209579" y="211580"/>
                  </a:lnTo>
                  <a:lnTo>
                    <a:pt x="194310" y="224028"/>
                  </a:lnTo>
                  <a:lnTo>
                    <a:pt x="194310" y="352044"/>
                  </a:lnTo>
                  <a:lnTo>
                    <a:pt x="179040" y="364491"/>
                  </a:lnTo>
                  <a:lnTo>
                    <a:pt x="137398" y="374665"/>
                  </a:lnTo>
                  <a:lnTo>
                    <a:pt x="75634" y="381529"/>
                  </a:lnTo>
                  <a:lnTo>
                    <a:pt x="0" y="384048"/>
                  </a:lnTo>
                </a:path>
              </a:pathLst>
            </a:custGeom>
            <a:ln w="12192">
              <a:solidFill>
                <a:srgbClr val="FF55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8334" y="1710689"/>
            <a:ext cx="2877820" cy="154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36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Shuffles</a:t>
            </a:r>
            <a:r>
              <a:rPr sz="1800" b="1" spc="-40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78291"/>
                </a:solidFill>
                <a:latin typeface="Arial"/>
                <a:cs typeface="Arial"/>
              </a:rPr>
              <a:t>everything</a:t>
            </a:r>
            <a:endParaRPr sz="1800">
              <a:latin typeface="Arial"/>
              <a:cs typeface="Arial"/>
            </a:endParaRPr>
          </a:p>
          <a:p>
            <a:pPr marL="530860" algn="ctr">
              <a:lnSpc>
                <a:spcPct val="100000"/>
              </a:lnSpc>
            </a:pPr>
            <a:r>
              <a:rPr sz="1800" b="1" spc="-5" dirty="0">
                <a:solidFill>
                  <a:srgbClr val="178291"/>
                </a:solidFill>
                <a:latin typeface="Arial"/>
                <a:cs typeface="Arial"/>
              </a:rPr>
              <a:t>before </a:t>
            </a:r>
            <a:r>
              <a:rPr sz="1800" b="1" dirty="0">
                <a:solidFill>
                  <a:srgbClr val="178291"/>
                </a:solidFill>
                <a:latin typeface="Arial"/>
                <a:cs typeface="Arial"/>
              </a:rPr>
              <a:t>dropping</a:t>
            </a:r>
            <a:r>
              <a:rPr sz="1800" b="1" spc="-75" dirty="0">
                <a:solidFill>
                  <a:srgbClr val="178291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78291"/>
                </a:solidFill>
                <a:latin typeface="Arial"/>
                <a:cs typeface="Arial"/>
              </a:rPr>
              <a:t>keys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Not a</a:t>
            </a:r>
            <a:r>
              <a:rPr sz="1800" b="1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45454"/>
                </a:solidFill>
                <a:latin typeface="Arial"/>
                <a:cs typeface="Arial"/>
              </a:rPr>
              <a:t>Problem:</a:t>
            </a:r>
            <a:endParaRPr sz="1800">
              <a:latin typeface="Arial"/>
              <a:cs typeface="Arial"/>
            </a:endParaRPr>
          </a:p>
          <a:p>
            <a:pPr marL="375285" indent="-287020">
              <a:lnSpc>
                <a:spcPct val="100000"/>
              </a:lnSpc>
              <a:buChar char="●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Even Sharding</a:t>
            </a:r>
            <a:endParaRPr sz="1800">
              <a:latin typeface="Arial"/>
              <a:cs typeface="Arial"/>
            </a:endParaRPr>
          </a:p>
          <a:p>
            <a:pPr marL="375285" indent="-287020">
              <a:lnSpc>
                <a:spcPct val="100000"/>
              </a:lnSpc>
              <a:buChar char="●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Good</a:t>
            </a:r>
            <a:r>
              <a:rPr sz="1800" spc="-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Parallelism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50619" y="981455"/>
            <a:ext cx="2225040" cy="579120"/>
            <a:chOff x="1150619" y="981455"/>
            <a:chExt cx="2225040" cy="579120"/>
          </a:xfrm>
        </p:grpSpPr>
        <p:sp>
          <p:nvSpPr>
            <p:cNvPr id="11" name="object 11"/>
            <p:cNvSpPr/>
            <p:nvPr/>
          </p:nvSpPr>
          <p:spPr>
            <a:xfrm>
              <a:off x="1150619" y="981455"/>
              <a:ext cx="987552" cy="566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0243" y="998219"/>
              <a:ext cx="908304" cy="4876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1119" y="992123"/>
              <a:ext cx="987552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0743" y="1008887"/>
              <a:ext cx="908304" cy="4892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1619" y="981455"/>
              <a:ext cx="987552" cy="566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1243" y="998219"/>
              <a:ext cx="908304" cy="4876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2119" y="992123"/>
              <a:ext cx="987552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1743" y="1008887"/>
              <a:ext cx="908304" cy="4892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0719" y="992123"/>
              <a:ext cx="987552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0344" y="1008887"/>
              <a:ext cx="908304" cy="4892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67127" y="992123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6752" y="1008887"/>
              <a:ext cx="906780" cy="4892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89631" y="987551"/>
              <a:ext cx="986028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9255" y="1004315"/>
              <a:ext cx="906780" cy="4892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75941" y="1154937"/>
            <a:ext cx="610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All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CA</a:t>
            </a:r>
            <a:r>
              <a:rPr sz="1000" b="1" spc="-2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DF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2528" y="986027"/>
            <a:ext cx="4805680" cy="571500"/>
            <a:chOff x="3462528" y="986027"/>
            <a:chExt cx="4805680" cy="571500"/>
          </a:xfrm>
        </p:grpSpPr>
        <p:sp>
          <p:nvSpPr>
            <p:cNvPr id="27" name="object 27"/>
            <p:cNvSpPr/>
            <p:nvPr/>
          </p:nvSpPr>
          <p:spPr>
            <a:xfrm>
              <a:off x="3462528" y="989075"/>
              <a:ext cx="986027" cy="5669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2152" y="1005839"/>
              <a:ext cx="906779" cy="4876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63112" y="989075"/>
              <a:ext cx="987551" cy="566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2736" y="1005839"/>
              <a:ext cx="908303" cy="4876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7412" y="986027"/>
              <a:ext cx="987551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7036" y="1002791"/>
              <a:ext cx="908303" cy="4892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91712" y="989075"/>
              <a:ext cx="987551" cy="566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1336" y="1005839"/>
              <a:ext cx="908303" cy="4876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16680" y="989075"/>
              <a:ext cx="986027" cy="5669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56304" y="1005839"/>
              <a:ext cx="906779" cy="4876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20312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59936" y="1005839"/>
              <a:ext cx="906780" cy="4892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20896" y="989075"/>
              <a:ext cx="987551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60520" y="1005839"/>
              <a:ext cx="908303" cy="4892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35196" y="987551"/>
              <a:ext cx="987551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74820" y="1004315"/>
              <a:ext cx="908303" cy="4892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49496" y="989075"/>
              <a:ext cx="987551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89120" y="1005839"/>
              <a:ext cx="908303" cy="4892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72940" y="989075"/>
              <a:ext cx="987551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12564" y="1005839"/>
              <a:ext cx="908303" cy="4892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3524" y="989075"/>
              <a:ext cx="987551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13148" y="1005839"/>
              <a:ext cx="908303" cy="4892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75632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15256" y="1005839"/>
              <a:ext cx="906779" cy="4892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89932" y="987551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29556" y="1004315"/>
              <a:ext cx="906779" cy="4892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04232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43856" y="1005839"/>
              <a:ext cx="906779" cy="4892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27676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67300" y="1005839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45024" y="989075"/>
              <a:ext cx="987551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84648" y="1005839"/>
              <a:ext cx="908303" cy="4892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47132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86756" y="1005839"/>
              <a:ext cx="906779" cy="4892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61432" y="987551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01056" y="1004315"/>
              <a:ext cx="906779" cy="4892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75732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15356" y="1005839"/>
              <a:ext cx="906779" cy="4892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99176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38800" y="1005839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87568" y="989075"/>
              <a:ext cx="987552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27192" y="1005839"/>
              <a:ext cx="908304" cy="4892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89676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29300" y="1005839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03976" y="987551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43600" y="1004315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18276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57900" y="1005839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41720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181344" y="1005839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66688" y="989075"/>
              <a:ext cx="987552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06312" y="1005839"/>
              <a:ext cx="908304" cy="4892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68796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08420" y="1005839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83096" y="987551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22720" y="1004315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97396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37020" y="1005839"/>
              <a:ext cx="906779" cy="4892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720840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60464" y="1005839"/>
              <a:ext cx="906779" cy="4892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27520" y="989075"/>
              <a:ext cx="987551" cy="5684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67144" y="1005839"/>
              <a:ext cx="908303" cy="4892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29628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69252" y="1005839"/>
              <a:ext cx="906779" cy="48920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43928" y="987551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83552" y="1004315"/>
              <a:ext cx="906779" cy="48920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58228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197852" y="1005839"/>
              <a:ext cx="906779" cy="48920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81672" y="989075"/>
              <a:ext cx="986027" cy="5684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21296" y="1005839"/>
              <a:ext cx="906779" cy="4892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478394" y="1157097"/>
            <a:ext cx="581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 marR="5080" indent="-19431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All</a:t>
            </a:r>
            <a:r>
              <a:rPr sz="1000" b="1" spc="-5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World  DF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876300" y="1882139"/>
            <a:ext cx="3720465" cy="1527175"/>
            <a:chOff x="876300" y="1882139"/>
            <a:chExt cx="3720465" cy="1527175"/>
          </a:xfrm>
        </p:grpSpPr>
        <p:sp>
          <p:nvSpPr>
            <p:cNvPr id="99" name="object 99"/>
            <p:cNvSpPr/>
            <p:nvPr/>
          </p:nvSpPr>
          <p:spPr>
            <a:xfrm>
              <a:off x="876300" y="1882139"/>
              <a:ext cx="1536191" cy="152704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15923" y="1898903"/>
              <a:ext cx="1456944" cy="14478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57300" y="1882139"/>
              <a:ext cx="1536191" cy="152704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96923" y="1898903"/>
              <a:ext cx="1456944" cy="14478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76400" y="1882139"/>
              <a:ext cx="1536191" cy="152704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16024" y="1898903"/>
              <a:ext cx="1456944" cy="14478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113788" y="1882139"/>
              <a:ext cx="1537715" cy="152704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153411" y="1898903"/>
              <a:ext cx="1458467" cy="14478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552700" y="1882139"/>
              <a:ext cx="1536191" cy="152704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92323" y="1898903"/>
              <a:ext cx="1456944" cy="14478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58667" y="1882139"/>
              <a:ext cx="1537716" cy="152704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98292" y="1898903"/>
              <a:ext cx="1458468" cy="14478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308984" y="2387345"/>
            <a:ext cx="10375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FBFAF7"/>
                </a:solidFill>
                <a:latin typeface="Arial"/>
                <a:cs typeface="Arial"/>
              </a:rPr>
              <a:t>All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the Data</a:t>
            </a:r>
            <a:r>
              <a:rPr sz="1000" b="1" spc="-3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from  Both</a:t>
            </a:r>
            <a:r>
              <a:rPr sz="1000" b="1" spc="-10" dirty="0">
                <a:solidFill>
                  <a:srgbClr val="FBFAF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BFAF7"/>
                </a:solidFill>
                <a:latin typeface="Arial"/>
                <a:cs typeface="Arial"/>
              </a:rPr>
              <a:t>Tables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1150619" y="2912364"/>
            <a:ext cx="2644140" cy="864235"/>
            <a:chOff x="1150619" y="2912364"/>
            <a:chExt cx="2644140" cy="864235"/>
          </a:xfrm>
        </p:grpSpPr>
        <p:sp>
          <p:nvSpPr>
            <p:cNvPr id="113" name="object 113"/>
            <p:cNvSpPr/>
            <p:nvPr/>
          </p:nvSpPr>
          <p:spPr>
            <a:xfrm>
              <a:off x="1150619" y="2912364"/>
              <a:ext cx="922019" cy="86410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90243" y="2929128"/>
              <a:ext cx="842771" cy="78486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499615" y="2912364"/>
              <a:ext cx="920496" cy="86410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539239" y="2929128"/>
              <a:ext cx="841247" cy="78486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72995" y="2912364"/>
              <a:ext cx="920495" cy="86410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12619" y="2929128"/>
              <a:ext cx="841247" cy="78486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199131" y="2912364"/>
              <a:ext cx="922019" cy="86410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238755" y="2929128"/>
              <a:ext cx="842771" cy="78486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551175" y="2912364"/>
              <a:ext cx="920496" cy="86410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590800" y="2929128"/>
              <a:ext cx="841248" cy="78486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872740" y="2912364"/>
              <a:ext cx="922019" cy="86410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912363" y="2929128"/>
              <a:ext cx="842772" cy="78486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3099561" y="3059429"/>
            <a:ext cx="44195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BFAF7"/>
                </a:solidFill>
                <a:latin typeface="Arial"/>
                <a:cs typeface="Arial"/>
              </a:rPr>
              <a:t>Final  Joined  Output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973</Words>
  <Application>Microsoft Office PowerPoint</Application>
  <PresentationFormat>On-screen Show (16:9)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Office Theme</vt:lpstr>
      <vt:lpstr>Spark SQL Joins</vt:lpstr>
      <vt:lpstr>Topics Covered Today</vt:lpstr>
      <vt:lpstr>Shuffle Hash Join</vt:lpstr>
      <vt:lpstr>Shuffle Hash Join</vt:lpstr>
      <vt:lpstr>Shuffle Hash Join Performance</vt:lpstr>
      <vt:lpstr>Uneven Sharding &amp; Limited Parallelism,</vt:lpstr>
      <vt:lpstr>Uneven Sharding &amp; Limited Parallelism,</vt:lpstr>
      <vt:lpstr>More Performance Considerations</vt:lpstr>
      <vt:lpstr>Left Join - Shuffle Step</vt:lpstr>
      <vt:lpstr>A Better Solution</vt:lpstr>
      <vt:lpstr>What’s the Tipping Point for Huge?</vt:lpstr>
      <vt:lpstr>In Practice: Detecting Shuffle Problems</vt:lpstr>
      <vt:lpstr>Broadcast Hash Join Optimization: When one of the DF’s is small  enough to fit in memory on a single machine.</vt:lpstr>
      <vt:lpstr>Broadcast Hash Join</vt:lpstr>
      <vt:lpstr>Cartesian Join</vt:lpstr>
      <vt:lpstr>One To Many Join</vt:lpstr>
      <vt:lpstr>Theta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 Joins</dc:title>
  <cp:lastModifiedBy>Govind Singh Bora</cp:lastModifiedBy>
  <cp:revision>3</cp:revision>
  <dcterms:created xsi:type="dcterms:W3CDTF">2022-09-21T01:39:24Z</dcterms:created>
  <dcterms:modified xsi:type="dcterms:W3CDTF">2022-09-21T01:56:58Z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2022-09-21T00:00:00Z</vt:filetime>
  </property>
</Properties>
</file>