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778D5-8B0E-41B5-B975-79477B43AF3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49AD1-7B1E-45AE-AD89-4CA5B247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Lantz, B. (2013).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learning with 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Publishing Ltd.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49AD1-7B1E-45AE-AD89-4CA5B24740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1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221E-53C9-4925-994D-F7ECF0171B3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C032-4A2E-424B-9B56-140BD757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9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221E-53C9-4925-994D-F7ECF0171B3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C032-4A2E-424B-9B56-140BD757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221E-53C9-4925-994D-F7ECF0171B3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C032-4A2E-424B-9B56-140BD757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1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221E-53C9-4925-994D-F7ECF0171B3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C032-4A2E-424B-9B56-140BD757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221E-53C9-4925-994D-F7ECF0171B3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C032-4A2E-424B-9B56-140BD757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2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221E-53C9-4925-994D-F7ECF0171B3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C032-4A2E-424B-9B56-140BD757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9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221E-53C9-4925-994D-F7ECF0171B3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C032-4A2E-424B-9B56-140BD757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7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221E-53C9-4925-994D-F7ECF0171B3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C032-4A2E-424B-9B56-140BD757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7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221E-53C9-4925-994D-F7ECF0171B3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C032-4A2E-424B-9B56-140BD757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221E-53C9-4925-994D-F7ECF0171B3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C032-4A2E-424B-9B56-140BD757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221E-53C9-4925-994D-F7ECF0171B3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C032-4A2E-424B-9B56-140BD757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4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2221E-53C9-4925-994D-F7ECF0171B3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C032-4A2E-424B-9B56-140BD757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2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Dimensionality Reduction and Unsupervised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3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Clustering: Determining </a:t>
            </a:r>
            <a:r>
              <a:rPr lang="en-US" i="1" dirty="0" smtClean="0"/>
              <a:t>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multiple models with different values for </a:t>
            </a:r>
            <a:r>
              <a:rPr lang="en-US" dirty="0" err="1" smtClean="0"/>
              <a:t>n_clusters</a:t>
            </a:r>
            <a:endParaRPr lang="en-US" dirty="0" smtClean="0"/>
          </a:p>
          <a:p>
            <a:r>
              <a:rPr lang="en-US" dirty="0" smtClean="0"/>
              <a:t>Plot inertia by </a:t>
            </a:r>
            <a:r>
              <a:rPr lang="en-US" dirty="0" err="1" smtClean="0"/>
              <a:t>n_clusters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64" y="2591875"/>
            <a:ext cx="5395623" cy="390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Clustering: Tuning </a:t>
            </a:r>
            <a:r>
              <a:rPr lang="en-US" dirty="0" err="1" smtClean="0"/>
              <a:t>n_clusters</a:t>
            </a:r>
            <a:r>
              <a:rPr lang="en-US" dirty="0" smtClean="0"/>
              <a:t> with nested ensemble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loop:</a:t>
            </a:r>
          </a:p>
          <a:p>
            <a:pPr lvl="1"/>
            <a:r>
              <a:rPr lang="en-US" dirty="0" smtClean="0"/>
              <a:t>Outside loop controlling </a:t>
            </a:r>
            <a:r>
              <a:rPr lang="en-US" dirty="0" err="1" smtClean="0"/>
              <a:t>n_clusters</a:t>
            </a:r>
            <a:endParaRPr lang="en-US" dirty="0" smtClean="0"/>
          </a:p>
          <a:p>
            <a:pPr lvl="1"/>
            <a:r>
              <a:rPr lang="en-US" dirty="0" smtClean="0"/>
              <a:t>Inside loop iterating over each model </a:t>
            </a:r>
            <a:r>
              <a:rPr lang="en-US" i="1" dirty="0" smtClean="0"/>
              <a:t>n</a:t>
            </a:r>
            <a:r>
              <a:rPr lang="en-US" dirty="0" smtClean="0"/>
              <a:t> times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1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</a:t>
            </a:r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Increases </a:t>
            </a:r>
            <a:r>
              <a:rPr lang="en-US" dirty="0"/>
              <a:t>the probability of </a:t>
            </a:r>
            <a:r>
              <a:rPr lang="en-US" i="1" dirty="0" err="1"/>
              <a:t>multicollinearity</a:t>
            </a:r>
            <a:r>
              <a:rPr lang="en-US" dirty="0"/>
              <a:t> and subsequent </a:t>
            </a:r>
            <a:r>
              <a:rPr lang="en-US" i="1" dirty="0"/>
              <a:t>overfitting</a:t>
            </a:r>
            <a:r>
              <a:rPr lang="en-US" dirty="0"/>
              <a:t> of the </a:t>
            </a:r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Poor performing models</a:t>
            </a:r>
          </a:p>
          <a:p>
            <a:pPr lvl="1"/>
            <a:r>
              <a:rPr lang="en-US" dirty="0" smtClean="0"/>
              <a:t>Expand </a:t>
            </a:r>
            <a:r>
              <a:rPr lang="en-US" dirty="0"/>
              <a:t>the complexity of the model and increase the time for model tuning and </a:t>
            </a:r>
            <a:r>
              <a:rPr lang="en-US" dirty="0" smtClean="0"/>
              <a:t>fitting</a:t>
            </a:r>
          </a:p>
          <a:p>
            <a:r>
              <a:rPr lang="en-US" dirty="0" smtClean="0"/>
              <a:t>Principal Component Analysis (PCA) common method to reduce dimensionality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9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uncorrelated linear combinations (components) from original features</a:t>
            </a:r>
          </a:p>
          <a:p>
            <a:r>
              <a:rPr lang="en-US" dirty="0" smtClean="0"/>
              <a:t>Together, all components add up to explain 100% of the variance in the data</a:t>
            </a:r>
          </a:p>
          <a:p>
            <a:pPr lvl="1"/>
            <a:r>
              <a:rPr lang="en-US" dirty="0" smtClean="0"/>
              <a:t>The first component explains the most variance</a:t>
            </a:r>
          </a:p>
          <a:p>
            <a:pPr lvl="1"/>
            <a:r>
              <a:rPr lang="en-US" dirty="0" smtClean="0"/>
              <a:t>Each of the following components explain progressively less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79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 (PCA): Tuning </a:t>
            </a:r>
            <a:r>
              <a:rPr lang="en-US" dirty="0" err="1" smtClean="0"/>
              <a:t>n_components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a user-defined threshold for amount of explained variance to keep in the data</a:t>
            </a:r>
          </a:p>
          <a:p>
            <a:r>
              <a:rPr lang="en-US" dirty="0" smtClean="0"/>
              <a:t>Calculate the cumulative sum of each component</a:t>
            </a:r>
          </a:p>
          <a:p>
            <a:r>
              <a:rPr lang="en-US" dirty="0" smtClean="0"/>
              <a:t>See how many components to include in order to reach the threshold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229" y="3741160"/>
            <a:ext cx="4162426" cy="28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8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 (PCA): Model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inertia by </a:t>
            </a:r>
            <a:r>
              <a:rPr lang="en-US" dirty="0" err="1" smtClean="0"/>
              <a:t>n_clusters</a:t>
            </a:r>
            <a:r>
              <a:rPr lang="en-US" dirty="0" smtClean="0"/>
              <a:t> before PCA transformation</a:t>
            </a:r>
          </a:p>
          <a:p>
            <a:r>
              <a:rPr lang="en-US" dirty="0" smtClean="0"/>
              <a:t>Plot inertia by </a:t>
            </a:r>
            <a:r>
              <a:rPr lang="en-US" dirty="0" err="1" smtClean="0"/>
              <a:t>n_clusters</a:t>
            </a:r>
            <a:r>
              <a:rPr lang="en-US" dirty="0" smtClean="0"/>
              <a:t> after PCA transformation</a:t>
            </a:r>
          </a:p>
          <a:p>
            <a:r>
              <a:rPr lang="en-US" dirty="0" smtClean="0"/>
              <a:t>Plot both on the same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704" y="3537672"/>
            <a:ext cx="4143642" cy="297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3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with Linear Discriminant Function Analysis (LDA)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LDA is most commonly used for dimension reduction, but can also be used as a supervised classifier</a:t>
            </a:r>
          </a:p>
          <a:p>
            <a:r>
              <a:rPr lang="en-US" dirty="0" smtClean="0"/>
              <a:t>The intent of LDA is to identify </a:t>
            </a:r>
            <a:r>
              <a:rPr lang="en-US" dirty="0"/>
              <a:t>the linear </a:t>
            </a:r>
            <a:r>
              <a:rPr lang="en-US" dirty="0" smtClean="0"/>
              <a:t>boundaries </a:t>
            </a:r>
            <a:r>
              <a:rPr lang="en-US" dirty="0"/>
              <a:t>best differentiating </a:t>
            </a:r>
            <a:r>
              <a:rPr lang="en-US" dirty="0" smtClean="0"/>
              <a:t>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3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Discriminant Function Analysis (LDA)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supervised learning:</a:t>
            </a:r>
          </a:p>
          <a:p>
            <a:pPr lvl="1"/>
            <a:r>
              <a:rPr lang="en-US" dirty="0" smtClean="0"/>
              <a:t>Default hyperparameters</a:t>
            </a:r>
          </a:p>
          <a:p>
            <a:pPr lvl="1"/>
            <a:r>
              <a:rPr lang="en-US" dirty="0" smtClean="0"/>
              <a:t>Tuning hyperparameters using GridSearchCV</a:t>
            </a:r>
          </a:p>
          <a:p>
            <a:pPr lvl="1"/>
            <a:r>
              <a:rPr lang="en-US" dirty="0" smtClean="0"/>
              <a:t>Tuning hyperparameters using GridSearchCV in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38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hyperparameters?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ettings </a:t>
            </a:r>
            <a:r>
              <a:rPr lang="en-US" dirty="0"/>
              <a:t>within an algorithm that are set by the user which influence how the model fits and performs on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Listed in documentation</a:t>
            </a:r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12616"/>
            <a:ext cx="4572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85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best combination of 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search</a:t>
            </a:r>
          </a:p>
          <a:p>
            <a:pPr lvl="1"/>
            <a:r>
              <a:rPr lang="en-US" dirty="0" smtClean="0"/>
              <a:t>Builds a model for each combination of hyperparameters</a:t>
            </a:r>
          </a:p>
          <a:p>
            <a:pPr lvl="1"/>
            <a:r>
              <a:rPr lang="en-US" dirty="0" smtClean="0"/>
              <a:t>Picks the model that performs best according to a scoring metric</a:t>
            </a:r>
          </a:p>
          <a:p>
            <a:pPr lvl="1"/>
            <a:r>
              <a:rPr lang="en-US" dirty="0" smtClean="0"/>
              <a:t>Can be time-consuming for large data sets and/or numerous hyperparameters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Describe the differences between </a:t>
            </a:r>
            <a:r>
              <a:rPr lang="en-US" i="1" dirty="0"/>
              <a:t>supervised </a:t>
            </a:r>
            <a:r>
              <a:rPr lang="en-US" dirty="0"/>
              <a:t>and </a:t>
            </a:r>
            <a:r>
              <a:rPr lang="en-US" i="1" dirty="0"/>
              <a:t>unsupervised</a:t>
            </a:r>
            <a:r>
              <a:rPr lang="en-US" dirty="0"/>
              <a:t> learning</a:t>
            </a:r>
          </a:p>
          <a:p>
            <a:pPr lvl="0"/>
            <a:r>
              <a:rPr lang="en-US" dirty="0"/>
              <a:t>Compare and contrast </a:t>
            </a:r>
            <a:r>
              <a:rPr lang="en-US" i="1" dirty="0"/>
              <a:t>Hierarchical Cluster Analysis (HCA)</a:t>
            </a:r>
            <a:r>
              <a:rPr lang="en-US" dirty="0"/>
              <a:t> and </a:t>
            </a:r>
            <a:r>
              <a:rPr lang="en-US" i="1" dirty="0"/>
              <a:t>k-Means clustering</a:t>
            </a:r>
            <a:endParaRPr lang="en-US" dirty="0"/>
          </a:p>
          <a:p>
            <a:pPr lvl="0"/>
            <a:r>
              <a:rPr lang="en-US" dirty="0"/>
              <a:t>Conduct a </a:t>
            </a:r>
            <a:r>
              <a:rPr lang="en-US" i="1" dirty="0"/>
              <a:t>HCA</a:t>
            </a:r>
            <a:r>
              <a:rPr lang="en-US" dirty="0"/>
              <a:t> and interpret the output</a:t>
            </a:r>
          </a:p>
          <a:p>
            <a:pPr lvl="0"/>
            <a:r>
              <a:rPr lang="en-US" dirty="0"/>
              <a:t>Tune the number of clusters for </a:t>
            </a:r>
            <a:r>
              <a:rPr lang="en-US" i="1" dirty="0"/>
              <a:t>k-Means</a:t>
            </a:r>
            <a:r>
              <a:rPr lang="en-US" dirty="0"/>
              <a:t> clustering</a:t>
            </a:r>
          </a:p>
          <a:p>
            <a:pPr lvl="0"/>
            <a:r>
              <a:rPr lang="en-US" dirty="0"/>
              <a:t>Select the optimal number of principal components for dimension reduction</a:t>
            </a:r>
          </a:p>
          <a:p>
            <a:pPr lvl="0"/>
            <a:r>
              <a:rPr lang="en-US" dirty="0"/>
              <a:t>Generate predictions using </a:t>
            </a:r>
            <a:r>
              <a:rPr lang="en-US" i="1" dirty="0"/>
              <a:t>Linear Discriminant Function Analysis (LDA)</a:t>
            </a:r>
            <a:r>
              <a:rPr lang="en-US" dirty="0"/>
              <a:t> as a supervised classifier</a:t>
            </a:r>
          </a:p>
          <a:p>
            <a:pPr lvl="0"/>
            <a:r>
              <a:rPr lang="en-US" dirty="0"/>
              <a:t>Tune hyperparameters using </a:t>
            </a:r>
            <a:r>
              <a:rPr lang="en-US" i="1" dirty="0"/>
              <a:t>GridSearchCV</a:t>
            </a:r>
            <a:endParaRPr lang="en-US" dirty="0"/>
          </a:p>
          <a:p>
            <a:r>
              <a:rPr lang="en-US" dirty="0"/>
              <a:t>Evaluate classifier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922219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hyperparameters in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a pipeline?</a:t>
            </a:r>
          </a:p>
          <a:p>
            <a:pPr lvl="1"/>
            <a:r>
              <a:rPr lang="en-US" dirty="0" smtClean="0"/>
              <a:t>Assemble several steps while tuning a model</a:t>
            </a:r>
          </a:p>
          <a:p>
            <a:pPr lvl="1"/>
            <a:r>
              <a:rPr lang="en-US" dirty="0" smtClean="0"/>
              <a:t>More concise code</a:t>
            </a:r>
          </a:p>
          <a:p>
            <a:pPr lvl="1"/>
            <a:r>
              <a:rPr lang="en-US" dirty="0" smtClean="0"/>
              <a:t>Less room for manual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7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vs.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Learning: </a:t>
            </a:r>
            <a:r>
              <a:rPr lang="en-US" dirty="0"/>
              <a:t>clear instruction is provided to </a:t>
            </a:r>
            <a:r>
              <a:rPr lang="en-US" i="1" dirty="0"/>
              <a:t>predictive models</a:t>
            </a:r>
            <a:r>
              <a:rPr lang="en-US" dirty="0"/>
              <a:t> concerning the outcome for which to </a:t>
            </a:r>
            <a:r>
              <a:rPr lang="en-US" dirty="0" smtClean="0"/>
              <a:t>learn</a:t>
            </a:r>
          </a:p>
          <a:p>
            <a:r>
              <a:rPr lang="en-US" dirty="0" smtClean="0"/>
              <a:t>Unsupervised Learning: </a:t>
            </a:r>
            <a:r>
              <a:rPr lang="en-US" i="1" dirty="0"/>
              <a:t>descriptive models</a:t>
            </a:r>
            <a:r>
              <a:rPr lang="en-US" dirty="0"/>
              <a:t> are used in exploratory analysis to uncover patterns in unlabeled data</a:t>
            </a:r>
          </a:p>
        </p:txBody>
      </p:sp>
    </p:spTree>
    <p:extLst>
      <p:ext uri="{BB962C8B-B14F-4D97-AF65-F5344CB8AC3E}">
        <p14:creationId xmlns:p14="http://schemas.microsoft.com/office/powerpoint/2010/main" val="209369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 Analysis (HCA)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</a:t>
            </a:r>
            <a:r>
              <a:rPr lang="en-US" dirty="0"/>
              <a:t>the </a:t>
            </a:r>
            <a:r>
              <a:rPr lang="en-US" i="1" dirty="0"/>
              <a:t>Euclidean distance</a:t>
            </a:r>
            <a:r>
              <a:rPr lang="en-US" dirty="0"/>
              <a:t> between and among all observations in the data and creates links at the distance in which the two points </a:t>
            </a:r>
            <a:r>
              <a:rPr lang="en-US" dirty="0" smtClean="0"/>
              <a:t>lie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82" y="3636530"/>
            <a:ext cx="4019665" cy="15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8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 Output - </a:t>
            </a:r>
            <a:r>
              <a:rPr lang="en-US" dirty="0" err="1" smtClean="0"/>
              <a:t>Dendrogram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user to visually identify relationships between/among all observations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1" y="3148878"/>
            <a:ext cx="4693689" cy="28639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3119" y="5910252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052025" y="4396209"/>
            <a:ext cx="19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2" idx="3"/>
          </p:cNvCxnSpPr>
          <p:nvPr/>
        </p:nvCxnSpPr>
        <p:spPr>
          <a:xfrm flipV="1">
            <a:off x="3268998" y="4636656"/>
            <a:ext cx="1016675" cy="13965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9974" y="5848562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3268998" y="3685309"/>
            <a:ext cx="2402937" cy="2347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</p:cNvCxnSpPr>
          <p:nvPr/>
        </p:nvCxnSpPr>
        <p:spPr>
          <a:xfrm flipV="1">
            <a:off x="3268998" y="3462697"/>
            <a:ext cx="1423075" cy="25705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</p:cNvCxnSpPr>
          <p:nvPr/>
        </p:nvCxnSpPr>
        <p:spPr>
          <a:xfrm flipV="1">
            <a:off x="3268998" y="3791375"/>
            <a:ext cx="3111753" cy="2241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</p:cNvCxnSpPr>
          <p:nvPr/>
        </p:nvCxnSpPr>
        <p:spPr>
          <a:xfrm flipV="1">
            <a:off x="3268998" y="4001294"/>
            <a:ext cx="3760777" cy="2031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1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/>
              <a:t>used when a predetermined </a:t>
            </a:r>
            <a:r>
              <a:rPr lang="en-US" i="1" dirty="0"/>
              <a:t>k</a:t>
            </a:r>
            <a:r>
              <a:rPr lang="en-US" dirty="0"/>
              <a:t> (number) of clusters is </a:t>
            </a:r>
            <a:r>
              <a:rPr lang="en-US" dirty="0" smtClean="0"/>
              <a:t>known</a:t>
            </a:r>
          </a:p>
          <a:p>
            <a:r>
              <a:rPr lang="en-US" dirty="0" smtClean="0"/>
              <a:t>Two phases:</a:t>
            </a:r>
          </a:p>
          <a:p>
            <a:pPr lvl="1"/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Updating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8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phase</a:t>
            </a:r>
          </a:p>
          <a:p>
            <a:pPr lvl="1"/>
            <a:r>
              <a:rPr lang="en-US" dirty="0" smtClean="0"/>
              <a:t>Observations are assigned to the cluster in which they are closest in terms of distance</a:t>
            </a:r>
          </a:p>
          <a:p>
            <a:r>
              <a:rPr lang="en-US" dirty="0" smtClean="0"/>
              <a:t>Updating phase</a:t>
            </a:r>
          </a:p>
          <a:p>
            <a:pPr lvl="1"/>
            <a:r>
              <a:rPr lang="en-US" dirty="0" smtClean="0"/>
              <a:t>Cluster centers are adjusted to the average position of points in cluster (i.e., centroids)</a:t>
            </a:r>
          </a:p>
          <a:p>
            <a:pPr lvl="1"/>
            <a:r>
              <a:rPr lang="en-US" dirty="0" smtClean="0"/>
              <a:t>If observations fall into another cluster then group centroids need to be recalculated</a:t>
            </a:r>
          </a:p>
          <a:p>
            <a:pPr lvl="1"/>
            <a:r>
              <a:rPr lang="en-US" dirty="0" smtClean="0"/>
              <a:t>Cycle continues until no centroid recalculation is necessary</a:t>
            </a:r>
          </a:p>
        </p:txBody>
      </p:sp>
    </p:spTree>
    <p:extLst>
      <p:ext uri="{BB962C8B-B14F-4D97-AF65-F5344CB8AC3E}">
        <p14:creationId xmlns:p14="http://schemas.microsoft.com/office/powerpoint/2010/main" val="206513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cluster center locations are generated at random so results can vary from model to model</a:t>
            </a:r>
          </a:p>
          <a:p>
            <a:r>
              <a:rPr lang="en-US" dirty="0" smtClean="0"/>
              <a:t>Thus, building an ensemble of models and taking a summary measure can help us gain confidence in our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1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Clustering: Improving Confidence in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Ensemble: Iterating through </a:t>
            </a:r>
            <a:r>
              <a:rPr lang="en-US" i="1" dirty="0" smtClean="0"/>
              <a:t>n</a:t>
            </a:r>
            <a:r>
              <a:rPr lang="en-US" dirty="0" smtClean="0"/>
              <a:t> models and taking a summary statistic of all models</a:t>
            </a:r>
          </a:p>
          <a:p>
            <a:pPr lvl="1"/>
            <a:r>
              <a:rPr lang="en-US" dirty="0" smtClean="0"/>
              <a:t>Mean</a:t>
            </a:r>
          </a:p>
          <a:p>
            <a:pPr lvl="1"/>
            <a:r>
              <a:rPr lang="en-US" dirty="0" smtClean="0"/>
              <a:t>Mode…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1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563</Words>
  <Application>Microsoft Office PowerPoint</Application>
  <PresentationFormat>Widescreen</PresentationFormat>
  <Paragraphs>88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Dimensionality Reduction and Unsupervised Learning</vt:lpstr>
      <vt:lpstr>Objectives</vt:lpstr>
      <vt:lpstr>Supervised Learning vs. Unsupervised Learning</vt:lpstr>
      <vt:lpstr>Hierarchical Cluster Analysis (HCA)</vt:lpstr>
      <vt:lpstr>HCA Output - Dendrogram</vt:lpstr>
      <vt:lpstr>K-Means clustering</vt:lpstr>
      <vt:lpstr>K-Means Clustering</vt:lpstr>
      <vt:lpstr>K-Means Clustering</vt:lpstr>
      <vt:lpstr>K-Means Clustering: Improving Confidence in Predictions</vt:lpstr>
      <vt:lpstr>K-Means Clustering: Determining k</vt:lpstr>
      <vt:lpstr>K-Means Clustering: Tuning n_clusters with nested ensemble</vt:lpstr>
      <vt:lpstr>Dimensionality Reduction</vt:lpstr>
      <vt:lpstr>Principal Component Analysis (PCA)</vt:lpstr>
      <vt:lpstr>Principal Component Analysis (PCA): Tuning n_components</vt:lpstr>
      <vt:lpstr>Principal Component Analysis (PCA): Model Performance</vt:lpstr>
      <vt:lpstr>Supervised Learning with Linear Discriminant Function Analysis (LDA)</vt:lpstr>
      <vt:lpstr>Linear Discriminant Function Analysis (LDA)</vt:lpstr>
      <vt:lpstr>What are hyperparameters?</vt:lpstr>
      <vt:lpstr>Finding best combination of hyperparameters</vt:lpstr>
      <vt:lpstr>Tuning hyperparameters in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 and Unsupervised Learning</dc:title>
  <dc:creator>Aaron England</dc:creator>
  <cp:lastModifiedBy>Aaron England</cp:lastModifiedBy>
  <cp:revision>35</cp:revision>
  <dcterms:created xsi:type="dcterms:W3CDTF">2019-03-11T19:08:38Z</dcterms:created>
  <dcterms:modified xsi:type="dcterms:W3CDTF">2019-03-11T22:30:00Z</dcterms:modified>
</cp:coreProperties>
</file>