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299" r:id="rId4"/>
    <p:sldId id="260" r:id="rId5"/>
    <p:sldId id="259" r:id="rId6"/>
    <p:sldId id="261" r:id="rId7"/>
    <p:sldId id="300" r:id="rId8"/>
    <p:sldId id="262" r:id="rId9"/>
    <p:sldId id="301" r:id="rId10"/>
    <p:sldId id="302" r:id="rId11"/>
    <p:sldId id="303" r:id="rId12"/>
    <p:sldId id="304" r:id="rId13"/>
    <p:sldId id="305" r:id="rId14"/>
    <p:sldId id="263" r:id="rId15"/>
    <p:sldId id="306" r:id="rId16"/>
    <p:sldId id="307" r:id="rId17"/>
    <p:sldId id="308" r:id="rId18"/>
    <p:sldId id="270" r:id="rId19"/>
    <p:sldId id="310" r:id="rId20"/>
    <p:sldId id="311" r:id="rId21"/>
    <p:sldId id="312" r:id="rId22"/>
    <p:sldId id="313" r:id="rId23"/>
    <p:sldId id="317" r:id="rId24"/>
    <p:sldId id="318" r:id="rId25"/>
    <p:sldId id="315" r:id="rId26"/>
    <p:sldId id="319" r:id="rId27"/>
    <p:sldId id="320" r:id="rId28"/>
    <p:sldId id="321" r:id="rId29"/>
    <p:sldId id="322" r:id="rId30"/>
    <p:sldId id="28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FF40FF"/>
    <a:srgbClr val="FF0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4103" autoAdjust="0"/>
  </p:normalViewPr>
  <p:slideViewPr>
    <p:cSldViewPr snapToObjects="1">
      <p:cViewPr varScale="1">
        <p:scale>
          <a:sx n="82" d="100"/>
          <a:sy n="82" d="100"/>
        </p:scale>
        <p:origin x="811" y="77"/>
      </p:cViewPr>
      <p:guideLst/>
    </p:cSldViewPr>
  </p:slideViewPr>
  <p:outlineViewPr>
    <p:cViewPr>
      <p:scale>
        <a:sx n="33" d="100"/>
        <a:sy n="33" d="100"/>
      </p:scale>
      <p:origin x="0" y="-28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21" d="100"/>
          <a:sy n="121" d="100"/>
        </p:scale>
        <p:origin x="386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C1157E-F41D-D748-8B69-7140BA26C9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32F0C-C3BE-9347-8A3D-93C7DD35FC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8ED50-9E9B-4BEE-80F0-BD6A3C386D1E}" type="datetime1">
              <a:rPr lang="en-GB" smtClean="0"/>
              <a:t>15/03/2019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9C81F-45DF-3942-B5BB-AFF6409293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535E9-87A8-4E42-A7E7-ECCB491EE7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B2214-6F48-7B47-BA9F-4377B0AB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634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C79E7-C5DE-4BBA-B571-B91F3C2ED3AB}" type="datetime1">
              <a:rPr lang="en-GB" smtClean="0"/>
              <a:t>15/03/2019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5C6A4-13EB-334F-862B-598CD5A98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6307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709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364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u="sng" dirty="0" smtClean="0"/>
              <a:t>Source: Field, A. (2013). Discovering statistics using IBM SPSS statistics. sage.</a:t>
            </a:r>
            <a:r>
              <a:rPr lang="en-US" dirty="0" smtClean="0"/>
              <a:t>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46C79E7-C5DE-4BBA-B571-B91F3C2ED3AB}" type="datetime1">
              <a:rPr lang="en-GB" smtClean="0"/>
              <a:t>15/03/2019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35C6A4-13EB-334F-862B-598CD5A9818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35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115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EBAA-2F39-3941-B36E-6CA80D201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080000"/>
            <a:ext cx="10080000" cy="23760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2C2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30EB3-3F40-D64C-A1AD-1D8CF2EDB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00000"/>
            <a:ext cx="10080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2C2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F9E7C-27BF-0B47-97CE-96E21ED0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EFAF3C-12D3-484B-BB60-93C78748EC3D}" type="datetime1">
              <a:rPr lang="en-GB" smtClean="0"/>
              <a:t>15/03/2019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A26B7-A7B8-0043-9B2B-84EB56AD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AF09BA4-C874-394D-BD6F-A467115F6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0000" y="576000"/>
            <a:ext cx="5400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2D5587A6-0F28-234D-9116-41BE2E1A2A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D6BB21E-9A72-374E-819C-561AF35948AD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67408" y="504000"/>
            <a:ext cx="13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90864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EBAA-2F39-3941-B36E-6CA80D201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080000"/>
            <a:ext cx="10080000" cy="23760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30EB3-3F40-D64C-A1AD-1D8CF2EDB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00000"/>
            <a:ext cx="10080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F9E7C-27BF-0B47-97CE-96E21ED0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753B-FB3E-4232-9C9B-F59804FADE90}" type="datetime1">
              <a:rPr lang="en-GB" smtClean="0"/>
              <a:t>15/03/2019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A26B7-A7B8-0043-9B2B-84EB56AD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70887-57E7-3A43-BB1A-5812E952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A6DAC14-6B68-C94F-9CAE-3A415EE34ADE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67408" y="504000"/>
            <a:ext cx="13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34628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CAF7-AA06-1040-B1E0-8E15D9C5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5B501-CBFE-104D-BB25-66D22875F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404000"/>
            <a:ext cx="10800000" cy="47520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85F08-8E72-9148-82A1-2C591DFB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664D79-1307-4050-879B-5EDEEB14B8E6}" type="datetime1">
              <a:rPr lang="en-GB" smtClean="0"/>
              <a:t>15/03/2019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366E4-48A8-C248-8403-C00951EFC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EEB4CF7-D339-7A46-8B33-C97F7A447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0000" y="576000"/>
            <a:ext cx="5400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2D5587A6-0F28-234D-9116-41BE2E1A2A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1671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11F1-9EFF-7144-9125-3139B4E1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99" y="576000"/>
            <a:ext cx="3311999" cy="15840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57E45-EC2E-6A48-999E-8DBA374CD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7999" y="1260000"/>
            <a:ext cx="7200001" cy="48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9F23F-F468-1142-A98D-597B3EBFA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999" y="2340000"/>
            <a:ext cx="3312000" cy="3816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037A2-B8BC-4D46-AA82-267CC5E7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22B3-A6E8-4170-A7B5-866747B036BE}" type="datetime1">
              <a:rPr lang="en-GB" smtClean="0"/>
              <a:t>15/03/2019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E40FC-CC75-5C49-B153-71011361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0EBE3-CD47-DA41-8665-99A541C1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4273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39A8-FECC-1549-9FD2-BB43620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CBC2C-B15B-964F-ACEE-BEB2DAF7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7813-7F84-4AF5-A709-E7F2BD7DE5FB}" type="datetime1">
              <a:rPr lang="en-GB" smtClean="0"/>
              <a:t>15/03/2019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40B73-B3DD-3E49-89F6-7D6344C2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02C64-D1FE-5E4F-84AE-101D7BAC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081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reencast">
    <p:bg>
      <p:bgPr>
        <a:solidFill>
          <a:srgbClr val="FF4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FE9E8-50C7-8249-8A2A-C78D5187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5587A6-0F28-234D-9116-41BE2E1A2A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56A25-91D5-724D-A11F-39696A1993AD}"/>
              </a:ext>
            </a:extLst>
          </p:cNvPr>
          <p:cNvSpPr txBox="1"/>
          <p:nvPr userDrawn="1"/>
        </p:nvSpPr>
        <p:spPr>
          <a:xfrm>
            <a:off x="648000" y="2625003"/>
            <a:ext cx="6816803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800" b="0" i="0" u="none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Screencast Placeholder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F77107-76F4-9144-A972-88C0AFF26277}"/>
              </a:ext>
            </a:extLst>
          </p:cNvPr>
          <p:cNvSpPr txBox="1"/>
          <p:nvPr userDrawn="1"/>
        </p:nvSpPr>
        <p:spPr>
          <a:xfrm>
            <a:off x="648000" y="3600000"/>
            <a:ext cx="10080000" cy="9935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 sz="2200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You should delete this slide before recording, otherwise it will skew your slide numbers.</a:t>
            </a:r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A0C97EFC-6E59-C249-9F99-21A17B27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88000" y="6336000"/>
            <a:ext cx="2160000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33954F-197D-4E1F-AE53-F417455D05EB}" type="datetime1">
              <a:rPr lang="en-GB" smtClean="0"/>
              <a:t>15/03/2019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6C396A9A-B7C9-0C46-97D1-1DB9C8C8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000" y="6336000"/>
            <a:ext cx="6480000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058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800" cy="1244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64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6400"/>
            </a:lvl2pPr>
            <a:lvl3pPr lvl="2" rtl="0">
              <a:spcBef>
                <a:spcPts val="0"/>
              </a:spcBef>
              <a:buSzPct val="100000"/>
              <a:defRPr sz="6400"/>
            </a:lvl3pPr>
            <a:lvl4pPr lvl="3" rtl="0">
              <a:spcBef>
                <a:spcPts val="0"/>
              </a:spcBef>
              <a:buSzPct val="100000"/>
              <a:defRPr sz="6400"/>
            </a:lvl4pPr>
            <a:lvl5pPr lvl="4" rtl="0">
              <a:spcBef>
                <a:spcPts val="0"/>
              </a:spcBef>
              <a:buSzPct val="100000"/>
              <a:defRPr sz="6400"/>
            </a:lvl5pPr>
            <a:lvl6pPr lvl="5" rtl="0">
              <a:spcBef>
                <a:spcPts val="0"/>
              </a:spcBef>
              <a:buSzPct val="100000"/>
              <a:defRPr sz="6400"/>
            </a:lvl6pPr>
            <a:lvl7pPr lvl="6" rtl="0">
              <a:spcBef>
                <a:spcPts val="0"/>
              </a:spcBef>
              <a:buSzPct val="100000"/>
              <a:defRPr sz="6400"/>
            </a:lvl7pPr>
            <a:lvl8pPr lvl="7" rtl="0">
              <a:spcBef>
                <a:spcPts val="0"/>
              </a:spcBef>
              <a:buSzPct val="100000"/>
              <a:defRPr sz="6400"/>
            </a:lvl8pPr>
            <a:lvl9pPr lvl="8" rtl="0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29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9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292256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6AE425C8-279E-D14C-A350-756694D4E5A6}"/>
              </a:ext>
            </a:extLst>
          </p:cNvPr>
          <p:cNvPicPr>
            <a:picLocks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flipV="1">
            <a:off x="7872000" y="0"/>
            <a:ext cx="4320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CD7A0B-833F-2348-AFD5-63C91BB6B1C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160000" y="540000"/>
            <a:ext cx="540000" cy="432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3A4D2-6AEA-4D4B-A196-57E4312E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360000"/>
            <a:ext cx="10078412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EFD75-EDA9-4D48-A65C-1E8AAC955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000" y="1404000"/>
            <a:ext cx="10800000" cy="47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CCB4-FEA3-3F47-9B84-5FF4FDC99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88000" y="6336000"/>
            <a:ext cx="2160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84E7E6AF-522B-4BDB-9FC7-4242010025E9}" type="datetime1">
              <a:rPr lang="en-GB" smtClean="0"/>
              <a:t>15/03/2019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BCCB-9CF8-3C41-9007-5D7A97003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000" y="6336000"/>
            <a:ext cx="6480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E48E0-D7D3-694B-B72B-F287A0765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0000" y="576000"/>
            <a:ext cx="5400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2D5587A6-0F28-234D-9116-41BE2E1A2A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1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6" r:id="rId4"/>
    <p:sldLayoutId id="2147483654" r:id="rId5"/>
    <p:sldLayoutId id="2147483660" r:id="rId6"/>
    <p:sldLayoutId id="2147483661" r:id="rId7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0" kern="1200">
          <a:solidFill>
            <a:srgbClr val="2C2C2C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rgbClr val="2C2C2C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rgbClr val="2C2C2C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rgbClr val="2C2C2C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rgbClr val="2C2C2C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rgbClr val="2C2C2C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Master Data Science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Lesson </a:t>
            </a:r>
            <a:r>
              <a:rPr lang="nb-NO" dirty="0" smtClean="0"/>
              <a:t>4: </a:t>
            </a:r>
            <a:r>
              <a:rPr lang="en-IN" dirty="0" smtClean="0"/>
              <a:t>Data Reduction and Unsupervised Learning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1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</a:t>
            </a:r>
            <a:r>
              <a:rPr lang="en-IN" dirty="0" smtClean="0"/>
              <a:t>-Means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000" y="1404000"/>
            <a:ext cx="10560568" cy="4752000"/>
          </a:xfrm>
        </p:spPr>
        <p:txBody>
          <a:bodyPr/>
          <a:lstStyle/>
          <a:p>
            <a:pPr marL="444500" indent="-342900">
              <a:buClr>
                <a:srgbClr val="434343"/>
              </a:buClr>
            </a:pPr>
            <a:r>
              <a:rPr lang="en-US" dirty="0" smtClean="0"/>
              <a:t>Updating phase (Part 1)</a:t>
            </a:r>
          </a:p>
          <a:p>
            <a:pPr marL="901700" lvl="1" indent="-342900">
              <a:buClr>
                <a:srgbClr val="434343"/>
              </a:buClr>
            </a:pPr>
            <a:r>
              <a:rPr lang="en-US" dirty="0" smtClean="0"/>
              <a:t>Part 1: Cluster </a:t>
            </a:r>
            <a:r>
              <a:rPr lang="en-US" dirty="0"/>
              <a:t>centers are shifted to </a:t>
            </a:r>
            <a:r>
              <a:rPr lang="en-US" dirty="0" smtClean="0"/>
              <a:t>mean </a:t>
            </a:r>
            <a:r>
              <a:rPr lang="en-US" dirty="0"/>
              <a:t>position of </a:t>
            </a:r>
            <a:r>
              <a:rPr lang="en-US" dirty="0" smtClean="0"/>
              <a:t>points </a:t>
            </a:r>
            <a:r>
              <a:rPr lang="en-US" dirty="0"/>
              <a:t>in that </a:t>
            </a:r>
            <a:r>
              <a:rPr lang="en-US" dirty="0" smtClean="0"/>
              <a:t>cluster</a:t>
            </a:r>
          </a:p>
          <a:p>
            <a:pPr marL="1358900" lvl="2" indent="-342900">
              <a:buClr>
                <a:srgbClr val="434343"/>
              </a:buClr>
            </a:pPr>
            <a:r>
              <a:rPr lang="en-US" dirty="0" smtClean="0"/>
              <a:t>Cluster </a:t>
            </a:r>
            <a:r>
              <a:rPr lang="en-US" dirty="0"/>
              <a:t>means are known as the </a:t>
            </a:r>
            <a:r>
              <a:rPr lang="en-US" dirty="0" smtClean="0"/>
              <a:t>centroids</a:t>
            </a:r>
          </a:p>
          <a:p>
            <a:pPr marL="558800" lvl="1" indent="0">
              <a:buClr>
                <a:srgbClr val="434343"/>
              </a:buCl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040" y="3051990"/>
            <a:ext cx="4392488" cy="360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2083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</a:t>
            </a:r>
            <a:r>
              <a:rPr lang="en-IN" dirty="0" smtClean="0"/>
              <a:t>-Means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000" y="1404000"/>
            <a:ext cx="10560568" cy="4752000"/>
          </a:xfrm>
        </p:spPr>
        <p:txBody>
          <a:bodyPr/>
          <a:lstStyle/>
          <a:p>
            <a:pPr marL="444500" indent="-342900">
              <a:buClr>
                <a:srgbClr val="434343"/>
              </a:buClr>
            </a:pPr>
            <a:r>
              <a:rPr lang="en-US" dirty="0" smtClean="0"/>
              <a:t>Updating phase (Part 2)</a:t>
            </a:r>
          </a:p>
          <a:p>
            <a:pPr marL="901700" lvl="1" indent="-342900">
              <a:buClr>
                <a:srgbClr val="434343"/>
              </a:buClr>
            </a:pPr>
            <a:r>
              <a:rPr lang="en-US" dirty="0" smtClean="0"/>
              <a:t>Some observations reassigned </a:t>
            </a:r>
            <a:r>
              <a:rPr lang="en-US" dirty="0"/>
              <a:t>to </a:t>
            </a:r>
            <a:r>
              <a:rPr lang="en-US" dirty="0" smtClean="0"/>
              <a:t>different clusters </a:t>
            </a:r>
            <a:r>
              <a:rPr lang="en-US" dirty="0"/>
              <a:t>due to being closer to </a:t>
            </a:r>
            <a:r>
              <a:rPr lang="en-US" dirty="0" smtClean="0"/>
              <a:t>new </a:t>
            </a:r>
            <a:r>
              <a:rPr lang="en-US" dirty="0"/>
              <a:t>centroid than </a:t>
            </a:r>
            <a:r>
              <a:rPr lang="en-US" dirty="0" smtClean="0"/>
              <a:t>previous </a:t>
            </a:r>
            <a:r>
              <a:rPr lang="en-US" dirty="0"/>
              <a:t>cluster </a:t>
            </a:r>
            <a:r>
              <a:rPr lang="en-US" dirty="0" smtClean="0"/>
              <a:t>center</a:t>
            </a:r>
          </a:p>
          <a:p>
            <a:pPr marL="1358900" lvl="2" indent="-342900">
              <a:buClr>
                <a:srgbClr val="434343"/>
              </a:buClr>
            </a:pPr>
            <a:r>
              <a:rPr lang="en-US" dirty="0" smtClean="0"/>
              <a:t>Model </a:t>
            </a:r>
            <a:r>
              <a:rPr lang="en-US" dirty="0"/>
              <a:t>must update </a:t>
            </a:r>
            <a:r>
              <a:rPr lang="en-US" dirty="0" smtClean="0"/>
              <a:t>centroids </a:t>
            </a:r>
            <a:r>
              <a:rPr lang="en-US" dirty="0"/>
              <a:t>once </a:t>
            </a:r>
            <a:r>
              <a:rPr lang="en-US" dirty="0" smtClean="0"/>
              <a:t>again</a:t>
            </a:r>
          </a:p>
          <a:p>
            <a:pPr marL="558800" lvl="1" indent="0">
              <a:buClr>
                <a:srgbClr val="434343"/>
              </a:buCl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3428999"/>
            <a:ext cx="3790715" cy="31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7191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</a:t>
            </a:r>
            <a:r>
              <a:rPr lang="en-IN" dirty="0" smtClean="0"/>
              <a:t>-Means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000" y="1404000"/>
            <a:ext cx="10560568" cy="4752000"/>
          </a:xfrm>
        </p:spPr>
        <p:txBody>
          <a:bodyPr/>
          <a:lstStyle/>
          <a:p>
            <a:pPr marL="444500" indent="-342900">
              <a:buClr>
                <a:srgbClr val="434343"/>
              </a:buClr>
            </a:pPr>
            <a:r>
              <a:rPr lang="en-US" dirty="0" smtClean="0"/>
              <a:t>Updating phase (Part 3)</a:t>
            </a:r>
          </a:p>
          <a:p>
            <a:pPr marL="901700" lvl="1" indent="-342900">
              <a:buClr>
                <a:srgbClr val="434343"/>
              </a:buClr>
            </a:pPr>
            <a:r>
              <a:rPr lang="en-US" dirty="0"/>
              <a:t>P</a:t>
            </a:r>
            <a:r>
              <a:rPr lang="en-US" dirty="0" smtClean="0"/>
              <a:t>rocess </a:t>
            </a:r>
            <a:r>
              <a:rPr lang="en-US" dirty="0"/>
              <a:t>of updating centroids continues until </a:t>
            </a:r>
            <a:r>
              <a:rPr lang="en-US" dirty="0" smtClean="0"/>
              <a:t>no </a:t>
            </a:r>
            <a:r>
              <a:rPr lang="en-US" dirty="0"/>
              <a:t>further observation </a:t>
            </a:r>
            <a:r>
              <a:rPr lang="en-US" dirty="0" smtClean="0"/>
              <a:t>reassignments</a:t>
            </a:r>
          </a:p>
          <a:p>
            <a:pPr marL="558800" lvl="1" indent="0">
              <a:buClr>
                <a:srgbClr val="434343"/>
              </a:buCl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389" y="2736763"/>
            <a:ext cx="4337633" cy="328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7267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2: </a:t>
            </a:r>
            <a:r>
              <a:rPr lang="en-US" dirty="0"/>
              <a:t>Segmenting Iris into 2 Clusters using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indent="-342900">
              <a:buClr>
                <a:srgbClr val="434343"/>
              </a:buClr>
            </a:pPr>
            <a:r>
              <a:rPr lang="en-IN" dirty="0">
                <a:solidFill>
                  <a:srgbClr val="000000"/>
                </a:solidFill>
              </a:rPr>
              <a:t>Import Iris data</a:t>
            </a:r>
          </a:p>
          <a:p>
            <a:pPr marL="444500" indent="-342900">
              <a:buClr>
                <a:srgbClr val="434343"/>
              </a:buClr>
            </a:pPr>
            <a:r>
              <a:rPr lang="en-IN" dirty="0">
                <a:solidFill>
                  <a:srgbClr val="000000"/>
                </a:solidFill>
              </a:rPr>
              <a:t>Pre-process Iris data (i.e., shuffle and scale)</a:t>
            </a:r>
          </a:p>
          <a:p>
            <a:pPr marL="444500" indent="-342900">
              <a:buClr>
                <a:srgbClr val="434343"/>
              </a:buClr>
            </a:pPr>
            <a:r>
              <a:rPr lang="en-IN" dirty="0">
                <a:solidFill>
                  <a:srgbClr val="000000"/>
                </a:solidFill>
              </a:rPr>
              <a:t>Perform </a:t>
            </a:r>
            <a:r>
              <a:rPr lang="en-IN" dirty="0" smtClean="0">
                <a:solidFill>
                  <a:srgbClr val="000000"/>
                </a:solidFill>
              </a:rPr>
              <a:t>k-Means with 2 clusters</a:t>
            </a:r>
          </a:p>
          <a:p>
            <a:pPr marL="444500" indent="-342900">
              <a:buClr>
                <a:srgbClr val="434343"/>
              </a:buClr>
            </a:pPr>
            <a:r>
              <a:rPr lang="en-IN" dirty="0" smtClean="0">
                <a:solidFill>
                  <a:srgbClr val="000000"/>
                </a:solidFill>
              </a:rPr>
              <a:t>Generate predictions</a:t>
            </a:r>
          </a:p>
          <a:p>
            <a:pPr marL="444500" indent="-342900">
              <a:buClr>
                <a:srgbClr val="434343"/>
              </a:buClr>
            </a:pPr>
            <a:r>
              <a:rPr lang="en-IN" dirty="0">
                <a:solidFill>
                  <a:srgbClr val="000000"/>
                </a:solidFill>
              </a:rPr>
              <a:t>Match predictions to the </a:t>
            </a:r>
            <a:r>
              <a:rPr lang="en-IN" dirty="0" smtClean="0">
                <a:solidFill>
                  <a:srgbClr val="000000"/>
                </a:solidFill>
              </a:rPr>
              <a:t>observations </a:t>
            </a:r>
            <a:endParaRPr lang="en-US" dirty="0" smtClean="0"/>
          </a:p>
          <a:p>
            <a:pPr marL="444500" indent="-342900">
              <a:buClr>
                <a:srgbClr val="434343"/>
              </a:buClr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44100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Activity 1: </a:t>
            </a:r>
            <a:r>
              <a:rPr lang="en-US" dirty="0"/>
              <a:t>K-Means Clustering (ensemble)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indent="-342900">
              <a:buClr>
                <a:srgbClr val="434343"/>
              </a:buClr>
            </a:pPr>
            <a:r>
              <a:rPr lang="nb-NO" b="1" dirty="0" smtClean="0">
                <a:solidFill>
                  <a:srgbClr val="000000"/>
                </a:solidFill>
              </a:rPr>
              <a:t>Scenario</a:t>
            </a:r>
            <a:r>
              <a:rPr lang="nb-NO" dirty="0" smtClean="0">
                <a:solidFill>
                  <a:srgbClr val="000000"/>
                </a:solidFill>
              </a:rPr>
              <a:t>: You have just built a model to segment flowers into two clusters using the k-Means algorithm. However, you realize that the model has different results each time you fit a new model.</a:t>
            </a:r>
          </a:p>
          <a:p>
            <a:pPr marL="444500" indent="-342900">
              <a:buClr>
                <a:srgbClr val="434343"/>
              </a:buClr>
            </a:pPr>
            <a:r>
              <a:rPr lang="nb-NO" b="1" dirty="0" smtClean="0">
                <a:solidFill>
                  <a:srgbClr val="000000"/>
                </a:solidFill>
              </a:rPr>
              <a:t>Aim</a:t>
            </a:r>
            <a:r>
              <a:rPr lang="nb-NO" dirty="0" smtClean="0">
                <a:solidFill>
                  <a:srgbClr val="000000"/>
                </a:solidFill>
              </a:rPr>
              <a:t>: Construct a loop that will fit 100 models, append each array of predicted labels to a data frame as a new column. This results in a data frame with 100 columns. Then, generate one more column which takes the mode across the 100 models for each row.</a:t>
            </a:r>
            <a:endParaRPr lang="nb-NO" dirty="0" smtClean="0">
              <a:solidFill>
                <a:srgbClr val="000000"/>
              </a:solidFill>
            </a:endParaRPr>
          </a:p>
          <a:p>
            <a:pPr marL="444500" indent="-342900">
              <a:buClr>
                <a:srgbClr val="434343"/>
              </a:buClr>
            </a:pPr>
            <a:endParaRPr lang="nb-NO" dirty="0">
              <a:solidFill>
                <a:srgbClr val="000000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7714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Activity 1: </a:t>
            </a:r>
            <a:r>
              <a:rPr lang="en-US" dirty="0"/>
              <a:t>K-Means Clustering (ensemble)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1600" indent="0">
              <a:buClr>
                <a:srgbClr val="434343"/>
              </a:buClr>
              <a:buNone/>
            </a:pPr>
            <a:r>
              <a:rPr lang="nb-NO" b="1" dirty="0" smtClean="0">
                <a:solidFill>
                  <a:srgbClr val="000000"/>
                </a:solidFill>
              </a:rPr>
              <a:t>Steps for Completion:</a:t>
            </a:r>
          </a:p>
          <a:p>
            <a:pPr marL="444500" indent="-342900">
              <a:buClr>
                <a:srgbClr val="434343"/>
              </a:buClr>
            </a:pPr>
            <a:r>
              <a:rPr lang="en-US" dirty="0" smtClean="0"/>
              <a:t>Import and preprocess Iris data</a:t>
            </a:r>
            <a:r>
              <a:rPr lang="en-US" dirty="0"/>
              <a:t> </a:t>
            </a:r>
            <a:endParaRPr lang="en-US" dirty="0" smtClean="0"/>
          </a:p>
          <a:p>
            <a:pPr marL="444500" indent="-342900">
              <a:buClr>
                <a:srgbClr val="434343"/>
              </a:buClr>
            </a:pPr>
            <a:r>
              <a:rPr lang="en-US" dirty="0" smtClean="0"/>
              <a:t>Instantiate empty </a:t>
            </a:r>
            <a:r>
              <a:rPr lang="en-US" dirty="0"/>
              <a:t>data frame for which to append the labels for each </a:t>
            </a:r>
            <a:r>
              <a:rPr lang="en-US" dirty="0" smtClean="0"/>
              <a:t>model</a:t>
            </a:r>
          </a:p>
          <a:p>
            <a:pPr marL="444500" indent="-342900">
              <a:buClr>
                <a:srgbClr val="434343"/>
              </a:buClr>
            </a:pPr>
            <a:r>
              <a:rPr lang="en-US" dirty="0"/>
              <a:t>I</a:t>
            </a:r>
            <a:r>
              <a:rPr lang="en-US" dirty="0" smtClean="0"/>
              <a:t>terate </a:t>
            </a:r>
            <a:r>
              <a:rPr lang="en-US" dirty="0"/>
              <a:t>through 100 models, appending the predicted </a:t>
            </a:r>
            <a:r>
              <a:rPr lang="en-US" dirty="0" smtClean="0"/>
              <a:t>labels a new column to the empty data frame at the end of each iteration</a:t>
            </a:r>
            <a:r>
              <a:rPr lang="en-US" dirty="0"/>
              <a:t> </a:t>
            </a:r>
            <a:endParaRPr lang="en-US" dirty="0" smtClean="0"/>
          </a:p>
          <a:p>
            <a:pPr marL="901700" lvl="1" indent="-342900">
              <a:buClr>
                <a:srgbClr val="434343"/>
              </a:buClr>
            </a:pPr>
            <a:r>
              <a:rPr lang="en-US" dirty="0" smtClean="0"/>
              <a:t>The previously empty data frame will contain 100 columns after the loop is complete</a:t>
            </a:r>
          </a:p>
          <a:p>
            <a:pPr marL="444500" indent="-342900">
              <a:buClr>
                <a:srgbClr val="434343"/>
              </a:buClr>
            </a:pPr>
            <a:r>
              <a:rPr lang="en-US" dirty="0" smtClean="0"/>
              <a:t>Calculate </a:t>
            </a:r>
            <a:r>
              <a:rPr lang="en-US" dirty="0"/>
              <a:t>the mode for each row and assign it </a:t>
            </a:r>
            <a:r>
              <a:rPr lang="en-US" dirty="0" smtClean="0"/>
              <a:t>to a new column in the previously empty data frame</a:t>
            </a:r>
            <a:r>
              <a:rPr lang="en-US" dirty="0"/>
              <a:t> </a:t>
            </a:r>
            <a:endParaRPr lang="nb-NO" dirty="0" smtClean="0">
              <a:solidFill>
                <a:srgbClr val="000000"/>
              </a:solidFill>
            </a:endParaRPr>
          </a:p>
          <a:p>
            <a:pPr marL="444500" indent="-342900">
              <a:buClr>
                <a:srgbClr val="434343"/>
              </a:buClr>
            </a:pPr>
            <a:endParaRPr lang="nb-NO" dirty="0">
              <a:solidFill>
                <a:srgbClr val="000000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9606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k-Means </a:t>
            </a:r>
            <a:r>
              <a:rPr lang="en-US" dirty="0" smtClean="0"/>
              <a:t>clustering - </a:t>
            </a:r>
            <a:r>
              <a:rPr lang="en-US" dirty="0"/>
              <a:t>Tuning </a:t>
            </a:r>
            <a:r>
              <a:rPr lang="en-US" dirty="0" err="1"/>
              <a:t>n_clusters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indent="-342900">
              <a:buClr>
                <a:srgbClr val="434343"/>
              </a:buClr>
            </a:pPr>
            <a:r>
              <a:rPr lang="en-IN" dirty="0">
                <a:solidFill>
                  <a:srgbClr val="000000"/>
                </a:solidFill>
              </a:rPr>
              <a:t>Import Iris data</a:t>
            </a:r>
          </a:p>
          <a:p>
            <a:pPr marL="444500" indent="-342900">
              <a:buClr>
                <a:srgbClr val="434343"/>
              </a:buClr>
            </a:pPr>
            <a:r>
              <a:rPr lang="en-IN" dirty="0">
                <a:solidFill>
                  <a:srgbClr val="000000"/>
                </a:solidFill>
              </a:rPr>
              <a:t>Pre-process Iris data (i.e., shuffle and scale</a:t>
            </a:r>
            <a:r>
              <a:rPr lang="en-IN" dirty="0" smtClean="0">
                <a:solidFill>
                  <a:srgbClr val="000000"/>
                </a:solidFill>
              </a:rPr>
              <a:t>)</a:t>
            </a:r>
            <a:endParaRPr lang="en-US" dirty="0" smtClean="0"/>
          </a:p>
          <a:p>
            <a:pPr marL="444500" indent="-342900">
              <a:buClr>
                <a:srgbClr val="434343"/>
              </a:buClr>
            </a:pPr>
            <a:r>
              <a:rPr lang="en-US" dirty="0" smtClean="0">
                <a:solidFill>
                  <a:srgbClr val="000000"/>
                </a:solidFill>
              </a:rPr>
              <a:t>Iterate through 10 k-Means with models starting with </a:t>
            </a:r>
            <a:r>
              <a:rPr lang="en-US" dirty="0" err="1" smtClean="0">
                <a:solidFill>
                  <a:srgbClr val="000000"/>
                </a:solidFill>
              </a:rPr>
              <a:t>n_clusters</a:t>
            </a:r>
            <a:r>
              <a:rPr lang="en-US" dirty="0" smtClean="0">
                <a:solidFill>
                  <a:srgbClr val="000000"/>
                </a:solidFill>
              </a:rPr>
              <a:t> = 1 and increasing it by 1 each time until a range of 1-10 </a:t>
            </a:r>
            <a:r>
              <a:rPr lang="en-US" dirty="0" err="1" smtClean="0">
                <a:solidFill>
                  <a:srgbClr val="000000"/>
                </a:solidFill>
              </a:rPr>
              <a:t>n_clusters</a:t>
            </a:r>
            <a:r>
              <a:rPr lang="en-US" dirty="0" smtClean="0">
                <a:solidFill>
                  <a:srgbClr val="000000"/>
                </a:solidFill>
              </a:rPr>
              <a:t> has been completed</a:t>
            </a:r>
          </a:p>
          <a:p>
            <a:pPr marL="444500" indent="-342900">
              <a:buClr>
                <a:srgbClr val="434343"/>
              </a:buClr>
            </a:pPr>
            <a:r>
              <a:rPr lang="en-US" dirty="0" smtClean="0">
                <a:solidFill>
                  <a:srgbClr val="000000"/>
                </a:solidFill>
              </a:rPr>
              <a:t>Append the inertia value to a list after each iteration</a:t>
            </a:r>
          </a:p>
          <a:p>
            <a:pPr marL="444500" indent="-342900">
              <a:buClr>
                <a:srgbClr val="434343"/>
              </a:buClr>
            </a:pPr>
            <a:r>
              <a:rPr lang="en-US" dirty="0" smtClean="0">
                <a:solidFill>
                  <a:srgbClr val="000000"/>
                </a:solidFill>
              </a:rPr>
              <a:t>Plot inertia by </a:t>
            </a:r>
            <a:r>
              <a:rPr lang="en-US" dirty="0" err="1" smtClean="0">
                <a:solidFill>
                  <a:srgbClr val="000000"/>
                </a:solidFill>
              </a:rPr>
              <a:t>n_clusters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623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 Tuning </a:t>
            </a:r>
            <a:r>
              <a:rPr lang="en-US" dirty="0" err="1"/>
              <a:t>n_clusters</a:t>
            </a:r>
            <a:r>
              <a:rPr lang="en-US" dirty="0"/>
              <a:t> using Ensembles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indent="-342900">
              <a:buClr>
                <a:srgbClr val="434343"/>
              </a:buClr>
            </a:pPr>
            <a:r>
              <a:rPr lang="en-IN" dirty="0">
                <a:solidFill>
                  <a:srgbClr val="000000"/>
                </a:solidFill>
              </a:rPr>
              <a:t>Import Iris data</a:t>
            </a:r>
          </a:p>
          <a:p>
            <a:pPr marL="444500" indent="-342900">
              <a:buClr>
                <a:srgbClr val="434343"/>
              </a:buClr>
            </a:pPr>
            <a:r>
              <a:rPr lang="en-IN" dirty="0">
                <a:solidFill>
                  <a:srgbClr val="000000"/>
                </a:solidFill>
              </a:rPr>
              <a:t>Pre-process Iris data (i.e., shuffle and scale)</a:t>
            </a:r>
          </a:p>
          <a:p>
            <a:pPr marL="444500" indent="-342900">
              <a:buClr>
                <a:srgbClr val="434343"/>
              </a:buClr>
            </a:pPr>
            <a:r>
              <a:rPr lang="en-IN" dirty="0" smtClean="0">
                <a:solidFill>
                  <a:srgbClr val="000000"/>
                </a:solidFill>
              </a:rPr>
              <a:t>Construct a nested loop to fit 100 models with 1-10 values for number of clusters</a:t>
            </a:r>
          </a:p>
          <a:p>
            <a:pPr marL="444500" indent="-342900">
              <a:buClr>
                <a:srgbClr val="434343"/>
              </a:buClr>
            </a:pPr>
            <a:r>
              <a:rPr lang="en-IN" dirty="0" smtClean="0">
                <a:solidFill>
                  <a:srgbClr val="000000"/>
                </a:solidFill>
              </a:rPr>
              <a:t>Plot mean inertia by number of clusters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3993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121900" tIns="121900" rIns="121900" bIns="121900" rtlCol="0" anchor="b" anchorCtr="0">
            <a:noAutofit/>
          </a:bodyPr>
          <a:lstStyle/>
          <a:p>
            <a:r>
              <a:rPr lang="en-GB" dirty="0"/>
              <a:t>Topic C: </a:t>
            </a:r>
            <a:r>
              <a:rPr lang="en-GB" dirty="0" smtClean="0"/>
              <a:t>Principal Component Analysis (PCA)</a:t>
            </a:r>
            <a:endParaRPr lang="en-GB" dirty="0"/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IN" dirty="0"/>
              <a:t>Master Data Science with Python</a:t>
            </a:r>
            <a:endParaRPr lang="e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5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indent="-342900">
              <a:buClr>
                <a:srgbClr val="434343"/>
              </a:buClr>
            </a:pPr>
            <a:r>
              <a:rPr lang="en-US" dirty="0" smtClean="0"/>
              <a:t>Technique </a:t>
            </a:r>
            <a:r>
              <a:rPr lang="en-US" dirty="0"/>
              <a:t>for creating uncorrelated linear combinations from </a:t>
            </a:r>
            <a:r>
              <a:rPr lang="en-US" dirty="0" smtClean="0"/>
              <a:t>original features</a:t>
            </a:r>
          </a:p>
          <a:p>
            <a:pPr marL="901700" lvl="1" indent="-342900">
              <a:buClr>
                <a:srgbClr val="434343"/>
              </a:buClr>
            </a:pPr>
            <a:r>
              <a:rPr lang="en-US" dirty="0" smtClean="0"/>
              <a:t>Principal components</a:t>
            </a:r>
          </a:p>
          <a:p>
            <a:pPr marL="444500" indent="-342900">
              <a:buClr>
                <a:srgbClr val="434343"/>
              </a:buClr>
            </a:pPr>
            <a:r>
              <a:rPr lang="en-US" dirty="0" smtClean="0"/>
              <a:t>Of </a:t>
            </a:r>
            <a:r>
              <a:rPr lang="en-US" dirty="0"/>
              <a:t>the principal </a:t>
            </a:r>
            <a:r>
              <a:rPr lang="en-US" dirty="0" smtClean="0"/>
              <a:t>components:</a:t>
            </a:r>
          </a:p>
          <a:p>
            <a:pPr marL="901700" lvl="1" indent="-342900">
              <a:buClr>
                <a:srgbClr val="434343"/>
              </a:buClr>
            </a:pPr>
            <a:r>
              <a:rPr lang="en-US" dirty="0" smtClean="0"/>
              <a:t>First </a:t>
            </a:r>
            <a:r>
              <a:rPr lang="en-US" dirty="0"/>
              <a:t>component explains the greatest proportion of variance in the </a:t>
            </a:r>
            <a:r>
              <a:rPr lang="en-US" dirty="0" smtClean="0"/>
              <a:t>data</a:t>
            </a:r>
          </a:p>
          <a:p>
            <a:pPr marL="901700" lvl="1" indent="-342900">
              <a:buClr>
                <a:srgbClr val="434343"/>
              </a:buClr>
            </a:pPr>
            <a:r>
              <a:rPr lang="en-US" dirty="0" smtClean="0"/>
              <a:t>Following </a:t>
            </a:r>
            <a:r>
              <a:rPr lang="en-US" dirty="0"/>
              <a:t>components account for progressively less variance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8988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Lesson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000000"/>
                </a:solidFill>
              </a:rPr>
              <a:t>By the end of this lesson, you will be able to:</a:t>
            </a:r>
          </a:p>
          <a:p>
            <a:pPr fontAlgn="base"/>
            <a:r>
              <a:rPr lang="en-US" dirty="0"/>
              <a:t>Describe the differences between </a:t>
            </a:r>
            <a:r>
              <a:rPr lang="en-US" i="1" dirty="0"/>
              <a:t>supervised </a:t>
            </a:r>
            <a:r>
              <a:rPr lang="en-US" dirty="0"/>
              <a:t>and </a:t>
            </a:r>
            <a:r>
              <a:rPr lang="en-US" i="1" dirty="0"/>
              <a:t>unsupervised</a:t>
            </a:r>
            <a:r>
              <a:rPr lang="en-US" dirty="0"/>
              <a:t> learning </a:t>
            </a:r>
          </a:p>
          <a:p>
            <a:pPr fontAlgn="base"/>
            <a:r>
              <a:rPr lang="en-US" dirty="0"/>
              <a:t>Utilize loops for repetitive tasks </a:t>
            </a:r>
          </a:p>
          <a:p>
            <a:pPr fontAlgn="base"/>
            <a:r>
              <a:rPr lang="en-US" dirty="0"/>
              <a:t>Compare and contrast </a:t>
            </a:r>
            <a:r>
              <a:rPr lang="en-US" i="1" dirty="0"/>
              <a:t>Hierarchical Cluster Analysis (HCA)</a:t>
            </a:r>
            <a:r>
              <a:rPr lang="en-US" dirty="0"/>
              <a:t> and </a:t>
            </a:r>
            <a:r>
              <a:rPr lang="en-US" i="1" dirty="0"/>
              <a:t>k-Means clustering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Conduct a </a:t>
            </a:r>
            <a:r>
              <a:rPr lang="en-US" i="1" dirty="0"/>
              <a:t>HCA</a:t>
            </a:r>
            <a:r>
              <a:rPr lang="en-US" dirty="0"/>
              <a:t> and interpret the output </a:t>
            </a:r>
          </a:p>
          <a:p>
            <a:pPr fontAlgn="base"/>
            <a:r>
              <a:rPr lang="en-US" dirty="0"/>
              <a:t>Tune the number of clusters for </a:t>
            </a:r>
            <a:r>
              <a:rPr lang="en-US" i="1" dirty="0"/>
              <a:t>k-Means</a:t>
            </a:r>
            <a:r>
              <a:rPr lang="en-US" dirty="0"/>
              <a:t> clustering </a:t>
            </a:r>
          </a:p>
          <a:p>
            <a:pPr fontAlgn="base"/>
            <a:r>
              <a:rPr lang="en-US" dirty="0"/>
              <a:t>Select the optimal number of principal components for dimension reduction </a:t>
            </a:r>
          </a:p>
          <a:p>
            <a:pPr fontAlgn="base"/>
            <a:r>
              <a:rPr lang="en-US" dirty="0"/>
              <a:t>Generate predictions using </a:t>
            </a:r>
            <a:r>
              <a:rPr lang="en-US" i="1" dirty="0"/>
              <a:t>Linear Discriminant Function Analysis (LDA)</a:t>
            </a:r>
            <a:r>
              <a:rPr lang="en-US" dirty="0"/>
              <a:t> as a supervised classifier </a:t>
            </a:r>
          </a:p>
          <a:p>
            <a:pPr fontAlgn="base"/>
            <a:r>
              <a:rPr lang="en-US" dirty="0"/>
              <a:t>Tune </a:t>
            </a:r>
            <a:r>
              <a:rPr lang="en-US" dirty="0" err="1"/>
              <a:t>hyperparameters</a:t>
            </a:r>
            <a:r>
              <a:rPr lang="en-US" dirty="0"/>
              <a:t> using </a:t>
            </a:r>
            <a:r>
              <a:rPr lang="en-US" i="1" dirty="0" err="1"/>
              <a:t>GridSearchCV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Evaluate classifier model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2733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5: PCA with 2 Principal Components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indent="-342900">
              <a:buClr>
                <a:srgbClr val="434343"/>
              </a:buClr>
            </a:pPr>
            <a:r>
              <a:rPr lang="en-IN" dirty="0">
                <a:solidFill>
                  <a:srgbClr val="000000"/>
                </a:solidFill>
              </a:rPr>
              <a:t>Import Iris data</a:t>
            </a:r>
          </a:p>
          <a:p>
            <a:pPr marL="444500" indent="-342900">
              <a:buClr>
                <a:srgbClr val="434343"/>
              </a:buClr>
            </a:pPr>
            <a:r>
              <a:rPr lang="en-IN" dirty="0">
                <a:solidFill>
                  <a:srgbClr val="000000"/>
                </a:solidFill>
              </a:rPr>
              <a:t>Pre-process Iris data (i.e., shuffle and scale</a:t>
            </a:r>
            <a:r>
              <a:rPr lang="en-IN" dirty="0" smtClean="0">
                <a:solidFill>
                  <a:srgbClr val="000000"/>
                </a:solidFill>
              </a:rPr>
              <a:t>)</a:t>
            </a:r>
          </a:p>
          <a:p>
            <a:pPr marL="444500" indent="-342900">
              <a:buClr>
                <a:srgbClr val="434343"/>
              </a:buClr>
            </a:pPr>
            <a:r>
              <a:rPr lang="en-IN" dirty="0" smtClean="0">
                <a:solidFill>
                  <a:srgbClr val="000000"/>
                </a:solidFill>
              </a:rPr>
              <a:t>Fit PCA model with 2 principal components</a:t>
            </a:r>
          </a:p>
          <a:p>
            <a:pPr marL="444500" indent="-342900">
              <a:buClr>
                <a:srgbClr val="434343"/>
              </a:buClr>
            </a:pPr>
            <a:r>
              <a:rPr lang="en-IN" dirty="0" smtClean="0">
                <a:solidFill>
                  <a:srgbClr val="000000"/>
                </a:solidFill>
              </a:rPr>
              <a:t>Transform scaled features into the 2 principal components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8169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5: PCA with 2 Principal Components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indent="-342900">
              <a:buClr>
                <a:srgbClr val="434343"/>
              </a:buClr>
            </a:pPr>
            <a:r>
              <a:rPr lang="en-IN" dirty="0">
                <a:solidFill>
                  <a:srgbClr val="000000"/>
                </a:solidFill>
              </a:rPr>
              <a:t>Import Iris data</a:t>
            </a:r>
          </a:p>
          <a:p>
            <a:pPr marL="444500" indent="-342900">
              <a:buClr>
                <a:srgbClr val="434343"/>
              </a:buClr>
            </a:pPr>
            <a:r>
              <a:rPr lang="en-IN" dirty="0">
                <a:solidFill>
                  <a:srgbClr val="000000"/>
                </a:solidFill>
              </a:rPr>
              <a:t>Pre-process Iris data (i.e., shuffle and scale</a:t>
            </a:r>
            <a:r>
              <a:rPr lang="en-IN" dirty="0" smtClean="0">
                <a:solidFill>
                  <a:srgbClr val="000000"/>
                </a:solidFill>
              </a:rPr>
              <a:t>)</a:t>
            </a:r>
          </a:p>
          <a:p>
            <a:pPr marL="444500" indent="-342900">
              <a:buClr>
                <a:srgbClr val="434343"/>
              </a:buClr>
            </a:pPr>
            <a:r>
              <a:rPr lang="en-IN" dirty="0" smtClean="0">
                <a:solidFill>
                  <a:srgbClr val="000000"/>
                </a:solidFill>
              </a:rPr>
              <a:t>Fit PCA model with 2 principal components</a:t>
            </a:r>
          </a:p>
          <a:p>
            <a:pPr marL="444500" indent="-342900">
              <a:buClr>
                <a:srgbClr val="434343"/>
              </a:buClr>
            </a:pPr>
            <a:r>
              <a:rPr lang="en-IN" dirty="0" smtClean="0">
                <a:solidFill>
                  <a:srgbClr val="000000"/>
                </a:solidFill>
              </a:rPr>
              <a:t>Transform scaled features into the 2 principal components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3554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Exercise 6: PCA - Tuning n_components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indent="-342900">
              <a:buClr>
                <a:srgbClr val="434343"/>
              </a:buClr>
            </a:pPr>
            <a:r>
              <a:rPr lang="en-IN" dirty="0">
                <a:solidFill>
                  <a:srgbClr val="000000"/>
                </a:solidFill>
              </a:rPr>
              <a:t>Import Iris data</a:t>
            </a:r>
          </a:p>
          <a:p>
            <a:pPr marL="444500" indent="-342900">
              <a:buClr>
                <a:srgbClr val="434343"/>
              </a:buClr>
            </a:pPr>
            <a:r>
              <a:rPr lang="en-IN" dirty="0">
                <a:solidFill>
                  <a:srgbClr val="000000"/>
                </a:solidFill>
              </a:rPr>
              <a:t>Pre-process Iris data (i.e., shuffle and scale</a:t>
            </a:r>
            <a:r>
              <a:rPr lang="en-IN" dirty="0" smtClean="0">
                <a:solidFill>
                  <a:srgbClr val="000000"/>
                </a:solidFill>
              </a:rPr>
              <a:t>)</a:t>
            </a:r>
            <a:endParaRPr lang="en-US" dirty="0"/>
          </a:p>
          <a:p>
            <a:pPr marL="444500" indent="-342900">
              <a:buClr>
                <a:srgbClr val="434343"/>
              </a:buClr>
            </a:pPr>
            <a:r>
              <a:rPr lang="en-US" dirty="0" smtClean="0">
                <a:solidFill>
                  <a:srgbClr val="000000"/>
                </a:solidFill>
              </a:rPr>
              <a:t>Build PCA model with all possible principal components</a:t>
            </a:r>
          </a:p>
          <a:p>
            <a:pPr marL="444500" indent="-342900">
              <a:buClr>
                <a:srgbClr val="434343"/>
              </a:buClr>
            </a:pPr>
            <a:r>
              <a:rPr lang="en-IN" dirty="0" smtClean="0">
                <a:solidFill>
                  <a:srgbClr val="000000"/>
                </a:solidFill>
              </a:rPr>
              <a:t>Determine the number of principal components that account for greater than or equal to a user-defined threshold</a:t>
            </a:r>
          </a:p>
          <a:p>
            <a:pPr marL="444500" indent="-342900">
              <a:buClr>
                <a:srgbClr val="434343"/>
              </a:buClr>
            </a:pPr>
            <a:r>
              <a:rPr lang="en-IN" dirty="0" smtClean="0">
                <a:solidFill>
                  <a:srgbClr val="000000"/>
                </a:solidFill>
              </a:rPr>
              <a:t>Plot proportion of explained variance by number of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8586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 2: Evaluating mean inertia by cluster after PCA transformation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indent="-342900">
              <a:buClr>
                <a:srgbClr val="434343"/>
              </a:buClr>
            </a:pPr>
            <a:r>
              <a:rPr lang="nb-NO" b="1" dirty="0" smtClean="0">
                <a:solidFill>
                  <a:srgbClr val="000000"/>
                </a:solidFill>
              </a:rPr>
              <a:t>Scenario</a:t>
            </a:r>
            <a:r>
              <a:rPr lang="nb-NO" dirty="0" smtClean="0">
                <a:solidFill>
                  <a:srgbClr val="000000"/>
                </a:solidFill>
              </a:rPr>
              <a:t>: You have determined the best number of clusters for a k-Means model and you feel pretty good about your model. However, you have heard that the k-Means algorithms does not perform well when there are too many features in the data. </a:t>
            </a:r>
            <a:r>
              <a:rPr lang="nb-NO" dirty="0" smtClean="0">
                <a:solidFill>
                  <a:srgbClr val="000000"/>
                </a:solidFill>
              </a:rPr>
              <a:t>Your friend, Neil, told you to try transforming your data into principal components prior to fitting your k-Means model. Luckily, your professor just taught your class how to determine the number of principal components to keep.  </a:t>
            </a:r>
            <a:endParaRPr lang="nb-NO" dirty="0" smtClean="0">
              <a:solidFill>
                <a:srgbClr val="000000"/>
              </a:solidFill>
            </a:endParaRPr>
          </a:p>
          <a:p>
            <a:pPr marL="444500" indent="-342900">
              <a:buClr>
                <a:srgbClr val="434343"/>
              </a:buClr>
            </a:pPr>
            <a:r>
              <a:rPr lang="nb-NO" b="1" dirty="0" smtClean="0">
                <a:solidFill>
                  <a:srgbClr val="000000"/>
                </a:solidFill>
              </a:rPr>
              <a:t>Aim</a:t>
            </a:r>
            <a:r>
              <a:rPr lang="nb-NO" dirty="0" smtClean="0">
                <a:solidFill>
                  <a:srgbClr val="000000"/>
                </a:solidFill>
              </a:rPr>
              <a:t>: Determine the mean inertia over 100 models for each value of n_clusters (1 to 10) after the data has been transformed into 2 principal components. Compare that to the mean inerta over 100 models for each value of n_clusters (1 to 10) with the 4 original features (after shuffling and scaling, of course).</a:t>
            </a:r>
            <a:endParaRPr lang="nb-NO" dirty="0">
              <a:solidFill>
                <a:srgbClr val="000000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2531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Activity 1: </a:t>
            </a:r>
            <a:r>
              <a:rPr lang="en-US" dirty="0"/>
              <a:t>K-Means Clustering (ensemble)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1600" indent="0">
              <a:buClr>
                <a:srgbClr val="434343"/>
              </a:buClr>
              <a:buNone/>
            </a:pPr>
            <a:r>
              <a:rPr lang="nb-NO" b="1" dirty="0" smtClean="0">
                <a:solidFill>
                  <a:srgbClr val="000000"/>
                </a:solidFill>
              </a:rPr>
              <a:t>Steps for Completion:</a:t>
            </a:r>
          </a:p>
          <a:p>
            <a:pPr marL="444500" indent="-342900">
              <a:buClr>
                <a:srgbClr val="434343"/>
              </a:buClr>
            </a:pPr>
            <a:r>
              <a:rPr lang="en-US" dirty="0" smtClean="0"/>
              <a:t>Import and preprocess Iris data</a:t>
            </a:r>
            <a:r>
              <a:rPr lang="en-US" dirty="0"/>
              <a:t> </a:t>
            </a:r>
            <a:endParaRPr lang="en-US" dirty="0" smtClean="0"/>
          </a:p>
          <a:p>
            <a:pPr marL="444500" indent="-342900">
              <a:buClr>
                <a:srgbClr val="434343"/>
              </a:buClr>
            </a:pPr>
            <a:r>
              <a:rPr lang="en-US" dirty="0" smtClean="0"/>
              <a:t>Instantiate empty </a:t>
            </a:r>
            <a:r>
              <a:rPr lang="en-US" dirty="0"/>
              <a:t>data frame for which to append the labels for each </a:t>
            </a:r>
            <a:r>
              <a:rPr lang="en-US" dirty="0" smtClean="0"/>
              <a:t>model</a:t>
            </a:r>
          </a:p>
          <a:p>
            <a:pPr marL="444500" indent="-342900">
              <a:buClr>
                <a:srgbClr val="434343"/>
              </a:buClr>
            </a:pPr>
            <a:r>
              <a:rPr lang="en-US" dirty="0"/>
              <a:t>I</a:t>
            </a:r>
            <a:r>
              <a:rPr lang="en-US" dirty="0" smtClean="0"/>
              <a:t>terate </a:t>
            </a:r>
            <a:r>
              <a:rPr lang="en-US" dirty="0"/>
              <a:t>through 100 models, appending the predicted </a:t>
            </a:r>
            <a:r>
              <a:rPr lang="en-US" dirty="0" smtClean="0"/>
              <a:t>labels a new column to the empty data frame at the end of each iteration</a:t>
            </a:r>
            <a:r>
              <a:rPr lang="en-US" dirty="0"/>
              <a:t> </a:t>
            </a:r>
            <a:endParaRPr lang="en-US" dirty="0" smtClean="0"/>
          </a:p>
          <a:p>
            <a:pPr marL="901700" lvl="1" indent="-342900">
              <a:buClr>
                <a:srgbClr val="434343"/>
              </a:buClr>
            </a:pPr>
            <a:r>
              <a:rPr lang="en-US" dirty="0" smtClean="0"/>
              <a:t>The previously empty data frame will contain 100 columns after the loop is complete</a:t>
            </a:r>
          </a:p>
          <a:p>
            <a:pPr marL="444500" indent="-342900">
              <a:buClr>
                <a:srgbClr val="434343"/>
              </a:buClr>
            </a:pPr>
            <a:r>
              <a:rPr lang="en-US" dirty="0" smtClean="0"/>
              <a:t>Calculate </a:t>
            </a:r>
            <a:r>
              <a:rPr lang="en-US" dirty="0"/>
              <a:t>the mode for each row and assign it </a:t>
            </a:r>
            <a:r>
              <a:rPr lang="en-US" dirty="0" smtClean="0"/>
              <a:t>to a new column in the previously empty data frame</a:t>
            </a:r>
            <a:r>
              <a:rPr lang="en-US" dirty="0"/>
              <a:t> </a:t>
            </a:r>
            <a:endParaRPr lang="nb-NO" dirty="0" smtClean="0">
              <a:solidFill>
                <a:srgbClr val="000000"/>
              </a:solidFill>
            </a:endParaRPr>
          </a:p>
          <a:p>
            <a:pPr marL="444500" indent="-342900">
              <a:buClr>
                <a:srgbClr val="434343"/>
              </a:buClr>
            </a:pPr>
            <a:endParaRPr lang="nb-NO" dirty="0">
              <a:solidFill>
                <a:srgbClr val="000000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64577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Exercise 6: PCA - Tuning n_components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indent="-342900">
              <a:buClr>
                <a:srgbClr val="434343"/>
              </a:buClr>
            </a:pPr>
            <a:r>
              <a:rPr lang="en-IN" dirty="0">
                <a:solidFill>
                  <a:srgbClr val="000000"/>
                </a:solidFill>
              </a:rPr>
              <a:t>Import Iris data</a:t>
            </a:r>
          </a:p>
          <a:p>
            <a:pPr marL="444500" indent="-342900">
              <a:buClr>
                <a:srgbClr val="434343"/>
              </a:buClr>
            </a:pPr>
            <a:r>
              <a:rPr lang="en-IN" dirty="0">
                <a:solidFill>
                  <a:srgbClr val="000000"/>
                </a:solidFill>
              </a:rPr>
              <a:t>Pre-process Iris data (i.e., shuffle and scale</a:t>
            </a:r>
            <a:r>
              <a:rPr lang="en-IN" dirty="0" smtClean="0">
                <a:solidFill>
                  <a:srgbClr val="000000"/>
                </a:solidFill>
              </a:rPr>
              <a:t>)</a:t>
            </a:r>
            <a:endParaRPr lang="en-US" dirty="0"/>
          </a:p>
          <a:p>
            <a:pPr marL="444500" indent="-342900">
              <a:buClr>
                <a:srgbClr val="434343"/>
              </a:buClr>
            </a:pPr>
            <a:r>
              <a:rPr lang="en-US" dirty="0" smtClean="0">
                <a:solidFill>
                  <a:srgbClr val="000000"/>
                </a:solidFill>
              </a:rPr>
              <a:t>Build PCA model with all possible principal components</a:t>
            </a:r>
          </a:p>
          <a:p>
            <a:pPr marL="444500" indent="-342900">
              <a:buClr>
                <a:srgbClr val="434343"/>
              </a:buClr>
            </a:pPr>
            <a:r>
              <a:rPr lang="en-IN" dirty="0" smtClean="0">
                <a:solidFill>
                  <a:srgbClr val="000000"/>
                </a:solidFill>
              </a:rPr>
              <a:t>Determine the number of principal components that account for greater than or equal to a user-defined threshold</a:t>
            </a:r>
          </a:p>
          <a:p>
            <a:pPr marL="444500" indent="-342900">
              <a:buClr>
                <a:srgbClr val="434343"/>
              </a:buClr>
            </a:pPr>
            <a:r>
              <a:rPr lang="en-IN" dirty="0" smtClean="0">
                <a:solidFill>
                  <a:srgbClr val="000000"/>
                </a:solidFill>
              </a:rPr>
              <a:t>Plot proportion of explained variance by number of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5199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121900" tIns="121900" rIns="121900" bIns="121900" rtlCol="0" anchor="b" anchorCtr="0">
            <a:noAutofit/>
          </a:bodyPr>
          <a:lstStyle/>
          <a:p>
            <a:r>
              <a:rPr lang="en-GB" dirty="0"/>
              <a:t>Topic </a:t>
            </a:r>
            <a:r>
              <a:rPr lang="en-GB" dirty="0" smtClean="0"/>
              <a:t>D: Supervised Linear Discriminant Function Analysis (LDA)</a:t>
            </a:r>
            <a:endParaRPr lang="en-GB" dirty="0"/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IN" dirty="0"/>
              <a:t>Master Data Science with Python</a:t>
            </a:r>
            <a:endParaRPr lang="e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9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Supervised </a:t>
            </a:r>
            <a:r>
              <a:rPr lang="en-GB" dirty="0"/>
              <a:t>Linear Discriminant Function Analysis (LDA)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</a:t>
            </a:r>
            <a:r>
              <a:rPr lang="en-US" dirty="0" smtClean="0"/>
              <a:t>escribed </a:t>
            </a:r>
            <a:r>
              <a:rPr lang="en-US" dirty="0"/>
              <a:t>by Field (2013) as the reverse of Multivariate Analysis of Variance (</a:t>
            </a:r>
            <a:r>
              <a:rPr lang="en-US" dirty="0" smtClean="0"/>
              <a:t>MANOVA)</a:t>
            </a:r>
          </a:p>
          <a:p>
            <a:pPr lvl="1" fontAlgn="base"/>
            <a:r>
              <a:rPr lang="en-US" dirty="0" smtClean="0"/>
              <a:t>MANOVA: </a:t>
            </a:r>
            <a:r>
              <a:rPr lang="en-US" dirty="0"/>
              <a:t>identify the linear variates best differentiating the </a:t>
            </a:r>
            <a:r>
              <a:rPr lang="en-US" dirty="0" smtClean="0"/>
              <a:t>groups</a:t>
            </a:r>
          </a:p>
          <a:p>
            <a:pPr lvl="1" fontAlgn="base"/>
            <a:r>
              <a:rPr lang="en-US" dirty="0" smtClean="0"/>
              <a:t>LDA: </a:t>
            </a:r>
            <a:r>
              <a:rPr lang="en-US" dirty="0"/>
              <a:t>linear variates are the boundaries, or functions, used to discern one group from </a:t>
            </a:r>
            <a:r>
              <a:rPr lang="en-US" dirty="0" smtClean="0"/>
              <a:t>another</a:t>
            </a:r>
          </a:p>
          <a:p>
            <a:pPr lvl="1" fontAlgn="base"/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3903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 7: Fitting LDA Model with Default </a:t>
            </a:r>
            <a:r>
              <a:rPr lang="en-US" dirty="0" err="1"/>
              <a:t>Hyperparameters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indent="-342900">
              <a:buClr>
                <a:srgbClr val="434343"/>
              </a:buClr>
            </a:pPr>
            <a:r>
              <a:rPr lang="en-IN" dirty="0">
                <a:solidFill>
                  <a:srgbClr val="000000"/>
                </a:solidFill>
              </a:rPr>
              <a:t>Import Iris data</a:t>
            </a:r>
          </a:p>
          <a:p>
            <a:pPr marL="444500" indent="-342900">
              <a:buClr>
                <a:srgbClr val="434343"/>
              </a:buClr>
            </a:pPr>
            <a:r>
              <a:rPr lang="en-IN" dirty="0">
                <a:solidFill>
                  <a:srgbClr val="000000"/>
                </a:solidFill>
              </a:rPr>
              <a:t>Pre-process Iris data (i.e., shuffle and scale</a:t>
            </a:r>
            <a:r>
              <a:rPr lang="en-IN" dirty="0" smtClean="0">
                <a:solidFill>
                  <a:srgbClr val="000000"/>
                </a:solidFill>
              </a:rPr>
              <a:t>)</a:t>
            </a:r>
            <a:endParaRPr lang="en-US" dirty="0"/>
          </a:p>
          <a:p>
            <a:pPr marL="444500" indent="-342900">
              <a:buClr>
                <a:srgbClr val="434343"/>
              </a:buClr>
            </a:pPr>
            <a:r>
              <a:rPr lang="en-US" dirty="0" smtClean="0">
                <a:solidFill>
                  <a:srgbClr val="000000"/>
                </a:solidFill>
              </a:rPr>
              <a:t>Build LDA model with default </a:t>
            </a:r>
            <a:r>
              <a:rPr lang="en-US" dirty="0" err="1" smtClean="0">
                <a:solidFill>
                  <a:srgbClr val="000000"/>
                </a:solidFill>
              </a:rPr>
              <a:t>hyperparameters</a:t>
            </a:r>
            <a:endParaRPr lang="en-US" dirty="0" smtClean="0">
              <a:solidFill>
                <a:srgbClr val="000000"/>
              </a:solidFill>
            </a:endParaRPr>
          </a:p>
          <a:p>
            <a:pPr marL="444500" indent="-342900">
              <a:buClr>
                <a:srgbClr val="434343"/>
              </a:buClr>
            </a:pPr>
            <a:r>
              <a:rPr lang="en-IN" dirty="0" smtClean="0">
                <a:solidFill>
                  <a:srgbClr val="000000"/>
                </a:solidFill>
              </a:rPr>
              <a:t>Evaluate model performance with confusion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1280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8: Tuning LDA </a:t>
            </a:r>
            <a:r>
              <a:rPr lang="en-US" dirty="0" err="1"/>
              <a:t>Hyperparameters</a:t>
            </a:r>
            <a:r>
              <a:rPr lang="en-US" dirty="0"/>
              <a:t> using </a:t>
            </a:r>
            <a:r>
              <a:rPr lang="en-US" dirty="0" err="1"/>
              <a:t>GridSearchCV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indent="-342900">
              <a:buClr>
                <a:srgbClr val="434343"/>
              </a:buClr>
            </a:pPr>
            <a:r>
              <a:rPr lang="en-IN" dirty="0">
                <a:solidFill>
                  <a:srgbClr val="000000"/>
                </a:solidFill>
              </a:rPr>
              <a:t>Import Iris data</a:t>
            </a:r>
          </a:p>
          <a:p>
            <a:pPr marL="444500" indent="-342900">
              <a:buClr>
                <a:srgbClr val="434343"/>
              </a:buClr>
            </a:pPr>
            <a:r>
              <a:rPr lang="en-IN" dirty="0">
                <a:solidFill>
                  <a:srgbClr val="000000"/>
                </a:solidFill>
              </a:rPr>
              <a:t>Pre-process Iris data (i.e., shuffle and scale</a:t>
            </a:r>
            <a:r>
              <a:rPr lang="en-IN" dirty="0" smtClean="0">
                <a:solidFill>
                  <a:srgbClr val="000000"/>
                </a:solidFill>
              </a:rPr>
              <a:t>)</a:t>
            </a:r>
            <a:endParaRPr lang="en-US" dirty="0"/>
          </a:p>
          <a:p>
            <a:pPr marL="444500" indent="-342900">
              <a:buClr>
                <a:srgbClr val="434343"/>
              </a:buClr>
            </a:pPr>
            <a:r>
              <a:rPr lang="en-US" dirty="0" smtClean="0">
                <a:solidFill>
                  <a:srgbClr val="000000"/>
                </a:solidFill>
              </a:rPr>
              <a:t>Tune LDA model with </a:t>
            </a:r>
            <a:r>
              <a:rPr lang="en-US" dirty="0" err="1" smtClean="0">
                <a:solidFill>
                  <a:srgbClr val="000000"/>
                </a:solidFill>
              </a:rPr>
              <a:t>GridSearchCV</a:t>
            </a:r>
            <a:endParaRPr lang="en-US" dirty="0" smtClean="0">
              <a:solidFill>
                <a:srgbClr val="000000"/>
              </a:solidFill>
            </a:endParaRPr>
          </a:p>
          <a:p>
            <a:pPr marL="444500" indent="-342900">
              <a:buClr>
                <a:srgbClr val="434343"/>
              </a:buClr>
            </a:pPr>
            <a:r>
              <a:rPr lang="en-IN" dirty="0" smtClean="0">
                <a:solidFill>
                  <a:srgbClr val="000000"/>
                </a:solidFill>
              </a:rPr>
              <a:t>Evaluate model performance with confusion matrix</a:t>
            </a:r>
          </a:p>
          <a:p>
            <a:pPr marL="444500" indent="-342900">
              <a:buClr>
                <a:srgbClr val="434343"/>
              </a:buClr>
            </a:pPr>
            <a:r>
              <a:rPr lang="en-IN" dirty="0" smtClean="0">
                <a:solidFill>
                  <a:srgbClr val="000000"/>
                </a:solidFill>
              </a:rPr>
              <a:t>Programmatically re-fit LDA model with tuned </a:t>
            </a:r>
            <a:r>
              <a:rPr lang="en-IN" dirty="0" err="1" smtClean="0">
                <a:solidFill>
                  <a:srgbClr val="000000"/>
                </a:solidFill>
              </a:rPr>
              <a:t>hyperparameters</a:t>
            </a:r>
            <a:endParaRPr lang="en-IN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1265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lear </a:t>
            </a:r>
            <a:r>
              <a:rPr lang="en-US" dirty="0"/>
              <a:t>instruction is provided to </a:t>
            </a:r>
            <a:r>
              <a:rPr lang="en-US" i="1" dirty="0"/>
              <a:t>predictive models</a:t>
            </a:r>
            <a:r>
              <a:rPr lang="en-US" dirty="0"/>
              <a:t> concerning the outcome for which to </a:t>
            </a:r>
            <a:r>
              <a:rPr lang="en-US" dirty="0" smtClean="0"/>
              <a:t>learn</a:t>
            </a:r>
          </a:p>
          <a:p>
            <a:r>
              <a:rPr lang="en-US" dirty="0" smtClean="0"/>
              <a:t>Unsupervised Learning: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xploratory </a:t>
            </a:r>
            <a:r>
              <a:rPr lang="en-US" dirty="0"/>
              <a:t>analysis to uncover patterns in unlabeled data</a:t>
            </a:r>
            <a:endParaRPr lang="en-US" dirty="0" smtClean="0"/>
          </a:p>
          <a:p>
            <a:r>
              <a:rPr lang="en-US" dirty="0" smtClean="0"/>
              <a:t>Dimensionality Reduction:</a:t>
            </a:r>
          </a:p>
          <a:p>
            <a:pPr lvl="1"/>
            <a:r>
              <a:rPr lang="en-US" dirty="0" smtClean="0"/>
              <a:t>A form of unsupervised learning to reduce </a:t>
            </a:r>
            <a:r>
              <a:rPr lang="en-US" dirty="0"/>
              <a:t>the number of features in a data set </a:t>
            </a:r>
            <a:r>
              <a:rPr lang="en-US" dirty="0" smtClean="0"/>
              <a:t>by selecting certain features after thorough testing or </a:t>
            </a:r>
            <a:r>
              <a:rPr lang="en-US" dirty="0"/>
              <a:t>creating combinations of the original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5823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 lvl="0"/>
            <a:r>
              <a:rPr lang="en-GB" sz="2933" dirty="0"/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dirty="0">
                <a:solidFill>
                  <a:srgbClr val="000000"/>
                </a:solidFill>
              </a:rPr>
              <a:t>In this lesson, we:</a:t>
            </a:r>
          </a:p>
          <a:p>
            <a:pPr>
              <a:lnSpc>
                <a:spcPct val="100000"/>
              </a:lnSpc>
              <a:buClr>
                <a:srgbClr val="000000"/>
              </a:buClr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457189" indent="-457189">
              <a:lnSpc>
                <a:spcPct val="100000"/>
              </a:lnSpc>
              <a:buClr>
                <a:srgbClr val="000000"/>
              </a:buClr>
            </a:pPr>
            <a:r>
              <a:rPr lang="en-US" dirty="0" smtClean="0"/>
              <a:t>Fit a hierarchical cluster analysis</a:t>
            </a:r>
          </a:p>
          <a:p>
            <a:pPr marL="457189" indent="-457189">
              <a:lnSpc>
                <a:spcPct val="100000"/>
              </a:lnSpc>
              <a:buClr>
                <a:srgbClr val="000000"/>
              </a:buClr>
            </a:pPr>
            <a:r>
              <a:rPr lang="en-US" dirty="0" smtClean="0"/>
              <a:t>Tuned and fit a k-Means clustering model</a:t>
            </a:r>
          </a:p>
          <a:p>
            <a:pPr marL="457189" indent="-457189">
              <a:lnSpc>
                <a:spcPct val="100000"/>
              </a:lnSpc>
              <a:buClr>
                <a:srgbClr val="000000"/>
              </a:buClr>
            </a:pPr>
            <a:r>
              <a:rPr lang="en-US" dirty="0" smtClean="0"/>
              <a:t>Transformed original features to a tuned number of principal components</a:t>
            </a:r>
          </a:p>
          <a:p>
            <a:pPr marL="457189" indent="-457189">
              <a:lnSpc>
                <a:spcPct val="100000"/>
              </a:lnSpc>
              <a:buClr>
                <a:srgbClr val="000000"/>
              </a:buClr>
            </a:pPr>
            <a:r>
              <a:rPr lang="en-US" dirty="0" smtClean="0"/>
              <a:t>Evaluated k-Means model performance using original features to principal components</a:t>
            </a:r>
          </a:p>
          <a:p>
            <a:pPr marL="457189" indent="-457189">
              <a:lnSpc>
                <a:spcPct val="100000"/>
              </a:lnSpc>
              <a:buClr>
                <a:srgbClr val="000000"/>
              </a:buClr>
            </a:pPr>
            <a:r>
              <a:rPr lang="en-US" dirty="0" smtClean="0"/>
              <a:t>Fine- tuned a linear discriminant function analysis </a:t>
            </a:r>
            <a:r>
              <a:rPr lang="en-US" dirty="0" err="1" smtClean="0"/>
              <a:t>hyperparameters</a:t>
            </a:r>
            <a:r>
              <a:rPr lang="en-US" dirty="0" smtClean="0"/>
              <a:t> using</a:t>
            </a:r>
            <a:r>
              <a:rPr lang="en-US" dirty="0"/>
              <a:t> </a:t>
            </a:r>
            <a:r>
              <a:rPr lang="en-US" dirty="0" err="1" smtClean="0"/>
              <a:t>GridSearchCV</a:t>
            </a:r>
            <a:endParaRPr lang="en-US" dirty="0"/>
          </a:p>
          <a:p>
            <a:pPr marL="457189" indent="-457189">
              <a:lnSpc>
                <a:spcPct val="100000"/>
              </a:lnSpc>
              <a:buClr>
                <a:srgbClr val="000000"/>
              </a:buClr>
            </a:pPr>
            <a:r>
              <a:rPr lang="en-US" dirty="0" smtClean="0"/>
              <a:t>Evaluated </a:t>
            </a:r>
            <a:r>
              <a:rPr lang="en-US" dirty="0"/>
              <a:t>classifier model performance using a confusion </a:t>
            </a:r>
            <a:r>
              <a:rPr lang="en-US" dirty="0" smtClean="0"/>
              <a:t>matrix</a:t>
            </a:r>
          </a:p>
          <a:p>
            <a:pPr marL="457189" indent="-457189">
              <a:lnSpc>
                <a:spcPct val="100000"/>
              </a:lnSpc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</a:rPr>
              <a:t>Programmatically selected tuned </a:t>
            </a:r>
            <a:r>
              <a:rPr lang="en-US" dirty="0" err="1" smtClean="0">
                <a:solidFill>
                  <a:srgbClr val="000000"/>
                </a:solidFill>
              </a:rPr>
              <a:t>hyperparameters</a:t>
            </a:r>
            <a:r>
              <a:rPr lang="en-US" dirty="0" smtClean="0">
                <a:solidFill>
                  <a:srgbClr val="000000"/>
                </a:solidFill>
              </a:rPr>
              <a:t> to access all attributes of the estimator</a:t>
            </a:r>
            <a:endParaRPr lang="en-GB" dirty="0">
              <a:solidFill>
                <a:srgbClr val="000000"/>
              </a:solidFill>
            </a:endParaRPr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38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Topic A: </a:t>
            </a:r>
            <a:r>
              <a:rPr lang="en-IN" dirty="0" smtClean="0"/>
              <a:t>Hierarchical Cluster Analysis (HCA)</a:t>
            </a:r>
            <a:r>
              <a:rPr lang="en-IN" dirty="0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IN" dirty="0"/>
              <a:t>Master Data Science with Python</a:t>
            </a:r>
            <a:endParaRPr lang="e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2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Hierarchical Cluster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Measures the </a:t>
            </a:r>
            <a:r>
              <a:rPr lang="en-US" i="1" dirty="0"/>
              <a:t>Euclidean distance</a:t>
            </a:r>
            <a:r>
              <a:rPr lang="en-US" dirty="0"/>
              <a:t> between and among all observations in the data and creates links at the distance in which the two points </a:t>
            </a:r>
            <a:r>
              <a:rPr lang="en-US" dirty="0" smtClean="0"/>
              <a:t>lie</a:t>
            </a:r>
          </a:p>
          <a:p>
            <a:pPr marL="0" indent="0">
              <a:buNone/>
            </a:pPr>
            <a:endParaRPr lang="en-US" dirty="0"/>
          </a:p>
          <a:p>
            <a:pPr marL="101600" indent="0">
              <a:buClr>
                <a:srgbClr val="000000"/>
              </a:buClr>
              <a:buNone/>
            </a:pPr>
            <a:endParaRPr lang="en-IN" dirty="0">
              <a:solidFill>
                <a:srgbClr val="000000"/>
              </a:solidFill>
            </a:endParaRPr>
          </a:p>
          <a:p>
            <a:pPr marL="444500" indent="-342900">
              <a:buClr>
                <a:srgbClr val="000000"/>
              </a:buClr>
            </a:pPr>
            <a:r>
              <a:rPr lang="en-IN" dirty="0" smtClean="0">
                <a:solidFill>
                  <a:srgbClr val="000000"/>
                </a:solidFill>
              </a:rPr>
              <a:t>Output is a tree-like structure known as a </a:t>
            </a:r>
            <a:r>
              <a:rPr lang="en-IN" dirty="0" err="1" smtClean="0">
                <a:solidFill>
                  <a:srgbClr val="000000"/>
                </a:solidFill>
              </a:rPr>
              <a:t>dendrogram</a:t>
            </a:r>
            <a:endParaRPr lang="en-IN" dirty="0" smtClean="0">
              <a:solidFill>
                <a:srgbClr val="000000"/>
              </a:solidFill>
            </a:endParaRPr>
          </a:p>
          <a:p>
            <a:pPr marL="901700" lvl="1" indent="-342900">
              <a:buClr>
                <a:srgbClr val="000000"/>
              </a:buClr>
            </a:pPr>
            <a:r>
              <a:rPr lang="en-US" dirty="0" smtClean="0"/>
              <a:t>y-axis: </a:t>
            </a:r>
            <a:r>
              <a:rPr lang="en-US" dirty="0"/>
              <a:t>Euclidean </a:t>
            </a:r>
            <a:r>
              <a:rPr lang="en-US" dirty="0" smtClean="0"/>
              <a:t>distance</a:t>
            </a:r>
          </a:p>
          <a:p>
            <a:pPr marL="901700" lvl="1" indent="-342900">
              <a:buClr>
                <a:srgbClr val="000000"/>
              </a:buClr>
            </a:pPr>
            <a:r>
              <a:rPr lang="en-US" dirty="0" smtClean="0"/>
              <a:t>x-axis: </a:t>
            </a:r>
            <a:r>
              <a:rPr lang="en-US" dirty="0"/>
              <a:t>row index for each </a:t>
            </a:r>
            <a:r>
              <a:rPr lang="en-US" dirty="0" smtClean="0"/>
              <a:t>observation</a:t>
            </a:r>
          </a:p>
          <a:p>
            <a:pPr marL="901700" lvl="1" indent="-342900">
              <a:buClr>
                <a:srgbClr val="000000"/>
              </a:buClr>
            </a:pPr>
            <a:r>
              <a:rPr lang="en-US" dirty="0" smtClean="0"/>
              <a:t>Horizontal lines: </a:t>
            </a:r>
            <a:r>
              <a:rPr lang="en-US" dirty="0"/>
              <a:t>links between </a:t>
            </a:r>
            <a:r>
              <a:rPr lang="en-US" dirty="0" smtClean="0"/>
              <a:t>observations</a:t>
            </a:r>
          </a:p>
          <a:p>
            <a:pPr marL="1358900" lvl="2" indent="-342900">
              <a:buClr>
                <a:srgbClr val="000000"/>
              </a:buClr>
            </a:pPr>
            <a:r>
              <a:rPr lang="en-US" dirty="0" smtClean="0"/>
              <a:t>links </a:t>
            </a:r>
            <a:r>
              <a:rPr lang="en-US" dirty="0"/>
              <a:t>closer to the x-axis indicating closer distance and subsequent relationship. </a:t>
            </a:r>
            <a:endParaRPr lang="en-US" dirty="0" smtClean="0"/>
          </a:p>
          <a:p>
            <a:pPr marL="444500" indent="-342900">
              <a:buClr>
                <a:srgbClr val="000000"/>
              </a:buClr>
            </a:pPr>
            <a:endParaRPr lang="en-IN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AutoShape 2" descr="data:image/png;base64,iVBORw0KGgoAAAANSUhEUgAAAQ4AAABeCAYAAADSSPrmAAAAAXNSR0IArs4c6QAAAARnQU1BAACxjwv8YQUAAAAJcEhZcwAADsMAAA7DAcdvqGQAAB2sSURBVHhe7d1nzC1V1QfwoYlUQRCRKkV6EaRK80pVFJGiSCIBVJq0SIwJn94vkCAJXwghNFESiYYSsAI2EFS6CAhKBxGkdxCwvP527rrvOMw5z5znOefe87xn/ZPJaVP2XuW/11p7z5yF/v0fVIlEIjEAFp77mkgkEp2RxJFIJAZGEkcikRgYSRyJRGJgZHE0MQ//+te/qttvv7166qmnyueFFlqovCYmD1tttVW10korzf30TiRxJObhjTfeqI488sjq4YcfrlZcccVq0UUXrdI8JhMnn3xyteWWW8799E4kcSTm4eWXX64OPPDAauutt67mzJlTLbnkknN/SUwaNthgg2r55Zef++mdSOJIzAPi+PznP1/Iw7bMMsvM/SWR+G9kcTTxDvzzn//MFCXRF0kciURiYCRxJBKJgZHEkUgkBkYSR2KkUCup10vic9ZQZjeSOBIjA3J4++23q7///e/lVdH1rbfeql5//fXy3T/+8Y8kkFmKJI7ESIAQLCh74oknqvvuu6967LHHqqeffrr661//Wj300EPVn/70p+rJJ5+s3nzzzSSPWYgkjsRIIJr429/+Vv35z3+ufve731W/+tWvqltvvbW6//77q0cffbS6/vrrqxtuuKEsbxeJJGYXkjgSI8Grr75a/eUvfymvIovf/OY31QMPPFC9+93vrj7wgQ8UUkEoIhHpS2J2IYkjMRJECrL00kvPiyjWXHPNasMNN6zWWGONapFFFqleeumlUu9wc11idiGJIzESuM/lgx/8YCGI5557rlp11VWrjTbaqHrve99bCMPydu+XW265sk9idiGJIzESiDRWXnnlElG8+OKL5YapZZddtlp44YWrxx9/vBRORSC+E5Fk1DG7kMSRGAkQBEJQ3zAVK7pYfPHFyzSsWse73vWuEoWIPJ599tmyT2L2IIkjMTK88sorZQpW9LHKKqsU4vCdmZQgEu+RR86szC4kcSRGBumIp4itvfba1WqrrVaIwmdpy3ve855CGL5T51hsscXmHpWYDUjiSIwMCqSeIrXTTjuVKVhPFFPT2Gabbap11lmnWmGFFUqdI542lpg9SOJIjAzSkR122KE8UUyEIdoQYZhdQSbbbrttmXlZYokl8vmmswxJHImRQfqBMNQ4YsoVQYhERBuIxYKwJI3ZhySORCIxMJI4EonEwEjiSAwEy8hNnbqJzdqLUW+ulXfPjh/yKeeJeYinnO+3337l1QxIE25Ic6u89RnNtReDmpL9bVHj8Fqvd/jNVK2FYp64blFZYjyQxJGYhy7E4T6TH//4x9XPfvazspQ8ip3+9ctq0K5wE5x1HhFVeBXFWHrOJL3aTNv6q4bNN988C6kjAFnb6uTdBUkciXnoQhxuk//JT35SnXXWWdUf/vCH4vDWYuy9997lzlfTrf0Qhvnaa68V4kEglqEjpOeff75859VSde/Nypx44onV5z73uXLvS94QNxxwe7K3kpf8kb6oDjl3iexmFXFEU3PUGQ26EIcogFN/5zvfqS688MLqkUceKQu47H/IIYdU6667bqdVoHRZjy7iZrhnnnmmPKPjjjvuKA/+8SCgXXbZpTr++OOrLbbYoqz56AXnStuYGuRkAPBQJbJGHqI+KeHGG29c9EmH/WS5yP/8B3PfjzV0jHEJZ40645DvUkAU8bRnthutEejSSy8tkcMmm2zSGj3o41JLLVXWYah1eJqXCIHxiQikFqIEIxjj67fZxzWMctZ6OCfjdX0ksdZaaxV9u45l6xaLtaUr9KDt6i/0MOm1kChck1NsdZATQr7nnntKtEFeDz74YHXjjTcWEqcb+uiXenYmjhgZvEKzMaME0vBMh7vvvru81ylLlOdnG9oQ7fIcTcLmBAu6TTNBF+IAhqauwbA85cvTvF544YVSs+D4cUPbILKwr82gQLd0jDhWX331Uoj1m/tdkFIzXWH8bEMbHDfb9TBTSAPpBUFE6lGXB339/ve/L7qysvfDH/5wIeV4tKOIElFboNcLnagZYQgjXey6664rSjL6AyLBcBrJkYYN53ft22+/vTz01nXCyMYBcZv4nXfeWUZespoEcNCPfvSj1QEHHFB96EMfKjbA8K688sp5epoJ6BcxuddFcdRnt987bwxewObuvffe8hhCJD4p8u8HRIE4brnlltZHMxroRBvs1b6IVqS43nrrlVTR82DJuh86EQflONEvfvGL6pxzzqm+//3vl8+UhECEPR48K98VInUFA7B/P8LhmHfddVd5KrZ7HIxCvUbC+Q0jn3wQM//xj3/8L0KdBOj77rvvXjbvFTivvfba6qqrrirGiUxmCjI2Im6//fZl5qYZbXgo0E033TQvP1eXGZdBZUFBNKjWJLK47bbbSsRW14XfEQZbDSL22QZ1Yu6FTsQRDkKBbonWEGEt4mAsHkT73e9+t4w4HL0LNE7DkQ0SajMy58eACmXve9/7SvVep8fFMLRDezC19iG3SXpqt/5z2E9/+tPlhjW1DyPdD3/4wzJqSR26GOFUIGPn5wz1Ggf7MZiRt9SKjTaJZRJBPnzFFLa0Q0RMVqEL9vqlL32p2nPPPUtdCWEojCMa62b4uZSwHzoRhxNjcorToBjxw3F87w5IOWjX26MpGyncfPPNPSMVJMQZsaK8Ozo5TtAeEQcZyPGFzXLMSQFbYKCmS4349C/6uuKKK0oERibDAEIIwgiwDSmsSARx5635/weyohe1N/pAIDE40xlfRbR+RyjkqNBNh/vuu2+pU/VDZy8MtqqPIBqHmUyXYbDtttuujAhdoBOq5UYojtYcmXyOuopr6OS4GkZEZBSCOCap1gEGFfWOvfbaqxgkopdfW+/x8MMPvyPHHgbYh2tEEVW00ySWSYdB3XNQ1JxEHfVsIGTFTvmgdE+B9OMf/3gJAtqm4uvoSxyUIxIw5xupSVM5Pht1myOCY5EDUjBV53hRhnPYpDgWEDEsvzWJw3UxoOKOEUVH2qINxxnVtNH1fHZ+37n2dNMG53LOyAGbqH+n30I8EZFwLyrakwQG+qlPfaqaM2dOSWfJAXH4I6ZRECndqKNssMEGhayMnG0IPXKaaAN78x0ba9PtggabZb/hc00M0maRuvOpBfGH5vnI8Kc//WkpRO+///7VZptt1qmG2HM6VsPN7fq7PheVVqhtYC6/yTmxvZxeSCrdoCTfgQq370QVjrWf9xwqCp5yYeTA6DScoBiATU6mdqINIhls2DQO50IsppC0kxDA9bQT03ovYiGMJum1gVL0T+QgFNZ3x2JvxOWa+qFv2uw33zu3aznO6KdK3TX6GheQf5fp2DYYOKRsFmiRjdA4CugiAms86K+LDrog1h0wdLM6dNE8N/JiG2ELoVu2oqCvnaJYuh2X2oj2sWl2pI98iky1U//4lT6xQ/ppS+Hq0DdpiP1Nsdb/joJ+1KKc04OVpCmup95BV/1k0kocnNbF3JPgJBotbTCFgyQ02PyvDlEKAlBN1wGNw+aquRTkWI6FIMy8ME6dYVgcU+RhpA4jFVk4LwGaYkMyQifkUu8IQWjPb3/723I9nZdXMxAjvijHZ9PHcj1RS1vE0oTzarv+E+wPfvCD0gY1DG1EDqYcf/7znxcyk1trF6MkI0plxJwPgfQCBTmvjUy6bhxRP7r0ZVA4/3SJA+gaSeubSJL8yAuG/YhAhXjX0E5rPZqDimv/+te/LragPd4brNgkmdOx2UF9RGxsblikNl2IDNgvH0MeojXtJzdRHNnxs4svvrjsL9LiS/3aTS78TNTHXvmB8/AZ9UV+suOOO5bIzb6uryZiEIggoA2t1sf4L7vsstIRU23uQ9h1110LKQh3GBhotAotx/Y+QkIkoQGMSLSAZDSO8WicSrxcyvdGZlNtrmGfmHKjbNeK9fN14WgX4kEKFL/bbruV4zkTpwbXZQzaav8u4JSiKgrTLnm7mQGzOhHmcQRkxTC1K8hM+wja5pr9wuC4DsUhIDeMdd0QGjJ3jnEEIt1jjz3K9v73v7+Q6TXXXFOmaEVqXXUxFeiBvum/SaLkjyg4C9v67Gc/W2211VZFr3SJbDgR3TXtg/2KRhBMfSZifkB7kQa7snLWq6iDrWunwZT+ESb/0G92R8baLMIy8NXb7Hd+6PuwYa+ieZvzsmW1xF/+8pfFJkU7fLkfWomDgAnOdE04u0hg0003nZcDaZyGG1U5uxAIk/mewHUCa0pRNNrv1mHUR4deSvE9ZTqOI7penTg4JSMkWCkTdrQ/YTJchORvBg866KDquOOOKyNK07ja4HgMjwQZVuSFET24rv5QsAjEdeO82qc9UYvp1bcAIxAlOR9Zee2yuTa5jDPIzhSthxLTHzkiDoSr/cMgPc7C8cOW6oiUmo6i/kFm9MtefOf16KOPLjZe1yMndR/Oj370o0JOvfSoD0iGfQyyOaYXebq282oPObk+8rXxAXZClgZefsTeANlcdNFFJXUTQTTbzCb5pnP7jXwUQ5ESnXzve98rfT7vvPOK34tu4ty90OpNUgqjtbw0QkuOIQQXAVBE3ZE1Jjb7C60oAoN9+9vfri6//PLC9JiPE08VXkGcSycIrQ7nRhBmc0wbORcnJHgpDcETllHvk5/8ZEmFproe2AfBKfC5tvxPn41WHIDiCRuB1BVXB+P0ez/n0H7Rm5HwiCOOKAZ81FFHddoUIBlSGPo4gn1ID5GHEJgs6R95kN8wiI/zsaPmoAI+izRcmx3TiXDde/UQNmwQNO1on7p9sTu/19PnJuiWvRmxRbjsW4Q+1SZ1liIhvTb7YOvkhtjUXwzA/CVqgFE7on++GXUdtsDeDW5k3SYPAxW56x+7Fd3vs88+JfJX39h5552LPETuH/vYx4oP9UOr9WE7QmtrRBMaUodjjPYahPEZDCY788wzS8iK7dqE5jwcrul0bexMYFKJ9ddfvwiLYWBiYZcIqQsxtYHBiy4YlRTFMnLXQRL6JXwzkmkr4tKOJvymzU25NKGfzseIum7a5Bj9HXcYJBgg8mb4jJVM6KgfqQ4C52uTM8fjGAYVUYlITfptpI6aVBPOo12O/epXv1qW0vcjaIOIdFytxegtxJ9qQxrSeE7cJgN2JiqnX6kHIhG9sXH7iwbYge+Rm36wNcvytdlAikDabN85wy6RjsFRH0Xl9U16zm/5UD+0SoVDtCmkC3TQxgGPOeaY6hvf+Eb1hS98oRgPhjZFJ4VpGj9H4vzyN87h+jrqfa8Ryj42x1KI965LeN5TrnpA/VpxTC8QuvMJ/ziqSjMlxfkiRYpZgjrsw9D8jmh6gXwYM4NTt7j66qs7bYiXoSootxneuIGTGuE5o/RRhKW+0BapDYoYRemqqc/QcXwv2iBvgwqnoyMExjbCtqQQZuUMDEZ65+81+Dhenyx6+9rXvlZsvMt20kknlQi4Hsk34ZoIQsqM+CKyZXtsHFnoAx+VlvAlPuP3XuBHImZkoO3RN++bW79+19FKHBpLKRoTBkoJHJCgexmtC1KkzhitvZfnHnroodUJJ5xQCpZ+E3JF2BQbRVIwh8WqzkVI3lNqGAFoh/yPE0eeif0jEiEg7bdOxDm9dzwBIgNhZi8yAu2OAlTc6em9Y0VjSJBT1JUffXAtCCW0wb6MU1FK3jrINlXb26Dt85totNEor0KvBvaZz3ymkEc47kxhcKAnMq/bBiBWToYY6Fw76I7eDALADo3qQR4IQ1FQsdrWKzIO0L10RhSDRLpsbEkkNtWgwq7ZtH0jsogZKvJTCtB3/WLjUiB1SW3W3ybYGrhuF1LoglYNCvNcQMMoQSM5RDir94TNIEN58cqRGbcOUYRGMxRCQEhqCOFUOuIcjnFsGEH85pj69+AVmYhc5I1IiJFwdCEd0tA20YuVhdofEL3Isx3XFvXU4TftlBfrG8VxAn2XF2tbXQnaZQRgiAisn3EwBDUONYDDDjusOvzwwztvRqyuU8vAkMhG+/v1d5hwHXpRYFTTkD9LXaP2NQxwWDKmmzpxcDyRnNqawYvNsg+OyAldn/1IoUUh5MPhTNUaIJCzGp/XNidsgg0MuvWDvrBffRPRaoO288Wob9j4GJ2KRvwmFdLmpo7Jw2DnfGx5WPJvPYs8x3QQwRMwJ9O4mA/mjNERRIKtCd9nDosIMLwogOH4Lr4XuiIQTo6FhVCOcw1CIxQKjnSAs7teCMQ+PpvPNjKYnhKliAAIxnl81nYjAiePfI1jW5ty0UUXleO0pw0cX8rjnMJXBCjNcj2KNwXtWnVQMINEcgpLzTSmCb/ru74aPbtu+oJ4uoCsOMcll1xSqucMcNQgBzKTWtEBOzKlb7TtR6aDQu4PdFonD69s1mpIA4fUjrMgGqTOVhELG1KLMwCw1ZAtW6QX27CcbBC4pkGFj9CXtEVtxM182kaOBg7Qfm3WZ/3gU802kw/y1B997Go7U6F1AZiLcBrCtWFAhIG9/OaV4WssZ0EiDEbDhVIclmNxfkqlMMdzSDUDStfh6CgHtp9jEQvH00HXNcprS+R6HBeJEIhzGCW0wx192iQicD1GKjWKkQkch+BcE0G1FYEoQV/C8UVM+ogEKVA7VJ+FvTF6OAbBxQgnPaPULo4So1DXbRCQqZmt888/v8iLE5Nxr/MgvZksAGMX+o9gzUhFVEWndDdMsC/6IHs6CUfXNzYLvvO7JQTqG9rnNw7JDrWLDTqGPVhQaEASHX3kIx8p1xhU5jMF22M32s3+2ZV6B+LXFm2jGzZv0BFpiO7YnO/1ud5mdiuCogtycMww+tRKHJyWgTH+YGKCVfE12poi4vycx+9+Y5SUETmfWkNMvSIM5+OolEwhrqGT9kc0BOGcSILT+p0hiGgYtHMGYzJo58G+ohICMcPCOAhGe3ynfUEAhOU4fYqIxvXaIgcsL0KiCO2zDzIykorGpHLaHmCQCEmk43trBPo56PwAwyO7WDQmjGVc5EaGbZgJcZCBwcHCK6MjnSINM1TDcED9qZ+DXkWXHKNec7IPm2ALvhNxskt9kiazM21ii+FkbNSr9Qz0bCaoboczbXtXhM4QAfmxVYMovbBJPmXmhC+wYfKWsntvyYBIhK8FgdKJSBmZm3lBHoMOBr3QGou5KKERHqFzQoTBIZEBx9AQHaAg74349tM5nbZRIIc2N80QOXpEDUApBEOpjve7jvndRtEIyagvTBOZEC4D0RbXJTDXoXxEoG3xXZBGgEAJFoszmubv4BpGTAUn12V4+inqYKCiGAQW0B6KpXAjvP2RhmstSGgTIgsSlQ9bHcgxhg0yENEY/cz80A/nc91wypnA+SNSQOzgnGzDZ45Gp/YDjsRu6SqiCrakPewjIt5ol1f6k5Lan12Iouk8zjk/wNGlWWwPUfAH/qTf+sDe+VtEb/SrfmNwY290zGajzVIwqSqS1OdhkQb0tW4C5dyxaZyNYbR9ru/n2Lbjm6jv0/xdRxEWciFIzBmGY984Lq5Vb4vPTQj91FwUljhUW/gsnUFSHMEmTJQrey9MFHXVFaA92mX0QxgMj1EuSDAcEQaH4iyW5GsTx9b3YTuD9FBxUV2BkZMT8ubAbXoYFMhOrYKT0GG0n0O43cHIKxqMgSVsii00bTG+a4L+6J6jcjbyq9dO5gcQB2cnQ31hV9IxNihKilRT++2rXuOVbrWZHPRBmx0vddZvNmsg1fdhYcEOi1OAgAiK0BgnRzDyBHkMCoZgFBEFCdnbBIkU5Lcczr4cQhpidZ1RVCQVzkBpRjoGbYRHcsJFBrqgwdnMYoiWjFTeG1GRIuMaFvRb0Vwx1IhHTsOcdjWCmqFDHEiPzAOIX9ooAhQhhLNPBzFISas4nVE8ZgDnF9iNgQfp6htiMCPmOwVmr/W0T9olAuEPNkTtd8Qh1eYv9C9LGEa6WEfnp5wvKBCmtIIwkIb3BDRd9hSGyvUIvc0ofIccomjmWgwqnK9OCpRlhOAwwkr7Rd68IOH65GWUkW7qizqHQjPSlE4xpCaQwCA1DgTEsOMBxVID934w1pmObmQrykMa7lDmSNLZqGUE9M1nOpCGcnavg+pAX6MGYlARedD9/CQObWY/Igh90mdt0e+29Mpn0TiSth+5k4eoTASlT3Qpum5Ly2eCWfGHTEaZKE5SbBSBBoWuOhdj6GdY9uFEohwCpwCKbBoR40ZmDJwCKW1+Glo/6IP+ao/33/rWt6rTTjuthPbGCqNXs61kPNUfMgWQhlHNuhhVewZqtkn6MBXhtEEbyZPcherCdAu0RDJI6Ytf/GIptratBXGMcN73nKTuYF3h+qIbTodU9WFB6JLO9Mfm+uzP5n2zT+SlzV61N9rMbkVniIe/sN1B5TEVZs0/uVGsMJQA2px42KiLpZfQ7VN30FG3abrQPoW0Y489toTzZ5xxRnlMAsOqoytx6LOcWiRg1ka09YlPfKKQR1sk0wvOw1EZvvQACYschNhIQ2rlVfRjabcUqBcpOIdtJrYROh+2k00HXdvSth+52kZpk/kXkBMCo/jXv/71cidn3I1rdK6jC3EwSEU460MuuOCC4uTuRFWAG4Q06BBpIAukIWozSjo3UlJX0h5E8JWvfKX68pe/XKKZYYfciekh/3R6QmA09syFU045pTj5N7/5zVLrqJNwF+IQQitUnnvuueVBSj4jIGnaoNAmYTUCsSGQiEBsTFNKJdrwIORhFVwTM0cSx4SAmhVI3X5tZD/77LPLPST1WlEX4uDoHhhjrYEZGuflzNONAh0fJlh/H7AGyA1yirrTqZ0kRoMkjgkCwjjxxBPLIi1py2GHHVZmkAJdiENRVBphwZToYNTQPjWUcSo8J5I4JgqcXopx+umnl5H81FNPLQXNiBa6EAdII9Q65ofpIAtT4FnXGi8khU8QOKB7bcz3Wx9hmlNdYVA4jyKlNGfU2yimEhMzRxLHBIEDWthk6bJahSXoZjUSiUGRxDFhUCuIp4+7D8L050xTDilQLJ4aRvpivY7p42GdLzF8JHFMGNQM3Ptj6bZUxYrL6d7fAbGC1J9nuYHQ9Ox0gCAs33ffjztE3Vho1mYmbUuMDkkcEwg3RlnD4QY9tQ6Lr6aLIA637Hud7kwL4kBioiDLzD3Twy0Gzp9Rx/ghiWMC4eYty7elK9ZkuC9kus6peOkGK6tHrexsLmMfBNrjrlTtk/oo3CZpjCeSOCYQZkU4uidMSQs862Q6kUKs/OTwHpxjvcV0l4RLoTwoyapWsz4WeyGNJI7xRBLHhMIzGjx3xMguPbCGYxCoPUglPK8k0hREMpOpU9EKElpQd6YmuiO1M6HgpDG74qnfCpOcvovjiwLMxni+h2jFf3qoS1iZilD8hkg8E0LdotemEOqGNuRlQVnX6ycWPJI4JhT12RW3rsd9J10cV8HS09E4u+eQqJE4XrpjVkUkEn9Rofjab/PkLmtJRCuJ2YMkjgmGGocl5xyXkytGdo04rOpUiwB1DgVS0YtiqSdpqXf4vd/mGA9lcjt+piazC6mtCYaH4nhGKIf3FC83r3WBAqhCphvQpBtIxMN23Nui8GqRmUhkqs3xnlDl+ExRZheSOCYYce+Kkd+CKzULNYqpRn9OztmlK57ShUQ831SaYsWn+kYUTafaLEJrpipJIuOPJI4Jh8VgnkPK4RVJvXZxXGkNp1fcNEOjviH6cHwQiAVmU23SHDWTOmIaNglkfDH2TzlPjBaiDiO+VMWrZ35aHNb8/5gm7OvvEs2q+CsJEUOkMB4obCGXJ3MjlX6baCeeTI5IzMiIRDySUDojlTEDlHfJjhcy4phwcEYkwUnjz8NjarQfkASn91cT0hsRgkKn+oZah/fSl6k2143VpkhL6iMFcn5t0SYkpU2J8UE+yCdRHNUDjP0PqdThrLPOqg466KCy9LsXRBgcW3rCyRU649/xphMZMEPnsxZE5IGMRBnaYIbGq+goMR7IiCNRnNISdK9dn+zFiRGFPwsypSs1mS5pgONEH/Gv6vFvej4naYwfkjgSxSlNy3L+QRzf7AuyMK0r6pguaQScw/lis77Da5LG+CGJI1HgKeKeQ4oEMntNTIUkjkQBwvDfr9KFmUYOif//SOJIzAPiOPjgg0v0IW1IJHohZ1USicTAyIgjkUgMjCSORCIxMJI4EonEwEjiSCQSAyOJI5FIDIwkjkQiMSCq6n8Bh7PlEOuDqm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373" y="2492896"/>
            <a:ext cx="2850675" cy="86409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044" y="3068960"/>
            <a:ext cx="3506956" cy="229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61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Exercise 1: </a:t>
            </a:r>
            <a:r>
              <a:rPr lang="en-US" dirty="0"/>
              <a:t>Segmenting Flower Species using HCA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indent="-342900">
              <a:buClr>
                <a:srgbClr val="434343"/>
              </a:buClr>
            </a:pPr>
            <a:r>
              <a:rPr lang="en-IN" dirty="0" smtClean="0">
                <a:solidFill>
                  <a:srgbClr val="000000"/>
                </a:solidFill>
              </a:rPr>
              <a:t>Import Iris data</a:t>
            </a:r>
          </a:p>
          <a:p>
            <a:pPr marL="444500" indent="-342900">
              <a:buClr>
                <a:srgbClr val="434343"/>
              </a:buClr>
            </a:pPr>
            <a:r>
              <a:rPr lang="en-IN" dirty="0" smtClean="0">
                <a:solidFill>
                  <a:srgbClr val="000000"/>
                </a:solidFill>
              </a:rPr>
              <a:t>Pre-process Iris data (i.e., shuffle and scale)</a:t>
            </a:r>
            <a:endParaRPr lang="en-IN" dirty="0" smtClean="0">
              <a:solidFill>
                <a:srgbClr val="000000"/>
              </a:solidFill>
            </a:endParaRPr>
          </a:p>
          <a:p>
            <a:pPr marL="444500" indent="-342900">
              <a:buClr>
                <a:srgbClr val="434343"/>
              </a:buClr>
            </a:pPr>
            <a:r>
              <a:rPr lang="en-IN" dirty="0" smtClean="0">
                <a:solidFill>
                  <a:srgbClr val="000000"/>
                </a:solidFill>
              </a:rPr>
              <a:t>Perform HCA</a:t>
            </a:r>
          </a:p>
          <a:p>
            <a:pPr marL="444500" indent="-342900">
              <a:buClr>
                <a:srgbClr val="434343"/>
              </a:buClr>
            </a:pPr>
            <a:r>
              <a:rPr lang="en-IN" dirty="0" smtClean="0">
                <a:solidFill>
                  <a:srgbClr val="000000"/>
                </a:solidFill>
              </a:rPr>
              <a:t>Generate </a:t>
            </a:r>
            <a:r>
              <a:rPr lang="en-IN" dirty="0" err="1" smtClean="0">
                <a:solidFill>
                  <a:srgbClr val="000000"/>
                </a:solidFill>
              </a:rPr>
              <a:t>dendrogram</a:t>
            </a:r>
            <a:endParaRPr lang="en-IN" dirty="0" smtClean="0">
              <a:solidFill>
                <a:srgbClr val="000000"/>
              </a:solidFill>
            </a:endParaRPr>
          </a:p>
          <a:p>
            <a:pPr marL="444500" indent="-342900">
              <a:buClr>
                <a:srgbClr val="434343"/>
              </a:buClr>
            </a:pPr>
            <a:r>
              <a:rPr lang="en-IN" dirty="0" smtClean="0">
                <a:solidFill>
                  <a:srgbClr val="000000"/>
                </a:solidFill>
              </a:rPr>
              <a:t>Generate predictions</a:t>
            </a:r>
          </a:p>
          <a:p>
            <a:pPr marL="444500" indent="-342900">
              <a:buClr>
                <a:srgbClr val="434343"/>
              </a:buClr>
            </a:pPr>
            <a:r>
              <a:rPr lang="en-IN" dirty="0" smtClean="0">
                <a:solidFill>
                  <a:srgbClr val="000000"/>
                </a:solidFill>
              </a:rPr>
              <a:t>Match predictions to the observations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241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Topic </a:t>
            </a:r>
            <a:r>
              <a:rPr lang="en-GB" dirty="0" smtClean="0"/>
              <a:t>B: </a:t>
            </a:r>
            <a:r>
              <a:rPr lang="en-IN" dirty="0" smtClean="0"/>
              <a:t>k-Means Clustering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IN" dirty="0"/>
              <a:t>Master Data Science with Python</a:t>
            </a:r>
            <a:endParaRPr lang="e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</a:t>
            </a:r>
            <a:r>
              <a:rPr lang="en-IN" dirty="0" smtClean="0"/>
              <a:t>-Means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indent="-342900">
              <a:buClr>
                <a:srgbClr val="434343"/>
              </a:buClr>
            </a:pPr>
            <a:r>
              <a:rPr lang="en-US" dirty="0"/>
              <a:t>A</a:t>
            </a:r>
            <a:r>
              <a:rPr lang="en-US" dirty="0" smtClean="0"/>
              <a:t>ssigns</a:t>
            </a:r>
            <a:r>
              <a:rPr lang="en-US" dirty="0"/>
              <a:t> </a:t>
            </a:r>
            <a:r>
              <a:rPr lang="en-US" i="1" dirty="0"/>
              <a:t>n</a:t>
            </a:r>
            <a:r>
              <a:rPr lang="en-US" dirty="0"/>
              <a:t> observations (I.e., number of rows) </a:t>
            </a:r>
            <a:r>
              <a:rPr lang="en-US" dirty="0" smtClean="0"/>
              <a:t>to, user-defined,</a:t>
            </a:r>
            <a:r>
              <a:rPr lang="en-US" dirty="0"/>
              <a:t> </a:t>
            </a:r>
            <a:r>
              <a:rPr lang="en-US" i="1" dirty="0"/>
              <a:t>k </a:t>
            </a:r>
            <a:r>
              <a:rPr lang="en-US" dirty="0"/>
              <a:t>(number of) </a:t>
            </a:r>
            <a:r>
              <a:rPr lang="en-US" dirty="0" smtClean="0"/>
              <a:t>clusters</a:t>
            </a:r>
          </a:p>
          <a:p>
            <a:pPr marL="444500" indent="-342900">
              <a:buClr>
                <a:srgbClr val="434343"/>
              </a:buClr>
            </a:pPr>
            <a:r>
              <a:rPr lang="en-US" dirty="0" smtClean="0"/>
              <a:t>After </a:t>
            </a:r>
            <a:r>
              <a:rPr lang="en-US" i="1" dirty="0" smtClean="0"/>
              <a:t>k</a:t>
            </a:r>
            <a:r>
              <a:rPr lang="en-US" dirty="0" smtClean="0"/>
              <a:t> is determined, </a:t>
            </a:r>
            <a:r>
              <a:rPr lang="en-US" i="1" dirty="0" smtClean="0"/>
              <a:t>k</a:t>
            </a:r>
            <a:r>
              <a:rPr lang="en-US" dirty="0" smtClean="0"/>
              <a:t> coordinates of group centers are randomly generated</a:t>
            </a:r>
          </a:p>
          <a:p>
            <a:pPr marL="444500" indent="-342900">
              <a:buClr>
                <a:srgbClr val="434343"/>
              </a:buClr>
            </a:pPr>
            <a:r>
              <a:rPr lang="en-US" dirty="0" smtClean="0"/>
              <a:t>After centers have been randomly generated there are two phases</a:t>
            </a:r>
          </a:p>
          <a:p>
            <a:pPr marL="901700" lvl="1" indent="-342900">
              <a:buClr>
                <a:srgbClr val="434343"/>
              </a:buClr>
            </a:pPr>
            <a:r>
              <a:rPr lang="en-US" dirty="0" smtClean="0"/>
              <a:t>Assignment phase</a:t>
            </a:r>
          </a:p>
          <a:p>
            <a:pPr marL="901700" lvl="1" indent="-342900">
              <a:buClr>
                <a:srgbClr val="434343"/>
              </a:buClr>
            </a:pPr>
            <a:r>
              <a:rPr lang="en-US" dirty="0" smtClean="0"/>
              <a:t>Updating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2093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</a:t>
            </a:r>
            <a:r>
              <a:rPr lang="en-IN" dirty="0" smtClean="0"/>
              <a:t>-Means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000" y="1404000"/>
            <a:ext cx="10560568" cy="4752000"/>
          </a:xfrm>
        </p:spPr>
        <p:txBody>
          <a:bodyPr/>
          <a:lstStyle/>
          <a:p>
            <a:pPr marL="444500" indent="-342900">
              <a:buClr>
                <a:srgbClr val="434343"/>
              </a:buClr>
            </a:pPr>
            <a:r>
              <a:rPr lang="en-US" dirty="0" smtClean="0"/>
              <a:t>Assignment phase</a:t>
            </a:r>
          </a:p>
          <a:p>
            <a:pPr marL="901700" lvl="1" indent="-342900">
              <a:buClr>
                <a:srgbClr val="434343"/>
              </a:buClr>
            </a:pPr>
            <a:r>
              <a:rPr lang="en-US" dirty="0" smtClean="0"/>
              <a:t>Observations assigned to </a:t>
            </a:r>
            <a:r>
              <a:rPr lang="en-US" dirty="0"/>
              <a:t>cluster </a:t>
            </a:r>
            <a:r>
              <a:rPr lang="en-US" dirty="0" smtClean="0"/>
              <a:t>from </a:t>
            </a:r>
            <a:r>
              <a:rPr lang="en-US" dirty="0"/>
              <a:t>which it has the smallest Euclidean </a:t>
            </a:r>
            <a:r>
              <a:rPr lang="en-US" dirty="0" smtClean="0"/>
              <a:t>distance</a:t>
            </a:r>
          </a:p>
          <a:p>
            <a:pPr marL="1358900" lvl="2" indent="-342900">
              <a:buClr>
                <a:srgbClr val="434343"/>
              </a:buClr>
            </a:pPr>
            <a:r>
              <a:rPr lang="en-US" dirty="0" smtClean="0"/>
              <a:t>The star, triangle, and diamond are cluster centers for clusters A, B, and C, respectively</a:t>
            </a:r>
          </a:p>
          <a:p>
            <a:pPr marL="558800" lvl="1" indent="0">
              <a:buClr>
                <a:srgbClr val="434343"/>
              </a:buCl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982" y="3140968"/>
            <a:ext cx="4032448" cy="327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558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ackt Trai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1096</Words>
  <Application>Microsoft Office PowerPoint</Application>
  <PresentationFormat>Widescreen</PresentationFormat>
  <Paragraphs>188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Open Sans</vt:lpstr>
      <vt:lpstr>Packt Training</vt:lpstr>
      <vt:lpstr>Master Data Science with Python</vt:lpstr>
      <vt:lpstr>Lesson Objectives</vt:lpstr>
      <vt:lpstr>Introduction</vt:lpstr>
      <vt:lpstr>Topic A: Hierarchical Cluster Analysis (HCA) </vt:lpstr>
      <vt:lpstr>Hierarchical Cluster Analysis</vt:lpstr>
      <vt:lpstr>Exercise 1: Segmenting Flower Species using HCA</vt:lpstr>
      <vt:lpstr>Topic B: k-Means Clustering</vt:lpstr>
      <vt:lpstr>k-Means Clustering</vt:lpstr>
      <vt:lpstr>k-Means Clustering</vt:lpstr>
      <vt:lpstr>k-Means Clustering</vt:lpstr>
      <vt:lpstr>k-Means Clustering</vt:lpstr>
      <vt:lpstr>k-Means Clustering</vt:lpstr>
      <vt:lpstr>Exercise 2: Segmenting Iris into 2 Clusters using k-Means</vt:lpstr>
      <vt:lpstr>Activity 1: K-Means Clustering (ensemble) </vt:lpstr>
      <vt:lpstr>Activity 1: K-Means Clustering (ensemble) </vt:lpstr>
      <vt:lpstr>Exercise 3: k-Means clustering - Tuning n_clusters</vt:lpstr>
      <vt:lpstr>Exercise 4: Tuning n_clusters using Ensembles </vt:lpstr>
      <vt:lpstr>Topic C: Principal Component Analysis (PCA)</vt:lpstr>
      <vt:lpstr>Principal Component Analysis</vt:lpstr>
      <vt:lpstr>Exercise 5: PCA with 2 Principal Components </vt:lpstr>
      <vt:lpstr>Exercise 5: PCA with 2 Principal Components </vt:lpstr>
      <vt:lpstr>Exercise 6: PCA - Tuning n_components </vt:lpstr>
      <vt:lpstr>Activity 2: Evaluating mean inertia by cluster after PCA transformation </vt:lpstr>
      <vt:lpstr>Activity 1: K-Means Clustering (ensemble) </vt:lpstr>
      <vt:lpstr>Exercise 6: PCA - Tuning n_components </vt:lpstr>
      <vt:lpstr>Topic D: Supervised Linear Discriminant Function Analysis (LDA)</vt:lpstr>
      <vt:lpstr>Supervised Linear Discriminant Function Analysis (LDA)</vt:lpstr>
      <vt:lpstr>Exercise 7: Fitting LDA Model with Default Hyperparameters </vt:lpstr>
      <vt:lpstr>Exercise 8: Tuning LDA Hyperparameters using GridSearchCV 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Aaron England</cp:lastModifiedBy>
  <cp:revision>80</cp:revision>
  <cp:lastPrinted>2018-06-05T12:50:25Z</cp:lastPrinted>
  <dcterms:created xsi:type="dcterms:W3CDTF">2018-06-05T09:17:37Z</dcterms:created>
  <dcterms:modified xsi:type="dcterms:W3CDTF">2019-03-16T01:24:38Z</dcterms:modified>
</cp:coreProperties>
</file>