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58" r:id="rId3"/>
    <p:sldId id="299" r:id="rId4"/>
    <p:sldId id="323" r:id="rId5"/>
    <p:sldId id="324" r:id="rId6"/>
    <p:sldId id="260" r:id="rId7"/>
    <p:sldId id="325" r:id="rId8"/>
    <p:sldId id="327" r:id="rId9"/>
    <p:sldId id="328" r:id="rId10"/>
    <p:sldId id="329" r:id="rId11"/>
    <p:sldId id="330" r:id="rId12"/>
    <p:sldId id="332" r:id="rId13"/>
    <p:sldId id="333" r:id="rId14"/>
    <p:sldId id="334" r:id="rId15"/>
    <p:sldId id="335" r:id="rId16"/>
    <p:sldId id="336" r:id="rId17"/>
    <p:sldId id="331" r:id="rId18"/>
    <p:sldId id="326" r:id="rId19"/>
    <p:sldId id="337" r:id="rId20"/>
    <p:sldId id="338" r:id="rId21"/>
    <p:sldId id="339" r:id="rId22"/>
    <p:sldId id="340"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F40FF"/>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103" autoAdjust="0"/>
  </p:normalViewPr>
  <p:slideViewPr>
    <p:cSldViewPr snapToObjects="1">
      <p:cViewPr varScale="1">
        <p:scale>
          <a:sx n="82" d="100"/>
          <a:sy n="82" d="100"/>
        </p:scale>
        <p:origin x="811" y="77"/>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E8ED50-9E9B-4BEE-80F0-BD6A3C386D1E}" type="datetime1">
              <a:rPr lang="en-GB" smtClean="0"/>
              <a:t>21/03/2019</a:t>
            </a:fld>
            <a:endParaRPr lang="en-US"/>
          </a:p>
        </p:txBody>
      </p:sp>
      <p:sp>
        <p:nvSpPr>
          <p:cNvPr id="4" name="Footer Placeholder 3">
            <a:extLst>
              <a:ext uri="{FF2B5EF4-FFF2-40B4-BE49-F238E27FC236}">
                <a16:creationId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C79E7-C5DE-4BBA-B571-B91F3C2ED3AB}" type="datetime1">
              <a:rPr lang="en-GB" smtClean="0"/>
              <a:t>21/03/2019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51158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EFAF3C-12D3-484B-BB60-93C78748EC3D}" type="datetime1">
              <a:rPr lang="en-GB" smtClean="0"/>
              <a:t>21/03/2019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id="{2D6BB21E-9A72-374E-819C-561AF35948AD}"/>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p>
            <a:fld id="{7567753B-FB3E-4232-9C9B-F59804FADE90}" type="datetime1">
              <a:rPr lang="en-GB" smtClean="0"/>
              <a:t>21/03/2019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id="{7A6DAC14-6B68-C94F-9CAE-3A415EE34ADE}"/>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3664D79-1307-4050-879B-5EDEEB14B8E6}" type="datetime1">
              <a:rPr lang="en-GB" smtClean="0"/>
              <a:t>21/03/2019</a:t>
            </a:fld>
            <a:endParaRPr lang="en-US"/>
          </a:p>
        </p:txBody>
      </p:sp>
      <p:sp>
        <p:nvSpPr>
          <p:cNvPr id="5" name="Footer Placeholder 4">
            <a:extLst>
              <a:ext uri="{FF2B5EF4-FFF2-40B4-BE49-F238E27FC236}">
                <a16:creationId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92037A2-B8BC-4D46-AA82-267CC5E774E2}"/>
              </a:ext>
            </a:extLst>
          </p:cNvPr>
          <p:cNvSpPr>
            <a:spLocks noGrp="1"/>
          </p:cNvSpPr>
          <p:nvPr>
            <p:ph type="dt" sz="half" idx="10"/>
          </p:nvPr>
        </p:nvSpPr>
        <p:spPr/>
        <p:txBody>
          <a:bodyPr/>
          <a:lstStyle/>
          <a:p>
            <a:fld id="{883622B3-A6E8-4170-A7B5-866747B036BE}" type="datetime1">
              <a:rPr lang="en-GB" smtClean="0"/>
              <a:t>21/03/2019</a:t>
            </a:fld>
            <a:endParaRPr lang="en-US"/>
          </a:p>
        </p:txBody>
      </p:sp>
      <p:sp>
        <p:nvSpPr>
          <p:cNvPr id="6" name="Footer Placeholder 5">
            <a:extLst>
              <a:ext uri="{FF2B5EF4-FFF2-40B4-BE49-F238E27FC236}">
                <a16:creationId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CBC2C-B15B-964F-ACEE-BEB2DAF79F41}"/>
              </a:ext>
            </a:extLst>
          </p:cNvPr>
          <p:cNvSpPr>
            <a:spLocks noGrp="1"/>
          </p:cNvSpPr>
          <p:nvPr>
            <p:ph type="dt" sz="half" idx="10"/>
          </p:nvPr>
        </p:nvSpPr>
        <p:spPr/>
        <p:txBody>
          <a:bodyPr/>
          <a:lstStyle/>
          <a:p>
            <a:fld id="{50CE7813-7F84-4AF5-A709-E7F2BD7DE5FB}" type="datetime1">
              <a:rPr lang="en-GB" smtClean="0"/>
              <a:t>21/03/2019</a:t>
            </a:fld>
            <a:endParaRPr lang="en-US"/>
          </a:p>
        </p:txBody>
      </p:sp>
      <p:sp>
        <p:nvSpPr>
          <p:cNvPr id="4" name="Footer Placeholder 3">
            <a:extLst>
              <a:ext uri="{FF2B5EF4-FFF2-40B4-BE49-F238E27FC236}">
                <a16:creationId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5533954F-197D-4E1F-AE53-F417455D05EB}" type="datetime1">
              <a:rPr lang="en-GB" smtClean="0"/>
              <a:t>21/03/2019</a:t>
            </a:fld>
            <a:endParaRPr lang="en-US"/>
          </a:p>
        </p:txBody>
      </p:sp>
      <p:sp>
        <p:nvSpPr>
          <p:cNvPr id="15" name="Footer Placeholder 5">
            <a:extLst>
              <a:ext uri="{FF2B5EF4-FFF2-40B4-BE49-F238E27FC236}">
                <a16:creationId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520700" y="2425700"/>
            <a:ext cx="10962800" cy="1244800"/>
          </a:xfrm>
          <a:prstGeom prst="rect">
            <a:avLst/>
          </a:prstGeom>
        </p:spPr>
        <p:txBody>
          <a:bodyPr wrap="square" lIns="91425" tIns="91425" rIns="91425" bIns="91425" anchor="b" anchorCtr="0"/>
          <a:lstStyle>
            <a:lvl1pPr lvl="0" rtl="0">
              <a:spcBef>
                <a:spcPts val="0"/>
              </a:spcBef>
              <a:buSzPct val="100000"/>
              <a:buFont typeface="Calibri"/>
              <a:defRPr sz="6400">
                <a:latin typeface="Calibri"/>
                <a:ea typeface="Calibri"/>
                <a:cs typeface="Calibri"/>
                <a:sym typeface="Calibri"/>
              </a:defRPr>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a:endParaRPr/>
          </a:p>
        </p:txBody>
      </p:sp>
      <p:sp>
        <p:nvSpPr>
          <p:cNvPr id="14" name="Shape 14"/>
          <p:cNvSpPr txBox="1">
            <a:spLocks noGrp="1"/>
          </p:cNvSpPr>
          <p:nvPr>
            <p:ph type="subTitle" idx="1"/>
          </p:nvPr>
        </p:nvSpPr>
        <p:spPr>
          <a:xfrm>
            <a:off x="520700" y="3718840"/>
            <a:ext cx="10962800" cy="577200"/>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endParaRPr/>
          </a:p>
        </p:txBody>
      </p:sp>
    </p:spTree>
    <p:extLst>
      <p:ext uri="{BB962C8B-B14F-4D97-AF65-F5344CB8AC3E}">
        <p14:creationId xmlns:p14="http://schemas.microsoft.com/office/powerpoint/2010/main" val="170292256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AE425C8-279E-D14C-A350-756694D4E5A6}"/>
              </a:ext>
            </a:extLst>
          </p:cNvPr>
          <p:cNvPicPr>
            <a:picLocks/>
          </p:cNvPicPr>
          <p:nvPr userDrawn="1"/>
        </p:nvPicPr>
        <p:blipFill>
          <a:blip r:embed="rId9">
            <a:extLst>
              <a:ext uri="{96DAC541-7B7A-43D3-8B79-37D633B846F1}">
                <asvg:svgBlip xmlns="" xmlns:asvg="http://schemas.microsoft.com/office/drawing/2016/SVG/main" r:embed="rId10"/>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id="{DFCD7A0B-833F-2348-AFD5-63C91BB6B1C7}"/>
              </a:ext>
            </a:extLst>
          </p:cNvPr>
          <p:cNvPicPr>
            <a:picLocks noChangeAspect="1"/>
          </p:cNvPicPr>
          <p:nvPr userDrawn="1"/>
        </p:nvPicPr>
        <p:blipFill>
          <a:blip r:embed="rId11"/>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84E7E6AF-522B-4BDB-9FC7-4242010025E9}" type="datetime1">
              <a:rPr lang="en-GB" smtClean="0"/>
              <a:t>21/03/2019</a:t>
            </a:fld>
            <a:endParaRPr lang="en-US"/>
          </a:p>
        </p:txBody>
      </p:sp>
      <p:sp>
        <p:nvSpPr>
          <p:cNvPr id="5" name="Footer Placeholder 4">
            <a:extLst>
              <a:ext uri="{FF2B5EF4-FFF2-40B4-BE49-F238E27FC236}">
                <a16:creationId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 id="2147483661" r:id="rId7"/>
  </p:sldLayoutIdLst>
  <p:transition spd="slow">
    <p:push dir="u"/>
  </p:transition>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atplotlib.org/gallery/index.html" TargetMode="External"/><Relationship Id="rId2" Type="http://schemas.openxmlformats.org/officeDocument/2006/relationships/hyperlink" Target="https://matplotlib.org/index.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Master Data Science with Python</a:t>
            </a:r>
          </a:p>
        </p:txBody>
      </p:sp>
      <p:sp>
        <p:nvSpPr>
          <p:cNvPr id="3" name="Subtitle 2"/>
          <p:cNvSpPr>
            <a:spLocks noGrp="1"/>
          </p:cNvSpPr>
          <p:nvPr>
            <p:ph type="subTitle" idx="1"/>
          </p:nvPr>
        </p:nvSpPr>
        <p:spPr/>
        <p:txBody>
          <a:bodyPr/>
          <a:lstStyle/>
          <a:p>
            <a:r>
              <a:rPr lang="nb-NO" dirty="0"/>
              <a:t>Lesson </a:t>
            </a:r>
            <a:r>
              <a:rPr lang="nb-NO" dirty="0"/>
              <a:t>5</a:t>
            </a:r>
            <a:r>
              <a:rPr lang="nb-NO" dirty="0" smtClean="0"/>
              <a:t>: </a:t>
            </a:r>
            <a:r>
              <a:rPr lang="en-IN" dirty="0" smtClean="0"/>
              <a:t>Data Visualization</a:t>
            </a:r>
            <a:endParaRPr lang="en-IN"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15531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Activity 1: Line Plot (Functional Method)</a:t>
            </a:r>
            <a:endParaRPr lang="en-US" dirty="0"/>
          </a:p>
        </p:txBody>
      </p:sp>
      <p:sp>
        <p:nvSpPr>
          <p:cNvPr id="3" name="Content Placeholder 2"/>
          <p:cNvSpPr>
            <a:spLocks noGrp="1"/>
          </p:cNvSpPr>
          <p:nvPr>
            <p:ph idx="1"/>
          </p:nvPr>
        </p:nvSpPr>
        <p:spPr/>
        <p:txBody>
          <a:bodyPr/>
          <a:lstStyle/>
          <a:p>
            <a:r>
              <a:rPr lang="en-US" b="1" dirty="0" smtClean="0"/>
              <a:t>Steps for completion:</a:t>
            </a:r>
          </a:p>
          <a:p>
            <a:pPr lvl="1"/>
            <a:r>
              <a:rPr lang="en-US" dirty="0"/>
              <a:t>C</a:t>
            </a:r>
            <a:r>
              <a:rPr lang="en-US" dirty="0" smtClean="0"/>
              <a:t>reate </a:t>
            </a:r>
            <a:r>
              <a:rPr lang="en-US" dirty="0"/>
              <a:t>a list of 6 strings for each month January through June and save it as x </a:t>
            </a:r>
            <a:endParaRPr lang="en-US" dirty="0" smtClean="0"/>
          </a:p>
          <a:p>
            <a:pPr lvl="1"/>
            <a:r>
              <a:rPr lang="en-US" dirty="0"/>
              <a:t>C</a:t>
            </a:r>
            <a:r>
              <a:rPr lang="en-US" dirty="0" smtClean="0"/>
              <a:t>reate </a:t>
            </a:r>
            <a:r>
              <a:rPr lang="en-US" dirty="0"/>
              <a:t>a list of 6 values for ‘Items Sold’ that starts at 1000 and increases by 200 so the final value is </a:t>
            </a:r>
            <a:r>
              <a:rPr lang="en-US" dirty="0" smtClean="0"/>
              <a:t>2000 and save it as y</a:t>
            </a:r>
          </a:p>
          <a:p>
            <a:pPr lvl="1"/>
            <a:r>
              <a:rPr lang="en-US" dirty="0" smtClean="0"/>
              <a:t>Plot the line plot with x and y as the arguments</a:t>
            </a:r>
          </a:p>
          <a:p>
            <a:pPr lvl="1"/>
            <a:r>
              <a:rPr lang="en-US" dirty="0" smtClean="0"/>
              <a:t>Style the axis labels and the title</a:t>
            </a:r>
          </a:p>
          <a:p>
            <a:pPr lvl="1"/>
            <a:r>
              <a:rPr lang="en-US" dirty="0" smtClean="0"/>
              <a:t>Style the line using </a:t>
            </a:r>
            <a:r>
              <a:rPr lang="en-US" dirty="0" err="1" smtClean="0"/>
              <a:t>matplotlib</a:t>
            </a:r>
            <a:r>
              <a:rPr lang="en-US" dirty="0" smtClean="0"/>
              <a:t> documentation</a:t>
            </a:r>
          </a:p>
          <a:p>
            <a:pPr lvl="1"/>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spTree>
    <p:extLst>
      <p:ext uri="{BB962C8B-B14F-4D97-AF65-F5344CB8AC3E}">
        <p14:creationId xmlns:p14="http://schemas.microsoft.com/office/powerpoint/2010/main" val="40647061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Exercise </a:t>
            </a:r>
            <a:r>
              <a:rPr lang="nb-NO" dirty="0" smtClean="0"/>
              <a:t>2: Bar Plot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a:t>Import </a:t>
            </a:r>
            <a:r>
              <a:rPr lang="en-US" dirty="0" err="1" smtClean="0"/>
              <a:t>matplotlib</a:t>
            </a:r>
            <a:endParaRPr lang="en-US" dirty="0" smtClean="0"/>
          </a:p>
          <a:p>
            <a:pPr marL="444500" indent="-342900">
              <a:buClr>
                <a:srgbClr val="434343"/>
              </a:buClr>
            </a:pPr>
            <a:r>
              <a:rPr lang="en-US" dirty="0"/>
              <a:t>Create </a:t>
            </a:r>
            <a:r>
              <a:rPr lang="en-US" dirty="0" smtClean="0"/>
              <a:t>a list of Item Types and </a:t>
            </a:r>
            <a:r>
              <a:rPr lang="en-US" dirty="0"/>
              <a:t>save it as the object </a:t>
            </a:r>
            <a:r>
              <a:rPr lang="en-US" dirty="0" smtClean="0"/>
              <a:t>x</a:t>
            </a:r>
          </a:p>
          <a:p>
            <a:pPr marL="444500" indent="-342900">
              <a:buClr>
                <a:srgbClr val="434343"/>
              </a:buClr>
            </a:pPr>
            <a:r>
              <a:rPr lang="en-US" dirty="0"/>
              <a:t>Create </a:t>
            </a:r>
            <a:r>
              <a:rPr lang="en-US" dirty="0" smtClean="0"/>
              <a:t>a list of Sales Revenue </a:t>
            </a:r>
            <a:r>
              <a:rPr lang="en-US" dirty="0"/>
              <a:t>and save it as object </a:t>
            </a:r>
            <a:r>
              <a:rPr lang="en-US" dirty="0" smtClean="0"/>
              <a:t>y</a:t>
            </a:r>
          </a:p>
          <a:p>
            <a:pPr marL="444500" indent="-342900">
              <a:buClr>
                <a:srgbClr val="434343"/>
              </a:buClr>
            </a:pPr>
            <a:r>
              <a:rPr lang="en-US" dirty="0"/>
              <a:t>Create the </a:t>
            </a:r>
            <a:r>
              <a:rPr lang="en-US" dirty="0" smtClean="0"/>
              <a:t>bar plot</a:t>
            </a:r>
          </a:p>
          <a:p>
            <a:pPr marL="444500" indent="-342900">
              <a:buClr>
                <a:srgbClr val="434343"/>
              </a:buClr>
            </a:pPr>
            <a:r>
              <a:rPr lang="en-US" dirty="0" smtClean="0">
                <a:solidFill>
                  <a:srgbClr val="000000"/>
                </a:solidFill>
              </a:rPr>
              <a:t>Customize the x- and y-axis</a:t>
            </a:r>
          </a:p>
          <a:p>
            <a:pPr marL="444500" indent="-342900">
              <a:buClr>
                <a:srgbClr val="434343"/>
              </a:buClr>
            </a:pPr>
            <a:r>
              <a:rPr lang="en-US" dirty="0" smtClean="0">
                <a:solidFill>
                  <a:srgbClr val="000000"/>
                </a:solidFill>
              </a:rPr>
              <a:t>Change line color</a:t>
            </a:r>
            <a:r>
              <a:rPr lang="en-IN" dirty="0">
                <a:solidFill>
                  <a:srgbClr val="000000"/>
                </a:solidFill>
              </a:rPr>
              <a:t> </a:t>
            </a:r>
            <a:r>
              <a:rPr lang="en-IN" dirty="0" smtClean="0">
                <a:solidFill>
                  <a:srgbClr val="000000"/>
                </a:solidFill>
              </a:rPr>
              <a:t>and markers</a:t>
            </a:r>
          </a:p>
          <a:p>
            <a:pPr marL="444500" indent="-342900">
              <a:buClr>
                <a:srgbClr val="434343"/>
              </a:buClr>
            </a:pPr>
            <a:r>
              <a:rPr lang="en-IN" dirty="0" smtClean="0">
                <a:solidFill>
                  <a:srgbClr val="000000"/>
                </a:solidFill>
              </a:rPr>
              <a:t>Create </a:t>
            </a:r>
            <a:r>
              <a:rPr lang="en-US" dirty="0" smtClean="0">
                <a:solidFill>
                  <a:srgbClr val="000000"/>
                </a:solidFill>
              </a:rPr>
              <a:t>a programmatic, descriptive title</a:t>
            </a:r>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spTree>
    <p:extLst>
      <p:ext uri="{BB962C8B-B14F-4D97-AF65-F5344CB8AC3E}">
        <p14:creationId xmlns:p14="http://schemas.microsoft.com/office/powerpoint/2010/main" val="32449170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Activity </a:t>
            </a:r>
            <a:r>
              <a:rPr lang="nb-NO" dirty="0"/>
              <a:t>2</a:t>
            </a:r>
            <a:r>
              <a:rPr lang="nb-NO" dirty="0" smtClean="0"/>
              <a:t>: Bar Plot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b="1" dirty="0" smtClean="0"/>
              <a:t>Scenario</a:t>
            </a:r>
            <a:r>
              <a:rPr lang="en-US" dirty="0" smtClean="0"/>
              <a:t>: </a:t>
            </a:r>
            <a:r>
              <a:rPr lang="en-US" dirty="0"/>
              <a:t>Y</a:t>
            </a:r>
            <a:r>
              <a:rPr lang="en-US" dirty="0" smtClean="0"/>
              <a:t>our friend says he knows that the Los Angeles Lakers have the most titles in NBA history. You disagree and think that the Boston Celtics have the most titles in NBA history. You decide that you are going to prove your point with a data visualization.</a:t>
            </a:r>
          </a:p>
          <a:p>
            <a:pPr marL="444500" indent="-342900">
              <a:buClr>
                <a:srgbClr val="434343"/>
              </a:buClr>
            </a:pPr>
            <a:r>
              <a:rPr lang="en-US" b="1" dirty="0" smtClean="0">
                <a:solidFill>
                  <a:srgbClr val="000000"/>
                </a:solidFill>
              </a:rPr>
              <a:t>Aim</a:t>
            </a:r>
            <a:r>
              <a:rPr lang="en-US" dirty="0" smtClean="0">
                <a:solidFill>
                  <a:srgbClr val="000000"/>
                </a:solidFill>
              </a:rPr>
              <a:t>: Construct a bar plot of NBA title on the y-axis and Team on the x-axis. Make sure the data is sorted so the team with the most championships is on the left and it continues right in descending order.</a:t>
            </a:r>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Tree>
    <p:extLst>
      <p:ext uri="{BB962C8B-B14F-4D97-AF65-F5344CB8AC3E}">
        <p14:creationId xmlns:p14="http://schemas.microsoft.com/office/powerpoint/2010/main" val="36329930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Activity </a:t>
            </a:r>
            <a:r>
              <a:rPr lang="nb-NO" dirty="0" smtClean="0"/>
              <a:t>2: Bar </a:t>
            </a:r>
            <a:r>
              <a:rPr lang="nb-NO" dirty="0"/>
              <a:t>Plot (Functional Method)</a:t>
            </a:r>
            <a:endParaRPr lang="en-US" dirty="0"/>
          </a:p>
        </p:txBody>
      </p:sp>
      <p:sp>
        <p:nvSpPr>
          <p:cNvPr id="3" name="Content Placeholder 2"/>
          <p:cNvSpPr>
            <a:spLocks noGrp="1"/>
          </p:cNvSpPr>
          <p:nvPr>
            <p:ph idx="1"/>
          </p:nvPr>
        </p:nvSpPr>
        <p:spPr/>
        <p:txBody>
          <a:bodyPr/>
          <a:lstStyle/>
          <a:p>
            <a:r>
              <a:rPr lang="en-US" b="1" dirty="0" smtClean="0"/>
              <a:t>Steps for completion:</a:t>
            </a:r>
          </a:p>
          <a:p>
            <a:pPr lvl="1" fontAlgn="base"/>
            <a:r>
              <a:rPr lang="en-US" dirty="0"/>
              <a:t>Create a list of 5 strings for x containing the names of NBA franchises with the most </a:t>
            </a:r>
            <a:r>
              <a:rPr lang="en-US" dirty="0" smtClean="0"/>
              <a:t>titles</a:t>
            </a:r>
            <a:r>
              <a:rPr lang="en-US" dirty="0"/>
              <a:t> </a:t>
            </a:r>
          </a:p>
          <a:p>
            <a:pPr lvl="1" fontAlgn="base"/>
            <a:r>
              <a:rPr lang="en-US" dirty="0"/>
              <a:t>Create a list of 5 values for y containing values for ‘Titles Won’ that corresponds with the strings in </a:t>
            </a:r>
            <a:r>
              <a:rPr lang="en-US" dirty="0" smtClean="0"/>
              <a:t>x</a:t>
            </a:r>
            <a:endParaRPr lang="en-US" dirty="0"/>
          </a:p>
          <a:p>
            <a:pPr lvl="1" fontAlgn="base"/>
            <a:r>
              <a:rPr lang="en-US" dirty="0"/>
              <a:t>Place x and y into a data frame with the column names ‘Team’ and ‘Titles’, </a:t>
            </a:r>
            <a:r>
              <a:rPr lang="en-US" dirty="0" smtClean="0"/>
              <a:t>respectively</a:t>
            </a:r>
            <a:endParaRPr lang="en-US" dirty="0"/>
          </a:p>
          <a:p>
            <a:pPr lvl="1" fontAlgn="base"/>
            <a:r>
              <a:rPr lang="en-US" dirty="0"/>
              <a:t>Sort the data frame descending by ‘</a:t>
            </a:r>
            <a:r>
              <a:rPr lang="en-US" dirty="0" smtClean="0"/>
              <a:t>Titles’</a:t>
            </a:r>
            <a:r>
              <a:rPr lang="en-US" dirty="0"/>
              <a:t> </a:t>
            </a:r>
          </a:p>
          <a:p>
            <a:pPr lvl="1" fontAlgn="base"/>
            <a:r>
              <a:rPr lang="en-US" dirty="0"/>
              <a:t>Make a programmatic title and save it as </a:t>
            </a:r>
            <a:r>
              <a:rPr lang="en-US" dirty="0" smtClean="0"/>
              <a:t>title</a:t>
            </a:r>
            <a:endParaRPr lang="en-US" dirty="0"/>
          </a:p>
          <a:p>
            <a:pPr lvl="1" fontAlgn="base"/>
            <a:r>
              <a:rPr lang="en-US" dirty="0"/>
              <a:t>Generate the described </a:t>
            </a:r>
            <a:r>
              <a:rPr lang="en-US" dirty="0" smtClean="0"/>
              <a:t>plot</a:t>
            </a:r>
            <a:endParaRPr lang="en-US" dirty="0"/>
          </a:p>
          <a:p>
            <a:pPr lvl="1" fontAlgn="base"/>
            <a:r>
              <a:rPr lang="en-US" dirty="0"/>
              <a:t>Fix the cropping </a:t>
            </a:r>
            <a:r>
              <a:rPr lang="en-US" dirty="0" smtClean="0"/>
              <a:t>issue upon saving</a:t>
            </a:r>
            <a:endParaRPr lang="en-US" dirty="0"/>
          </a:p>
          <a:p>
            <a:pPr lvl="1"/>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13</a:t>
            </a:fld>
            <a:endParaRPr lang="en-US" dirty="0"/>
          </a:p>
        </p:txBody>
      </p:sp>
    </p:spTree>
    <p:extLst>
      <p:ext uri="{BB962C8B-B14F-4D97-AF65-F5344CB8AC3E}">
        <p14:creationId xmlns:p14="http://schemas.microsoft.com/office/powerpoint/2010/main" val="12404885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Exercise </a:t>
            </a:r>
            <a:r>
              <a:rPr lang="nb-NO" dirty="0"/>
              <a:t>3</a:t>
            </a:r>
            <a:r>
              <a:rPr lang="nb-NO" dirty="0" smtClean="0"/>
              <a:t>: Histogram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smtClean="0"/>
              <a:t>Generate array </a:t>
            </a:r>
            <a:r>
              <a:rPr lang="en-US" dirty="0"/>
              <a:t>of normally distributed values and save them as </a:t>
            </a:r>
            <a:r>
              <a:rPr lang="en-US" dirty="0" smtClean="0"/>
              <a:t>y</a:t>
            </a:r>
          </a:p>
          <a:p>
            <a:pPr marL="444500" indent="-342900">
              <a:buClr>
                <a:srgbClr val="434343"/>
              </a:buClr>
            </a:pPr>
            <a:r>
              <a:rPr lang="en-US" dirty="0"/>
              <a:t>Create the </a:t>
            </a:r>
            <a:r>
              <a:rPr lang="en-US" dirty="0" smtClean="0"/>
              <a:t>histogram</a:t>
            </a:r>
          </a:p>
          <a:p>
            <a:pPr marL="444500" indent="-342900">
              <a:buClr>
                <a:srgbClr val="434343"/>
              </a:buClr>
            </a:pPr>
            <a:r>
              <a:rPr lang="en-US" dirty="0" smtClean="0">
                <a:solidFill>
                  <a:srgbClr val="000000"/>
                </a:solidFill>
              </a:rPr>
              <a:t>Customize the x- and y-axis</a:t>
            </a:r>
          </a:p>
          <a:p>
            <a:pPr marL="444500" indent="-342900">
              <a:buClr>
                <a:srgbClr val="434343"/>
              </a:buClr>
            </a:pPr>
            <a:r>
              <a:rPr lang="en-US" dirty="0" smtClean="0">
                <a:solidFill>
                  <a:srgbClr val="000000"/>
                </a:solidFill>
              </a:rPr>
              <a:t>Construct a descriptive, programmatic title dependent on the results of a Shapiro-Wilk test</a:t>
            </a:r>
            <a:endParaRPr lang="en-US" dirty="0" smtClean="0">
              <a:solidFill>
                <a:srgbClr val="00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spTree>
    <p:extLst>
      <p:ext uri="{BB962C8B-B14F-4D97-AF65-F5344CB8AC3E}">
        <p14:creationId xmlns:p14="http://schemas.microsoft.com/office/powerpoint/2010/main" val="4697801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Exercise </a:t>
            </a:r>
            <a:r>
              <a:rPr lang="nb-NO" dirty="0" smtClean="0"/>
              <a:t>4: Scatterplot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smtClean="0"/>
              <a:t>Generate </a:t>
            </a:r>
            <a:r>
              <a:rPr lang="en-US" dirty="0"/>
              <a:t>a list of numbers representing height and save it as </a:t>
            </a:r>
            <a:r>
              <a:rPr lang="en-US" dirty="0" smtClean="0"/>
              <a:t>y</a:t>
            </a:r>
          </a:p>
          <a:p>
            <a:pPr marL="444500" indent="-342900">
              <a:buClr>
                <a:srgbClr val="434343"/>
              </a:buClr>
            </a:pPr>
            <a:r>
              <a:rPr lang="en-US" dirty="0"/>
              <a:t>Generate a list of numbers representing weight and save it as </a:t>
            </a:r>
            <a:r>
              <a:rPr lang="en-US" dirty="0" smtClean="0"/>
              <a:t>x</a:t>
            </a:r>
          </a:p>
          <a:p>
            <a:pPr marL="444500" indent="-342900">
              <a:buClr>
                <a:srgbClr val="434343"/>
              </a:buClr>
            </a:pPr>
            <a:r>
              <a:rPr lang="en-US" dirty="0" smtClean="0">
                <a:solidFill>
                  <a:srgbClr val="000000"/>
                </a:solidFill>
              </a:rPr>
              <a:t>Create the scatterplot</a:t>
            </a:r>
          </a:p>
          <a:p>
            <a:pPr marL="444500" indent="-342900">
              <a:buClr>
                <a:srgbClr val="434343"/>
              </a:buClr>
            </a:pPr>
            <a:r>
              <a:rPr lang="en-US" dirty="0" smtClean="0">
                <a:solidFill>
                  <a:srgbClr val="000000"/>
                </a:solidFill>
              </a:rPr>
              <a:t>Customize the x- and y-axis</a:t>
            </a:r>
          </a:p>
          <a:p>
            <a:pPr marL="444500" indent="-342900">
              <a:buClr>
                <a:srgbClr val="434343"/>
              </a:buClr>
            </a:pPr>
            <a:r>
              <a:rPr lang="en-US" dirty="0" smtClean="0">
                <a:solidFill>
                  <a:srgbClr val="000000"/>
                </a:solidFill>
              </a:rPr>
              <a:t>Create a descriptive, programmatic title based on the results from a Pearson correlation coefficient</a:t>
            </a:r>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spTree>
    <p:extLst>
      <p:ext uri="{BB962C8B-B14F-4D97-AF65-F5344CB8AC3E}">
        <p14:creationId xmlns:p14="http://schemas.microsoft.com/office/powerpoint/2010/main" val="153628100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Exercise </a:t>
            </a:r>
            <a:r>
              <a:rPr lang="nb-NO" dirty="0"/>
              <a:t>5</a:t>
            </a:r>
            <a:r>
              <a:rPr lang="nb-NO" dirty="0" smtClean="0"/>
              <a:t>: Box-and-Whisker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smtClean="0"/>
              <a:t>Generate </a:t>
            </a:r>
            <a:r>
              <a:rPr lang="en-US" dirty="0"/>
              <a:t>an array of 100 normally distributed </a:t>
            </a:r>
            <a:r>
              <a:rPr lang="en-US" dirty="0" smtClean="0"/>
              <a:t>numbers </a:t>
            </a:r>
            <a:r>
              <a:rPr lang="en-US" dirty="0"/>
              <a:t>and save it as </a:t>
            </a:r>
            <a:r>
              <a:rPr lang="en-US" dirty="0" smtClean="0"/>
              <a:t>y</a:t>
            </a:r>
          </a:p>
          <a:p>
            <a:pPr marL="444500" indent="-342900">
              <a:buClr>
                <a:srgbClr val="434343"/>
              </a:buClr>
            </a:pPr>
            <a:r>
              <a:rPr lang="en-US" dirty="0" smtClean="0"/>
              <a:t>Create the Box-and-Whisker plot</a:t>
            </a:r>
          </a:p>
          <a:p>
            <a:pPr marL="444500" indent="-342900">
              <a:buClr>
                <a:srgbClr val="434343"/>
              </a:buClr>
            </a:pPr>
            <a:r>
              <a:rPr lang="en-US" dirty="0" smtClean="0"/>
              <a:t>Create a descriptive, programmatic title from the result of checking for z-scores</a:t>
            </a:r>
          </a:p>
          <a:p>
            <a:pPr marL="444500" indent="-342900">
              <a:buClr>
                <a:srgbClr val="434343"/>
              </a:buClr>
            </a:pPr>
            <a:endParaRPr lang="en-US" dirty="0" smtClean="0">
              <a:solidFill>
                <a:srgbClr val="00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Tree>
    <p:extLst>
      <p:ext uri="{BB962C8B-B14F-4D97-AF65-F5344CB8AC3E}">
        <p14:creationId xmlns:p14="http://schemas.microsoft.com/office/powerpoint/2010/main" val="344391263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Topic </a:t>
            </a:r>
            <a:r>
              <a:rPr lang="en-GB" dirty="0" smtClean="0"/>
              <a:t>B: </a:t>
            </a:r>
            <a:r>
              <a:rPr lang="en-IN" dirty="0" smtClean="0"/>
              <a:t>Object-Oriented Method</a:t>
            </a:r>
            <a:r>
              <a:rPr lang="en-IN" dirty="0"/>
              <a:t> </a:t>
            </a:r>
          </a:p>
        </p:txBody>
      </p:sp>
      <p:sp>
        <p:nvSpPr>
          <p:cNvPr id="3" name="Subtitle 2"/>
          <p:cNvSpPr>
            <a:spLocks noGrp="1"/>
          </p:cNvSpPr>
          <p:nvPr>
            <p:ph type="subTitle" idx="1"/>
          </p:nvPr>
        </p:nvSpPr>
        <p:spPr/>
        <p:txBody>
          <a:bodyPr/>
          <a:lstStyle/>
          <a:p>
            <a:pPr lvl="0"/>
            <a:r>
              <a:rPr lang="en-IN" dirty="0"/>
              <a:t>Master Data Science with Python</a:t>
            </a:r>
            <a:endParaRPr lang="en" dirty="0"/>
          </a:p>
        </p:txBody>
      </p:sp>
      <p:sp>
        <p:nvSpPr>
          <p:cNvPr id="4" name="Slide Number Placeholder 3"/>
          <p:cNvSpPr>
            <a:spLocks noGrp="1"/>
          </p:cNvSpPr>
          <p:nvPr>
            <p:ph type="sldNum" sz="quarter" idx="12"/>
          </p:nvPr>
        </p:nvSpPr>
        <p:spPr/>
        <p:txBody>
          <a:bodyPr/>
          <a:lstStyle/>
          <a:p>
            <a:fld id="{2D5587A6-0F28-234D-9116-41BE2E1A2AC2}" type="slidenum">
              <a:rPr lang="en-US" smtClean="0"/>
              <a:t>17</a:t>
            </a:fld>
            <a:endParaRPr lang="en-US"/>
          </a:p>
        </p:txBody>
      </p:sp>
    </p:spTree>
    <p:extLst>
      <p:ext uri="{BB962C8B-B14F-4D97-AF65-F5344CB8AC3E}">
        <p14:creationId xmlns:p14="http://schemas.microsoft.com/office/powerpoint/2010/main" val="627667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Method</a:t>
            </a:r>
            <a:endParaRPr lang="en-US" dirty="0"/>
          </a:p>
        </p:txBody>
      </p:sp>
      <p:sp>
        <p:nvSpPr>
          <p:cNvPr id="3" name="Content Placeholder 2"/>
          <p:cNvSpPr>
            <a:spLocks noGrp="1"/>
          </p:cNvSpPr>
          <p:nvPr>
            <p:ph idx="1"/>
          </p:nvPr>
        </p:nvSpPr>
        <p:spPr/>
        <p:txBody>
          <a:bodyPr/>
          <a:lstStyle/>
          <a:p>
            <a:r>
              <a:rPr lang="en-US" dirty="0" smtClean="0"/>
              <a:t>Creates a single or multiple, savable plot(s)</a:t>
            </a:r>
          </a:p>
          <a:p>
            <a:r>
              <a:rPr lang="en-US" dirty="0" smtClean="0"/>
              <a:t>Creates a figure object</a:t>
            </a:r>
          </a:p>
          <a:p>
            <a:r>
              <a:rPr lang="en-US" dirty="0" smtClean="0"/>
              <a:t>Created using functions onto a user-defined axis or set of axes:</a:t>
            </a:r>
          </a:p>
          <a:p>
            <a:pPr lvl="1"/>
            <a:r>
              <a:rPr lang="en-US" dirty="0" smtClean="0"/>
              <a:t>Example:</a:t>
            </a:r>
          </a:p>
          <a:p>
            <a:pPr lvl="1"/>
            <a:endParaRPr lang="en-US" dirty="0" smtClean="0"/>
          </a:p>
          <a:p>
            <a:pPr marL="914400" lvl="2" indent="0">
              <a:buNone/>
            </a:pPr>
            <a:endParaRPr lang="en-US" dirty="0" smtClean="0"/>
          </a:p>
        </p:txBody>
      </p:sp>
      <p:sp>
        <p:nvSpPr>
          <p:cNvPr id="4" name="Slide Number Placeholder 3"/>
          <p:cNvSpPr>
            <a:spLocks noGrp="1"/>
          </p:cNvSpPr>
          <p:nvPr>
            <p:ph type="sldNum" sz="quarter" idx="4"/>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19229367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Exercise </a:t>
            </a:r>
            <a:r>
              <a:rPr lang="nb-NO" dirty="0" smtClean="0"/>
              <a:t>6: </a:t>
            </a:r>
            <a:r>
              <a:rPr lang="en-US" dirty="0"/>
              <a:t>Single Line Plot </a:t>
            </a:r>
            <a:r>
              <a:rPr lang="nb-NO" dirty="0" smtClean="0"/>
              <a:t>(Functional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a:t>Save x as an array ranging from 0 to 10 in 20 linearly spaced </a:t>
            </a:r>
            <a:r>
              <a:rPr lang="en-US" dirty="0" smtClean="0"/>
              <a:t>steps</a:t>
            </a:r>
          </a:p>
          <a:p>
            <a:pPr marL="444500" indent="-342900">
              <a:buClr>
                <a:srgbClr val="434343"/>
              </a:buClr>
            </a:pPr>
            <a:r>
              <a:rPr lang="en-US" dirty="0"/>
              <a:t>Use tuple unpacking to create a figure and a set of </a:t>
            </a:r>
            <a:r>
              <a:rPr lang="en-US" dirty="0" smtClean="0"/>
              <a:t>axes</a:t>
            </a:r>
          </a:p>
          <a:p>
            <a:pPr marL="444500" indent="-342900">
              <a:buClr>
                <a:srgbClr val="434343"/>
              </a:buClr>
            </a:pPr>
            <a:r>
              <a:rPr lang="en-US" dirty="0" smtClean="0">
                <a:solidFill>
                  <a:srgbClr val="000000"/>
                </a:solidFill>
              </a:rPr>
              <a:t>Create the line plot</a:t>
            </a:r>
          </a:p>
          <a:p>
            <a:pPr marL="444500" indent="-342900">
              <a:buClr>
                <a:srgbClr val="434343"/>
              </a:buClr>
            </a:pPr>
            <a:r>
              <a:rPr lang="en-US" dirty="0" smtClean="0">
                <a:solidFill>
                  <a:srgbClr val="000000"/>
                </a:solidFill>
              </a:rPr>
              <a:t>Customize the x- and y-axis</a:t>
            </a:r>
          </a:p>
          <a:p>
            <a:pPr marL="444500" indent="-342900">
              <a:buClr>
                <a:srgbClr val="434343"/>
              </a:buClr>
            </a:pPr>
            <a:r>
              <a:rPr lang="en-US" dirty="0" smtClean="0">
                <a:solidFill>
                  <a:srgbClr val="000000"/>
                </a:solidFill>
              </a:rPr>
              <a:t>Change line color and marker type</a:t>
            </a:r>
          </a:p>
          <a:p>
            <a:pPr marL="444500" indent="-342900">
              <a:buClr>
                <a:srgbClr val="434343"/>
              </a:buClr>
            </a:pPr>
            <a:r>
              <a:rPr lang="en-US" dirty="0" smtClean="0">
                <a:solidFill>
                  <a:srgbClr val="000000"/>
                </a:solidFill>
              </a:rPr>
              <a:t>Create a descriptive title</a:t>
            </a:r>
          </a:p>
          <a:p>
            <a:pPr marL="444500" indent="-342900">
              <a:buClr>
                <a:srgbClr val="434343"/>
              </a:buClr>
            </a:pPr>
            <a:endParaRPr lang="en-US" dirty="0" smtClean="0">
              <a:solidFill>
                <a:srgbClr val="00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Tree>
    <p:extLst>
      <p:ext uri="{BB962C8B-B14F-4D97-AF65-F5344CB8AC3E}">
        <p14:creationId xmlns:p14="http://schemas.microsoft.com/office/powerpoint/2010/main" val="37432937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Lesson Objectives</a:t>
            </a:r>
            <a:endParaRPr lang="en-IN" dirty="0"/>
          </a:p>
        </p:txBody>
      </p:sp>
      <p:sp>
        <p:nvSpPr>
          <p:cNvPr id="3" name="Content Placeholder 2"/>
          <p:cNvSpPr>
            <a:spLocks noGrp="1"/>
          </p:cNvSpPr>
          <p:nvPr>
            <p:ph idx="1"/>
          </p:nvPr>
        </p:nvSpPr>
        <p:spPr/>
        <p:txBody>
          <a:bodyPr>
            <a:normAutofit/>
          </a:bodyPr>
          <a:lstStyle/>
          <a:p>
            <a:pPr>
              <a:buNone/>
            </a:pPr>
            <a:r>
              <a:rPr lang="en-US" dirty="0">
                <a:solidFill>
                  <a:srgbClr val="000000"/>
                </a:solidFill>
              </a:rPr>
              <a:t>By the end of this lesson, you will be able to:</a:t>
            </a:r>
          </a:p>
          <a:p>
            <a:pPr fontAlgn="base"/>
            <a:r>
              <a:rPr lang="en-US" dirty="0"/>
              <a:t>Create and customize line plots, bar plots, histograms, scatterplots, and box-and-whisker plots using the functional method </a:t>
            </a:r>
          </a:p>
          <a:p>
            <a:pPr fontAlgn="base"/>
            <a:r>
              <a:rPr lang="en-US" dirty="0"/>
              <a:t>Create a programmatic, descriptive title </a:t>
            </a:r>
          </a:p>
          <a:p>
            <a:pPr fontAlgn="base"/>
            <a:r>
              <a:rPr lang="en-US" dirty="0"/>
              <a:t>Describe the advantages of using the object-oriented method rather than the functional method in </a:t>
            </a:r>
            <a:r>
              <a:rPr lang="en-US" dirty="0" err="1"/>
              <a:t>matplotlib</a:t>
            </a:r>
            <a:r>
              <a:rPr lang="en-US" dirty="0"/>
              <a:t> </a:t>
            </a:r>
          </a:p>
          <a:p>
            <a:pPr fontAlgn="base"/>
            <a:r>
              <a:rPr lang="en-US" dirty="0"/>
              <a:t>Create a callable figure object containing a single axis or multiple axes </a:t>
            </a:r>
          </a:p>
          <a:p>
            <a:pPr fontAlgn="base"/>
            <a:r>
              <a:rPr lang="en-US" dirty="0"/>
              <a:t>Resize and save a figure object with numerous subplots </a:t>
            </a:r>
          </a:p>
        </p:txBody>
      </p:sp>
      <p:sp>
        <p:nvSpPr>
          <p:cNvPr id="4" name="Slide Number Placeholder 3"/>
          <p:cNvSpPr>
            <a:spLocks noGrp="1"/>
          </p:cNvSpPr>
          <p:nvPr>
            <p:ph type="sldNum" sz="quarter" idx="4"/>
          </p:nvPr>
        </p:nvSpPr>
        <p:spPr/>
        <p:txBody>
          <a:bodyPr/>
          <a:lstStyle/>
          <a:p>
            <a:fld id="{2D5587A6-0F28-234D-9116-41BE2E1A2AC2}" type="slidenum">
              <a:rPr lang="en-US" smtClean="0"/>
              <a:pPr/>
              <a:t>2</a:t>
            </a:fld>
            <a:endParaRPr lang="en-US" dirty="0"/>
          </a:p>
        </p:txBody>
      </p:sp>
    </p:spTree>
    <p:extLst>
      <p:ext uri="{BB962C8B-B14F-4D97-AF65-F5344CB8AC3E}">
        <p14:creationId xmlns:p14="http://schemas.microsoft.com/office/powerpoint/2010/main" val="16703273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7: Multiple Line Plots </a:t>
            </a:r>
            <a:r>
              <a:rPr lang="en-US" dirty="0" smtClean="0"/>
              <a:t>using </a:t>
            </a:r>
            <a:r>
              <a:rPr lang="en-US" dirty="0"/>
              <a:t>Subplots  </a:t>
            </a:r>
            <a:r>
              <a:rPr lang="nb-NO" dirty="0" smtClean="0"/>
              <a:t>(Functional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smtClean="0"/>
              <a:t>Use same lines as in Exercise 1</a:t>
            </a:r>
          </a:p>
          <a:p>
            <a:pPr marL="444500" indent="-342900">
              <a:buClr>
                <a:srgbClr val="434343"/>
              </a:buClr>
            </a:pPr>
            <a:r>
              <a:rPr lang="en-US" dirty="0"/>
              <a:t>Create a figure with </a:t>
            </a:r>
            <a:r>
              <a:rPr lang="en-US" dirty="0" smtClean="0"/>
              <a:t>2 side-by-side axes</a:t>
            </a:r>
          </a:p>
          <a:p>
            <a:pPr marL="444500" indent="-342900">
              <a:buClr>
                <a:srgbClr val="434343"/>
              </a:buClr>
            </a:pPr>
            <a:r>
              <a:rPr lang="en-US" dirty="0" smtClean="0">
                <a:solidFill>
                  <a:srgbClr val="000000"/>
                </a:solidFill>
              </a:rPr>
              <a:t>Plot y by x on the left axes</a:t>
            </a:r>
          </a:p>
          <a:p>
            <a:pPr marL="444500" indent="-342900">
              <a:buClr>
                <a:srgbClr val="434343"/>
              </a:buClr>
            </a:pPr>
            <a:r>
              <a:rPr lang="en-US" dirty="0" smtClean="0">
                <a:solidFill>
                  <a:srgbClr val="000000"/>
                </a:solidFill>
              </a:rPr>
              <a:t>Plot y2 by x on the right axes</a:t>
            </a:r>
          </a:p>
          <a:p>
            <a:pPr marL="444500" indent="-342900">
              <a:buClr>
                <a:srgbClr val="434343"/>
              </a:buClr>
            </a:pPr>
            <a:r>
              <a:rPr lang="en-US" dirty="0" smtClean="0">
                <a:solidFill>
                  <a:srgbClr val="000000"/>
                </a:solidFill>
              </a:rPr>
              <a:t>Assign each unique titles and axis labels</a:t>
            </a:r>
          </a:p>
          <a:p>
            <a:pPr marL="444500" indent="-342900">
              <a:buClr>
                <a:srgbClr val="434343"/>
              </a:buClr>
            </a:pPr>
            <a:r>
              <a:rPr lang="en-US" dirty="0" smtClean="0">
                <a:solidFill>
                  <a:srgbClr val="000000"/>
                </a:solidFill>
              </a:rPr>
              <a:t>Call the fig object</a:t>
            </a:r>
          </a:p>
          <a:p>
            <a:pPr marL="444500" indent="-342900">
              <a:buClr>
                <a:srgbClr val="434343"/>
              </a:buClr>
            </a:pPr>
            <a:endParaRPr lang="en-US" dirty="0" smtClean="0">
              <a:solidFill>
                <a:srgbClr val="00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spTree>
    <p:extLst>
      <p:ext uri="{BB962C8B-B14F-4D97-AF65-F5344CB8AC3E}">
        <p14:creationId xmlns:p14="http://schemas.microsoft.com/office/powerpoint/2010/main" val="140400465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Activity </a:t>
            </a:r>
            <a:r>
              <a:rPr lang="nb-NO" dirty="0" smtClean="0"/>
              <a:t>3</a:t>
            </a:r>
            <a:r>
              <a:rPr lang="nb-NO" dirty="0" smtClean="0"/>
              <a:t>: </a:t>
            </a:r>
            <a:r>
              <a:rPr lang="en-US" dirty="0"/>
              <a:t>Multiple Plot Types using Subplots </a:t>
            </a:r>
            <a:r>
              <a:rPr lang="nb-NO" dirty="0" smtClean="0"/>
              <a:t>(Functional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b="1" dirty="0" smtClean="0"/>
              <a:t>Scenario</a:t>
            </a:r>
            <a:r>
              <a:rPr lang="en-US" dirty="0" smtClean="0"/>
              <a:t>: You are starting to get a lot of requests for graphs at work. Many times you want to put all the plots into the same file. You have been able to do this with the functional method and the snipping tool, but you want to make it easier on yourself by using subplots.</a:t>
            </a:r>
          </a:p>
          <a:p>
            <a:pPr marL="444500" indent="-342900">
              <a:buClr>
                <a:srgbClr val="434343"/>
              </a:buClr>
            </a:pPr>
            <a:r>
              <a:rPr lang="en-US" b="1" dirty="0" smtClean="0">
                <a:solidFill>
                  <a:srgbClr val="000000"/>
                </a:solidFill>
              </a:rPr>
              <a:t>Aim</a:t>
            </a:r>
            <a:r>
              <a:rPr lang="en-US" dirty="0" smtClean="0">
                <a:solidFill>
                  <a:srgbClr val="000000"/>
                </a:solidFill>
              </a:rPr>
              <a:t>: Construct a figure that contains 6 subplots laid out like this:</a:t>
            </a:r>
          </a:p>
        </p:txBody>
      </p:sp>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8832304" y="3356992"/>
            <a:ext cx="2515565" cy="3266968"/>
          </a:xfrm>
          <a:prstGeom prst="rect">
            <a:avLst/>
          </a:prstGeom>
        </p:spPr>
      </p:pic>
    </p:spTree>
    <p:extLst>
      <p:ext uri="{BB962C8B-B14F-4D97-AF65-F5344CB8AC3E}">
        <p14:creationId xmlns:p14="http://schemas.microsoft.com/office/powerpoint/2010/main" val="177964652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Activity </a:t>
            </a:r>
            <a:r>
              <a:rPr lang="nb-NO" dirty="0" smtClean="0"/>
              <a:t>2: Bar </a:t>
            </a:r>
            <a:r>
              <a:rPr lang="nb-NO" dirty="0"/>
              <a:t>Plot (Functional Method)</a:t>
            </a:r>
            <a:endParaRPr lang="en-US" dirty="0"/>
          </a:p>
        </p:txBody>
      </p:sp>
      <p:sp>
        <p:nvSpPr>
          <p:cNvPr id="3" name="Content Placeholder 2"/>
          <p:cNvSpPr>
            <a:spLocks noGrp="1"/>
          </p:cNvSpPr>
          <p:nvPr>
            <p:ph idx="1"/>
          </p:nvPr>
        </p:nvSpPr>
        <p:spPr/>
        <p:txBody>
          <a:bodyPr>
            <a:normAutofit/>
          </a:bodyPr>
          <a:lstStyle/>
          <a:p>
            <a:r>
              <a:rPr lang="en-US" b="1" dirty="0" smtClean="0"/>
              <a:t>Steps for completion:</a:t>
            </a:r>
          </a:p>
          <a:p>
            <a:pPr lvl="1" fontAlgn="base"/>
            <a:r>
              <a:rPr lang="en-US" dirty="0" smtClean="0"/>
              <a:t>Import .csv files and create </a:t>
            </a:r>
            <a:r>
              <a:rPr lang="en-US" dirty="0"/>
              <a:t>1 normally distributed array of </a:t>
            </a:r>
            <a:r>
              <a:rPr lang="en-US" dirty="0" smtClean="0"/>
              <a:t>numbers</a:t>
            </a:r>
            <a:endParaRPr lang="en-US" dirty="0"/>
          </a:p>
          <a:p>
            <a:pPr lvl="1" fontAlgn="base"/>
            <a:r>
              <a:rPr lang="en-US" dirty="0" smtClean="0"/>
              <a:t>Generate </a:t>
            </a:r>
            <a:r>
              <a:rPr lang="en-US" dirty="0"/>
              <a:t>a figure with 6 subplots using 3 rows and 2 </a:t>
            </a:r>
            <a:r>
              <a:rPr lang="en-US" dirty="0" smtClean="0"/>
              <a:t>columns</a:t>
            </a:r>
            <a:endParaRPr lang="en-US" dirty="0"/>
          </a:p>
          <a:p>
            <a:pPr lvl="1" fontAlgn="base"/>
            <a:r>
              <a:rPr lang="en-US" dirty="0" smtClean="0"/>
              <a:t>Set plot </a:t>
            </a:r>
            <a:r>
              <a:rPr lang="en-US" dirty="0"/>
              <a:t>titles so they match with Figure 5.9. </a:t>
            </a:r>
            <a:endParaRPr lang="en-US" dirty="0" smtClean="0"/>
          </a:p>
          <a:p>
            <a:pPr lvl="1" fontAlgn="base"/>
            <a:r>
              <a:rPr lang="en-US" dirty="0" smtClean="0"/>
              <a:t>Place plots in appropriate axes</a:t>
            </a:r>
            <a:endParaRPr lang="en-US" dirty="0"/>
          </a:p>
          <a:p>
            <a:pPr lvl="1" fontAlgn="base"/>
            <a:r>
              <a:rPr lang="en-US" dirty="0" smtClean="0"/>
              <a:t>Label </a:t>
            </a:r>
            <a:r>
              <a:rPr lang="en-US" dirty="0"/>
              <a:t>the x- and y-axis in each </a:t>
            </a:r>
            <a:r>
              <a:rPr lang="en-US" dirty="0" smtClean="0"/>
              <a:t>subplot</a:t>
            </a:r>
            <a:endParaRPr lang="en-US" dirty="0"/>
          </a:p>
          <a:p>
            <a:pPr lvl="1" fontAlgn="base"/>
            <a:r>
              <a:rPr lang="en-US" dirty="0"/>
              <a:t>Increase the size of </a:t>
            </a:r>
            <a:r>
              <a:rPr lang="en-US" dirty="0" smtClean="0"/>
              <a:t>figure</a:t>
            </a:r>
            <a:endParaRPr lang="en-US" dirty="0"/>
          </a:p>
          <a:p>
            <a:pPr lvl="1" fontAlgn="base"/>
            <a:r>
              <a:rPr lang="en-US" dirty="0"/>
              <a:t>Save </a:t>
            </a:r>
            <a:r>
              <a:rPr lang="en-US" dirty="0" smtClean="0"/>
              <a:t>figure</a:t>
            </a:r>
            <a:endParaRPr lang="en-US" dirty="0"/>
          </a:p>
          <a:p>
            <a:pPr lvl="1" fontAlgn="base"/>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129743584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vert="horz" lIns="121900" tIns="121900" rIns="121900" bIns="121900" rtlCol="0" anchor="ctr" anchorCtr="0">
            <a:noAutofit/>
          </a:bodyPr>
          <a:lstStyle/>
          <a:p>
            <a:pPr lvl="0"/>
            <a:r>
              <a:rPr lang="en-GB" sz="2933" dirty="0"/>
              <a:t>Summary</a:t>
            </a:r>
          </a:p>
        </p:txBody>
      </p:sp>
      <p:sp>
        <p:nvSpPr>
          <p:cNvPr id="2" name="Content Placeholder 1"/>
          <p:cNvSpPr>
            <a:spLocks noGrp="1"/>
          </p:cNvSpPr>
          <p:nvPr>
            <p:ph idx="1"/>
          </p:nvPr>
        </p:nvSpPr>
        <p:spPr/>
        <p:txBody>
          <a:bodyPr>
            <a:normAutofit/>
          </a:bodyPr>
          <a:lstStyle/>
          <a:p>
            <a:pPr>
              <a:lnSpc>
                <a:spcPct val="100000"/>
              </a:lnSpc>
              <a:buClr>
                <a:srgbClr val="000000"/>
              </a:buClr>
              <a:buNone/>
            </a:pPr>
            <a:r>
              <a:rPr lang="en-US" dirty="0">
                <a:solidFill>
                  <a:srgbClr val="000000"/>
                </a:solidFill>
              </a:rPr>
              <a:t>In this lesson, we:</a:t>
            </a:r>
          </a:p>
          <a:p>
            <a:pPr>
              <a:lnSpc>
                <a:spcPct val="100000"/>
              </a:lnSpc>
              <a:buClr>
                <a:srgbClr val="000000"/>
              </a:buClr>
              <a:buNone/>
            </a:pPr>
            <a:endParaRPr lang="en-US" b="1" dirty="0">
              <a:solidFill>
                <a:srgbClr val="000000"/>
              </a:solidFill>
            </a:endParaRPr>
          </a:p>
          <a:p>
            <a:pPr marL="457189" indent="-457189">
              <a:lnSpc>
                <a:spcPct val="100000"/>
              </a:lnSpc>
              <a:buClr>
                <a:srgbClr val="000000"/>
              </a:buClr>
            </a:pPr>
            <a:r>
              <a:rPr lang="en-US" dirty="0" smtClean="0"/>
              <a:t>Used plotting </a:t>
            </a:r>
            <a:r>
              <a:rPr lang="en-US" dirty="0"/>
              <a:t>library </a:t>
            </a:r>
            <a:r>
              <a:rPr lang="en-US" dirty="0" err="1"/>
              <a:t>matplotlib</a:t>
            </a:r>
            <a:r>
              <a:rPr lang="en-US" dirty="0"/>
              <a:t> to create, customize, and save plots using the functional </a:t>
            </a:r>
            <a:r>
              <a:rPr lang="en-US" dirty="0" smtClean="0"/>
              <a:t>method</a:t>
            </a:r>
          </a:p>
          <a:p>
            <a:pPr marL="457189" indent="-457189">
              <a:lnSpc>
                <a:spcPct val="100000"/>
              </a:lnSpc>
              <a:buClr>
                <a:srgbClr val="000000"/>
              </a:buClr>
            </a:pPr>
            <a:r>
              <a:rPr lang="en-US" dirty="0" smtClean="0"/>
              <a:t>Discussed importance </a:t>
            </a:r>
            <a:r>
              <a:rPr lang="en-US" dirty="0"/>
              <a:t>of a descriptive title and created our own descriptive, programmatic </a:t>
            </a:r>
            <a:r>
              <a:rPr lang="en-US" dirty="0" smtClean="0"/>
              <a:t>titles</a:t>
            </a:r>
          </a:p>
          <a:p>
            <a:pPr marL="457189" indent="-457189">
              <a:lnSpc>
                <a:spcPct val="100000"/>
              </a:lnSpc>
              <a:buClr>
                <a:srgbClr val="000000"/>
              </a:buClr>
            </a:pPr>
            <a:r>
              <a:rPr lang="en-US" dirty="0"/>
              <a:t>Used </a:t>
            </a:r>
            <a:r>
              <a:rPr lang="en-US" dirty="0" err="1" smtClean="0"/>
              <a:t>matplotlib</a:t>
            </a:r>
            <a:r>
              <a:rPr lang="en-US" dirty="0" smtClean="0"/>
              <a:t> to create </a:t>
            </a:r>
            <a:r>
              <a:rPr lang="en-US" dirty="0"/>
              <a:t>a callable figure </a:t>
            </a:r>
            <a:r>
              <a:rPr lang="en-US" dirty="0" smtClean="0"/>
              <a:t>object using the object-oriented method</a:t>
            </a:r>
          </a:p>
          <a:p>
            <a:pPr marL="457189" indent="-457189">
              <a:lnSpc>
                <a:spcPct val="100000"/>
              </a:lnSpc>
              <a:buClr>
                <a:srgbClr val="000000"/>
              </a:buClr>
            </a:pPr>
            <a:r>
              <a:rPr lang="en-US" dirty="0" smtClean="0"/>
              <a:t>Learned </a:t>
            </a:r>
            <a:r>
              <a:rPr lang="en-US" dirty="0"/>
              <a:t>to access, interpret, and leverage the </a:t>
            </a:r>
            <a:r>
              <a:rPr lang="en-US" dirty="0" err="1"/>
              <a:t>matplotlib</a:t>
            </a:r>
            <a:r>
              <a:rPr lang="en-US" dirty="0"/>
              <a:t> documentation and </a:t>
            </a:r>
            <a:r>
              <a:rPr lang="en-US" dirty="0" smtClean="0"/>
              <a:t>gallery</a:t>
            </a:r>
            <a:endParaRPr lang="en-IN" dirty="0"/>
          </a:p>
        </p:txBody>
      </p:sp>
      <p:sp>
        <p:nvSpPr>
          <p:cNvPr id="3" name="Slide Number Placeholder 2"/>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9300703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Data </a:t>
            </a:r>
            <a:r>
              <a:rPr lang="en-US" dirty="0" smtClean="0"/>
              <a:t>visualizations</a:t>
            </a:r>
          </a:p>
          <a:p>
            <a:pPr lvl="1"/>
            <a:r>
              <a:rPr lang="en-US" dirty="0" smtClean="0"/>
              <a:t>Variety </a:t>
            </a:r>
            <a:r>
              <a:rPr lang="en-US" dirty="0"/>
              <a:t>of shapes, sizes, and </a:t>
            </a:r>
            <a:r>
              <a:rPr lang="en-US" dirty="0" smtClean="0"/>
              <a:t>styles</a:t>
            </a:r>
          </a:p>
          <a:p>
            <a:pPr lvl="2"/>
            <a:r>
              <a:rPr lang="en-US" dirty="0" smtClean="0"/>
              <a:t>Line plot</a:t>
            </a:r>
          </a:p>
          <a:p>
            <a:pPr lvl="3"/>
            <a:r>
              <a:rPr lang="en-US" dirty="0" smtClean="0"/>
              <a:t>Trends</a:t>
            </a:r>
          </a:p>
          <a:p>
            <a:pPr lvl="2"/>
            <a:r>
              <a:rPr lang="en-US" dirty="0" smtClean="0"/>
              <a:t>Bar graph</a:t>
            </a:r>
          </a:p>
          <a:p>
            <a:pPr lvl="3"/>
            <a:r>
              <a:rPr lang="en-US" dirty="0" smtClean="0"/>
              <a:t>Metrics </a:t>
            </a:r>
            <a:r>
              <a:rPr lang="en-US" dirty="0"/>
              <a:t>across </a:t>
            </a:r>
            <a:r>
              <a:rPr lang="en-US" dirty="0" smtClean="0"/>
              <a:t>groups</a:t>
            </a:r>
          </a:p>
          <a:p>
            <a:pPr lvl="2"/>
            <a:r>
              <a:rPr lang="en-US" dirty="0" smtClean="0"/>
              <a:t>Scatterplot</a:t>
            </a:r>
          </a:p>
          <a:p>
            <a:pPr lvl="3"/>
            <a:r>
              <a:rPr lang="en-US" dirty="0" smtClean="0"/>
              <a:t>Correlations </a:t>
            </a:r>
            <a:r>
              <a:rPr lang="en-US" dirty="0"/>
              <a:t>between </a:t>
            </a:r>
            <a:r>
              <a:rPr lang="en-US" dirty="0" smtClean="0"/>
              <a:t>variables</a:t>
            </a:r>
          </a:p>
          <a:p>
            <a:pPr lvl="2"/>
            <a:r>
              <a:rPr lang="en-US" dirty="0" smtClean="0"/>
              <a:t>Histograms</a:t>
            </a:r>
          </a:p>
          <a:p>
            <a:pPr lvl="3"/>
            <a:r>
              <a:rPr lang="en-US" dirty="0" smtClean="0"/>
              <a:t>Distribution</a:t>
            </a:r>
          </a:p>
          <a:p>
            <a:pPr lvl="2"/>
            <a:r>
              <a:rPr lang="en-US" dirty="0" smtClean="0"/>
              <a:t>Box-and-whisker </a:t>
            </a:r>
          </a:p>
          <a:p>
            <a:pPr lvl="3"/>
            <a:r>
              <a:rPr lang="en-US" dirty="0" smtClean="0"/>
              <a:t>Outliers.</a:t>
            </a:r>
          </a:p>
          <a:p>
            <a:pPr lvl="2"/>
            <a:r>
              <a:rPr lang="en-US" dirty="0" smtClean="0"/>
              <a:t>Pie chart</a:t>
            </a:r>
          </a:p>
          <a:p>
            <a:pPr lvl="3"/>
            <a:r>
              <a:rPr lang="en-US" dirty="0"/>
              <a:t>C</a:t>
            </a:r>
            <a:r>
              <a:rPr lang="en-US" dirty="0" smtClean="0"/>
              <a:t>omparing </a:t>
            </a:r>
            <a:r>
              <a:rPr lang="en-US" dirty="0"/>
              <a:t>the total data between or among </a:t>
            </a:r>
            <a:r>
              <a:rPr lang="en-US" dirty="0" smtClean="0"/>
              <a:t>categories</a:t>
            </a:r>
          </a:p>
        </p:txBody>
      </p:sp>
      <p:sp>
        <p:nvSpPr>
          <p:cNvPr id="4" name="Slide Number Placeholder 3"/>
          <p:cNvSpPr>
            <a:spLocks noGrp="1"/>
          </p:cNvSpPr>
          <p:nvPr>
            <p:ph type="sldNum" sz="quarter" idx="4"/>
          </p:nvPr>
        </p:nvSpPr>
        <p:spPr/>
        <p:txBody>
          <a:bodyPr/>
          <a:lstStyle/>
          <a:p>
            <a:fld id="{2D5587A6-0F28-234D-9116-41BE2E1A2AC2}" type="slidenum">
              <a:rPr lang="en-US" smtClean="0"/>
              <a:pPr/>
              <a:t>3</a:t>
            </a:fld>
            <a:endParaRPr lang="en-US" dirty="0"/>
          </a:p>
        </p:txBody>
      </p:sp>
    </p:spTree>
    <p:extLst>
      <p:ext uri="{BB962C8B-B14F-4D97-AF65-F5344CB8AC3E}">
        <p14:creationId xmlns:p14="http://schemas.microsoft.com/office/powerpoint/2010/main" val="37587582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normAutofit/>
          </a:bodyPr>
          <a:lstStyle/>
          <a:p>
            <a:r>
              <a:rPr lang="en-US" dirty="0" smtClean="0"/>
              <a:t>Plotting library</a:t>
            </a:r>
          </a:p>
          <a:p>
            <a:pPr lvl="1"/>
            <a:r>
              <a:rPr lang="en-US" dirty="0" smtClean="0"/>
              <a:t>“...</a:t>
            </a:r>
            <a:r>
              <a:rPr lang="en-US" dirty="0"/>
              <a:t>make easy things easy and hard things possible” (</a:t>
            </a:r>
            <a:r>
              <a:rPr lang="en-US" u="sng" dirty="0">
                <a:hlinkClick r:id="rId2"/>
              </a:rPr>
              <a:t>https://matplotlib.org/index.html</a:t>
            </a:r>
            <a:r>
              <a:rPr lang="en-US" dirty="0" smtClean="0"/>
              <a:t>).</a:t>
            </a:r>
            <a:endParaRPr lang="en-US" dirty="0"/>
          </a:p>
          <a:p>
            <a:pPr lvl="1"/>
            <a:r>
              <a:rPr lang="en-US" dirty="0" smtClean="0"/>
              <a:t>Documentation (</a:t>
            </a:r>
            <a:r>
              <a:rPr lang="en-US" u="sng" dirty="0" smtClean="0">
                <a:hlinkClick r:id="rId2"/>
              </a:rPr>
              <a:t>https</a:t>
            </a:r>
            <a:r>
              <a:rPr lang="en-US" u="sng" dirty="0">
                <a:hlinkClick r:id="rId2"/>
              </a:rPr>
              <a:t>://matplotlib.org/index.html</a:t>
            </a:r>
            <a:r>
              <a:rPr lang="en-US" u="sng" dirty="0" smtClean="0"/>
              <a:t>)</a:t>
            </a:r>
          </a:p>
          <a:p>
            <a:pPr lvl="1"/>
            <a:r>
              <a:rPr lang="en-US" dirty="0" smtClean="0"/>
              <a:t>Gallery/examples</a:t>
            </a:r>
            <a:r>
              <a:rPr lang="en-US" dirty="0"/>
              <a:t> </a:t>
            </a:r>
            <a:r>
              <a:rPr lang="en-US" dirty="0"/>
              <a:t>(</a:t>
            </a:r>
            <a:r>
              <a:rPr lang="en-US" u="sng" dirty="0">
                <a:hlinkClick r:id="rId3"/>
              </a:rPr>
              <a:t>https://matplotlib.org/gallery/index.html</a:t>
            </a:r>
            <a:r>
              <a:rPr lang="en-US" dirty="0"/>
              <a:t>)</a:t>
            </a:r>
            <a:endParaRPr lang="en-US" dirty="0" smtClean="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Tree>
    <p:extLst>
      <p:ext uri="{BB962C8B-B14F-4D97-AF65-F5344CB8AC3E}">
        <p14:creationId xmlns:p14="http://schemas.microsoft.com/office/powerpoint/2010/main" val="21366172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t>Methods:</a:t>
            </a:r>
          </a:p>
          <a:p>
            <a:pPr lvl="1"/>
            <a:r>
              <a:rPr lang="en-US" dirty="0" smtClean="0"/>
              <a:t>Functional</a:t>
            </a:r>
          </a:p>
          <a:p>
            <a:pPr lvl="2"/>
            <a:r>
              <a:rPr lang="en-US" dirty="0" smtClean="0"/>
              <a:t>Creates a single, savable plot that is not a callable figure object</a:t>
            </a:r>
          </a:p>
          <a:p>
            <a:pPr lvl="1"/>
            <a:r>
              <a:rPr lang="en-US" dirty="0" smtClean="0"/>
              <a:t>Object-oriented</a:t>
            </a:r>
          </a:p>
          <a:p>
            <a:pPr lvl="2"/>
            <a:r>
              <a:rPr lang="en-US" dirty="0" smtClean="0"/>
              <a:t>Creates single or multiple, savable plots that are a callable figure object</a:t>
            </a:r>
          </a:p>
          <a:p>
            <a:pPr lvl="2"/>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Tree>
    <p:extLst>
      <p:ext uri="{BB962C8B-B14F-4D97-AF65-F5344CB8AC3E}">
        <p14:creationId xmlns:p14="http://schemas.microsoft.com/office/powerpoint/2010/main" val="30484095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Topic A: </a:t>
            </a:r>
            <a:r>
              <a:rPr lang="en-IN" dirty="0" smtClean="0"/>
              <a:t>Functional Method</a:t>
            </a:r>
            <a:r>
              <a:rPr lang="en-IN" dirty="0"/>
              <a:t> </a:t>
            </a:r>
          </a:p>
        </p:txBody>
      </p:sp>
      <p:sp>
        <p:nvSpPr>
          <p:cNvPr id="3" name="Subtitle 2"/>
          <p:cNvSpPr>
            <a:spLocks noGrp="1"/>
          </p:cNvSpPr>
          <p:nvPr>
            <p:ph type="subTitle" idx="1"/>
          </p:nvPr>
        </p:nvSpPr>
        <p:spPr/>
        <p:txBody>
          <a:bodyPr/>
          <a:lstStyle/>
          <a:p>
            <a:pPr lvl="0"/>
            <a:r>
              <a:rPr lang="en-IN" dirty="0"/>
              <a:t>Master Data Science with Python</a:t>
            </a:r>
            <a:endParaRPr lang="en" dirty="0"/>
          </a:p>
        </p:txBody>
      </p:sp>
      <p:sp>
        <p:nvSpPr>
          <p:cNvPr id="4" name="Slide Number Placeholder 3"/>
          <p:cNvSpPr>
            <a:spLocks noGrp="1"/>
          </p:cNvSpPr>
          <p:nvPr>
            <p:ph type="sldNum" sz="quarter" idx="12"/>
          </p:nvPr>
        </p:nvSpPr>
        <p:spPr/>
        <p:txBody>
          <a:bodyPr/>
          <a:lstStyle/>
          <a:p>
            <a:fld id="{2D5587A6-0F28-234D-9116-41BE2E1A2AC2}" type="slidenum">
              <a:rPr lang="en-US" smtClean="0"/>
              <a:t>6</a:t>
            </a:fld>
            <a:endParaRPr lang="en-US"/>
          </a:p>
        </p:txBody>
      </p:sp>
    </p:spTree>
    <p:extLst>
      <p:ext uri="{BB962C8B-B14F-4D97-AF65-F5344CB8AC3E}">
        <p14:creationId xmlns:p14="http://schemas.microsoft.com/office/powerpoint/2010/main" val="2577627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Method</a:t>
            </a:r>
            <a:endParaRPr lang="en-US" dirty="0"/>
          </a:p>
        </p:txBody>
      </p:sp>
      <p:sp>
        <p:nvSpPr>
          <p:cNvPr id="3" name="Content Placeholder 2"/>
          <p:cNvSpPr>
            <a:spLocks noGrp="1"/>
          </p:cNvSpPr>
          <p:nvPr>
            <p:ph idx="1"/>
          </p:nvPr>
        </p:nvSpPr>
        <p:spPr/>
        <p:txBody>
          <a:bodyPr/>
          <a:lstStyle/>
          <a:p>
            <a:r>
              <a:rPr lang="en-US" dirty="0" smtClean="0"/>
              <a:t>Creates a single, savable plot</a:t>
            </a:r>
          </a:p>
          <a:p>
            <a:r>
              <a:rPr lang="en-US" dirty="0" smtClean="0"/>
              <a:t>Not a callable figure object</a:t>
            </a:r>
          </a:p>
          <a:p>
            <a:r>
              <a:rPr lang="en-US" dirty="0" smtClean="0"/>
              <a:t>Created using functions directly onto an existing canvas:</a:t>
            </a:r>
          </a:p>
          <a:p>
            <a:pPr lvl="1"/>
            <a:r>
              <a:rPr lang="en-US" dirty="0" smtClean="0"/>
              <a:t>Example:</a:t>
            </a:r>
          </a:p>
          <a:p>
            <a:pPr marL="914400" lvl="2" indent="0">
              <a:buNone/>
            </a:pPr>
            <a:endParaRPr lang="en-US" dirty="0" smtClean="0"/>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968004" y="3284984"/>
            <a:ext cx="5438403" cy="3310702"/>
          </a:xfrm>
          <a:prstGeom prst="rect">
            <a:avLst/>
          </a:prstGeom>
        </p:spPr>
      </p:pic>
    </p:spTree>
    <p:extLst>
      <p:ext uri="{BB962C8B-B14F-4D97-AF65-F5344CB8AC3E}">
        <p14:creationId xmlns:p14="http://schemas.microsoft.com/office/powerpoint/2010/main" val="34995526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Exercise 1: </a:t>
            </a:r>
            <a:r>
              <a:rPr lang="nb-NO" dirty="0" smtClean="0"/>
              <a:t>Line Plot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dirty="0"/>
              <a:t>Import </a:t>
            </a:r>
            <a:r>
              <a:rPr lang="en-US" dirty="0" err="1" smtClean="0"/>
              <a:t>matplotlib</a:t>
            </a:r>
            <a:endParaRPr lang="en-US" dirty="0" smtClean="0"/>
          </a:p>
          <a:p>
            <a:pPr marL="444500" indent="-342900">
              <a:buClr>
                <a:srgbClr val="434343"/>
              </a:buClr>
            </a:pPr>
            <a:r>
              <a:rPr lang="en-US" dirty="0"/>
              <a:t>Create an array and save it as the object </a:t>
            </a:r>
            <a:r>
              <a:rPr lang="en-US" dirty="0" smtClean="0"/>
              <a:t>x</a:t>
            </a:r>
          </a:p>
          <a:p>
            <a:pPr marL="444500" indent="-342900">
              <a:buClr>
                <a:srgbClr val="434343"/>
              </a:buClr>
            </a:pPr>
            <a:r>
              <a:rPr lang="en-US" dirty="0"/>
              <a:t>Create an array and save it as object </a:t>
            </a:r>
            <a:r>
              <a:rPr lang="en-US" dirty="0" smtClean="0"/>
              <a:t>y</a:t>
            </a:r>
          </a:p>
          <a:p>
            <a:pPr marL="444500" indent="-342900">
              <a:buClr>
                <a:srgbClr val="434343"/>
              </a:buClr>
            </a:pPr>
            <a:r>
              <a:rPr lang="en-US" dirty="0"/>
              <a:t>Create the </a:t>
            </a:r>
            <a:r>
              <a:rPr lang="en-US" dirty="0" smtClean="0"/>
              <a:t>plot</a:t>
            </a:r>
          </a:p>
          <a:p>
            <a:pPr marL="444500" indent="-342900">
              <a:buClr>
                <a:srgbClr val="434343"/>
              </a:buClr>
            </a:pPr>
            <a:r>
              <a:rPr lang="en-US" dirty="0" smtClean="0">
                <a:solidFill>
                  <a:srgbClr val="000000"/>
                </a:solidFill>
              </a:rPr>
              <a:t>Customize the x- and y-axis</a:t>
            </a:r>
          </a:p>
          <a:p>
            <a:pPr marL="444500" indent="-342900">
              <a:buClr>
                <a:srgbClr val="434343"/>
              </a:buClr>
            </a:pPr>
            <a:r>
              <a:rPr lang="en-US" dirty="0" smtClean="0">
                <a:solidFill>
                  <a:srgbClr val="000000"/>
                </a:solidFill>
              </a:rPr>
              <a:t>Change line color</a:t>
            </a:r>
            <a:r>
              <a:rPr lang="en-IN" dirty="0">
                <a:solidFill>
                  <a:srgbClr val="000000"/>
                </a:solidFill>
              </a:rPr>
              <a:t> </a:t>
            </a:r>
            <a:r>
              <a:rPr lang="en-IN" dirty="0" smtClean="0">
                <a:solidFill>
                  <a:srgbClr val="000000"/>
                </a:solidFill>
              </a:rPr>
              <a:t>and markers</a:t>
            </a:r>
          </a:p>
          <a:p>
            <a:pPr marL="444500" indent="-342900">
              <a:buClr>
                <a:srgbClr val="434343"/>
              </a:buClr>
            </a:pPr>
            <a:r>
              <a:rPr lang="en-IN" dirty="0" smtClean="0">
                <a:solidFill>
                  <a:srgbClr val="000000"/>
                </a:solidFill>
              </a:rPr>
              <a:t>Create legend</a:t>
            </a:r>
          </a:p>
          <a:p>
            <a:pPr marL="444500" indent="-342900">
              <a:buClr>
                <a:srgbClr val="434343"/>
              </a:buClr>
            </a:pPr>
            <a:r>
              <a:rPr lang="en-US" dirty="0" smtClean="0">
                <a:solidFill>
                  <a:srgbClr val="000000"/>
                </a:solidFill>
              </a:rPr>
              <a:t>Create a descriptive, multiline title</a:t>
            </a:r>
          </a:p>
          <a:p>
            <a:pPr marL="444500" indent="-342900">
              <a:buClr>
                <a:srgbClr val="434343"/>
              </a:buClr>
            </a:pPr>
            <a:r>
              <a:rPr lang="en-US" dirty="0" smtClean="0">
                <a:solidFill>
                  <a:srgbClr val="000000"/>
                </a:solidFill>
              </a:rPr>
              <a:t>Change the figure size</a:t>
            </a:r>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spTree>
    <p:extLst>
      <p:ext uri="{BB962C8B-B14F-4D97-AF65-F5344CB8AC3E}">
        <p14:creationId xmlns:p14="http://schemas.microsoft.com/office/powerpoint/2010/main" val="21561097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Activity </a:t>
            </a:r>
            <a:r>
              <a:rPr lang="nb-NO" dirty="0" smtClean="0"/>
              <a:t>1: </a:t>
            </a:r>
            <a:r>
              <a:rPr lang="nb-NO" dirty="0" smtClean="0"/>
              <a:t>Line Plot (Functional Method)</a:t>
            </a:r>
            <a:endParaRPr lang="en-IN" dirty="0"/>
          </a:p>
        </p:txBody>
      </p:sp>
      <p:sp>
        <p:nvSpPr>
          <p:cNvPr id="3" name="Content Placeholder 2"/>
          <p:cNvSpPr>
            <a:spLocks noGrp="1"/>
          </p:cNvSpPr>
          <p:nvPr>
            <p:ph idx="1"/>
          </p:nvPr>
        </p:nvSpPr>
        <p:spPr/>
        <p:txBody>
          <a:bodyPr/>
          <a:lstStyle/>
          <a:p>
            <a:pPr marL="444500" indent="-342900">
              <a:buClr>
                <a:srgbClr val="434343"/>
              </a:buClr>
            </a:pPr>
            <a:r>
              <a:rPr lang="en-US" b="1" dirty="0" smtClean="0"/>
              <a:t>Scenario</a:t>
            </a:r>
            <a:r>
              <a:rPr lang="en-US" dirty="0" smtClean="0"/>
              <a:t>: Your boss says she will be getting some data in a week and wants you construct a plot month-to-month Items Sold for months January through June. She wants the line in the plot to be blue with star markers and preferably dotted. Having never made a plot like this before you want to practice making this plot ahead of time.</a:t>
            </a:r>
          </a:p>
          <a:p>
            <a:pPr marL="444500" indent="-342900">
              <a:buClr>
                <a:srgbClr val="434343"/>
              </a:buClr>
            </a:pPr>
            <a:r>
              <a:rPr lang="en-US" b="1" dirty="0" smtClean="0">
                <a:solidFill>
                  <a:srgbClr val="000000"/>
                </a:solidFill>
              </a:rPr>
              <a:t>Aim</a:t>
            </a:r>
            <a:r>
              <a:rPr lang="en-US" dirty="0" smtClean="0">
                <a:solidFill>
                  <a:srgbClr val="000000"/>
                </a:solidFill>
              </a:rPr>
              <a:t>: Construct a line plot of Items Sold on the y-axis and Month on the x-axis. Use the </a:t>
            </a:r>
            <a:r>
              <a:rPr lang="en-US" dirty="0" err="1" smtClean="0">
                <a:solidFill>
                  <a:srgbClr val="000000"/>
                </a:solidFill>
              </a:rPr>
              <a:t>matplotlib</a:t>
            </a:r>
            <a:r>
              <a:rPr lang="en-US" dirty="0" smtClean="0">
                <a:solidFill>
                  <a:srgbClr val="000000"/>
                </a:solidFill>
              </a:rPr>
              <a:t> documentation to style the line blue and dotted with stars as the markers.</a:t>
            </a:r>
          </a:p>
        </p:txBody>
      </p:sp>
      <p:sp>
        <p:nvSpPr>
          <p:cNvPr id="4" name="Slide Number Placeholder 3"/>
          <p:cNvSpPr>
            <a:spLocks noGrp="1"/>
          </p:cNvSpPr>
          <p:nvPr>
            <p:ph type="sldNum" sz="quarter" idx="4"/>
          </p:nvPr>
        </p:nvSpPr>
        <p:spPr/>
        <p:txBody>
          <a:bodyPr/>
          <a:lstStyle/>
          <a:p>
            <a:fld id="{2D5587A6-0F28-234D-9116-41BE2E1A2AC2}" type="slidenum">
              <a:rPr lang="en-US" smtClean="0"/>
              <a:pPr/>
              <a:t>9</a:t>
            </a:fld>
            <a:endParaRPr lang="en-US" dirty="0"/>
          </a:p>
        </p:txBody>
      </p:sp>
    </p:spTree>
    <p:extLst>
      <p:ext uri="{BB962C8B-B14F-4D97-AF65-F5344CB8AC3E}">
        <p14:creationId xmlns:p14="http://schemas.microsoft.com/office/powerpoint/2010/main" val="1219500169"/>
      </p:ext>
    </p:extLst>
  </p:cSld>
  <p:clrMapOvr>
    <a:masterClrMapping/>
  </p:clrMapOvr>
  <p:transition spd="slow">
    <p:push dir="u"/>
  </p:transition>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2147</TotalTime>
  <Words>1079</Words>
  <Application>Microsoft Office PowerPoint</Application>
  <PresentationFormat>Widescreen</PresentationFormat>
  <Paragraphs>160</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Open Sans</vt:lpstr>
      <vt:lpstr>Packt Training</vt:lpstr>
      <vt:lpstr>Master Data Science with Python</vt:lpstr>
      <vt:lpstr>Lesson Objectives</vt:lpstr>
      <vt:lpstr>Introduction</vt:lpstr>
      <vt:lpstr>Matplotlib</vt:lpstr>
      <vt:lpstr>Matplotlib</vt:lpstr>
      <vt:lpstr>Topic A: Functional Method </vt:lpstr>
      <vt:lpstr>Functional Method</vt:lpstr>
      <vt:lpstr>Exercise 1: Line Plot (Functional Method)</vt:lpstr>
      <vt:lpstr>Activity 1: Line Plot (Functional Method)</vt:lpstr>
      <vt:lpstr>Activity 1: Line Plot (Functional Method)</vt:lpstr>
      <vt:lpstr>Exercise 2: Bar Plot (Functional Method)</vt:lpstr>
      <vt:lpstr>Activity 2: Bar Plot (Functional Method)</vt:lpstr>
      <vt:lpstr>Activity 2: Bar Plot (Functional Method)</vt:lpstr>
      <vt:lpstr>Exercise 3: Histogram (Functional Method)</vt:lpstr>
      <vt:lpstr>Exercise 4: Scatterplot (Functional Method)</vt:lpstr>
      <vt:lpstr>Exercise 5: Box-and-Whisker (Functional Method)</vt:lpstr>
      <vt:lpstr>Topic B: Object-Oriented Method </vt:lpstr>
      <vt:lpstr>Object-Oriented Method</vt:lpstr>
      <vt:lpstr>Exercise 6: Single Line Plot (Functional Method)</vt:lpstr>
      <vt:lpstr>Exercise 7: Multiple Line Plots using Subplots  (Functional Method)</vt:lpstr>
      <vt:lpstr>Activity 3: Multiple Plot Types using Subplots (Functional Method)</vt:lpstr>
      <vt:lpstr>Activity 2: Bar Plot (Functional Method)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Aaron England</cp:lastModifiedBy>
  <cp:revision>105</cp:revision>
  <cp:lastPrinted>2018-06-05T12:50:25Z</cp:lastPrinted>
  <dcterms:created xsi:type="dcterms:W3CDTF">2018-06-05T09:17:37Z</dcterms:created>
  <dcterms:modified xsi:type="dcterms:W3CDTF">2019-03-21T22:02:36Z</dcterms:modified>
</cp:coreProperties>
</file>