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47801" y="2032000"/>
            <a:ext cx="7766936" cy="3352800"/>
          </a:xfrm>
        </p:spPr>
        <p:txBody>
          <a:bodyPr/>
          <a:lstStyle/>
          <a:p>
            <a:r>
              <a:rPr lang="en-US" b="1" dirty="0"/>
              <a:t>Research of schools abundance along new district of Almaty city</a:t>
            </a:r>
            <a:br>
              <a:rPr lang="en-US" b="1" dirty="0"/>
            </a:br>
            <a:r>
              <a:rPr lang="en-US" dirty="0" smtClean="0"/>
              <a:t> </a:t>
            </a:r>
            <a:endParaRPr lang="ru-RU" dirty="0"/>
          </a:p>
        </p:txBody>
      </p:sp>
    </p:spTree>
    <p:extLst>
      <p:ext uri="{BB962C8B-B14F-4D97-AF65-F5344CB8AC3E}">
        <p14:creationId xmlns:p14="http://schemas.microsoft.com/office/powerpoint/2010/main" val="417885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Problem description </a:t>
            </a:r>
            <a:br>
              <a:rPr lang="en-US" dirty="0" smtClean="0"/>
            </a:br>
            <a:r>
              <a:rPr lang="en-US" dirty="0" smtClean="0"/>
              <a:t>and background discussion</a:t>
            </a:r>
            <a:endParaRPr lang="ru-RU" dirty="0"/>
          </a:p>
        </p:txBody>
      </p:sp>
      <p:sp>
        <p:nvSpPr>
          <p:cNvPr id="3" name="Объект 2"/>
          <p:cNvSpPr>
            <a:spLocks noGrp="1"/>
          </p:cNvSpPr>
          <p:nvPr>
            <p:ph sz="half" idx="1"/>
          </p:nvPr>
        </p:nvSpPr>
        <p:spPr/>
        <p:txBody>
          <a:bodyPr>
            <a:normAutofit fontScale="92500" lnSpcReduction="20000"/>
          </a:bodyPr>
          <a:lstStyle/>
          <a:p>
            <a:r>
              <a:rPr lang="en-US" b="1" dirty="0"/>
              <a:t>Problem description</a:t>
            </a:r>
          </a:p>
          <a:p>
            <a:pPr marL="0" indent="0">
              <a:buNone/>
            </a:pPr>
            <a:r>
              <a:rPr lang="en-US" dirty="0"/>
              <a:t>As every city nowadays, Almaty grows rapidly, new districts are to be built to accommodate new citizens. However, the main purpose of city's authority is not only to give people new houses but to maintain </a:t>
            </a:r>
            <a:r>
              <a:rPr lang="en-US" b="1" dirty="0"/>
              <a:t>facilities and infrastructure</a:t>
            </a:r>
            <a:r>
              <a:rPr lang="en-US" dirty="0"/>
              <a:t>.</a:t>
            </a:r>
            <a:br>
              <a:rPr lang="en-US" dirty="0"/>
            </a:br>
            <a:r>
              <a:rPr lang="en-US" dirty="0"/>
              <a:t>For new families it is important to understand if there are enough schools for their children and is these schools are available to reach them in </a:t>
            </a:r>
            <a:r>
              <a:rPr lang="en-US" b="1" dirty="0"/>
              <a:t>acceptable time period</a:t>
            </a:r>
            <a:r>
              <a:rPr lang="en-US" dirty="0"/>
              <a:t> (30 minutes). Therefore, we can assume that schools need to be built in the same district area as houses.</a:t>
            </a:r>
          </a:p>
          <a:p>
            <a:endParaRPr lang="ru-RU" dirty="0"/>
          </a:p>
        </p:txBody>
      </p:sp>
      <p:sp>
        <p:nvSpPr>
          <p:cNvPr id="4" name="Объект 3"/>
          <p:cNvSpPr>
            <a:spLocks noGrp="1"/>
          </p:cNvSpPr>
          <p:nvPr>
            <p:ph sz="half" idx="2"/>
          </p:nvPr>
        </p:nvSpPr>
        <p:spPr/>
        <p:txBody>
          <a:bodyPr>
            <a:normAutofit fontScale="92500" lnSpcReduction="20000"/>
          </a:bodyPr>
          <a:lstStyle/>
          <a:p>
            <a:r>
              <a:rPr lang="en-US" b="1" dirty="0"/>
              <a:t>Background discussion</a:t>
            </a:r>
          </a:p>
          <a:p>
            <a:pPr marL="0" indent="0">
              <a:buNone/>
            </a:pPr>
            <a:r>
              <a:rPr lang="en-US" dirty="0"/>
              <a:t>As an example of newly build district, </a:t>
            </a:r>
            <a:r>
              <a:rPr lang="en-US" dirty="0" err="1"/>
              <a:t>Algabas</a:t>
            </a:r>
            <a:r>
              <a:rPr lang="en-US" dirty="0"/>
              <a:t> district will be considered.</a:t>
            </a:r>
            <a:br>
              <a:rPr lang="en-US" dirty="0"/>
            </a:br>
            <a:r>
              <a:rPr lang="en-US" dirty="0"/>
              <a:t>It was built 5 years ago and is still growing. Houses are not so expensive comparing to some other districts. Therefore, a lot of new families tend to buy </a:t>
            </a:r>
            <a:r>
              <a:rPr lang="en-US" dirty="0" err="1"/>
              <a:t>appartments</a:t>
            </a:r>
            <a:r>
              <a:rPr lang="en-US" dirty="0"/>
              <a:t> there. The most part of </a:t>
            </a:r>
            <a:r>
              <a:rPr lang="en-US" dirty="0" err="1"/>
              <a:t>appartments</a:t>
            </a:r>
            <a:r>
              <a:rPr lang="en-US" dirty="0"/>
              <a:t> were bought by young people who's children are going to school in the next couple of years.</a:t>
            </a:r>
            <a:br>
              <a:rPr lang="en-US" dirty="0"/>
            </a:br>
            <a:r>
              <a:rPr lang="en-US" dirty="0"/>
              <a:t>It will be helpful for city's authorities to understand </a:t>
            </a:r>
            <a:r>
              <a:rPr lang="en-US" b="1" dirty="0"/>
              <a:t>what part of the district has not enough schools or which houses are too far away from schools</a:t>
            </a:r>
            <a:r>
              <a:rPr lang="en-US" dirty="0"/>
              <a:t>.</a:t>
            </a:r>
          </a:p>
          <a:p>
            <a:endParaRPr lang="ru-RU" dirty="0"/>
          </a:p>
        </p:txBody>
      </p:sp>
    </p:spTree>
    <p:extLst>
      <p:ext uri="{BB962C8B-B14F-4D97-AF65-F5344CB8AC3E}">
        <p14:creationId xmlns:p14="http://schemas.microsoft.com/office/powerpoint/2010/main" val="12328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Data </a:t>
            </a:r>
            <a:r>
              <a:rPr lang="en-US" b="1" dirty="0" smtClean="0"/>
              <a:t>description and problem solving</a:t>
            </a:r>
            <a:r>
              <a:rPr lang="en-US" b="1" dirty="0"/>
              <a:t/>
            </a:r>
            <a:br>
              <a:rPr lang="en-US" b="1" dirty="0"/>
            </a:br>
            <a:endParaRPr lang="ru-RU" dirty="0"/>
          </a:p>
        </p:txBody>
      </p:sp>
      <p:sp>
        <p:nvSpPr>
          <p:cNvPr id="3" name="Объект 2"/>
          <p:cNvSpPr>
            <a:spLocks noGrp="1"/>
          </p:cNvSpPr>
          <p:nvPr>
            <p:ph sz="half" idx="1"/>
          </p:nvPr>
        </p:nvSpPr>
        <p:spPr/>
        <p:txBody>
          <a:bodyPr>
            <a:normAutofit/>
          </a:bodyPr>
          <a:lstStyle/>
          <a:p>
            <a:r>
              <a:rPr lang="en-US" b="1" dirty="0"/>
              <a:t>Data description</a:t>
            </a:r>
          </a:p>
          <a:p>
            <a:pPr marL="0" indent="0">
              <a:buNone/>
            </a:pPr>
            <a:r>
              <a:rPr lang="en-US" dirty="0" err="1"/>
              <a:t>GoogleMaps</a:t>
            </a:r>
            <a:r>
              <a:rPr lang="en-US" dirty="0"/>
              <a:t> API will be used to obtain and collect location data of schools in the district. After receiving the </a:t>
            </a:r>
            <a:r>
              <a:rPr lang="en-US" dirty="0" smtClean="0"/>
              <a:t>information in JSON </a:t>
            </a:r>
            <a:r>
              <a:rPr lang="en-US" dirty="0"/>
              <a:t>it will be transformed into appropriate views.</a:t>
            </a:r>
          </a:p>
          <a:p>
            <a:endParaRPr lang="ru-RU" dirty="0"/>
          </a:p>
        </p:txBody>
      </p:sp>
      <p:sp>
        <p:nvSpPr>
          <p:cNvPr id="4" name="Объект 3"/>
          <p:cNvSpPr>
            <a:spLocks noGrp="1"/>
          </p:cNvSpPr>
          <p:nvPr>
            <p:ph sz="half" idx="2"/>
          </p:nvPr>
        </p:nvSpPr>
        <p:spPr/>
        <p:txBody>
          <a:bodyPr>
            <a:normAutofit/>
          </a:bodyPr>
          <a:lstStyle/>
          <a:p>
            <a:r>
              <a:rPr lang="en-US" b="1" dirty="0"/>
              <a:t>Problem solving</a:t>
            </a:r>
          </a:p>
          <a:p>
            <a:pPr marL="0" indent="0">
              <a:buNone/>
            </a:pPr>
            <a:r>
              <a:rPr lang="en-US" dirty="0"/>
              <a:t>To help the authorities with decisions about new schools building, data will be clustered depending on their location. Map view will show parts of districts with lack of schools.</a:t>
            </a:r>
          </a:p>
          <a:p>
            <a:endParaRPr lang="ru-RU" dirty="0"/>
          </a:p>
        </p:txBody>
      </p:sp>
    </p:spTree>
    <p:extLst>
      <p:ext uri="{BB962C8B-B14F-4D97-AF65-F5344CB8AC3E}">
        <p14:creationId xmlns:p14="http://schemas.microsoft.com/office/powerpoint/2010/main" val="421053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Data Acquisition and Understanding</a:t>
            </a:r>
            <a:endParaRPr lang="ru-RU" dirty="0"/>
          </a:p>
        </p:txBody>
      </p:sp>
      <p:sp>
        <p:nvSpPr>
          <p:cNvPr id="3" name="Объект 2"/>
          <p:cNvSpPr>
            <a:spLocks noGrp="1"/>
          </p:cNvSpPr>
          <p:nvPr>
            <p:ph sz="half" idx="1"/>
          </p:nvPr>
        </p:nvSpPr>
        <p:spPr/>
        <p:txBody>
          <a:bodyPr>
            <a:normAutofit fontScale="55000" lnSpcReduction="20000"/>
          </a:bodyPr>
          <a:lstStyle/>
          <a:p>
            <a:pPr marL="0" indent="0">
              <a:buNone/>
            </a:pPr>
            <a:r>
              <a:rPr lang="en-US" b="1" dirty="0" smtClean="0"/>
              <a:t>Sample of </a:t>
            </a:r>
            <a:r>
              <a:rPr lang="en-US" b="1" dirty="0"/>
              <a:t>d</a:t>
            </a:r>
            <a:r>
              <a:rPr lang="en-US" b="1" dirty="0" smtClean="0"/>
              <a:t>ata about districts received by Google API:</a:t>
            </a:r>
            <a:br>
              <a:rPr lang="en-US" b="1" dirty="0" smtClean="0"/>
            </a:br>
            <a:r>
              <a:rPr lang="en-US" dirty="0" smtClean="0"/>
              <a:t>{</a:t>
            </a:r>
            <a:br>
              <a:rPr lang="en-US" dirty="0" smtClean="0"/>
            </a:br>
            <a:r>
              <a:rPr lang="en-US" dirty="0" smtClean="0"/>
              <a:t>   </a:t>
            </a:r>
            <a:r>
              <a:rPr lang="en-US" dirty="0"/>
              <a:t>"candidates" : </a:t>
            </a:r>
            <a:r>
              <a:rPr lang="en-US" dirty="0" smtClean="0"/>
              <a:t>[</a:t>
            </a:r>
            <a:br>
              <a:rPr lang="en-US" dirty="0" smtClean="0"/>
            </a:br>
            <a:r>
              <a:rPr lang="en-US" dirty="0" smtClean="0"/>
              <a:t>      {</a:t>
            </a:r>
            <a:br>
              <a:rPr lang="en-US" dirty="0" smtClean="0"/>
            </a:br>
            <a:r>
              <a:rPr lang="en-US" dirty="0" smtClean="0"/>
              <a:t>         </a:t>
            </a:r>
            <a:r>
              <a:rPr lang="en-US" dirty="0"/>
              <a:t>"geometry" : </a:t>
            </a:r>
            <a:r>
              <a:rPr lang="en-US" dirty="0" smtClean="0"/>
              <a:t>{</a:t>
            </a:r>
            <a:br>
              <a:rPr lang="en-US" dirty="0" smtClean="0"/>
            </a:br>
            <a:r>
              <a:rPr lang="en-US" dirty="0" smtClean="0"/>
              <a:t>            </a:t>
            </a:r>
            <a:r>
              <a:rPr lang="en-US" dirty="0"/>
              <a:t>"location" : </a:t>
            </a:r>
            <a:r>
              <a:rPr lang="en-US" dirty="0" smtClean="0"/>
              <a:t>{</a:t>
            </a:r>
            <a:br>
              <a:rPr lang="en-US" dirty="0" smtClean="0"/>
            </a:br>
            <a:r>
              <a:rPr lang="en-US" dirty="0" smtClean="0"/>
              <a:t>               </a:t>
            </a:r>
            <a:r>
              <a:rPr lang="en-US" dirty="0"/>
              <a:t>"</a:t>
            </a:r>
            <a:r>
              <a:rPr lang="en-US" dirty="0" err="1"/>
              <a:t>lat</a:t>
            </a:r>
            <a:r>
              <a:rPr lang="en-US" dirty="0"/>
              <a:t>" : 43.2547398</a:t>
            </a:r>
            <a:r>
              <a:rPr lang="en-US" dirty="0" smtClean="0"/>
              <a:t>,</a:t>
            </a:r>
            <a:br>
              <a:rPr lang="en-US" dirty="0" smtClean="0"/>
            </a:br>
            <a:r>
              <a:rPr lang="en-US" dirty="0" smtClean="0"/>
              <a:t>               </a:t>
            </a:r>
            <a:r>
              <a:rPr lang="en-US" dirty="0"/>
              <a:t>"</a:t>
            </a:r>
            <a:r>
              <a:rPr lang="en-US" dirty="0" err="1"/>
              <a:t>lng</a:t>
            </a:r>
            <a:r>
              <a:rPr lang="en-US" dirty="0"/>
              <a:t>" : </a:t>
            </a:r>
            <a:r>
              <a:rPr lang="en-US" dirty="0" smtClean="0"/>
              <a:t>76.7985669</a:t>
            </a:r>
            <a:br>
              <a:rPr lang="en-US" dirty="0" smtClean="0"/>
            </a:br>
            <a:r>
              <a:rPr lang="en-US" dirty="0" smtClean="0"/>
              <a:t>            },</a:t>
            </a:r>
            <a:br>
              <a:rPr lang="en-US" dirty="0" smtClean="0"/>
            </a:br>
            <a:r>
              <a:rPr lang="en-US" dirty="0" smtClean="0"/>
              <a:t>            </a:t>
            </a:r>
            <a:r>
              <a:rPr lang="en-US" dirty="0"/>
              <a:t>"viewport" : </a:t>
            </a:r>
            <a:r>
              <a:rPr lang="en-US" dirty="0" smtClean="0"/>
              <a:t>{</a:t>
            </a:r>
            <a:br>
              <a:rPr lang="en-US" dirty="0" smtClean="0"/>
            </a:br>
            <a:r>
              <a:rPr lang="en-US" dirty="0" smtClean="0"/>
              <a:t>               </a:t>
            </a:r>
            <a:r>
              <a:rPr lang="en-US" dirty="0"/>
              <a:t>"northeast" : </a:t>
            </a:r>
            <a:r>
              <a:rPr lang="en-US" dirty="0" smtClean="0"/>
              <a:t>{</a:t>
            </a:r>
            <a:br>
              <a:rPr lang="en-US" dirty="0" smtClean="0"/>
            </a:br>
            <a:r>
              <a:rPr lang="en-US" dirty="0" smtClean="0"/>
              <a:t>                  </a:t>
            </a:r>
            <a:r>
              <a:rPr lang="en-US" dirty="0"/>
              <a:t>"</a:t>
            </a:r>
            <a:r>
              <a:rPr lang="en-US" dirty="0" err="1"/>
              <a:t>lat</a:t>
            </a:r>
            <a:r>
              <a:rPr lang="en-US" dirty="0"/>
              <a:t>" : 43.2727997</a:t>
            </a:r>
            <a:r>
              <a:rPr lang="en-US" dirty="0" smtClean="0"/>
              <a:t>,</a:t>
            </a:r>
            <a:br>
              <a:rPr lang="en-US" dirty="0" smtClean="0"/>
            </a:br>
            <a:r>
              <a:rPr lang="en-US" dirty="0" smtClean="0"/>
              <a:t>                  </a:t>
            </a:r>
            <a:r>
              <a:rPr lang="en-US" dirty="0"/>
              <a:t>"</a:t>
            </a:r>
            <a:r>
              <a:rPr lang="en-US" dirty="0" err="1"/>
              <a:t>lng</a:t>
            </a:r>
            <a:r>
              <a:rPr lang="en-US" dirty="0"/>
              <a:t>" : </a:t>
            </a:r>
            <a:r>
              <a:rPr lang="en-US" dirty="0" smtClean="0"/>
              <a:t>76.80520539999999</a:t>
            </a:r>
            <a:br>
              <a:rPr lang="en-US" dirty="0" smtClean="0"/>
            </a:br>
            <a:r>
              <a:rPr lang="en-US" dirty="0" smtClean="0"/>
              <a:t>               },</a:t>
            </a:r>
            <a:br>
              <a:rPr lang="en-US" dirty="0" smtClean="0"/>
            </a:br>
            <a:r>
              <a:rPr lang="en-US" dirty="0" smtClean="0"/>
              <a:t>               </a:t>
            </a:r>
            <a:r>
              <a:rPr lang="en-US" dirty="0"/>
              <a:t>"southwest" : </a:t>
            </a:r>
            <a:r>
              <a:rPr lang="en-US" dirty="0" smtClean="0"/>
              <a:t>{</a:t>
            </a:r>
            <a:br>
              <a:rPr lang="en-US" dirty="0" smtClean="0"/>
            </a:br>
            <a:r>
              <a:rPr lang="en-US" dirty="0" smtClean="0"/>
              <a:t>                  </a:t>
            </a:r>
            <a:r>
              <a:rPr lang="en-US" dirty="0"/>
              <a:t>"</a:t>
            </a:r>
            <a:r>
              <a:rPr lang="en-US" dirty="0" err="1"/>
              <a:t>lat</a:t>
            </a:r>
            <a:r>
              <a:rPr lang="en-US" dirty="0"/>
              <a:t>" : 43.2392942</a:t>
            </a:r>
            <a:r>
              <a:rPr lang="en-US" dirty="0" smtClean="0"/>
              <a:t>,</a:t>
            </a:r>
            <a:br>
              <a:rPr lang="en-US" dirty="0" smtClean="0"/>
            </a:br>
            <a:r>
              <a:rPr lang="en-US" dirty="0" smtClean="0"/>
              <a:t>                  </a:t>
            </a:r>
            <a:r>
              <a:rPr lang="en-US" dirty="0"/>
              <a:t>"</a:t>
            </a:r>
            <a:r>
              <a:rPr lang="en-US" dirty="0" err="1"/>
              <a:t>lng</a:t>
            </a:r>
            <a:r>
              <a:rPr lang="en-US" dirty="0"/>
              <a:t>" : </a:t>
            </a:r>
            <a:r>
              <a:rPr lang="en-US" dirty="0" smtClean="0"/>
              <a:t>76.788168</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t>
            </a:r>
            <a:r>
              <a:rPr lang="en-US" dirty="0"/>
              <a:t>"status" : "</a:t>
            </a:r>
            <a:r>
              <a:rPr lang="en-US" dirty="0" smtClean="0"/>
              <a:t>OK“</a:t>
            </a:r>
            <a:br>
              <a:rPr lang="en-US" dirty="0" smtClean="0"/>
            </a:br>
            <a:r>
              <a:rPr lang="en-US" dirty="0" smtClean="0"/>
              <a:t>}</a:t>
            </a:r>
          </a:p>
          <a:p>
            <a:pPr marL="0" indent="0">
              <a:buNone/>
            </a:pPr>
            <a:r>
              <a:rPr lang="en-US" dirty="0" smtClean="0"/>
              <a:t>These information is necessary for searching schools around the district</a:t>
            </a:r>
            <a:endParaRPr lang="ru-RU" dirty="0"/>
          </a:p>
        </p:txBody>
      </p:sp>
      <p:sp>
        <p:nvSpPr>
          <p:cNvPr id="4" name="Объект 3"/>
          <p:cNvSpPr>
            <a:spLocks noGrp="1"/>
          </p:cNvSpPr>
          <p:nvPr>
            <p:ph sz="half" idx="2"/>
          </p:nvPr>
        </p:nvSpPr>
        <p:spPr/>
        <p:txBody>
          <a:bodyPr>
            <a:normAutofit fontScale="55000" lnSpcReduction="20000"/>
          </a:bodyPr>
          <a:lstStyle/>
          <a:p>
            <a:pPr marL="0" indent="0">
              <a:buNone/>
            </a:pPr>
            <a:r>
              <a:rPr lang="en-US" b="1" dirty="0" smtClean="0"/>
              <a:t>Sample of data describing schools</a:t>
            </a:r>
            <a:br>
              <a:rPr lang="en-US" b="1" dirty="0" smtClean="0"/>
            </a:br>
            <a:r>
              <a:rPr lang="en-US" b="1" dirty="0" smtClean="0"/>
              <a:t>{</a:t>
            </a:r>
            <a:br>
              <a:rPr lang="en-US" b="1" dirty="0" smtClean="0"/>
            </a:br>
            <a:r>
              <a:rPr lang="en-US" b="1" dirty="0" smtClean="0"/>
              <a:t>   </a:t>
            </a:r>
            <a:r>
              <a:rPr lang="en-US" b="1" dirty="0"/>
              <a:t>"</a:t>
            </a:r>
            <a:r>
              <a:rPr lang="en-US" b="1" dirty="0" err="1"/>
              <a:t>html_attributions</a:t>
            </a:r>
            <a:r>
              <a:rPr lang="en-US" b="1" dirty="0"/>
              <a:t>" : </a:t>
            </a:r>
            <a:r>
              <a:rPr lang="en-US" b="1" dirty="0" smtClean="0"/>
              <a:t>[],</a:t>
            </a:r>
            <a:br>
              <a:rPr lang="en-US" b="1" dirty="0" smtClean="0"/>
            </a:br>
            <a:r>
              <a:rPr lang="en-US" b="1" dirty="0" smtClean="0"/>
              <a:t>   </a:t>
            </a:r>
            <a:r>
              <a:rPr lang="en-US" b="1" dirty="0"/>
              <a:t>"results" : </a:t>
            </a:r>
            <a:r>
              <a:rPr lang="en-US" b="1" dirty="0" smtClean="0"/>
              <a:t>[</a:t>
            </a:r>
            <a:br>
              <a:rPr lang="en-US" b="1" dirty="0" smtClean="0"/>
            </a:br>
            <a:r>
              <a:rPr lang="en-US" b="1" dirty="0" smtClean="0"/>
              <a:t>      {</a:t>
            </a:r>
            <a:br>
              <a:rPr lang="en-US" b="1" dirty="0" smtClean="0"/>
            </a:br>
            <a:r>
              <a:rPr lang="en-US" b="1" dirty="0" smtClean="0"/>
              <a:t>         </a:t>
            </a:r>
            <a:r>
              <a:rPr lang="en-US" b="1" dirty="0"/>
              <a:t>"geometry" : </a:t>
            </a:r>
            <a:r>
              <a:rPr lang="en-US" b="1" dirty="0" smtClean="0"/>
              <a:t>{</a:t>
            </a:r>
            <a:br>
              <a:rPr lang="en-US" b="1" dirty="0" smtClean="0"/>
            </a:br>
            <a:r>
              <a:rPr lang="en-US" b="1" dirty="0" smtClean="0"/>
              <a:t>            </a:t>
            </a:r>
            <a:r>
              <a:rPr lang="en-US" b="1" dirty="0"/>
              <a:t>"location" : </a:t>
            </a:r>
            <a:r>
              <a:rPr lang="en-US" b="1" dirty="0" smtClean="0"/>
              <a:t>{</a:t>
            </a:r>
            <a:br>
              <a:rPr lang="en-US" b="1" dirty="0" smtClean="0"/>
            </a:br>
            <a:r>
              <a:rPr lang="en-US" b="1" dirty="0" smtClean="0"/>
              <a:t>               </a:t>
            </a:r>
            <a:r>
              <a:rPr lang="en-US" b="1" dirty="0"/>
              <a:t>"</a:t>
            </a:r>
            <a:r>
              <a:rPr lang="en-US" b="1" dirty="0" err="1"/>
              <a:t>lat</a:t>
            </a:r>
            <a:r>
              <a:rPr lang="en-US" b="1" dirty="0"/>
              <a:t>" : 43.2498531</a:t>
            </a:r>
            <a:r>
              <a:rPr lang="en-US" b="1" dirty="0" smtClean="0"/>
              <a:t>,</a:t>
            </a:r>
            <a:br>
              <a:rPr lang="en-US" b="1" dirty="0" smtClean="0"/>
            </a:br>
            <a:r>
              <a:rPr lang="en-US" b="1" dirty="0" smtClean="0"/>
              <a:t>               </a:t>
            </a:r>
            <a:r>
              <a:rPr lang="en-US" b="1" dirty="0"/>
              <a:t>"</a:t>
            </a:r>
            <a:r>
              <a:rPr lang="en-US" b="1" dirty="0" err="1"/>
              <a:t>lng</a:t>
            </a:r>
            <a:r>
              <a:rPr lang="en-US" b="1" dirty="0"/>
              <a:t>" : </a:t>
            </a:r>
            <a:r>
              <a:rPr lang="en-US" b="1" dirty="0" smtClean="0"/>
              <a:t>76.8145555</a:t>
            </a:r>
            <a:br>
              <a:rPr lang="en-US" b="1" dirty="0" smtClean="0"/>
            </a:br>
            <a:r>
              <a:rPr lang="en-US" b="1" dirty="0" smtClean="0"/>
              <a:t>            },</a:t>
            </a:r>
            <a:br>
              <a:rPr lang="en-US" b="1" dirty="0" smtClean="0"/>
            </a:br>
            <a:r>
              <a:rPr lang="en-US" b="1" dirty="0" smtClean="0"/>
              <a:t>            </a:t>
            </a:r>
            <a:r>
              <a:rPr lang="en-US" b="1" dirty="0"/>
              <a:t>"viewport" : </a:t>
            </a:r>
            <a:r>
              <a:rPr lang="en-US" b="1" dirty="0" smtClean="0"/>
              <a:t>{</a:t>
            </a:r>
            <a:br>
              <a:rPr lang="en-US" b="1" dirty="0" smtClean="0"/>
            </a:br>
            <a:r>
              <a:rPr lang="en-US" b="1" dirty="0" smtClean="0"/>
              <a:t>               </a:t>
            </a:r>
            <a:r>
              <a:rPr lang="en-US" b="1" dirty="0"/>
              <a:t>"northeast" : </a:t>
            </a:r>
            <a:r>
              <a:rPr lang="en-US" b="1" dirty="0" smtClean="0"/>
              <a:t>{</a:t>
            </a:r>
            <a:br>
              <a:rPr lang="en-US" b="1" dirty="0" smtClean="0"/>
            </a:br>
            <a:r>
              <a:rPr lang="en-US" b="1" dirty="0" smtClean="0"/>
              <a:t>                  </a:t>
            </a:r>
            <a:r>
              <a:rPr lang="en-US" b="1" dirty="0"/>
              <a:t>"</a:t>
            </a:r>
            <a:r>
              <a:rPr lang="en-US" b="1" dirty="0" err="1"/>
              <a:t>lat</a:t>
            </a:r>
            <a:r>
              <a:rPr lang="en-US" b="1" dirty="0"/>
              <a:t>" : 43.2511624302915</a:t>
            </a:r>
            <a:r>
              <a:rPr lang="en-US" b="1" dirty="0" smtClean="0"/>
              <a:t>,</a:t>
            </a:r>
            <a:br>
              <a:rPr lang="en-US" b="1" dirty="0" smtClean="0"/>
            </a:br>
            <a:r>
              <a:rPr lang="en-US" b="1" dirty="0" smtClean="0"/>
              <a:t>                  </a:t>
            </a:r>
            <a:r>
              <a:rPr lang="en-US" b="1" dirty="0"/>
              <a:t>"</a:t>
            </a:r>
            <a:r>
              <a:rPr lang="en-US" b="1" dirty="0" err="1"/>
              <a:t>lng</a:t>
            </a:r>
            <a:r>
              <a:rPr lang="en-US" b="1" dirty="0"/>
              <a:t>" : </a:t>
            </a:r>
            <a:r>
              <a:rPr lang="en-US" b="1" dirty="0" smtClean="0"/>
              <a:t>76.81564868029152</a:t>
            </a:r>
            <a:br>
              <a:rPr lang="en-US" b="1" dirty="0" smtClean="0"/>
            </a:br>
            <a:r>
              <a:rPr lang="en-US" b="1" dirty="0" smtClean="0"/>
              <a:t>               },</a:t>
            </a:r>
            <a:br>
              <a:rPr lang="en-US" b="1" dirty="0" smtClean="0"/>
            </a:br>
            <a:r>
              <a:rPr lang="en-US" b="1" dirty="0" smtClean="0"/>
              <a:t>               </a:t>
            </a:r>
            <a:r>
              <a:rPr lang="en-US" b="1" dirty="0"/>
              <a:t>"southwest" : </a:t>
            </a:r>
            <a:r>
              <a:rPr lang="en-US" b="1" dirty="0" smtClean="0"/>
              <a:t>{</a:t>
            </a:r>
            <a:br>
              <a:rPr lang="en-US" b="1" dirty="0" smtClean="0"/>
            </a:br>
            <a:r>
              <a:rPr lang="en-US" b="1" dirty="0" smtClean="0"/>
              <a:t>                  </a:t>
            </a:r>
            <a:r>
              <a:rPr lang="en-US" b="1" dirty="0"/>
              <a:t>"</a:t>
            </a:r>
            <a:r>
              <a:rPr lang="en-US" b="1" dirty="0" err="1"/>
              <a:t>lat</a:t>
            </a:r>
            <a:r>
              <a:rPr lang="en-US" b="1" dirty="0"/>
              <a:t>" : 43.2484644697085</a:t>
            </a:r>
            <a:r>
              <a:rPr lang="en-US" b="1" dirty="0" smtClean="0"/>
              <a:t>,</a:t>
            </a:r>
            <a:br>
              <a:rPr lang="en-US" b="1" dirty="0" smtClean="0"/>
            </a:br>
            <a:r>
              <a:rPr lang="en-US" b="1" dirty="0" smtClean="0"/>
              <a:t>                  </a:t>
            </a:r>
            <a:r>
              <a:rPr lang="en-US" b="1" dirty="0"/>
              <a:t>"</a:t>
            </a:r>
            <a:r>
              <a:rPr lang="en-US" b="1" dirty="0" err="1"/>
              <a:t>lng</a:t>
            </a:r>
            <a:r>
              <a:rPr lang="en-US" b="1" dirty="0"/>
              <a:t>" : </a:t>
            </a:r>
            <a:r>
              <a:rPr lang="en-US" b="1" dirty="0" smtClean="0"/>
              <a:t>76.8129507197085</a:t>
            </a:r>
            <a:br>
              <a:rPr lang="en-US" b="1" dirty="0" smtClean="0"/>
            </a:br>
            <a:r>
              <a:rPr lang="en-US" b="1" dirty="0" smtClean="0"/>
              <a:t>               }</a:t>
            </a:r>
            <a:br>
              <a:rPr lang="en-US" b="1" dirty="0" smtClean="0"/>
            </a:br>
            <a:r>
              <a:rPr lang="en-US" b="1" dirty="0" smtClean="0"/>
              <a:t>            }</a:t>
            </a:r>
            <a:br>
              <a:rPr lang="en-US" b="1" dirty="0" smtClean="0"/>
            </a:br>
            <a:r>
              <a:rPr lang="en-US" b="1" dirty="0" smtClean="0"/>
              <a:t>         },</a:t>
            </a:r>
            <a:br>
              <a:rPr lang="en-US" b="1" dirty="0" smtClean="0"/>
            </a:br>
            <a:r>
              <a:rPr lang="en-US" b="1" dirty="0" smtClean="0"/>
              <a:t>         </a:t>
            </a:r>
            <a:r>
              <a:rPr lang="en-US" b="1" dirty="0"/>
              <a:t>"icon" : "https://maps.gstatic.com/</a:t>
            </a:r>
            <a:r>
              <a:rPr lang="en-US" b="1" dirty="0" err="1"/>
              <a:t>mapfiles</a:t>
            </a:r>
            <a:r>
              <a:rPr lang="en-US" b="1" dirty="0"/>
              <a:t>/</a:t>
            </a:r>
            <a:r>
              <a:rPr lang="en-US" b="1" dirty="0" err="1"/>
              <a:t>place_api</a:t>
            </a:r>
            <a:r>
              <a:rPr lang="en-US" b="1" dirty="0"/>
              <a:t>/icons/school-71.png</a:t>
            </a:r>
            <a:r>
              <a:rPr lang="en-US" b="1" dirty="0" smtClean="0"/>
              <a:t>",</a:t>
            </a:r>
            <a:br>
              <a:rPr lang="en-US" b="1" dirty="0" smtClean="0"/>
            </a:br>
            <a:r>
              <a:rPr lang="en-US" b="1" dirty="0" smtClean="0"/>
              <a:t>…</a:t>
            </a:r>
          </a:p>
          <a:p>
            <a:pPr marL="0" indent="0">
              <a:buNone/>
            </a:pPr>
            <a:r>
              <a:rPr lang="en-US" b="1" dirty="0" smtClean="0"/>
              <a:t>}</a:t>
            </a:r>
          </a:p>
          <a:p>
            <a:pPr marL="0" indent="0">
              <a:buNone/>
            </a:pPr>
            <a:r>
              <a:rPr lang="en-US" b="1" dirty="0" smtClean="0"/>
              <a:t>These data helps to find what parts of district has schools</a:t>
            </a:r>
            <a:endParaRPr lang="ru-RU" b="1" dirty="0"/>
          </a:p>
        </p:txBody>
      </p:sp>
    </p:spTree>
    <p:extLst>
      <p:ext uri="{BB962C8B-B14F-4D97-AF65-F5344CB8AC3E}">
        <p14:creationId xmlns:p14="http://schemas.microsoft.com/office/powerpoint/2010/main" val="1124883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Clustering preparation</a:t>
            </a:r>
            <a:endParaRPr lang="ru-RU" dirty="0"/>
          </a:p>
        </p:txBody>
      </p:sp>
      <p:sp>
        <p:nvSpPr>
          <p:cNvPr id="3" name="Объект 2"/>
          <p:cNvSpPr>
            <a:spLocks noGrp="1"/>
          </p:cNvSpPr>
          <p:nvPr>
            <p:ph idx="1"/>
          </p:nvPr>
        </p:nvSpPr>
        <p:spPr/>
        <p:txBody>
          <a:bodyPr/>
          <a:lstStyle/>
          <a:p>
            <a:r>
              <a:rPr lang="en-US" dirty="0" smtClean="0"/>
              <a:t>To cluster the district depending on schools data should be transformed into </a:t>
            </a:r>
            <a:r>
              <a:rPr lang="en-US" dirty="0" err="1" smtClean="0"/>
              <a:t>dataframe</a:t>
            </a:r>
            <a:r>
              <a:rPr lang="en-US" dirty="0" smtClean="0"/>
              <a:t> as follows:</a:t>
            </a:r>
          </a:p>
          <a:p>
            <a:endParaRPr lang="ru-RU" dirty="0"/>
          </a:p>
        </p:txBody>
      </p:sp>
      <p:pic>
        <p:nvPicPr>
          <p:cNvPr id="4" name="Рисунок 3"/>
          <p:cNvPicPr>
            <a:picLocks noChangeAspect="1"/>
          </p:cNvPicPr>
          <p:nvPr/>
        </p:nvPicPr>
        <p:blipFill>
          <a:blip r:embed="rId2"/>
          <a:stretch>
            <a:fillRect/>
          </a:stretch>
        </p:blipFill>
        <p:spPr>
          <a:xfrm>
            <a:off x="450234" y="2834678"/>
            <a:ext cx="9050867" cy="2277746"/>
          </a:xfrm>
          <a:prstGeom prst="rect">
            <a:avLst/>
          </a:prstGeom>
        </p:spPr>
      </p:pic>
    </p:spTree>
    <p:extLst>
      <p:ext uri="{BB962C8B-B14F-4D97-AF65-F5344CB8AC3E}">
        <p14:creationId xmlns:p14="http://schemas.microsoft.com/office/powerpoint/2010/main" val="405057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Clustering information</a:t>
            </a:r>
            <a:endParaRPr lang="ru-RU" dirty="0"/>
          </a:p>
        </p:txBody>
      </p:sp>
      <p:sp>
        <p:nvSpPr>
          <p:cNvPr id="3" name="Объект 2"/>
          <p:cNvSpPr>
            <a:spLocks noGrp="1"/>
          </p:cNvSpPr>
          <p:nvPr>
            <p:ph idx="1"/>
          </p:nvPr>
        </p:nvSpPr>
        <p:spPr/>
        <p:txBody>
          <a:bodyPr/>
          <a:lstStyle/>
          <a:p>
            <a:r>
              <a:rPr lang="en-US" dirty="0" smtClean="0"/>
              <a:t>After preparing data the K-means algorithm is used to divide all the districts’ schools into 3 clusters:</a:t>
            </a:r>
          </a:p>
          <a:p>
            <a:endParaRPr lang="ru-RU" dirty="0"/>
          </a:p>
        </p:txBody>
      </p:sp>
      <p:pic>
        <p:nvPicPr>
          <p:cNvPr id="5" name="Рисунок 4"/>
          <p:cNvPicPr>
            <a:picLocks noChangeAspect="1"/>
          </p:cNvPicPr>
          <p:nvPr/>
        </p:nvPicPr>
        <p:blipFill>
          <a:blip r:embed="rId2"/>
          <a:stretch>
            <a:fillRect/>
          </a:stretch>
        </p:blipFill>
        <p:spPr>
          <a:xfrm>
            <a:off x="677334" y="2964415"/>
            <a:ext cx="10196780" cy="2547386"/>
          </a:xfrm>
          <a:prstGeom prst="rect">
            <a:avLst/>
          </a:prstGeom>
        </p:spPr>
      </p:pic>
    </p:spTree>
    <p:extLst>
      <p:ext uri="{BB962C8B-B14F-4D97-AF65-F5344CB8AC3E}">
        <p14:creationId xmlns:p14="http://schemas.microsoft.com/office/powerpoint/2010/main" val="28710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Final results</a:t>
            </a:r>
            <a:endParaRPr lang="ru-RU" dirty="0"/>
          </a:p>
        </p:txBody>
      </p:sp>
      <p:sp>
        <p:nvSpPr>
          <p:cNvPr id="3" name="Объект 2"/>
          <p:cNvSpPr>
            <a:spLocks noGrp="1"/>
          </p:cNvSpPr>
          <p:nvPr>
            <p:ph idx="1"/>
          </p:nvPr>
        </p:nvSpPr>
        <p:spPr>
          <a:xfrm>
            <a:off x="677334" y="2160589"/>
            <a:ext cx="4851399" cy="3880773"/>
          </a:xfrm>
        </p:spPr>
        <p:txBody>
          <a:bodyPr/>
          <a:lstStyle/>
          <a:p>
            <a:r>
              <a:rPr lang="en-US" dirty="0" smtClean="0"/>
              <a:t>After drawing 3 clusters onto map we can resume that:</a:t>
            </a:r>
          </a:p>
          <a:p>
            <a:pPr>
              <a:buAutoNum type="arabicParenR"/>
            </a:pPr>
            <a:r>
              <a:rPr lang="en-US" dirty="0" smtClean="0"/>
              <a:t>There is enough schools in northern and eastern parts of the districts</a:t>
            </a:r>
          </a:p>
          <a:p>
            <a:pPr>
              <a:buAutoNum type="arabicParenR"/>
            </a:pPr>
            <a:r>
              <a:rPr lang="en-US" dirty="0" smtClean="0"/>
              <a:t>City authorities should think about building new school in the south-west part of the district</a:t>
            </a:r>
            <a:endParaRPr lang="ru-RU" dirty="0"/>
          </a:p>
        </p:txBody>
      </p:sp>
      <p:pic>
        <p:nvPicPr>
          <p:cNvPr id="4" name="Рисунок 3"/>
          <p:cNvPicPr>
            <a:picLocks noChangeAspect="1"/>
          </p:cNvPicPr>
          <p:nvPr/>
        </p:nvPicPr>
        <p:blipFill>
          <a:blip r:embed="rId2"/>
          <a:stretch>
            <a:fillRect/>
          </a:stretch>
        </p:blipFill>
        <p:spPr>
          <a:xfrm>
            <a:off x="5528733" y="2233276"/>
            <a:ext cx="4266667" cy="3085714"/>
          </a:xfrm>
          <a:prstGeom prst="rect">
            <a:avLst/>
          </a:prstGeom>
        </p:spPr>
      </p:pic>
    </p:spTree>
    <p:extLst>
      <p:ext uri="{BB962C8B-B14F-4D97-AF65-F5344CB8AC3E}">
        <p14:creationId xmlns:p14="http://schemas.microsoft.com/office/powerpoint/2010/main" val="124901468"/>
      </p:ext>
    </p:extLst>
  </p:cSld>
  <p:clrMapOvr>
    <a:masterClrMapping/>
  </p:clrMapOvr>
</p:sld>
</file>

<file path=ppt/theme/theme1.xml><?xml version="1.0" encoding="utf-8"?>
<a:theme xmlns:a="http://schemas.openxmlformats.org/drawingml/2006/main" name="Грань">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344</TotalTime>
  <Words>239</Words>
  <Application>Microsoft Office PowerPoint</Application>
  <PresentationFormat>Широкоэкранный</PresentationFormat>
  <Paragraphs>25</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Trebuchet MS</vt:lpstr>
      <vt:lpstr>Wingdings 3</vt:lpstr>
      <vt:lpstr>Грань</vt:lpstr>
      <vt:lpstr>Research of schools abundance along new district of Almaty city  </vt:lpstr>
      <vt:lpstr>Problem description  and background discussion</vt:lpstr>
      <vt:lpstr>Data description and problem solving </vt:lpstr>
      <vt:lpstr>Data Acquisition and Understanding</vt:lpstr>
      <vt:lpstr>Clustering preparation</vt:lpstr>
      <vt:lpstr>Clustering information</vt:lpstr>
      <vt:lpstr>Final 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of schools abundance along new district of Almaty city</dc:title>
  <dc:creator>Синдеева Ольга</dc:creator>
  <cp:lastModifiedBy>Синдеева Ольга</cp:lastModifiedBy>
  <cp:revision>5</cp:revision>
  <dcterms:created xsi:type="dcterms:W3CDTF">2020-02-18T08:24:27Z</dcterms:created>
  <dcterms:modified xsi:type="dcterms:W3CDTF">2020-02-18T14:08:55Z</dcterms:modified>
</cp:coreProperties>
</file>