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5" r:id="rId3"/>
    <p:sldId id="257" r:id="rId4"/>
    <p:sldId id="288" r:id="rId5"/>
    <p:sldId id="344" r:id="rId6"/>
    <p:sldId id="346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7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8" r:id="rId27"/>
    <p:sldId id="357" r:id="rId28"/>
    <p:sldId id="359" r:id="rId29"/>
    <p:sldId id="360" r:id="rId30"/>
    <p:sldId id="361" r:id="rId31"/>
    <p:sldId id="362" r:id="rId32"/>
    <p:sldId id="364" r:id="rId33"/>
    <p:sldId id="363" r:id="rId34"/>
    <p:sldId id="284" r:id="rId35"/>
    <p:sldId id="285" r:id="rId36"/>
    <p:sldId id="286" r:id="rId37"/>
    <p:sldId id="287" r:id="rId38"/>
    <p:sldId id="289" r:id="rId39"/>
    <p:sldId id="295" r:id="rId40"/>
    <p:sldId id="290" r:id="rId41"/>
    <p:sldId id="291" r:id="rId42"/>
    <p:sldId id="293" r:id="rId43"/>
    <p:sldId id="294" r:id="rId44"/>
    <p:sldId id="296" r:id="rId45"/>
    <p:sldId id="299" r:id="rId46"/>
    <p:sldId id="300" r:id="rId47"/>
    <p:sldId id="328" r:id="rId48"/>
    <p:sldId id="329" r:id="rId49"/>
    <p:sldId id="330" r:id="rId50"/>
    <p:sldId id="331" r:id="rId51"/>
    <p:sldId id="301" r:id="rId52"/>
    <p:sldId id="332" r:id="rId53"/>
    <p:sldId id="302" r:id="rId54"/>
    <p:sldId id="333" r:id="rId55"/>
    <p:sldId id="297" r:id="rId56"/>
    <p:sldId id="298" r:id="rId57"/>
    <p:sldId id="309" r:id="rId58"/>
    <p:sldId id="308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5FBFBB1-9CB8-40AA-BF7B-9326FFB741E7}">
          <p14:sldIdLst>
            <p14:sldId id="256"/>
            <p14:sldId id="345"/>
            <p14:sldId id="257"/>
            <p14:sldId id="288"/>
            <p14:sldId id="344"/>
            <p14:sldId id="346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7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8"/>
            <p14:sldId id="357"/>
            <p14:sldId id="359"/>
            <p14:sldId id="360"/>
            <p14:sldId id="361"/>
            <p14:sldId id="362"/>
            <p14:sldId id="364"/>
            <p14:sldId id="363"/>
            <p14:sldId id="284"/>
            <p14:sldId id="285"/>
            <p14:sldId id="286"/>
            <p14:sldId id="287"/>
            <p14:sldId id="289"/>
            <p14:sldId id="295"/>
            <p14:sldId id="290"/>
            <p14:sldId id="291"/>
            <p14:sldId id="293"/>
            <p14:sldId id="294"/>
            <p14:sldId id="296"/>
            <p14:sldId id="299"/>
            <p14:sldId id="300"/>
            <p14:sldId id="328"/>
            <p14:sldId id="329"/>
            <p14:sldId id="330"/>
            <p14:sldId id="331"/>
            <p14:sldId id="301"/>
            <p14:sldId id="332"/>
            <p14:sldId id="302"/>
            <p14:sldId id="333"/>
            <p14:sldId id="297"/>
            <p14:sldId id="298"/>
            <p14:sldId id="309"/>
            <p14:sldId id="3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170D-59A5-4033-B097-D2504DB9F495}" type="datetimeFigureOut">
              <a:rPr lang="zh-CN" altLang="en-US" smtClean="0"/>
              <a:t>2015-11-4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4724-11EC-4A53-8234-0D516EC4B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170D-59A5-4033-B097-D2504DB9F495}" type="datetimeFigureOut">
              <a:rPr lang="zh-CN" altLang="en-US" smtClean="0"/>
              <a:t>2015-11-4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4724-11EC-4A53-8234-0D516EC4B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5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170D-59A5-4033-B097-D2504DB9F495}" type="datetimeFigureOut">
              <a:rPr lang="zh-CN" altLang="en-US" smtClean="0"/>
              <a:t>2015-11-4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4724-11EC-4A53-8234-0D516EC4B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5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170D-59A5-4033-B097-D2504DB9F495}" type="datetimeFigureOut">
              <a:rPr lang="zh-CN" altLang="en-US" smtClean="0"/>
              <a:t>2015-11-4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4724-11EC-4A53-8234-0D516EC4B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5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170D-59A5-4033-B097-D2504DB9F495}" type="datetimeFigureOut">
              <a:rPr lang="zh-CN" altLang="en-US" smtClean="0"/>
              <a:t>2015-11-4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4724-11EC-4A53-8234-0D516EC4B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170D-59A5-4033-B097-D2504DB9F495}" type="datetimeFigureOut">
              <a:rPr lang="zh-CN" altLang="en-US" smtClean="0"/>
              <a:t>2015-11-4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4724-11EC-4A53-8234-0D516EC4B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170D-59A5-4033-B097-D2504DB9F495}" type="datetimeFigureOut">
              <a:rPr lang="zh-CN" altLang="en-US" smtClean="0"/>
              <a:t>2015-11-4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4724-11EC-4A53-8234-0D516EC4B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9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170D-59A5-4033-B097-D2504DB9F495}" type="datetimeFigureOut">
              <a:rPr lang="zh-CN" altLang="en-US" smtClean="0"/>
              <a:t>2015-11-4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4724-11EC-4A53-8234-0D516EC4B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8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170D-59A5-4033-B097-D2504DB9F495}" type="datetimeFigureOut">
              <a:rPr lang="zh-CN" altLang="en-US" smtClean="0"/>
              <a:t>2015-11-4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4724-11EC-4A53-8234-0D516EC4B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170D-59A5-4033-B097-D2504DB9F495}" type="datetimeFigureOut">
              <a:rPr lang="zh-CN" altLang="en-US" smtClean="0"/>
              <a:t>2015-11-4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4724-11EC-4A53-8234-0D516EC4B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6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170D-59A5-4033-B097-D2504DB9F495}" type="datetimeFigureOut">
              <a:rPr lang="zh-CN" altLang="en-US" smtClean="0"/>
              <a:t>2015-11-4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4724-11EC-4A53-8234-0D516EC4B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0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B170D-59A5-4033-B097-D2504DB9F495}" type="datetimeFigureOut">
              <a:rPr lang="zh-CN" altLang="en-US" smtClean="0"/>
              <a:t>2015-11-4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54724-11EC-4A53-8234-0D516EC4B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9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it168.com/a2011/0920/1248/000001248963_all.shtml" TargetMode="External"/><Relationship Id="rId2" Type="http://schemas.openxmlformats.org/officeDocument/2006/relationships/hyperlink" Target="http://sebug.net/paper/databases/nosql/Nosql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http://kb.cnblogs.com/page/132724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http://www.itivy.com/ivy/archive/2011/3/7/634351294385186067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hyperlink" Target="http://photo.weibo.com/1915548291/wbphotos/large/photo_id/3513857299752733?refer=weibofeedv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互联网系统架构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陈利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/>
              <a:t>微信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diggerchen</a:t>
            </a:r>
            <a:endParaRPr lang="en-US" altLang="zh-CN" dirty="0"/>
          </a:p>
          <a:p>
            <a:r>
              <a:rPr lang="zh-CN" altLang="en-US" dirty="0" smtClean="0"/>
              <a:t>微</a:t>
            </a:r>
            <a:r>
              <a:rPr lang="zh-CN" altLang="en-US" dirty="0"/>
              <a:t>博：</a:t>
            </a:r>
            <a:r>
              <a:rPr lang="en-US" altLang="zh-CN" dirty="0" err="1" smtClean="0"/>
              <a:t>lirenchen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96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数据缓存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26" y="1844823"/>
            <a:ext cx="5403977" cy="4088639"/>
          </a:xfrm>
        </p:spPr>
      </p:pic>
      <p:sp>
        <p:nvSpPr>
          <p:cNvPr id="5" name="圆角矩形 4"/>
          <p:cNvSpPr/>
          <p:nvPr/>
        </p:nvSpPr>
        <p:spPr>
          <a:xfrm>
            <a:off x="7132240" y="1052736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状态收集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64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增加</a:t>
            </a:r>
            <a:r>
              <a:rPr lang="en-US" altLang="zh-CN" b="1" dirty="0"/>
              <a:t>webserver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31" y="1988840"/>
            <a:ext cx="5643805" cy="4038382"/>
          </a:xfrm>
        </p:spPr>
      </p:pic>
      <p:sp>
        <p:nvSpPr>
          <p:cNvPr id="5" name="圆角矩形 4"/>
          <p:cNvSpPr/>
          <p:nvPr/>
        </p:nvSpPr>
        <p:spPr>
          <a:xfrm>
            <a:off x="7236296" y="1085962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状态收集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3528" y="1373994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服务调度</a:t>
            </a:r>
          </a:p>
        </p:txBody>
      </p:sp>
      <p:cxnSp>
        <p:nvCxnSpPr>
          <p:cNvPr id="9" name="肘形连接符 8"/>
          <p:cNvCxnSpPr/>
          <p:nvPr/>
        </p:nvCxnSpPr>
        <p:spPr>
          <a:xfrm>
            <a:off x="1403648" y="1950058"/>
            <a:ext cx="576064" cy="3268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rot="16200000" flipV="1">
            <a:off x="700181" y="2077461"/>
            <a:ext cx="1406934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54" y="1844824"/>
            <a:ext cx="5928689" cy="4224843"/>
          </a:xfrm>
        </p:spPr>
      </p:pic>
      <p:sp>
        <p:nvSpPr>
          <p:cNvPr id="5" name="圆角矩形 4"/>
          <p:cNvSpPr/>
          <p:nvPr/>
        </p:nvSpPr>
        <p:spPr>
          <a:xfrm>
            <a:off x="7308304" y="975399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状态收集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9871" y="1085962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服务调度</a:t>
            </a:r>
          </a:p>
        </p:txBody>
      </p:sp>
      <p:cxnSp>
        <p:nvCxnSpPr>
          <p:cNvPr id="7" name="肘形连接符 6"/>
          <p:cNvCxnSpPr/>
          <p:nvPr/>
        </p:nvCxnSpPr>
        <p:spPr>
          <a:xfrm>
            <a:off x="1403648" y="1662026"/>
            <a:ext cx="356383" cy="3268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16200000" flipV="1">
            <a:off x="734357" y="2187301"/>
            <a:ext cx="1550950" cy="5003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rot="16200000" flipV="1">
            <a:off x="-705803" y="3051397"/>
            <a:ext cx="3855206" cy="10764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0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分表、</a:t>
            </a:r>
            <a:r>
              <a:rPr lang="en-US" altLang="zh-CN" b="1" dirty="0"/>
              <a:t>DAL</a:t>
            </a:r>
            <a:r>
              <a:rPr lang="zh-CN" altLang="en-US" b="1" dirty="0"/>
              <a:t>和分布式缓存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67536"/>
            <a:ext cx="6336704" cy="4586383"/>
          </a:xfrm>
        </p:spPr>
      </p:pic>
      <p:sp>
        <p:nvSpPr>
          <p:cNvPr id="5" name="圆角矩形 4"/>
          <p:cNvSpPr/>
          <p:nvPr/>
        </p:nvSpPr>
        <p:spPr>
          <a:xfrm>
            <a:off x="7703840" y="692696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状态收集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0" y="980728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服务调度</a:t>
            </a:r>
          </a:p>
        </p:txBody>
      </p:sp>
    </p:spTree>
    <p:extLst>
      <p:ext uri="{BB962C8B-B14F-4D97-AF65-F5344CB8AC3E}">
        <p14:creationId xmlns:p14="http://schemas.microsoft.com/office/powerpoint/2010/main" val="325059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增加更多的</a:t>
            </a:r>
            <a:r>
              <a:rPr lang="en-US" altLang="zh-CN" b="1" dirty="0"/>
              <a:t>webserver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62919"/>
            <a:ext cx="6336704" cy="4474393"/>
          </a:xfrm>
        </p:spPr>
      </p:pic>
      <p:sp>
        <p:nvSpPr>
          <p:cNvPr id="5" name="圆角矩形 4"/>
          <p:cNvSpPr/>
          <p:nvPr/>
        </p:nvSpPr>
        <p:spPr>
          <a:xfrm>
            <a:off x="7452320" y="1052736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状态收集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7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数据读写分离和廉价存储方案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6912768" cy="4680520"/>
          </a:xfrm>
        </p:spPr>
      </p:pic>
      <p:sp>
        <p:nvSpPr>
          <p:cNvPr id="5" name="圆角矩形 4"/>
          <p:cNvSpPr/>
          <p:nvPr/>
        </p:nvSpPr>
        <p:spPr>
          <a:xfrm>
            <a:off x="7308304" y="1285734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状态收集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42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大型</a:t>
            </a:r>
            <a:r>
              <a:rPr lang="zh-CN" altLang="en-US" b="1" dirty="0"/>
              <a:t>分布式</a:t>
            </a:r>
            <a:r>
              <a:rPr lang="zh-CN" altLang="en-US" b="1" dirty="0" smtClean="0"/>
              <a:t>应用和</a:t>
            </a:r>
            <a:r>
              <a:rPr lang="zh-CN" altLang="en-US" b="1" dirty="0"/>
              <a:t>廉价服务器</a:t>
            </a:r>
            <a:r>
              <a:rPr lang="zh-CN" altLang="en-US" b="1" dirty="0" smtClean="0"/>
              <a:t>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98274"/>
            <a:ext cx="6336703" cy="4929818"/>
          </a:xfrm>
        </p:spPr>
      </p:pic>
      <p:sp>
        <p:nvSpPr>
          <p:cNvPr id="5" name="圆角矩形 4"/>
          <p:cNvSpPr/>
          <p:nvPr/>
        </p:nvSpPr>
        <p:spPr>
          <a:xfrm>
            <a:off x="7452320" y="1351691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状态收集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3528" y="1373994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服务调度</a:t>
            </a:r>
          </a:p>
        </p:txBody>
      </p:sp>
    </p:spTree>
    <p:extLst>
      <p:ext uri="{BB962C8B-B14F-4D97-AF65-F5344CB8AC3E}">
        <p14:creationId xmlns:p14="http://schemas.microsoft.com/office/powerpoint/2010/main" val="163279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11760" y="1484784"/>
            <a:ext cx="4320480" cy="15121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Zookeeper</a:t>
            </a:r>
            <a:r>
              <a:rPr lang="zh-CN" altLang="en-US" dirty="0" smtClean="0"/>
              <a:t>服务集群管理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1760" y="3140968"/>
            <a:ext cx="4320480" cy="15121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Thrift RPC </a:t>
            </a:r>
            <a:r>
              <a:rPr lang="zh-CN" altLang="en-US" dirty="0" smtClean="0"/>
              <a:t>实现服务模块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11760" y="4869160"/>
            <a:ext cx="4320480" cy="15121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Nagios</a:t>
            </a:r>
            <a:r>
              <a:rPr lang="zh-CN" altLang="en-US" dirty="0" smtClean="0"/>
              <a:t>数据采集监控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64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Zookeeper </a:t>
            </a:r>
            <a:r>
              <a:rPr lang="zh-CN" altLang="en-US" dirty="0"/>
              <a:t>从设计模式角度来看，是一个基于观察者模式设计的分布式服务管理框架</a:t>
            </a:r>
            <a:r>
              <a:rPr lang="zh-CN" altLang="en-US" dirty="0" smtClean="0"/>
              <a:t>，负责</a:t>
            </a:r>
            <a:r>
              <a:rPr lang="zh-CN" altLang="en-US" dirty="0"/>
              <a:t>存储和管理大家都关心的数据，然后接受观察者的注册，一旦这些数据的状态发生变化，</a:t>
            </a:r>
            <a:r>
              <a:rPr lang="en-US" altLang="zh-CN" dirty="0"/>
              <a:t>Zookeeper </a:t>
            </a:r>
            <a:r>
              <a:rPr lang="zh-CN" altLang="en-US" dirty="0"/>
              <a:t>就将负责通知已经在 </a:t>
            </a:r>
            <a:r>
              <a:rPr lang="en-US" altLang="zh-CN" dirty="0"/>
              <a:t>Zookeeper </a:t>
            </a:r>
            <a:r>
              <a:rPr lang="zh-CN" altLang="en-US" dirty="0"/>
              <a:t>上注册的那些观察者做出相应的反应，从而实现</a:t>
            </a:r>
            <a:r>
              <a:rPr lang="zh-CN" altLang="en-US" dirty="0" smtClean="0"/>
              <a:t>集群管理。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45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统一命名服务（</a:t>
            </a:r>
            <a:r>
              <a:rPr lang="en-US" altLang="zh-CN" dirty="0"/>
              <a:t>Name Service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分布式</a:t>
            </a:r>
            <a:r>
              <a:rPr lang="zh-CN" altLang="en-US" dirty="0"/>
              <a:t>应用中，通常需要有一套完整的命名规则，既能够产生唯一的名称又便于人识别和记住，通常情况下用树形的名称结构是一个理想的选择，树形的名称结构是一个有层次的目录结构，既对人友好又不会重复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Name Service </a:t>
            </a:r>
            <a:r>
              <a:rPr lang="zh-CN" altLang="en-US" dirty="0"/>
              <a:t>已经是 </a:t>
            </a:r>
            <a:r>
              <a:rPr lang="en-US" altLang="zh-CN" dirty="0"/>
              <a:t>Zookeeper </a:t>
            </a:r>
            <a:r>
              <a:rPr lang="zh-CN" altLang="en-US" dirty="0"/>
              <a:t>内置的功能</a:t>
            </a:r>
            <a:r>
              <a:rPr lang="zh-CN" altLang="en-US" dirty="0" smtClean="0"/>
              <a:t>，只要</a:t>
            </a:r>
            <a:r>
              <a:rPr lang="zh-CN" altLang="en-US" dirty="0"/>
              <a:t>调用 </a:t>
            </a:r>
            <a:r>
              <a:rPr lang="en-US" altLang="zh-CN" dirty="0"/>
              <a:t>Zookeeper </a:t>
            </a:r>
            <a:r>
              <a:rPr lang="zh-CN" altLang="en-US" dirty="0"/>
              <a:t>的 </a:t>
            </a:r>
            <a:r>
              <a:rPr lang="en-US" altLang="zh-CN" dirty="0"/>
              <a:t>API </a:t>
            </a:r>
            <a:r>
              <a:rPr lang="zh-CN" altLang="en-US" dirty="0"/>
              <a:t>就能实现。如调用 </a:t>
            </a:r>
            <a:r>
              <a:rPr lang="en-US" altLang="zh-CN" dirty="0"/>
              <a:t>create </a:t>
            </a:r>
            <a:r>
              <a:rPr lang="zh-CN" altLang="en-US" dirty="0"/>
              <a:t>接口就可以很容易创建一个目录节点。</a:t>
            </a:r>
          </a:p>
        </p:txBody>
      </p:sp>
    </p:spTree>
    <p:extLst>
      <p:ext uri="{BB962C8B-B14F-4D97-AF65-F5344CB8AC3E}">
        <p14:creationId xmlns:p14="http://schemas.microsoft.com/office/powerpoint/2010/main" val="132766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指导思想</a:t>
            </a:r>
            <a:endParaRPr lang="en-US" altLang="zh-CN" dirty="0" smtClean="0"/>
          </a:p>
          <a:p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zh-CN" altLang="en-US" dirty="0" smtClean="0"/>
              <a:t>架构进化</a:t>
            </a:r>
            <a:endParaRPr lang="en-US" altLang="zh-CN" dirty="0" smtClean="0"/>
          </a:p>
          <a:p>
            <a:r>
              <a:rPr lang="zh-CN" altLang="en-US" dirty="0" smtClean="0"/>
              <a:t>实现框架</a:t>
            </a:r>
            <a:endParaRPr lang="en-US" altLang="zh-CN" dirty="0" smtClean="0"/>
          </a:p>
          <a:p>
            <a:r>
              <a:rPr lang="zh-CN" altLang="en-US" dirty="0"/>
              <a:t>常用技术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3250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配置管理（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Management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配置</a:t>
            </a:r>
            <a:r>
              <a:rPr lang="zh-CN" altLang="en-US" dirty="0"/>
              <a:t>的管理在分布式应用环境中很常见，例如同一个应用系统需要多台 </a:t>
            </a:r>
            <a:r>
              <a:rPr lang="en-US" altLang="zh-CN" dirty="0" smtClean="0"/>
              <a:t>Server </a:t>
            </a:r>
            <a:r>
              <a:rPr lang="zh-CN" altLang="en-US" dirty="0"/>
              <a:t>运行，但是它们运行的应用系统的某些配置项是相同的，如果要修改这些相同的配置项，那么就必须同时修改每台运行这个应用系统的 </a:t>
            </a:r>
            <a:r>
              <a:rPr lang="en-US" altLang="zh-CN" dirty="0" smtClean="0"/>
              <a:t>Server</a:t>
            </a:r>
            <a:r>
              <a:rPr lang="zh-CN" altLang="en-US" dirty="0"/>
              <a:t>，这样非常麻烦而且容易出错</a:t>
            </a:r>
            <a:r>
              <a:rPr lang="zh-CN" altLang="en-US" dirty="0" smtClean="0"/>
              <a:t>。像</a:t>
            </a:r>
            <a:r>
              <a:rPr lang="zh-CN" altLang="en-US" dirty="0"/>
              <a:t>这样的配置信息完全可以交给 </a:t>
            </a:r>
            <a:r>
              <a:rPr lang="en-US" altLang="zh-CN" dirty="0"/>
              <a:t>Zookeeper </a:t>
            </a:r>
            <a:r>
              <a:rPr lang="zh-CN" altLang="en-US" dirty="0"/>
              <a:t>来管理，将配置信息保存在 </a:t>
            </a:r>
            <a:r>
              <a:rPr lang="en-US" altLang="zh-CN" dirty="0"/>
              <a:t>Zookeeper </a:t>
            </a:r>
            <a:r>
              <a:rPr lang="zh-CN" altLang="en-US" dirty="0"/>
              <a:t>的某个目录节点中，然后将所有需要修改的应用机器监控配置信息的状态，一旦配置信息发生变化，每台应用机器就会收到 </a:t>
            </a:r>
            <a:r>
              <a:rPr lang="en-US" altLang="zh-CN" dirty="0"/>
              <a:t>Zookeeper </a:t>
            </a:r>
            <a:r>
              <a:rPr lang="zh-CN" altLang="en-US" dirty="0"/>
              <a:t>的通知，然后从 </a:t>
            </a:r>
            <a:r>
              <a:rPr lang="en-US" altLang="zh-CN" dirty="0"/>
              <a:t>Zookeeper </a:t>
            </a:r>
            <a:r>
              <a:rPr lang="zh-CN" altLang="en-US" dirty="0"/>
              <a:t>获取新的配置信息应用到系统中。</a:t>
            </a:r>
          </a:p>
        </p:txBody>
      </p:sp>
    </p:spTree>
    <p:extLst>
      <p:ext uri="{BB962C8B-B14F-4D97-AF65-F5344CB8AC3E}">
        <p14:creationId xmlns:p14="http://schemas.microsoft.com/office/powerpoint/2010/main" val="107054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配置管理（</a:t>
            </a:r>
            <a:r>
              <a:rPr lang="en-US" altLang="zh-CN" dirty="0" err="1"/>
              <a:t>Config</a:t>
            </a:r>
            <a:r>
              <a:rPr lang="en-US" altLang="zh-CN" dirty="0"/>
              <a:t> Management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6640818" cy="409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78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集群管理（</a:t>
            </a:r>
            <a:r>
              <a:rPr lang="en-US" altLang="zh-CN" dirty="0"/>
              <a:t>Group Membership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Zookeeper </a:t>
            </a:r>
            <a:r>
              <a:rPr lang="zh-CN" altLang="en-US" dirty="0"/>
              <a:t>能够很容易的实现集群管理的功能，如有多台 </a:t>
            </a:r>
            <a:r>
              <a:rPr lang="en-US" altLang="zh-CN" dirty="0"/>
              <a:t>Server </a:t>
            </a:r>
            <a:r>
              <a:rPr lang="zh-CN" altLang="en-US" dirty="0"/>
              <a:t>组成一个服务集群，那么必须要一个“总管”知道当前集群中每台机器的服务状态，一旦有机器不能提供服务，集群中其它集群必须知道，从而做出调整重新分配服务策略。同样当增加集群的服务能力时，就会增加一台或多台 </a:t>
            </a:r>
            <a:r>
              <a:rPr lang="en-US" altLang="zh-CN" dirty="0"/>
              <a:t>Server</a:t>
            </a:r>
            <a:r>
              <a:rPr lang="zh-CN" altLang="en-US" dirty="0"/>
              <a:t>，同样也必须让“总管”知道</a:t>
            </a:r>
            <a:r>
              <a:rPr lang="zh-CN" altLang="en-US" dirty="0" smtClean="0"/>
              <a:t>。实现</a:t>
            </a:r>
            <a:r>
              <a:rPr lang="zh-CN" altLang="en-US" dirty="0"/>
              <a:t>方式都是在 </a:t>
            </a:r>
            <a:r>
              <a:rPr lang="en-US" altLang="zh-CN" dirty="0"/>
              <a:t>Zookeeper </a:t>
            </a:r>
            <a:r>
              <a:rPr lang="zh-CN" altLang="en-US" dirty="0"/>
              <a:t>上创建一个 </a:t>
            </a:r>
            <a:r>
              <a:rPr lang="en-US" altLang="zh-CN" dirty="0"/>
              <a:t>EPHEMERAL </a:t>
            </a:r>
            <a:r>
              <a:rPr lang="zh-CN" altLang="en-US" dirty="0"/>
              <a:t>类型的目录节点，然后每个 </a:t>
            </a:r>
            <a:r>
              <a:rPr lang="en-US" altLang="zh-CN" dirty="0"/>
              <a:t>Server </a:t>
            </a:r>
            <a:r>
              <a:rPr lang="zh-CN" altLang="en-US" dirty="0"/>
              <a:t>在它们创建目录节点的父目录节点上调用 </a:t>
            </a:r>
            <a:r>
              <a:rPr lang="en-US" altLang="zh-CN" dirty="0" err="1"/>
              <a:t>getChildren</a:t>
            </a:r>
            <a:r>
              <a:rPr lang="en-US" altLang="zh-CN" dirty="0"/>
              <a:t>(String path, </a:t>
            </a:r>
            <a:r>
              <a:rPr lang="en-US" altLang="zh-CN" dirty="0" err="1"/>
              <a:t>boolean</a:t>
            </a:r>
            <a:r>
              <a:rPr lang="en-US" altLang="zh-CN" dirty="0"/>
              <a:t> watch) </a:t>
            </a:r>
            <a:r>
              <a:rPr lang="zh-CN" altLang="en-US" dirty="0"/>
              <a:t>方法并设置 </a:t>
            </a:r>
            <a:r>
              <a:rPr lang="en-US" altLang="zh-CN" dirty="0"/>
              <a:t>watch </a:t>
            </a:r>
            <a:r>
              <a:rPr lang="zh-CN" altLang="en-US" dirty="0"/>
              <a:t>为 </a:t>
            </a:r>
            <a:r>
              <a:rPr lang="en-US" altLang="zh-CN" dirty="0"/>
              <a:t>true</a:t>
            </a:r>
            <a:r>
              <a:rPr lang="zh-CN" altLang="en-US" dirty="0"/>
              <a:t>，由于是 </a:t>
            </a:r>
            <a:r>
              <a:rPr lang="en-US" altLang="zh-CN" dirty="0"/>
              <a:t>EPHEMERAL </a:t>
            </a:r>
            <a:r>
              <a:rPr lang="zh-CN" altLang="en-US" dirty="0"/>
              <a:t>目录节点，当创建它的 </a:t>
            </a:r>
            <a:r>
              <a:rPr lang="en-US" altLang="zh-CN" dirty="0"/>
              <a:t>Server </a:t>
            </a:r>
            <a:r>
              <a:rPr lang="zh-CN" altLang="en-US" dirty="0"/>
              <a:t>死去，这个目录节点也随之被删除，所以 </a:t>
            </a:r>
            <a:r>
              <a:rPr lang="en-US" altLang="zh-CN" dirty="0"/>
              <a:t>Children </a:t>
            </a:r>
            <a:r>
              <a:rPr lang="zh-CN" altLang="en-US" dirty="0"/>
              <a:t>将会变化，这时 </a:t>
            </a:r>
            <a:r>
              <a:rPr lang="en-US" altLang="zh-CN" dirty="0" err="1"/>
              <a:t>getChildren</a:t>
            </a:r>
            <a:r>
              <a:rPr lang="zh-CN" altLang="en-US" dirty="0"/>
              <a:t>上的 </a:t>
            </a:r>
            <a:r>
              <a:rPr lang="en-US" altLang="zh-CN" dirty="0"/>
              <a:t>Watch </a:t>
            </a:r>
            <a:r>
              <a:rPr lang="zh-CN" altLang="en-US" dirty="0"/>
              <a:t>将会被调用，所以其它 </a:t>
            </a:r>
            <a:r>
              <a:rPr lang="en-US" altLang="zh-CN" dirty="0"/>
              <a:t>Server </a:t>
            </a:r>
            <a:r>
              <a:rPr lang="zh-CN" altLang="en-US" dirty="0"/>
              <a:t>就知道已经有某台 </a:t>
            </a:r>
            <a:r>
              <a:rPr lang="en-US" altLang="zh-CN" dirty="0"/>
              <a:t>Server </a:t>
            </a:r>
            <a:r>
              <a:rPr lang="zh-CN" altLang="en-US" dirty="0"/>
              <a:t>死去了。新增 </a:t>
            </a:r>
            <a:r>
              <a:rPr lang="en-US" altLang="zh-CN" dirty="0"/>
              <a:t>Server </a:t>
            </a:r>
            <a:r>
              <a:rPr lang="zh-CN" altLang="en-US" dirty="0"/>
              <a:t>也是同样的原理。</a:t>
            </a:r>
          </a:p>
        </p:txBody>
      </p:sp>
    </p:spTree>
    <p:extLst>
      <p:ext uri="{BB962C8B-B14F-4D97-AF65-F5344CB8AC3E}">
        <p14:creationId xmlns:p14="http://schemas.microsoft.com/office/powerpoint/2010/main" val="3907596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集群管理（</a:t>
            </a:r>
            <a:r>
              <a:rPr lang="en-US" altLang="zh-CN" dirty="0"/>
              <a:t>Group Membership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916832"/>
            <a:ext cx="640871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440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Thrift </a:t>
            </a:r>
            <a:r>
              <a:rPr lang="zh-CN" altLang="zh-CN" dirty="0"/>
              <a:t>是</a:t>
            </a:r>
            <a:r>
              <a:rPr lang="en-US" altLang="zh-CN" dirty="0"/>
              <a:t> Facebook </a:t>
            </a:r>
            <a:r>
              <a:rPr lang="zh-CN" altLang="zh-CN" dirty="0"/>
              <a:t>实现的一种高效的、支持多种编程语言的远程服务调用的框架</a:t>
            </a:r>
            <a:r>
              <a:rPr lang="zh-CN" altLang="zh-CN" dirty="0" smtClean="0"/>
              <a:t>。结合</a:t>
            </a:r>
            <a:r>
              <a:rPr lang="zh-CN" altLang="zh-CN" dirty="0"/>
              <a:t>了功能强大的软件堆栈的代码生成引擎</a:t>
            </a:r>
            <a:r>
              <a:rPr lang="zh-CN" altLang="zh-CN" dirty="0" smtClean="0"/>
              <a:t>，无缝</a:t>
            </a:r>
            <a:r>
              <a:rPr lang="zh-CN" altLang="zh-CN" dirty="0"/>
              <a:t>地与</a:t>
            </a:r>
            <a:r>
              <a:rPr lang="en-US" altLang="zh-CN" dirty="0" smtClean="0"/>
              <a:t>C++</a:t>
            </a:r>
            <a:r>
              <a:rPr lang="zh-CN" altLang="zh-CN" dirty="0"/>
              <a:t>，</a:t>
            </a:r>
            <a:r>
              <a:rPr lang="en-US" altLang="zh-CN" dirty="0"/>
              <a:t>C#</a:t>
            </a:r>
            <a:r>
              <a:rPr lang="zh-CN" altLang="zh-CN" dirty="0"/>
              <a:t>，</a:t>
            </a:r>
            <a:r>
              <a:rPr lang="en-US" altLang="zh-CN" dirty="0"/>
              <a:t>Java</a:t>
            </a:r>
            <a:r>
              <a:rPr lang="zh-CN" altLang="zh-CN" dirty="0"/>
              <a:t>，</a:t>
            </a:r>
            <a:r>
              <a:rPr lang="en-US" altLang="zh-CN" dirty="0"/>
              <a:t>Python</a:t>
            </a:r>
            <a:r>
              <a:rPr lang="zh-CN" altLang="zh-CN" dirty="0"/>
              <a:t>和</a:t>
            </a:r>
            <a:r>
              <a:rPr lang="en-US" altLang="zh-CN" dirty="0"/>
              <a:t>PHP</a:t>
            </a:r>
            <a:r>
              <a:rPr lang="zh-CN" altLang="zh-CN" dirty="0"/>
              <a:t>和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等多种语言</a:t>
            </a:r>
            <a:r>
              <a:rPr lang="zh-CN" altLang="zh-CN" dirty="0" smtClean="0"/>
              <a:t>结合</a:t>
            </a:r>
            <a:r>
              <a:rPr lang="zh-CN" altLang="zh-CN" dirty="0"/>
              <a:t>。</a:t>
            </a:r>
            <a:r>
              <a:rPr lang="en-US" altLang="zh-CN" dirty="0"/>
              <a:t>Thrift</a:t>
            </a:r>
            <a:r>
              <a:rPr lang="zh-CN" altLang="zh-CN" dirty="0"/>
              <a:t>允许你定义一个简单的定义文件中的数据类型和服务接口，以作为输入文件，编译器生成代码用来方便地生成</a:t>
            </a:r>
            <a:r>
              <a:rPr lang="en-US" altLang="zh-CN" dirty="0"/>
              <a:t>RPC</a:t>
            </a:r>
            <a:r>
              <a:rPr lang="zh-CN" altLang="zh-CN" dirty="0"/>
              <a:t>客户端和服务器通信的无缝跨编程语言</a:t>
            </a:r>
            <a:r>
              <a:rPr lang="zh-CN" altLang="zh-CN" dirty="0" smtClean="0"/>
              <a:t>。</a:t>
            </a:r>
            <a:r>
              <a:rPr lang="zh-CN" altLang="en-US" dirty="0" smtClean="0"/>
              <a:t>竞品有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等。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6615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 </a:t>
            </a:r>
            <a:r>
              <a:rPr lang="zh-CN" altLang="en-US" dirty="0" smtClean="0"/>
              <a:t>文件样例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87624" y="1700808"/>
            <a:ext cx="66967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Hello.thrift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namespace java </a:t>
            </a:r>
            <a:r>
              <a:rPr lang="en-US" altLang="zh-CN" dirty="0" err="1"/>
              <a:t>service.demo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service Hello{ </a:t>
            </a:r>
            <a:endParaRPr lang="zh-CN" altLang="zh-CN" dirty="0"/>
          </a:p>
          <a:p>
            <a:r>
              <a:rPr lang="en-US" altLang="zh-CN" dirty="0"/>
              <a:t>  string </a:t>
            </a:r>
            <a:r>
              <a:rPr lang="en-US" altLang="zh-CN" dirty="0" err="1"/>
              <a:t>helloString</a:t>
            </a:r>
            <a:r>
              <a:rPr lang="en-US" altLang="zh-CN" dirty="0"/>
              <a:t>(1:string </a:t>
            </a:r>
            <a:r>
              <a:rPr lang="en-US" altLang="zh-CN" dirty="0" err="1"/>
              <a:t>para</a:t>
            </a:r>
            <a:r>
              <a:rPr lang="en-US" altLang="zh-CN" dirty="0"/>
              <a:t>) </a:t>
            </a:r>
            <a:endParaRPr lang="zh-CN" altLang="zh-CN" dirty="0"/>
          </a:p>
          <a:p>
            <a:r>
              <a:rPr lang="en-US" altLang="zh-CN" dirty="0"/>
              <a:t>  i32 </a:t>
            </a:r>
            <a:r>
              <a:rPr lang="en-US" altLang="zh-CN" dirty="0" err="1"/>
              <a:t>helloInt</a:t>
            </a:r>
            <a:r>
              <a:rPr lang="en-US" altLang="zh-CN" dirty="0"/>
              <a:t>(1:i32 </a:t>
            </a:r>
            <a:r>
              <a:rPr lang="en-US" altLang="zh-CN" dirty="0" err="1"/>
              <a:t>para</a:t>
            </a:r>
            <a:r>
              <a:rPr lang="en-US" altLang="zh-CN" dirty="0"/>
              <a:t>) 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helloBoolean</a:t>
            </a:r>
            <a:r>
              <a:rPr lang="en-US" altLang="zh-CN" dirty="0"/>
              <a:t>(1:bool </a:t>
            </a:r>
            <a:r>
              <a:rPr lang="en-US" altLang="zh-CN" dirty="0" err="1"/>
              <a:t>para</a:t>
            </a:r>
            <a:r>
              <a:rPr lang="en-US" altLang="zh-CN" dirty="0"/>
              <a:t>) </a:t>
            </a:r>
            <a:endParaRPr lang="zh-CN" altLang="zh-CN" dirty="0"/>
          </a:p>
          <a:p>
            <a:r>
              <a:rPr lang="en-US" altLang="zh-CN" dirty="0"/>
              <a:t>  void </a:t>
            </a:r>
            <a:r>
              <a:rPr lang="en-US" altLang="zh-CN" dirty="0" err="1"/>
              <a:t>helloVoid</a:t>
            </a:r>
            <a:r>
              <a:rPr lang="en-US" altLang="zh-CN" dirty="0"/>
              <a:t>() </a:t>
            </a:r>
            <a:endParaRPr lang="zh-CN" altLang="zh-CN" dirty="0"/>
          </a:p>
          <a:p>
            <a:r>
              <a:rPr lang="en-US" altLang="zh-CN" dirty="0"/>
              <a:t>  string </a:t>
            </a:r>
            <a:r>
              <a:rPr lang="en-US" altLang="zh-CN" dirty="0" err="1"/>
              <a:t>helloNull</a:t>
            </a:r>
            <a:r>
              <a:rPr lang="en-US" altLang="zh-CN" dirty="0"/>
              <a:t>() 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zh-CN" dirty="0" smtClean="0"/>
              <a:t>定义</a:t>
            </a:r>
            <a:r>
              <a:rPr lang="zh-CN" altLang="zh-CN" dirty="0"/>
              <a:t>了服务</a:t>
            </a:r>
            <a:r>
              <a:rPr lang="en-US" altLang="zh-CN" dirty="0"/>
              <a:t> Hello </a:t>
            </a:r>
            <a:r>
              <a:rPr lang="zh-CN" altLang="zh-CN" dirty="0"/>
              <a:t>的五个方法，每个方法包含一个方法名，参数列表和返回类型。每个参数包括参数序号，参数类型以及参数名</a:t>
            </a:r>
            <a:r>
              <a:rPr lang="zh-CN" altLang="zh-CN" dirty="0" smtClean="0"/>
              <a:t>。</a:t>
            </a:r>
            <a:r>
              <a:rPr lang="zh-CN" altLang="zh-CN" dirty="0"/>
              <a:t>使用</a:t>
            </a:r>
            <a:r>
              <a:rPr lang="en-US" altLang="zh-CN" dirty="0"/>
              <a:t> Thrift </a:t>
            </a:r>
            <a:r>
              <a:rPr lang="zh-CN" altLang="zh-CN" dirty="0"/>
              <a:t>工具编译</a:t>
            </a:r>
            <a:r>
              <a:rPr lang="en-US" altLang="zh-CN" dirty="0"/>
              <a:t> </a:t>
            </a:r>
            <a:r>
              <a:rPr lang="en-US" altLang="zh-CN" dirty="0" err="1"/>
              <a:t>Hello.thrift</a:t>
            </a:r>
            <a:r>
              <a:rPr lang="zh-CN" altLang="zh-CN" dirty="0"/>
              <a:t>，就会生成相应的</a:t>
            </a:r>
            <a:r>
              <a:rPr lang="en-US" altLang="zh-CN" dirty="0"/>
              <a:t> Hello.java </a:t>
            </a:r>
            <a:r>
              <a:rPr lang="zh-CN" altLang="zh-CN" dirty="0"/>
              <a:t>文件。该文件包含了在</a:t>
            </a:r>
            <a:r>
              <a:rPr lang="en-US" altLang="zh-CN" dirty="0"/>
              <a:t> </a:t>
            </a:r>
            <a:r>
              <a:rPr lang="en-US" altLang="zh-CN" dirty="0" err="1"/>
              <a:t>Hello.thrift</a:t>
            </a:r>
            <a:r>
              <a:rPr lang="en-US" altLang="zh-CN" dirty="0"/>
              <a:t> </a:t>
            </a:r>
            <a:r>
              <a:rPr lang="zh-CN" altLang="zh-CN" dirty="0"/>
              <a:t>文件中描述的服务</a:t>
            </a:r>
            <a:r>
              <a:rPr lang="en-US" altLang="zh-CN" dirty="0"/>
              <a:t> Hello </a:t>
            </a:r>
            <a:r>
              <a:rPr lang="zh-CN" altLang="zh-CN" dirty="0"/>
              <a:t>的接口定义，即</a:t>
            </a:r>
            <a:r>
              <a:rPr lang="en-US" altLang="zh-CN" dirty="0"/>
              <a:t> </a:t>
            </a:r>
            <a:r>
              <a:rPr lang="en-US" altLang="zh-CN" dirty="0" err="1"/>
              <a:t>Hello.Iface</a:t>
            </a:r>
            <a:r>
              <a:rPr lang="en-US" altLang="zh-CN" dirty="0"/>
              <a:t> </a:t>
            </a:r>
            <a:r>
              <a:rPr lang="zh-CN" altLang="zh-CN" dirty="0"/>
              <a:t>接口，以及服务调用的底层通信</a:t>
            </a:r>
            <a:r>
              <a:rPr lang="zh-CN" altLang="zh-CN" dirty="0" smtClean="0"/>
              <a:t>细节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2340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 </a:t>
            </a:r>
            <a:r>
              <a:rPr lang="zh-CN" altLang="en-US" dirty="0" smtClean="0"/>
              <a:t>文件样例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86000" y="28288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 </a:t>
            </a:r>
            <a:r>
              <a:rPr lang="en-US" altLang="zh-CN" dirty="0" smtClean="0"/>
              <a:t>Report {</a:t>
            </a:r>
            <a:endParaRPr lang="zh-CN" altLang="zh-CN" dirty="0"/>
          </a:p>
          <a:p>
            <a:r>
              <a:rPr lang="en-US" altLang="zh-CN" dirty="0"/>
              <a:t>  1: required string </a:t>
            </a:r>
            <a:r>
              <a:rPr lang="en-US" altLang="zh-CN" dirty="0" err="1" smtClean="0"/>
              <a:t>msg</a:t>
            </a:r>
            <a:r>
              <a:rPr lang="en-US" altLang="zh-CN" dirty="0"/>
              <a:t> ; </a:t>
            </a:r>
            <a:r>
              <a:rPr lang="en-US" altLang="zh-CN" dirty="0" smtClean="0"/>
              <a:t>//</a:t>
            </a:r>
            <a:r>
              <a:rPr lang="zh-CN" altLang="en-US" dirty="0"/>
              <a:t>该</a:t>
            </a:r>
            <a:r>
              <a:rPr lang="zh-CN" altLang="zh-CN" dirty="0" smtClean="0"/>
              <a:t>字段</a:t>
            </a:r>
            <a:r>
              <a:rPr lang="zh-CN" altLang="zh-CN" dirty="0"/>
              <a:t>必须填写</a:t>
            </a:r>
          </a:p>
          <a:p>
            <a:r>
              <a:rPr lang="en-US" altLang="zh-CN" dirty="0"/>
              <a:t>  2: optional i32 type = 0; //</a:t>
            </a:r>
            <a:r>
              <a:rPr lang="zh-CN" altLang="zh-CN" dirty="0"/>
              <a:t>默认值</a:t>
            </a:r>
          </a:p>
          <a:p>
            <a:r>
              <a:rPr lang="en-US" altLang="zh-CN" dirty="0"/>
              <a:t>  3: i32 time //</a:t>
            </a:r>
            <a:r>
              <a:rPr lang="zh-CN" altLang="zh-CN" dirty="0"/>
              <a:t>默认字段类型为</a:t>
            </a:r>
            <a:r>
              <a:rPr lang="en-US" altLang="zh-CN" dirty="0" smtClean="0"/>
              <a:t>optional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653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3" name="图片 2" descr="图 1. 架构图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54461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979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Nagios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一款免费的开源 </a:t>
            </a:r>
            <a:r>
              <a:rPr lang="en-US" altLang="zh-CN" dirty="0"/>
              <a:t>IT </a:t>
            </a:r>
            <a:r>
              <a:rPr lang="zh-CN" altLang="en-US" dirty="0"/>
              <a:t>基础设施监控系统，其功能强大，灵活性强，能有效监控 </a:t>
            </a:r>
            <a:r>
              <a:rPr lang="en-US" altLang="zh-CN" dirty="0"/>
              <a:t>Windows 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VMware </a:t>
            </a:r>
            <a:r>
              <a:rPr lang="zh-CN" altLang="en-US" dirty="0"/>
              <a:t>和 </a:t>
            </a:r>
            <a:r>
              <a:rPr lang="en-US" altLang="zh-CN" dirty="0"/>
              <a:t>Unix </a:t>
            </a:r>
            <a:r>
              <a:rPr lang="zh-CN" altLang="en-US" dirty="0"/>
              <a:t>主机状态，交换机、路由器等网络设置等。一旦主机或服务状态出现异常时，会发出邮件或短信报警第一时间通知 </a:t>
            </a:r>
            <a:r>
              <a:rPr lang="en-US" altLang="zh-CN" dirty="0"/>
              <a:t>IT </a:t>
            </a:r>
            <a:r>
              <a:rPr lang="zh-CN" altLang="en-US" dirty="0"/>
              <a:t>运营人员，在状态恢复后发出正常的邮件或短信通知。</a:t>
            </a:r>
            <a:r>
              <a:rPr lang="en-US" altLang="zh-CN" dirty="0" err="1"/>
              <a:t>Nagios</a:t>
            </a:r>
            <a:r>
              <a:rPr lang="en-US" altLang="zh-CN" dirty="0"/>
              <a:t> </a:t>
            </a:r>
            <a:r>
              <a:rPr lang="zh-CN" altLang="en-US" dirty="0"/>
              <a:t>结构简单，可维护性</a:t>
            </a:r>
            <a:r>
              <a:rPr lang="zh-CN" altLang="en-US" dirty="0" smtClean="0"/>
              <a:t>强</a:t>
            </a:r>
            <a:r>
              <a:rPr lang="zh-CN" altLang="en-US" dirty="0"/>
              <a:t>，</a:t>
            </a:r>
            <a:r>
              <a:rPr lang="zh-CN" altLang="en-US" dirty="0" smtClean="0"/>
              <a:t>同时</a:t>
            </a:r>
            <a:r>
              <a:rPr lang="zh-CN" altLang="en-US" dirty="0"/>
              <a:t>提供一个可选的基于浏览器的 </a:t>
            </a:r>
            <a:r>
              <a:rPr lang="en-US" altLang="zh-CN" dirty="0"/>
              <a:t>Web </a:t>
            </a:r>
            <a:r>
              <a:rPr lang="zh-CN" altLang="en-US" dirty="0"/>
              <a:t>界面，方便管理人员查看系统的运行状态，网络状态、服务状态、日志信息，以及其他异常现象。简单地插件设计使得用户可以方便地扩展自己服务的检测</a:t>
            </a:r>
            <a:r>
              <a:rPr lang="zh-CN" altLang="en-US" dirty="0" smtClean="0"/>
              <a:t>方法。竞品有</a:t>
            </a:r>
            <a:r>
              <a:rPr lang="en-US" altLang="zh-CN" dirty="0" err="1" smtClean="0"/>
              <a:t>Zabbix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688438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Nagios</a:t>
            </a:r>
            <a:r>
              <a:rPr lang="zh-CN" altLang="en-US" dirty="0"/>
              <a:t>工作原理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69173"/>
            <a:ext cx="6120680" cy="511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69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指导思想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分而治之（</a:t>
            </a:r>
            <a:r>
              <a:rPr lang="en-US" altLang="zh-CN" dirty="0" smtClean="0"/>
              <a:t>divide and conquer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集中</a:t>
            </a:r>
            <a:r>
              <a:rPr lang="zh-CN" altLang="en-US" dirty="0" smtClean="0"/>
              <a:t>调度（</a:t>
            </a:r>
            <a:r>
              <a:rPr lang="en-US" altLang="zh-CN" dirty="0" smtClean="0"/>
              <a:t>centralized schedule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缓存（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复制（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数据采集（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4266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Nagios</a:t>
            </a:r>
            <a:r>
              <a:rPr lang="zh-CN" altLang="en-US" dirty="0"/>
              <a:t>架构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7344816" cy="524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750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插件样例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268760"/>
            <a:ext cx="76328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插件：</a:t>
            </a:r>
            <a:endParaRPr lang="en-US" altLang="zh-CN" sz="1400" dirty="0" smtClean="0"/>
          </a:p>
          <a:p>
            <a:r>
              <a:rPr lang="en-US" altLang="zh-CN" sz="1400" dirty="0" smtClean="0"/>
              <a:t>#!/</a:t>
            </a:r>
            <a:r>
              <a:rPr lang="en-US" altLang="zh-CN" sz="1400" dirty="0" err="1"/>
              <a:t>usr</a:t>
            </a:r>
            <a:r>
              <a:rPr lang="en-US" altLang="zh-CN" sz="1400" dirty="0"/>
              <a:t>/bin/</a:t>
            </a:r>
            <a:r>
              <a:rPr lang="en-US" altLang="zh-CN" sz="1400" dirty="0" err="1"/>
              <a:t>env</a:t>
            </a:r>
            <a:r>
              <a:rPr lang="en-US" altLang="zh-CN" sz="1400" dirty="0"/>
              <a:t> python</a:t>
            </a:r>
          </a:p>
          <a:p>
            <a:r>
              <a:rPr lang="en-US" altLang="zh-CN" sz="1400" dirty="0" smtClean="0"/>
              <a:t>import </a:t>
            </a:r>
            <a:r>
              <a:rPr lang="en-US" altLang="zh-CN" sz="1400" dirty="0" err="1"/>
              <a:t>os,sys</a:t>
            </a:r>
            <a:endParaRPr lang="en-US" altLang="zh-CN" sz="1400" dirty="0"/>
          </a:p>
          <a:p>
            <a:r>
              <a:rPr lang="en-US" altLang="zh-CN" sz="1400" dirty="0" smtClean="0"/>
              <a:t>(</a:t>
            </a:r>
            <a:r>
              <a:rPr lang="en-US" altLang="zh-CN" sz="1400" dirty="0"/>
              <a:t>d1, d2, d3) = </a:t>
            </a:r>
            <a:r>
              <a:rPr lang="en-US" altLang="zh-CN" sz="1400" dirty="0" err="1"/>
              <a:t>os.getloadavg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smtClean="0"/>
              <a:t>if </a:t>
            </a:r>
            <a:r>
              <a:rPr lang="en-US" altLang="zh-CN" sz="1400" dirty="0"/>
              <a:t>d1 &gt;= 5.0:</a:t>
            </a:r>
          </a:p>
          <a:p>
            <a:r>
              <a:rPr lang="en-US" altLang="zh-CN" sz="1400" dirty="0"/>
              <a:t>    print "GETLOADAVG CRITICAL: Load average is %.2f" % (d1)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sys.exit</a:t>
            </a:r>
            <a:r>
              <a:rPr lang="en-US" altLang="zh-CN" sz="1400" dirty="0"/>
              <a:t>(2)</a:t>
            </a:r>
          </a:p>
          <a:p>
            <a:r>
              <a:rPr lang="en-US" altLang="zh-CN" sz="1400" dirty="0" smtClean="0"/>
              <a:t>else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print "GETLOADAVG OK: Load average is %.2f" % (d1)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sys.exit</a:t>
            </a:r>
            <a:r>
              <a:rPr lang="en-US" altLang="zh-CN" sz="1400" dirty="0"/>
              <a:t>(0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 smtClean="0"/>
          </a:p>
          <a:p>
            <a:r>
              <a:rPr lang="zh-CN" altLang="en-US" sz="1400" dirty="0"/>
              <a:t>注册：</a:t>
            </a:r>
            <a:endParaRPr lang="en-US" altLang="zh-CN" sz="1400" dirty="0" smtClean="0"/>
          </a:p>
          <a:p>
            <a:r>
              <a:rPr lang="en-US" altLang="zh-CN" sz="1400" dirty="0"/>
              <a:t>define </a:t>
            </a:r>
            <a:r>
              <a:rPr lang="en-US" altLang="zh-CN" sz="1400" dirty="0" smtClean="0"/>
              <a:t>command {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command_name</a:t>
            </a:r>
            <a:r>
              <a:rPr lang="en-US" altLang="zh-CN" sz="1400" dirty="0"/>
              <a:t>    </a:t>
            </a:r>
            <a:r>
              <a:rPr lang="en-US" altLang="zh-CN" sz="1400" dirty="0" err="1" smtClean="0"/>
              <a:t>check_mygetloadavg</a:t>
            </a:r>
            <a:endParaRPr lang="en-US" altLang="zh-CN" sz="1400" dirty="0" smtClean="0"/>
          </a:p>
          <a:p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command_line</a:t>
            </a:r>
            <a:r>
              <a:rPr lang="en-US" altLang="zh-CN" sz="1400" dirty="0" smtClean="0"/>
              <a:t>    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path/to/</a:t>
            </a:r>
            <a:r>
              <a:rPr lang="en-US" altLang="zh-CN" sz="1400" dirty="0" err="1" smtClean="0"/>
              <a:t>check_getloadavg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}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使用：</a:t>
            </a:r>
            <a:endParaRPr lang="en-US" altLang="zh-CN" sz="1400" dirty="0" smtClean="0"/>
          </a:p>
          <a:p>
            <a:r>
              <a:rPr lang="en-US" altLang="zh-CN" sz="1400" dirty="0" smtClean="0"/>
              <a:t>define </a:t>
            </a:r>
            <a:r>
              <a:rPr lang="en-US" altLang="zh-CN" sz="1400" dirty="0"/>
              <a:t>service{</a:t>
            </a:r>
          </a:p>
          <a:p>
            <a:r>
              <a:rPr lang="en-US" altLang="zh-CN" sz="1400" dirty="0"/>
              <a:t>        use                             service-template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host_name</a:t>
            </a:r>
            <a:r>
              <a:rPr lang="en-US" altLang="zh-CN" sz="1400" dirty="0"/>
              <a:t>                       </a:t>
            </a:r>
            <a:r>
              <a:rPr lang="en-US" altLang="zh-CN" sz="1400" dirty="0" err="1"/>
              <a:t>localhost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service_description</a:t>
            </a:r>
            <a:r>
              <a:rPr lang="en-US" altLang="zh-CN" sz="1400" dirty="0"/>
              <a:t>             </a:t>
            </a:r>
            <a:r>
              <a:rPr lang="en-US" altLang="zh-CN" sz="1400" dirty="0" err="1"/>
              <a:t>LoadAverage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check_period</a:t>
            </a:r>
            <a:r>
              <a:rPr lang="en-US" altLang="zh-CN" sz="1400" dirty="0"/>
              <a:t>                    24x7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contact_groups</a:t>
            </a:r>
            <a:r>
              <a:rPr lang="en-US" altLang="zh-CN" sz="1400" dirty="0"/>
              <a:t>                  server-admins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notification_options</a:t>
            </a:r>
            <a:r>
              <a:rPr lang="en-US" altLang="zh-CN" sz="1400" dirty="0"/>
              <a:t>            </a:t>
            </a:r>
            <a:r>
              <a:rPr lang="en-US" altLang="zh-CN" sz="1400" dirty="0" err="1"/>
              <a:t>c,r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check_command</a:t>
            </a:r>
            <a:r>
              <a:rPr lang="en-US" altLang="zh-CN" sz="1400" dirty="0"/>
              <a:t>                   </a:t>
            </a:r>
            <a:r>
              <a:rPr lang="en-US" altLang="zh-CN" sz="1400" dirty="0" err="1" smtClean="0"/>
              <a:t>check_mygetloadavg</a:t>
            </a: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3089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Put them together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9" y="1700808"/>
            <a:ext cx="70567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ZooKeeper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9" y="2708920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66235" y="2708920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56177" y="2617108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3569" y="3673418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66235" y="3673418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56177" y="3673418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业务服务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3569" y="4653136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66235" y="4653136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56177" y="4653136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k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331641" y="22048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691681" y="22048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8944" y="2309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注册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657173" y="2309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监听</a:t>
            </a:r>
            <a:endParaRPr lang="zh-CN" altLang="en-US"/>
          </a:p>
        </p:txBody>
      </p:sp>
      <p:cxnSp>
        <p:nvCxnSpPr>
          <p:cNvPr id="7168" name="直接箭头连接符 7167"/>
          <p:cNvCxnSpPr/>
          <p:nvPr/>
        </p:nvCxnSpPr>
        <p:spPr>
          <a:xfrm flipV="1">
            <a:off x="3203849" y="2204864"/>
            <a:ext cx="0" cy="474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直接箭头连接符 7172"/>
          <p:cNvCxnSpPr/>
          <p:nvPr/>
        </p:nvCxnSpPr>
        <p:spPr>
          <a:xfrm>
            <a:off x="3563889" y="22048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直接箭头连接符 7174"/>
          <p:cNvCxnSpPr/>
          <p:nvPr/>
        </p:nvCxnSpPr>
        <p:spPr>
          <a:xfrm flipV="1">
            <a:off x="6732241" y="2204864"/>
            <a:ext cx="0" cy="44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直接箭头连接符 7176"/>
          <p:cNvCxnSpPr/>
          <p:nvPr/>
        </p:nvCxnSpPr>
        <p:spPr>
          <a:xfrm>
            <a:off x="7512931" y="2204864"/>
            <a:ext cx="0" cy="44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曲线连接符 7180"/>
          <p:cNvCxnSpPr>
            <a:stCxn id="3" idx="1"/>
            <a:endCxn id="10" idx="1"/>
          </p:cNvCxnSpPr>
          <p:nvPr/>
        </p:nvCxnSpPr>
        <p:spPr>
          <a:xfrm rot="10800000" flipV="1">
            <a:off x="683569" y="1952836"/>
            <a:ext cx="12700" cy="1972610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曲线连接符 7182"/>
          <p:cNvCxnSpPr>
            <a:stCxn id="3" idx="1"/>
            <a:endCxn id="13" idx="1"/>
          </p:cNvCxnSpPr>
          <p:nvPr/>
        </p:nvCxnSpPr>
        <p:spPr>
          <a:xfrm rot="10800000" flipV="1">
            <a:off x="683569" y="1952836"/>
            <a:ext cx="12700" cy="295232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曲线连接符 7188"/>
          <p:cNvCxnSpPr>
            <a:endCxn id="12" idx="1"/>
          </p:cNvCxnSpPr>
          <p:nvPr/>
        </p:nvCxnSpPr>
        <p:spPr>
          <a:xfrm rot="16200000" flipH="1">
            <a:off x="5121565" y="2890834"/>
            <a:ext cx="1720582" cy="34864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曲线连接符 7190"/>
          <p:cNvCxnSpPr>
            <a:endCxn id="15" idx="1"/>
          </p:cNvCxnSpPr>
          <p:nvPr/>
        </p:nvCxnSpPr>
        <p:spPr>
          <a:xfrm rot="16200000" flipH="1">
            <a:off x="4631706" y="3380693"/>
            <a:ext cx="2700300" cy="34864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曲线连接符 7194"/>
          <p:cNvCxnSpPr>
            <a:stCxn id="4" idx="2"/>
            <a:endCxn id="10" idx="0"/>
          </p:cNvCxnSpPr>
          <p:nvPr/>
        </p:nvCxnSpPr>
        <p:spPr>
          <a:xfrm rot="5400000">
            <a:off x="1245436" y="3443197"/>
            <a:ext cx="460442" cy="12700"/>
          </a:xfrm>
          <a:prstGeom prst="curvedConnector3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曲线连接符 7196"/>
          <p:cNvCxnSpPr>
            <a:endCxn id="8" idx="2"/>
          </p:cNvCxnSpPr>
          <p:nvPr/>
        </p:nvCxnSpPr>
        <p:spPr>
          <a:xfrm flipV="1">
            <a:off x="1691681" y="3212976"/>
            <a:ext cx="1766642" cy="460442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9" name="TextBox 7198"/>
          <p:cNvSpPr txBox="1"/>
          <p:nvPr/>
        </p:nvSpPr>
        <p:spPr>
          <a:xfrm>
            <a:off x="782777" y="330408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Thrift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04619" y="325853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Thrift</a:t>
            </a:r>
            <a:endParaRPr lang="zh-CN" altLang="en-US" dirty="0"/>
          </a:p>
        </p:txBody>
      </p:sp>
      <p:cxnSp>
        <p:nvCxnSpPr>
          <p:cNvPr id="37" name="曲线连接符 36"/>
          <p:cNvCxnSpPr>
            <a:stCxn id="11" idx="0"/>
            <a:endCxn id="9" idx="2"/>
          </p:cNvCxnSpPr>
          <p:nvPr/>
        </p:nvCxnSpPr>
        <p:spPr>
          <a:xfrm rot="5400000" flipH="1" flipV="1">
            <a:off x="4927167" y="1652320"/>
            <a:ext cx="552254" cy="3489942"/>
          </a:xfrm>
          <a:prstGeom prst="curvedConnector3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05707" y="326488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Thrift</a:t>
            </a:r>
            <a:endParaRPr lang="zh-CN" altLang="en-US" dirty="0"/>
          </a:p>
        </p:txBody>
      </p:sp>
      <p:cxnSp>
        <p:nvCxnSpPr>
          <p:cNvPr id="39" name="曲线连接符 38"/>
          <p:cNvCxnSpPr>
            <a:stCxn id="13" idx="0"/>
            <a:endCxn id="11" idx="2"/>
          </p:cNvCxnSpPr>
          <p:nvPr/>
        </p:nvCxnSpPr>
        <p:spPr>
          <a:xfrm rot="5400000" flipH="1" flipV="1">
            <a:off x="2229159" y="3423972"/>
            <a:ext cx="475662" cy="1982666"/>
          </a:xfrm>
          <a:prstGeom prst="curvedConnector3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4" idx="0"/>
            <a:endCxn id="10" idx="2"/>
          </p:cNvCxnSpPr>
          <p:nvPr/>
        </p:nvCxnSpPr>
        <p:spPr>
          <a:xfrm rot="16200000" flipV="1">
            <a:off x="2229159" y="3423972"/>
            <a:ext cx="475662" cy="1982666"/>
          </a:xfrm>
          <a:prstGeom prst="curvedConnector3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endCxn id="12" idx="2"/>
          </p:cNvCxnSpPr>
          <p:nvPr/>
        </p:nvCxnSpPr>
        <p:spPr>
          <a:xfrm flipV="1">
            <a:off x="1271031" y="4177474"/>
            <a:ext cx="5677234" cy="475662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15" idx="0"/>
            <a:endCxn id="11" idx="2"/>
          </p:cNvCxnSpPr>
          <p:nvPr/>
        </p:nvCxnSpPr>
        <p:spPr>
          <a:xfrm rot="16200000" flipV="1">
            <a:off x="4965463" y="2670334"/>
            <a:ext cx="475662" cy="3489942"/>
          </a:xfrm>
          <a:prstGeom prst="curvedConnector3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17375" y="423063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Thrift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401300" y="417589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Thrift</a:t>
            </a:r>
            <a:endParaRPr lang="zh-CN" altLang="en-US" dirty="0"/>
          </a:p>
        </p:txBody>
      </p:sp>
      <p:cxnSp>
        <p:nvCxnSpPr>
          <p:cNvPr id="55" name="曲线连接符 54"/>
          <p:cNvCxnSpPr>
            <a:endCxn id="11" idx="3"/>
          </p:cNvCxnSpPr>
          <p:nvPr/>
        </p:nvCxnSpPr>
        <p:spPr>
          <a:xfrm rot="5400000">
            <a:off x="3514911" y="2940364"/>
            <a:ext cx="1720582" cy="24958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endCxn id="14" idx="3"/>
          </p:cNvCxnSpPr>
          <p:nvPr/>
        </p:nvCxnSpPr>
        <p:spPr>
          <a:xfrm rot="5400000">
            <a:off x="3025052" y="3430223"/>
            <a:ext cx="2700300" cy="24958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920443" y="5589240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反向代理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3152582" y="5589240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</a:t>
            </a:r>
            <a:r>
              <a:rPr lang="zh-CN" altLang="en-US" dirty="0" smtClean="0"/>
              <a:t>代理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724129" y="5589240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</a:t>
            </a:r>
            <a:r>
              <a:rPr lang="zh-CN" altLang="en-US" dirty="0" smtClean="0"/>
              <a:t>代理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20443" y="6453336"/>
            <a:ext cx="65924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</a:t>
            </a:r>
            <a:endParaRPr lang="zh-CN" altLang="en-US" dirty="0"/>
          </a:p>
        </p:txBody>
      </p:sp>
      <p:cxnSp>
        <p:nvCxnSpPr>
          <p:cNvPr id="61" name="曲线连接符 60"/>
          <p:cNvCxnSpPr>
            <a:stCxn id="96" idx="0"/>
            <a:endCxn id="13" idx="2"/>
          </p:cNvCxnSpPr>
          <p:nvPr/>
        </p:nvCxnSpPr>
        <p:spPr>
          <a:xfrm rot="16200000" flipV="1">
            <a:off x="1378070" y="5254779"/>
            <a:ext cx="432048" cy="236874"/>
          </a:xfrm>
          <a:prstGeom prst="curvedConnector3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endCxn id="14" idx="2"/>
          </p:cNvCxnSpPr>
          <p:nvPr/>
        </p:nvCxnSpPr>
        <p:spPr>
          <a:xfrm flipV="1">
            <a:off x="1980338" y="5157192"/>
            <a:ext cx="1477985" cy="432048"/>
          </a:xfrm>
          <a:prstGeom prst="curvedConnector2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100" idx="0"/>
          </p:cNvCxnSpPr>
          <p:nvPr/>
        </p:nvCxnSpPr>
        <p:spPr>
          <a:xfrm rot="16200000" flipV="1">
            <a:off x="3574260" y="5218829"/>
            <a:ext cx="432048" cy="308773"/>
          </a:xfrm>
          <a:prstGeom prst="curvedConnector3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/>
          <p:nvPr/>
        </p:nvCxnSpPr>
        <p:spPr>
          <a:xfrm flipV="1">
            <a:off x="4109648" y="5157192"/>
            <a:ext cx="2622593" cy="432048"/>
          </a:xfrm>
          <a:prstGeom prst="curvedConnector3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101" idx="0"/>
          </p:cNvCxnSpPr>
          <p:nvPr/>
        </p:nvCxnSpPr>
        <p:spPr>
          <a:xfrm rot="16200000" flipV="1">
            <a:off x="5014420" y="4087442"/>
            <a:ext cx="432048" cy="2571547"/>
          </a:xfrm>
          <a:prstGeom prst="curvedConnector2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/>
          <p:nvPr/>
        </p:nvCxnSpPr>
        <p:spPr>
          <a:xfrm rot="16200000" flipV="1">
            <a:off x="1961901" y="6111733"/>
            <a:ext cx="360040" cy="323166"/>
          </a:xfrm>
          <a:prstGeom prst="curvedConnector3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endCxn id="100" idx="2"/>
          </p:cNvCxnSpPr>
          <p:nvPr/>
        </p:nvCxnSpPr>
        <p:spPr>
          <a:xfrm rot="16200000" flipV="1">
            <a:off x="3764651" y="6273315"/>
            <a:ext cx="360040" cy="1"/>
          </a:xfrm>
          <a:prstGeom prst="curvedConnector3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endCxn id="101" idx="2"/>
          </p:cNvCxnSpPr>
          <p:nvPr/>
        </p:nvCxnSpPr>
        <p:spPr>
          <a:xfrm rot="5400000" flipH="1" flipV="1">
            <a:off x="6228185" y="6165304"/>
            <a:ext cx="360040" cy="216024"/>
          </a:xfrm>
          <a:prstGeom prst="curvedConnector3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028384" y="1700808"/>
            <a:ext cx="864096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Nagios</a:t>
            </a:r>
            <a:endParaRPr lang="zh-CN" altLang="en-US" dirty="0"/>
          </a:p>
        </p:txBody>
      </p:sp>
      <p:cxnSp>
        <p:nvCxnSpPr>
          <p:cNvPr id="82" name="曲线连接符 81"/>
          <p:cNvCxnSpPr>
            <a:stCxn id="9" idx="3"/>
          </p:cNvCxnSpPr>
          <p:nvPr/>
        </p:nvCxnSpPr>
        <p:spPr>
          <a:xfrm>
            <a:off x="7740353" y="2869136"/>
            <a:ext cx="288031" cy="12700"/>
          </a:xfrm>
          <a:prstGeom prst="curvedConnector3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12" idx="3"/>
          </p:cNvCxnSpPr>
          <p:nvPr/>
        </p:nvCxnSpPr>
        <p:spPr>
          <a:xfrm>
            <a:off x="7740353" y="3925446"/>
            <a:ext cx="288031" cy="12700"/>
          </a:xfrm>
          <a:prstGeom prst="curvedConnector3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15" idx="3"/>
          </p:cNvCxnSpPr>
          <p:nvPr/>
        </p:nvCxnSpPr>
        <p:spPr>
          <a:xfrm>
            <a:off x="7740353" y="4905164"/>
            <a:ext cx="288031" cy="12700"/>
          </a:xfrm>
          <a:prstGeom prst="curvedConnector3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101" idx="3"/>
          </p:cNvCxnSpPr>
          <p:nvPr/>
        </p:nvCxnSpPr>
        <p:spPr>
          <a:xfrm>
            <a:off x="7308305" y="5841268"/>
            <a:ext cx="720079" cy="12700"/>
          </a:xfrm>
          <a:prstGeom prst="curvedConnector3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345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Q/A or Continue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825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endParaRPr lang="en-US" altLang="zh-CN" dirty="0" smtClean="0"/>
          </a:p>
          <a:p>
            <a:r>
              <a:rPr lang="zh-CN" altLang="en-US" dirty="0" smtClean="0"/>
              <a:t>应用逻辑</a:t>
            </a:r>
            <a:endParaRPr lang="en-US" altLang="zh-CN" dirty="0" smtClean="0"/>
          </a:p>
          <a:p>
            <a:r>
              <a:rPr lang="zh-CN" altLang="en-US" dirty="0" smtClean="0"/>
              <a:t>后端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zh-CN" altLang="en-US" dirty="0" smtClean="0"/>
              <a:t>推荐</a:t>
            </a:r>
            <a:endParaRPr lang="en-US" altLang="zh-CN" dirty="0" smtClean="0"/>
          </a:p>
          <a:p>
            <a:r>
              <a:rPr lang="zh-CN" altLang="en-US" dirty="0"/>
              <a:t>移动</a:t>
            </a:r>
          </a:p>
        </p:txBody>
      </p:sp>
    </p:spTree>
    <p:extLst>
      <p:ext uri="{BB962C8B-B14F-4D97-AF65-F5344CB8AC3E}">
        <p14:creationId xmlns:p14="http://schemas.microsoft.com/office/powerpoint/2010/main" val="3430044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防火墙，</a:t>
            </a:r>
            <a:r>
              <a:rPr lang="en-US" altLang="zh-CN" dirty="0" err="1" smtClean="0"/>
              <a:t>DDos</a:t>
            </a:r>
            <a:endParaRPr lang="en-US" altLang="zh-CN" dirty="0" smtClean="0"/>
          </a:p>
          <a:p>
            <a:r>
              <a:rPr lang="zh-CN" altLang="en-US" dirty="0" smtClean="0"/>
              <a:t>负载均衡：</a:t>
            </a:r>
            <a:r>
              <a:rPr lang="en-US" altLang="zh-CN" dirty="0" smtClean="0"/>
              <a:t>F5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Netscaler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LVS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DNS</a:t>
            </a:r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Javascript</a:t>
            </a:r>
            <a:endParaRPr lang="en-US" altLang="zh-CN" dirty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Node.js</a:t>
            </a:r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customized http server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387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</a:t>
            </a:r>
            <a:r>
              <a:rPr lang="zh-CN" altLang="en-US" dirty="0" smtClean="0"/>
              <a:t>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数据中心间均衡：</a:t>
            </a:r>
            <a:r>
              <a:rPr lang="en-US" altLang="zh-CN" dirty="0" smtClean="0"/>
              <a:t>DNS</a:t>
            </a:r>
          </a:p>
          <a:p>
            <a:r>
              <a:rPr lang="zh-CN" altLang="en-US" dirty="0"/>
              <a:t>数据中心</a:t>
            </a:r>
            <a:r>
              <a:rPr lang="zh-CN" altLang="en-US" dirty="0" smtClean="0"/>
              <a:t>内均衡：</a:t>
            </a:r>
            <a:r>
              <a:rPr lang="en-US" altLang="zh-CN" dirty="0" smtClean="0"/>
              <a:t>F5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LVS</a:t>
            </a:r>
            <a:r>
              <a:rPr lang="zh-CN" altLang="en-US" dirty="0" smtClean="0"/>
              <a:t>，反向代理</a:t>
            </a:r>
            <a:endParaRPr lang="en-US" altLang="zh-CN" dirty="0" smtClean="0"/>
          </a:p>
          <a:p>
            <a:r>
              <a:rPr lang="zh-CN" altLang="en-US" dirty="0" smtClean="0"/>
              <a:t>后端服务均衡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32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471944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Database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Postgres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Oracle</a:t>
            </a:r>
          </a:p>
          <a:p>
            <a:r>
              <a:rPr lang="en-US" altLang="zh-CN" dirty="0" err="1" smtClean="0"/>
              <a:t>NoSQL</a:t>
            </a:r>
            <a:r>
              <a:rPr lang="zh-CN" altLang="en-US" dirty="0"/>
              <a:t>：</a:t>
            </a:r>
            <a:r>
              <a:rPr lang="en-US" altLang="zh-CN" dirty="0" err="1"/>
              <a:t>MongoDB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Cassandra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147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存储结构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7200799" cy="4752528"/>
          </a:xfrm>
        </p:spPr>
      </p:pic>
    </p:spTree>
    <p:extLst>
      <p:ext uri="{BB962C8B-B14F-4D97-AF65-F5344CB8AC3E}">
        <p14:creationId xmlns:p14="http://schemas.microsoft.com/office/powerpoint/2010/main" val="171403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早期系统架构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4580" y="1585801"/>
            <a:ext cx="6264696" cy="468052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34780" y="3674033"/>
            <a:ext cx="1656184" cy="201622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Replica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4780" y="1585801"/>
            <a:ext cx="1656184" cy="194421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Replica 0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981236" y="591679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78396" y="5474233"/>
            <a:ext cx="7200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GTC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470484" y="2809937"/>
            <a:ext cx="64807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Netscaler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910644" y="4250097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GFE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478596" y="5474233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GSLB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13962" y="3588363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dirty="0">
                <a:solidFill>
                  <a:prstClr val="white"/>
                </a:solidFill>
              </a:rPr>
              <a:t>GFE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10644" y="2377889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GFE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350804" y="1873833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Backend0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350804" y="2809937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Backend0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350804" y="3818049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Backend0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350804" y="4826161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Backend0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078996" y="5402225"/>
            <a:ext cx="10081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LB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799076" y="3386001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Backend1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799076" y="4250097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Backend1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90364" y="2881945"/>
            <a:ext cx="43204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1" idx="6"/>
            <a:endCxn id="9" idx="1"/>
          </p:cNvCxnSpPr>
          <p:nvPr/>
        </p:nvCxnSpPr>
        <p:spPr>
          <a:xfrm flipV="1">
            <a:off x="822412" y="3422005"/>
            <a:ext cx="648072" cy="360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118556" y="2737929"/>
            <a:ext cx="72008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0" idx="1"/>
          </p:cNvCxnSpPr>
          <p:nvPr/>
        </p:nvCxnSpPr>
        <p:spPr>
          <a:xfrm>
            <a:off x="2118556" y="3422005"/>
            <a:ext cx="792088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3"/>
            <a:endCxn id="14" idx="1"/>
          </p:cNvCxnSpPr>
          <p:nvPr/>
        </p:nvCxnSpPr>
        <p:spPr>
          <a:xfrm flipV="1">
            <a:off x="3702732" y="2125861"/>
            <a:ext cx="648072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3702732" y="2809937"/>
            <a:ext cx="648072" cy="25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3"/>
            <a:endCxn id="16" idx="1"/>
          </p:cNvCxnSpPr>
          <p:nvPr/>
        </p:nvCxnSpPr>
        <p:spPr>
          <a:xfrm flipV="1">
            <a:off x="3702732" y="4070077"/>
            <a:ext cx="648072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3"/>
            <a:endCxn id="17" idx="1"/>
          </p:cNvCxnSpPr>
          <p:nvPr/>
        </p:nvCxnSpPr>
        <p:spPr>
          <a:xfrm>
            <a:off x="3702732" y="4502125"/>
            <a:ext cx="64807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3"/>
            <a:endCxn id="18" idx="0"/>
          </p:cNvCxnSpPr>
          <p:nvPr/>
        </p:nvCxnSpPr>
        <p:spPr>
          <a:xfrm>
            <a:off x="5502932" y="2125861"/>
            <a:ext cx="1080120" cy="32763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3"/>
            <a:endCxn id="18" idx="0"/>
          </p:cNvCxnSpPr>
          <p:nvPr/>
        </p:nvCxnSpPr>
        <p:spPr>
          <a:xfrm>
            <a:off x="5502932" y="3061965"/>
            <a:ext cx="1080120" cy="23402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3"/>
            <a:endCxn id="18" idx="0"/>
          </p:cNvCxnSpPr>
          <p:nvPr/>
        </p:nvCxnSpPr>
        <p:spPr>
          <a:xfrm>
            <a:off x="5502932" y="4070077"/>
            <a:ext cx="1080120" cy="13321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3"/>
          </p:cNvCxnSpPr>
          <p:nvPr/>
        </p:nvCxnSpPr>
        <p:spPr>
          <a:xfrm>
            <a:off x="5502932" y="5078189"/>
            <a:ext cx="936104" cy="25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902532" y="1657809"/>
            <a:ext cx="0" cy="38164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4"/>
          </p:cNvCxnSpPr>
          <p:nvPr/>
        </p:nvCxnSpPr>
        <p:spPr>
          <a:xfrm>
            <a:off x="606388" y="4034073"/>
            <a:ext cx="288032" cy="1440160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622612" y="2881945"/>
            <a:ext cx="360040" cy="2592288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2"/>
            <a:endCxn id="11" idx="0"/>
          </p:cNvCxnSpPr>
          <p:nvPr/>
        </p:nvCxnSpPr>
        <p:spPr>
          <a:xfrm flipH="1">
            <a:off x="3018656" y="4754153"/>
            <a:ext cx="288032" cy="720080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1"/>
            <a:endCxn id="18" idx="0"/>
          </p:cNvCxnSpPr>
          <p:nvPr/>
        </p:nvCxnSpPr>
        <p:spPr>
          <a:xfrm flipH="1">
            <a:off x="6583052" y="3674033"/>
            <a:ext cx="216024" cy="1728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727068" y="4826161"/>
            <a:ext cx="504056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406588" y="1657809"/>
            <a:ext cx="792088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Borg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6727068" y="2593913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BorgMon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655060" y="1729817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AlertManager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295020" y="2665921"/>
            <a:ext cx="3600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367028" y="2881945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6439036" y="3097969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7303132" y="2305881"/>
            <a:ext cx="72008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96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00200"/>
            <a:ext cx="7128792" cy="4781128"/>
          </a:xfrm>
        </p:spPr>
      </p:pic>
    </p:spTree>
    <p:extLst>
      <p:ext uri="{BB962C8B-B14F-4D97-AF65-F5344CB8AC3E}">
        <p14:creationId xmlns:p14="http://schemas.microsoft.com/office/powerpoint/2010/main" val="405564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8580"/>
            <a:ext cx="8229600" cy="3349202"/>
          </a:xfrm>
        </p:spPr>
      </p:pic>
      <p:sp>
        <p:nvSpPr>
          <p:cNvPr id="5" name="矩形 4"/>
          <p:cNvSpPr/>
          <p:nvPr/>
        </p:nvSpPr>
        <p:spPr>
          <a:xfrm>
            <a:off x="2278743" y="11967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http://blog.csdn.net/bluishglc/article/details/6161475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453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高可靠性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819900" cy="4680520"/>
          </a:xfrm>
        </p:spPr>
      </p:pic>
      <p:sp>
        <p:nvSpPr>
          <p:cNvPr id="5" name="矩形 4"/>
          <p:cNvSpPr/>
          <p:nvPr/>
        </p:nvSpPr>
        <p:spPr>
          <a:xfrm>
            <a:off x="2227943" y="618241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http://isky000.com/database/ha-scale-out-architecture-based-mysql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459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en-US" altLang="zh-CN" dirty="0" smtClean="0"/>
              <a:t>/Cache &amp; Search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132688" cy="4525963"/>
          </a:xfrm>
        </p:spPr>
      </p:pic>
    </p:spTree>
    <p:extLst>
      <p:ext uri="{BB962C8B-B14F-4D97-AF65-F5344CB8AC3E}">
        <p14:creationId xmlns:p14="http://schemas.microsoft.com/office/powerpoint/2010/main" val="1060978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http://sebug.net/paper/databases/nosql/Nosql.html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http://tech.it168.com/a2011/0920/1248/000001248963_all.shtml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198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搜索引擎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57" y="1844824"/>
            <a:ext cx="7629675" cy="3816757"/>
          </a:xfrm>
        </p:spPr>
      </p:pic>
    </p:spTree>
    <p:extLst>
      <p:ext uri="{BB962C8B-B14F-4D97-AF65-F5344CB8AC3E}">
        <p14:creationId xmlns:p14="http://schemas.microsoft.com/office/powerpoint/2010/main" val="2316311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700808"/>
            <a:ext cx="6444716" cy="4107621"/>
          </a:xfrm>
        </p:spPr>
      </p:pic>
      <p:sp>
        <p:nvSpPr>
          <p:cNvPr id="5" name="矩形 4"/>
          <p:cNvSpPr/>
          <p:nvPr/>
        </p:nvSpPr>
        <p:spPr>
          <a:xfrm>
            <a:off x="2123728" y="58772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http://www.ibm.com/developerworks/cn/web/1103_zhaoct_recommstudy1/index.html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079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97" y="1489430"/>
            <a:ext cx="7001003" cy="4248472"/>
          </a:xfrm>
        </p:spPr>
      </p:pic>
      <p:sp>
        <p:nvSpPr>
          <p:cNvPr id="5" name="矩形 4"/>
          <p:cNvSpPr/>
          <p:nvPr/>
        </p:nvSpPr>
        <p:spPr>
          <a:xfrm>
            <a:off x="2503965" y="5949280"/>
            <a:ext cx="413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基于人口统计学的推荐机制的工作原理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696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41458"/>
            <a:ext cx="6569937" cy="3744416"/>
          </a:xfrm>
        </p:spPr>
      </p:pic>
      <p:sp>
        <p:nvSpPr>
          <p:cNvPr id="5" name="矩形 4"/>
          <p:cNvSpPr/>
          <p:nvPr/>
        </p:nvSpPr>
        <p:spPr>
          <a:xfrm>
            <a:off x="2940934" y="5877272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基于内容推荐机制的基本原理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018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26" y="1628800"/>
            <a:ext cx="5400600" cy="3951658"/>
          </a:xfrm>
        </p:spPr>
      </p:pic>
      <p:sp>
        <p:nvSpPr>
          <p:cNvPr id="5" name="矩形 4"/>
          <p:cNvSpPr/>
          <p:nvPr/>
        </p:nvSpPr>
        <p:spPr>
          <a:xfrm>
            <a:off x="2699792" y="6021288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基于用户的协同过滤推荐机制的基本原理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71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：分层分模块架构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128791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290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63" y="1556792"/>
            <a:ext cx="6013965" cy="4032448"/>
          </a:xfrm>
        </p:spPr>
      </p:pic>
      <p:sp>
        <p:nvSpPr>
          <p:cNvPr id="5" name="矩形 4"/>
          <p:cNvSpPr/>
          <p:nvPr/>
        </p:nvSpPr>
        <p:spPr>
          <a:xfrm>
            <a:off x="2387748" y="5949280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基于项目的协同过滤推荐机制的基本原理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873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0200"/>
            <a:ext cx="7272807" cy="4525963"/>
          </a:xfrm>
        </p:spPr>
      </p:pic>
    </p:spTree>
    <p:extLst>
      <p:ext uri="{BB962C8B-B14F-4D97-AF65-F5344CB8AC3E}">
        <p14:creationId xmlns:p14="http://schemas.microsoft.com/office/powerpoint/2010/main" val="3854528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zh-CN" altLang="en-US" dirty="0" smtClean="0"/>
              <a:t>互联网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00200"/>
            <a:ext cx="5688631" cy="4659408"/>
          </a:xfrm>
        </p:spPr>
      </p:pic>
    </p:spTree>
    <p:extLst>
      <p:ext uri="{BB962C8B-B14F-4D97-AF65-F5344CB8AC3E}">
        <p14:creationId xmlns:p14="http://schemas.microsoft.com/office/powerpoint/2010/main" val="1942961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移动互联网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27" y="1600200"/>
            <a:ext cx="5676346" cy="4525963"/>
          </a:xfrm>
        </p:spPr>
      </p:pic>
    </p:spTree>
    <p:extLst>
      <p:ext uri="{BB962C8B-B14F-4D97-AF65-F5344CB8AC3E}">
        <p14:creationId xmlns:p14="http://schemas.microsoft.com/office/powerpoint/2010/main" val="4038713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移动互联网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92" y="1600200"/>
            <a:ext cx="5762815" cy="4525963"/>
          </a:xfrm>
        </p:spPr>
      </p:pic>
    </p:spTree>
    <p:extLst>
      <p:ext uri="{BB962C8B-B14F-4D97-AF65-F5344CB8AC3E}">
        <p14:creationId xmlns:p14="http://schemas.microsoft.com/office/powerpoint/2010/main" val="3601748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http://kb.cnblogs.com/page/132724/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12776"/>
            <a:ext cx="7620000" cy="4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580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Flickr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http://www.itivy.com/ivy/archive/2011/3/7/634351294385186067.html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57930"/>
            <a:ext cx="7704856" cy="56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64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搜索早期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74" y="2060848"/>
            <a:ext cx="6570061" cy="3744415"/>
          </a:xfrm>
        </p:spPr>
      </p:pic>
    </p:spTree>
    <p:extLst>
      <p:ext uri="{BB962C8B-B14F-4D97-AF65-F5344CB8AC3E}">
        <p14:creationId xmlns:p14="http://schemas.microsoft.com/office/powerpoint/2010/main" val="1846306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http://photo.weibo.com/1915548291/wbphotos/large/photo_id/3513857299752733?refer=weibofeedv5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4" y="1196753"/>
            <a:ext cx="8138031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7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架构进化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运用指导思想，一步一步进化成一个大规模的服务架构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54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分离</a:t>
            </a:r>
            <a:r>
              <a:rPr lang="en-US" altLang="zh-CN" b="1" dirty="0"/>
              <a:t>webserver</a:t>
            </a:r>
            <a:r>
              <a:rPr lang="zh-CN" altLang="en-US" b="1" dirty="0"/>
              <a:t>和数据库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583655"/>
            <a:ext cx="5352756" cy="2717553"/>
          </a:xfrm>
        </p:spPr>
      </p:pic>
      <p:sp>
        <p:nvSpPr>
          <p:cNvPr id="5" name="矩形 4"/>
          <p:cNvSpPr/>
          <p:nvPr/>
        </p:nvSpPr>
        <p:spPr>
          <a:xfrm>
            <a:off x="2286000" y="162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http://www.blogjava.net/BlueDavy/archive/2008/09/03/226749.html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092280" y="1628800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状态收集</a:t>
            </a:r>
            <a:endParaRPr lang="zh-CN" altLang="en-US" dirty="0"/>
          </a:p>
        </p:txBody>
      </p:sp>
      <p:cxnSp>
        <p:nvCxnSpPr>
          <p:cNvPr id="7" name="肘形连接符 6"/>
          <p:cNvCxnSpPr/>
          <p:nvPr/>
        </p:nvCxnSpPr>
        <p:spPr>
          <a:xfrm rot="5400000" flipH="1" flipV="1">
            <a:off x="7020272" y="2492896"/>
            <a:ext cx="792088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rot="5400000" flipH="1" flipV="1">
            <a:off x="6552220" y="2960948"/>
            <a:ext cx="2376264" cy="86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25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增加页面缓存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74" y="1988840"/>
            <a:ext cx="4935214" cy="3948171"/>
          </a:xfrm>
        </p:spPr>
      </p:pic>
      <p:sp>
        <p:nvSpPr>
          <p:cNvPr id="5" name="圆角矩形 4"/>
          <p:cNvSpPr/>
          <p:nvPr/>
        </p:nvSpPr>
        <p:spPr>
          <a:xfrm>
            <a:off x="7308304" y="1329389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状态收集</a:t>
            </a:r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 rot="5400000" flipH="1" flipV="1">
            <a:off x="7014583" y="1911143"/>
            <a:ext cx="587443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rot="5400000" flipH="1" flipV="1">
            <a:off x="6474523" y="2451203"/>
            <a:ext cx="1955595" cy="86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5400000" flipH="1" flipV="1">
            <a:off x="5970468" y="2955258"/>
            <a:ext cx="3323748" cy="12241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8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增加页面片段缓存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55077"/>
            <a:ext cx="5472607" cy="3816209"/>
          </a:xfrm>
        </p:spPr>
      </p:pic>
      <p:sp>
        <p:nvSpPr>
          <p:cNvPr id="5" name="圆角矩形 4"/>
          <p:cNvSpPr/>
          <p:nvPr/>
        </p:nvSpPr>
        <p:spPr>
          <a:xfrm>
            <a:off x="7110887" y="1196752"/>
            <a:ext cx="1440160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状态收集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29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1428</Words>
  <Application>Microsoft Office PowerPoint</Application>
  <PresentationFormat>全屏显示(4:3)</PresentationFormat>
  <Paragraphs>212</Paragraphs>
  <Slides>58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主题​​</vt:lpstr>
      <vt:lpstr>互联网系统架构</vt:lpstr>
      <vt:lpstr>提纲</vt:lpstr>
      <vt:lpstr>指导思想</vt:lpstr>
      <vt:lpstr>实例1：Google早期系统架构</vt:lpstr>
      <vt:lpstr>实例2：分层分模块架构</vt:lpstr>
      <vt:lpstr>架构进化</vt:lpstr>
      <vt:lpstr>分离webserver和数据库</vt:lpstr>
      <vt:lpstr>增加页面缓存</vt:lpstr>
      <vt:lpstr>增加页面片段缓存</vt:lpstr>
      <vt:lpstr>数据缓存</vt:lpstr>
      <vt:lpstr>增加webserver</vt:lpstr>
      <vt:lpstr>分库</vt:lpstr>
      <vt:lpstr>分表、DAL和分布式缓存</vt:lpstr>
      <vt:lpstr>增加更多的webserver</vt:lpstr>
      <vt:lpstr>数据读写分离和廉价存储方案</vt:lpstr>
      <vt:lpstr>大型分布式应用和廉价服务器群</vt:lpstr>
      <vt:lpstr>实现框架</vt:lpstr>
      <vt:lpstr>ZooKeeper</vt:lpstr>
      <vt:lpstr>统一命名服务（Name Service）</vt:lpstr>
      <vt:lpstr>配置管理（Config Management）</vt:lpstr>
      <vt:lpstr>配置管理（Config Management）</vt:lpstr>
      <vt:lpstr>集群管理（Group Membership）</vt:lpstr>
      <vt:lpstr>集群管理（Group Membership）</vt:lpstr>
      <vt:lpstr>Thrift</vt:lpstr>
      <vt:lpstr>Thrift 文件样例</vt:lpstr>
      <vt:lpstr>Thrift 文件样例</vt:lpstr>
      <vt:lpstr>Thrift 架构</vt:lpstr>
      <vt:lpstr>Nagios</vt:lpstr>
      <vt:lpstr>Nagios工作原理</vt:lpstr>
      <vt:lpstr>Nagios架构</vt:lpstr>
      <vt:lpstr>插件样例</vt:lpstr>
      <vt:lpstr>Put them together</vt:lpstr>
      <vt:lpstr>Q/A or Continue？</vt:lpstr>
      <vt:lpstr>常用技术</vt:lpstr>
      <vt:lpstr>前端</vt:lpstr>
      <vt:lpstr>负载均衡</vt:lpstr>
      <vt:lpstr>应用逻辑</vt:lpstr>
      <vt:lpstr>数据库</vt:lpstr>
      <vt:lpstr>数据库/存储结构</vt:lpstr>
      <vt:lpstr>数据库/分表</vt:lpstr>
      <vt:lpstr>数据库/分表</vt:lpstr>
      <vt:lpstr>数据库/高可靠性</vt:lpstr>
      <vt:lpstr>数据库/Cache &amp; Search</vt:lpstr>
      <vt:lpstr>NoSQL</vt:lpstr>
      <vt:lpstr>搜索引擎</vt:lpstr>
      <vt:lpstr>推荐引擎</vt:lpstr>
      <vt:lpstr>推荐引擎</vt:lpstr>
      <vt:lpstr>推荐引擎</vt:lpstr>
      <vt:lpstr>推荐引擎</vt:lpstr>
      <vt:lpstr>推荐引擎</vt:lpstr>
      <vt:lpstr>CDN</vt:lpstr>
      <vt:lpstr>移动互联网</vt:lpstr>
      <vt:lpstr>技术/移动互联网</vt:lpstr>
      <vt:lpstr>技术/移动互联网</vt:lpstr>
      <vt:lpstr>淘宝</vt:lpstr>
      <vt:lpstr>Flickr</vt:lpstr>
      <vt:lpstr>Google 搜索早期</vt:lpstr>
      <vt:lpstr>Google 搜索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互联网产品和技术</dc:title>
  <dc:creator>陈利人</dc:creator>
  <cp:lastModifiedBy>Liren Chen</cp:lastModifiedBy>
  <cp:revision>137</cp:revision>
  <dcterms:created xsi:type="dcterms:W3CDTF">2013-03-16T09:23:26Z</dcterms:created>
  <dcterms:modified xsi:type="dcterms:W3CDTF">2015-11-04T08:22:09Z</dcterms:modified>
</cp:coreProperties>
</file>