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412" r:id="rId4"/>
    <p:sldId id="420" r:id="rId5"/>
    <p:sldId id="415" r:id="rId6"/>
    <p:sldId id="417" r:id="rId7"/>
    <p:sldId id="375" r:id="rId8"/>
    <p:sldId id="418" r:id="rId9"/>
    <p:sldId id="414" r:id="rId10"/>
    <p:sldId id="419" r:id="rId11"/>
    <p:sldId id="42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BFC381-9DBC-9B47-9D16-E651729A1C82}">
          <p14:sldIdLst>
            <p14:sldId id="376"/>
            <p14:sldId id="377"/>
            <p14:sldId id="412"/>
            <p14:sldId id="420"/>
            <p14:sldId id="415"/>
            <p14:sldId id="417"/>
            <p14:sldId id="375"/>
            <p14:sldId id="418"/>
            <p14:sldId id="414"/>
            <p14:sldId id="419"/>
            <p14:sldId id="421"/>
          </p14:sldIdLst>
        </p14:section>
        <p14:section name="Titles and Dividers" id="{1E7DD9E6-8846-8448-AF36-6CA7C36D3FBC}">
          <p14:sldIdLst/>
        </p14:section>
        <p14:section name="Content" id="{380C3243-BEFC-A549-B533-A4F0BFEA40A1}">
          <p14:sldIdLst/>
        </p14:section>
        <p14:section name="Example slides" id="{6F4BDC45-F9AA-BE40-B27C-BCB372411A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E"/>
    <a:srgbClr val="FFB81C"/>
    <a:srgbClr val="00FF99"/>
    <a:srgbClr val="009FDB"/>
    <a:srgbClr val="F2F2F2"/>
    <a:srgbClr val="191919"/>
    <a:srgbClr val="CF2A2A"/>
    <a:srgbClr val="EFEFEF"/>
    <a:srgbClr val="4CA90C"/>
    <a:srgbClr val="0C2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7" autoAdjust="0"/>
    <p:restoredTop sz="86469" autoAdjust="0"/>
  </p:normalViewPr>
  <p:slideViewPr>
    <p:cSldViewPr snapToGrid="0">
      <p:cViewPr varScale="1">
        <p:scale>
          <a:sx n="89" d="100"/>
          <a:sy n="89" d="100"/>
        </p:scale>
        <p:origin x="492" y="45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-85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you </a:t>
            </a:r>
            <a:r>
              <a:rPr lang="en-US" baseline="0" dirty="0" err="1"/>
              <a:t>Flocon</a:t>
            </a:r>
            <a:r>
              <a:rPr lang="en-US" baseline="0" dirty="0"/>
              <a:t> conference staff for selecting my talk and enabling me to share.</a:t>
            </a:r>
          </a:p>
          <a:p>
            <a:r>
              <a:rPr lang="en-US" baseline="0" dirty="0"/>
              <a:t>Let’s start with what we have learned and what I think is of value to you – why I wanted to give this talk.</a:t>
            </a:r>
          </a:p>
          <a:p>
            <a:r>
              <a:rPr lang="en-US" baseline="0" dirty="0"/>
              <a:t>Those of you reading and writing intelligence briefs in the BLUF format will recognize this – my starting with the bottom lines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D9196-B747-C840-B910-EBFFFCF75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you </a:t>
            </a:r>
            <a:r>
              <a:rPr lang="en-US" baseline="0" dirty="0" err="1"/>
              <a:t>Flocon</a:t>
            </a:r>
            <a:r>
              <a:rPr lang="en-US" baseline="0" dirty="0"/>
              <a:t> conference staff for selecting my talk and enabling me to share.</a:t>
            </a:r>
          </a:p>
          <a:p>
            <a:r>
              <a:rPr lang="en-US" baseline="0" dirty="0"/>
              <a:t>Let’s start with what we have learned and what I think is of value to you – why I wanted to give this talk.</a:t>
            </a:r>
          </a:p>
          <a:p>
            <a:r>
              <a:rPr lang="en-US" baseline="0" dirty="0"/>
              <a:t>Those of you reading and writing intelligence briefs in the BLUF format will recognize this – my starting with the bottom lines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D9196-B747-C840-B910-EBFFFCF75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D9196-B747-C840-B910-EBFFFCF75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D9196-B747-C840-B910-EBFFFCF75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D9196-B747-C840-B910-EBFFFCF75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E8957-4D69-4DE0-B0E2-C875FEAB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411EEF-B99D-49BF-9AE4-FA29C2E8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19BDB7-AF1F-4D4C-90D9-A3AC2067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ABD0B-7221-49A8-B7CC-18116150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C2F15A-B763-4EBD-BADD-B58068F6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93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FCC40-FE31-48A6-A3C4-1D20B450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4D718C-7734-43AA-A0BE-880A06F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D92C37-8202-4406-9A9A-15F99CDD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2AD727-C3A8-4B5C-B1CA-9137E5A5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48B077-96A9-48DC-AF18-636A3A2C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441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A7BA47-3099-4ED1-89A5-0B2776976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E7F25B-4A12-447A-B655-8C08B501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B309D2-98CB-4C5D-96A7-C75C7240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0ACA3-B72C-436F-A349-5293A9C7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CA61A8-3DBC-4472-ACF4-62B9ED2F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57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798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370"/>
            <a:ext cx="11209064" cy="481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714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6333" y="1525906"/>
            <a:ext cx="10859904" cy="464629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6831" indent="-226831" algn="l" defTabSz="913668" rtl="0" eaLnBrk="1" latinLnBrk="0" hangingPunct="1">
              <a:spcBef>
                <a:spcPts val="600"/>
              </a:spcBef>
              <a:buClr>
                <a:schemeClr val="tx2"/>
              </a:buClr>
              <a:buFont typeface="Arial" pitchFamily="34" charset="0"/>
              <a:defRPr lang="en-US" sz="2198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61593" indent="-234762" algn="l" defTabSz="913668" rtl="0" eaLnBrk="1" latinLnBrk="0" hangingPunct="1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lang="en-US" sz="1998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6838" indent="-225245" algn="l" defTabSz="913668" rtl="0" eaLnBrk="1" latinLnBrk="0" hangingPunct="1">
              <a:spcBef>
                <a:spcPts val="600"/>
              </a:spcBef>
              <a:buClr>
                <a:schemeClr val="tx2"/>
              </a:buClr>
              <a:buFont typeface="Arial" pitchFamily="34" charset="0"/>
              <a:defRPr lang="en-US" sz="1799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3668" indent="-226831" algn="l" defTabSz="913668" rtl="0" eaLnBrk="1" latinLnBrk="0" hangingPunct="1">
              <a:spcBef>
                <a:spcPts val="600"/>
              </a:spcBef>
              <a:buClr>
                <a:schemeClr val="tx2"/>
              </a:buClr>
              <a:buFont typeface="Arial" pitchFamily="34" charset="0"/>
              <a:defRPr lang="en-US" sz="1799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0500" indent="-226831" algn="l" defTabSz="913668" rtl="0" eaLnBrk="1" latinLnBrk="0" hangingPunct="1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  <a:defRPr lang="en-US" sz="1599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FE11F-158B-594E-8BEE-CC26B87FEB38}" type="slidenum">
              <a:rPr lang="en-US" smtClean="0">
                <a:solidFill>
                  <a:srgbClr val="6E6F71"/>
                </a:solidFill>
              </a:rPr>
              <a:pPr/>
              <a:t>‹#›</a:t>
            </a:fld>
            <a:endParaRPr lang="en-US" dirty="0">
              <a:solidFill>
                <a:srgbClr val="6E6F71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637089" y="6321828"/>
            <a:ext cx="9257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12/6/2016</a:t>
            </a:r>
          </a:p>
        </p:txBody>
      </p:sp>
    </p:spTree>
    <p:extLst>
      <p:ext uri="{BB962C8B-B14F-4D97-AF65-F5344CB8AC3E}">
        <p14:creationId xmlns:p14="http://schemas.microsoft.com/office/powerpoint/2010/main" val="112999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064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3" y="939800"/>
            <a:ext cx="1120906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063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064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39801"/>
            <a:ext cx="1120906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798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742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type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743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742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88825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5A23B-BA81-41C9-BEB7-3C49807B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58973-7E6A-4A58-9A01-7ADAA071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47F253-9D15-436E-97CE-12C4CF68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1082B-2F6D-44CE-80FF-1311D1F5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E8532B-F481-4412-9013-CC67544C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6017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88825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4979" y="6075784"/>
            <a:ext cx="661784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Globe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798" y="3276600"/>
            <a:ext cx="1120906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809744"/>
            <a:ext cx="10885298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030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4067"/>
            <a:ext cx="1120906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88825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8300"/>
            <a:ext cx="1120906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26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7B2D9-D3BB-4498-B20B-00614721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7F6E8A-FC17-431C-A711-40404765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B426C8-F63E-4E7B-8C32-00B99A7F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66C697-C051-4101-9814-1A92507F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3872C4-B589-4ABB-9F4B-B143195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4125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43000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39825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0" y="1206501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1" y="1139825"/>
            <a:ext cx="384498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0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2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39" y="1209839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39" y="2868174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3" y="2778378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39" y="4546625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3" y="4465965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01773-6B6E-4273-8389-62F0BE6D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E9D59-E2F7-45A5-9F2F-D0A0C23AE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BA6569-2F2E-4128-BC9D-0AC17D04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E52C2B-6B3D-422A-B9C6-8DD77580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34203E-089B-476A-AE16-3A90AD7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69691D-8CBA-4BCC-9BFB-47F8513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0842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8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4603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89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6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2624603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8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8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3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3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34F58-19DD-43B5-979C-CFB07AA1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D7D94D-8F1C-490B-8858-2B8106C9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7BB220-D81F-4FEF-A453-42D91078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5035B5-2678-4DC5-AA1A-7D20701E4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CE582F-EF4D-42C3-98A1-D2DDD13CD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8D7E22-66F4-4107-9C81-6CCB7BC6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79987D-CC8B-46C3-BCE6-01D032E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FE0CE5-EE43-43BB-B020-C151DEF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528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8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39" y="1142212"/>
            <a:ext cx="534775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1399" y="1142212"/>
            <a:ext cx="533860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6412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68" y="3217928"/>
            <a:ext cx="253934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hit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2475" y="6347050"/>
            <a:ext cx="249701" cy="244251"/>
          </a:xfrm>
        </p:spPr>
        <p:txBody>
          <a:bodyPr/>
          <a:lstStyle>
            <a:lvl1pPr algn="l">
              <a:defRPr/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637089" y="6321828"/>
            <a:ext cx="925709" cy="365125"/>
          </a:xfrm>
          <a:prstGeom prst="rect">
            <a:avLst/>
          </a:prstGeom>
        </p:spPr>
        <p:txBody>
          <a:bodyPr/>
          <a:lstStyle/>
          <a:p>
            <a:fld id="{A48BC36D-7F17-4EC5-8F46-7DDC0558E04C}" type="datetimeFigureOut">
              <a:rPr lang="en-US" smtClean="0"/>
              <a:t>1/5/2018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5AD14-6D2B-4C46-B1F3-7374B5FC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D319DF-BA81-4D41-89AD-6A549AA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E75441-3A08-46A3-B6D2-F780C409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639D09-D4C9-4BC6-8AC1-1FB41D81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4063C7-73E7-4C37-B398-B1AD20EB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7C5830-5FDD-468C-AB63-83716909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9C5D9F-B910-4F35-A536-DEB5B4D9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659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28803-E329-402A-9239-0DD01A70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9EA64-7719-4AB0-9D09-02972D51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CD70B3-9C4D-4E78-8299-1BCC3A394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B17E94-6503-45C6-9645-CAF9EF8A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DC6C6F-FC47-4FB4-A17E-28740D7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9662B6-E319-4C54-8161-635CA925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209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E9438-4487-498A-8CCA-0BEC5D12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532930-19A6-464B-A8EE-2DD5978F1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09EB7F-5688-4A80-8ECD-5CB46A31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7DA60-2E59-43B3-9EAA-8FD0AEE9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CE5EA3-D821-478E-83D5-4662A46B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662016-6832-4D5D-AD66-FA4D2024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52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162236-71D7-4B42-B157-CD57CC26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2BF16D-DB8B-47D4-B77B-D0514B76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E4AF7-7A22-42A3-B889-46533BD39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457B8-D13C-4CF7-AF21-75795552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E2B82-1A63-4D58-A184-0D8650A3C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A24DC23-1AAF-4372-BD63-52978BC87E11}"/>
              </a:ext>
            </a:extLst>
          </p:cNvPr>
          <p:cNvCxnSpPr/>
          <p:nvPr userDrawn="1"/>
        </p:nvCxnSpPr>
        <p:spPr>
          <a:xfrm>
            <a:off x="488897" y="1054100"/>
            <a:ext cx="11209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0E702A-E49D-4A65-A96F-83FA4ABB9DFE}"/>
              </a:ext>
            </a:extLst>
          </p:cNvPr>
          <p:cNvSpPr txBox="1"/>
          <p:nvPr userDrawn="1"/>
        </p:nvSpPr>
        <p:spPr>
          <a:xfrm>
            <a:off x="9981397" y="6478290"/>
            <a:ext cx="1010653" cy="1429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FMS 1/2018</a:t>
            </a:r>
          </a:p>
        </p:txBody>
      </p:sp>
    </p:spTree>
    <p:extLst>
      <p:ext uri="{BB962C8B-B14F-4D97-AF65-F5344CB8AC3E}">
        <p14:creationId xmlns:p14="http://schemas.microsoft.com/office/powerpoint/2010/main" val="7742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715" r:id="rId15"/>
    <p:sldLayoutId id="2147483724" r:id="rId16"/>
    <p:sldLayoutId id="2147483721" r:id="rId17"/>
    <p:sldLayoutId id="2147483717" r:id="rId18"/>
    <p:sldLayoutId id="2147483729" r:id="rId19"/>
    <p:sldLayoutId id="2147483730" r:id="rId20"/>
    <p:sldLayoutId id="2147483722" r:id="rId21"/>
    <p:sldLayoutId id="2147483718" r:id="rId22"/>
    <p:sldLayoutId id="2147483720" r:id="rId23"/>
    <p:sldLayoutId id="2147483727" r:id="rId24"/>
    <p:sldLayoutId id="2147483728" r:id="rId25"/>
    <p:sldLayoutId id="2147483719" r:id="rId26"/>
    <p:sldLayoutId id="2147483701" r:id="rId27"/>
    <p:sldLayoutId id="2147483691" r:id="rId28"/>
    <p:sldLayoutId id="2147483731" r:id="rId29"/>
    <p:sldLayoutId id="2147483698" r:id="rId30"/>
    <p:sldLayoutId id="2147483695" r:id="rId31"/>
    <p:sldLayoutId id="2147483732" r:id="rId32"/>
    <p:sldLayoutId id="2147483699" r:id="rId33"/>
    <p:sldLayoutId id="2147483700" r:id="rId34"/>
    <p:sldLayoutId id="2147483702" r:id="rId35"/>
    <p:sldLayoutId id="2147483679" r:id="rId36"/>
    <p:sldLayoutId id="2147483697" r:id="rId37"/>
    <p:sldLayoutId id="2147483689" r:id="rId38"/>
    <p:sldLayoutId id="2147483703" r:id="rId39"/>
    <p:sldLayoutId id="2147483707" r:id="rId40"/>
    <p:sldLayoutId id="2147483713" r:id="rId41"/>
    <p:sldLayoutId id="2147483714" r:id="rId42"/>
    <p:sldLayoutId id="2147483704" r:id="rId43"/>
    <p:sldLayoutId id="2147483705" r:id="rId44"/>
    <p:sldLayoutId id="2147483706" r:id="rId45"/>
    <p:sldLayoutId id="2147483712" r:id="rId46"/>
    <p:sldLayoutId id="2147483710" r:id="rId47"/>
    <p:sldLayoutId id="2147483711" r:id="rId48"/>
    <p:sldLayoutId id="2147483723" r:id="rId49"/>
    <p:sldLayoutId id="2147483733" r:id="rId50"/>
    <p:sldLayoutId id="2147483696" r:id="rId51"/>
    <p:sldLayoutId id="2147483741" r:id="rId52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tmp"/><Relationship Id="rId5" Type="http://schemas.openxmlformats.org/officeDocument/2006/relationships/hyperlink" Target="http://techchannel.att.com/threattraq/#recent-posts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x January 2018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6608" y="927100"/>
            <a:ext cx="8408988" cy="1096772"/>
          </a:xfrm>
        </p:spPr>
        <p:txBody>
          <a:bodyPr/>
          <a:lstStyle/>
          <a:p>
            <a:pPr algn="ctr"/>
            <a:r>
              <a:rPr lang="en-US" sz="4000" dirty="0" err="1">
                <a:latin typeface="Arial Black" panose="020B0A04020102020204" pitchFamily="34" charset="0"/>
              </a:rPr>
              <a:t>FloCon</a:t>
            </a:r>
            <a:r>
              <a:rPr lang="en-US" sz="4000" dirty="0"/>
              <a:t> 2018</a:t>
            </a:r>
            <a:br>
              <a:rPr lang="en-US" sz="4000" dirty="0"/>
            </a:br>
            <a:r>
              <a:rPr lang="en-US" sz="2400" dirty="0"/>
              <a:t>Tucson AZ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Analysis of DNS Traffic on the Network EDGE, and In Motion.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93309" y="4652773"/>
            <a:ext cx="4208463" cy="1459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Fred Stringer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97625"/>
            <a:ext cx="220663" cy="22542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1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4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88897" y="1154405"/>
            <a:ext cx="10844490" cy="4812167"/>
          </a:xfrm>
        </p:spPr>
        <p:txBody>
          <a:bodyPr>
            <a:normAutofit fontScale="92500"/>
          </a:bodyPr>
          <a:lstStyle/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Distributed Analysis (at the collection points) enables scale, flexibility and timely indicators.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Real time streaming analysis on the network edge enables detecting  multiple indicators simultaneously</a:t>
            </a:r>
          </a:p>
          <a:p>
            <a:pPr marL="1428750" lvl="1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Correlating indicators can strengthen the confidence level. 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Machine learning algorithms not just for data at rest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COTS commodity hardware is capable of handling respectable volume of traffic ~4Gb/s 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DNS Collector 2.0 can run as NFV in a VM at lower DNS traffic volumes.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Analysis of traffic is always interesting, often revealing and effective means of detecting Threat Indicators.</a:t>
            </a: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897" y="544044"/>
            <a:ext cx="11209064" cy="455122"/>
          </a:xfrm>
        </p:spPr>
        <p:txBody>
          <a:bodyPr>
            <a:normAutofit fontScale="90000"/>
          </a:bodyPr>
          <a:lstStyle/>
          <a:p>
            <a:r>
              <a:rPr lang="en-US" b="1"/>
              <a:t>Take-Aways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4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0083" y="361925"/>
            <a:ext cx="10504646" cy="583564"/>
          </a:xfrm>
        </p:spPr>
        <p:txBody>
          <a:bodyPr/>
          <a:lstStyle/>
          <a:p>
            <a:r>
              <a:rPr lang="en-US" dirty="0"/>
              <a:t>AT&amp;T </a:t>
            </a:r>
            <a:r>
              <a:rPr lang="en-US" sz="3600" dirty="0"/>
              <a:t>ThreatTraq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solidFill>
                  <a:schemeClr val="accent5"/>
                </a:solidFill>
              </a:rPr>
              <a:t>Weekly Cyber Threat Report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149568" y="418087"/>
            <a:ext cx="4655948" cy="47124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  </a:t>
            </a:r>
            <a:r>
              <a:rPr lang="en-US" sz="2400" b="1" dirty="0">
                <a:solidFill>
                  <a:schemeClr val="accent1"/>
                </a:solidFill>
              </a:rPr>
              <a:t>http://techchannel.att.com/threattraq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CF16-FBEC-4C90-8E78-AB99079B4B3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15143"/>
            <a:ext cx="8763000" cy="47679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272D4F8-9115-4919-BC88-BB2B12538CFF}"/>
              </a:ext>
            </a:extLst>
          </p:cNvPr>
          <p:cNvGrpSpPr/>
          <p:nvPr/>
        </p:nvGrpSpPr>
        <p:grpSpPr>
          <a:xfrm>
            <a:off x="7320906" y="1264897"/>
            <a:ext cx="4742543" cy="3806705"/>
            <a:chOff x="7193315" y="1307554"/>
            <a:chExt cx="4742543" cy="38067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315" y="1307554"/>
              <a:ext cx="4742543" cy="38067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67D1472-5FC8-45E0-A3A9-2B1D3BDFD5A1}"/>
                </a:ext>
              </a:extLst>
            </p:cNvPr>
            <p:cNvSpPr txBox="1"/>
            <p:nvPr/>
          </p:nvSpPr>
          <p:spPr>
            <a:xfrm>
              <a:off x="7512712" y="4741089"/>
              <a:ext cx="3965944" cy="3200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Tis the Season: </a:t>
              </a:r>
              <a:r>
                <a:rPr lang="en-US" sz="1100" b="1" dirty="0" err="1">
                  <a:solidFill>
                    <a:schemeClr val="bg1"/>
                  </a:solidFill>
                </a:rPr>
                <a:t>Necurs</a:t>
              </a:r>
              <a:r>
                <a:rPr lang="en-US" sz="1100" b="1" dirty="0">
                  <a:solidFill>
                    <a:schemeClr val="bg1"/>
                  </a:solidFill>
                </a:rPr>
                <a:t> and Scarab, Exim, Firefox and Breached Sites</a:t>
              </a:r>
            </a:p>
            <a:p>
              <a:endParaRPr lang="en-US" sz="110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Placeholder 3" descr="AT&amp;T ThreatTraq - Internet Explorer provided by AT&amp;T">
            <a:hlinkClick r:id="rId5"/>
            <a:extLst>
              <a:ext uri="{FF2B5EF4-FFF2-40B4-BE49-F238E27FC236}">
                <a16:creationId xmlns:a16="http://schemas.microsoft.com/office/drawing/2014/main" xmlns="" id="{A4942C42-11D7-40F0-8DEF-463A315AE775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5" t="18836" r="18089" b="10002"/>
          <a:stretch/>
        </p:blipFill>
        <p:spPr>
          <a:xfrm>
            <a:off x="259807" y="3926071"/>
            <a:ext cx="3413051" cy="23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897" y="544044"/>
            <a:ext cx="11209064" cy="4551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06353" y="1544184"/>
            <a:ext cx="10844490" cy="4812167"/>
          </a:xfrm>
        </p:spPr>
        <p:txBody>
          <a:bodyPr/>
          <a:lstStyle/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Distributed Analysis (at the collection points) enables scale, flexibility and timely indicators.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Streaming analysis enables near real time detection from multiple algorithms with one packet capture and parsing. 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Machine learning algorithms with data in motion are accurate and effective.</a:t>
            </a:r>
          </a:p>
          <a:p>
            <a:pPr marL="1428750" lvl="1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More accuracy is achieved with some analysis work, managing block/ignore lists.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COTS commodity hardware is capable of handling respectable volume of traffic ~4Gb/s </a:t>
            </a: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5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5930" y="1122508"/>
            <a:ext cx="10844490" cy="4812167"/>
          </a:xfrm>
        </p:spPr>
        <p:txBody>
          <a:bodyPr/>
          <a:lstStyle/>
          <a:p>
            <a:pPr marL="514350" indent="-51435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Analysis of DNS activity provides insights into security relevant activity that you may not have anticipated.</a:t>
            </a:r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514350" indent="-51435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Traffic analysis provides indicators not seen anywhere else. </a:t>
            </a:r>
          </a:p>
          <a:p>
            <a:pPr marL="1257300" lvl="1" indent="-34290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This is </a:t>
            </a:r>
            <a:r>
              <a:rPr lang="en-US" b="1" dirty="0" err="1"/>
              <a:t>Flocon</a:t>
            </a:r>
            <a:r>
              <a:rPr lang="en-US" b="1" dirty="0"/>
              <a:t> , you all knew that.</a:t>
            </a:r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897" y="544044"/>
            <a:ext cx="11209064" cy="4551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Two More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44400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560" y="471133"/>
            <a:ext cx="11209064" cy="455122"/>
          </a:xfrm>
        </p:spPr>
        <p:txBody>
          <a:bodyPr>
            <a:normAutofit fontScale="90000"/>
          </a:bodyPr>
          <a:lstStyle/>
          <a:p>
            <a:r>
              <a:rPr lang="en-US" dirty="0"/>
              <a:t>Threat Analytics Platform 1.5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03" name="Rounded Rectangular Callout 102"/>
          <p:cNvSpPr/>
          <p:nvPr/>
        </p:nvSpPr>
        <p:spPr>
          <a:xfrm>
            <a:off x="10445170" y="3499217"/>
            <a:ext cx="1361460" cy="734316"/>
          </a:xfrm>
          <a:prstGeom prst="wedgeRoundRectCallout">
            <a:avLst>
              <a:gd name="adj1" fmla="val -96651"/>
              <a:gd name="adj2" fmla="val -134828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Interpretation &amp; Response Processes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398362" y="1317615"/>
            <a:ext cx="1235981" cy="734316"/>
          </a:xfrm>
          <a:prstGeom prst="wedgeRoundRectCallout">
            <a:avLst>
              <a:gd name="adj1" fmla="val -106996"/>
              <a:gd name="adj2" fmla="val 54419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Remediation coordination</a:t>
            </a:r>
          </a:p>
        </p:txBody>
      </p:sp>
      <p:pic>
        <p:nvPicPr>
          <p:cNvPr id="79" name="Picture 81" descr="GN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2005" y="1776179"/>
            <a:ext cx="1560853" cy="11743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8588756" y="2450208"/>
            <a:ext cx="835631" cy="56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599" b="1" dirty="0">
                <a:solidFill>
                  <a:schemeClr val="bg1"/>
                </a:solidFill>
                <a:latin typeface="Arial" charset="0"/>
              </a:rPr>
              <a:t>GNOC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599" b="1" dirty="0">
                <a:solidFill>
                  <a:schemeClr val="bg1"/>
                </a:solidFill>
                <a:latin typeface="Arial" charset="0"/>
              </a:rPr>
              <a:t>Alerts</a:t>
            </a:r>
          </a:p>
        </p:txBody>
      </p:sp>
      <p:pic>
        <p:nvPicPr>
          <p:cNvPr id="82" name="Picture 84"/>
          <p:cNvPicPr>
            <a:picLocks noChangeAspect="1" noChangeArrowheads="1"/>
          </p:cNvPicPr>
          <p:nvPr/>
        </p:nvPicPr>
        <p:blipFill>
          <a:blip r:embed="rId4" cstate="print"/>
          <a:srcRect l="18948" t="33803" r="26315" b="8533"/>
          <a:stretch>
            <a:fillRect/>
          </a:stretch>
        </p:blipFill>
        <p:spPr bwMode="auto">
          <a:xfrm>
            <a:off x="5888080" y="1485342"/>
            <a:ext cx="1707052" cy="66965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</p:pic>
      <p:sp>
        <p:nvSpPr>
          <p:cNvPr id="83" name="Rectangle 85"/>
          <p:cNvSpPr>
            <a:spLocks noChangeArrowheads="1"/>
          </p:cNvSpPr>
          <p:nvPr/>
        </p:nvSpPr>
        <p:spPr bwMode="auto">
          <a:xfrm>
            <a:off x="6302169" y="4376074"/>
            <a:ext cx="1357602" cy="785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199" b="1" dirty="0">
                <a:solidFill>
                  <a:schemeClr val="tx2"/>
                </a:solidFill>
                <a:latin typeface="Arial" charset="0"/>
              </a:rPr>
              <a:t>Central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199" b="1" dirty="0">
                <a:solidFill>
                  <a:schemeClr val="tx2"/>
                </a:solidFill>
                <a:latin typeface="Arial" charset="0"/>
              </a:rPr>
              <a:t>Analysis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199" b="1" dirty="0">
                <a:solidFill>
                  <a:schemeClr val="tx2"/>
                </a:solidFill>
                <a:latin typeface="Arial" charset="0"/>
              </a:rPr>
              <a:t>Platforms</a:t>
            </a:r>
          </a:p>
        </p:txBody>
      </p:sp>
      <p:cxnSp>
        <p:nvCxnSpPr>
          <p:cNvPr id="84" name="AutoShape 88"/>
          <p:cNvCxnSpPr>
            <a:cxnSpLocks noChangeShapeType="1"/>
          </p:cNvCxnSpPr>
          <p:nvPr/>
        </p:nvCxnSpPr>
        <p:spPr bwMode="auto">
          <a:xfrm>
            <a:off x="999111" y="4730904"/>
            <a:ext cx="5282750" cy="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7" name="AutoShape 91"/>
          <p:cNvCxnSpPr>
            <a:cxnSpLocks noChangeShapeType="1"/>
          </p:cNvCxnSpPr>
          <p:nvPr/>
        </p:nvCxnSpPr>
        <p:spPr bwMode="auto">
          <a:xfrm flipV="1">
            <a:off x="3524540" y="4976620"/>
            <a:ext cx="2833104" cy="36949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AutoShape 92"/>
          <p:cNvCxnSpPr>
            <a:cxnSpLocks noChangeShapeType="1"/>
          </p:cNvCxnSpPr>
          <p:nvPr/>
        </p:nvCxnSpPr>
        <p:spPr bwMode="auto">
          <a:xfrm flipV="1">
            <a:off x="4203938" y="5122775"/>
            <a:ext cx="2077923" cy="767364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9" name="AutoShape 93"/>
          <p:cNvCxnSpPr>
            <a:cxnSpLocks noChangeShapeType="1"/>
          </p:cNvCxnSpPr>
          <p:nvPr/>
        </p:nvCxnSpPr>
        <p:spPr bwMode="auto">
          <a:xfrm flipH="1" flipV="1">
            <a:off x="7466674" y="5169185"/>
            <a:ext cx="784719" cy="578132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0" name="AutoShape 94"/>
          <p:cNvCxnSpPr>
            <a:cxnSpLocks noChangeShapeType="1"/>
          </p:cNvCxnSpPr>
          <p:nvPr/>
        </p:nvCxnSpPr>
        <p:spPr bwMode="auto">
          <a:xfrm flipH="1" flipV="1">
            <a:off x="7660674" y="5141189"/>
            <a:ext cx="1744483" cy="730536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1" name="AutoShape 95"/>
          <p:cNvCxnSpPr>
            <a:cxnSpLocks noChangeShapeType="1"/>
          </p:cNvCxnSpPr>
          <p:nvPr/>
        </p:nvCxnSpPr>
        <p:spPr bwMode="auto">
          <a:xfrm flipH="1">
            <a:off x="7656604" y="4627728"/>
            <a:ext cx="2417637" cy="103176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" name="AutoShape 96"/>
          <p:cNvCxnSpPr>
            <a:cxnSpLocks noChangeShapeType="1"/>
          </p:cNvCxnSpPr>
          <p:nvPr/>
        </p:nvCxnSpPr>
        <p:spPr bwMode="auto">
          <a:xfrm flipH="1">
            <a:off x="7643758" y="4449421"/>
            <a:ext cx="1237375" cy="11818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5888080" y="2186053"/>
            <a:ext cx="1707052" cy="538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049" b="1" dirty="0">
                <a:solidFill>
                  <a:schemeClr val="tx2"/>
                </a:solidFill>
                <a:latin typeface="Arial" charset="0"/>
              </a:rPr>
              <a:t>Reporting &amp; Analysis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049" b="1" dirty="0">
                <a:solidFill>
                  <a:schemeClr val="tx2"/>
                </a:solidFill>
                <a:latin typeface="Arial" charset="0"/>
              </a:rPr>
              <a:t>Systems</a:t>
            </a:r>
          </a:p>
        </p:txBody>
      </p:sp>
      <p:cxnSp>
        <p:nvCxnSpPr>
          <p:cNvPr id="94" name="AutoShape 98"/>
          <p:cNvCxnSpPr>
            <a:cxnSpLocks noChangeShapeType="1"/>
          </p:cNvCxnSpPr>
          <p:nvPr/>
        </p:nvCxnSpPr>
        <p:spPr bwMode="auto">
          <a:xfrm flipV="1">
            <a:off x="6980970" y="2736261"/>
            <a:ext cx="0" cy="1641062"/>
          </a:xfrm>
          <a:prstGeom prst="straightConnector1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5" name="AutoShape 99"/>
          <p:cNvCxnSpPr>
            <a:cxnSpLocks noChangeShapeType="1"/>
            <a:stCxn id="93" idx="3"/>
          </p:cNvCxnSpPr>
          <p:nvPr/>
        </p:nvCxnSpPr>
        <p:spPr bwMode="auto">
          <a:xfrm>
            <a:off x="7595132" y="2455288"/>
            <a:ext cx="527805" cy="12794"/>
          </a:xfrm>
          <a:prstGeom prst="straightConnector1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9" name="AutoShape 95"/>
          <p:cNvCxnSpPr>
            <a:cxnSpLocks noChangeShapeType="1"/>
            <a:endCxn id="83" idx="2"/>
          </p:cNvCxnSpPr>
          <p:nvPr/>
        </p:nvCxnSpPr>
        <p:spPr bwMode="auto">
          <a:xfrm flipH="1" flipV="1">
            <a:off x="6980970" y="5161368"/>
            <a:ext cx="1171035" cy="1027534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00" name="Rounded Rectangular Callout 99"/>
          <p:cNvSpPr/>
          <p:nvPr/>
        </p:nvSpPr>
        <p:spPr>
          <a:xfrm>
            <a:off x="346400" y="2926455"/>
            <a:ext cx="1361460" cy="734316"/>
          </a:xfrm>
          <a:prstGeom prst="wedgeRoundRectCallout">
            <a:avLst>
              <a:gd name="adj1" fmla="val 9080"/>
              <a:gd name="adj2" fmla="val 206039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01" name="Rounded Rectangular Callout 100"/>
          <p:cNvSpPr/>
          <p:nvPr/>
        </p:nvSpPr>
        <p:spPr>
          <a:xfrm>
            <a:off x="3463998" y="2950558"/>
            <a:ext cx="1361460" cy="734316"/>
          </a:xfrm>
          <a:prstGeom prst="wedgeRoundRectCallout">
            <a:avLst>
              <a:gd name="adj1" fmla="val 3295"/>
              <a:gd name="adj2" fmla="val 190682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02" name="Rounded Rectangular Callout 101"/>
          <p:cNvSpPr/>
          <p:nvPr/>
        </p:nvSpPr>
        <p:spPr>
          <a:xfrm>
            <a:off x="5118569" y="2984474"/>
            <a:ext cx="1361460" cy="734316"/>
          </a:xfrm>
          <a:prstGeom prst="wedgeRoundRectCallout">
            <a:avLst>
              <a:gd name="adj1" fmla="val 47477"/>
              <a:gd name="adj2" fmla="val 143016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Storage, Processing, Analysis</a:t>
            </a:r>
          </a:p>
        </p:txBody>
      </p:sp>
      <p:sp>
        <p:nvSpPr>
          <p:cNvPr id="104" name="Rounded Rectangular Callout 103"/>
          <p:cNvSpPr/>
          <p:nvPr/>
        </p:nvSpPr>
        <p:spPr>
          <a:xfrm>
            <a:off x="8043697" y="3379130"/>
            <a:ext cx="1361460" cy="881580"/>
          </a:xfrm>
          <a:prstGeom prst="wedgeRoundRectCallout">
            <a:avLst>
              <a:gd name="adj1" fmla="val -126799"/>
              <a:gd name="adj2" fmla="val -85246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Reporting Analysis &amp; Alerting</a:t>
            </a:r>
          </a:p>
        </p:txBody>
      </p:sp>
      <p:sp>
        <p:nvSpPr>
          <p:cNvPr id="107" name="Rounded Rectangular Callout 106"/>
          <p:cNvSpPr/>
          <p:nvPr/>
        </p:nvSpPr>
        <p:spPr>
          <a:xfrm>
            <a:off x="10517277" y="2281831"/>
            <a:ext cx="1117066" cy="734316"/>
          </a:xfrm>
          <a:prstGeom prst="wedgeRoundRectCallout">
            <a:avLst>
              <a:gd name="adj1" fmla="val -124346"/>
              <a:gd name="adj2" fmla="val -12052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Forensic Analysis</a:t>
            </a:r>
          </a:p>
        </p:txBody>
      </p:sp>
      <p:sp>
        <p:nvSpPr>
          <p:cNvPr id="28" name="Rounded Rectangular Callout 99">
            <a:extLst>
              <a:ext uri="{FF2B5EF4-FFF2-40B4-BE49-F238E27FC236}">
                <a16:creationId xmlns:a16="http://schemas.microsoft.com/office/drawing/2014/main" xmlns="" id="{FC0DB93C-5DE4-4913-8F42-549560251301}"/>
              </a:ext>
            </a:extLst>
          </p:cNvPr>
          <p:cNvSpPr/>
          <p:nvPr/>
        </p:nvSpPr>
        <p:spPr>
          <a:xfrm>
            <a:off x="1895553" y="2921910"/>
            <a:ext cx="1361460" cy="734316"/>
          </a:xfrm>
          <a:prstGeom prst="wedgeRoundRectCallout">
            <a:avLst>
              <a:gd name="adj1" fmla="val 8299"/>
              <a:gd name="adj2" fmla="val 200246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dirty="0">
                <a:solidFill>
                  <a:schemeClr val="bg1"/>
                </a:solidFill>
              </a:rPr>
              <a:t>Data Collector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D3374F-990B-4319-8F8D-9D10887C7E39}"/>
              </a:ext>
            </a:extLst>
          </p:cNvPr>
          <p:cNvSpPr txBox="1"/>
          <p:nvPr/>
        </p:nvSpPr>
        <p:spPr>
          <a:xfrm>
            <a:off x="3257013" y="6280826"/>
            <a:ext cx="643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AT&amp;T Cyber Security Strategy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63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560" y="471133"/>
            <a:ext cx="11209064" cy="455122"/>
          </a:xfrm>
        </p:spPr>
        <p:txBody>
          <a:bodyPr>
            <a:normAutofit fontScale="90000"/>
          </a:bodyPr>
          <a:lstStyle/>
          <a:p>
            <a:r>
              <a:rPr lang="en-US" dirty="0"/>
              <a:t>Threat Analytics Platform 2.0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03" name="Rounded Rectangular Callout 102"/>
          <p:cNvSpPr/>
          <p:nvPr/>
        </p:nvSpPr>
        <p:spPr>
          <a:xfrm>
            <a:off x="10659134" y="2649678"/>
            <a:ext cx="1361460" cy="734316"/>
          </a:xfrm>
          <a:prstGeom prst="wedgeRoundRectCallout">
            <a:avLst>
              <a:gd name="adj1" fmla="val -85944"/>
              <a:gd name="adj2" fmla="val -44593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Interpretation &amp; Response Processes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864069" y="610729"/>
            <a:ext cx="1235981" cy="734316"/>
          </a:xfrm>
          <a:prstGeom prst="wedgeRoundRectCallout">
            <a:avLst>
              <a:gd name="adj1" fmla="val -106996"/>
              <a:gd name="adj2" fmla="val 9302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Remediation coordination</a:t>
            </a:r>
          </a:p>
        </p:txBody>
      </p:sp>
      <p:pic>
        <p:nvPicPr>
          <p:cNvPr id="79" name="Picture 81" descr="GN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320" y="2160875"/>
            <a:ext cx="1560853" cy="11743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8588756" y="2450208"/>
            <a:ext cx="835631" cy="56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599" b="1" dirty="0">
                <a:solidFill>
                  <a:schemeClr val="bg1"/>
                </a:solidFill>
                <a:latin typeface="Arial" charset="0"/>
              </a:rPr>
              <a:t>GNOC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599" b="1" dirty="0">
                <a:solidFill>
                  <a:schemeClr val="bg1"/>
                </a:solidFill>
                <a:latin typeface="Arial" charset="0"/>
              </a:rPr>
              <a:t>Alerts</a:t>
            </a:r>
          </a:p>
        </p:txBody>
      </p:sp>
      <p:sp>
        <p:nvSpPr>
          <p:cNvPr id="83" name="Rectangle 85"/>
          <p:cNvSpPr>
            <a:spLocks noChangeArrowheads="1"/>
          </p:cNvSpPr>
          <p:nvPr/>
        </p:nvSpPr>
        <p:spPr bwMode="auto">
          <a:xfrm>
            <a:off x="6302169" y="4376074"/>
            <a:ext cx="1357602" cy="785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199" b="1" dirty="0">
                <a:solidFill>
                  <a:schemeClr val="tx2"/>
                </a:solidFill>
                <a:latin typeface="Arial" charset="0"/>
              </a:rPr>
              <a:t>Central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199" b="1" dirty="0">
                <a:solidFill>
                  <a:schemeClr val="tx2"/>
                </a:solidFill>
                <a:latin typeface="Arial" charset="0"/>
              </a:rPr>
              <a:t>Analysis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199" b="1" dirty="0">
                <a:solidFill>
                  <a:schemeClr val="tx2"/>
                </a:solidFill>
                <a:latin typeface="Arial" charset="0"/>
              </a:rPr>
              <a:t>Platforms</a:t>
            </a:r>
          </a:p>
        </p:txBody>
      </p:sp>
      <p:cxnSp>
        <p:nvCxnSpPr>
          <p:cNvPr id="84" name="AutoShape 88"/>
          <p:cNvCxnSpPr>
            <a:cxnSpLocks noChangeShapeType="1"/>
          </p:cNvCxnSpPr>
          <p:nvPr/>
        </p:nvCxnSpPr>
        <p:spPr bwMode="auto">
          <a:xfrm>
            <a:off x="990651" y="4730181"/>
            <a:ext cx="5337142" cy="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7" name="AutoShape 91"/>
          <p:cNvCxnSpPr>
            <a:cxnSpLocks noChangeShapeType="1"/>
          </p:cNvCxnSpPr>
          <p:nvPr/>
        </p:nvCxnSpPr>
        <p:spPr bwMode="auto">
          <a:xfrm flipV="1">
            <a:off x="3524540" y="4976620"/>
            <a:ext cx="2833104" cy="36949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8" name="AutoShape 92"/>
          <p:cNvCxnSpPr>
            <a:cxnSpLocks noChangeShapeType="1"/>
          </p:cNvCxnSpPr>
          <p:nvPr/>
        </p:nvCxnSpPr>
        <p:spPr bwMode="auto">
          <a:xfrm flipV="1">
            <a:off x="3887699" y="5093467"/>
            <a:ext cx="2445420" cy="746833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89" name="AutoShape 93"/>
          <p:cNvCxnSpPr>
            <a:cxnSpLocks noChangeShapeType="1"/>
          </p:cNvCxnSpPr>
          <p:nvPr/>
        </p:nvCxnSpPr>
        <p:spPr bwMode="auto">
          <a:xfrm flipH="1" flipV="1">
            <a:off x="7466674" y="5169185"/>
            <a:ext cx="784719" cy="578132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0" name="AutoShape 94"/>
          <p:cNvCxnSpPr>
            <a:cxnSpLocks noChangeShapeType="1"/>
          </p:cNvCxnSpPr>
          <p:nvPr/>
        </p:nvCxnSpPr>
        <p:spPr bwMode="auto">
          <a:xfrm flipH="1" flipV="1">
            <a:off x="7660674" y="5141189"/>
            <a:ext cx="1744483" cy="730536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1" name="AutoShape 95"/>
          <p:cNvCxnSpPr>
            <a:cxnSpLocks noChangeShapeType="1"/>
          </p:cNvCxnSpPr>
          <p:nvPr/>
        </p:nvCxnSpPr>
        <p:spPr bwMode="auto">
          <a:xfrm flipH="1">
            <a:off x="7656604" y="4627728"/>
            <a:ext cx="2417637" cy="103176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2" name="AutoShape 96"/>
          <p:cNvCxnSpPr>
            <a:cxnSpLocks noChangeShapeType="1"/>
          </p:cNvCxnSpPr>
          <p:nvPr/>
        </p:nvCxnSpPr>
        <p:spPr bwMode="auto">
          <a:xfrm flipH="1">
            <a:off x="7643758" y="4449421"/>
            <a:ext cx="1237375" cy="11818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5888080" y="2186053"/>
            <a:ext cx="1707052" cy="538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049" b="1" dirty="0">
                <a:solidFill>
                  <a:schemeClr val="tx2"/>
                </a:solidFill>
                <a:latin typeface="Arial" charset="0"/>
              </a:rPr>
              <a:t>Reporting &amp; Analysis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1049" b="1" dirty="0">
                <a:solidFill>
                  <a:schemeClr val="tx2"/>
                </a:solidFill>
                <a:latin typeface="Arial" charset="0"/>
              </a:rPr>
              <a:t>Systems</a:t>
            </a:r>
          </a:p>
        </p:txBody>
      </p:sp>
      <p:cxnSp>
        <p:nvCxnSpPr>
          <p:cNvPr id="94" name="AutoShape 98"/>
          <p:cNvCxnSpPr>
            <a:cxnSpLocks noChangeShapeType="1"/>
          </p:cNvCxnSpPr>
          <p:nvPr/>
        </p:nvCxnSpPr>
        <p:spPr bwMode="auto">
          <a:xfrm flipV="1">
            <a:off x="6980970" y="2736261"/>
            <a:ext cx="0" cy="1641062"/>
          </a:xfrm>
          <a:prstGeom prst="straightConnector1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5" name="AutoShape 99"/>
          <p:cNvCxnSpPr>
            <a:cxnSpLocks noChangeShapeType="1"/>
            <a:stCxn id="93" idx="3"/>
          </p:cNvCxnSpPr>
          <p:nvPr/>
        </p:nvCxnSpPr>
        <p:spPr bwMode="auto">
          <a:xfrm>
            <a:off x="7595132" y="2455288"/>
            <a:ext cx="527805" cy="12794"/>
          </a:xfrm>
          <a:prstGeom prst="straightConnector1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99" name="AutoShape 95"/>
          <p:cNvCxnSpPr>
            <a:cxnSpLocks noChangeShapeType="1"/>
            <a:endCxn id="83" idx="2"/>
          </p:cNvCxnSpPr>
          <p:nvPr/>
        </p:nvCxnSpPr>
        <p:spPr bwMode="auto">
          <a:xfrm flipH="1" flipV="1">
            <a:off x="6980970" y="5161368"/>
            <a:ext cx="1171035" cy="1027534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00" name="Rounded Rectangular Callout 99"/>
          <p:cNvSpPr/>
          <p:nvPr/>
        </p:nvSpPr>
        <p:spPr>
          <a:xfrm>
            <a:off x="346400" y="2926455"/>
            <a:ext cx="1361460" cy="734316"/>
          </a:xfrm>
          <a:prstGeom prst="wedgeRoundRectCallout">
            <a:avLst>
              <a:gd name="adj1" fmla="val 5175"/>
              <a:gd name="adj2" fmla="val 200247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101" name="Rounded Rectangular Callout 100"/>
          <p:cNvSpPr/>
          <p:nvPr/>
        </p:nvSpPr>
        <p:spPr>
          <a:xfrm>
            <a:off x="3659222" y="2972534"/>
            <a:ext cx="1361460" cy="734316"/>
          </a:xfrm>
          <a:prstGeom prst="wedgeRoundRectCallout">
            <a:avLst>
              <a:gd name="adj1" fmla="val 7981"/>
              <a:gd name="adj2" fmla="val 189234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02" name="Rounded Rectangular Callout 101"/>
          <p:cNvSpPr/>
          <p:nvPr/>
        </p:nvSpPr>
        <p:spPr>
          <a:xfrm>
            <a:off x="5118569" y="2984474"/>
            <a:ext cx="1361460" cy="734316"/>
          </a:xfrm>
          <a:prstGeom prst="wedgeRoundRectCallout">
            <a:avLst>
              <a:gd name="adj1" fmla="val 47477"/>
              <a:gd name="adj2" fmla="val 143016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Storage, Processing, Analysis</a:t>
            </a:r>
          </a:p>
        </p:txBody>
      </p:sp>
      <p:sp>
        <p:nvSpPr>
          <p:cNvPr id="104" name="Rounded Rectangular Callout 103"/>
          <p:cNvSpPr/>
          <p:nvPr/>
        </p:nvSpPr>
        <p:spPr>
          <a:xfrm>
            <a:off x="8043697" y="3379130"/>
            <a:ext cx="1361460" cy="881580"/>
          </a:xfrm>
          <a:prstGeom prst="wedgeRoundRectCallout">
            <a:avLst>
              <a:gd name="adj1" fmla="val -126799"/>
              <a:gd name="adj2" fmla="val -85246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Reporting Analysis &amp; Alerting</a:t>
            </a:r>
          </a:p>
        </p:txBody>
      </p:sp>
      <p:sp>
        <p:nvSpPr>
          <p:cNvPr id="107" name="Rounded Rectangular Callout 106"/>
          <p:cNvSpPr/>
          <p:nvPr/>
        </p:nvSpPr>
        <p:spPr>
          <a:xfrm>
            <a:off x="10864069" y="1601151"/>
            <a:ext cx="1117066" cy="734316"/>
          </a:xfrm>
          <a:prstGeom prst="wedgeRoundRectCallout">
            <a:avLst>
              <a:gd name="adj1" fmla="val -99433"/>
              <a:gd name="adj2" fmla="val -17466"/>
              <a:gd name="adj3" fmla="val 16667"/>
            </a:avLst>
          </a:prstGeom>
          <a:solidFill>
            <a:schemeClr val="bg2">
              <a:lumMod val="2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Forensic Analysis</a:t>
            </a:r>
          </a:p>
        </p:txBody>
      </p:sp>
      <p:sp>
        <p:nvSpPr>
          <p:cNvPr id="108" name="Rounded Rectangular Callout 107"/>
          <p:cNvSpPr/>
          <p:nvPr/>
        </p:nvSpPr>
        <p:spPr>
          <a:xfrm>
            <a:off x="1875462" y="2842903"/>
            <a:ext cx="1607232" cy="901420"/>
          </a:xfrm>
          <a:prstGeom prst="wedgeRoundRectCallout">
            <a:avLst>
              <a:gd name="adj1" fmla="val -83056"/>
              <a:gd name="adj2" fmla="val 160130"/>
              <a:gd name="adj3" fmla="val 16667"/>
            </a:avLst>
          </a:prstGeom>
          <a:solidFill>
            <a:schemeClr val="tx1">
              <a:lumMod val="75000"/>
            </a:schemeClr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dirty="0">
                <a:solidFill>
                  <a:srgbClr val="FFFF00"/>
                </a:solidFill>
              </a:rPr>
              <a:t>DNS Collector 2.0</a:t>
            </a:r>
          </a:p>
          <a:p>
            <a:r>
              <a:rPr lang="en-US" sz="1399" dirty="0">
                <a:solidFill>
                  <a:srgbClr val="FFFF00"/>
                </a:solidFill>
              </a:rPr>
              <a:t>w/ Streaming</a:t>
            </a:r>
          </a:p>
          <a:p>
            <a:pPr algn="ctr"/>
            <a:r>
              <a:rPr lang="en-US" sz="1399" dirty="0">
                <a:solidFill>
                  <a:srgbClr val="FFFF00"/>
                </a:solidFill>
              </a:rPr>
              <a:t>Analytics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8ACA045-85FE-4B77-82BD-842696115C08}"/>
              </a:ext>
            </a:extLst>
          </p:cNvPr>
          <p:cNvCxnSpPr>
            <a:cxnSpLocks/>
            <a:stCxn id="108" idx="0"/>
            <a:endCxn id="41" idx="1"/>
          </p:cNvCxnSpPr>
          <p:nvPr/>
        </p:nvCxnSpPr>
        <p:spPr>
          <a:xfrm flipV="1">
            <a:off x="2679078" y="1196643"/>
            <a:ext cx="5537242" cy="164626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195EFE-0549-46E5-A543-E3A25520BB22}"/>
              </a:ext>
            </a:extLst>
          </p:cNvPr>
          <p:cNvSpPr txBox="1"/>
          <p:nvPr/>
        </p:nvSpPr>
        <p:spPr>
          <a:xfrm>
            <a:off x="3257013" y="6280826"/>
            <a:ext cx="643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AT&amp;T Cyber Security Strategy presentation</a:t>
            </a:r>
          </a:p>
        </p:txBody>
      </p:sp>
      <p:cxnSp>
        <p:nvCxnSpPr>
          <p:cNvPr id="30" name="AutoShape 92">
            <a:extLst>
              <a:ext uri="{FF2B5EF4-FFF2-40B4-BE49-F238E27FC236}">
                <a16:creationId xmlns:a16="http://schemas.microsoft.com/office/drawing/2014/main" xmlns="" id="{000F2260-74E4-4C26-BD2C-D66E4D9169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45977" y="4835400"/>
            <a:ext cx="2755740" cy="33378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" name="AutoShape 92">
            <a:extLst>
              <a:ext uri="{FF2B5EF4-FFF2-40B4-BE49-F238E27FC236}">
                <a16:creationId xmlns:a16="http://schemas.microsoft.com/office/drawing/2014/main" xmlns="" id="{2B54F7A8-4C52-4586-82DD-415DFDB01D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61138" y="5178179"/>
            <a:ext cx="1925523" cy="86167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2" name="AutoShape 92">
            <a:extLst>
              <a:ext uri="{FF2B5EF4-FFF2-40B4-BE49-F238E27FC236}">
                <a16:creationId xmlns:a16="http://schemas.microsoft.com/office/drawing/2014/main" xmlns="" id="{9FE7B42E-8D41-4AEF-BED6-71BCF95B608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7861" y="5169185"/>
            <a:ext cx="778306" cy="571007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3" name="AutoShape 92">
            <a:extLst>
              <a:ext uri="{FF2B5EF4-FFF2-40B4-BE49-F238E27FC236}">
                <a16:creationId xmlns:a16="http://schemas.microsoft.com/office/drawing/2014/main" xmlns="" id="{00338A86-938E-4F40-80A4-22C1924430D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56604" y="4971873"/>
            <a:ext cx="2322996" cy="491089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13E881D-E095-4AEC-ACA5-28B0173239E1}"/>
              </a:ext>
            </a:extLst>
          </p:cNvPr>
          <p:cNvSpPr/>
          <p:nvPr/>
        </p:nvSpPr>
        <p:spPr>
          <a:xfrm>
            <a:off x="8189550" y="282978"/>
            <a:ext cx="1587623" cy="49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BC9A65AE-759D-475E-8B5E-2447BBDDCB76}"/>
              </a:ext>
            </a:extLst>
          </p:cNvPr>
          <p:cNvSpPr/>
          <p:nvPr/>
        </p:nvSpPr>
        <p:spPr>
          <a:xfrm>
            <a:off x="8216320" y="949579"/>
            <a:ext cx="1587623" cy="49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 Centers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CA6CFB2-3E05-44DA-B1FF-9228AA1995CC}"/>
              </a:ext>
            </a:extLst>
          </p:cNvPr>
          <p:cNvCxnSpPr>
            <a:cxnSpLocks/>
          </p:cNvCxnSpPr>
          <p:nvPr/>
        </p:nvCxnSpPr>
        <p:spPr>
          <a:xfrm>
            <a:off x="10206762" y="282978"/>
            <a:ext cx="0" cy="309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C767B78D-D930-453D-8273-583FAE411B9C}"/>
              </a:ext>
            </a:extLst>
          </p:cNvPr>
          <p:cNvCxnSpPr>
            <a:cxnSpLocks/>
          </p:cNvCxnSpPr>
          <p:nvPr/>
        </p:nvCxnSpPr>
        <p:spPr>
          <a:xfrm>
            <a:off x="9864746" y="282978"/>
            <a:ext cx="307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3A7A80F2-1B32-4351-99E0-78396D5636D3}"/>
              </a:ext>
            </a:extLst>
          </p:cNvPr>
          <p:cNvCxnSpPr>
            <a:cxnSpLocks/>
          </p:cNvCxnSpPr>
          <p:nvPr/>
        </p:nvCxnSpPr>
        <p:spPr>
          <a:xfrm>
            <a:off x="9899238" y="3379130"/>
            <a:ext cx="307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B021422D-7F82-438F-9AF9-EC28B4137907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2679078" y="641121"/>
            <a:ext cx="5485630" cy="2201782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F664B5BD-9591-4D95-9220-F8AB1883C696}"/>
              </a:ext>
            </a:extLst>
          </p:cNvPr>
          <p:cNvCxnSpPr>
            <a:cxnSpLocks/>
            <a:stCxn id="108" idx="0"/>
            <a:endCxn id="93" idx="1"/>
          </p:cNvCxnSpPr>
          <p:nvPr/>
        </p:nvCxnSpPr>
        <p:spPr>
          <a:xfrm flipV="1">
            <a:off x="2679078" y="2455288"/>
            <a:ext cx="3209002" cy="38761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4"/>
          <p:cNvPicPr>
            <a:picLocks noChangeAspect="1" noChangeArrowheads="1"/>
          </p:cNvPicPr>
          <p:nvPr/>
        </p:nvPicPr>
        <p:blipFill>
          <a:blip r:embed="rId3" cstate="print"/>
          <a:srcRect l="18948" t="33803" r="26315" b="8533"/>
          <a:stretch>
            <a:fillRect/>
          </a:stretch>
        </p:blipFill>
        <p:spPr bwMode="auto">
          <a:xfrm>
            <a:off x="5888080" y="1485342"/>
            <a:ext cx="1707052" cy="66965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096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82963" y="1281909"/>
            <a:ext cx="10019716" cy="4408306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Tunneling and other non-DNS over port 53</a:t>
            </a:r>
          </a:p>
          <a:p>
            <a:pPr marL="1371600" lvl="1"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Detect compromised hosts potentially exfiltrating data. 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DGA Detection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Identify hosts with indications they are participating in a Botnet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Squatting Detection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Identify domains which are impersonating legitimate domains. Often used in phishing attacks.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Outlier Detection and Volumetric Anomaly Detection.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Indicates a pattern change. Typically prompts additional automated correlation and can reinforce (add confidence level) another indicator.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Valuable Security Analysis of DNS Activity 1/3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F700C1-2B8B-4896-86CB-B66B34475A7B}"/>
              </a:ext>
            </a:extLst>
          </p:cNvPr>
          <p:cNvSpPr txBox="1"/>
          <p:nvPr/>
        </p:nvSpPr>
        <p:spPr>
          <a:xfrm>
            <a:off x="3257013" y="6280826"/>
            <a:ext cx="643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AT&amp;T DNS Collector 2.0 Feature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793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88897" y="1632169"/>
            <a:ext cx="11296167" cy="3981822"/>
          </a:xfrm>
        </p:spPr>
        <p:txBody>
          <a:bodyPr/>
          <a:lstStyle/>
          <a:p>
            <a:pPr marL="457200" indent="-457200">
              <a:buClrTx/>
              <a:buFont typeface="Wingdings" panose="05000000000000000000" pitchFamily="2" charset="2"/>
              <a:buChar char="§"/>
            </a:pPr>
            <a:r>
              <a:rPr lang="en-US" b="1" dirty="0" err="1"/>
              <a:t>DrDos</a:t>
            </a:r>
            <a:r>
              <a:rPr lang="en-US" b="1" dirty="0"/>
              <a:t> – Distributed Reflective Denial of Service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Identify hosts being DDoS attacked, typically Identifies a spoofed address – entry of which is often traced to misconfiguration.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Detect of open resolvers.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“Dark DNS”  - rogue DNS infrastructure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DNS changer and more.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Detection of DNS infrastructure outside of the Internet hierarchy typically used for control of malicious activities.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Indicates hosts communicating have been potentially compromised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514350" indent="-514350">
              <a:buClrTx/>
              <a:buFont typeface="+mj-lt"/>
              <a:buAutoNum type="arabicPeriod"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Valuable Security Analysis of DNS Activity 2/3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3D5173-C8F2-4C90-8265-F98AF1070939}"/>
              </a:ext>
            </a:extLst>
          </p:cNvPr>
          <p:cNvSpPr txBox="1"/>
          <p:nvPr/>
        </p:nvSpPr>
        <p:spPr>
          <a:xfrm>
            <a:off x="3257013" y="6280826"/>
            <a:ext cx="643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AT&amp;T DNS Collector 2.0 Feature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22505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03837" y="1634708"/>
            <a:ext cx="10452006" cy="5223292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DNS NXDOMAIN and Subdomain exhaust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 err="1"/>
              <a:t>DoS</a:t>
            </a:r>
            <a:r>
              <a:rPr lang="en-US" dirty="0"/>
              <a:t> attack of the DNS impairing service to all users.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DNS clients often spoofed and/or compromised host.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b="1" dirty="0"/>
              <a:t>Newly Observed Domains (NOD)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Useful indicator to correlate with other indicators.  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Can give NOD a low reputation score initially</a:t>
            </a:r>
          </a:p>
          <a:p>
            <a:pPr marL="1371600" lvl="1">
              <a:lnSpc>
                <a:spcPts val="26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/>
              <a:t>If today’s NOD was and DGA NXDOMAIN yesterday it is strong indication of roving C2 of a DGA Botnet.</a:t>
            </a:r>
          </a:p>
          <a:p>
            <a:pPr marL="457200" indent="-457200"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marL="514350" indent="-514350">
              <a:buClrTx/>
              <a:buFont typeface="+mj-lt"/>
              <a:buAutoNum type="arabicPeriod"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Valuable Security Analysis of DNS Activity 2/3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3E7ED1-FAE8-4875-A83A-F37CF4FEA2E6}"/>
              </a:ext>
            </a:extLst>
          </p:cNvPr>
          <p:cNvSpPr txBox="1"/>
          <p:nvPr/>
        </p:nvSpPr>
        <p:spPr>
          <a:xfrm>
            <a:off x="3257013" y="6280826"/>
            <a:ext cx="643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AT&amp;T DNS Collector 2.0 Feature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15729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64A0C12-260F-4B76-A413-C288A8CD1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C9DE65-67E7-4FE1-B5CB-AE127256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99" y="66612"/>
            <a:ext cx="1051286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DNS </a:t>
            </a:r>
            <a:r>
              <a:rPr lang="en-US" sz="2800" dirty="0"/>
              <a:t>Collector</a:t>
            </a:r>
            <a:r>
              <a:rPr lang="en-US" sz="3200" dirty="0"/>
              <a:t> 2.0  -  Probe / Collector / Analyzer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xmlns="" id="{ECD777D0-AA1A-4B92-AA79-14D2412EA71D}"/>
              </a:ext>
            </a:extLst>
          </p:cNvPr>
          <p:cNvSpPr/>
          <p:nvPr/>
        </p:nvSpPr>
        <p:spPr bwMode="auto">
          <a:xfrm>
            <a:off x="398262" y="3122478"/>
            <a:ext cx="1387829" cy="4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DNS Packet Ingest &amp; Parse</a:t>
            </a: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xmlns="" id="{6F40A413-0192-4751-BABD-4B29AE80E535}"/>
              </a:ext>
            </a:extLst>
          </p:cNvPr>
          <p:cNvSpPr/>
          <p:nvPr/>
        </p:nvSpPr>
        <p:spPr bwMode="auto">
          <a:xfrm>
            <a:off x="6258360" y="2938070"/>
            <a:ext cx="1332039" cy="4411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Non- DNS </a:t>
            </a:r>
            <a:br>
              <a:rPr lang="en-US" sz="1400" b="1" dirty="0">
                <a:solidFill>
                  <a:srgbClr val="1D3649"/>
                </a:solidFill>
              </a:rPr>
            </a:br>
            <a:r>
              <a:rPr lang="en-US" sz="1400" b="1" dirty="0">
                <a:solidFill>
                  <a:srgbClr val="1D3649"/>
                </a:solidFill>
              </a:rPr>
              <a:t>File Output</a:t>
            </a: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xmlns="" id="{4CD3ECF9-C3B6-4DF0-AE1C-0470CFD09324}"/>
              </a:ext>
            </a:extLst>
          </p:cNvPr>
          <p:cNvSpPr/>
          <p:nvPr/>
        </p:nvSpPr>
        <p:spPr bwMode="auto">
          <a:xfrm>
            <a:off x="4538236" y="2968776"/>
            <a:ext cx="1085951" cy="3871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File Format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99BE13D-674C-460A-8A64-521E00ABAEA1}"/>
              </a:ext>
            </a:extLst>
          </p:cNvPr>
          <p:cNvCxnSpPr>
            <a:cxnSpLocks noChangeShapeType="1"/>
            <a:stCxn id="7" idx="3"/>
            <a:endCxn id="6" idx="1"/>
          </p:cNvCxnSpPr>
          <p:nvPr/>
        </p:nvCxnSpPr>
        <p:spPr bwMode="auto">
          <a:xfrm flipV="1">
            <a:off x="5624187" y="3158632"/>
            <a:ext cx="634173" cy="374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8BA030B-7B87-4819-9B4D-59C252AAC893}"/>
              </a:ext>
            </a:extLst>
          </p:cNvPr>
          <p:cNvCxnSpPr>
            <a:cxnSpLocks noChangeShapeType="1"/>
            <a:stCxn id="5" idx="3"/>
            <a:endCxn id="7" idx="1"/>
          </p:cNvCxnSpPr>
          <p:nvPr/>
        </p:nvCxnSpPr>
        <p:spPr bwMode="auto">
          <a:xfrm flipV="1">
            <a:off x="1786091" y="3162373"/>
            <a:ext cx="2752145" cy="1935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xmlns="" id="{F0EACC8B-955D-4534-B103-E2FD7BB7A1F3}"/>
              </a:ext>
            </a:extLst>
          </p:cNvPr>
          <p:cNvSpPr/>
          <p:nvPr/>
        </p:nvSpPr>
        <p:spPr bwMode="auto">
          <a:xfrm>
            <a:off x="4171047" y="5116220"/>
            <a:ext cx="1183200" cy="4162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Forecasting</a:t>
            </a: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xmlns="" id="{899F5C47-40B7-479A-96A7-BE2D7FEF4964}"/>
              </a:ext>
            </a:extLst>
          </p:cNvPr>
          <p:cNvSpPr/>
          <p:nvPr/>
        </p:nvSpPr>
        <p:spPr bwMode="auto">
          <a:xfrm>
            <a:off x="2671400" y="5039589"/>
            <a:ext cx="1085951" cy="5694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Volumetric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Sampling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1E19C2B-9627-4CA2-B423-295A70A6AF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57351" y="5315480"/>
            <a:ext cx="413696" cy="177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xmlns="" id="{CA110372-137A-452C-B169-C5F673388480}"/>
              </a:ext>
            </a:extLst>
          </p:cNvPr>
          <p:cNvSpPr/>
          <p:nvPr/>
        </p:nvSpPr>
        <p:spPr bwMode="auto">
          <a:xfrm>
            <a:off x="5892585" y="5089960"/>
            <a:ext cx="1087976" cy="4687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Anomaly Detection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4DC338E-AD21-40B7-830C-EFD7AE8999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54247" y="5319905"/>
            <a:ext cx="538338" cy="885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2E5BF1D-5571-4107-A0F5-0D288A7E3AFA}"/>
              </a:ext>
            </a:extLst>
          </p:cNvPr>
          <p:cNvCxnSpPr>
            <a:cxnSpLocks noChangeShapeType="1"/>
            <a:stCxn id="5" idx="3"/>
            <a:endCxn id="11" idx="1"/>
          </p:cNvCxnSpPr>
          <p:nvPr/>
        </p:nvCxnSpPr>
        <p:spPr bwMode="auto">
          <a:xfrm>
            <a:off x="1786091" y="3355970"/>
            <a:ext cx="885309" cy="196836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1230041-150C-4960-9E94-EF6CE8EBF72B}"/>
              </a:ext>
            </a:extLst>
          </p:cNvPr>
          <p:cNvCxnSpPr>
            <a:cxnSpLocks noChangeShapeType="1"/>
            <a:stCxn id="5" idx="3"/>
            <a:endCxn id="21" idx="1"/>
          </p:cNvCxnSpPr>
          <p:nvPr/>
        </p:nvCxnSpPr>
        <p:spPr bwMode="auto">
          <a:xfrm>
            <a:off x="1786091" y="3355970"/>
            <a:ext cx="899202" cy="41888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35E7AAA-E5E1-4723-B086-04AA0A925501}"/>
              </a:ext>
            </a:extLst>
          </p:cNvPr>
          <p:cNvCxnSpPr>
            <a:cxnSpLocks noChangeShapeType="1"/>
            <a:stCxn id="5" idx="3"/>
            <a:endCxn id="28" idx="1"/>
          </p:cNvCxnSpPr>
          <p:nvPr/>
        </p:nvCxnSpPr>
        <p:spPr bwMode="auto">
          <a:xfrm>
            <a:off x="1786091" y="3355970"/>
            <a:ext cx="874728" cy="11967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0679681-B01F-42BA-B9D8-470EB98662AE}"/>
              </a:ext>
            </a:extLst>
          </p:cNvPr>
          <p:cNvCxnSpPr>
            <a:cxnSpLocks noChangeShapeType="1"/>
            <a:stCxn id="33" idx="3"/>
            <a:endCxn id="34" idx="1"/>
          </p:cNvCxnSpPr>
          <p:nvPr/>
        </p:nvCxnSpPr>
        <p:spPr bwMode="auto">
          <a:xfrm>
            <a:off x="3792802" y="5995772"/>
            <a:ext cx="47346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xmlns="" id="{28FC39C7-FDA2-4115-9581-AD6EE16293F2}"/>
              </a:ext>
            </a:extLst>
          </p:cNvPr>
          <p:cNvSpPr/>
          <p:nvPr/>
        </p:nvSpPr>
        <p:spPr bwMode="auto">
          <a:xfrm>
            <a:off x="2706851" y="5802176"/>
            <a:ext cx="1085951" cy="3871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Metrics</a:t>
            </a:r>
          </a:p>
        </p:txBody>
      </p:sp>
      <p:sp>
        <p:nvSpPr>
          <p:cNvPr id="34" name="Rounded Rectangle 38">
            <a:extLst>
              <a:ext uri="{FF2B5EF4-FFF2-40B4-BE49-F238E27FC236}">
                <a16:creationId xmlns:a16="http://schemas.microsoft.com/office/drawing/2014/main" xmlns="" id="{B68BA6D4-1B02-4D0A-A428-E38C380B113F}"/>
              </a:ext>
            </a:extLst>
          </p:cNvPr>
          <p:cNvSpPr/>
          <p:nvPr/>
        </p:nvSpPr>
        <p:spPr bwMode="auto">
          <a:xfrm>
            <a:off x="4266271" y="5802176"/>
            <a:ext cx="1087976" cy="3871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File 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58454D8-3EFB-4B8F-A013-E8F248CFE2FE}"/>
              </a:ext>
            </a:extLst>
          </p:cNvPr>
          <p:cNvCxnSpPr>
            <a:cxnSpLocks noChangeShapeType="1"/>
            <a:stCxn id="5" idx="3"/>
            <a:endCxn id="33" idx="1"/>
          </p:cNvCxnSpPr>
          <p:nvPr/>
        </p:nvCxnSpPr>
        <p:spPr bwMode="auto">
          <a:xfrm>
            <a:off x="1786091" y="3355970"/>
            <a:ext cx="920760" cy="26398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le 40">
            <a:extLst>
              <a:ext uri="{FF2B5EF4-FFF2-40B4-BE49-F238E27FC236}">
                <a16:creationId xmlns:a16="http://schemas.microsoft.com/office/drawing/2014/main" xmlns="" id="{09735EF5-9182-4DA5-947E-293048E6F936}"/>
              </a:ext>
            </a:extLst>
          </p:cNvPr>
          <p:cNvSpPr/>
          <p:nvPr/>
        </p:nvSpPr>
        <p:spPr bwMode="auto">
          <a:xfrm>
            <a:off x="3427807" y="2117815"/>
            <a:ext cx="1332039" cy="467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Error Response File Output</a:t>
            </a: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xmlns="" id="{8D219E37-B1AD-4853-B8E3-B8B0E80496B1}"/>
              </a:ext>
            </a:extLst>
          </p:cNvPr>
          <p:cNvSpPr/>
          <p:nvPr/>
        </p:nvSpPr>
        <p:spPr bwMode="auto">
          <a:xfrm>
            <a:off x="2163876" y="2157348"/>
            <a:ext cx="1085951" cy="3871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File Format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2569699-A96F-4F9B-B811-8DCF3886F291}"/>
              </a:ext>
            </a:extLst>
          </p:cNvPr>
          <p:cNvCxnSpPr>
            <a:cxnSpLocks noChangeShapeType="1"/>
            <a:stCxn id="37" idx="3"/>
            <a:endCxn id="36" idx="1"/>
          </p:cNvCxnSpPr>
          <p:nvPr/>
        </p:nvCxnSpPr>
        <p:spPr bwMode="auto">
          <a:xfrm>
            <a:off x="3249827" y="2350945"/>
            <a:ext cx="177980" cy="43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ounded Rectangle 43">
            <a:extLst>
              <a:ext uri="{FF2B5EF4-FFF2-40B4-BE49-F238E27FC236}">
                <a16:creationId xmlns:a16="http://schemas.microsoft.com/office/drawing/2014/main" xmlns="" id="{D242FC9C-0E47-4428-96FE-D05923BB47B4}"/>
              </a:ext>
            </a:extLst>
          </p:cNvPr>
          <p:cNvSpPr/>
          <p:nvPr/>
        </p:nvSpPr>
        <p:spPr bwMode="auto">
          <a:xfrm>
            <a:off x="3424135" y="1425896"/>
            <a:ext cx="1332039" cy="4380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Normal Answer File Output</a:t>
            </a:r>
          </a:p>
        </p:txBody>
      </p:sp>
      <p:sp>
        <p:nvSpPr>
          <p:cNvPr id="40" name="Rounded Rectangle 44">
            <a:extLst>
              <a:ext uri="{FF2B5EF4-FFF2-40B4-BE49-F238E27FC236}">
                <a16:creationId xmlns:a16="http://schemas.microsoft.com/office/drawing/2014/main" xmlns="" id="{7B220CF1-7137-41A8-9BCA-16A849FBFA9B}"/>
              </a:ext>
            </a:extLst>
          </p:cNvPr>
          <p:cNvSpPr/>
          <p:nvPr/>
        </p:nvSpPr>
        <p:spPr bwMode="auto">
          <a:xfrm>
            <a:off x="2117844" y="1452649"/>
            <a:ext cx="1085951" cy="3871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File Format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54460A7-D0D0-4A17-A13C-6C0D690D5D61}"/>
              </a:ext>
            </a:extLst>
          </p:cNvPr>
          <p:cNvCxnSpPr>
            <a:cxnSpLocks noChangeShapeType="1"/>
            <a:stCxn id="40" idx="3"/>
            <a:endCxn id="39" idx="1"/>
          </p:cNvCxnSpPr>
          <p:nvPr/>
        </p:nvCxnSpPr>
        <p:spPr bwMode="auto">
          <a:xfrm flipV="1">
            <a:off x="3203795" y="1644919"/>
            <a:ext cx="220340" cy="132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5711E0C-D31A-4030-97F6-C1EA120DC9C4}"/>
              </a:ext>
            </a:extLst>
          </p:cNvPr>
          <p:cNvCxnSpPr>
            <a:cxnSpLocks noChangeShapeType="1"/>
            <a:stCxn id="5" idx="3"/>
            <a:endCxn id="37" idx="1"/>
          </p:cNvCxnSpPr>
          <p:nvPr/>
        </p:nvCxnSpPr>
        <p:spPr bwMode="auto">
          <a:xfrm flipV="1">
            <a:off x="1786091" y="2350945"/>
            <a:ext cx="377785" cy="1005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9232DB0-992C-4FBD-B8F6-1085C630B2DD}"/>
              </a:ext>
            </a:extLst>
          </p:cNvPr>
          <p:cNvCxnSpPr>
            <a:cxnSpLocks noChangeShapeType="1"/>
            <a:stCxn id="5" idx="3"/>
            <a:endCxn id="40" idx="1"/>
          </p:cNvCxnSpPr>
          <p:nvPr/>
        </p:nvCxnSpPr>
        <p:spPr bwMode="auto">
          <a:xfrm flipV="1">
            <a:off x="1786091" y="1646246"/>
            <a:ext cx="331753" cy="17097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ounded Rectangle 68">
            <a:extLst>
              <a:ext uri="{FF2B5EF4-FFF2-40B4-BE49-F238E27FC236}">
                <a16:creationId xmlns:a16="http://schemas.microsoft.com/office/drawing/2014/main" xmlns="" id="{0C53BF09-C033-411E-BA87-4AE1C1157F38}"/>
              </a:ext>
            </a:extLst>
          </p:cNvPr>
          <p:cNvSpPr/>
          <p:nvPr/>
        </p:nvSpPr>
        <p:spPr bwMode="auto">
          <a:xfrm>
            <a:off x="7694057" y="2355862"/>
            <a:ext cx="1332039" cy="53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Malformed</a:t>
            </a:r>
            <a:br>
              <a:rPr lang="en-US" sz="1400" b="1" dirty="0">
                <a:solidFill>
                  <a:srgbClr val="1D3649"/>
                </a:solidFill>
              </a:rPr>
            </a:br>
            <a:r>
              <a:rPr lang="en-US" sz="1400" b="1" dirty="0">
                <a:solidFill>
                  <a:srgbClr val="1D3649"/>
                </a:solidFill>
              </a:rPr>
              <a:t>File Output</a:t>
            </a:r>
          </a:p>
        </p:txBody>
      </p:sp>
      <p:sp>
        <p:nvSpPr>
          <p:cNvPr id="45" name="Rounded Rectangle 69">
            <a:extLst>
              <a:ext uri="{FF2B5EF4-FFF2-40B4-BE49-F238E27FC236}">
                <a16:creationId xmlns:a16="http://schemas.microsoft.com/office/drawing/2014/main" xmlns="" id="{F32E9582-B09F-466A-B75A-21D89DCF3A13}"/>
              </a:ext>
            </a:extLst>
          </p:cNvPr>
          <p:cNvSpPr/>
          <p:nvPr/>
        </p:nvSpPr>
        <p:spPr bwMode="auto">
          <a:xfrm>
            <a:off x="5942625" y="2431506"/>
            <a:ext cx="1085951" cy="3871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File Format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C4602663-A383-4072-AE85-8949F2092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8576" y="2625103"/>
            <a:ext cx="66548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3FC3D97-6EC2-4BA9-8CEF-1FF0E77EA6E5}"/>
              </a:ext>
            </a:extLst>
          </p:cNvPr>
          <p:cNvCxnSpPr>
            <a:cxnSpLocks noChangeShapeType="1"/>
            <a:stCxn id="5" idx="3"/>
            <a:endCxn id="45" idx="1"/>
          </p:cNvCxnSpPr>
          <p:nvPr/>
        </p:nvCxnSpPr>
        <p:spPr bwMode="auto">
          <a:xfrm flipV="1">
            <a:off x="1786091" y="2625103"/>
            <a:ext cx="4156534" cy="73086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ounded Rectangle 108">
            <a:extLst>
              <a:ext uri="{FF2B5EF4-FFF2-40B4-BE49-F238E27FC236}">
                <a16:creationId xmlns:a16="http://schemas.microsoft.com/office/drawing/2014/main" xmlns="" id="{B71D5BB4-9DF3-47BA-B292-67410A5D8961}"/>
              </a:ext>
            </a:extLst>
          </p:cNvPr>
          <p:cNvSpPr/>
          <p:nvPr/>
        </p:nvSpPr>
        <p:spPr>
          <a:xfrm>
            <a:off x="1836172" y="1139370"/>
            <a:ext cx="3200400" cy="1622655"/>
          </a:xfrm>
          <a:prstGeom prst="roundRect">
            <a:avLst/>
          </a:prstGeom>
          <a:solidFill>
            <a:srgbClr val="007A3E">
              <a:alpha val="30000"/>
            </a:srgbClr>
          </a:solidFill>
          <a:ln w="19050" cap="flat" cmpd="sng" algn="ctr">
            <a:solidFill>
              <a:srgbClr val="191919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en-US" sz="1400" kern="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109">
            <a:extLst>
              <a:ext uri="{FF2B5EF4-FFF2-40B4-BE49-F238E27FC236}">
                <a16:creationId xmlns:a16="http://schemas.microsoft.com/office/drawing/2014/main" xmlns="" id="{3DE2DEBA-4F5D-4FA3-83EB-CC7B90DE2834}"/>
              </a:ext>
            </a:extLst>
          </p:cNvPr>
          <p:cNvSpPr txBox="1"/>
          <p:nvPr/>
        </p:nvSpPr>
        <p:spPr>
          <a:xfrm>
            <a:off x="2117844" y="1179650"/>
            <a:ext cx="20999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1D3649"/>
                </a:solidFill>
              </a:rPr>
              <a:t>Collector 1.0 Functionality</a:t>
            </a:r>
          </a:p>
        </p:txBody>
      </p:sp>
      <p:sp>
        <p:nvSpPr>
          <p:cNvPr id="50" name="Rounded Rectangle 53">
            <a:extLst>
              <a:ext uri="{FF2B5EF4-FFF2-40B4-BE49-F238E27FC236}">
                <a16:creationId xmlns:a16="http://schemas.microsoft.com/office/drawing/2014/main" xmlns="" id="{A7FCCA10-0962-4055-A3F3-3112554960E6}"/>
              </a:ext>
            </a:extLst>
          </p:cNvPr>
          <p:cNvSpPr/>
          <p:nvPr/>
        </p:nvSpPr>
        <p:spPr bwMode="auto">
          <a:xfrm>
            <a:off x="7489481" y="5142577"/>
            <a:ext cx="1087976" cy="3593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1D3649"/>
                </a:solidFill>
              </a:rPr>
              <a:t>File Output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F44B1FF7-EB1E-4C67-8BAB-FE96031A12E6}"/>
              </a:ext>
            </a:extLst>
          </p:cNvPr>
          <p:cNvCxnSpPr>
            <a:cxnSpLocks noChangeShapeType="1"/>
            <a:stCxn id="13" idx="3"/>
            <a:endCxn id="50" idx="1"/>
          </p:cNvCxnSpPr>
          <p:nvPr/>
        </p:nvCxnSpPr>
        <p:spPr bwMode="auto">
          <a:xfrm flipV="1">
            <a:off x="6980561" y="5322244"/>
            <a:ext cx="508920" cy="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36519CD-0194-4AF0-A30C-9BDC947B84BF}"/>
              </a:ext>
            </a:extLst>
          </p:cNvPr>
          <p:cNvSpPr/>
          <p:nvPr/>
        </p:nvSpPr>
        <p:spPr>
          <a:xfrm>
            <a:off x="6020105" y="1063567"/>
            <a:ext cx="6092825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u="sng" dirty="0">
                <a:solidFill>
                  <a:srgbClr val="002060"/>
                </a:solidFill>
              </a:rPr>
              <a:t>DNS Analytics running in DNS 2.0 Collector today:</a:t>
            </a:r>
          </a:p>
          <a:p>
            <a:pPr marL="12573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Tunneling</a:t>
            </a:r>
          </a:p>
          <a:p>
            <a:pPr marL="12573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DGA</a:t>
            </a:r>
          </a:p>
          <a:p>
            <a:pPr marL="12573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Volumetric Outlier Anomaly Detection</a:t>
            </a:r>
          </a:p>
          <a:p>
            <a:pPr marL="12573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Port 53 Abuse: DNS Malformed and DNS Flags Validation</a:t>
            </a:r>
          </a:p>
        </p:txBody>
      </p:sp>
      <p:sp>
        <p:nvSpPr>
          <p:cNvPr id="54" name="Rounded Rectangle 26">
            <a:extLst>
              <a:ext uri="{FF2B5EF4-FFF2-40B4-BE49-F238E27FC236}">
                <a16:creationId xmlns:a16="http://schemas.microsoft.com/office/drawing/2014/main" xmlns="" id="{6906730C-6116-4AD9-B1AA-F9BAA02E230B}"/>
              </a:ext>
            </a:extLst>
          </p:cNvPr>
          <p:cNvSpPr/>
          <p:nvPr/>
        </p:nvSpPr>
        <p:spPr bwMode="auto">
          <a:xfrm>
            <a:off x="9026096" y="3259171"/>
            <a:ext cx="730772" cy="1661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IP Address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Interest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100" dirty="0">
                <a:solidFill>
                  <a:srgbClr val="1D3649"/>
                </a:solidFill>
              </a:rPr>
              <a:t>Lists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603D9FBF-AFEC-44B5-BA81-06FD353248DC}"/>
              </a:ext>
            </a:extLst>
          </p:cNvPr>
          <p:cNvGrpSpPr/>
          <p:nvPr/>
        </p:nvGrpSpPr>
        <p:grpSpPr>
          <a:xfrm>
            <a:off x="2685293" y="3557838"/>
            <a:ext cx="6340803" cy="434030"/>
            <a:chOff x="2685293" y="3557838"/>
            <a:chExt cx="6340803" cy="43403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2E3DEDB9-82F6-4BFE-8B34-FB3B3FB141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71244" y="3773452"/>
              <a:ext cx="337697" cy="2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ounded Rectangle 21">
              <a:extLst>
                <a:ext uri="{FF2B5EF4-FFF2-40B4-BE49-F238E27FC236}">
                  <a16:creationId xmlns:a16="http://schemas.microsoft.com/office/drawing/2014/main" xmlns="" id="{EAB91149-E0D5-4D5E-9DBF-056AC6306358}"/>
                </a:ext>
              </a:extLst>
            </p:cNvPr>
            <p:cNvSpPr/>
            <p:nvPr/>
          </p:nvSpPr>
          <p:spPr bwMode="auto">
            <a:xfrm>
              <a:off x="4108941" y="3558041"/>
              <a:ext cx="1087976" cy="4336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Feature</a:t>
              </a:r>
              <a:br>
                <a:rPr lang="en-US" sz="1400" b="1" dirty="0">
                  <a:solidFill>
                    <a:srgbClr val="1D3649"/>
                  </a:solidFill>
                </a:rPr>
              </a:br>
              <a:r>
                <a:rPr lang="en-US" sz="1400" b="1" dirty="0">
                  <a:solidFill>
                    <a:srgbClr val="1D3649"/>
                  </a:solidFill>
                </a:rPr>
                <a:t>Extraction</a:t>
              </a:r>
            </a:p>
          </p:txBody>
        </p:sp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xmlns="" id="{646CFFF9-CFBF-4824-BA3B-8D93AE01EFAC}"/>
                </a:ext>
              </a:extLst>
            </p:cNvPr>
            <p:cNvSpPr/>
            <p:nvPr/>
          </p:nvSpPr>
          <p:spPr bwMode="auto">
            <a:xfrm>
              <a:off x="5624187" y="3557838"/>
              <a:ext cx="1087976" cy="4340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Analytic Model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0FAD3A46-6E2D-402B-9832-623723C20E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196917" y="3773554"/>
              <a:ext cx="427270" cy="25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ounded Rectangle 25">
              <a:extLst>
                <a:ext uri="{FF2B5EF4-FFF2-40B4-BE49-F238E27FC236}">
                  <a16:creationId xmlns:a16="http://schemas.microsoft.com/office/drawing/2014/main" xmlns="" id="{44C8995E-F69D-43FD-989E-9E506C430FEA}"/>
                </a:ext>
              </a:extLst>
            </p:cNvPr>
            <p:cNvSpPr/>
            <p:nvPr/>
          </p:nvSpPr>
          <p:spPr bwMode="auto">
            <a:xfrm>
              <a:off x="2685293" y="3581257"/>
              <a:ext cx="1085951" cy="38719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DGA Filter</a:t>
              </a:r>
            </a:p>
          </p:txBody>
        </p:sp>
        <p:sp>
          <p:nvSpPr>
            <p:cNvPr id="22" name="Rounded Rectangle 26">
              <a:extLst>
                <a:ext uri="{FF2B5EF4-FFF2-40B4-BE49-F238E27FC236}">
                  <a16:creationId xmlns:a16="http://schemas.microsoft.com/office/drawing/2014/main" xmlns="" id="{1D0E6B59-A482-4E77-AE02-BC503E524809}"/>
                </a:ext>
              </a:extLst>
            </p:cNvPr>
            <p:cNvSpPr/>
            <p:nvPr/>
          </p:nvSpPr>
          <p:spPr bwMode="auto">
            <a:xfrm>
              <a:off x="7272100" y="3581257"/>
              <a:ext cx="1087976" cy="38719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File Output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15F5C6F1-0970-441F-B632-121CD5DC5C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12163" y="3774526"/>
              <a:ext cx="559937" cy="6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871C4527-34FA-49C0-A1B5-09730C072D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60076" y="3774853"/>
              <a:ext cx="666020" cy="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BDB4479B-66B1-475D-A1B1-D1A1E4A57333}"/>
              </a:ext>
            </a:extLst>
          </p:cNvPr>
          <p:cNvGrpSpPr/>
          <p:nvPr/>
        </p:nvGrpSpPr>
        <p:grpSpPr>
          <a:xfrm>
            <a:off x="2660819" y="4255698"/>
            <a:ext cx="6405698" cy="593945"/>
            <a:chOff x="2660819" y="4255698"/>
            <a:chExt cx="6405698" cy="59394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499259D1-15C7-40D0-B7A4-C286EBE35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46770" y="4547757"/>
              <a:ext cx="366341" cy="98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9">
              <a:extLst>
                <a:ext uri="{FF2B5EF4-FFF2-40B4-BE49-F238E27FC236}">
                  <a16:creationId xmlns:a16="http://schemas.microsoft.com/office/drawing/2014/main" xmlns="" id="{389358C4-C5F1-4B7B-96B6-D111868E3AFD}"/>
                </a:ext>
              </a:extLst>
            </p:cNvPr>
            <p:cNvSpPr/>
            <p:nvPr/>
          </p:nvSpPr>
          <p:spPr bwMode="auto">
            <a:xfrm>
              <a:off x="4113111" y="4317942"/>
              <a:ext cx="1087976" cy="4694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Feature</a:t>
              </a:r>
              <a:br>
                <a:rPr lang="en-US" sz="1400" b="1" dirty="0">
                  <a:solidFill>
                    <a:srgbClr val="1D3649"/>
                  </a:solidFill>
                </a:rPr>
              </a:br>
              <a:r>
                <a:rPr lang="en-US" sz="1400" b="1" dirty="0">
                  <a:solidFill>
                    <a:srgbClr val="1D3649"/>
                  </a:solidFill>
                </a:rPr>
                <a:t>Extraction</a:t>
              </a:r>
            </a:p>
          </p:txBody>
        </p:sp>
        <p:sp>
          <p:nvSpPr>
            <p:cNvPr id="26" name="Rounded Rectangle 30">
              <a:extLst>
                <a:ext uri="{FF2B5EF4-FFF2-40B4-BE49-F238E27FC236}">
                  <a16:creationId xmlns:a16="http://schemas.microsoft.com/office/drawing/2014/main" xmlns="" id="{A7C17071-7F63-4BD6-9E93-7E855FE8244E}"/>
                </a:ext>
              </a:extLst>
            </p:cNvPr>
            <p:cNvSpPr/>
            <p:nvPr/>
          </p:nvSpPr>
          <p:spPr bwMode="auto">
            <a:xfrm>
              <a:off x="5629943" y="4325885"/>
              <a:ext cx="1087976" cy="4535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Analytic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1EA4BBF0-B492-486C-BC03-1A0AD313CC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01087" y="4545692"/>
              <a:ext cx="428856" cy="139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ounded Rectangle 32">
              <a:extLst>
                <a:ext uri="{FF2B5EF4-FFF2-40B4-BE49-F238E27FC236}">
                  <a16:creationId xmlns:a16="http://schemas.microsoft.com/office/drawing/2014/main" xmlns="" id="{E5B9A781-BDDB-48E7-9AB2-BC94F04C9A0C}"/>
                </a:ext>
              </a:extLst>
            </p:cNvPr>
            <p:cNvSpPr/>
            <p:nvPr/>
          </p:nvSpPr>
          <p:spPr bwMode="auto">
            <a:xfrm>
              <a:off x="2660819" y="4255698"/>
              <a:ext cx="1085951" cy="5939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Tunnel Filter</a:t>
              </a:r>
            </a:p>
          </p:txBody>
        </p:sp>
        <p:sp>
          <p:nvSpPr>
            <p:cNvPr id="29" name="Rounded Rectangle 33">
              <a:extLst>
                <a:ext uri="{FF2B5EF4-FFF2-40B4-BE49-F238E27FC236}">
                  <a16:creationId xmlns:a16="http://schemas.microsoft.com/office/drawing/2014/main" xmlns="" id="{09BE3C64-0C0F-4AFA-873C-4D3767AE2753}"/>
                </a:ext>
              </a:extLst>
            </p:cNvPr>
            <p:cNvSpPr/>
            <p:nvPr/>
          </p:nvSpPr>
          <p:spPr bwMode="auto">
            <a:xfrm>
              <a:off x="7155208" y="4374183"/>
              <a:ext cx="1087976" cy="3569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1D3649"/>
                  </a:solidFill>
                </a:rPr>
                <a:t>File Output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89A3D9EE-7F6F-4DD3-8A40-BD1303FC3E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17919" y="4542783"/>
              <a:ext cx="437289" cy="197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4A26DF8D-253B-4DD6-A04A-73BAB1BF1F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66331" y="4551857"/>
              <a:ext cx="800186" cy="1626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BE1A12B-7A61-40F4-B256-4A727FC4684A}"/>
              </a:ext>
            </a:extLst>
          </p:cNvPr>
          <p:cNvSpPr txBox="1"/>
          <p:nvPr/>
        </p:nvSpPr>
        <p:spPr>
          <a:xfrm>
            <a:off x="9898576" y="3129264"/>
            <a:ext cx="1424763" cy="3213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Indicators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EBB2CEDE-0D92-4C85-8FB8-0222A6C42CAB}"/>
              </a:ext>
            </a:extLst>
          </p:cNvPr>
          <p:cNvCxnSpPr>
            <a:cxnSpLocks/>
          </p:cNvCxnSpPr>
          <p:nvPr/>
        </p:nvCxnSpPr>
        <p:spPr>
          <a:xfrm>
            <a:off x="9747895" y="4182960"/>
            <a:ext cx="1164516" cy="387191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EC8ECB50-A6F9-468E-9DF9-D033078764E5}"/>
              </a:ext>
            </a:extLst>
          </p:cNvPr>
          <p:cNvCxnSpPr>
            <a:cxnSpLocks/>
          </p:cNvCxnSpPr>
          <p:nvPr/>
        </p:nvCxnSpPr>
        <p:spPr>
          <a:xfrm>
            <a:off x="9757629" y="4105094"/>
            <a:ext cx="1190362" cy="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A2E6D3C-77C0-46C3-83FB-9D20B0A37E6A}"/>
              </a:ext>
            </a:extLst>
          </p:cNvPr>
          <p:cNvCxnSpPr>
            <a:cxnSpLocks/>
          </p:cNvCxnSpPr>
          <p:nvPr/>
        </p:nvCxnSpPr>
        <p:spPr>
          <a:xfrm flipV="1">
            <a:off x="9756868" y="3670039"/>
            <a:ext cx="1191123" cy="32142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8577933-17FF-4E5B-B102-D7575B9181CF}"/>
              </a:ext>
            </a:extLst>
          </p:cNvPr>
          <p:cNvSpPr txBox="1"/>
          <p:nvPr/>
        </p:nvSpPr>
        <p:spPr>
          <a:xfrm>
            <a:off x="3891497" y="6349576"/>
            <a:ext cx="643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AT&amp;T DNS Collector 2.0 Training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669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831</Words>
  <Application>Microsoft Office PowerPoint</Application>
  <PresentationFormat>Custom</PresentationFormat>
  <Paragraphs>160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Wingdings</vt:lpstr>
      <vt:lpstr>Office Theme</vt:lpstr>
      <vt:lpstr>FloCon 2018 Tucson AZ</vt:lpstr>
      <vt:lpstr>Key Messages</vt:lpstr>
      <vt:lpstr>Two More Observations</vt:lpstr>
      <vt:lpstr>Threat Analytics Platform 1.5 </vt:lpstr>
      <vt:lpstr>Threat Analytics Platform 2.0</vt:lpstr>
      <vt:lpstr>Valuable Security Analysis of DNS Activity 1/3 </vt:lpstr>
      <vt:lpstr>Valuable Security Analysis of DNS Activity 2/3 </vt:lpstr>
      <vt:lpstr>Valuable Security Analysis of DNS Activity 2/3 </vt:lpstr>
      <vt:lpstr>DNS Collector 2.0  -  Probe / Collector / Analyzer</vt:lpstr>
      <vt:lpstr>Take-Aways</vt:lpstr>
      <vt:lpstr>AT&amp;T ThreatTraq Weekly Cyber Threat Report</vt:lpstr>
    </vt:vector>
  </TitlesOfParts>
  <Manager/>
  <Company>AT&amp;T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subject/>
  <dc:creator>STRINGER, FRED M</dc:creator>
  <cp:keywords/>
  <dc:description/>
  <cp:lastModifiedBy>Aaron M. Detwiler</cp:lastModifiedBy>
  <cp:revision>74</cp:revision>
  <dcterms:created xsi:type="dcterms:W3CDTF">2016-12-19T23:28:24Z</dcterms:created>
  <dcterms:modified xsi:type="dcterms:W3CDTF">2018-01-05T23:42:36Z</dcterms:modified>
  <cp:category/>
</cp:coreProperties>
</file>