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73" r:id="rId4"/>
    <p:sldId id="260" r:id="rId5"/>
    <p:sldId id="342" r:id="rId6"/>
    <p:sldId id="278" r:id="rId7"/>
    <p:sldId id="270" r:id="rId8"/>
    <p:sldId id="267" r:id="rId9"/>
    <p:sldId id="272" r:id="rId10"/>
    <p:sldId id="256" r:id="rId11"/>
    <p:sldId id="343" r:id="rId12"/>
    <p:sldId id="344" r:id="rId13"/>
    <p:sldId id="269" r:id="rId14"/>
    <p:sldId id="259" r:id="rId15"/>
    <p:sldId id="345" r:id="rId16"/>
    <p:sldId id="261" r:id="rId17"/>
    <p:sldId id="262" r:id="rId18"/>
    <p:sldId id="264" r:id="rId19"/>
    <p:sldId id="346" r:id="rId20"/>
    <p:sldId id="271" r:id="rId21"/>
    <p:sldId id="347" r:id="rId22"/>
    <p:sldId id="268" r:id="rId23"/>
    <p:sldId id="265" r:id="rId24"/>
    <p:sldId id="348" r:id="rId25"/>
    <p:sldId id="274" r:id="rId26"/>
    <p:sldId id="276" r:id="rId27"/>
    <p:sldId id="275" r:id="rId28"/>
    <p:sldId id="34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827"/>
    <p:restoredTop sz="94737"/>
  </p:normalViewPr>
  <p:slideViewPr>
    <p:cSldViewPr snapToGrid="0" snapToObjects="1">
      <p:cViewPr varScale="1">
        <p:scale>
          <a:sx n="74" d="100"/>
          <a:sy n="74" d="100"/>
        </p:scale>
        <p:origin x="24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sriit-my.sharepoint.com/personal/ashley_begley_sri_com/Documents/DHS%20CRATES/IMPACT%20Slides%20and%20Data/2018%20Data%20and%20Slides/IMPACT%20Quarterly%20Extracts%20-%202018Q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[IMPACT Quarterly Extracts - 2018Q3.xlsx]Pivot Table!PivotTable1</c:name>
    <c:fmtId val="1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5.2893765777880401E-2"/>
          <c:y val="7.4805302733900889E-2"/>
          <c:w val="0.91879062795115796"/>
          <c:h val="0.61215619190139337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'Pivot Table'!$B$3:$B$4</c:f>
              <c:strCache>
                <c:ptCount val="1"/>
                <c:pt idx="0">
                  <c:v>DNS Data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Table'!$A$5:$A$18</c:f>
              <c:strCache>
                <c:ptCount val="13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</c:strCache>
            </c:strRef>
          </c:cat>
          <c:val>
            <c:numRef>
              <c:f>'Pivot Table'!$B$5:$B$18</c:f>
              <c:numCache>
                <c:formatCode>General</c:formatCode>
                <c:ptCount val="13"/>
                <c:pt idx="6">
                  <c:v>1</c:v>
                </c:pt>
                <c:pt idx="7">
                  <c:v>1</c:v>
                </c:pt>
                <c:pt idx="8">
                  <c:v>33</c:v>
                </c:pt>
                <c:pt idx="9">
                  <c:v>169</c:v>
                </c:pt>
                <c:pt idx="10">
                  <c:v>43</c:v>
                </c:pt>
                <c:pt idx="11">
                  <c:v>35</c:v>
                </c:pt>
                <c:pt idx="12">
                  <c:v>46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22B-4BCF-A79B-48970ECAC13D}"/>
            </c:ext>
          </c:extLst>
        </c:ser>
        <c:ser>
          <c:idx val="1"/>
          <c:order val="1"/>
          <c:tx>
            <c:strRef>
              <c:f>'Pivot Table'!$C$3:$C$4</c:f>
              <c:strCache>
                <c:ptCount val="1"/>
                <c:pt idx="0">
                  <c:v>Traffic Flow Data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'Pivot Table'!$A$5:$A$18</c:f>
              <c:strCache>
                <c:ptCount val="13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</c:strCache>
            </c:strRef>
          </c:cat>
          <c:val>
            <c:numRef>
              <c:f>'Pivot Table'!$C$5:$C$18</c:f>
              <c:numCache>
                <c:formatCode>General</c:formatCode>
                <c:ptCount val="13"/>
                <c:pt idx="0">
                  <c:v>4</c:v>
                </c:pt>
                <c:pt idx="2">
                  <c:v>4</c:v>
                </c:pt>
                <c:pt idx="3">
                  <c:v>12</c:v>
                </c:pt>
                <c:pt idx="4">
                  <c:v>8</c:v>
                </c:pt>
                <c:pt idx="5">
                  <c:v>32</c:v>
                </c:pt>
                <c:pt idx="6">
                  <c:v>27</c:v>
                </c:pt>
                <c:pt idx="7">
                  <c:v>17</c:v>
                </c:pt>
                <c:pt idx="8">
                  <c:v>36</c:v>
                </c:pt>
                <c:pt idx="9">
                  <c:v>24</c:v>
                </c:pt>
                <c:pt idx="10">
                  <c:v>83</c:v>
                </c:pt>
                <c:pt idx="11">
                  <c:v>144</c:v>
                </c:pt>
                <c:pt idx="12">
                  <c:v>32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22B-4BCF-A79B-48970ECAC13D}"/>
            </c:ext>
          </c:extLst>
        </c:ser>
        <c:ser>
          <c:idx val="2"/>
          <c:order val="2"/>
          <c:tx>
            <c:strRef>
              <c:f>'Pivot Table'!$D$3:$D$4</c:f>
              <c:strCache>
                <c:ptCount val="1"/>
                <c:pt idx="0">
                  <c:v>Synthetically Generated Data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'Pivot Table'!$A$5:$A$18</c:f>
              <c:strCache>
                <c:ptCount val="13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</c:strCache>
            </c:strRef>
          </c:cat>
          <c:val>
            <c:numRef>
              <c:f>'Pivot Table'!$D$5:$D$18</c:f>
              <c:numCache>
                <c:formatCode>General</c:formatCode>
                <c:ptCount val="13"/>
                <c:pt idx="2">
                  <c:v>3</c:v>
                </c:pt>
                <c:pt idx="3">
                  <c:v>3</c:v>
                </c:pt>
                <c:pt idx="4">
                  <c:v>9</c:v>
                </c:pt>
                <c:pt idx="5">
                  <c:v>24</c:v>
                </c:pt>
                <c:pt idx="6">
                  <c:v>15</c:v>
                </c:pt>
                <c:pt idx="7">
                  <c:v>42</c:v>
                </c:pt>
                <c:pt idx="8">
                  <c:v>67</c:v>
                </c:pt>
                <c:pt idx="9">
                  <c:v>71</c:v>
                </c:pt>
                <c:pt idx="10">
                  <c:v>28</c:v>
                </c:pt>
                <c:pt idx="11">
                  <c:v>116</c:v>
                </c:pt>
                <c:pt idx="12">
                  <c:v>72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22B-4BCF-A79B-48970ECAC13D}"/>
            </c:ext>
          </c:extLst>
        </c:ser>
        <c:ser>
          <c:idx val="3"/>
          <c:order val="3"/>
          <c:tx>
            <c:strRef>
              <c:f>'Pivot Table'!$E$3:$E$4</c:f>
              <c:strCache>
                <c:ptCount val="1"/>
                <c:pt idx="0">
                  <c:v>Address Space Status Data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'Pivot Table'!$A$5:$A$18</c:f>
              <c:strCache>
                <c:ptCount val="13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</c:strCache>
            </c:strRef>
          </c:cat>
          <c:val>
            <c:numRef>
              <c:f>'Pivot Table'!$E$5:$E$18</c:f>
              <c:numCache>
                <c:formatCode>General</c:formatCode>
                <c:ptCount val="13"/>
                <c:pt idx="2">
                  <c:v>3</c:v>
                </c:pt>
                <c:pt idx="3">
                  <c:v>6</c:v>
                </c:pt>
                <c:pt idx="4">
                  <c:v>2</c:v>
                </c:pt>
                <c:pt idx="5">
                  <c:v>10</c:v>
                </c:pt>
                <c:pt idx="6">
                  <c:v>9</c:v>
                </c:pt>
                <c:pt idx="7">
                  <c:v>8</c:v>
                </c:pt>
                <c:pt idx="8">
                  <c:v>26</c:v>
                </c:pt>
                <c:pt idx="9">
                  <c:v>53</c:v>
                </c:pt>
                <c:pt idx="10">
                  <c:v>14</c:v>
                </c:pt>
                <c:pt idx="11">
                  <c:v>27</c:v>
                </c:pt>
                <c:pt idx="12">
                  <c:v>39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22B-4BCF-A79B-48970ECAC13D}"/>
            </c:ext>
          </c:extLst>
        </c:ser>
        <c:ser>
          <c:idx val="4"/>
          <c:order val="4"/>
          <c:tx>
            <c:strRef>
              <c:f>'Pivot Table'!$F$3:$F$4</c:f>
              <c:strCache>
                <c:ptCount val="1"/>
                <c:pt idx="0">
                  <c:v>Infrastructure Data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'Pivot Table'!$A$5:$A$18</c:f>
              <c:strCache>
                <c:ptCount val="13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</c:strCache>
            </c:strRef>
          </c:cat>
          <c:val>
            <c:numRef>
              <c:f>'Pivot Table'!$F$5:$F$18</c:f>
              <c:numCache>
                <c:formatCode>General</c:formatCode>
                <c:ptCount val="13"/>
                <c:pt idx="8">
                  <c:v>5</c:v>
                </c:pt>
                <c:pt idx="9">
                  <c:v>42</c:v>
                </c:pt>
                <c:pt idx="10">
                  <c:v>35</c:v>
                </c:pt>
                <c:pt idx="11">
                  <c:v>27</c:v>
                </c:pt>
                <c:pt idx="12">
                  <c:v>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422B-4BCF-A79B-48970ECAC13D}"/>
            </c:ext>
          </c:extLst>
        </c:ser>
        <c:ser>
          <c:idx val="5"/>
          <c:order val="5"/>
          <c:tx>
            <c:strRef>
              <c:f>'Pivot Table'!$G$3:$G$4</c:f>
              <c:strCache>
                <c:ptCount val="1"/>
                <c:pt idx="0">
                  <c:v>IP Packet Headers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'Pivot Table'!$A$5:$A$18</c:f>
              <c:strCache>
                <c:ptCount val="13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</c:strCache>
            </c:strRef>
          </c:cat>
          <c:val>
            <c:numRef>
              <c:f>'Pivot Table'!$G$5:$G$18</c:f>
              <c:numCache>
                <c:formatCode>General</c:formatCode>
                <c:ptCount val="13"/>
                <c:pt idx="2">
                  <c:v>11</c:v>
                </c:pt>
                <c:pt idx="3">
                  <c:v>19</c:v>
                </c:pt>
                <c:pt idx="4">
                  <c:v>10</c:v>
                </c:pt>
                <c:pt idx="5">
                  <c:v>52</c:v>
                </c:pt>
                <c:pt idx="6">
                  <c:v>13</c:v>
                </c:pt>
                <c:pt idx="7">
                  <c:v>23</c:v>
                </c:pt>
                <c:pt idx="8">
                  <c:v>38</c:v>
                </c:pt>
                <c:pt idx="9">
                  <c:v>11</c:v>
                </c:pt>
                <c:pt idx="10">
                  <c:v>38</c:v>
                </c:pt>
                <c:pt idx="11">
                  <c:v>69</c:v>
                </c:pt>
                <c:pt idx="12">
                  <c:v>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422B-4BCF-A79B-48970ECAC13D}"/>
            </c:ext>
          </c:extLst>
        </c:ser>
        <c:ser>
          <c:idx val="6"/>
          <c:order val="6"/>
          <c:tx>
            <c:strRef>
              <c:f>'Pivot Table'!$H$3:$H$4</c:f>
              <c:strCache>
                <c:ptCount val="1"/>
                <c:pt idx="0">
                  <c:v>Unsolicited Bulk Email Data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Table'!$A$5:$A$18</c:f>
              <c:strCache>
                <c:ptCount val="13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</c:strCache>
            </c:strRef>
          </c:cat>
          <c:val>
            <c:numRef>
              <c:f>'Pivot Table'!$H$5:$H$18</c:f>
              <c:numCache>
                <c:formatCode>General</c:formatCode>
                <c:ptCount val="13"/>
                <c:pt idx="6">
                  <c:v>1</c:v>
                </c:pt>
                <c:pt idx="8">
                  <c:v>3</c:v>
                </c:pt>
                <c:pt idx="9">
                  <c:v>2</c:v>
                </c:pt>
                <c:pt idx="10">
                  <c:v>42</c:v>
                </c:pt>
                <c:pt idx="11">
                  <c:v>19</c:v>
                </c:pt>
                <c:pt idx="12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422B-4BCF-A79B-48970ECAC13D}"/>
            </c:ext>
          </c:extLst>
        </c:ser>
        <c:ser>
          <c:idx val="7"/>
          <c:order val="7"/>
          <c:tx>
            <c:strRef>
              <c:f>'Pivot Table'!$I$3:$I$4</c:f>
              <c:strCache>
                <c:ptCount val="1"/>
                <c:pt idx="0">
                  <c:v>Blackhole Address Space Data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Table'!$A$5:$A$18</c:f>
              <c:strCache>
                <c:ptCount val="13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</c:strCache>
            </c:strRef>
          </c:cat>
          <c:val>
            <c:numRef>
              <c:f>'Pivot Table'!$I$5:$I$18</c:f>
              <c:numCache>
                <c:formatCode>General</c:formatCode>
                <c:ptCount val="13"/>
                <c:pt idx="0">
                  <c:v>8</c:v>
                </c:pt>
                <c:pt idx="2">
                  <c:v>21</c:v>
                </c:pt>
                <c:pt idx="3">
                  <c:v>20</c:v>
                </c:pt>
                <c:pt idx="5">
                  <c:v>35</c:v>
                </c:pt>
                <c:pt idx="6">
                  <c:v>27</c:v>
                </c:pt>
                <c:pt idx="7">
                  <c:v>10</c:v>
                </c:pt>
                <c:pt idx="8">
                  <c:v>13</c:v>
                </c:pt>
                <c:pt idx="9">
                  <c:v>2</c:v>
                </c:pt>
                <c:pt idx="10">
                  <c:v>40</c:v>
                </c:pt>
                <c:pt idx="11">
                  <c:v>53</c:v>
                </c:pt>
                <c:pt idx="12">
                  <c:v>38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422B-4BCF-A79B-48970ECAC13D}"/>
            </c:ext>
          </c:extLst>
        </c:ser>
        <c:ser>
          <c:idx val="8"/>
          <c:order val="8"/>
          <c:tx>
            <c:strRef>
              <c:f>'Pivot Table'!$J$3:$J$4</c:f>
              <c:strCache>
                <c:ptCount val="1"/>
                <c:pt idx="0">
                  <c:v>BGP Routing Data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Table'!$A$5:$A$18</c:f>
              <c:strCache>
                <c:ptCount val="13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</c:strCache>
            </c:strRef>
          </c:cat>
          <c:val>
            <c:numRef>
              <c:f>'Pivot Table'!$J$5:$J$18</c:f>
              <c:numCache>
                <c:formatCode>General</c:formatCode>
                <c:ptCount val="13"/>
                <c:pt idx="3">
                  <c:v>2</c:v>
                </c:pt>
                <c:pt idx="5">
                  <c:v>17</c:v>
                </c:pt>
                <c:pt idx="6">
                  <c:v>3</c:v>
                </c:pt>
                <c:pt idx="7">
                  <c:v>1</c:v>
                </c:pt>
                <c:pt idx="8">
                  <c:v>19</c:v>
                </c:pt>
                <c:pt idx="9">
                  <c:v>28</c:v>
                </c:pt>
                <c:pt idx="10">
                  <c:v>12</c:v>
                </c:pt>
                <c:pt idx="11">
                  <c:v>11</c:v>
                </c:pt>
                <c:pt idx="12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422B-4BCF-A79B-48970ECAC13D}"/>
            </c:ext>
          </c:extLst>
        </c:ser>
        <c:ser>
          <c:idx val="9"/>
          <c:order val="9"/>
          <c:tx>
            <c:strRef>
              <c:f>'Pivot Table'!$K$3:$K$4</c:f>
              <c:strCache>
                <c:ptCount val="1"/>
                <c:pt idx="0">
                  <c:v>Internet Topology Data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Table'!$A$5:$A$18</c:f>
              <c:strCache>
                <c:ptCount val="13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</c:strCache>
            </c:strRef>
          </c:cat>
          <c:val>
            <c:numRef>
              <c:f>'Pivot Table'!$K$5:$K$18</c:f>
              <c:numCache>
                <c:formatCode>General</c:formatCode>
                <c:ptCount val="13"/>
                <c:pt idx="4">
                  <c:v>1</c:v>
                </c:pt>
                <c:pt idx="5">
                  <c:v>13</c:v>
                </c:pt>
                <c:pt idx="6">
                  <c:v>5</c:v>
                </c:pt>
                <c:pt idx="7">
                  <c:v>12</c:v>
                </c:pt>
                <c:pt idx="8">
                  <c:v>4</c:v>
                </c:pt>
                <c:pt idx="9">
                  <c:v>26</c:v>
                </c:pt>
                <c:pt idx="10">
                  <c:v>13</c:v>
                </c:pt>
                <c:pt idx="11">
                  <c:v>12</c:v>
                </c:pt>
                <c:pt idx="12">
                  <c:v>46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422B-4BCF-A79B-48970ECAC13D}"/>
            </c:ext>
          </c:extLst>
        </c:ser>
        <c:ser>
          <c:idx val="10"/>
          <c:order val="10"/>
          <c:tx>
            <c:strRef>
              <c:f>'Pivot Table'!$L$3:$L$4</c:f>
              <c:strCache>
                <c:ptCount val="1"/>
                <c:pt idx="0">
                  <c:v>Cybersecurity Controls Data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Table'!$A$5:$A$18</c:f>
              <c:strCache>
                <c:ptCount val="13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</c:strCache>
            </c:strRef>
          </c:cat>
          <c:val>
            <c:numRef>
              <c:f>'Pivot Table'!$L$5:$L$18</c:f>
              <c:numCache>
                <c:formatCode>General</c:formatCode>
                <c:ptCount val="13"/>
                <c:pt idx="6">
                  <c:v>4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  <c:pt idx="10">
                  <c:v>6</c:v>
                </c:pt>
                <c:pt idx="11">
                  <c:v>10</c:v>
                </c:pt>
                <c:pt idx="12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422B-4BCF-A79B-48970ECAC13D}"/>
            </c:ext>
          </c:extLst>
        </c:ser>
        <c:ser>
          <c:idx val="11"/>
          <c:order val="11"/>
          <c:tx>
            <c:strRef>
              <c:f>'Pivot Table'!$M$3:$M$4</c:f>
              <c:strCache>
                <c:ptCount val="1"/>
                <c:pt idx="0">
                  <c:v>Geolocation Data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Table'!$A$5:$A$18</c:f>
              <c:strCache>
                <c:ptCount val="13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</c:strCache>
            </c:strRef>
          </c:cat>
          <c:val>
            <c:numRef>
              <c:f>'Pivot Table'!$M$5:$M$18</c:f>
              <c:numCache>
                <c:formatCode>General</c:formatCode>
                <c:ptCount val="13"/>
                <c:pt idx="7">
                  <c:v>6</c:v>
                </c:pt>
                <c:pt idx="8">
                  <c:v>7</c:v>
                </c:pt>
                <c:pt idx="9">
                  <c:v>6</c:v>
                </c:pt>
                <c:pt idx="10">
                  <c:v>6</c:v>
                </c:pt>
                <c:pt idx="11">
                  <c:v>7</c:v>
                </c:pt>
                <c:pt idx="12">
                  <c:v>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422B-4BCF-A79B-48970ECAC13D}"/>
            </c:ext>
          </c:extLst>
        </c:ser>
        <c:ser>
          <c:idx val="12"/>
          <c:order val="12"/>
          <c:tx>
            <c:strRef>
              <c:f>'Pivot Table'!$N$3:$N$4</c:f>
              <c:strCache>
                <c:ptCount val="1"/>
                <c:pt idx="0">
                  <c:v>Performance and Quality Measurements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Table'!$A$5:$A$18</c:f>
              <c:strCache>
                <c:ptCount val="13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</c:strCache>
            </c:strRef>
          </c:cat>
          <c:val>
            <c:numRef>
              <c:f>'Pivot Table'!$N$5:$N$18</c:f>
              <c:numCache>
                <c:formatCode>General</c:formatCode>
                <c:ptCount val="13"/>
                <c:pt idx="3">
                  <c:v>2</c:v>
                </c:pt>
                <c:pt idx="5">
                  <c:v>1</c:v>
                </c:pt>
                <c:pt idx="8">
                  <c:v>4</c:v>
                </c:pt>
                <c:pt idx="9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422B-4BCF-A79B-48970ECAC13D}"/>
            </c:ext>
          </c:extLst>
        </c:ser>
        <c:ser>
          <c:idx val="13"/>
          <c:order val="13"/>
          <c:tx>
            <c:strRef>
              <c:f>'Pivot Table'!$O$3:$O$4</c:f>
              <c:strCache>
                <c:ptCount val="1"/>
                <c:pt idx="0">
                  <c:v>Application Layer Security Data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Table'!$A$5:$A$18</c:f>
              <c:strCache>
                <c:ptCount val="13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</c:strCache>
            </c:strRef>
          </c:cat>
          <c:val>
            <c:numRef>
              <c:f>'Pivot Table'!$O$5:$O$18</c:f>
              <c:numCache>
                <c:formatCode>General</c:formatCode>
                <c:ptCount val="13"/>
                <c:pt idx="11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422B-4BCF-A79B-48970ECAC13D}"/>
            </c:ext>
          </c:extLst>
        </c:ser>
        <c:ser>
          <c:idx val="14"/>
          <c:order val="14"/>
          <c:tx>
            <c:strRef>
              <c:f>'Pivot Table'!$P$3:$P$4</c:f>
              <c:strCache>
                <c:ptCount val="1"/>
                <c:pt idx="0">
                  <c:v>Attacks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Table'!$A$5:$A$18</c:f>
              <c:strCache>
                <c:ptCount val="13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</c:strCache>
            </c:strRef>
          </c:cat>
          <c:val>
            <c:numRef>
              <c:f>'Pivot Table'!$P$5:$P$18</c:f>
              <c:numCache>
                <c:formatCode>General</c:formatCode>
                <c:ptCount val="13"/>
                <c:pt idx="12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422B-4BCF-A79B-48970ECAC13D}"/>
            </c:ext>
          </c:extLst>
        </c:ser>
        <c:ser>
          <c:idx val="15"/>
          <c:order val="15"/>
          <c:tx>
            <c:strRef>
              <c:f>'Pivot Table'!$Q$3:$Q$4</c:f>
              <c:strCache>
                <c:ptCount val="1"/>
                <c:pt idx="0">
                  <c:v>Cybercrime Infrastructure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Table'!$A$5:$A$18</c:f>
              <c:strCache>
                <c:ptCount val="13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</c:strCache>
            </c:strRef>
          </c:cat>
          <c:val>
            <c:numRef>
              <c:f>'Pivot Table'!$Q$5:$Q$18</c:f>
              <c:numCache>
                <c:formatCode>General</c:formatCode>
                <c:ptCount val="13"/>
                <c:pt idx="12">
                  <c:v>42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F-422B-4BCF-A79B-48970ECAC13D}"/>
            </c:ext>
          </c:extLst>
        </c:ser>
        <c:ser>
          <c:idx val="16"/>
          <c:order val="16"/>
          <c:tx>
            <c:strRef>
              <c:f>'Pivot Table'!$R$3:$R$4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Table'!$A$5:$A$18</c:f>
              <c:strCache>
                <c:ptCount val="13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</c:strCache>
            </c:strRef>
          </c:cat>
          <c:val>
            <c:numRef>
              <c:f>'Pivot Table'!$R$5:$R$18</c:f>
              <c:numCache>
                <c:formatCode>General</c:formatCode>
                <c:ptCount val="13"/>
                <c:pt idx="12">
                  <c:v>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422B-4BCF-A79B-48970ECAC13D}"/>
            </c:ext>
          </c:extLst>
        </c:ser>
        <c:ser>
          <c:idx val="17"/>
          <c:order val="17"/>
          <c:tx>
            <c:strRef>
              <c:f>'Pivot Table'!$S$3:$S$4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Table'!$A$5:$A$18</c:f>
              <c:strCache>
                <c:ptCount val="13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</c:strCache>
            </c:strRef>
          </c:cat>
          <c:val>
            <c:numRef>
              <c:f>'Pivot Table'!$S$5:$S$18</c:f>
              <c:numCache>
                <c:formatCode>General</c:formatCode>
                <c:ptCount val="13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422B-4BCF-A79B-48970ECAC1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51583056"/>
        <c:axId val="551581488"/>
      </c:barChart>
      <c:catAx>
        <c:axId val="551583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581488"/>
        <c:crosses val="autoZero"/>
        <c:auto val="1"/>
        <c:lblAlgn val="ctr"/>
        <c:lblOffset val="100"/>
        <c:noMultiLvlLbl val="0"/>
      </c:catAx>
      <c:valAx>
        <c:axId val="55158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583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7"/>
        <c:delete val="1"/>
      </c:legendEntry>
      <c:layout>
        <c:manualLayout>
          <c:xMode val="edge"/>
          <c:yMode val="edge"/>
          <c:x val="4.6651245760656455E-2"/>
          <c:y val="0.75099686856542314"/>
          <c:w val="0.93441539469395973"/>
          <c:h val="0.24823526597916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50" b="1" i="0" u="none" strike="noStrike" kern="1200" cap="all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D7926-6495-AA43-A55E-6B58905600AF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B9DDC-2C23-5049-B74A-66DB71DB9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40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SzPct val="100000"/>
              <a:buChar char="-"/>
            </a:pPr>
            <a:r>
              <a:rPr lang="en-US" dirty="0"/>
              <a:t>Value can be ascribed to Scarcity, the lack of quality</a:t>
            </a:r>
            <a:r>
              <a:rPr lang="en-US" baseline="0" dirty="0"/>
              <a:t> data for cybersecurity R&amp;D fits that criteria</a:t>
            </a:r>
            <a:endParaRPr lang="en-US" dirty="0"/>
          </a:p>
          <a:p>
            <a:pPr marL="171450" indent="-171450">
              <a:buSzPct val="100000"/>
              <a:buChar char="-"/>
            </a:pPr>
            <a:r>
              <a:rPr lang="en-US" dirty="0"/>
              <a:t>Need</a:t>
            </a:r>
            <a:r>
              <a:rPr lang="en-US" baseline="0" dirty="0"/>
              <a:t> for real world data for </a:t>
            </a:r>
            <a:r>
              <a:rPr lang="en-US" baseline="0" dirty="0" err="1"/>
              <a:t>devlpmt</a:t>
            </a:r>
            <a:r>
              <a:rPr lang="en-US" baseline="0" dirty="0"/>
              <a:t>, testing, evaluation of cybersecurity theories, techniques, products.</a:t>
            </a:r>
            <a:endParaRPr lang="en-US" dirty="0"/>
          </a:p>
          <a:p>
            <a:pPr marL="171450" indent="-171450">
              <a:buSzPct val="100000"/>
              <a:buChar char="-"/>
            </a:pPr>
            <a:endParaRPr lang="en-US" dirty="0"/>
          </a:p>
          <a:p>
            <a:r>
              <a:rPr lang="en-US"/>
              <a:t>- Trust </a:t>
            </a:r>
            <a:r>
              <a:rPr lang="en-US" dirty="0"/>
              <a:t>and transparency are the economic enablers in the information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6F75-E426-46D7-9A60-5037C3A8F5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6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SzPct val="100000"/>
              <a:buChar char="-"/>
            </a:pPr>
            <a:r>
              <a:rPr lang="en-US" dirty="0"/>
              <a:t>Need</a:t>
            </a:r>
            <a:r>
              <a:rPr lang="en-US" baseline="0" dirty="0"/>
              <a:t> for real world data for </a:t>
            </a:r>
            <a:r>
              <a:rPr lang="en-US" baseline="0" dirty="0" err="1"/>
              <a:t>devlpmt</a:t>
            </a:r>
            <a:r>
              <a:rPr lang="en-US" baseline="0" dirty="0"/>
              <a:t>, testing, evaluation of </a:t>
            </a:r>
            <a:r>
              <a:rPr lang="en-US" baseline="0" dirty="0" err="1"/>
              <a:t>cybyersecurity</a:t>
            </a:r>
            <a:r>
              <a:rPr lang="en-US" baseline="0" dirty="0"/>
              <a:t> theories, techniques, products.</a:t>
            </a:r>
            <a:endParaRPr lang="en-US" dirty="0"/>
          </a:p>
          <a:p>
            <a:pPr>
              <a:spcBef>
                <a:spcPts val="0"/>
              </a:spcBef>
            </a:pPr>
            <a:endParaRPr lang="en-US" sz="1400" b="1" dirty="0">
              <a:solidFill>
                <a:schemeClr val="accent6">
                  <a:lumMod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>
              <a:spcBef>
                <a:spcPts val="0"/>
              </a:spcBef>
            </a:pPr>
            <a:endParaRPr lang="en-US" sz="1400" b="1" dirty="0">
              <a:solidFill>
                <a:schemeClr val="accent6">
                  <a:lumMod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Data are critical to R&amp;D capabilities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Exactly 0% of R&amp;D possible sans data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Cybersecurity needs real-world data to develop, test, evaluate knowledge &amp; tech solutions to counter cyber threats  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“Big Data” may grow on trees but still has to be picked, sorted, trucked</a:t>
            </a:r>
            <a:br>
              <a:rPr lang="en-US" sz="14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</a:br>
            <a:endParaRPr lang="en-US" sz="1400" dirty="0">
              <a:solidFill>
                <a:schemeClr val="tx1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Decision analytics are critical to HSE capabilities 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Cybersecurity needs integrated, holistic understanding of risk environment for strategic interventions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Gap between Data and Decisions: multi-dimensional data, complex association and fusion, high-context presentation elements 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Data sharing + Analytics |= Easy</a:t>
            </a:r>
          </a:p>
          <a:p>
            <a:pPr lvl="1"/>
            <a:r>
              <a:rPr lang="en-US" sz="14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High value data = High legal risk + $$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Data rich vs. data poor</a:t>
            </a:r>
          </a:p>
          <a:p>
            <a:pPr lvl="1"/>
            <a:r>
              <a:rPr lang="en-US" sz="14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Expensive to abstract away low level knowledge- and labor- intensive tasks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Technologists optimize for Efficiency, Lawyers optimize for Certainty</a:t>
            </a:r>
          </a:p>
          <a:p>
            <a:pPr lvl="0" defTabSz="457200">
              <a:spcBef>
                <a:spcPct val="20000"/>
              </a:spcBef>
              <a:buClr>
                <a:prstClr val="black">
                  <a:lumMod val="75000"/>
                  <a:lumOff val="25000"/>
                </a:prstClr>
              </a:buClr>
              <a:buSzPct val="100000"/>
            </a:pPr>
            <a:r>
              <a:rPr lang="en-US" sz="1200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Market need:  </a:t>
            </a:r>
          </a:p>
          <a:p>
            <a:pPr marL="457200" lvl="0" indent="-457200" defTabSz="457200">
              <a:spcBef>
                <a:spcPct val="20000"/>
              </a:spcBef>
              <a:buClr>
                <a:prstClr val="black">
                  <a:lumMod val="75000"/>
                  <a:lumOff val="25000"/>
                </a:prst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Existing capabilities do not provide necessary cyber risk decision analytic support needed by HSE</a:t>
            </a:r>
          </a:p>
          <a:p>
            <a:pPr marL="457200" lvl="0" indent="-457200" defTabSz="457200">
              <a:spcBef>
                <a:spcPct val="20000"/>
              </a:spcBef>
              <a:buClr>
                <a:prstClr val="black">
                  <a:lumMod val="75000"/>
                  <a:lumOff val="25000"/>
                </a:prst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Dynamic cyber security R&amp;D to support changing risk environment </a:t>
            </a:r>
          </a:p>
          <a:p>
            <a:pPr defTabSz="457200">
              <a:spcBef>
                <a:spcPct val="20000"/>
              </a:spcBef>
              <a:buClr>
                <a:prstClr val="black">
                  <a:lumMod val="75000"/>
                  <a:lumOff val="25000"/>
                </a:prstClr>
              </a:buClr>
              <a:buSzPct val="100000"/>
            </a:pPr>
            <a:r>
              <a:rPr lang="en-US" sz="1200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Product: </a:t>
            </a:r>
          </a:p>
          <a:p>
            <a:pPr marL="457200" indent="-457200" defTabSz="457200">
              <a:spcBef>
                <a:spcPct val="20000"/>
              </a:spcBef>
              <a:buClr>
                <a:prstClr val="black">
                  <a:lumMod val="75000"/>
                  <a:lumOff val="25000"/>
                </a:prst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1st-gen R&amp;D-enabling infrastructure democratized </a:t>
            </a:r>
            <a:br>
              <a:rPr lang="en-US" sz="1200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data raw materials  (Data Providers)</a:t>
            </a:r>
          </a:p>
          <a:p>
            <a:pPr marL="457200" indent="-457200" defTabSz="457200">
              <a:spcBef>
                <a:spcPct val="20000"/>
              </a:spcBef>
              <a:buClr>
                <a:prstClr val="black">
                  <a:lumMod val="75000"/>
                  <a:lumOff val="25000"/>
                </a:prst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New BAA fosters evolved R&amp;D infrastructure adds derivative data products and tools for HSE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6F75-E426-46D7-9A60-5037C3A8F5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46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SzPct val="100000"/>
              <a:buChar char="-"/>
            </a:pPr>
            <a:r>
              <a:rPr lang="en-US" dirty="0"/>
              <a:t>Need</a:t>
            </a:r>
            <a:r>
              <a:rPr lang="en-US" baseline="0" dirty="0"/>
              <a:t> for real world data for </a:t>
            </a:r>
            <a:r>
              <a:rPr lang="en-US" baseline="0" dirty="0" err="1"/>
              <a:t>devlpmt</a:t>
            </a:r>
            <a:r>
              <a:rPr lang="en-US" baseline="0" dirty="0"/>
              <a:t>, testing, evaluation of </a:t>
            </a:r>
            <a:r>
              <a:rPr lang="en-US" baseline="0" dirty="0" err="1"/>
              <a:t>cybyersecurity</a:t>
            </a:r>
            <a:r>
              <a:rPr lang="en-US" baseline="0" dirty="0"/>
              <a:t> theories, techniques, products.</a:t>
            </a:r>
            <a:endParaRPr lang="en-US" dirty="0"/>
          </a:p>
          <a:p>
            <a:pPr>
              <a:spcBef>
                <a:spcPts val="0"/>
              </a:spcBef>
            </a:pPr>
            <a:endParaRPr lang="en-US" sz="1400" b="1" dirty="0">
              <a:solidFill>
                <a:schemeClr val="accent6">
                  <a:lumMod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>
              <a:spcBef>
                <a:spcPts val="0"/>
              </a:spcBef>
            </a:pPr>
            <a:endParaRPr lang="en-US" sz="1400" b="1" dirty="0">
              <a:solidFill>
                <a:schemeClr val="accent6">
                  <a:lumMod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Data are critical to R&amp;D capabilities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Exactly 0% of R&amp;D possible sans data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Cybersecurity needs real-world data to develop, test, evaluate knowledge &amp; tech solutions to counter cyber threats  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“Big Data” may grow on trees but still has to be picked, sorted, trucked</a:t>
            </a:r>
            <a:br>
              <a:rPr lang="en-US" sz="14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</a:br>
            <a:endParaRPr lang="en-US" sz="1400" dirty="0">
              <a:solidFill>
                <a:schemeClr val="tx1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Decision analytics are critical to HSE capabilities 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Cybersecurity needs integrated, holistic understanding of risk environment for strategic interventions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Gap between Data and Decisions: multi-dimensional data, complex association and fusion, high-context presentation elements 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Data sharing + Analytics |= Easy</a:t>
            </a:r>
          </a:p>
          <a:p>
            <a:pPr lvl="1"/>
            <a:r>
              <a:rPr lang="en-US" sz="14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 High value data = High legal risk + $$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Data rich vs. data poor</a:t>
            </a:r>
          </a:p>
          <a:p>
            <a:pPr lvl="1"/>
            <a:r>
              <a:rPr lang="en-US" sz="14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Expensive to abstract away low level knowledge- and labor- intensive tasks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Technologists optimize for Efficiency, Lawyers optimize for Certainty</a:t>
            </a:r>
          </a:p>
          <a:p>
            <a:pPr lvl="0" defTabSz="457200">
              <a:spcBef>
                <a:spcPct val="20000"/>
              </a:spcBef>
              <a:buClr>
                <a:prstClr val="black">
                  <a:lumMod val="75000"/>
                  <a:lumOff val="25000"/>
                </a:prstClr>
              </a:buClr>
              <a:buSzPct val="100000"/>
            </a:pPr>
            <a:r>
              <a:rPr lang="en-US" sz="1200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Market need:  </a:t>
            </a:r>
          </a:p>
          <a:p>
            <a:pPr marL="457200" lvl="0" indent="-457200" defTabSz="457200">
              <a:spcBef>
                <a:spcPct val="20000"/>
              </a:spcBef>
              <a:buClr>
                <a:prstClr val="black">
                  <a:lumMod val="75000"/>
                  <a:lumOff val="25000"/>
                </a:prst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Existing capabilities do not provide necessary cyber risk decision analytic support needed by HSE</a:t>
            </a:r>
          </a:p>
          <a:p>
            <a:pPr marL="457200" lvl="0" indent="-457200" defTabSz="457200">
              <a:spcBef>
                <a:spcPct val="20000"/>
              </a:spcBef>
              <a:buClr>
                <a:prstClr val="black">
                  <a:lumMod val="75000"/>
                  <a:lumOff val="25000"/>
                </a:prst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Dynamic cyber security R&amp;D to support changing risk environment </a:t>
            </a:r>
          </a:p>
          <a:p>
            <a:pPr defTabSz="457200">
              <a:spcBef>
                <a:spcPct val="20000"/>
              </a:spcBef>
              <a:buClr>
                <a:prstClr val="black">
                  <a:lumMod val="75000"/>
                  <a:lumOff val="25000"/>
                </a:prstClr>
              </a:buClr>
              <a:buSzPct val="100000"/>
            </a:pPr>
            <a:r>
              <a:rPr lang="en-US" sz="1200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Product: </a:t>
            </a:r>
          </a:p>
          <a:p>
            <a:pPr marL="457200" indent="-457200" defTabSz="457200">
              <a:spcBef>
                <a:spcPct val="20000"/>
              </a:spcBef>
              <a:buClr>
                <a:prstClr val="black">
                  <a:lumMod val="75000"/>
                  <a:lumOff val="25000"/>
                </a:prst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1st-gen R&amp;D-enabling infrastructure democratized </a:t>
            </a:r>
            <a:br>
              <a:rPr lang="en-US" sz="1200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data raw materials  (Data Providers)</a:t>
            </a:r>
          </a:p>
          <a:p>
            <a:pPr marL="457200" indent="-457200" defTabSz="457200">
              <a:spcBef>
                <a:spcPct val="20000"/>
              </a:spcBef>
              <a:buClr>
                <a:prstClr val="black">
                  <a:lumMod val="75000"/>
                  <a:lumOff val="25000"/>
                </a:prst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New BAA fosters evolved R&amp;D infrastructure adds derivative data products and tools for HSE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6F75-E426-46D7-9A60-5037C3A8F5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5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6F75-E426-46D7-9A60-5037C3A8F5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95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6F75-E426-46D7-9A60-5037C3A8F5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54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95038" y="8840165"/>
            <a:ext cx="3015363" cy="454646"/>
          </a:xfrm>
          <a:prstGeom prst="rect">
            <a:avLst/>
          </a:prstGeom>
        </p:spPr>
        <p:txBody>
          <a:bodyPr/>
          <a:lstStyle/>
          <a:p>
            <a:pPr defTabSz="457200" hangingPunct="0"/>
            <a:fld id="{AD80C99F-AD03-1744-9BB0-6B6977B08E13}" type="slidenum">
              <a:rPr lang="en-US" kern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pPr defTabSz="457200" hangingPunct="0"/>
              <a:t>6</a:t>
            </a:fld>
            <a:endParaRPr lang="en-US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25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Blackfire</a:t>
            </a:r>
            <a:r>
              <a:rPr lang="en-US"/>
              <a:t> </a:t>
            </a:r>
            <a:endParaRPr lang="en-US" dirty="0"/>
          </a:p>
          <a:p>
            <a:r>
              <a:rPr lang="en-US" dirty="0"/>
              <a:t>CAIDA</a:t>
            </a:r>
          </a:p>
          <a:p>
            <a:r>
              <a:rPr lang="en-US" dirty="0"/>
              <a:t>USC-ISI/Colorado</a:t>
            </a:r>
            <a:r>
              <a:rPr lang="en-US" baseline="0" dirty="0"/>
              <a:t> State </a:t>
            </a:r>
          </a:p>
          <a:p>
            <a:r>
              <a:rPr lang="en-US" baseline="0" dirty="0"/>
              <a:t>University of Tulsa</a:t>
            </a:r>
          </a:p>
          <a:p>
            <a:r>
              <a:rPr lang="en-US" baseline="0" dirty="0"/>
              <a:t>Parsons</a:t>
            </a:r>
          </a:p>
          <a:p>
            <a:r>
              <a:rPr lang="en-US" baseline="0" dirty="0"/>
              <a:t>Mass General</a:t>
            </a:r>
          </a:p>
          <a:p>
            <a:r>
              <a:rPr lang="en-US" baseline="0" dirty="0" err="1"/>
              <a:t>Inferlink</a:t>
            </a:r>
            <a:endParaRPr lang="en-US" baseline="0" dirty="0"/>
          </a:p>
          <a:p>
            <a:r>
              <a:rPr lang="en-US" baseline="0" dirty="0"/>
              <a:t>Georgia Tech</a:t>
            </a:r>
          </a:p>
          <a:p>
            <a:r>
              <a:rPr lang="en-US" baseline="0" dirty="0"/>
              <a:t>JSA Advisors (no working logo)</a:t>
            </a:r>
          </a:p>
          <a:p>
            <a:r>
              <a:rPr lang="en-US" baseline="0" dirty="0"/>
              <a:t>University of Wisconsin</a:t>
            </a:r>
          </a:p>
          <a:p>
            <a:r>
              <a:rPr lang="en-US" baseline="0" dirty="0"/>
              <a:t>Carnegie Mellon University</a:t>
            </a:r>
          </a:p>
          <a:p>
            <a:r>
              <a:rPr lang="en-US" baseline="0" dirty="0"/>
              <a:t>Galois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95038" y="8840165"/>
            <a:ext cx="3015363" cy="454646"/>
          </a:xfrm>
          <a:prstGeom prst="rect">
            <a:avLst/>
          </a:prstGeom>
        </p:spPr>
        <p:txBody>
          <a:bodyPr/>
          <a:lstStyle/>
          <a:p>
            <a:fld id="{AD80C99F-AD03-1744-9BB0-6B6977B08E13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28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CF2D-D855-AA45-A047-7AB6E6A4B2D9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791701" y="3419475"/>
            <a:ext cx="4114800" cy="365125"/>
          </a:xfrm>
        </p:spPr>
        <p:txBody>
          <a:bodyPr/>
          <a:lstStyle>
            <a:lvl1pPr>
              <a:defRPr b="1" i="0"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r>
              <a:rPr lang="en-US" dirty="0"/>
              <a:t>2018 Kenneally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80FB-9684-DC45-AAB8-282B9B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0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8659-C4C0-C242-ACEC-A72879D28D10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2018 Kenneally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80FB-9684-DC45-AAB8-282B9B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7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A159F-E5D7-704D-B6F7-1A8E2B4D830F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2018 Kenneally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80FB-9684-DC45-AAB8-282B9B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49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2.jpeg" descr="Header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2734056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762000" y="1600201"/>
            <a:ext cx="108204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Clr>
                <a:srgbClr val="404040"/>
              </a:buClr>
              <a:buFont typeface="Wingdings"/>
              <a:buChar char="▪"/>
              <a:defRPr sz="2800">
                <a:solidFill>
                  <a:srgbClr val="595959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marL="790555" indent="-333366">
              <a:spcBef>
                <a:spcPts val="600"/>
              </a:spcBef>
              <a:buClr>
                <a:srgbClr val="404040"/>
              </a:buClr>
              <a:buSzPct val="57000"/>
              <a:buFont typeface="Wingdings"/>
              <a:buChar char="❑"/>
              <a:defRPr sz="2800">
                <a:solidFill>
                  <a:srgbClr val="595959"/>
                </a:solidFill>
                <a:latin typeface="Avenir Next"/>
                <a:ea typeface="Avenir Next"/>
                <a:cs typeface="Avenir Next"/>
                <a:sym typeface="Avenir Next"/>
              </a:defRPr>
            </a:lvl2pPr>
            <a:lvl3pPr marL="1234408" indent="-320031">
              <a:spcBef>
                <a:spcPts val="600"/>
              </a:spcBef>
              <a:buClr>
                <a:srgbClr val="404040"/>
              </a:buClr>
              <a:buFont typeface="Wingdings"/>
              <a:buChar char="▪"/>
              <a:defRPr sz="2800">
                <a:solidFill>
                  <a:srgbClr val="595959"/>
                </a:solidFill>
                <a:latin typeface="Avenir Next"/>
                <a:ea typeface="Avenir Next"/>
                <a:cs typeface="Avenir Next"/>
                <a:sym typeface="Avenir Next"/>
              </a:defRPr>
            </a:lvl3pPr>
            <a:lvl4pPr marL="1727157" indent="-355591">
              <a:spcBef>
                <a:spcPts val="600"/>
              </a:spcBef>
              <a:buClr>
                <a:srgbClr val="404040"/>
              </a:buClr>
              <a:buSzPct val="60000"/>
              <a:buFont typeface="Wingdings"/>
              <a:buChar char="❑"/>
              <a:defRPr sz="2800">
                <a:solidFill>
                  <a:srgbClr val="595959"/>
                </a:solidFill>
                <a:latin typeface="Avenir Next"/>
                <a:ea typeface="Avenir Next"/>
                <a:cs typeface="Avenir Next"/>
                <a:sym typeface="Avenir Next"/>
              </a:defRPr>
            </a:lvl4pPr>
            <a:lvl5pPr marL="2184345" indent="-355591">
              <a:spcBef>
                <a:spcPts val="600"/>
              </a:spcBef>
              <a:buClr>
                <a:srgbClr val="404040"/>
              </a:buClr>
              <a:buFont typeface="Wingdings"/>
              <a:buChar char="▪"/>
              <a:defRPr sz="2800">
                <a:solidFill>
                  <a:srgbClr val="595959"/>
                </a:solidFill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762000" y="274640"/>
            <a:ext cx="10972800" cy="1143001"/>
          </a:xfrm>
          <a:prstGeom prst="rect">
            <a:avLst/>
          </a:prstGeom>
        </p:spPr>
        <p:txBody>
          <a:bodyPr/>
          <a:lstStyle>
            <a:lvl1pPr>
              <a:defRPr>
                <a:latin typeface="Bank Gothic Medium" charset="0"/>
                <a:ea typeface="Bank Gothic Medium" charset="0"/>
                <a:cs typeface="Bank Gothic Medium" charset="0"/>
                <a:sym typeface="Avenir Next Medium"/>
              </a:defRPr>
            </a:lvl1pPr>
          </a:lstStyle>
          <a:p>
            <a:r>
              <a:rPr dirty="0"/>
              <a:t>Click to edit Master title style</a:t>
            </a:r>
          </a:p>
        </p:txBody>
      </p:sp>
      <p:pic>
        <p:nvPicPr>
          <p:cNvPr id="53" name="image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66665" y="5467351"/>
            <a:ext cx="2274537" cy="1293096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152835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4DBFC-53EF-7A40-92DF-21BB7AE4EC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217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verImage_9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502400" y="4953000"/>
            <a:ext cx="5384800" cy="381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10000"/>
              </a:lnSpc>
              <a:buNone/>
              <a:defRPr sz="1600" b="1" baseline="0">
                <a:solidFill>
                  <a:srgbClr val="333333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5334000"/>
            <a:ext cx="5384800" cy="10668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1600" baseline="0">
                <a:solidFill>
                  <a:srgbClr val="333333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Office</a:t>
            </a:r>
            <a:br>
              <a:rPr lang="en-US" dirty="0"/>
            </a:br>
            <a:r>
              <a:rPr lang="en-US" dirty="0"/>
              <a:t>Science and Technology Directorate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BFC-53EF-7A40-92DF-21BB7AE4EC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711200" y="2514600"/>
            <a:ext cx="10566400" cy="762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7" name="Straight Connector 26"/>
          <p:cNvCxnSpPr/>
          <p:nvPr userDrawn="1"/>
        </p:nvCxnSpPr>
        <p:spPr bwMode="auto">
          <a:xfrm>
            <a:off x="812800" y="3429000"/>
            <a:ext cx="105664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7" descr="DHS_S&amp;T_logo_blue_rgb2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2" y="5029200"/>
            <a:ext cx="3301700" cy="105035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11200" y="3505200"/>
            <a:ext cx="10566400" cy="990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>
                <a:solidFill>
                  <a:srgbClr val="006699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333333"/>
              </a:buClr>
              <a:defRPr sz="2000">
                <a:solidFill>
                  <a:srgbClr val="333333"/>
                </a:solidFill>
              </a:defRPr>
            </a:lvl1pPr>
            <a:lvl2pPr>
              <a:buClr>
                <a:srgbClr val="333333"/>
              </a:buClr>
              <a:defRPr sz="1600">
                <a:solidFill>
                  <a:srgbClr val="333333"/>
                </a:solidFill>
              </a:defRPr>
            </a:lvl2pPr>
            <a:lvl3pPr>
              <a:buClr>
                <a:srgbClr val="333333"/>
              </a:buClr>
              <a:defRPr sz="1400">
                <a:solidFill>
                  <a:srgbClr val="333333"/>
                </a:solidFill>
              </a:defRPr>
            </a:lvl3pPr>
            <a:lvl4pPr>
              <a:buClr>
                <a:srgbClr val="333333"/>
              </a:buClr>
              <a:defRPr sz="1200">
                <a:solidFill>
                  <a:srgbClr val="333333"/>
                </a:solidFill>
              </a:defRPr>
            </a:lvl4pPr>
            <a:lvl5pPr>
              <a:buClr>
                <a:srgbClr val="333333"/>
              </a:buClr>
              <a:defRPr sz="1000"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2"/>
            <a:ext cx="11277600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768733-B944-3E4E-898F-A2753843011F}" type="slidenum">
              <a:rPr lang="en-US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333333"/>
              </a:buClr>
              <a:defRPr sz="2800">
                <a:solidFill>
                  <a:srgbClr val="333333"/>
                </a:solidFill>
              </a:defRPr>
            </a:lvl1pPr>
            <a:lvl2pPr>
              <a:buClr>
                <a:srgbClr val="333333"/>
              </a:buClr>
              <a:defRPr sz="2400">
                <a:solidFill>
                  <a:srgbClr val="333333"/>
                </a:solidFill>
              </a:defRPr>
            </a:lvl2pPr>
            <a:lvl3pPr>
              <a:buClr>
                <a:srgbClr val="333333"/>
              </a:buClr>
              <a:defRPr sz="2000">
                <a:solidFill>
                  <a:srgbClr val="333333"/>
                </a:solidFill>
              </a:defRPr>
            </a:lvl3pPr>
            <a:lvl4pPr>
              <a:buClr>
                <a:srgbClr val="333333"/>
              </a:buClr>
              <a:defRPr sz="1800">
                <a:solidFill>
                  <a:srgbClr val="333333"/>
                </a:solidFill>
              </a:defRPr>
            </a:lvl4pPr>
            <a:lvl5pPr>
              <a:buClr>
                <a:srgbClr val="333333"/>
              </a:buClr>
              <a:defRPr sz="1800">
                <a:solidFill>
                  <a:srgbClr val="33333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333333"/>
              </a:buClr>
              <a:defRPr sz="2800">
                <a:solidFill>
                  <a:srgbClr val="333333"/>
                </a:solidFill>
              </a:defRPr>
            </a:lvl1pPr>
            <a:lvl2pPr>
              <a:buClr>
                <a:srgbClr val="333333"/>
              </a:buClr>
              <a:defRPr sz="2400">
                <a:solidFill>
                  <a:srgbClr val="333333"/>
                </a:solidFill>
              </a:defRPr>
            </a:lvl2pPr>
            <a:lvl3pPr>
              <a:buClr>
                <a:srgbClr val="333333"/>
              </a:buClr>
              <a:defRPr sz="2000">
                <a:solidFill>
                  <a:srgbClr val="333333"/>
                </a:solidFill>
              </a:defRPr>
            </a:lvl3pPr>
            <a:lvl4pPr>
              <a:buClr>
                <a:srgbClr val="333333"/>
              </a:buClr>
              <a:defRPr sz="1800">
                <a:solidFill>
                  <a:srgbClr val="333333"/>
                </a:solidFill>
              </a:defRPr>
            </a:lvl4pPr>
            <a:lvl5pPr>
              <a:buClr>
                <a:srgbClr val="333333"/>
              </a:buClr>
              <a:defRPr sz="1800">
                <a:solidFill>
                  <a:srgbClr val="33333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0" y="76202"/>
            <a:ext cx="9144000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658664-332D-344A-B9C8-25E224BF8580}" type="slidenum">
              <a:rPr lang="en-US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0" y="76202"/>
            <a:ext cx="9144000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2A9B4D-768B-2043-B74D-1B288ACA2C8F}" type="slidenum">
              <a:rPr lang="en-US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0" y="76202"/>
            <a:ext cx="9144000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6EAC68-0AB7-1142-B71F-EFD579C5218F}" type="slidenum">
              <a:rPr lang="en-US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>
            <a:lvl1pPr>
              <a:buClr>
                <a:srgbClr val="333333"/>
              </a:buClr>
              <a:defRPr>
                <a:solidFill>
                  <a:srgbClr val="333333"/>
                </a:solidFill>
              </a:defRPr>
            </a:lvl1pPr>
            <a:lvl2pPr>
              <a:buClr>
                <a:srgbClr val="333333"/>
              </a:buClr>
              <a:defRPr>
                <a:solidFill>
                  <a:srgbClr val="333333"/>
                </a:solidFill>
              </a:defRPr>
            </a:lvl2pPr>
            <a:lvl3pPr>
              <a:buClr>
                <a:srgbClr val="333333"/>
              </a:buClr>
              <a:defRPr>
                <a:solidFill>
                  <a:srgbClr val="333333"/>
                </a:solidFill>
              </a:defRPr>
            </a:lvl3pPr>
            <a:lvl4pPr>
              <a:buClr>
                <a:srgbClr val="333333"/>
              </a:buClr>
              <a:defRPr>
                <a:solidFill>
                  <a:srgbClr val="333333"/>
                </a:solidFill>
              </a:defRPr>
            </a:lvl4pPr>
            <a:lvl5pPr>
              <a:buClr>
                <a:srgbClr val="333333"/>
              </a:buCl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0" y="76202"/>
            <a:ext cx="9144000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D418E6-80FE-0A49-8298-BF691A858904}" type="slidenum">
              <a:rPr lang="en-US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D751-1DAF-7343-A988-3D04907DC077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2018 Kenneally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80FB-9684-DC45-AAB8-282B9B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905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2.jpeg" descr="Header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2734056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762000" y="274640"/>
            <a:ext cx="10972800" cy="1143001"/>
          </a:xfrm>
          <a:prstGeom prst="rect">
            <a:avLst/>
          </a:prstGeom>
        </p:spPr>
        <p:txBody>
          <a:bodyPr/>
          <a:lstStyle>
            <a:lvl1pPr>
              <a:defRPr>
                <a:latin typeface="Bank Gothic Medium" charset="0"/>
                <a:ea typeface="Bank Gothic Medium" charset="0"/>
                <a:cs typeface="Bank Gothic Medium" charset="0"/>
              </a:defRPr>
            </a:lvl1pPr>
          </a:lstStyle>
          <a:p>
            <a:r>
              <a:rPr dirty="0"/>
              <a:t>Click to edit Master title style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sz="half" idx="1"/>
          </p:nvPr>
        </p:nvSpPr>
        <p:spPr>
          <a:xfrm>
            <a:off x="762000" y="1600201"/>
            <a:ext cx="52324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Clr>
                <a:srgbClr val="404040"/>
              </a:buClr>
              <a:buFont typeface="Wingdings"/>
              <a:buChar char="▪"/>
              <a:defRPr sz="2800">
                <a:solidFill>
                  <a:srgbClr val="595959"/>
                </a:solidFill>
              </a:defRPr>
            </a:lvl1pPr>
            <a:lvl2pPr marL="790555" indent="-333366">
              <a:spcBef>
                <a:spcPts val="600"/>
              </a:spcBef>
              <a:buClr>
                <a:srgbClr val="404040"/>
              </a:buClr>
              <a:buSzPct val="57000"/>
              <a:buFont typeface="Wingdings"/>
              <a:buChar char="❑"/>
              <a:defRPr sz="2800">
                <a:solidFill>
                  <a:srgbClr val="595959"/>
                </a:solidFill>
              </a:defRPr>
            </a:lvl2pPr>
            <a:lvl3pPr marL="1234408" indent="-320031">
              <a:spcBef>
                <a:spcPts val="600"/>
              </a:spcBef>
              <a:buClr>
                <a:srgbClr val="404040"/>
              </a:buClr>
              <a:buFont typeface="Wingdings"/>
              <a:buChar char="▪"/>
              <a:defRPr sz="2800">
                <a:solidFill>
                  <a:srgbClr val="595959"/>
                </a:solidFill>
              </a:defRPr>
            </a:lvl3pPr>
            <a:lvl4pPr marL="1727157" indent="-355591">
              <a:spcBef>
                <a:spcPts val="600"/>
              </a:spcBef>
              <a:buClr>
                <a:srgbClr val="404040"/>
              </a:buClr>
              <a:buSzPct val="60000"/>
              <a:buFont typeface="Wingdings"/>
              <a:buChar char="❑"/>
              <a:defRPr sz="2800">
                <a:solidFill>
                  <a:srgbClr val="595959"/>
                </a:solidFill>
              </a:defRPr>
            </a:lvl4pPr>
            <a:lvl5pPr marL="2184345" indent="-355591">
              <a:spcBef>
                <a:spcPts val="600"/>
              </a:spcBef>
              <a:buClr>
                <a:srgbClr val="404040"/>
              </a:buClr>
              <a:buFont typeface="Wingdings"/>
              <a:buChar char="▪"/>
              <a:defRPr sz="2800">
                <a:solidFill>
                  <a:srgbClr val="595959"/>
                </a:solidFill>
              </a:defRPr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Shape 31"/>
          <p:cNvSpPr>
            <a:spLocks noGrp="1"/>
          </p:cNvSpPr>
          <p:nvPr>
            <p:ph type="body" sz="half" idx="10"/>
          </p:nvPr>
        </p:nvSpPr>
        <p:spPr>
          <a:xfrm>
            <a:off x="6248400" y="1600200"/>
            <a:ext cx="52324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Clr>
                <a:srgbClr val="404040"/>
              </a:buClr>
              <a:buFont typeface="Wingdings"/>
              <a:buChar char="▪"/>
              <a:defRPr sz="2800">
                <a:solidFill>
                  <a:srgbClr val="595959"/>
                </a:solidFill>
              </a:defRPr>
            </a:lvl1pPr>
            <a:lvl2pPr marL="790555" indent="-333366">
              <a:spcBef>
                <a:spcPts val="600"/>
              </a:spcBef>
              <a:buClr>
                <a:srgbClr val="404040"/>
              </a:buClr>
              <a:buSzPct val="57000"/>
              <a:buFont typeface="Wingdings"/>
              <a:buChar char="❑"/>
              <a:defRPr sz="2800">
                <a:solidFill>
                  <a:srgbClr val="595959"/>
                </a:solidFill>
              </a:defRPr>
            </a:lvl2pPr>
            <a:lvl3pPr marL="1234408" indent="-320031">
              <a:spcBef>
                <a:spcPts val="600"/>
              </a:spcBef>
              <a:buClr>
                <a:srgbClr val="404040"/>
              </a:buClr>
              <a:buFont typeface="Wingdings"/>
              <a:buChar char="▪"/>
              <a:defRPr sz="2800">
                <a:solidFill>
                  <a:srgbClr val="595959"/>
                </a:solidFill>
              </a:defRPr>
            </a:lvl3pPr>
            <a:lvl4pPr marL="1727157" indent="-355591">
              <a:spcBef>
                <a:spcPts val="600"/>
              </a:spcBef>
              <a:buClr>
                <a:srgbClr val="404040"/>
              </a:buClr>
              <a:buSzPct val="60000"/>
              <a:buFont typeface="Wingdings"/>
              <a:buChar char="❑"/>
              <a:defRPr sz="2800">
                <a:solidFill>
                  <a:srgbClr val="595959"/>
                </a:solidFill>
              </a:defRPr>
            </a:lvl4pPr>
            <a:lvl5pPr marL="2184345" indent="-355591">
              <a:spcBef>
                <a:spcPts val="600"/>
              </a:spcBef>
              <a:buClr>
                <a:srgbClr val="404040"/>
              </a:buClr>
              <a:buFont typeface="Wingdings"/>
              <a:buChar char="▪"/>
              <a:defRPr sz="2800">
                <a:solidFill>
                  <a:srgbClr val="595959"/>
                </a:solidFill>
              </a:defRPr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verImage_9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502400" y="4953000"/>
            <a:ext cx="5384800" cy="381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10000"/>
              </a:lnSpc>
              <a:buNone/>
              <a:defRPr sz="1600" b="1" baseline="0">
                <a:solidFill>
                  <a:srgbClr val="333333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5334000"/>
            <a:ext cx="5384800" cy="10668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1600" baseline="0">
                <a:solidFill>
                  <a:srgbClr val="333333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Office</a:t>
            </a:r>
            <a:br>
              <a:rPr lang="en-US" dirty="0"/>
            </a:br>
            <a:r>
              <a:rPr lang="en-US" dirty="0"/>
              <a:t>Science and Technology Directorate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BFC-53EF-7A40-92DF-21BB7AE4EC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711200" y="2514600"/>
            <a:ext cx="10566400" cy="762000"/>
          </a:xfrm>
        </p:spPr>
        <p:txBody>
          <a:bodyPr/>
          <a:lstStyle>
            <a:lvl1pPr>
              <a:defRPr sz="4400"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7" name="Straight Connector 26"/>
          <p:cNvCxnSpPr/>
          <p:nvPr userDrawn="1"/>
        </p:nvCxnSpPr>
        <p:spPr bwMode="auto">
          <a:xfrm>
            <a:off x="897467" y="3479800"/>
            <a:ext cx="105664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7" descr="DHS_S&amp;T_logo_blue_rgb2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2" y="4724400"/>
            <a:ext cx="3301700" cy="135515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11200" y="3505200"/>
            <a:ext cx="10566400" cy="990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>
                <a:solidFill>
                  <a:srgbClr val="006699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797" y="531248"/>
            <a:ext cx="2713337" cy="2059553"/>
          </a:xfrm>
          <a:prstGeom prst="rect">
            <a:avLst/>
          </a:prstGeom>
        </p:spPr>
      </p:pic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333333"/>
              </a:buClr>
              <a:defRPr sz="2133">
                <a:solidFill>
                  <a:srgbClr val="333333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buClr>
                <a:srgbClr val="333333"/>
              </a:buClr>
              <a:defRPr sz="2133">
                <a:solidFill>
                  <a:srgbClr val="333333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buClr>
                <a:srgbClr val="333333"/>
              </a:buClr>
              <a:defRPr sz="2133">
                <a:solidFill>
                  <a:srgbClr val="333333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buClr>
                <a:srgbClr val="333333"/>
              </a:buClr>
              <a:defRPr sz="2133">
                <a:solidFill>
                  <a:srgbClr val="333333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>
              <a:buClr>
                <a:srgbClr val="333333"/>
              </a:buClr>
              <a:defRPr sz="2133">
                <a:solidFill>
                  <a:srgbClr val="333333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2"/>
            <a:ext cx="11277600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768733-B944-3E4E-898F-A2753843011F}" type="slidenum">
              <a:rPr lang="en-US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333333"/>
              </a:buClr>
              <a:defRPr sz="2800">
                <a:solidFill>
                  <a:srgbClr val="333333"/>
                </a:solidFill>
              </a:defRPr>
            </a:lvl1pPr>
            <a:lvl2pPr>
              <a:buClr>
                <a:srgbClr val="333333"/>
              </a:buClr>
              <a:defRPr sz="2400">
                <a:solidFill>
                  <a:srgbClr val="333333"/>
                </a:solidFill>
              </a:defRPr>
            </a:lvl2pPr>
            <a:lvl3pPr>
              <a:buClr>
                <a:srgbClr val="333333"/>
              </a:buClr>
              <a:defRPr sz="2000">
                <a:solidFill>
                  <a:srgbClr val="333333"/>
                </a:solidFill>
              </a:defRPr>
            </a:lvl3pPr>
            <a:lvl4pPr>
              <a:buClr>
                <a:srgbClr val="333333"/>
              </a:buClr>
              <a:defRPr sz="1800">
                <a:solidFill>
                  <a:srgbClr val="333333"/>
                </a:solidFill>
              </a:defRPr>
            </a:lvl4pPr>
            <a:lvl5pPr>
              <a:buClr>
                <a:srgbClr val="333333"/>
              </a:buClr>
              <a:defRPr sz="1800">
                <a:solidFill>
                  <a:srgbClr val="33333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333333"/>
              </a:buClr>
              <a:defRPr sz="2800">
                <a:solidFill>
                  <a:srgbClr val="333333"/>
                </a:solidFill>
              </a:defRPr>
            </a:lvl1pPr>
            <a:lvl2pPr>
              <a:buClr>
                <a:srgbClr val="333333"/>
              </a:buClr>
              <a:defRPr sz="2400">
                <a:solidFill>
                  <a:srgbClr val="333333"/>
                </a:solidFill>
              </a:defRPr>
            </a:lvl2pPr>
            <a:lvl3pPr>
              <a:buClr>
                <a:srgbClr val="333333"/>
              </a:buClr>
              <a:defRPr sz="2000">
                <a:solidFill>
                  <a:srgbClr val="333333"/>
                </a:solidFill>
              </a:defRPr>
            </a:lvl3pPr>
            <a:lvl4pPr>
              <a:buClr>
                <a:srgbClr val="333333"/>
              </a:buClr>
              <a:defRPr sz="1800">
                <a:solidFill>
                  <a:srgbClr val="333333"/>
                </a:solidFill>
              </a:defRPr>
            </a:lvl4pPr>
            <a:lvl5pPr>
              <a:buClr>
                <a:srgbClr val="333333"/>
              </a:buClr>
              <a:defRPr sz="1800">
                <a:solidFill>
                  <a:srgbClr val="33333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0" y="76202"/>
            <a:ext cx="9144000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658664-332D-344A-B9C8-25E224BF8580}" type="slidenum">
              <a:rPr lang="en-US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0" y="76202"/>
            <a:ext cx="9144000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2A9B4D-768B-2043-B74D-1B288ACA2C8F}" type="slidenum">
              <a:rPr lang="en-US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0" y="76202"/>
            <a:ext cx="9144000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6EAC68-0AB7-1142-B71F-EFD579C5218F}" type="slidenum">
              <a:rPr lang="en-US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>
            <a:lvl1pPr>
              <a:buClr>
                <a:srgbClr val="333333"/>
              </a:buClr>
              <a:defRPr>
                <a:solidFill>
                  <a:srgbClr val="333333"/>
                </a:solidFill>
              </a:defRPr>
            </a:lvl1pPr>
            <a:lvl2pPr>
              <a:buClr>
                <a:srgbClr val="333333"/>
              </a:buClr>
              <a:defRPr>
                <a:solidFill>
                  <a:srgbClr val="333333"/>
                </a:solidFill>
              </a:defRPr>
            </a:lvl2pPr>
            <a:lvl3pPr>
              <a:buClr>
                <a:srgbClr val="333333"/>
              </a:buClr>
              <a:defRPr>
                <a:solidFill>
                  <a:srgbClr val="333333"/>
                </a:solidFill>
              </a:defRPr>
            </a:lvl3pPr>
            <a:lvl4pPr>
              <a:buClr>
                <a:srgbClr val="333333"/>
              </a:buClr>
              <a:defRPr>
                <a:solidFill>
                  <a:srgbClr val="333333"/>
                </a:solidFill>
              </a:defRPr>
            </a:lvl4pPr>
            <a:lvl5pPr>
              <a:buClr>
                <a:srgbClr val="333333"/>
              </a:buCl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0" y="76202"/>
            <a:ext cx="9144000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D418E6-80FE-0A49-8298-BF691A858904}" type="slidenum">
              <a:rPr lang="en-US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2.jpeg" descr="Header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2734056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762000" y="274640"/>
            <a:ext cx="109728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dirty="0"/>
              <a:t>Click to edit Master title style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sz="half" idx="1"/>
          </p:nvPr>
        </p:nvSpPr>
        <p:spPr>
          <a:xfrm>
            <a:off x="762000" y="1600201"/>
            <a:ext cx="52324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Clr>
                <a:srgbClr val="404040"/>
              </a:buClr>
              <a:buFont typeface="Wingdings"/>
              <a:buChar char="▪"/>
              <a:defRPr sz="2133">
                <a:solidFill>
                  <a:srgbClr val="595959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90555" indent="-333366">
              <a:spcBef>
                <a:spcPts val="600"/>
              </a:spcBef>
              <a:buClr>
                <a:srgbClr val="404040"/>
              </a:buClr>
              <a:buSzPct val="57000"/>
              <a:buFont typeface="Wingdings"/>
              <a:buChar char="❑"/>
              <a:defRPr sz="2133">
                <a:solidFill>
                  <a:srgbClr val="595959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34408" indent="-320031">
              <a:spcBef>
                <a:spcPts val="600"/>
              </a:spcBef>
              <a:buClr>
                <a:srgbClr val="404040"/>
              </a:buClr>
              <a:buFont typeface="Wingdings"/>
              <a:buChar char="▪"/>
              <a:defRPr sz="2133">
                <a:solidFill>
                  <a:srgbClr val="595959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727157" indent="-355591">
              <a:spcBef>
                <a:spcPts val="600"/>
              </a:spcBef>
              <a:buClr>
                <a:srgbClr val="404040"/>
              </a:buClr>
              <a:buSzPct val="60000"/>
              <a:buFont typeface="Wingdings"/>
              <a:buChar char="❑"/>
              <a:defRPr sz="2133">
                <a:solidFill>
                  <a:srgbClr val="595959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184345" indent="-355591">
              <a:spcBef>
                <a:spcPts val="600"/>
              </a:spcBef>
              <a:buClr>
                <a:srgbClr val="404040"/>
              </a:buClr>
              <a:buFont typeface="Wingdings"/>
              <a:buChar char="▪"/>
              <a:defRPr sz="2133">
                <a:solidFill>
                  <a:srgbClr val="595959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Shape 31"/>
          <p:cNvSpPr>
            <a:spLocks noGrp="1"/>
          </p:cNvSpPr>
          <p:nvPr>
            <p:ph type="body" sz="half" idx="10"/>
          </p:nvPr>
        </p:nvSpPr>
        <p:spPr>
          <a:xfrm>
            <a:off x="6248400" y="1600200"/>
            <a:ext cx="52324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Clr>
                <a:srgbClr val="404040"/>
              </a:buClr>
              <a:buFont typeface="Wingdings"/>
              <a:buChar char="▪"/>
              <a:defRPr sz="2133">
                <a:solidFill>
                  <a:srgbClr val="595959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90555" indent="-333366">
              <a:spcBef>
                <a:spcPts val="600"/>
              </a:spcBef>
              <a:buClr>
                <a:srgbClr val="404040"/>
              </a:buClr>
              <a:buSzPct val="57000"/>
              <a:buFont typeface="Wingdings"/>
              <a:buChar char="❑"/>
              <a:defRPr sz="2133">
                <a:solidFill>
                  <a:srgbClr val="595959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34408" indent="-320031">
              <a:spcBef>
                <a:spcPts val="600"/>
              </a:spcBef>
              <a:buClr>
                <a:srgbClr val="404040"/>
              </a:buClr>
              <a:buFont typeface="Wingdings"/>
              <a:buChar char="▪"/>
              <a:defRPr sz="2133">
                <a:solidFill>
                  <a:srgbClr val="595959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727157" indent="-355591">
              <a:spcBef>
                <a:spcPts val="600"/>
              </a:spcBef>
              <a:buClr>
                <a:srgbClr val="404040"/>
              </a:buClr>
              <a:buSzPct val="60000"/>
              <a:buFont typeface="Wingdings"/>
              <a:buChar char="❑"/>
              <a:defRPr sz="2133">
                <a:solidFill>
                  <a:srgbClr val="595959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184345" indent="-355591">
              <a:spcBef>
                <a:spcPts val="600"/>
              </a:spcBef>
              <a:buClr>
                <a:srgbClr val="404040"/>
              </a:buClr>
              <a:buFont typeface="Wingdings"/>
              <a:buChar char="▪"/>
              <a:defRPr sz="2133">
                <a:solidFill>
                  <a:srgbClr val="595959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pic>
        <p:nvPicPr>
          <p:cNvPr id="7" name="Picture 6" descr="DHS_S&amp;T_logo_blue_rgb2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333" y="5952589"/>
            <a:ext cx="2167168" cy="8894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228600"/>
            <a:ext cx="1879600" cy="1426707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2.jpeg" descr="Header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2734056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3378201" y="182954"/>
            <a:ext cx="6508865" cy="1143001"/>
          </a:xfrm>
          <a:prstGeom prst="rect">
            <a:avLst/>
          </a:prstGeom>
        </p:spPr>
        <p:txBody>
          <a:bodyPr/>
          <a:lstStyle>
            <a:lvl1pPr>
              <a:defRPr>
                <a:latin typeface="Nanum Gothic" charset="-127"/>
                <a:ea typeface="Nanum Gothic" charset="-127"/>
                <a:cs typeface="Nanum Gothic" charset="-127"/>
              </a:defRPr>
            </a:lvl1pPr>
          </a:lstStyle>
          <a:p>
            <a:r>
              <a:rPr dirty="0"/>
              <a:t>Click to edit Master title style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sz="half" idx="1"/>
          </p:nvPr>
        </p:nvSpPr>
        <p:spPr>
          <a:xfrm>
            <a:off x="762000" y="1600206"/>
            <a:ext cx="5232400" cy="4525963"/>
          </a:xfrm>
          <a:prstGeom prst="rect">
            <a:avLst/>
          </a:prstGeom>
          <a:ln w="9525">
            <a:solidFill>
              <a:srgbClr val="C00000"/>
            </a:solidFill>
          </a:ln>
        </p:spPr>
        <p:txBody>
          <a:bodyPr lIns="91440" tIns="0" rIns="0" bIns="0">
            <a:normAutofit/>
          </a:bodyPr>
          <a:lstStyle>
            <a:lvl1pPr>
              <a:spcBef>
                <a:spcPts val="600"/>
              </a:spcBef>
              <a:buClr>
                <a:srgbClr val="404040"/>
              </a:buClr>
              <a:buFont typeface="Wingdings"/>
              <a:buChar char="▪"/>
              <a:defRPr sz="1800">
                <a:solidFill>
                  <a:srgbClr val="000000"/>
                </a:solidFill>
              </a:defRPr>
            </a:lvl1pPr>
            <a:lvl2pPr marL="790535" indent="-333358">
              <a:spcBef>
                <a:spcPts val="600"/>
              </a:spcBef>
              <a:buClr>
                <a:srgbClr val="404040"/>
              </a:buClr>
              <a:buSzPct val="57000"/>
              <a:buFont typeface="Wingdings"/>
              <a:buChar char="❑"/>
              <a:defRPr sz="1800">
                <a:solidFill>
                  <a:srgbClr val="000000"/>
                </a:solidFill>
              </a:defRPr>
            </a:lvl2pPr>
            <a:lvl3pPr marL="1234377" indent="-320023">
              <a:spcBef>
                <a:spcPts val="600"/>
              </a:spcBef>
              <a:buClr>
                <a:srgbClr val="404040"/>
              </a:buClr>
              <a:buFont typeface="Wingdings"/>
              <a:buChar char="▪"/>
              <a:defRPr sz="1800">
                <a:solidFill>
                  <a:srgbClr val="000000"/>
                </a:solidFill>
              </a:defRPr>
            </a:lvl3pPr>
            <a:lvl4pPr marL="1727114" indent="-355582">
              <a:spcBef>
                <a:spcPts val="600"/>
              </a:spcBef>
              <a:buClr>
                <a:srgbClr val="404040"/>
              </a:buClr>
              <a:buSzPct val="60000"/>
              <a:buFont typeface="Wingdings"/>
              <a:buChar char="❑"/>
              <a:defRPr sz="1800">
                <a:solidFill>
                  <a:srgbClr val="000000"/>
                </a:solidFill>
              </a:defRPr>
            </a:lvl4pPr>
            <a:lvl5pPr marL="2184291" indent="-355582">
              <a:spcBef>
                <a:spcPts val="600"/>
              </a:spcBef>
              <a:buClr>
                <a:srgbClr val="404040"/>
              </a:buClr>
              <a:buFont typeface="Wingdings"/>
              <a:buChar char="▪"/>
              <a:defRPr sz="1800">
                <a:solidFill>
                  <a:srgbClr val="000000"/>
                </a:solidFill>
              </a:defRPr>
            </a:lvl5pPr>
          </a:lstStyle>
          <a:p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Shape 31"/>
          <p:cNvSpPr>
            <a:spLocks noGrp="1"/>
          </p:cNvSpPr>
          <p:nvPr>
            <p:ph type="body" sz="half" idx="10"/>
          </p:nvPr>
        </p:nvSpPr>
        <p:spPr>
          <a:xfrm>
            <a:off x="6486838" y="1600206"/>
            <a:ext cx="5283983" cy="4525963"/>
          </a:xfrm>
          <a:prstGeom prst="rect">
            <a:avLst/>
          </a:prstGeom>
          <a:ln w="9525">
            <a:solidFill>
              <a:srgbClr val="FFCC00"/>
            </a:solidFill>
          </a:ln>
        </p:spPr>
        <p:txBody>
          <a:bodyPr lIns="91440" tIns="0" rIns="0" bIns="0"/>
          <a:lstStyle>
            <a:lvl1pPr>
              <a:spcBef>
                <a:spcPts val="600"/>
              </a:spcBef>
              <a:buClr>
                <a:srgbClr val="404040"/>
              </a:buClr>
              <a:buFont typeface="Wingdings"/>
              <a:buChar char="▪"/>
              <a:defRPr sz="1800">
                <a:solidFill>
                  <a:srgbClr val="000000"/>
                </a:solidFill>
              </a:defRPr>
            </a:lvl1pPr>
            <a:lvl2pPr marL="790535" indent="-333358">
              <a:spcBef>
                <a:spcPts val="600"/>
              </a:spcBef>
              <a:buClr>
                <a:srgbClr val="404040"/>
              </a:buClr>
              <a:buSzPct val="57000"/>
              <a:buFont typeface="Wingdings"/>
              <a:buChar char="❑"/>
              <a:defRPr sz="1800">
                <a:solidFill>
                  <a:srgbClr val="000000"/>
                </a:solidFill>
              </a:defRPr>
            </a:lvl2pPr>
            <a:lvl3pPr marL="1234377" indent="-320023">
              <a:spcBef>
                <a:spcPts val="600"/>
              </a:spcBef>
              <a:buClr>
                <a:srgbClr val="404040"/>
              </a:buClr>
              <a:buFont typeface="Wingdings"/>
              <a:buChar char="▪"/>
              <a:defRPr sz="1800">
                <a:solidFill>
                  <a:srgbClr val="000000"/>
                </a:solidFill>
              </a:defRPr>
            </a:lvl3pPr>
            <a:lvl4pPr marL="1727114" indent="-355582">
              <a:spcBef>
                <a:spcPts val="600"/>
              </a:spcBef>
              <a:buClr>
                <a:srgbClr val="404040"/>
              </a:buClr>
              <a:buSzPct val="60000"/>
              <a:buFont typeface="Wingdings"/>
              <a:buChar char="❑"/>
              <a:defRPr sz="1800">
                <a:solidFill>
                  <a:srgbClr val="000000"/>
                </a:solidFill>
              </a:defRPr>
            </a:lvl4pPr>
            <a:lvl5pPr marL="2184291" indent="-355582">
              <a:spcBef>
                <a:spcPts val="600"/>
              </a:spcBef>
              <a:buClr>
                <a:srgbClr val="404040"/>
              </a:buClr>
              <a:buFont typeface="Wingdings"/>
              <a:buChar char="▪"/>
              <a:defRPr sz="1800">
                <a:solidFill>
                  <a:srgbClr val="000000"/>
                </a:solidFill>
              </a:defRPr>
            </a:lvl5pPr>
          </a:lstStyle>
          <a:p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pic>
        <p:nvPicPr>
          <p:cNvPr id="10" name="Picture 10" descr="mage result for R&amp;D icon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072" y="1600206"/>
            <a:ext cx="801504" cy="60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mage result for valley icon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4179" y="1408154"/>
            <a:ext cx="1215717" cy="91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762001" y="6538536"/>
            <a:ext cx="1341453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defTabSz="457200" hangingPunct="0"/>
            <a:r>
              <a:rPr lang="en-US" sz="1200" cap="small" dirty="0">
                <a:solidFill>
                  <a:srgbClr val="000000"/>
                </a:solidFill>
                <a:latin typeface="Tw Cen MT" charset="0"/>
                <a:ea typeface="Tw Cen MT" charset="0"/>
                <a:cs typeface="Tw Cen MT" charset="0"/>
                <a:sym typeface="Calibri"/>
              </a:rPr>
              <a:t>2018 Erin Kenneally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79" y="71125"/>
            <a:ext cx="1529081" cy="1529081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36B4-D31E-D548-914C-40FA01775F35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2018 Kenneally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80FB-9684-DC45-AAB8-282B9B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2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40F0-FD0E-5F4D-A7EE-DA6F1252A725}" type="datetime1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2018 Kenneally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80FB-9684-DC45-AAB8-282B9B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3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C625-780C-0947-A514-EDBAB3D89069}" type="datetime1">
              <a:rPr lang="en-US" smtClean="0"/>
              <a:t>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2018 Kenneally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80FB-9684-DC45-AAB8-282B9B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9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32E-1EAB-814C-BA86-18F7F6A8AE05}" type="datetime1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2018 Kenneally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80FB-9684-DC45-AAB8-282B9B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B7F0-D0C4-4643-9672-B4582B29AF2D}" type="datetime1">
              <a:rPr lang="en-US" smtClean="0"/>
              <a:t>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2018 Kenneally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80FB-9684-DC45-AAB8-282B9B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9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6A98-78B7-5344-BD32-E364B7F1E217}" type="datetime1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2018 Kenneally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80FB-9684-DC45-AAB8-282B9B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5FE4-DADF-7F46-9CE1-6B8E5794CDB8}" type="datetime1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2018 Kenneally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80FB-9684-DC45-AAB8-282B9B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558E7-3127-BD46-9D9C-88691CB059CB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810751" y="35655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>
                <a:solidFill>
                  <a:schemeClr val="tx1">
                    <a:tint val="7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r>
              <a:rPr lang="en-US" dirty="0"/>
              <a:t>2018 Kenneally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D80FB-9684-DC45-AAB8-282B9B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9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  <p:sldLayoutId id="2147483667" r:id="rId16"/>
    <p:sldLayoutId id="2147483669" r:id="rId17"/>
    <p:sldLayoutId id="2147483670" r:id="rId18"/>
    <p:sldLayoutId id="2147483673" r:id="rId19"/>
    <p:sldLayoutId id="2147483676" r:id="rId20"/>
    <p:sldLayoutId id="2147483696" r:id="rId21"/>
    <p:sldLayoutId id="2147483697" r:id="rId22"/>
    <p:sldLayoutId id="2147483700" r:id="rId23"/>
    <p:sldLayoutId id="2147483702" r:id="rId24"/>
    <p:sldLayoutId id="2147483703" r:id="rId25"/>
    <p:sldLayoutId id="2147483706" r:id="rId26"/>
    <p:sldLayoutId id="2147483709" r:id="rId27"/>
    <p:sldLayoutId id="2147483727" r:id="rId2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Nanum Gothic" charset="-127"/>
          <a:ea typeface="Nanum Gothic" charset="-127"/>
          <a:cs typeface="Nanum Gothic" charset="-12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tif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26.jpe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jpeg"/><Relationship Id="rId1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0139" y="1498326"/>
            <a:ext cx="3788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Information Marketplace for Policy and Analysis of Cyber-risk &amp; Trust</a:t>
            </a:r>
            <a:endParaRPr lang="en-US" sz="3200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1" t="17511" r="18302" b="17511"/>
          <a:stretch/>
        </p:blipFill>
        <p:spPr>
          <a:xfrm rot="962952">
            <a:off x="4323316" y="390420"/>
            <a:ext cx="4602354" cy="6132577"/>
          </a:xfrm>
          <a:prstGeom prst="rect">
            <a:avLst/>
          </a:prstGeom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7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056986" y="212259"/>
            <a:ext cx="2274537" cy="129309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/>
          <p:cNvSpPr txBox="1"/>
          <p:nvPr/>
        </p:nvSpPr>
        <p:spPr>
          <a:xfrm>
            <a:off x="9269268" y="3267887"/>
            <a:ext cx="2675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Open Sans" charset="0"/>
                <a:ea typeface="Open Sans" charset="0"/>
                <a:cs typeface="Open Sans" charset="0"/>
              </a:rPr>
              <a:t>Program Manager:</a:t>
            </a:r>
          </a:p>
          <a:p>
            <a:r>
              <a:rPr lang="en-US" b="1" dirty="0">
                <a:latin typeface="Open Sans" charset="0"/>
                <a:ea typeface="Open Sans" charset="0"/>
                <a:cs typeface="Open Sans" charset="0"/>
              </a:rPr>
              <a:t>Erin Kenneally, M.F.S., J.D.</a:t>
            </a:r>
          </a:p>
          <a:p>
            <a:r>
              <a:rPr lang="en-US" b="1" dirty="0">
                <a:latin typeface="Open Sans" charset="0"/>
                <a:ea typeface="Open Sans" charset="0"/>
                <a:cs typeface="Open Sans" charset="0"/>
              </a:rPr>
              <a:t>Cyber Security Division</a:t>
            </a:r>
          </a:p>
        </p:txBody>
      </p:sp>
      <p:pic>
        <p:nvPicPr>
          <p:cNvPr id="10" name="Picture 10" descr="mage result for digital bod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63" t="11794" r="37590" b="6044"/>
          <a:stretch/>
        </p:blipFill>
        <p:spPr bwMode="auto">
          <a:xfrm>
            <a:off x="935806" y="2453230"/>
            <a:ext cx="1924471" cy="3867444"/>
          </a:xfrm>
          <a:prstGeom prst="rect">
            <a:avLst/>
          </a:prstGeom>
          <a:noFill/>
          <a:effectLst>
            <a:softEdge rad="139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>
          <a:xfrm>
            <a:off x="479323" y="3729552"/>
            <a:ext cx="2969083" cy="1566010"/>
          </a:xfrm>
          <a:prstGeom prst="rightArrow">
            <a:avLst>
              <a:gd name="adj1" fmla="val 50000"/>
              <a:gd name="adj2" fmla="val 36684"/>
            </a:avLst>
          </a:prstGeom>
          <a:solidFill>
            <a:sysClr val="windowText" lastClr="000000"/>
          </a:solidFill>
          <a:ln w="15875" cap="flat" cmpd="sng" algn="ctr">
            <a:noFill/>
            <a:prstDash val="solid"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81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"/>
                <a:cs typeface=""/>
              </a:rPr>
              <a:t>Driving Trusted  Data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"/>
                <a:cs typeface=""/>
              </a:rPr>
              <a:t>&amp; Analytics</a:t>
            </a:r>
          </a:p>
        </p:txBody>
      </p:sp>
      <p:pic>
        <p:nvPicPr>
          <p:cNvPr id="12" name="image28.png" descr="Logo&#10;&#10;U.S. Department of Homeland Security seal, Science &amp; Technology ">
            <a:extLst>
              <a:ext uri="{FF2B5EF4-FFF2-40B4-BE49-F238E27FC236}">
                <a16:creationId xmlns:a16="http://schemas.microsoft.com/office/drawing/2014/main" xmlns="" id="{B2C5DF4C-CB79-114B-B1B0-A52155A26E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933698" y="1444400"/>
            <a:ext cx="3011559" cy="127740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523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Introducing:</a:t>
            </a:r>
            <a:br>
              <a:rPr lang="en-US" dirty="0"/>
            </a:br>
            <a:r>
              <a:rPr lang="en-US" dirty="0"/>
              <a:t>The ORDINAL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/>
              <a:t>O</a:t>
            </a:r>
            <a:r>
              <a:rPr lang="en-US" dirty="0"/>
              <a:t>perational </a:t>
            </a:r>
            <a:r>
              <a:rPr lang="en-US" u="sng" dirty="0"/>
              <a:t>R</a:t>
            </a:r>
            <a:r>
              <a:rPr lang="en-US" dirty="0"/>
              <a:t>esearch </a:t>
            </a:r>
            <a:r>
              <a:rPr lang="en-US" u="sng" dirty="0"/>
              <a:t>D</a:t>
            </a:r>
            <a:r>
              <a:rPr lang="en-US" dirty="0"/>
              <a:t>ata from </a:t>
            </a:r>
            <a:r>
              <a:rPr lang="en-US" u="sng" dirty="0"/>
              <a:t>I</a:t>
            </a:r>
            <a:r>
              <a:rPr lang="en-US" dirty="0"/>
              <a:t>nternet </a:t>
            </a:r>
            <a:r>
              <a:rPr lang="en-US" u="sng" dirty="0" err="1"/>
              <a:t>NA</a:t>
            </a:r>
            <a:r>
              <a:rPr lang="en-US" dirty="0" err="1"/>
              <a:t>mespace</a:t>
            </a:r>
            <a:r>
              <a:rPr lang="en-US" dirty="0"/>
              <a:t> </a:t>
            </a:r>
            <a:r>
              <a:rPr lang="en-US" u="sng" dirty="0"/>
              <a:t>L</a:t>
            </a:r>
            <a:r>
              <a:rPr lang="en-US" dirty="0"/>
              <a:t>ogs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034" y="4429919"/>
            <a:ext cx="1779758" cy="17797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79" y="4386141"/>
            <a:ext cx="2470052" cy="187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761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Namespace Collisions: </a:t>
            </a:r>
            <a:r>
              <a:rPr lang="en-US" sz="3200" dirty="0"/>
              <a:t>a (very) quick history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old as the DNS itself</a:t>
            </a:r>
          </a:p>
          <a:p>
            <a:r>
              <a:rPr lang="en-US" dirty="0"/>
              <a:t>Researched since ~2003</a:t>
            </a:r>
          </a:p>
          <a:p>
            <a:r>
              <a:rPr lang="en-US" dirty="0"/>
              <a:t>New interest related to ICANN’s new </a:t>
            </a:r>
            <a:r>
              <a:rPr lang="en-US" dirty="0" err="1"/>
              <a:t>gTLD</a:t>
            </a:r>
            <a:r>
              <a:rPr lang="en-US" dirty="0"/>
              <a:t> Program</a:t>
            </a:r>
          </a:p>
          <a:p>
            <a:r>
              <a:rPr lang="en-US" dirty="0"/>
              <a:t>Result when resolving party is other than the one anticipated</a:t>
            </a:r>
          </a:p>
          <a:p>
            <a:r>
              <a:rPr lang="en-US" dirty="0"/>
              <a:t>“Squatting” and “drop catching” seek to leverage collisions</a:t>
            </a:r>
          </a:p>
          <a:p>
            <a:r>
              <a:rPr lang="en-US" dirty="0"/>
              <a:t>Machine-to-machine traffic is more interesting</a:t>
            </a:r>
          </a:p>
          <a:p>
            <a:r>
              <a:rPr lang="en-US" dirty="0"/>
              <a:t>Exacerbated by complex/aggressive DNS search path processing</a:t>
            </a:r>
          </a:p>
          <a:p>
            <a:r>
              <a:rPr lang="en-US" dirty="0"/>
              <a:t>Misuse of the DNS for Authentication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4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(known) Violators that </a:t>
            </a:r>
            <a:br>
              <a:rPr lang="en-US" dirty="0"/>
            </a:br>
            <a:r>
              <a:rPr lang="en-US" dirty="0"/>
              <a:t>Misuse the DNS for Authentication </a:t>
            </a:r>
            <a:r>
              <a:rPr lang="en-US" sz="3200" dirty="0"/>
              <a:t>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r>
              <a:rPr lang="en-US" dirty="0"/>
              <a:t>Protocols/Applications that lack server authentication</a:t>
            </a:r>
          </a:p>
          <a:p>
            <a:pPr lvl="1"/>
            <a:r>
              <a:rPr lang="en-US" dirty="0"/>
              <a:t>Server authentication is hard, think https/</a:t>
            </a:r>
            <a:r>
              <a:rPr lang="en-US" dirty="0" err="1"/>
              <a:t>tls</a:t>
            </a:r>
            <a:r>
              <a:rPr lang="en-US" dirty="0"/>
              <a:t>/x.509, and </a:t>
            </a:r>
            <a:r>
              <a:rPr lang="en-US" dirty="0" err="1"/>
              <a:t>ssh</a:t>
            </a:r>
            <a:endParaRPr lang="en-US" dirty="0"/>
          </a:p>
          <a:p>
            <a:pPr lvl="1"/>
            <a:r>
              <a:rPr lang="en-US" dirty="0"/>
              <a:t>Especially in scenarios where there is no pre-existing trust</a:t>
            </a:r>
          </a:p>
          <a:p>
            <a:pPr lvl="1"/>
            <a:r>
              <a:rPr lang="en-US" dirty="0"/>
              <a:t>Legacy protocols (FTP, POP, </a:t>
            </a:r>
            <a:r>
              <a:rPr lang="en-US" dirty="0" err="1"/>
              <a:t>etc</a:t>
            </a:r>
            <a:r>
              <a:rPr lang="en-US" dirty="0"/>
              <a:t>) mostly punt</a:t>
            </a:r>
          </a:p>
          <a:p>
            <a:r>
              <a:rPr lang="en-US" dirty="0"/>
              <a:t>SMTP</a:t>
            </a:r>
          </a:p>
          <a:p>
            <a:pPr lvl="1"/>
            <a:r>
              <a:rPr lang="en-US" dirty="0"/>
              <a:t>Identification by DNS MX record; no cryptographic authentication</a:t>
            </a:r>
          </a:p>
          <a:p>
            <a:pPr lvl="1"/>
            <a:r>
              <a:rPr lang="en-US" dirty="0"/>
              <a:t>Few use SMTP over TLS to add cryptographic authentication (used for transport)</a:t>
            </a:r>
          </a:p>
          <a:p>
            <a:pPr lvl="1"/>
            <a:r>
              <a:rPr lang="en-US" dirty="0"/>
              <a:t>Most email honeypots leverage this behavior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02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(known) Violators that </a:t>
            </a:r>
            <a:br>
              <a:rPr lang="en-US" dirty="0"/>
            </a:br>
            <a:r>
              <a:rPr lang="en-US" dirty="0"/>
              <a:t>Misuse the DNS for Authentication </a:t>
            </a:r>
            <a:r>
              <a:rPr lang="en-US" sz="3200" dirty="0"/>
              <a:t>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r>
              <a:rPr lang="en-US" dirty="0"/>
              <a:t>Microsoft Active Directory, SMB/CIFS</a:t>
            </a:r>
          </a:p>
          <a:p>
            <a:pPr lvl="1"/>
            <a:r>
              <a:rPr lang="en-US" dirty="0"/>
              <a:t>Active Directory namespaces are DNS namespaces</a:t>
            </a:r>
          </a:p>
          <a:p>
            <a:pPr lvl="1"/>
            <a:r>
              <a:rPr lang="en-US" dirty="0"/>
              <a:t>Locates URL/UNC resources via DNS; trusts the response (!!)</a:t>
            </a:r>
          </a:p>
          <a:p>
            <a:pPr lvl="1"/>
            <a:r>
              <a:rPr lang="en-US" dirty="0"/>
              <a:t>\\SYSVOL, \\NETLOGON (!!)</a:t>
            </a:r>
          </a:p>
          <a:p>
            <a:pPr lvl="1"/>
            <a:r>
              <a:rPr lang="en-US" dirty="0"/>
              <a:t>\\users\</a:t>
            </a:r>
            <a:r>
              <a:rPr lang="en-US" dirty="0" err="1"/>
              <a:t>jschmidt</a:t>
            </a:r>
            <a:r>
              <a:rPr lang="en-US" dirty="0"/>
              <a:t> and </a:t>
            </a:r>
            <a:r>
              <a:rPr lang="mr-IN" i="1" dirty="0" err="1"/>
              <a:t>smb</a:t>
            </a:r>
            <a:r>
              <a:rPr lang="mr-IN" i="1" dirty="0"/>
              <a:t>://</a:t>
            </a:r>
            <a:r>
              <a:rPr lang="en-US" i="1" dirty="0"/>
              <a:t>users/</a:t>
            </a:r>
            <a:r>
              <a:rPr lang="en-US" i="1" dirty="0" err="1"/>
              <a:t>jschmidt</a:t>
            </a:r>
            <a:endParaRPr lang="en-US" i="1" dirty="0"/>
          </a:p>
          <a:p>
            <a:pPr lvl="1"/>
            <a:r>
              <a:rPr lang="en-US" dirty="0"/>
              <a:t>SMB/CIFS will downgrade to WebDAV over http (SharePoint) (!!)</a:t>
            </a:r>
          </a:p>
          <a:p>
            <a:pPr lvl="1"/>
            <a:r>
              <a:rPr lang="en-US" dirty="0"/>
              <a:t>Crux of JASBUG/</a:t>
            </a:r>
            <a:r>
              <a:rPr lang="mr-IN" dirty="0"/>
              <a:t>CVE-2015-0008</a:t>
            </a:r>
            <a:r>
              <a:rPr lang="en-US" dirty="0"/>
              <a:t>/MS15-011,014</a:t>
            </a:r>
          </a:p>
          <a:p>
            <a:pPr lvl="1"/>
            <a:r>
              <a:rPr lang="en-US" dirty="0"/>
              <a:t>Trivially exploitable (Responder and </a:t>
            </a:r>
            <a:r>
              <a:rPr lang="en-US" dirty="0" err="1"/>
              <a:t>SMBRelay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Microsoft’s response, SMB Signing, adds cryptographic authentication</a:t>
            </a:r>
          </a:p>
          <a:p>
            <a:pPr lvl="1"/>
            <a:r>
              <a:rPr lang="en-US" sz="1700" dirty="0"/>
              <a:t>"PROPFIND /USERS/</a:t>
            </a:r>
            <a:r>
              <a:rPr lang="en-US" sz="1700" dirty="0" err="1"/>
              <a:t>michaelw</a:t>
            </a:r>
            <a:r>
              <a:rPr lang="en-US" sz="1700" dirty="0"/>
              <a:t> HTTP/1.1" 405 240 "-" "Microsoft-WebDAV-</a:t>
            </a:r>
            <a:r>
              <a:rPr lang="en-US" sz="1700" dirty="0" err="1"/>
              <a:t>MiniRedir</a:t>
            </a:r>
            <a:r>
              <a:rPr lang="en-US" sz="1700" dirty="0"/>
              <a:t>/10.0.10586"</a:t>
            </a:r>
          </a:p>
          <a:p>
            <a:pPr lvl="1"/>
            <a:r>
              <a:rPr lang="en-US" sz="1700" dirty="0"/>
              <a:t>"PROPFIND /SYSVOL/</a:t>
            </a:r>
            <a:r>
              <a:rPr lang="en-US" sz="1700" dirty="0">
                <a:solidFill>
                  <a:srgbClr val="FF0000"/>
                </a:solidFill>
              </a:rPr>
              <a:t>XXX</a:t>
            </a:r>
            <a:r>
              <a:rPr lang="en-US" sz="1700" dirty="0"/>
              <a:t>/Policies/%7B87DF. . . 48FA9EC%7D HTTP/1.1" 405 293 "-" "Microsoft-WebDAV-</a:t>
            </a:r>
            <a:r>
              <a:rPr lang="en-US" sz="1700" dirty="0" err="1"/>
              <a:t>MiniRedir</a:t>
            </a:r>
            <a:r>
              <a:rPr lang="en-US" sz="1700" dirty="0"/>
              <a:t>/6.1.7601"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62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(known) Violators that </a:t>
            </a:r>
            <a:br>
              <a:rPr lang="en-US" dirty="0"/>
            </a:br>
            <a:r>
              <a:rPr lang="en-US" dirty="0"/>
              <a:t>Misuse the DNS for Authentication </a:t>
            </a:r>
            <a:r>
              <a:rPr lang="en-US" sz="3200" dirty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898732"/>
          </a:xfrm>
        </p:spPr>
        <p:txBody>
          <a:bodyPr>
            <a:normAutofit/>
          </a:bodyPr>
          <a:lstStyle/>
          <a:p>
            <a:r>
              <a:rPr lang="en-US" dirty="0"/>
              <a:t>Microsoft Distributed File System (DFS)</a:t>
            </a:r>
          </a:p>
          <a:p>
            <a:pPr lvl="1"/>
            <a:r>
              <a:rPr lang="en-US" dirty="0"/>
              <a:t>DFS Namespaces are DNS Namespaces</a:t>
            </a:r>
          </a:p>
          <a:p>
            <a:pPr lvl="1"/>
            <a:r>
              <a:rPr lang="en-US" dirty="0"/>
              <a:t>"PROPFIND /DFSRoot02/05_0139/10_General/30_Communication/02_Management_People/info%20in%20verband%20met%20nieuwe%20CAT%20systeem%20in%20EMS HTTP/1.1" 405 338 "-" "Microsoft-WebDAV-</a:t>
            </a:r>
            <a:r>
              <a:rPr lang="en-US" dirty="0" err="1"/>
              <a:t>MiniRedir</a:t>
            </a:r>
            <a:r>
              <a:rPr lang="en-US" dirty="0"/>
              <a:t>/6.1.7601"</a:t>
            </a:r>
          </a:p>
          <a:p>
            <a:r>
              <a:rPr lang="en-US" dirty="0"/>
              <a:t>WPAD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wpad.microsoft.com</a:t>
            </a:r>
            <a:r>
              <a:rPr lang="en-US" dirty="0"/>
              <a:t>/</a:t>
            </a:r>
            <a:r>
              <a:rPr lang="en-US" dirty="0" err="1"/>
              <a:t>wpad.dat</a:t>
            </a:r>
            <a:r>
              <a:rPr lang="en-US" dirty="0"/>
              <a:t> (and iterations/subdomains)</a:t>
            </a:r>
          </a:p>
          <a:p>
            <a:pPr lvl="1"/>
            <a:r>
              <a:rPr lang="en-US" dirty="0"/>
              <a:t>No authentication; very bad; trivially exploitable (Responder has a module)</a:t>
            </a:r>
          </a:p>
          <a:p>
            <a:pPr lvl="1"/>
            <a:r>
              <a:rPr lang="en-US" dirty="0"/>
              <a:t>"GET /</a:t>
            </a:r>
            <a:r>
              <a:rPr lang="en-US" dirty="0" err="1"/>
              <a:t>wpad.dat</a:t>
            </a:r>
            <a:r>
              <a:rPr lang="en-US" dirty="0"/>
              <a:t> HTTP/1.1" 404 206 "-" "</a:t>
            </a:r>
            <a:r>
              <a:rPr lang="en-US" dirty="0" err="1"/>
              <a:t>WinHttp</a:t>
            </a:r>
            <a:r>
              <a:rPr lang="en-US" dirty="0"/>
              <a:t>-</a:t>
            </a:r>
            <a:r>
              <a:rPr lang="en-US" dirty="0" err="1"/>
              <a:t>Autoproxy</a:t>
            </a:r>
            <a:r>
              <a:rPr lang="en-US" dirty="0"/>
              <a:t>-Service/5.1"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69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(known) Violators that </a:t>
            </a:r>
            <a:br>
              <a:rPr lang="en-US" dirty="0"/>
            </a:br>
            <a:r>
              <a:rPr lang="en-US" dirty="0"/>
              <a:t>Misuse the DNS for Authentication </a:t>
            </a:r>
            <a:r>
              <a:rPr lang="en-US" sz="3200" dirty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898732"/>
          </a:xfrm>
        </p:spPr>
        <p:txBody>
          <a:bodyPr>
            <a:normAutofit/>
          </a:bodyPr>
          <a:lstStyle/>
          <a:p>
            <a:r>
              <a:rPr lang="en-US" dirty="0"/>
              <a:t>Microsoft System Center Configuration Manager (SCCM)</a:t>
            </a:r>
          </a:p>
          <a:p>
            <a:pPr lvl="1"/>
            <a:r>
              <a:rPr lang="en-US" dirty="0"/>
              <a:t>Formerly Systems Management Server (SMS); widely deployed</a:t>
            </a:r>
          </a:p>
          <a:p>
            <a:pPr lvl="1"/>
            <a:r>
              <a:rPr lang="en-US" dirty="0"/>
              <a:t>Uses http and custom method: CCM_POST</a:t>
            </a:r>
          </a:p>
          <a:p>
            <a:pPr lvl="1"/>
            <a:r>
              <a:rPr lang="en-US" dirty="0"/>
              <a:t>No discernable server authentication</a:t>
            </a:r>
          </a:p>
          <a:p>
            <a:pPr lvl="1"/>
            <a:r>
              <a:rPr lang="mr-IN" sz="1900" dirty="0"/>
              <a:t>"CCM_POST /</a:t>
            </a:r>
            <a:r>
              <a:rPr lang="mr-IN" sz="1900" dirty="0" err="1"/>
              <a:t>ccm_system</a:t>
            </a:r>
            <a:r>
              <a:rPr lang="mr-IN" sz="1900" dirty="0"/>
              <a:t>/</a:t>
            </a:r>
            <a:r>
              <a:rPr lang="mr-IN" sz="1900" dirty="0" err="1"/>
              <a:t>request</a:t>
            </a:r>
            <a:r>
              <a:rPr lang="mr-IN" sz="1900" dirty="0"/>
              <a:t> HTTP/1.1" 501 214 "-" "</a:t>
            </a:r>
            <a:r>
              <a:rPr lang="mr-IN" sz="1900" dirty="0" err="1"/>
              <a:t>ccmhttp</a:t>
            </a:r>
            <a:r>
              <a:rPr lang="mr-IN" sz="1900" dirty="0"/>
              <a:t>”</a:t>
            </a:r>
            <a:endParaRPr lang="en-US" sz="1900" dirty="0"/>
          </a:p>
          <a:p>
            <a:pPr lvl="1"/>
            <a:r>
              <a:rPr lang="en-US" sz="1900" dirty="0"/>
              <a:t>"GET /SMS_MP/.</a:t>
            </a:r>
            <a:r>
              <a:rPr lang="en-US" sz="1900" dirty="0" err="1"/>
              <a:t>sms_aut?SITESIGNCERT</a:t>
            </a:r>
            <a:r>
              <a:rPr lang="en-US" sz="1900" dirty="0"/>
              <a:t> HTTP/1.1" 404 213 "-" "SMS CCM 5.0”</a:t>
            </a:r>
          </a:p>
          <a:p>
            <a:pPr lvl="1"/>
            <a:r>
              <a:rPr lang="mr-IN" sz="1900" dirty="0"/>
              <a:t>"HEAD /SMS_DP_SMSPKG$/4885f087-977b-4a79-b1b6-e4370a25492c HTTP/1.1" 404 - "-" "SMS CCM 5.0"</a:t>
            </a:r>
            <a:endParaRPr lang="en-US" dirty="0"/>
          </a:p>
          <a:p>
            <a:r>
              <a:rPr lang="en-US" dirty="0"/>
              <a:t>Microsoft “</a:t>
            </a:r>
            <a:r>
              <a:rPr lang="en-US" dirty="0" err="1"/>
              <a:t>OutlookAnywhere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Uses http and custom methods: RPC_IN_DATA, RPC_OUT_DATA</a:t>
            </a:r>
          </a:p>
          <a:p>
            <a:pPr lvl="1"/>
            <a:r>
              <a:rPr lang="mr-IN" sz="1600" dirty="0"/>
              <a:t>"RPC_IN_DATA /</a:t>
            </a:r>
            <a:r>
              <a:rPr lang="mr-IN" sz="1600" dirty="0" err="1"/>
              <a:t>rpc</a:t>
            </a:r>
            <a:r>
              <a:rPr lang="mr-IN" sz="1600" dirty="0"/>
              <a:t>/rpcproxy.dll?d89b673c-38b0-483c-b906-89e992c88c12@</a:t>
            </a:r>
            <a:r>
              <a:rPr lang="en-US" sz="1600" dirty="0">
                <a:solidFill>
                  <a:srgbClr val="FF0000"/>
                </a:solidFill>
              </a:rPr>
              <a:t>XXX</a:t>
            </a:r>
            <a:r>
              <a:rPr lang="mr-IN" sz="1600" dirty="0"/>
              <a:t>.com:6001 HTTP/1.1" 501 215 "-" "MSRPC”</a:t>
            </a:r>
            <a:endParaRPr lang="en-US" sz="1600" dirty="0"/>
          </a:p>
          <a:p>
            <a:pPr lvl="1"/>
            <a:r>
              <a:rPr lang="mr-IN" sz="1600" dirty="0"/>
              <a:t>"RPC_OUT_DATA /</a:t>
            </a:r>
            <a:r>
              <a:rPr lang="mr-IN" sz="1600" dirty="0" err="1"/>
              <a:t>rpc</a:t>
            </a:r>
            <a:r>
              <a:rPr lang="mr-IN" sz="1600" dirty="0"/>
              <a:t>/rpcproxy.dll?d89b673c-38b0-483c-b906-89e992c88c12@</a:t>
            </a:r>
            <a:r>
              <a:rPr lang="en-US" sz="1600" dirty="0">
                <a:solidFill>
                  <a:srgbClr val="FF0000"/>
                </a:solidFill>
              </a:rPr>
              <a:t>XXX</a:t>
            </a:r>
            <a:r>
              <a:rPr lang="mr-IN" sz="1600" dirty="0"/>
              <a:t>.com:6001 HTTP/1.1" 501 216 "-" "MSRPC”</a:t>
            </a:r>
            <a:endParaRPr lang="en-US" sz="1600" dirty="0"/>
          </a:p>
          <a:p>
            <a:pPr lvl="1"/>
            <a:r>
              <a:rPr lang="en-US" dirty="0"/>
              <a:t>No discernable server authentication</a:t>
            </a:r>
          </a:p>
          <a:p>
            <a:pPr lvl="1"/>
            <a:endParaRPr lang="en-US" sz="16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039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(known) Violators that </a:t>
            </a:r>
            <a:br>
              <a:rPr lang="en-US" dirty="0"/>
            </a:br>
            <a:r>
              <a:rPr lang="en-US" dirty="0"/>
              <a:t>Misuse the DNS for Authentication </a:t>
            </a:r>
            <a:r>
              <a:rPr lang="en-US" sz="3200" dirty="0"/>
              <a:t>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898732"/>
          </a:xfrm>
        </p:spPr>
        <p:txBody>
          <a:bodyPr>
            <a:normAutofit/>
          </a:bodyPr>
          <a:lstStyle/>
          <a:p>
            <a:r>
              <a:rPr lang="en-US" dirty="0"/>
              <a:t>Other/Custom Applications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"GET /system/</a:t>
            </a:r>
            <a:r>
              <a:rPr lang="en-US" dirty="0" err="1"/>
              <a:t>transSession.asp?loginusername</a:t>
            </a:r>
            <a:r>
              <a:rPr lang="en-US" dirty="0"/>
              <a:t>=</a:t>
            </a:r>
            <a:r>
              <a:rPr lang="en-US" dirty="0" err="1">
                <a:solidFill>
                  <a:srgbClr val="FF0000"/>
                </a:solidFill>
              </a:rPr>
              <a:t>KylieXXX</a:t>
            </a:r>
            <a:r>
              <a:rPr lang="en-US" dirty="0" err="1"/>
              <a:t>&amp;ucomp</a:t>
            </a:r>
            <a:r>
              <a:rPr lang="en-US" dirty="0"/>
              <a:t>=01&amp;sysname=E-Freight%20Payment%20System HTTP/1.1" 404 221 "http://</a:t>
            </a:r>
            <a:r>
              <a:rPr lang="en-US" dirty="0" err="1"/>
              <a:t>epayment.</a:t>
            </a:r>
            <a:r>
              <a:rPr lang="en-US" dirty="0" err="1">
                <a:solidFill>
                  <a:srgbClr val="FF0000"/>
                </a:solidFill>
              </a:rPr>
              <a:t>XXX</a:t>
            </a:r>
            <a:r>
              <a:rPr lang="en-US" dirty="0" err="1"/>
              <a:t>.corp.com</a:t>
            </a:r>
            <a:r>
              <a:rPr lang="en-US" dirty="0"/>
              <a:t>/system/</a:t>
            </a:r>
            <a:r>
              <a:rPr lang="en-US" dirty="0" err="1"/>
              <a:t>login.aspx</a:t>
            </a:r>
            <a:r>
              <a:rPr lang="en-US" dirty="0"/>
              <a:t>" "Mozilla/5.0 (Windows NT 6.1; WOW64) </a:t>
            </a:r>
            <a:r>
              <a:rPr lang="en-US" dirty="0" err="1"/>
              <a:t>AppleWebKit</a:t>
            </a:r>
            <a:r>
              <a:rPr lang="en-US" dirty="0"/>
              <a:t>/537.36 (KHTML, like Gecko) Chrome/45.0.2454.101 Safari/537.36”</a:t>
            </a:r>
          </a:p>
          <a:p>
            <a:pPr lvl="1"/>
            <a:endParaRPr lang="en-US" dirty="0"/>
          </a:p>
          <a:p>
            <a:pPr lvl="1"/>
            <a:r>
              <a:rPr lang="mr-IN" dirty="0"/>
              <a:t>"GET /</a:t>
            </a:r>
            <a:r>
              <a:rPr lang="mr-IN" dirty="0" err="1"/>
              <a:t>sm_login</a:t>
            </a:r>
            <a:r>
              <a:rPr lang="mr-IN" dirty="0"/>
              <a:t>/</a:t>
            </a:r>
            <a:r>
              <a:rPr lang="mr-IN" dirty="0" err="1"/>
              <a:t>sm_login.asp?user-id</a:t>
            </a:r>
            <a:r>
              <a:rPr lang="mr-IN" dirty="0"/>
              <a:t>=</a:t>
            </a:r>
            <a:r>
              <a:rPr lang="mr-IN" dirty="0" err="1"/>
              <a:t>pheming</a:t>
            </a:r>
            <a:r>
              <a:rPr lang="en-US" dirty="0">
                <a:solidFill>
                  <a:srgbClr val="FF0000"/>
                </a:solidFill>
              </a:rPr>
              <a:t>XXX</a:t>
            </a:r>
            <a:r>
              <a:rPr lang="mr-IN" dirty="0"/>
              <a:t>&amp;</a:t>
            </a:r>
            <a:r>
              <a:rPr lang="mr-IN" dirty="0" err="1"/>
              <a:t>password</a:t>
            </a:r>
            <a:r>
              <a:rPr lang="mr-IN" dirty="0"/>
              <a:t>=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muchsadness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mr-IN" dirty="0"/>
              <a:t>&amp;ismd5=1&amp;app-id=cmwin.19.45.1602.0&amp;timeout=30 HTTP/1.1" 404 219 "-" "-”</a:t>
            </a:r>
            <a:endParaRPr lang="en-US" dirty="0"/>
          </a:p>
          <a:p>
            <a:pPr lvl="1"/>
            <a:endParaRPr lang="mr-IN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369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(known) Violators that </a:t>
            </a:r>
            <a:br>
              <a:rPr lang="en-US" dirty="0"/>
            </a:br>
            <a:r>
              <a:rPr lang="en-US" dirty="0"/>
              <a:t>Misuse the DNS for Authentication </a:t>
            </a:r>
            <a:r>
              <a:rPr lang="en-US" sz="3200" dirty="0"/>
              <a:t>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89873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Just plain Evil</a:t>
            </a:r>
          </a:p>
          <a:p>
            <a:endParaRPr lang="en-US" dirty="0"/>
          </a:p>
          <a:p>
            <a:pPr lvl="1"/>
            <a:r>
              <a:rPr lang="en-US" dirty="0"/>
              <a:t>"PROPFIND /</a:t>
            </a:r>
            <a:r>
              <a:rPr lang="en-US" dirty="0" err="1"/>
              <a:t>SysVol</a:t>
            </a:r>
            <a:r>
              <a:rPr lang="en-US" dirty="0"/>
              <a:t>/</a:t>
            </a:r>
            <a:r>
              <a:rPr lang="en-US" dirty="0" err="1">
                <a:solidFill>
                  <a:srgbClr val="FF0000"/>
                </a:solidFill>
              </a:rPr>
              <a:t>XXX</a:t>
            </a:r>
            <a:r>
              <a:rPr lang="en-US" dirty="0" err="1"/>
              <a:t>.corp.com</a:t>
            </a:r>
            <a:r>
              <a:rPr lang="en-US" dirty="0"/>
              <a:t>/scripts/IR/IRD/</a:t>
            </a:r>
            <a:r>
              <a:rPr lang="en-US" dirty="0" err="1"/>
              <a:t>ChangePassword.vbs</a:t>
            </a:r>
            <a:r>
              <a:rPr lang="en-US" dirty="0"/>
              <a:t> HTTP/1.1" 405 275 "-" "Microsoft-WebDAV-</a:t>
            </a:r>
            <a:r>
              <a:rPr lang="en-US" dirty="0" err="1"/>
              <a:t>MiniRedir</a:t>
            </a:r>
            <a:r>
              <a:rPr lang="en-US" dirty="0"/>
              <a:t>/6.1.7600”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"PROPFIND /it/Installs/Work%20Station/Standard%20Applications/GPINSTALL/Local%20Admin%20Password%20Change HTTP/1.1" 405 310 "-”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 "PROPFIND /home/</a:t>
            </a:r>
            <a:r>
              <a:rPr lang="en-US" dirty="0" err="1"/>
              <a:t>deeb</a:t>
            </a:r>
            <a:r>
              <a:rPr lang="en-US" dirty="0" err="1">
                <a:solidFill>
                  <a:srgbClr val="FF0000"/>
                </a:solidFill>
              </a:rPr>
              <a:t>XXX</a:t>
            </a:r>
            <a:r>
              <a:rPr lang="en-US" dirty="0"/>
              <a:t>/passwords/</a:t>
            </a:r>
            <a:r>
              <a:rPr lang="en-US" dirty="0" err="1"/>
              <a:t>keepass</a:t>
            </a:r>
            <a:r>
              <a:rPr lang="en-US" dirty="0"/>
              <a:t> HTTP/1.1" 405 257 "-”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"GET /Citrix/XenApp/site/</a:t>
            </a:r>
            <a:r>
              <a:rPr lang="en-US" dirty="0" err="1"/>
              <a:t>changepassword.aspx</a:t>
            </a:r>
            <a:r>
              <a:rPr lang="en-US" dirty="0"/>
              <a:t> HTTP/1.1" 404 236 "-" "Mozilla/5.0 (iPhone; CPU iPhone OS 7_0 like Mac OS X)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“PROPFIND /Wallpaper/</a:t>
            </a:r>
            <a:r>
              <a:rPr lang="en-US" dirty="0" err="1"/>
              <a:t>SCREENSAVER.jpg</a:t>
            </a:r>
            <a:r>
              <a:rPr lang="en-US" dirty="0"/>
              <a:t> HTTP/1.1 "-”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33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the ORDINAL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Autofit/>
          </a:bodyPr>
          <a:lstStyle/>
          <a:p>
            <a:r>
              <a:rPr lang="en-US" sz="2400" u="sng" dirty="0"/>
              <a:t>CORP.COM</a:t>
            </a:r>
          </a:p>
          <a:p>
            <a:r>
              <a:rPr lang="en-US" sz="2400" dirty="0"/>
              <a:t>02PROXY.COM</a:t>
            </a:r>
          </a:p>
          <a:p>
            <a:r>
              <a:rPr lang="en-US" sz="2400" dirty="0"/>
              <a:t>ANAMS1.COM</a:t>
            </a:r>
          </a:p>
          <a:p>
            <a:r>
              <a:rPr lang="en-US" sz="2400" dirty="0"/>
              <a:t>ANAMS2.COM</a:t>
            </a:r>
          </a:p>
          <a:p>
            <a:r>
              <a:rPr lang="en-US" sz="2400" dirty="0"/>
              <a:t>ANAMS3.COM</a:t>
            </a:r>
          </a:p>
          <a:p>
            <a:r>
              <a:rPr lang="en-US" sz="2400" dirty="0"/>
              <a:t>ANAMS4.COM</a:t>
            </a:r>
          </a:p>
          <a:p>
            <a:r>
              <a:rPr lang="en-US" sz="2400" dirty="0"/>
              <a:t>ANAMS5.COM</a:t>
            </a:r>
          </a:p>
          <a:p>
            <a:r>
              <a:rPr lang="en-US" sz="2400" dirty="0"/>
              <a:t>ANAMS6.COM</a:t>
            </a:r>
          </a:p>
          <a:p>
            <a:r>
              <a:rPr lang="en-US" sz="2400" dirty="0"/>
              <a:t>DEFAULT-FIRST-SITE-NAME.COM</a:t>
            </a:r>
          </a:p>
          <a:p>
            <a:r>
              <a:rPr lang="en-US" sz="2400" dirty="0"/>
              <a:t>IISPROXY.COM</a:t>
            </a:r>
          </a:p>
          <a:p>
            <a:r>
              <a:rPr lang="en-US" sz="2400" dirty="0"/>
              <a:t>LVFS1-2K.COM</a:t>
            </a:r>
          </a:p>
          <a:p>
            <a:r>
              <a:rPr lang="en-US" sz="2400" dirty="0"/>
              <a:t>OAUTHPROXY.COM</a:t>
            </a:r>
          </a:p>
          <a:p>
            <a:r>
              <a:rPr lang="en-US" sz="2400" dirty="0"/>
              <a:t>SIPEXTERNAL.NET</a:t>
            </a:r>
          </a:p>
          <a:p>
            <a:r>
              <a:rPr lang="en-US" sz="2400" dirty="0"/>
              <a:t>SIPINTERNAL.NET</a:t>
            </a:r>
          </a:p>
          <a:p>
            <a:r>
              <a:rPr lang="en-US" sz="2400" dirty="0"/>
              <a:t>VLAN01.COM</a:t>
            </a:r>
          </a:p>
          <a:p>
            <a:r>
              <a:rPr lang="en-US" sz="2400" dirty="0"/>
              <a:t>VLAN101.COM</a:t>
            </a:r>
          </a:p>
          <a:p>
            <a:r>
              <a:rPr lang="en-US" sz="2400" dirty="0"/>
              <a:t>VLAN141.COM</a:t>
            </a:r>
          </a:p>
          <a:p>
            <a:r>
              <a:rPr lang="en-US" sz="2400" dirty="0"/>
              <a:t>VLAN142.COM</a:t>
            </a:r>
          </a:p>
          <a:p>
            <a:r>
              <a:rPr lang="en-US" sz="2400" dirty="0"/>
              <a:t>VLAN143.COM</a:t>
            </a:r>
          </a:p>
          <a:p>
            <a:r>
              <a:rPr lang="en-US" sz="2400" dirty="0"/>
              <a:t>VLAN144.COM</a:t>
            </a:r>
          </a:p>
          <a:p>
            <a:r>
              <a:rPr lang="en-US" sz="2400" dirty="0"/>
              <a:t>VLAN145.COM</a:t>
            </a:r>
          </a:p>
          <a:p>
            <a:r>
              <a:rPr lang="en-US" sz="2400" dirty="0"/>
              <a:t>VLAN400.COM</a:t>
            </a:r>
          </a:p>
          <a:p>
            <a:r>
              <a:rPr lang="en-US" sz="2400" dirty="0"/>
              <a:t>VLAN403.COM</a:t>
            </a:r>
          </a:p>
          <a:p>
            <a:r>
              <a:rPr lang="en-US" sz="2400" dirty="0"/>
              <a:t>VLAN404.COM</a:t>
            </a:r>
          </a:p>
          <a:p>
            <a:r>
              <a:rPr lang="en-US" sz="2400" dirty="0"/>
              <a:t>VLANB.COM</a:t>
            </a:r>
          </a:p>
          <a:p>
            <a:r>
              <a:rPr lang="en-US" sz="2400" dirty="0"/>
              <a:t>WNADROOT.COM</a:t>
            </a:r>
          </a:p>
          <a:p>
            <a:pPr marL="0" indent="0">
              <a:buNone/>
            </a:pPr>
            <a:r>
              <a:rPr lang="en-US" sz="2400" dirty="0"/>
              <a:t>(And There’s More!)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014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Search Path ala Microsoft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/>
              <a:t>“Devolution is a Windows DNS client feature. Devolution is the process by which Windows DNS clients resolve DNS queries for single-label unqualified hostnames. Queries are constructed by appending PDS to the hostname. The query is retried by systematically removing the left-most label in the PDS until the hostname + remaining PDS resolves or only two labels remain in the stripped PDS. For example, Windows clients looking for "Single-label" in the </a:t>
            </a:r>
            <a:r>
              <a:rPr lang="en-US" i="1" dirty="0" err="1"/>
              <a:t>western.corp.contoso.co.us</a:t>
            </a:r>
            <a:r>
              <a:rPr lang="en-US" i="1" dirty="0"/>
              <a:t> domain will progressively query Single-</a:t>
            </a:r>
            <a:r>
              <a:rPr lang="en-US" i="1" dirty="0" err="1"/>
              <a:t>label.western.corp.contoso.co.us</a:t>
            </a:r>
            <a:r>
              <a:rPr lang="en-US" i="1" dirty="0"/>
              <a:t>, Single-</a:t>
            </a:r>
            <a:r>
              <a:rPr lang="en-US" i="1" dirty="0" err="1"/>
              <a:t>label.corp.contoso.co.us</a:t>
            </a:r>
            <a:r>
              <a:rPr lang="en-US" i="1" dirty="0"/>
              <a:t>, Single-</a:t>
            </a:r>
            <a:r>
              <a:rPr lang="en-US" i="1" dirty="0" err="1"/>
              <a:t>label.contoso.co.us</a:t>
            </a:r>
            <a:r>
              <a:rPr lang="en-US" i="1" dirty="0"/>
              <a:t>, and then Single-</a:t>
            </a:r>
            <a:r>
              <a:rPr lang="en-US" i="1" dirty="0" err="1"/>
              <a:t>label.co.us</a:t>
            </a:r>
            <a:r>
              <a:rPr lang="en-US" i="1" dirty="0"/>
              <a:t> until it finds a system that resolves. This process is referred to as devolution.”</a:t>
            </a:r>
          </a:p>
          <a:p>
            <a:pPr marL="0" indent="0">
              <a:buNone/>
            </a:pPr>
            <a:r>
              <a:rPr lang="en-US" dirty="0"/>
              <a:t>			- Microsoft</a:t>
            </a:r>
          </a:p>
          <a:p>
            <a:pPr marL="0" indent="0">
              <a:buNone/>
            </a:pPr>
            <a:r>
              <a:rPr lang="en-US" dirty="0"/>
              <a:t>			(https://</a:t>
            </a:r>
            <a:r>
              <a:rPr lang="en-US" dirty="0" err="1"/>
              <a:t>technet.microsoft.com</a:t>
            </a:r>
            <a:r>
              <a:rPr lang="en-US" dirty="0"/>
              <a:t>/library/security/971888)</a:t>
            </a:r>
          </a:p>
        </p:txBody>
      </p:sp>
    </p:spTree>
    <p:extLst>
      <p:ext uri="{BB962C8B-B14F-4D97-AF65-F5344CB8AC3E}">
        <p14:creationId xmlns:p14="http://schemas.microsoft.com/office/powerpoint/2010/main" val="287822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05756" y="310111"/>
            <a:ext cx="11103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Nanum Gothic" charset="-127"/>
                <a:ea typeface="Nanum Gothic" charset="-127"/>
                <a:cs typeface="Nanum Gothic" charset="-127"/>
              </a:rPr>
              <a:t>IMPACT Motivation: The ‘Open Secret’ of Effective R&amp;D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9844" y="872078"/>
            <a:ext cx="1009402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endParaRPr lang="en-US" sz="2000" b="1" dirty="0">
              <a:solidFill>
                <a:schemeClr val="accent6">
                  <a:lumMod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marL="342900" indent="-342900">
              <a:spcBef>
                <a:spcPts val="0"/>
              </a:spcBef>
              <a:buFont typeface="Arial" charset="0"/>
              <a:buChar char="•"/>
            </a:pPr>
            <a:r>
              <a:rPr lang="en-US" sz="2000" b="1" dirty="0">
                <a:solidFill>
                  <a:srgbClr val="005087"/>
                </a:solidFill>
                <a:latin typeface="Open Sans" charset="0"/>
                <a:ea typeface="Open Sans" charset="0"/>
                <a:cs typeface="Open Sans" charset="0"/>
              </a:rPr>
              <a:t>Data are critical to R&amp;D capabilities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>
                <a:latin typeface="Open Sans" charset="0"/>
                <a:ea typeface="Open Sans" charset="0"/>
                <a:cs typeface="Open Sans" charset="0"/>
              </a:rPr>
              <a:t>Exactly </a:t>
            </a:r>
            <a:r>
              <a:rPr lang="en-US" sz="2000" u="sng" dirty="0">
                <a:latin typeface="Open Sans" charset="0"/>
                <a:ea typeface="Open Sans" charset="0"/>
                <a:cs typeface="Open Sans" charset="0"/>
              </a:rPr>
              <a:t>0%</a:t>
            </a:r>
            <a:r>
              <a:rPr lang="en-US" sz="2000" dirty="0">
                <a:latin typeface="Open Sans" charset="0"/>
                <a:ea typeface="Open Sans" charset="0"/>
                <a:cs typeface="Open Sans" charset="0"/>
              </a:rPr>
              <a:t> of R&amp;D (quality) possible sans data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>
                <a:latin typeface="Open Sans" charset="0"/>
                <a:ea typeface="Open Sans" charset="0"/>
                <a:cs typeface="Open Sans" charset="0"/>
              </a:rPr>
              <a:t>Cybersecurity needs </a:t>
            </a:r>
            <a:r>
              <a:rPr lang="en-US" sz="2000" u="sng" dirty="0">
                <a:latin typeface="Open Sans" charset="0"/>
                <a:ea typeface="Open Sans" charset="0"/>
                <a:cs typeface="Open Sans" charset="0"/>
              </a:rPr>
              <a:t>real-world data to develop, test, evaluate </a:t>
            </a:r>
            <a:r>
              <a:rPr lang="en-US" sz="2000" dirty="0">
                <a:latin typeface="Open Sans" charset="0"/>
                <a:ea typeface="Open Sans" charset="0"/>
                <a:cs typeface="Open Sans" charset="0"/>
              </a:rPr>
              <a:t>knowledge &amp; tech solutions to counter cyber threats 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>
                <a:latin typeface="Open Sans" charset="0"/>
                <a:ea typeface="Open Sans" charset="0"/>
                <a:cs typeface="Open Sans" charset="0"/>
              </a:rPr>
              <a:t>“Big Data” may grow on trees but still has to be picked, sorted, trucked</a:t>
            </a:r>
            <a:br>
              <a:rPr lang="en-US" sz="2000" dirty="0">
                <a:latin typeface="Open Sans" charset="0"/>
                <a:ea typeface="Open Sans" charset="0"/>
                <a:cs typeface="Open Sans" charset="0"/>
              </a:rPr>
            </a:br>
            <a:endParaRPr lang="en-US" sz="2000" dirty="0">
              <a:latin typeface="Open Sans" charset="0"/>
              <a:ea typeface="Open Sans" charset="0"/>
              <a:cs typeface="Open Sans" charset="0"/>
            </a:endParaRPr>
          </a:p>
          <a:p>
            <a:pPr marL="342900" indent="-342900">
              <a:spcBef>
                <a:spcPts val="0"/>
              </a:spcBef>
              <a:buFont typeface="Arial" charset="0"/>
              <a:buChar char="•"/>
            </a:pPr>
            <a:r>
              <a:rPr lang="en-US" sz="2000" b="1" dirty="0">
                <a:solidFill>
                  <a:srgbClr val="005087"/>
                </a:solidFill>
                <a:latin typeface="Open Sans" charset="0"/>
                <a:ea typeface="Open Sans" charset="0"/>
                <a:cs typeface="Open Sans" charset="0"/>
              </a:rPr>
              <a:t>Decision analytics are critical to </a:t>
            </a:r>
            <a:r>
              <a:rPr lang="en-US" sz="2000" b="1" dirty="0" err="1">
                <a:solidFill>
                  <a:srgbClr val="005087"/>
                </a:solidFill>
                <a:latin typeface="Open Sans" charset="0"/>
                <a:ea typeface="Open Sans" charset="0"/>
                <a:cs typeface="Open Sans" charset="0"/>
              </a:rPr>
              <a:t>Govt</a:t>
            </a:r>
            <a:r>
              <a:rPr lang="en-US" sz="2000" b="1" dirty="0">
                <a:solidFill>
                  <a:srgbClr val="005087"/>
                </a:solidFill>
                <a:latin typeface="Open Sans" charset="0"/>
                <a:ea typeface="Open Sans" charset="0"/>
                <a:cs typeface="Open Sans" charset="0"/>
              </a:rPr>
              <a:t> and Industry capabilities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>
                <a:latin typeface="Open Sans" charset="0"/>
                <a:ea typeface="Open Sans" charset="0"/>
                <a:cs typeface="Open Sans" charset="0"/>
              </a:rPr>
              <a:t>Cybersecurity needs </a:t>
            </a:r>
            <a:r>
              <a:rPr lang="en-US" sz="2000" u="sng" dirty="0">
                <a:latin typeface="Open Sans" charset="0"/>
                <a:ea typeface="Open Sans" charset="0"/>
                <a:cs typeface="Open Sans" charset="0"/>
              </a:rPr>
              <a:t>integrated, holistic understanding of risk </a:t>
            </a:r>
            <a:r>
              <a:rPr lang="en-US" sz="2000" dirty="0">
                <a:latin typeface="Open Sans" charset="0"/>
                <a:ea typeface="Open Sans" charset="0"/>
                <a:cs typeface="Open Sans" charset="0"/>
              </a:rPr>
              <a:t>environment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u="sng" dirty="0">
                <a:latin typeface="Open Sans" charset="0"/>
                <a:ea typeface="Open Sans" charset="0"/>
                <a:cs typeface="Open Sans" charset="0"/>
              </a:rPr>
              <a:t>Gap between Data </a:t>
            </a:r>
            <a:r>
              <a:rPr lang="en-US" sz="2000" u="sng" dirty="0">
                <a:latin typeface="Open Sans" charset="0"/>
                <a:ea typeface="Open Sans" charset="0"/>
                <a:cs typeface="Open Sans" charset="0"/>
                <a:sym typeface="Wingdings"/>
              </a:rPr>
              <a:t>&lt;--&gt;</a:t>
            </a:r>
            <a:r>
              <a:rPr lang="en-US" sz="2000" u="sng" dirty="0">
                <a:latin typeface="Open Sans" charset="0"/>
                <a:ea typeface="Open Sans" charset="0"/>
                <a:cs typeface="Open Sans" charset="0"/>
              </a:rPr>
              <a:t>Decisions</a:t>
            </a:r>
            <a:r>
              <a:rPr lang="en-US" sz="2000" dirty="0">
                <a:latin typeface="Open Sans" charset="0"/>
                <a:ea typeface="Open Sans" charset="0"/>
                <a:cs typeface="Open Sans" charset="0"/>
              </a:rPr>
              <a:t>: multi-dimensional, complex association and fusion, high-context presentation elements </a:t>
            </a:r>
            <a:br>
              <a:rPr lang="en-US" sz="2000" dirty="0">
                <a:latin typeface="Open Sans" charset="0"/>
                <a:ea typeface="Open Sans" charset="0"/>
                <a:cs typeface="Open Sans" charset="0"/>
              </a:rPr>
            </a:br>
            <a:endParaRPr lang="en-US" sz="2000" dirty="0">
              <a:latin typeface="Open Sans" charset="0"/>
              <a:ea typeface="Open Sans" charset="0"/>
              <a:cs typeface="Open Sans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b="1" dirty="0">
                <a:solidFill>
                  <a:srgbClr val="005087"/>
                </a:solidFill>
                <a:latin typeface="Open Sans" charset="0"/>
                <a:ea typeface="Open Sans" charset="0"/>
                <a:cs typeface="Open Sans" charset="0"/>
              </a:rPr>
              <a:t>Data sharing + Analytics != Easy  </a:t>
            </a:r>
            <a:r>
              <a:rPr lang="en-US" sz="3200" b="1" dirty="0">
                <a:solidFill>
                  <a:srgbClr val="005087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>
                <a:latin typeface="Open Sans" charset="0"/>
                <a:ea typeface="Open Sans" charset="0"/>
                <a:cs typeface="Open Sans" charset="0"/>
              </a:rPr>
              <a:t>High value data = High legal risk + $$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u="sng" dirty="0">
                <a:latin typeface="Open Sans" charset="0"/>
                <a:ea typeface="Open Sans" charset="0"/>
                <a:cs typeface="Open Sans" charset="0"/>
              </a:rPr>
              <a:t>Data rich vs. data poor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>
                <a:latin typeface="Open Sans" charset="0"/>
                <a:ea typeface="Open Sans" charset="0"/>
                <a:cs typeface="Open Sans" charset="0"/>
              </a:rPr>
              <a:t>Expensive to abstract away low level knowledge- and labor- intensive tasks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>
                <a:latin typeface="Open Sans" charset="0"/>
                <a:ea typeface="Open Sans" charset="0"/>
                <a:cs typeface="Open Sans" charset="0"/>
              </a:rPr>
              <a:t>Technologists optimize for Efficiency, Lawyers optimize for Certainty</a:t>
            </a:r>
          </a:p>
        </p:txBody>
      </p:sp>
      <p:pic>
        <p:nvPicPr>
          <p:cNvPr id="6" name="image7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9640957" y="225530"/>
            <a:ext cx="2274537" cy="129309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59069" y="6483408"/>
            <a:ext cx="4114800" cy="365125"/>
          </a:xfrm>
        </p:spPr>
        <p:txBody>
          <a:bodyPr/>
          <a:lstStyle>
            <a:lvl1pPr>
              <a:defRPr b="1" i="0"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r>
              <a:rPr lang="en-US" dirty="0"/>
              <a:t>2018 Kenneally</a:t>
            </a:r>
          </a:p>
        </p:txBody>
      </p:sp>
    </p:spTree>
    <p:extLst>
      <p:ext uri="{BB962C8B-B14F-4D97-AF65-F5344CB8AC3E}">
        <p14:creationId xmlns:p14="http://schemas.microsoft.com/office/powerpoint/2010/main" val="753937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Why some names (</a:t>
            </a:r>
            <a:r>
              <a:rPr lang="en-US" dirty="0" err="1"/>
              <a:t>corp.com</a:t>
            </a:r>
            <a:r>
              <a:rPr lang="en-US" dirty="0"/>
              <a:t>) are special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Microsoft long ago suggested folks name Active Directories “CORP”</a:t>
            </a:r>
          </a:p>
          <a:p>
            <a:r>
              <a:rPr lang="en-US" dirty="0"/>
              <a:t>AD hosts and resources have DNS records : &lt;stuff&gt;.</a:t>
            </a:r>
            <a:r>
              <a:rPr lang="en-US" dirty="0" err="1"/>
              <a:t>corp</a:t>
            </a:r>
            <a:endParaRPr lang="en-US" dirty="0"/>
          </a:p>
          <a:p>
            <a:r>
              <a:rPr lang="en-US" dirty="0"/>
              <a:t>SRV </a:t>
            </a:r>
            <a:r>
              <a:rPr lang="en-US" dirty="0" err="1"/>
              <a:t>qnames</a:t>
            </a:r>
            <a:r>
              <a:rPr lang="en-US" dirty="0"/>
              <a:t> we see at </a:t>
            </a:r>
            <a:r>
              <a:rPr lang="en-US" dirty="0" err="1"/>
              <a:t>corp.com</a:t>
            </a:r>
            <a:r>
              <a:rPr lang="en-US" dirty="0"/>
              <a:t> (among millions of others):</a:t>
            </a:r>
          </a:p>
          <a:p>
            <a:pPr lvl="1"/>
            <a:r>
              <a:rPr lang="en-US" sz="2000" dirty="0"/>
              <a:t>_kerberos._tcp.dc._</a:t>
            </a:r>
            <a:r>
              <a:rPr lang="en-US" sz="2000" dirty="0" err="1"/>
              <a:t>msdcs.Fareast.Microsoft.corp.com</a:t>
            </a:r>
            <a:endParaRPr lang="en-US" sz="2000" dirty="0"/>
          </a:p>
          <a:p>
            <a:pPr lvl="1"/>
            <a:r>
              <a:rPr lang="en-US" sz="2000" dirty="0"/>
              <a:t>_kerberos._tcp.dc._</a:t>
            </a:r>
            <a:r>
              <a:rPr lang="en-US" sz="2000" dirty="0" err="1"/>
              <a:t>msdcs.redmond.microsoft.corp.com</a:t>
            </a:r>
            <a:endParaRPr lang="en-US" sz="2000" dirty="0"/>
          </a:p>
          <a:p>
            <a:pPr lvl="1"/>
            <a:r>
              <a:rPr lang="en-US" sz="2000" dirty="0"/>
              <a:t>_kerberos._tcp.NA-WA-EXCH._sites.dc._msdcs.Fareast.Microsoft.corp.com</a:t>
            </a:r>
          </a:p>
          <a:p>
            <a:pPr lvl="1"/>
            <a:r>
              <a:rPr lang="en-US" sz="2000" dirty="0"/>
              <a:t>_kerberos._tcp.NA-WA-RED._sites.dc._msdcs.redmond.microsoft.corp.com</a:t>
            </a:r>
          </a:p>
          <a:p>
            <a:pPr lvl="1"/>
            <a:r>
              <a:rPr lang="en-US" sz="2000" dirty="0"/>
              <a:t>_ldap._tcp.dc._</a:t>
            </a:r>
            <a:r>
              <a:rPr lang="en-US" sz="2000" dirty="0" err="1"/>
              <a:t>msdcs.middleeast.microsoft.corp.com</a:t>
            </a:r>
            <a:endParaRPr lang="en-US" sz="2000" dirty="0"/>
          </a:p>
          <a:p>
            <a:pPr lvl="1"/>
            <a:r>
              <a:rPr lang="en-US" sz="2000" dirty="0"/>
              <a:t>_ldap._tcp.dc._</a:t>
            </a:r>
            <a:r>
              <a:rPr lang="en-US" sz="2000" dirty="0" err="1"/>
              <a:t>msdcs.redmond.microsoft.corp.com</a:t>
            </a:r>
            <a:endParaRPr lang="en-US" sz="2000" dirty="0"/>
          </a:p>
          <a:p>
            <a:pPr lvl="1"/>
            <a:r>
              <a:rPr lang="en-US" sz="2000" dirty="0"/>
              <a:t>_ldap._</a:t>
            </a:r>
            <a:r>
              <a:rPr lang="en-US" sz="2000" dirty="0" err="1"/>
              <a:t>tcp.microsoft.corp.com</a:t>
            </a:r>
            <a:endParaRPr lang="en-US" sz="2000" dirty="0"/>
          </a:p>
          <a:p>
            <a:pPr lvl="1"/>
            <a:r>
              <a:rPr lang="en-US" sz="2000" dirty="0"/>
              <a:t>_ldap._</a:t>
            </a:r>
            <a:r>
              <a:rPr lang="en-US" sz="2000" dirty="0" err="1"/>
              <a:t>tcp.NA</a:t>
            </a:r>
            <a:r>
              <a:rPr lang="en-US" sz="2000" dirty="0"/>
              <a:t>-WA-RED._sites.microsoft.corp.com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678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More </a:t>
            </a:r>
            <a:r>
              <a:rPr lang="en-US" dirty="0" err="1"/>
              <a:t>qnames</a:t>
            </a:r>
            <a:r>
              <a:rPr lang="en-US" dirty="0"/>
              <a:t> we actually see at </a:t>
            </a:r>
            <a:r>
              <a:rPr lang="en-US" dirty="0" err="1"/>
              <a:t>corp.com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(just for fun)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wpad.partners.microsoft.corp.com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wpad.redmond.microsoft.corp.com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xboxcontroltower.microsoft.corp.com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isatap.redmond.microsoft.corp.com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itgproxy.northamerica.microsoft.corp.com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itgproxy.redmond.microsoft.corp.com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LUCIS-</a:t>
            </a:r>
            <a:r>
              <a:rPr lang="en-US" sz="2000" dirty="0" err="1"/>
              <a:t>C</a:t>
            </a:r>
            <a:r>
              <a:rPr lang="en-US" sz="2000" dirty="0" err="1">
                <a:solidFill>
                  <a:srgbClr val="FF0000"/>
                </a:solidFill>
              </a:rPr>
              <a:t>XXX</a:t>
            </a:r>
            <a:r>
              <a:rPr lang="en-US" sz="2000" dirty="0" err="1"/>
              <a:t>.redmond.microsoft.corp.com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UnifiedSearchCube.partners.microsoft.corp.com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13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we collect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Currently available in ORDINAL:</a:t>
            </a:r>
          </a:p>
          <a:p>
            <a:pPr lvl="1"/>
            <a:r>
              <a:rPr lang="en-US" dirty="0"/>
              <a:t>Anonymized DNS </a:t>
            </a:r>
            <a:r>
              <a:rPr lang="en-US" dirty="0" err="1"/>
              <a:t>querylogs</a:t>
            </a:r>
            <a:r>
              <a:rPr lang="en-US" dirty="0"/>
              <a:t> (named logs)</a:t>
            </a:r>
          </a:p>
          <a:p>
            <a:r>
              <a:rPr lang="en-US" dirty="0"/>
              <a:t>Collected and may be made available on a case-by-case basis:</a:t>
            </a:r>
          </a:p>
          <a:p>
            <a:pPr lvl="1"/>
            <a:r>
              <a:rPr lang="en-US" dirty="0"/>
              <a:t>Email metadata (verbose Postfix logs)</a:t>
            </a:r>
          </a:p>
          <a:p>
            <a:pPr lvl="1"/>
            <a:r>
              <a:rPr lang="en-US" dirty="0"/>
              <a:t>Email delivered to the domain (</a:t>
            </a:r>
            <a:r>
              <a:rPr lang="en-US" dirty="0" err="1"/>
              <a:t>maildir</a:t>
            </a:r>
            <a:r>
              <a:rPr lang="en-US" dirty="0"/>
              <a:t>/ format)</a:t>
            </a:r>
          </a:p>
          <a:p>
            <a:pPr lvl="1"/>
            <a:r>
              <a:rPr lang="en-US" dirty="0"/>
              <a:t>Port 80 and 443 requests (</a:t>
            </a:r>
            <a:r>
              <a:rPr lang="en-US" dirty="0" err="1"/>
              <a:t>httpd</a:t>
            </a:r>
            <a:r>
              <a:rPr lang="en-US" dirty="0"/>
              <a:t> log)</a:t>
            </a:r>
          </a:p>
          <a:p>
            <a:pPr lvl="1"/>
            <a:r>
              <a:rPr lang="en-US" dirty="0" err="1"/>
              <a:t>pcaps</a:t>
            </a:r>
            <a:endParaRPr lang="en-US" dirty="0"/>
          </a:p>
          <a:p>
            <a:r>
              <a:rPr lang="en-US" dirty="0"/>
              <a:t>IPv4 and IPv6 served here</a:t>
            </a:r>
          </a:p>
          <a:p>
            <a:r>
              <a:rPr lang="en-US" dirty="0"/>
              <a:t>Open to running experiments (based on risk assessment)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954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stats</a:t>
            </a:r>
            <a:r>
              <a:rPr lang="mr-IN" dirty="0"/>
              <a:t>…</a:t>
            </a:r>
            <a:r>
              <a:rPr lang="en-US" dirty="0"/>
              <a:t> one month in 2018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411276"/>
          <a:ext cx="10515600" cy="4325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317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3285">
                <a:tc>
                  <a:txBody>
                    <a:bodyPr/>
                    <a:lstStyle/>
                    <a:p>
                      <a:r>
                        <a:rPr lang="en-US" sz="1600" dirty="0"/>
                        <a:t>Unique v4 IP addresses sending DNS queries to </a:t>
                      </a:r>
                      <a:r>
                        <a:rPr lang="en-US" sz="1600" dirty="0" err="1"/>
                        <a:t>corp.com</a:t>
                      </a:r>
                      <a:r>
                        <a:rPr lang="en-US" sz="1600" dirty="0"/>
                        <a:t> authoritative DNS </a:t>
                      </a:r>
                      <a:r>
                        <a:rPr lang="en-US" sz="1600" dirty="0" err="1"/>
                        <a:t>nameservers</a:t>
                      </a:r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600" b="1" dirty="0"/>
                        <a:t>182,612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600" dirty="0"/>
                        <a:t>(</a:t>
                      </a:r>
                      <a:r>
                        <a:rPr lang="fi-FI" sz="1600" dirty="0" err="1"/>
                        <a:t>Mainly</a:t>
                      </a:r>
                      <a:r>
                        <a:rPr lang="fi-FI" sz="1600" dirty="0"/>
                        <a:t> </a:t>
                      </a:r>
                      <a:r>
                        <a:rPr lang="fi-FI" sz="1600" dirty="0" err="1"/>
                        <a:t>from</a:t>
                      </a:r>
                      <a:r>
                        <a:rPr lang="fi-FI" sz="1600" dirty="0"/>
                        <a:t> </a:t>
                      </a:r>
                      <a:r>
                        <a:rPr lang="fi-FI" sz="1600" dirty="0" err="1"/>
                        <a:t>large</a:t>
                      </a:r>
                      <a:r>
                        <a:rPr lang="fi-FI" sz="1600" dirty="0"/>
                        <a:t> </a:t>
                      </a:r>
                      <a:r>
                        <a:rPr lang="en-US" sz="1600" noProof="0" dirty="0" err="1"/>
                        <a:t>recursives</a:t>
                      </a:r>
                      <a:r>
                        <a:rPr lang="fi-FI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7549">
                <a:tc>
                  <a:txBody>
                    <a:bodyPr/>
                    <a:lstStyle/>
                    <a:p>
                      <a:r>
                        <a:rPr lang="en-US" sz="1600" dirty="0"/>
                        <a:t>Unique v4 IP addresses requesting WPAD configurations from the HTTP server hosted at </a:t>
                      </a:r>
                      <a:r>
                        <a:rPr lang="en-US" sz="1600" dirty="0" err="1"/>
                        <a:t>corp.com</a:t>
                      </a:r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600" b="1" dirty="0"/>
                        <a:t>379,403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IPs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specific end machines received over HTTP)</a:t>
                      </a:r>
                      <a:endParaRPr lang="fi-FI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71816">
                <a:tc>
                  <a:txBody>
                    <a:bodyPr/>
                    <a:lstStyle/>
                    <a:p>
                      <a:r>
                        <a:rPr lang="en-US" sz="1600" dirty="0"/>
                        <a:t>Unique v4 IP addresses requesting information from the HTTP/WebDAV server hosted at </a:t>
                      </a:r>
                      <a:r>
                        <a:rPr lang="en-US" sz="1600" dirty="0" err="1"/>
                        <a:t>corp.com</a:t>
                      </a:r>
                      <a:r>
                        <a:rPr lang="en-US" sz="1600" dirty="0"/>
                        <a:t> related to NETLOGON or SYSVOL – the most dangerous items as described in MS15- 011/014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b="1" dirty="0"/>
                        <a:t>75,272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IPs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specific end machines received over HTTP)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03462">
                <a:tc>
                  <a:txBody>
                    <a:bodyPr/>
                    <a:lstStyle/>
                    <a:p>
                      <a:r>
                        <a:rPr lang="en-US" sz="1600" dirty="0"/>
                        <a:t>Unique v4 IP addresses requesting information from the HTTP/WebDAV server hosted at </a:t>
                      </a:r>
                      <a:r>
                        <a:rPr lang="en-US" sz="1600" dirty="0" err="1"/>
                        <a:t>corp.com</a:t>
                      </a:r>
                      <a:r>
                        <a:rPr lang="en-US" sz="1600" dirty="0"/>
                        <a:t> related to USERS – home directory file system mounts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b="1" dirty="0"/>
                        <a:t>27,051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IPs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specific end machines received over HTTP)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47550">
                <a:tc>
                  <a:txBody>
                    <a:bodyPr/>
                    <a:lstStyle/>
                    <a:p>
                      <a:r>
                        <a:rPr lang="en-US" sz="1600" dirty="0"/>
                        <a:t>Unique v4 IP addresses sending ns1.labs.jasadvisors.com unsolicited DNS UPDATE queries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600" b="1" dirty="0"/>
                        <a:t>140,643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</a:t>
                      </a:r>
                      <a:r>
                        <a:rPr lang="fi-FI" sz="1600" dirty="0" err="1"/>
                        <a:t>Mainly</a:t>
                      </a:r>
                      <a:r>
                        <a:rPr lang="fi-FI" sz="1600" dirty="0"/>
                        <a:t> </a:t>
                      </a:r>
                      <a:r>
                        <a:rPr lang="en-US" sz="1600" dirty="0"/>
                        <a:t>IPs specific Microsoft Active Directory Member Machines</a:t>
                      </a:r>
                      <a:r>
                        <a:rPr lang="en-US" sz="1600" baseline="0" dirty="0"/>
                        <a:t> taken off-site)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852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5500" cy="1325563"/>
          </a:xfrm>
        </p:spPr>
        <p:txBody>
          <a:bodyPr/>
          <a:lstStyle/>
          <a:p>
            <a:r>
              <a:rPr lang="en-US" dirty="0"/>
              <a:t>ORDINAL Day In The Life (2018-01-10)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count(*) where </a:t>
            </a:r>
            <a:r>
              <a:rPr lang="en-US" dirty="0" err="1"/>
              <a:t>sld</a:t>
            </a:r>
            <a:r>
              <a:rPr lang="en-US" dirty="0"/>
              <a:t> = '</a:t>
            </a:r>
            <a:r>
              <a:rPr lang="en-US" dirty="0" err="1"/>
              <a:t>corp.com</a:t>
            </a:r>
            <a:r>
              <a:rPr lang="en-US" dirty="0"/>
              <a:t>’: 2,877,118</a:t>
            </a:r>
          </a:p>
          <a:p>
            <a:r>
              <a:rPr lang="en-US" dirty="0"/>
              <a:t>count(distinct (</a:t>
            </a:r>
            <a:r>
              <a:rPr lang="en-US" dirty="0" err="1"/>
              <a:t>qname,clientip</a:t>
            </a:r>
            <a:r>
              <a:rPr lang="en-US" dirty="0"/>
              <a:t>)) where </a:t>
            </a:r>
            <a:r>
              <a:rPr lang="en-US" dirty="0" err="1"/>
              <a:t>sld</a:t>
            </a:r>
            <a:r>
              <a:rPr lang="en-US" dirty="0"/>
              <a:t> = '</a:t>
            </a:r>
            <a:r>
              <a:rPr lang="en-US" dirty="0" err="1"/>
              <a:t>corp.com</a:t>
            </a:r>
            <a:r>
              <a:rPr lang="en-US" dirty="0"/>
              <a:t>’: 1,206,480</a:t>
            </a:r>
          </a:p>
          <a:p>
            <a:r>
              <a:rPr lang="en-US" dirty="0"/>
              <a:t>Top 5 clients by query count:</a:t>
            </a:r>
          </a:p>
          <a:p>
            <a:pPr lvl="1"/>
            <a:r>
              <a:rPr lang="en-US" dirty="0"/>
              <a:t>203.167.x.x	19,126</a:t>
            </a:r>
          </a:p>
          <a:p>
            <a:pPr lvl="1"/>
            <a:r>
              <a:rPr lang="en-US" dirty="0"/>
              <a:t>213.170.x.x 	14,513</a:t>
            </a:r>
          </a:p>
          <a:p>
            <a:pPr lvl="1"/>
            <a:r>
              <a:rPr lang="en-US" dirty="0"/>
              <a:t>67.216.x.x	13,119</a:t>
            </a:r>
          </a:p>
          <a:p>
            <a:pPr lvl="1"/>
            <a:r>
              <a:rPr lang="en-US" dirty="0"/>
              <a:t>41.169.x.x 	10,657</a:t>
            </a:r>
          </a:p>
          <a:p>
            <a:pPr lvl="1"/>
            <a:r>
              <a:rPr lang="en-US" dirty="0"/>
              <a:t>213.170.x.x	10,576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b="1" dirty="0"/>
              <a:t>Takeaway: Not isolated to a few misconfigured clients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91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87100" cy="1325563"/>
          </a:xfrm>
        </p:spPr>
        <p:txBody>
          <a:bodyPr/>
          <a:lstStyle/>
          <a:p>
            <a:r>
              <a:rPr lang="en-US" dirty="0"/>
              <a:t>ORDINAL Day In The Life (2018-01-10)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4714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5 RIRs are represented:</a:t>
            </a:r>
          </a:p>
          <a:p>
            <a:pPr lvl="1"/>
            <a:r>
              <a:rPr lang="en-US" dirty="0" err="1"/>
              <a:t>apnic</a:t>
            </a:r>
            <a:r>
              <a:rPr lang="en-US" dirty="0"/>
              <a:t>, </a:t>
            </a:r>
            <a:r>
              <a:rPr lang="en-US" dirty="0" err="1"/>
              <a:t>arin</a:t>
            </a:r>
            <a:r>
              <a:rPr lang="en-US" dirty="0"/>
              <a:t>, </a:t>
            </a:r>
            <a:r>
              <a:rPr lang="en-US" dirty="0" err="1"/>
              <a:t>ripencc</a:t>
            </a:r>
            <a:r>
              <a:rPr lang="en-US" dirty="0"/>
              <a:t>, </a:t>
            </a:r>
            <a:r>
              <a:rPr lang="en-US" dirty="0" err="1"/>
              <a:t>afrinic</a:t>
            </a:r>
            <a:r>
              <a:rPr lang="en-US" dirty="0"/>
              <a:t>, </a:t>
            </a:r>
            <a:r>
              <a:rPr lang="en-US" dirty="0" err="1"/>
              <a:t>lacnic</a:t>
            </a:r>
            <a:endParaRPr lang="en-US" dirty="0"/>
          </a:p>
          <a:p>
            <a:r>
              <a:rPr lang="en-US" dirty="0"/>
              <a:t>Top 5 netblocks:</a:t>
            </a:r>
          </a:p>
          <a:p>
            <a:pPr lvl="1"/>
            <a:r>
              <a:rPr lang="en-US" dirty="0"/>
              <a:t>74.125.0.0/16		254,069</a:t>
            </a:r>
          </a:p>
          <a:p>
            <a:pPr lvl="1"/>
            <a:r>
              <a:rPr lang="en-US" dirty="0"/>
              <a:t>69.240.0.0/12		209,777</a:t>
            </a:r>
          </a:p>
          <a:p>
            <a:pPr lvl="1"/>
            <a:r>
              <a:rPr lang="en-US" b="1" dirty="0"/>
              <a:t>2001:1890::/29		166,144  </a:t>
            </a:r>
            <a:r>
              <a:rPr lang="en-US" b="1" dirty="0">
                <a:sym typeface="Wingdings" pitchFamily="2" charset="2"/>
              </a:rPr>
              <a:t>  We see quite a bit of IPv6</a:t>
            </a:r>
            <a:endParaRPr lang="en-US" b="1" dirty="0"/>
          </a:p>
          <a:p>
            <a:pPr lvl="1"/>
            <a:r>
              <a:rPr lang="en-US" dirty="0"/>
              <a:t>76.96.0.0/11		110,891</a:t>
            </a:r>
          </a:p>
          <a:p>
            <a:pPr lvl="1"/>
            <a:r>
              <a:rPr lang="en-US" dirty="0"/>
              <a:t>173.194.0.0/16		82,381</a:t>
            </a:r>
          </a:p>
          <a:p>
            <a:pPr lvl="1"/>
            <a:endParaRPr lang="en-US" sz="3200" b="1" dirty="0"/>
          </a:p>
          <a:p>
            <a:pPr marL="0" indent="0" algn="ctr">
              <a:buNone/>
            </a:pPr>
            <a:r>
              <a:rPr lang="en-US" sz="3500" b="1" dirty="0"/>
              <a:t>Takeaway: Not isolated to a few (English-speaking) geographies</a:t>
            </a:r>
            <a:endParaRPr lang="en-US" sz="3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62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3100" cy="1325563"/>
          </a:xfrm>
        </p:spPr>
        <p:txBody>
          <a:bodyPr/>
          <a:lstStyle/>
          <a:p>
            <a:r>
              <a:rPr lang="en-US" dirty="0"/>
              <a:t>ORDINAL Day In The Life (2018-01-10)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63068" cy="4351338"/>
          </a:xfrm>
        </p:spPr>
        <p:txBody>
          <a:bodyPr>
            <a:normAutofit/>
          </a:bodyPr>
          <a:lstStyle/>
          <a:p>
            <a:r>
              <a:rPr lang="en-US" dirty="0"/>
              <a:t>Top 5 </a:t>
            </a:r>
            <a:r>
              <a:rPr lang="en-US" dirty="0" err="1"/>
              <a:t>qnames</a:t>
            </a:r>
            <a:r>
              <a:rPr lang="en-US" dirty="0"/>
              <a:t> into </a:t>
            </a:r>
            <a:r>
              <a:rPr lang="en-US" dirty="0" err="1"/>
              <a:t>corp.com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wpad.corp.com</a:t>
            </a:r>
            <a:r>
              <a:rPr lang="en-US" dirty="0"/>
              <a:t>				83,607 </a:t>
            </a:r>
            <a:r>
              <a:rPr lang="en-US" dirty="0">
                <a:sym typeface="Wingdings" pitchFamily="2" charset="2"/>
              </a:rPr>
              <a:t> Known vulnerable</a:t>
            </a:r>
            <a:endParaRPr lang="en-US" dirty="0"/>
          </a:p>
          <a:p>
            <a:pPr lvl="1"/>
            <a:r>
              <a:rPr lang="en-US" dirty="0" err="1"/>
              <a:t>corp.com</a:t>
            </a:r>
            <a:r>
              <a:rPr lang="en-US" dirty="0"/>
              <a:t>				76,109</a:t>
            </a:r>
            <a:r>
              <a:rPr lang="en-US" dirty="0">
                <a:sym typeface="Wingdings" pitchFamily="2" charset="2"/>
              </a:rPr>
              <a:t>  Active Directory related (</a:t>
            </a:r>
            <a:r>
              <a:rPr lang="en-US" dirty="0" err="1">
                <a:sym typeface="Wingdings" pitchFamily="2" charset="2"/>
              </a:rPr>
              <a:t>rr</a:t>
            </a:r>
            <a:r>
              <a:rPr lang="en-US" dirty="0">
                <a:sym typeface="Wingdings" pitchFamily="2" charset="2"/>
              </a:rPr>
              <a:t>=SRV)</a:t>
            </a:r>
            <a:endParaRPr lang="en-US" dirty="0"/>
          </a:p>
          <a:p>
            <a:pPr lvl="1"/>
            <a:r>
              <a:rPr lang="en-US" dirty="0" err="1"/>
              <a:t>srv.corp.com</a:t>
            </a:r>
            <a:r>
              <a:rPr lang="en-US" dirty="0"/>
              <a:t>				70,160</a:t>
            </a:r>
            <a:r>
              <a:rPr lang="en-US" dirty="0">
                <a:sym typeface="Wingdings" pitchFamily="2" charset="2"/>
              </a:rPr>
              <a:t>  Active Directory related </a:t>
            </a:r>
          </a:p>
          <a:p>
            <a:pPr lvl="1"/>
            <a:r>
              <a:rPr lang="en-US" dirty="0" err="1"/>
              <a:t>null.corp.com</a:t>
            </a:r>
            <a:r>
              <a:rPr lang="en-US" dirty="0"/>
              <a:t>				23,742 </a:t>
            </a:r>
            <a:r>
              <a:rPr lang="en-US" dirty="0">
                <a:sym typeface="Wingdings" pitchFamily="2" charset="2"/>
              </a:rPr>
              <a:t> ?</a:t>
            </a:r>
            <a:endParaRPr lang="en-US" dirty="0"/>
          </a:p>
          <a:p>
            <a:pPr lvl="1"/>
            <a:r>
              <a:rPr lang="en-US" dirty="0"/>
              <a:t>_</a:t>
            </a:r>
            <a:r>
              <a:rPr lang="en-US" dirty="0" err="1"/>
              <a:t>ldap</a:t>
            </a:r>
            <a:r>
              <a:rPr lang="en-US" dirty="0"/>
              <a:t>._tcp.dc._</a:t>
            </a:r>
            <a:r>
              <a:rPr lang="en-US" dirty="0" err="1"/>
              <a:t>msdcs.corp.com</a:t>
            </a:r>
            <a:r>
              <a:rPr lang="en-US" dirty="0"/>
              <a:t>	18,226</a:t>
            </a:r>
            <a:r>
              <a:rPr lang="en-US" dirty="0">
                <a:sym typeface="Wingdings" pitchFamily="2" charset="2"/>
              </a:rPr>
              <a:t>  Active Directory related</a:t>
            </a:r>
          </a:p>
          <a:p>
            <a:pPr lvl="1"/>
            <a:r>
              <a:rPr lang="en-US" dirty="0" err="1"/>
              <a:t>msoid.corp.com</a:t>
            </a:r>
            <a:r>
              <a:rPr lang="en-US" dirty="0"/>
              <a:t>				11,152</a:t>
            </a:r>
            <a:r>
              <a:rPr lang="en-US" dirty="0">
                <a:sym typeface="Wingdings" pitchFamily="2" charset="2"/>
              </a:rPr>
              <a:t>  Active Directory related</a:t>
            </a:r>
          </a:p>
          <a:p>
            <a:pPr lvl="1"/>
            <a:r>
              <a:rPr lang="en-US" dirty="0"/>
              <a:t>_</a:t>
            </a:r>
            <a:r>
              <a:rPr lang="en-US" dirty="0" err="1"/>
              <a:t>kerberos</a:t>
            </a:r>
            <a:r>
              <a:rPr lang="en-US" dirty="0"/>
              <a:t>._tcp.dc._</a:t>
            </a:r>
            <a:r>
              <a:rPr lang="en-US" dirty="0" err="1"/>
              <a:t>msdcs.corp.com</a:t>
            </a:r>
            <a:r>
              <a:rPr lang="en-US" dirty="0"/>
              <a:t>	11,033</a:t>
            </a:r>
            <a:r>
              <a:rPr lang="en-US" dirty="0">
                <a:sym typeface="Wingdings" pitchFamily="2" charset="2"/>
              </a:rPr>
              <a:t>  Active Directory related</a:t>
            </a:r>
          </a:p>
          <a:p>
            <a:pPr marL="457200" lvl="1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 algn="ctr">
              <a:buNone/>
            </a:pPr>
            <a:r>
              <a:rPr lang="en-US" b="1" dirty="0"/>
              <a:t>Takeaway: Mostly related to Microsoft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8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2000" cy="1325563"/>
          </a:xfrm>
        </p:spPr>
        <p:txBody>
          <a:bodyPr/>
          <a:lstStyle/>
          <a:p>
            <a:r>
              <a:rPr lang="en-US" dirty="0"/>
              <a:t>ORDINAL Day In The Life (2018-01-10)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667978" cy="4351338"/>
          </a:xfrm>
        </p:spPr>
        <p:txBody>
          <a:bodyPr>
            <a:normAutofit/>
          </a:bodyPr>
          <a:lstStyle/>
          <a:p>
            <a:r>
              <a:rPr lang="en-US" dirty="0"/>
              <a:t>count(distinct (</a:t>
            </a:r>
            <a:r>
              <a:rPr lang="en-US" dirty="0" err="1"/>
              <a:t>qname,clientip</a:t>
            </a:r>
            <a:r>
              <a:rPr lang="en-US" dirty="0"/>
              <a:t>)) where </a:t>
            </a:r>
            <a:r>
              <a:rPr lang="en-US" dirty="0" err="1"/>
              <a:t>qname</a:t>
            </a:r>
            <a:r>
              <a:rPr lang="en-US" dirty="0"/>
              <a:t> like '%</a:t>
            </a:r>
            <a:r>
              <a:rPr lang="en-US" dirty="0" err="1"/>
              <a:t>wpad</a:t>
            </a:r>
            <a:r>
              <a:rPr lang="en-US" dirty="0"/>
              <a:t>%’: 28,488</a:t>
            </a:r>
          </a:p>
          <a:p>
            <a:r>
              <a:rPr lang="en-US" dirty="0"/>
              <a:t>count(distinct (</a:t>
            </a:r>
            <a:r>
              <a:rPr lang="en-US" dirty="0" err="1"/>
              <a:t>qname,asn</a:t>
            </a:r>
            <a:r>
              <a:rPr lang="en-US" dirty="0"/>
              <a:t>)) where </a:t>
            </a:r>
            <a:r>
              <a:rPr lang="en-US" dirty="0" err="1"/>
              <a:t>qname</a:t>
            </a:r>
            <a:r>
              <a:rPr lang="en-US" dirty="0"/>
              <a:t> like '%</a:t>
            </a:r>
            <a:r>
              <a:rPr lang="en-US" dirty="0" err="1"/>
              <a:t>wpad</a:t>
            </a:r>
            <a:r>
              <a:rPr lang="en-US" dirty="0"/>
              <a:t>%’: 2,383</a:t>
            </a:r>
          </a:p>
          <a:p>
            <a:r>
              <a:rPr lang="en-US" dirty="0"/>
              <a:t>count(distinct (</a:t>
            </a:r>
            <a:r>
              <a:rPr lang="en-US" dirty="0" err="1"/>
              <a:t>qname,netblock</a:t>
            </a:r>
            <a:r>
              <a:rPr lang="en-US" dirty="0"/>
              <a:t>)) where </a:t>
            </a:r>
            <a:r>
              <a:rPr lang="en-US" dirty="0" err="1"/>
              <a:t>qname</a:t>
            </a:r>
            <a:r>
              <a:rPr lang="en-US" dirty="0"/>
              <a:t> like '%</a:t>
            </a:r>
            <a:r>
              <a:rPr lang="en-US" dirty="0" err="1"/>
              <a:t>wpad</a:t>
            </a:r>
            <a:r>
              <a:rPr lang="en-US" dirty="0"/>
              <a:t>%’: 5,058</a:t>
            </a:r>
          </a:p>
          <a:p>
            <a:r>
              <a:rPr lang="en-US" dirty="0"/>
              <a:t>count(distinct (</a:t>
            </a:r>
            <a:r>
              <a:rPr lang="en-US" dirty="0" err="1"/>
              <a:t>qname,netblock</a:t>
            </a:r>
            <a:r>
              <a:rPr lang="en-US" dirty="0"/>
              <a:t>)) where </a:t>
            </a:r>
            <a:r>
              <a:rPr lang="en-US" dirty="0" err="1"/>
              <a:t>qname</a:t>
            </a:r>
            <a:r>
              <a:rPr lang="en-US" dirty="0"/>
              <a:t> like '%apple%’: 315</a:t>
            </a:r>
          </a:p>
          <a:p>
            <a:r>
              <a:rPr lang="en-US" dirty="0"/>
              <a:t>count(distinct </a:t>
            </a:r>
            <a:r>
              <a:rPr lang="en-US" dirty="0" err="1"/>
              <a:t>qname</a:t>
            </a:r>
            <a:r>
              <a:rPr lang="en-US" dirty="0"/>
              <a:t>) where </a:t>
            </a:r>
            <a:r>
              <a:rPr lang="en-US" dirty="0" err="1"/>
              <a:t>qname</a:t>
            </a:r>
            <a:r>
              <a:rPr lang="en-US" dirty="0"/>
              <a:t> like '%</a:t>
            </a:r>
            <a:r>
              <a:rPr lang="en-US" dirty="0" err="1"/>
              <a:t>microsoft</a:t>
            </a:r>
            <a:r>
              <a:rPr lang="en-US" dirty="0"/>
              <a:t>%’: 28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/>
              <a:t>count(distinct </a:t>
            </a:r>
            <a:r>
              <a:rPr lang="en-US" dirty="0" err="1"/>
              <a:t>qname</a:t>
            </a:r>
            <a:r>
              <a:rPr lang="en-US" dirty="0"/>
              <a:t>) where </a:t>
            </a:r>
            <a:r>
              <a:rPr lang="en-US" dirty="0" err="1"/>
              <a:t>qname</a:t>
            </a:r>
            <a:r>
              <a:rPr lang="en-US" dirty="0"/>
              <a:t> like '%china%’: 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05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2000" cy="1325563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21999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For More Information: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IMPACT Program</a:t>
            </a:r>
            <a:r>
              <a:rPr lang="en-US" dirty="0"/>
              <a:t>				</a:t>
            </a:r>
            <a:r>
              <a:rPr lang="en-US" u="sng" dirty="0"/>
              <a:t>ORDINAL Dataset</a:t>
            </a:r>
          </a:p>
          <a:p>
            <a:pPr marL="0" indent="0">
              <a:buNone/>
            </a:pPr>
            <a:r>
              <a:rPr lang="en-US" dirty="0"/>
              <a:t>http:// </a:t>
            </a:r>
            <a:r>
              <a:rPr lang="en-US" dirty="0" err="1"/>
              <a:t>ImpactCyberTrust.org</a:t>
            </a:r>
            <a:r>
              <a:rPr lang="en-US" dirty="0"/>
              <a:t>		Search in IMPACT Portal</a:t>
            </a:r>
          </a:p>
          <a:p>
            <a:pPr marL="0" indent="0">
              <a:buNone/>
            </a:pPr>
            <a:r>
              <a:rPr lang="en-US" dirty="0"/>
              <a:t>Program Manager:				http://</a:t>
            </a:r>
            <a:r>
              <a:rPr lang="en-US" dirty="0" err="1"/>
              <a:t>ordinal.jasadvisors.com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Erin Kenneally, M.F.S., J.D.		</a:t>
            </a:r>
            <a:r>
              <a:rPr lang="en-US" dirty="0" err="1"/>
              <a:t>jschmidt@jasadvisors.com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DHS Cyber Security Division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9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207" y="774192"/>
            <a:ext cx="8516702" cy="6083359"/>
          </a:xfrm>
          <a:prstGeom prst="rect">
            <a:avLst/>
          </a:prstGeom>
        </p:spPr>
      </p:pic>
      <p:pic>
        <p:nvPicPr>
          <p:cNvPr id="7" name="image7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74612" y="103379"/>
            <a:ext cx="2274537" cy="129309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59069" y="6483408"/>
            <a:ext cx="4114800" cy="365125"/>
          </a:xfrm>
        </p:spPr>
        <p:txBody>
          <a:bodyPr/>
          <a:lstStyle>
            <a:lvl1pPr>
              <a:defRPr b="1" i="0"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r>
              <a:rPr lang="en-US" dirty="0"/>
              <a:t>2018 Kenneally</a:t>
            </a:r>
          </a:p>
        </p:txBody>
      </p:sp>
    </p:spTree>
    <p:extLst>
      <p:ext uri="{BB962C8B-B14F-4D97-AF65-F5344CB8AC3E}">
        <p14:creationId xmlns:p14="http://schemas.microsoft.com/office/powerpoint/2010/main" val="47942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48297" y="246646"/>
            <a:ext cx="3614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6B2"/>
                </a:solidFill>
                <a:latin typeface="Nanum Gothic" charset="-127"/>
                <a:ea typeface="Nanum Gothic" charset="-127"/>
                <a:cs typeface="Nanum Gothic" charset="-127"/>
              </a:rPr>
              <a:t>Shop </a:t>
            </a:r>
            <a:r>
              <a:rPr lang="en-US" sz="2400" b="1" dirty="0" err="1">
                <a:solidFill>
                  <a:srgbClr val="0076B2"/>
                </a:solidFill>
                <a:latin typeface="Nanum Gothic" charset="-127"/>
                <a:ea typeface="Nanum Gothic" charset="-127"/>
                <a:cs typeface="Nanum Gothic" charset="-127"/>
              </a:rPr>
              <a:t>til</a:t>
            </a:r>
            <a:r>
              <a:rPr lang="en-US" sz="2400" b="1" dirty="0">
                <a:solidFill>
                  <a:srgbClr val="0076B2"/>
                </a:solidFill>
                <a:latin typeface="Nanum Gothic" charset="-127"/>
                <a:ea typeface="Nanum Gothic" charset="-127"/>
                <a:cs typeface="Nanum Gothic" charset="-127"/>
              </a:rPr>
              <a:t> You Drop </a:t>
            </a:r>
            <a:br>
              <a:rPr lang="en-US" sz="2400" b="1" dirty="0">
                <a:solidFill>
                  <a:srgbClr val="0076B2"/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sz="2400" b="1" dirty="0">
                <a:solidFill>
                  <a:srgbClr val="0076B2"/>
                </a:solidFill>
                <a:latin typeface="Nanum Gothic" charset="-127"/>
                <a:ea typeface="Nanum Gothic" charset="-127"/>
                <a:cs typeface="Nanum Gothic" charset="-127"/>
              </a:rPr>
              <a:t>IMPACT Portal </a:t>
            </a:r>
            <a:r>
              <a:rPr lang="en-US" sz="2400" b="1" dirty="0" err="1">
                <a:solidFill>
                  <a:srgbClr val="0076B2"/>
                </a:solidFill>
                <a:latin typeface="Nanum Gothic" charset="-127"/>
                <a:ea typeface="Nanum Gothic" charset="-127"/>
                <a:cs typeface="Nanum Gothic" charset="-127"/>
              </a:rPr>
              <a:t>ImpactCyberTrust.org</a:t>
            </a:r>
            <a:endParaRPr lang="en-US" sz="2400" b="1" dirty="0">
              <a:solidFill>
                <a:srgbClr val="0076B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40" y="1527282"/>
            <a:ext cx="895762" cy="895762"/>
          </a:xfrm>
          <a:prstGeom prst="rect">
            <a:avLst/>
          </a:prstGeom>
        </p:spPr>
      </p:pic>
      <p:pic>
        <p:nvPicPr>
          <p:cNvPr id="6" name="image7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9021024" y="2890665"/>
            <a:ext cx="2274537" cy="1293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7014" y="0"/>
            <a:ext cx="7139715" cy="6858000"/>
          </a:xfrm>
          <a:prstGeom prst="rect">
            <a:avLst/>
          </a:prstGeom>
          <a:effectLst>
            <a:outerShdw blurRad="50800" dist="165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229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29430" y="312747"/>
            <a:ext cx="9005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6B2"/>
                </a:solidFill>
                <a:latin typeface="Nanum Gothic" charset="-127"/>
                <a:ea typeface="Nanum Gothic" charset="-127"/>
                <a:cs typeface="Nanum Gothic" charset="-127"/>
              </a:rPr>
              <a:t>Data Trends</a:t>
            </a:r>
            <a:endParaRPr lang="en-US" sz="1600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180" y="4429588"/>
            <a:ext cx="795646" cy="7956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rot="16200000">
            <a:off x="-1017487" y="3754651"/>
            <a:ext cx="28472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sym typeface="Calibri"/>
              </a:rPr>
              <a:t>Source: DHS IMPACT program; SRI analysis, </a:t>
            </a:r>
            <a:r>
              <a:rPr lang="en-US" sz="1000" kern="0" dirty="0">
                <a:sym typeface="Calibri"/>
              </a:rPr>
              <a:t>Dec ‘18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sym typeface="Calibri"/>
            </a:endParaRPr>
          </a:p>
        </p:txBody>
      </p:sp>
      <p:pic>
        <p:nvPicPr>
          <p:cNvPr id="9" name="image7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273393" y="81764"/>
            <a:ext cx="2274537" cy="129309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xmlns="" id="{F959ABA0-A7B3-4575-B313-309DAFCE859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38884" y="1076489"/>
          <a:ext cx="10315866" cy="5602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Rectangle 11"/>
          <p:cNvSpPr/>
          <p:nvPr/>
        </p:nvSpPr>
        <p:spPr>
          <a:xfrm>
            <a:off x="1846011" y="3852933"/>
            <a:ext cx="6230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No Data in 2007</a:t>
            </a:r>
          </a:p>
        </p:txBody>
      </p:sp>
    </p:spTree>
    <p:extLst>
      <p:ext uri="{BB962C8B-B14F-4D97-AF65-F5344CB8AC3E}">
        <p14:creationId xmlns:p14="http://schemas.microsoft.com/office/powerpoint/2010/main" val="1106513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01979" y="256584"/>
            <a:ext cx="8458200" cy="761999"/>
          </a:xfrm>
        </p:spPr>
        <p:txBody>
          <a:bodyPr/>
          <a:lstStyle/>
          <a:p>
            <a:r>
              <a:rPr lang="en-US" sz="3200"/>
              <a:t>Customers </a:t>
            </a:r>
            <a:r>
              <a:rPr lang="en-US" sz="3200" dirty="0"/>
              <a:t>&amp; Stakeholders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8733-B944-3E4E-898F-A2753843011F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0433" y="1532265"/>
            <a:ext cx="8023560" cy="4279232"/>
            <a:chOff x="383718" y="1752600"/>
            <a:chExt cx="5953125" cy="3175000"/>
          </a:xfrm>
        </p:grpSpPr>
        <p:sp>
          <p:nvSpPr>
            <p:cNvPr id="303" name="Freeform 4"/>
            <p:cNvSpPr>
              <a:spLocks/>
            </p:cNvSpPr>
            <p:nvPr/>
          </p:nvSpPr>
          <p:spPr bwMode="auto">
            <a:xfrm>
              <a:off x="4333603" y="2162785"/>
              <a:ext cx="101347" cy="208117"/>
            </a:xfrm>
            <a:custGeom>
              <a:avLst/>
              <a:gdLst>
                <a:gd name="T0" fmla="*/ 56 w 91"/>
                <a:gd name="T1" fmla="*/ 7 h 186"/>
                <a:gd name="T2" fmla="*/ 55 w 91"/>
                <a:gd name="T3" fmla="*/ 1 h 186"/>
                <a:gd name="T4" fmla="*/ 53 w 91"/>
                <a:gd name="T5" fmla="*/ 0 h 186"/>
                <a:gd name="T6" fmla="*/ 47 w 91"/>
                <a:gd name="T7" fmla="*/ 6 h 186"/>
                <a:gd name="T8" fmla="*/ 40 w 91"/>
                <a:gd name="T9" fmla="*/ 17 h 186"/>
                <a:gd name="T10" fmla="*/ 32 w 91"/>
                <a:gd name="T11" fmla="*/ 23 h 186"/>
                <a:gd name="T12" fmla="*/ 25 w 91"/>
                <a:gd name="T13" fmla="*/ 29 h 186"/>
                <a:gd name="T14" fmla="*/ 6 w 91"/>
                <a:gd name="T15" fmla="*/ 76 h 186"/>
                <a:gd name="T16" fmla="*/ 0 w 91"/>
                <a:gd name="T17" fmla="*/ 98 h 186"/>
                <a:gd name="T18" fmla="*/ 1 w 91"/>
                <a:gd name="T19" fmla="*/ 107 h 186"/>
                <a:gd name="T20" fmla="*/ 0 w 91"/>
                <a:gd name="T21" fmla="*/ 126 h 186"/>
                <a:gd name="T22" fmla="*/ 2 w 91"/>
                <a:gd name="T23" fmla="*/ 127 h 186"/>
                <a:gd name="T24" fmla="*/ 3 w 91"/>
                <a:gd name="T25" fmla="*/ 129 h 186"/>
                <a:gd name="T26" fmla="*/ 3 w 91"/>
                <a:gd name="T27" fmla="*/ 134 h 186"/>
                <a:gd name="T28" fmla="*/ 2 w 91"/>
                <a:gd name="T29" fmla="*/ 147 h 186"/>
                <a:gd name="T30" fmla="*/ 3 w 91"/>
                <a:gd name="T31" fmla="*/ 150 h 186"/>
                <a:gd name="T32" fmla="*/ 10 w 91"/>
                <a:gd name="T33" fmla="*/ 153 h 186"/>
                <a:gd name="T34" fmla="*/ 16 w 91"/>
                <a:gd name="T35" fmla="*/ 154 h 186"/>
                <a:gd name="T36" fmla="*/ 19 w 91"/>
                <a:gd name="T37" fmla="*/ 154 h 186"/>
                <a:gd name="T38" fmla="*/ 20 w 91"/>
                <a:gd name="T39" fmla="*/ 158 h 186"/>
                <a:gd name="T40" fmla="*/ 30 w 91"/>
                <a:gd name="T41" fmla="*/ 158 h 186"/>
                <a:gd name="T42" fmla="*/ 34 w 91"/>
                <a:gd name="T43" fmla="*/ 158 h 186"/>
                <a:gd name="T44" fmla="*/ 36 w 91"/>
                <a:gd name="T45" fmla="*/ 154 h 186"/>
                <a:gd name="T46" fmla="*/ 37 w 91"/>
                <a:gd name="T47" fmla="*/ 152 h 186"/>
                <a:gd name="T48" fmla="*/ 35 w 91"/>
                <a:gd name="T49" fmla="*/ 147 h 186"/>
                <a:gd name="T50" fmla="*/ 32 w 91"/>
                <a:gd name="T51" fmla="*/ 145 h 186"/>
                <a:gd name="T52" fmla="*/ 30 w 91"/>
                <a:gd name="T53" fmla="*/ 144 h 186"/>
                <a:gd name="T54" fmla="*/ 22 w 91"/>
                <a:gd name="T55" fmla="*/ 134 h 186"/>
                <a:gd name="T56" fmla="*/ 19 w 91"/>
                <a:gd name="T57" fmla="*/ 116 h 186"/>
                <a:gd name="T58" fmla="*/ 19 w 91"/>
                <a:gd name="T59" fmla="*/ 99 h 186"/>
                <a:gd name="T60" fmla="*/ 25 w 91"/>
                <a:gd name="T61" fmla="*/ 85 h 186"/>
                <a:gd name="T62" fmla="*/ 25 w 91"/>
                <a:gd name="T63" fmla="*/ 79 h 186"/>
                <a:gd name="T64" fmla="*/ 25 w 91"/>
                <a:gd name="T65" fmla="*/ 71 h 186"/>
                <a:gd name="T66" fmla="*/ 30 w 91"/>
                <a:gd name="T67" fmla="*/ 65 h 186"/>
                <a:gd name="T68" fmla="*/ 41 w 91"/>
                <a:gd name="T69" fmla="*/ 43 h 186"/>
                <a:gd name="T70" fmla="*/ 50 w 91"/>
                <a:gd name="T71" fmla="*/ 31 h 186"/>
                <a:gd name="T72" fmla="*/ 64 w 91"/>
                <a:gd name="T73" fmla="*/ 18 h 186"/>
                <a:gd name="T74" fmla="*/ 56 w 91"/>
                <a:gd name="T75" fmla="*/ 7 h 18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1"/>
                <a:gd name="T115" fmla="*/ 0 h 186"/>
                <a:gd name="T116" fmla="*/ 91 w 91"/>
                <a:gd name="T117" fmla="*/ 186 h 18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1" h="186">
                  <a:moveTo>
                    <a:pt x="78" y="9"/>
                  </a:moveTo>
                  <a:lnTo>
                    <a:pt x="77" y="1"/>
                  </a:lnTo>
                  <a:lnTo>
                    <a:pt x="74" y="0"/>
                  </a:lnTo>
                  <a:lnTo>
                    <a:pt x="65" y="7"/>
                  </a:lnTo>
                  <a:lnTo>
                    <a:pt x="55" y="20"/>
                  </a:lnTo>
                  <a:lnTo>
                    <a:pt x="45" y="27"/>
                  </a:lnTo>
                  <a:lnTo>
                    <a:pt x="35" y="33"/>
                  </a:lnTo>
                  <a:lnTo>
                    <a:pt x="8" y="89"/>
                  </a:lnTo>
                  <a:lnTo>
                    <a:pt x="0" y="115"/>
                  </a:lnTo>
                  <a:lnTo>
                    <a:pt x="1" y="125"/>
                  </a:lnTo>
                  <a:lnTo>
                    <a:pt x="0" y="147"/>
                  </a:lnTo>
                  <a:lnTo>
                    <a:pt x="2" y="148"/>
                  </a:lnTo>
                  <a:lnTo>
                    <a:pt x="4" y="151"/>
                  </a:lnTo>
                  <a:lnTo>
                    <a:pt x="3" y="157"/>
                  </a:lnTo>
                  <a:lnTo>
                    <a:pt x="2" y="172"/>
                  </a:lnTo>
                  <a:lnTo>
                    <a:pt x="5" y="175"/>
                  </a:lnTo>
                  <a:lnTo>
                    <a:pt x="14" y="178"/>
                  </a:lnTo>
                  <a:lnTo>
                    <a:pt x="22" y="179"/>
                  </a:lnTo>
                  <a:lnTo>
                    <a:pt x="26" y="181"/>
                  </a:lnTo>
                  <a:lnTo>
                    <a:pt x="28" y="185"/>
                  </a:lnTo>
                  <a:lnTo>
                    <a:pt x="42" y="185"/>
                  </a:lnTo>
                  <a:lnTo>
                    <a:pt x="47" y="185"/>
                  </a:lnTo>
                  <a:lnTo>
                    <a:pt x="51" y="181"/>
                  </a:lnTo>
                  <a:lnTo>
                    <a:pt x="52" y="177"/>
                  </a:lnTo>
                  <a:lnTo>
                    <a:pt x="49" y="172"/>
                  </a:lnTo>
                  <a:lnTo>
                    <a:pt x="45" y="170"/>
                  </a:lnTo>
                  <a:lnTo>
                    <a:pt x="41" y="169"/>
                  </a:lnTo>
                  <a:lnTo>
                    <a:pt x="31" y="157"/>
                  </a:lnTo>
                  <a:lnTo>
                    <a:pt x="26" y="135"/>
                  </a:lnTo>
                  <a:lnTo>
                    <a:pt x="26" y="116"/>
                  </a:lnTo>
                  <a:lnTo>
                    <a:pt x="35" y="99"/>
                  </a:lnTo>
                  <a:lnTo>
                    <a:pt x="34" y="92"/>
                  </a:lnTo>
                  <a:lnTo>
                    <a:pt x="36" y="83"/>
                  </a:lnTo>
                  <a:lnTo>
                    <a:pt x="41" y="76"/>
                  </a:lnTo>
                  <a:lnTo>
                    <a:pt x="57" y="51"/>
                  </a:lnTo>
                  <a:lnTo>
                    <a:pt x="70" y="36"/>
                  </a:lnTo>
                  <a:lnTo>
                    <a:pt x="90" y="21"/>
                  </a:lnTo>
                  <a:lnTo>
                    <a:pt x="78" y="9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04" name="Freeform 5"/>
            <p:cNvSpPr>
              <a:spLocks/>
            </p:cNvSpPr>
            <p:nvPr/>
          </p:nvSpPr>
          <p:spPr bwMode="auto">
            <a:xfrm>
              <a:off x="4116431" y="1989757"/>
              <a:ext cx="132935" cy="78649"/>
            </a:xfrm>
            <a:custGeom>
              <a:avLst/>
              <a:gdLst>
                <a:gd name="T0" fmla="*/ 20 w 119"/>
                <a:gd name="T1" fmla="*/ 7 h 70"/>
                <a:gd name="T2" fmla="*/ 18 w 119"/>
                <a:gd name="T3" fmla="*/ 12 h 70"/>
                <a:gd name="T4" fmla="*/ 16 w 119"/>
                <a:gd name="T5" fmla="*/ 16 h 70"/>
                <a:gd name="T6" fmla="*/ 10 w 119"/>
                <a:gd name="T7" fmla="*/ 19 h 70"/>
                <a:gd name="T8" fmla="*/ 3 w 119"/>
                <a:gd name="T9" fmla="*/ 20 h 70"/>
                <a:gd name="T10" fmla="*/ 0 w 119"/>
                <a:gd name="T11" fmla="*/ 23 h 70"/>
                <a:gd name="T12" fmla="*/ 0 w 119"/>
                <a:gd name="T13" fmla="*/ 28 h 70"/>
                <a:gd name="T14" fmla="*/ 4 w 119"/>
                <a:gd name="T15" fmla="*/ 31 h 70"/>
                <a:gd name="T16" fmla="*/ 26 w 119"/>
                <a:gd name="T17" fmla="*/ 36 h 70"/>
                <a:gd name="T18" fmla="*/ 38 w 119"/>
                <a:gd name="T19" fmla="*/ 36 h 70"/>
                <a:gd name="T20" fmla="*/ 52 w 119"/>
                <a:gd name="T21" fmla="*/ 59 h 70"/>
                <a:gd name="T22" fmla="*/ 66 w 119"/>
                <a:gd name="T23" fmla="*/ 47 h 70"/>
                <a:gd name="T24" fmla="*/ 67 w 119"/>
                <a:gd name="T25" fmla="*/ 36 h 70"/>
                <a:gd name="T26" fmla="*/ 75 w 119"/>
                <a:gd name="T27" fmla="*/ 32 h 70"/>
                <a:gd name="T28" fmla="*/ 81 w 119"/>
                <a:gd name="T29" fmla="*/ 26 h 70"/>
                <a:gd name="T30" fmla="*/ 85 w 119"/>
                <a:gd name="T31" fmla="*/ 19 h 70"/>
                <a:gd name="T32" fmla="*/ 85 w 119"/>
                <a:gd name="T33" fmla="*/ 14 h 70"/>
                <a:gd name="T34" fmla="*/ 83 w 119"/>
                <a:gd name="T35" fmla="*/ 12 h 70"/>
                <a:gd name="T36" fmla="*/ 80 w 119"/>
                <a:gd name="T37" fmla="*/ 13 h 70"/>
                <a:gd name="T38" fmla="*/ 75 w 119"/>
                <a:gd name="T39" fmla="*/ 19 h 70"/>
                <a:gd name="T40" fmla="*/ 60 w 119"/>
                <a:gd name="T41" fmla="*/ 26 h 70"/>
                <a:gd name="T42" fmla="*/ 47 w 119"/>
                <a:gd name="T43" fmla="*/ 24 h 70"/>
                <a:gd name="T44" fmla="*/ 44 w 119"/>
                <a:gd name="T45" fmla="*/ 22 h 70"/>
                <a:gd name="T46" fmla="*/ 42 w 119"/>
                <a:gd name="T47" fmla="*/ 14 h 70"/>
                <a:gd name="T48" fmla="*/ 50 w 119"/>
                <a:gd name="T49" fmla="*/ 3 h 70"/>
                <a:gd name="T50" fmla="*/ 38 w 119"/>
                <a:gd name="T51" fmla="*/ 0 h 70"/>
                <a:gd name="T52" fmla="*/ 27 w 119"/>
                <a:gd name="T53" fmla="*/ 1 h 70"/>
                <a:gd name="T54" fmla="*/ 20 w 119"/>
                <a:gd name="T55" fmla="*/ 7 h 7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9"/>
                <a:gd name="T85" fmla="*/ 0 h 70"/>
                <a:gd name="T86" fmla="*/ 119 w 119"/>
                <a:gd name="T87" fmla="*/ 70 h 7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9" h="70">
                  <a:moveTo>
                    <a:pt x="27" y="9"/>
                  </a:moveTo>
                  <a:lnTo>
                    <a:pt x="25" y="14"/>
                  </a:lnTo>
                  <a:lnTo>
                    <a:pt x="22" y="18"/>
                  </a:lnTo>
                  <a:lnTo>
                    <a:pt x="14" y="21"/>
                  </a:lnTo>
                  <a:lnTo>
                    <a:pt x="5" y="23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6" y="36"/>
                  </a:lnTo>
                  <a:lnTo>
                    <a:pt x="36" y="42"/>
                  </a:lnTo>
                  <a:lnTo>
                    <a:pt x="53" y="42"/>
                  </a:lnTo>
                  <a:lnTo>
                    <a:pt x="72" y="69"/>
                  </a:lnTo>
                  <a:lnTo>
                    <a:pt x="92" y="55"/>
                  </a:lnTo>
                  <a:lnTo>
                    <a:pt x="93" y="42"/>
                  </a:lnTo>
                  <a:lnTo>
                    <a:pt x="104" y="37"/>
                  </a:lnTo>
                  <a:lnTo>
                    <a:pt x="113" y="30"/>
                  </a:lnTo>
                  <a:lnTo>
                    <a:pt x="118" y="21"/>
                  </a:lnTo>
                  <a:lnTo>
                    <a:pt x="118" y="16"/>
                  </a:lnTo>
                  <a:lnTo>
                    <a:pt x="116" y="14"/>
                  </a:lnTo>
                  <a:lnTo>
                    <a:pt x="111" y="15"/>
                  </a:lnTo>
                  <a:lnTo>
                    <a:pt x="104" y="21"/>
                  </a:lnTo>
                  <a:lnTo>
                    <a:pt x="84" y="30"/>
                  </a:lnTo>
                  <a:lnTo>
                    <a:pt x="65" y="28"/>
                  </a:lnTo>
                  <a:lnTo>
                    <a:pt x="61" y="26"/>
                  </a:lnTo>
                  <a:lnTo>
                    <a:pt x="59" y="16"/>
                  </a:lnTo>
                  <a:lnTo>
                    <a:pt x="70" y="3"/>
                  </a:lnTo>
                  <a:lnTo>
                    <a:pt x="53" y="0"/>
                  </a:lnTo>
                  <a:lnTo>
                    <a:pt x="38" y="1"/>
                  </a:lnTo>
                  <a:lnTo>
                    <a:pt x="27" y="9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05" name="Freeform 6"/>
            <p:cNvSpPr>
              <a:spLocks/>
            </p:cNvSpPr>
            <p:nvPr/>
          </p:nvSpPr>
          <p:spPr bwMode="auto">
            <a:xfrm>
              <a:off x="4220410" y="1988547"/>
              <a:ext cx="28956" cy="20570"/>
            </a:xfrm>
            <a:custGeom>
              <a:avLst/>
              <a:gdLst>
                <a:gd name="T0" fmla="*/ 4 w 26"/>
                <a:gd name="T1" fmla="*/ 0 h 19"/>
                <a:gd name="T2" fmla="*/ 2 w 26"/>
                <a:gd name="T3" fmla="*/ 4 h 19"/>
                <a:gd name="T4" fmla="*/ 0 w 26"/>
                <a:gd name="T5" fmla="*/ 9 h 19"/>
                <a:gd name="T6" fmla="*/ 1 w 26"/>
                <a:gd name="T7" fmla="*/ 12 h 19"/>
                <a:gd name="T8" fmla="*/ 11 w 26"/>
                <a:gd name="T9" fmla="*/ 14 h 19"/>
                <a:gd name="T10" fmla="*/ 16 w 26"/>
                <a:gd name="T11" fmla="*/ 14 h 19"/>
                <a:gd name="T12" fmla="*/ 18 w 26"/>
                <a:gd name="T13" fmla="*/ 12 h 19"/>
                <a:gd name="T14" fmla="*/ 16 w 26"/>
                <a:gd name="T15" fmla="*/ 6 h 19"/>
                <a:gd name="T16" fmla="*/ 11 w 26"/>
                <a:gd name="T17" fmla="*/ 4 h 19"/>
                <a:gd name="T18" fmla="*/ 4 w 26"/>
                <a:gd name="T19" fmla="*/ 0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"/>
                <a:gd name="T31" fmla="*/ 0 h 19"/>
                <a:gd name="T32" fmla="*/ 26 w 26"/>
                <a:gd name="T33" fmla="*/ 19 h 1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" h="19">
                  <a:moveTo>
                    <a:pt x="6" y="0"/>
                  </a:moveTo>
                  <a:lnTo>
                    <a:pt x="2" y="5"/>
                  </a:lnTo>
                  <a:lnTo>
                    <a:pt x="0" y="11"/>
                  </a:lnTo>
                  <a:lnTo>
                    <a:pt x="1" y="15"/>
                  </a:lnTo>
                  <a:lnTo>
                    <a:pt x="15" y="18"/>
                  </a:lnTo>
                  <a:lnTo>
                    <a:pt x="22" y="18"/>
                  </a:lnTo>
                  <a:lnTo>
                    <a:pt x="25" y="15"/>
                  </a:lnTo>
                  <a:lnTo>
                    <a:pt x="22" y="8"/>
                  </a:lnTo>
                  <a:lnTo>
                    <a:pt x="15" y="4"/>
                  </a:lnTo>
                  <a:lnTo>
                    <a:pt x="6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06" name="Freeform 7"/>
            <p:cNvSpPr>
              <a:spLocks/>
            </p:cNvSpPr>
            <p:nvPr/>
          </p:nvSpPr>
          <p:spPr bwMode="auto">
            <a:xfrm>
              <a:off x="4230940" y="2069616"/>
              <a:ext cx="34221" cy="21780"/>
            </a:xfrm>
            <a:custGeom>
              <a:avLst/>
              <a:gdLst>
                <a:gd name="T0" fmla="*/ 11 w 31"/>
                <a:gd name="T1" fmla="*/ 0 h 19"/>
                <a:gd name="T2" fmla="*/ 18 w 31"/>
                <a:gd name="T3" fmla="*/ 2 h 19"/>
                <a:gd name="T4" fmla="*/ 21 w 31"/>
                <a:gd name="T5" fmla="*/ 8 h 19"/>
                <a:gd name="T6" fmla="*/ 18 w 31"/>
                <a:gd name="T7" fmla="*/ 12 h 19"/>
                <a:gd name="T8" fmla="*/ 11 w 31"/>
                <a:gd name="T9" fmla="*/ 16 h 19"/>
                <a:gd name="T10" fmla="*/ 3 w 31"/>
                <a:gd name="T11" fmla="*/ 12 h 19"/>
                <a:gd name="T12" fmla="*/ 0 w 31"/>
                <a:gd name="T13" fmla="*/ 8 h 19"/>
                <a:gd name="T14" fmla="*/ 3 w 31"/>
                <a:gd name="T15" fmla="*/ 2 h 19"/>
                <a:gd name="T16" fmla="*/ 11 w 31"/>
                <a:gd name="T17" fmla="*/ 0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19"/>
                <a:gd name="T29" fmla="*/ 31 w 31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19">
                  <a:moveTo>
                    <a:pt x="15" y="0"/>
                  </a:moveTo>
                  <a:lnTo>
                    <a:pt x="25" y="2"/>
                  </a:lnTo>
                  <a:lnTo>
                    <a:pt x="30" y="8"/>
                  </a:lnTo>
                  <a:lnTo>
                    <a:pt x="25" y="14"/>
                  </a:lnTo>
                  <a:lnTo>
                    <a:pt x="15" y="18"/>
                  </a:lnTo>
                  <a:lnTo>
                    <a:pt x="4" y="14"/>
                  </a:lnTo>
                  <a:lnTo>
                    <a:pt x="0" y="8"/>
                  </a:lnTo>
                  <a:lnTo>
                    <a:pt x="4" y="2"/>
                  </a:lnTo>
                  <a:lnTo>
                    <a:pt x="15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07" name="Freeform 8"/>
            <p:cNvSpPr>
              <a:spLocks/>
            </p:cNvSpPr>
            <p:nvPr/>
          </p:nvSpPr>
          <p:spPr bwMode="auto">
            <a:xfrm>
              <a:off x="4338867" y="2017587"/>
              <a:ext cx="31589" cy="45979"/>
            </a:xfrm>
            <a:custGeom>
              <a:avLst/>
              <a:gdLst>
                <a:gd name="T0" fmla="*/ 10 w 28"/>
                <a:gd name="T1" fmla="*/ 0 h 41"/>
                <a:gd name="T2" fmla="*/ 14 w 28"/>
                <a:gd name="T3" fmla="*/ 1 h 41"/>
                <a:gd name="T4" fmla="*/ 17 w 28"/>
                <a:gd name="T5" fmla="*/ 5 h 41"/>
                <a:gd name="T6" fmla="*/ 20 w 28"/>
                <a:gd name="T7" fmla="*/ 10 h 41"/>
                <a:gd name="T8" fmla="*/ 20 w 28"/>
                <a:gd name="T9" fmla="*/ 18 h 41"/>
                <a:gd name="T10" fmla="*/ 17 w 28"/>
                <a:gd name="T11" fmla="*/ 30 h 41"/>
                <a:gd name="T12" fmla="*/ 10 w 28"/>
                <a:gd name="T13" fmla="*/ 34 h 41"/>
                <a:gd name="T14" fmla="*/ 3 w 28"/>
                <a:gd name="T15" fmla="*/ 30 h 41"/>
                <a:gd name="T16" fmla="*/ 0 w 28"/>
                <a:gd name="T17" fmla="*/ 18 h 41"/>
                <a:gd name="T18" fmla="*/ 3 w 28"/>
                <a:gd name="T19" fmla="*/ 5 h 41"/>
                <a:gd name="T20" fmla="*/ 7 w 28"/>
                <a:gd name="T21" fmla="*/ 1 h 41"/>
                <a:gd name="T22" fmla="*/ 10 w 28"/>
                <a:gd name="T23" fmla="*/ 0 h 4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"/>
                <a:gd name="T37" fmla="*/ 0 h 41"/>
                <a:gd name="T38" fmla="*/ 28 w 28"/>
                <a:gd name="T39" fmla="*/ 41 h 4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" h="41">
                  <a:moveTo>
                    <a:pt x="14" y="0"/>
                  </a:moveTo>
                  <a:lnTo>
                    <a:pt x="19" y="1"/>
                  </a:lnTo>
                  <a:lnTo>
                    <a:pt x="23" y="5"/>
                  </a:lnTo>
                  <a:lnTo>
                    <a:pt x="27" y="12"/>
                  </a:lnTo>
                  <a:lnTo>
                    <a:pt x="27" y="20"/>
                  </a:lnTo>
                  <a:lnTo>
                    <a:pt x="23" y="34"/>
                  </a:lnTo>
                  <a:lnTo>
                    <a:pt x="14" y="40"/>
                  </a:lnTo>
                  <a:lnTo>
                    <a:pt x="4" y="34"/>
                  </a:lnTo>
                  <a:lnTo>
                    <a:pt x="0" y="20"/>
                  </a:lnTo>
                  <a:lnTo>
                    <a:pt x="4" y="5"/>
                  </a:lnTo>
                  <a:lnTo>
                    <a:pt x="9" y="1"/>
                  </a:lnTo>
                  <a:lnTo>
                    <a:pt x="14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08" name="Freeform 9"/>
            <p:cNvSpPr>
              <a:spLocks/>
            </p:cNvSpPr>
            <p:nvPr/>
          </p:nvSpPr>
          <p:spPr bwMode="auto">
            <a:xfrm>
              <a:off x="4379669" y="2012747"/>
              <a:ext cx="22375" cy="41139"/>
            </a:xfrm>
            <a:custGeom>
              <a:avLst/>
              <a:gdLst>
                <a:gd name="T0" fmla="*/ 7 w 20"/>
                <a:gd name="T1" fmla="*/ 30 h 37"/>
                <a:gd name="T2" fmla="*/ 12 w 20"/>
                <a:gd name="T3" fmla="*/ 26 h 37"/>
                <a:gd name="T4" fmla="*/ 14 w 20"/>
                <a:gd name="T5" fmla="*/ 16 h 37"/>
                <a:gd name="T6" fmla="*/ 12 w 20"/>
                <a:gd name="T7" fmla="*/ 5 h 37"/>
                <a:gd name="T8" fmla="*/ 7 w 20"/>
                <a:gd name="T9" fmla="*/ 0 h 37"/>
                <a:gd name="T10" fmla="*/ 3 w 20"/>
                <a:gd name="T11" fmla="*/ 5 h 37"/>
                <a:gd name="T12" fmla="*/ 0 w 20"/>
                <a:gd name="T13" fmla="*/ 16 h 37"/>
                <a:gd name="T14" fmla="*/ 3 w 20"/>
                <a:gd name="T15" fmla="*/ 26 h 37"/>
                <a:gd name="T16" fmla="*/ 7 w 20"/>
                <a:gd name="T17" fmla="*/ 30 h 3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37"/>
                <a:gd name="T29" fmla="*/ 20 w 20"/>
                <a:gd name="T30" fmla="*/ 37 h 3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37">
                  <a:moveTo>
                    <a:pt x="9" y="36"/>
                  </a:moveTo>
                  <a:lnTo>
                    <a:pt x="17" y="31"/>
                  </a:lnTo>
                  <a:lnTo>
                    <a:pt x="19" y="18"/>
                  </a:lnTo>
                  <a:lnTo>
                    <a:pt x="17" y="5"/>
                  </a:lnTo>
                  <a:lnTo>
                    <a:pt x="9" y="0"/>
                  </a:lnTo>
                  <a:lnTo>
                    <a:pt x="3" y="5"/>
                  </a:lnTo>
                  <a:lnTo>
                    <a:pt x="0" y="18"/>
                  </a:lnTo>
                  <a:lnTo>
                    <a:pt x="3" y="31"/>
                  </a:lnTo>
                  <a:lnTo>
                    <a:pt x="9" y="36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09" name="Freeform 10"/>
            <p:cNvSpPr>
              <a:spLocks/>
            </p:cNvSpPr>
            <p:nvPr/>
          </p:nvSpPr>
          <p:spPr bwMode="auto">
            <a:xfrm>
              <a:off x="4265161" y="2045416"/>
              <a:ext cx="36853" cy="27830"/>
            </a:xfrm>
            <a:custGeom>
              <a:avLst/>
              <a:gdLst>
                <a:gd name="T0" fmla="*/ 11 w 32"/>
                <a:gd name="T1" fmla="*/ 20 h 25"/>
                <a:gd name="T2" fmla="*/ 19 w 32"/>
                <a:gd name="T3" fmla="*/ 16 h 25"/>
                <a:gd name="T4" fmla="*/ 22 w 32"/>
                <a:gd name="T5" fmla="*/ 14 h 25"/>
                <a:gd name="T6" fmla="*/ 24 w 32"/>
                <a:gd name="T7" fmla="*/ 8 h 25"/>
                <a:gd name="T8" fmla="*/ 22 w 32"/>
                <a:gd name="T9" fmla="*/ 6 h 25"/>
                <a:gd name="T10" fmla="*/ 19 w 32"/>
                <a:gd name="T11" fmla="*/ 2 h 25"/>
                <a:gd name="T12" fmla="*/ 16 w 32"/>
                <a:gd name="T13" fmla="*/ 0 h 25"/>
                <a:gd name="T14" fmla="*/ 11 w 32"/>
                <a:gd name="T15" fmla="*/ 0 h 25"/>
                <a:gd name="T16" fmla="*/ 4 w 32"/>
                <a:gd name="T17" fmla="*/ 2 h 25"/>
                <a:gd name="T18" fmla="*/ 0 w 32"/>
                <a:gd name="T19" fmla="*/ 8 h 25"/>
                <a:gd name="T20" fmla="*/ 4 w 32"/>
                <a:gd name="T21" fmla="*/ 16 h 25"/>
                <a:gd name="T22" fmla="*/ 11 w 32"/>
                <a:gd name="T23" fmla="*/ 20 h 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"/>
                <a:gd name="T37" fmla="*/ 0 h 25"/>
                <a:gd name="T38" fmla="*/ 32 w 32"/>
                <a:gd name="T39" fmla="*/ 25 h 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" h="25">
                  <a:moveTo>
                    <a:pt x="15" y="24"/>
                  </a:moveTo>
                  <a:lnTo>
                    <a:pt x="25" y="19"/>
                  </a:lnTo>
                  <a:lnTo>
                    <a:pt x="29" y="16"/>
                  </a:lnTo>
                  <a:lnTo>
                    <a:pt x="31" y="10"/>
                  </a:lnTo>
                  <a:lnTo>
                    <a:pt x="29" y="6"/>
                  </a:lnTo>
                  <a:lnTo>
                    <a:pt x="25" y="2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4" y="2"/>
                  </a:lnTo>
                  <a:lnTo>
                    <a:pt x="0" y="10"/>
                  </a:lnTo>
                  <a:lnTo>
                    <a:pt x="4" y="19"/>
                  </a:lnTo>
                  <a:lnTo>
                    <a:pt x="15" y="24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10" name="Freeform 11"/>
            <p:cNvSpPr>
              <a:spLocks/>
            </p:cNvSpPr>
            <p:nvPr/>
          </p:nvSpPr>
          <p:spPr bwMode="auto">
            <a:xfrm>
              <a:off x="4311227" y="2034526"/>
              <a:ext cx="22375" cy="45979"/>
            </a:xfrm>
            <a:custGeom>
              <a:avLst/>
              <a:gdLst>
                <a:gd name="T0" fmla="*/ 6 w 21"/>
                <a:gd name="T1" fmla="*/ 35 h 40"/>
                <a:gd name="T2" fmla="*/ 11 w 21"/>
                <a:gd name="T3" fmla="*/ 29 h 40"/>
                <a:gd name="T4" fmla="*/ 13 w 21"/>
                <a:gd name="T5" fmla="*/ 18 h 40"/>
                <a:gd name="T6" fmla="*/ 11 w 21"/>
                <a:gd name="T7" fmla="*/ 6 h 40"/>
                <a:gd name="T8" fmla="*/ 6 w 21"/>
                <a:gd name="T9" fmla="*/ 0 h 40"/>
                <a:gd name="T10" fmla="*/ 2 w 21"/>
                <a:gd name="T11" fmla="*/ 6 h 40"/>
                <a:gd name="T12" fmla="*/ 0 w 21"/>
                <a:gd name="T13" fmla="*/ 18 h 40"/>
                <a:gd name="T14" fmla="*/ 2 w 21"/>
                <a:gd name="T15" fmla="*/ 29 h 40"/>
                <a:gd name="T16" fmla="*/ 6 w 21"/>
                <a:gd name="T17" fmla="*/ 35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"/>
                <a:gd name="T28" fmla="*/ 0 h 40"/>
                <a:gd name="T29" fmla="*/ 21 w 21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" h="40">
                  <a:moveTo>
                    <a:pt x="10" y="39"/>
                  </a:moveTo>
                  <a:lnTo>
                    <a:pt x="17" y="33"/>
                  </a:lnTo>
                  <a:lnTo>
                    <a:pt x="20" y="20"/>
                  </a:lnTo>
                  <a:lnTo>
                    <a:pt x="17" y="6"/>
                  </a:lnTo>
                  <a:lnTo>
                    <a:pt x="10" y="0"/>
                  </a:lnTo>
                  <a:lnTo>
                    <a:pt x="3" y="6"/>
                  </a:lnTo>
                  <a:lnTo>
                    <a:pt x="0" y="20"/>
                  </a:lnTo>
                  <a:lnTo>
                    <a:pt x="3" y="33"/>
                  </a:lnTo>
                  <a:lnTo>
                    <a:pt x="10" y="39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11" name="Freeform 12"/>
            <p:cNvSpPr>
              <a:spLocks/>
            </p:cNvSpPr>
            <p:nvPr/>
          </p:nvSpPr>
          <p:spPr bwMode="auto">
            <a:xfrm>
              <a:off x="4263845" y="2001857"/>
              <a:ext cx="38169" cy="29040"/>
            </a:xfrm>
            <a:custGeom>
              <a:avLst/>
              <a:gdLst>
                <a:gd name="T0" fmla="*/ 12 w 34"/>
                <a:gd name="T1" fmla="*/ 21 h 26"/>
                <a:gd name="T2" fmla="*/ 20 w 34"/>
                <a:gd name="T3" fmla="*/ 18 h 26"/>
                <a:gd name="T4" fmla="*/ 22 w 34"/>
                <a:gd name="T5" fmla="*/ 16 h 26"/>
                <a:gd name="T6" fmla="*/ 24 w 34"/>
                <a:gd name="T7" fmla="*/ 10 h 26"/>
                <a:gd name="T8" fmla="*/ 22 w 34"/>
                <a:gd name="T9" fmla="*/ 6 h 26"/>
                <a:gd name="T10" fmla="*/ 20 w 34"/>
                <a:gd name="T11" fmla="*/ 3 h 26"/>
                <a:gd name="T12" fmla="*/ 17 w 34"/>
                <a:gd name="T13" fmla="*/ 0 h 26"/>
                <a:gd name="T14" fmla="*/ 12 w 34"/>
                <a:gd name="T15" fmla="*/ 0 h 26"/>
                <a:gd name="T16" fmla="*/ 3 w 34"/>
                <a:gd name="T17" fmla="*/ 3 h 26"/>
                <a:gd name="T18" fmla="*/ 0 w 34"/>
                <a:gd name="T19" fmla="*/ 10 h 26"/>
                <a:gd name="T20" fmla="*/ 3 w 34"/>
                <a:gd name="T21" fmla="*/ 18 h 26"/>
                <a:gd name="T22" fmla="*/ 12 w 34"/>
                <a:gd name="T23" fmla="*/ 21 h 2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4"/>
                <a:gd name="T37" fmla="*/ 0 h 26"/>
                <a:gd name="T38" fmla="*/ 34 w 34"/>
                <a:gd name="T39" fmla="*/ 26 h 2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4" h="26">
                  <a:moveTo>
                    <a:pt x="16" y="25"/>
                  </a:moveTo>
                  <a:lnTo>
                    <a:pt x="27" y="21"/>
                  </a:lnTo>
                  <a:lnTo>
                    <a:pt x="31" y="18"/>
                  </a:lnTo>
                  <a:lnTo>
                    <a:pt x="33" y="12"/>
                  </a:lnTo>
                  <a:lnTo>
                    <a:pt x="31" y="6"/>
                  </a:lnTo>
                  <a:lnTo>
                    <a:pt x="27" y="3"/>
                  </a:lnTo>
                  <a:lnTo>
                    <a:pt x="23" y="0"/>
                  </a:lnTo>
                  <a:lnTo>
                    <a:pt x="16" y="0"/>
                  </a:lnTo>
                  <a:lnTo>
                    <a:pt x="4" y="3"/>
                  </a:lnTo>
                  <a:lnTo>
                    <a:pt x="0" y="12"/>
                  </a:lnTo>
                  <a:lnTo>
                    <a:pt x="4" y="21"/>
                  </a:lnTo>
                  <a:lnTo>
                    <a:pt x="16" y="25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12" name="Freeform 13"/>
            <p:cNvSpPr>
              <a:spLocks/>
            </p:cNvSpPr>
            <p:nvPr/>
          </p:nvSpPr>
          <p:spPr bwMode="auto">
            <a:xfrm>
              <a:off x="4427052" y="1948618"/>
              <a:ext cx="38169" cy="31460"/>
            </a:xfrm>
            <a:custGeom>
              <a:avLst/>
              <a:gdLst>
                <a:gd name="T0" fmla="*/ 24 w 34"/>
                <a:gd name="T1" fmla="*/ 2 h 28"/>
                <a:gd name="T2" fmla="*/ 19 w 34"/>
                <a:gd name="T3" fmla="*/ 0 h 28"/>
                <a:gd name="T4" fmla="*/ 15 w 34"/>
                <a:gd name="T5" fmla="*/ 0 h 28"/>
                <a:gd name="T6" fmla="*/ 10 w 34"/>
                <a:gd name="T7" fmla="*/ 5 h 28"/>
                <a:gd name="T8" fmla="*/ 2 w 34"/>
                <a:gd name="T9" fmla="*/ 16 h 28"/>
                <a:gd name="T10" fmla="*/ 0 w 34"/>
                <a:gd name="T11" fmla="*/ 20 h 28"/>
                <a:gd name="T12" fmla="*/ 3 w 34"/>
                <a:gd name="T13" fmla="*/ 23 h 28"/>
                <a:gd name="T14" fmla="*/ 9 w 34"/>
                <a:gd name="T15" fmla="*/ 23 h 28"/>
                <a:gd name="T16" fmla="*/ 17 w 34"/>
                <a:gd name="T17" fmla="*/ 16 h 28"/>
                <a:gd name="T18" fmla="*/ 22 w 34"/>
                <a:gd name="T19" fmla="*/ 7 h 28"/>
                <a:gd name="T20" fmla="*/ 24 w 34"/>
                <a:gd name="T21" fmla="*/ 2 h 2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"/>
                <a:gd name="T34" fmla="*/ 0 h 28"/>
                <a:gd name="T35" fmla="*/ 34 w 34"/>
                <a:gd name="T36" fmla="*/ 28 h 2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" h="28">
                  <a:moveTo>
                    <a:pt x="33" y="2"/>
                  </a:moveTo>
                  <a:lnTo>
                    <a:pt x="26" y="0"/>
                  </a:lnTo>
                  <a:lnTo>
                    <a:pt x="20" y="0"/>
                  </a:lnTo>
                  <a:lnTo>
                    <a:pt x="14" y="5"/>
                  </a:lnTo>
                  <a:lnTo>
                    <a:pt x="2" y="18"/>
                  </a:lnTo>
                  <a:lnTo>
                    <a:pt x="0" y="23"/>
                  </a:lnTo>
                  <a:lnTo>
                    <a:pt x="4" y="27"/>
                  </a:lnTo>
                  <a:lnTo>
                    <a:pt x="13" y="27"/>
                  </a:lnTo>
                  <a:lnTo>
                    <a:pt x="23" y="18"/>
                  </a:lnTo>
                  <a:lnTo>
                    <a:pt x="30" y="9"/>
                  </a:lnTo>
                  <a:lnTo>
                    <a:pt x="33" y="2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13" name="Freeform 14"/>
            <p:cNvSpPr>
              <a:spLocks/>
            </p:cNvSpPr>
            <p:nvPr/>
          </p:nvSpPr>
          <p:spPr bwMode="auto">
            <a:xfrm>
              <a:off x="4311227" y="1967977"/>
              <a:ext cx="51331" cy="35090"/>
            </a:xfrm>
            <a:custGeom>
              <a:avLst/>
              <a:gdLst>
                <a:gd name="T0" fmla="*/ 11 w 45"/>
                <a:gd name="T1" fmla="*/ 3 h 31"/>
                <a:gd name="T2" fmla="*/ 3 w 45"/>
                <a:gd name="T3" fmla="*/ 0 h 31"/>
                <a:gd name="T4" fmla="*/ 0 w 45"/>
                <a:gd name="T5" fmla="*/ 0 h 31"/>
                <a:gd name="T6" fmla="*/ 0 w 45"/>
                <a:gd name="T7" fmla="*/ 7 h 31"/>
                <a:gd name="T8" fmla="*/ 11 w 45"/>
                <a:gd name="T9" fmla="*/ 21 h 31"/>
                <a:gd name="T10" fmla="*/ 18 w 45"/>
                <a:gd name="T11" fmla="*/ 24 h 31"/>
                <a:gd name="T12" fmla="*/ 26 w 45"/>
                <a:gd name="T13" fmla="*/ 26 h 31"/>
                <a:gd name="T14" fmla="*/ 31 w 45"/>
                <a:gd name="T15" fmla="*/ 24 h 31"/>
                <a:gd name="T16" fmla="*/ 33 w 45"/>
                <a:gd name="T17" fmla="*/ 22 h 31"/>
                <a:gd name="T18" fmla="*/ 28 w 45"/>
                <a:gd name="T19" fmla="*/ 16 h 31"/>
                <a:gd name="T20" fmla="*/ 11 w 45"/>
                <a:gd name="T21" fmla="*/ 3 h 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5"/>
                <a:gd name="T34" fmla="*/ 0 h 31"/>
                <a:gd name="T35" fmla="*/ 45 w 45"/>
                <a:gd name="T36" fmla="*/ 31 h 3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5" h="31">
                  <a:moveTo>
                    <a:pt x="15" y="3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15" y="23"/>
                  </a:lnTo>
                  <a:lnTo>
                    <a:pt x="24" y="28"/>
                  </a:lnTo>
                  <a:lnTo>
                    <a:pt x="35" y="30"/>
                  </a:lnTo>
                  <a:lnTo>
                    <a:pt x="42" y="28"/>
                  </a:lnTo>
                  <a:lnTo>
                    <a:pt x="44" y="25"/>
                  </a:lnTo>
                  <a:lnTo>
                    <a:pt x="37" y="18"/>
                  </a:lnTo>
                  <a:lnTo>
                    <a:pt x="15" y="3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14" name="Freeform 15"/>
            <p:cNvSpPr>
              <a:spLocks/>
            </p:cNvSpPr>
            <p:nvPr/>
          </p:nvSpPr>
          <p:spPr bwMode="auto">
            <a:xfrm>
              <a:off x="4296749" y="1988547"/>
              <a:ext cx="43434" cy="35090"/>
            </a:xfrm>
            <a:custGeom>
              <a:avLst/>
              <a:gdLst>
                <a:gd name="T0" fmla="*/ 15 w 38"/>
                <a:gd name="T1" fmla="*/ 7 h 32"/>
                <a:gd name="T2" fmla="*/ 9 w 38"/>
                <a:gd name="T3" fmla="*/ 2 h 32"/>
                <a:gd name="T4" fmla="*/ 3 w 38"/>
                <a:gd name="T5" fmla="*/ 0 h 32"/>
                <a:gd name="T6" fmla="*/ 0 w 38"/>
                <a:gd name="T7" fmla="*/ 4 h 32"/>
                <a:gd name="T8" fmla="*/ 0 w 38"/>
                <a:gd name="T9" fmla="*/ 10 h 32"/>
                <a:gd name="T10" fmla="*/ 3 w 38"/>
                <a:gd name="T11" fmla="*/ 14 h 32"/>
                <a:gd name="T12" fmla="*/ 12 w 38"/>
                <a:gd name="T13" fmla="*/ 20 h 32"/>
                <a:gd name="T14" fmla="*/ 19 w 38"/>
                <a:gd name="T15" fmla="*/ 24 h 32"/>
                <a:gd name="T16" fmla="*/ 23 w 38"/>
                <a:gd name="T17" fmla="*/ 25 h 32"/>
                <a:gd name="T18" fmla="*/ 28 w 38"/>
                <a:gd name="T19" fmla="*/ 22 h 32"/>
                <a:gd name="T20" fmla="*/ 28 w 38"/>
                <a:gd name="T21" fmla="*/ 20 h 32"/>
                <a:gd name="T22" fmla="*/ 28 w 38"/>
                <a:gd name="T23" fmla="*/ 15 h 32"/>
                <a:gd name="T24" fmla="*/ 22 w 38"/>
                <a:gd name="T25" fmla="*/ 12 h 32"/>
                <a:gd name="T26" fmla="*/ 15 w 38"/>
                <a:gd name="T27" fmla="*/ 7 h 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8"/>
                <a:gd name="T43" fmla="*/ 0 h 32"/>
                <a:gd name="T44" fmla="*/ 38 w 38"/>
                <a:gd name="T45" fmla="*/ 32 h 3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8" h="32">
                  <a:moveTo>
                    <a:pt x="20" y="9"/>
                  </a:moveTo>
                  <a:lnTo>
                    <a:pt x="12" y="2"/>
                  </a:lnTo>
                  <a:lnTo>
                    <a:pt x="5" y="0"/>
                  </a:lnTo>
                  <a:lnTo>
                    <a:pt x="0" y="4"/>
                  </a:lnTo>
                  <a:lnTo>
                    <a:pt x="0" y="12"/>
                  </a:lnTo>
                  <a:lnTo>
                    <a:pt x="5" y="17"/>
                  </a:lnTo>
                  <a:lnTo>
                    <a:pt x="16" y="24"/>
                  </a:lnTo>
                  <a:lnTo>
                    <a:pt x="25" y="29"/>
                  </a:lnTo>
                  <a:lnTo>
                    <a:pt x="31" y="31"/>
                  </a:lnTo>
                  <a:lnTo>
                    <a:pt x="37" y="27"/>
                  </a:lnTo>
                  <a:lnTo>
                    <a:pt x="37" y="24"/>
                  </a:lnTo>
                  <a:lnTo>
                    <a:pt x="37" y="19"/>
                  </a:lnTo>
                  <a:lnTo>
                    <a:pt x="29" y="14"/>
                  </a:lnTo>
                  <a:lnTo>
                    <a:pt x="20" y="9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15" name="Freeform 16"/>
            <p:cNvSpPr>
              <a:spLocks/>
            </p:cNvSpPr>
            <p:nvPr/>
          </p:nvSpPr>
          <p:spPr bwMode="auto">
            <a:xfrm>
              <a:off x="4349397" y="1959507"/>
              <a:ext cx="27640" cy="29040"/>
            </a:xfrm>
            <a:custGeom>
              <a:avLst/>
              <a:gdLst>
                <a:gd name="T0" fmla="*/ 7 w 24"/>
                <a:gd name="T1" fmla="*/ 0 h 25"/>
                <a:gd name="T2" fmla="*/ 2 w 24"/>
                <a:gd name="T3" fmla="*/ 0 h 25"/>
                <a:gd name="T4" fmla="*/ 0 w 24"/>
                <a:gd name="T5" fmla="*/ 3 h 25"/>
                <a:gd name="T6" fmla="*/ 1 w 24"/>
                <a:gd name="T7" fmla="*/ 12 h 25"/>
                <a:gd name="T8" fmla="*/ 5 w 24"/>
                <a:gd name="T9" fmla="*/ 18 h 25"/>
                <a:gd name="T10" fmla="*/ 11 w 24"/>
                <a:gd name="T11" fmla="*/ 22 h 25"/>
                <a:gd name="T12" fmla="*/ 18 w 24"/>
                <a:gd name="T13" fmla="*/ 22 h 25"/>
                <a:gd name="T14" fmla="*/ 7 w 24"/>
                <a:gd name="T15" fmla="*/ 0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"/>
                <a:gd name="T25" fmla="*/ 0 h 25"/>
                <a:gd name="T26" fmla="*/ 24 w 24"/>
                <a:gd name="T27" fmla="*/ 25 h 2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" h="25">
                  <a:moveTo>
                    <a:pt x="9" y="0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1" y="12"/>
                  </a:lnTo>
                  <a:lnTo>
                    <a:pt x="7" y="20"/>
                  </a:lnTo>
                  <a:lnTo>
                    <a:pt x="14" y="24"/>
                  </a:lnTo>
                  <a:lnTo>
                    <a:pt x="23" y="24"/>
                  </a:lnTo>
                  <a:lnTo>
                    <a:pt x="9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16" name="Freeform 17"/>
            <p:cNvSpPr>
              <a:spLocks/>
            </p:cNvSpPr>
            <p:nvPr/>
          </p:nvSpPr>
          <p:spPr bwMode="auto">
            <a:xfrm>
              <a:off x="4400728" y="1990967"/>
              <a:ext cx="23691" cy="29040"/>
            </a:xfrm>
            <a:custGeom>
              <a:avLst/>
              <a:gdLst>
                <a:gd name="T0" fmla="*/ 8 w 21"/>
                <a:gd name="T1" fmla="*/ 0 h 26"/>
                <a:gd name="T2" fmla="*/ 6 w 21"/>
                <a:gd name="T3" fmla="*/ 1 h 26"/>
                <a:gd name="T4" fmla="*/ 0 w 21"/>
                <a:gd name="T5" fmla="*/ 3 h 26"/>
                <a:gd name="T6" fmla="*/ 0 w 21"/>
                <a:gd name="T7" fmla="*/ 8 h 26"/>
                <a:gd name="T8" fmla="*/ 8 w 21"/>
                <a:gd name="T9" fmla="*/ 21 h 26"/>
                <a:gd name="T10" fmla="*/ 15 w 21"/>
                <a:gd name="T11" fmla="*/ 17 h 26"/>
                <a:gd name="T12" fmla="*/ 15 w 21"/>
                <a:gd name="T13" fmla="*/ 9 h 26"/>
                <a:gd name="T14" fmla="*/ 13 w 21"/>
                <a:gd name="T15" fmla="*/ 6 h 26"/>
                <a:gd name="T16" fmla="*/ 8 w 21"/>
                <a:gd name="T17" fmla="*/ 0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"/>
                <a:gd name="T28" fmla="*/ 0 h 26"/>
                <a:gd name="T29" fmla="*/ 21 w 21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" h="26">
                  <a:moveTo>
                    <a:pt x="11" y="0"/>
                  </a:moveTo>
                  <a:lnTo>
                    <a:pt x="8" y="1"/>
                  </a:lnTo>
                  <a:lnTo>
                    <a:pt x="0" y="3"/>
                  </a:lnTo>
                  <a:lnTo>
                    <a:pt x="0" y="10"/>
                  </a:lnTo>
                  <a:lnTo>
                    <a:pt x="11" y="25"/>
                  </a:lnTo>
                  <a:lnTo>
                    <a:pt x="20" y="19"/>
                  </a:lnTo>
                  <a:lnTo>
                    <a:pt x="20" y="11"/>
                  </a:lnTo>
                  <a:lnTo>
                    <a:pt x="17" y="6"/>
                  </a:lnTo>
                  <a:lnTo>
                    <a:pt x="11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17" name="Freeform 18"/>
            <p:cNvSpPr>
              <a:spLocks/>
            </p:cNvSpPr>
            <p:nvPr/>
          </p:nvSpPr>
          <p:spPr bwMode="auto">
            <a:xfrm>
              <a:off x="3667611" y="2007907"/>
              <a:ext cx="134251" cy="246837"/>
            </a:xfrm>
            <a:custGeom>
              <a:avLst/>
              <a:gdLst>
                <a:gd name="T0" fmla="*/ 35 w 119"/>
                <a:gd name="T1" fmla="*/ 18 h 220"/>
                <a:gd name="T2" fmla="*/ 30 w 119"/>
                <a:gd name="T3" fmla="*/ 15 h 220"/>
                <a:gd name="T4" fmla="*/ 27 w 119"/>
                <a:gd name="T5" fmla="*/ 17 h 220"/>
                <a:gd name="T6" fmla="*/ 27 w 119"/>
                <a:gd name="T7" fmla="*/ 19 h 220"/>
                <a:gd name="T8" fmla="*/ 27 w 119"/>
                <a:gd name="T9" fmla="*/ 26 h 220"/>
                <a:gd name="T10" fmla="*/ 23 w 119"/>
                <a:gd name="T11" fmla="*/ 28 h 220"/>
                <a:gd name="T12" fmla="*/ 19 w 119"/>
                <a:gd name="T13" fmla="*/ 29 h 220"/>
                <a:gd name="T14" fmla="*/ 13 w 119"/>
                <a:gd name="T15" fmla="*/ 19 h 220"/>
                <a:gd name="T16" fmla="*/ 9 w 119"/>
                <a:gd name="T17" fmla="*/ 14 h 220"/>
                <a:gd name="T18" fmla="*/ 4 w 119"/>
                <a:gd name="T19" fmla="*/ 13 h 220"/>
                <a:gd name="T20" fmla="*/ 2 w 119"/>
                <a:gd name="T21" fmla="*/ 13 h 220"/>
                <a:gd name="T22" fmla="*/ 0 w 119"/>
                <a:gd name="T23" fmla="*/ 30 h 220"/>
                <a:gd name="T24" fmla="*/ 0 w 119"/>
                <a:gd name="T25" fmla="*/ 49 h 220"/>
                <a:gd name="T26" fmla="*/ 3 w 119"/>
                <a:gd name="T27" fmla="*/ 60 h 220"/>
                <a:gd name="T28" fmla="*/ 6 w 119"/>
                <a:gd name="T29" fmla="*/ 71 h 220"/>
                <a:gd name="T30" fmla="*/ 10 w 119"/>
                <a:gd name="T31" fmla="*/ 77 h 220"/>
                <a:gd name="T32" fmla="*/ 22 w 119"/>
                <a:gd name="T33" fmla="*/ 97 h 220"/>
                <a:gd name="T34" fmla="*/ 33 w 119"/>
                <a:gd name="T35" fmla="*/ 90 h 220"/>
                <a:gd name="T36" fmla="*/ 35 w 119"/>
                <a:gd name="T37" fmla="*/ 80 h 220"/>
                <a:gd name="T38" fmla="*/ 46 w 119"/>
                <a:gd name="T39" fmla="*/ 80 h 220"/>
                <a:gd name="T40" fmla="*/ 48 w 119"/>
                <a:gd name="T41" fmla="*/ 81 h 220"/>
                <a:gd name="T42" fmla="*/ 51 w 119"/>
                <a:gd name="T43" fmla="*/ 85 h 220"/>
                <a:gd name="T44" fmla="*/ 54 w 119"/>
                <a:gd name="T45" fmla="*/ 90 h 220"/>
                <a:gd name="T46" fmla="*/ 49 w 119"/>
                <a:gd name="T47" fmla="*/ 97 h 220"/>
                <a:gd name="T48" fmla="*/ 28 w 119"/>
                <a:gd name="T49" fmla="*/ 111 h 220"/>
                <a:gd name="T50" fmla="*/ 28 w 119"/>
                <a:gd name="T51" fmla="*/ 122 h 220"/>
                <a:gd name="T52" fmla="*/ 35 w 119"/>
                <a:gd name="T53" fmla="*/ 130 h 220"/>
                <a:gd name="T54" fmla="*/ 28 w 119"/>
                <a:gd name="T55" fmla="*/ 139 h 220"/>
                <a:gd name="T56" fmla="*/ 31 w 119"/>
                <a:gd name="T57" fmla="*/ 149 h 220"/>
                <a:gd name="T58" fmla="*/ 39 w 119"/>
                <a:gd name="T59" fmla="*/ 163 h 220"/>
                <a:gd name="T60" fmla="*/ 47 w 119"/>
                <a:gd name="T61" fmla="*/ 178 h 220"/>
                <a:gd name="T62" fmla="*/ 51 w 119"/>
                <a:gd name="T63" fmla="*/ 188 h 220"/>
                <a:gd name="T64" fmla="*/ 59 w 119"/>
                <a:gd name="T65" fmla="*/ 181 h 220"/>
                <a:gd name="T66" fmla="*/ 66 w 119"/>
                <a:gd name="T67" fmla="*/ 147 h 220"/>
                <a:gd name="T68" fmla="*/ 70 w 119"/>
                <a:gd name="T69" fmla="*/ 131 h 220"/>
                <a:gd name="T70" fmla="*/ 75 w 119"/>
                <a:gd name="T71" fmla="*/ 111 h 220"/>
                <a:gd name="T72" fmla="*/ 81 w 119"/>
                <a:gd name="T73" fmla="*/ 83 h 220"/>
                <a:gd name="T74" fmla="*/ 85 w 119"/>
                <a:gd name="T75" fmla="*/ 74 h 220"/>
                <a:gd name="T76" fmla="*/ 87 w 119"/>
                <a:gd name="T77" fmla="*/ 65 h 220"/>
                <a:gd name="T78" fmla="*/ 85 w 119"/>
                <a:gd name="T79" fmla="*/ 56 h 220"/>
                <a:gd name="T80" fmla="*/ 77 w 119"/>
                <a:gd name="T81" fmla="*/ 40 h 220"/>
                <a:gd name="T82" fmla="*/ 80 w 119"/>
                <a:gd name="T83" fmla="*/ 18 h 220"/>
                <a:gd name="T84" fmla="*/ 55 w 119"/>
                <a:gd name="T85" fmla="*/ 0 h 220"/>
                <a:gd name="T86" fmla="*/ 49 w 119"/>
                <a:gd name="T87" fmla="*/ 3 h 220"/>
                <a:gd name="T88" fmla="*/ 46 w 119"/>
                <a:gd name="T89" fmla="*/ 5 h 220"/>
                <a:gd name="T90" fmla="*/ 46 w 119"/>
                <a:gd name="T91" fmla="*/ 8 h 220"/>
                <a:gd name="T92" fmla="*/ 45 w 119"/>
                <a:gd name="T93" fmla="*/ 19 h 220"/>
                <a:gd name="T94" fmla="*/ 42 w 119"/>
                <a:gd name="T95" fmla="*/ 26 h 220"/>
                <a:gd name="T96" fmla="*/ 35 w 119"/>
                <a:gd name="T97" fmla="*/ 18 h 22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19"/>
                <a:gd name="T148" fmla="*/ 0 h 220"/>
                <a:gd name="T149" fmla="*/ 119 w 119"/>
                <a:gd name="T150" fmla="*/ 220 h 22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19" h="220">
                  <a:moveTo>
                    <a:pt x="48" y="20"/>
                  </a:moveTo>
                  <a:lnTo>
                    <a:pt x="41" y="17"/>
                  </a:lnTo>
                  <a:lnTo>
                    <a:pt x="37" y="19"/>
                  </a:lnTo>
                  <a:lnTo>
                    <a:pt x="36" y="23"/>
                  </a:lnTo>
                  <a:lnTo>
                    <a:pt x="36" y="30"/>
                  </a:lnTo>
                  <a:lnTo>
                    <a:pt x="31" y="32"/>
                  </a:lnTo>
                  <a:lnTo>
                    <a:pt x="26" y="33"/>
                  </a:lnTo>
                  <a:lnTo>
                    <a:pt x="18" y="23"/>
                  </a:lnTo>
                  <a:lnTo>
                    <a:pt x="12" y="16"/>
                  </a:lnTo>
                  <a:lnTo>
                    <a:pt x="6" y="15"/>
                  </a:lnTo>
                  <a:lnTo>
                    <a:pt x="2" y="15"/>
                  </a:lnTo>
                  <a:lnTo>
                    <a:pt x="0" y="34"/>
                  </a:lnTo>
                  <a:lnTo>
                    <a:pt x="0" y="57"/>
                  </a:lnTo>
                  <a:lnTo>
                    <a:pt x="3" y="70"/>
                  </a:lnTo>
                  <a:lnTo>
                    <a:pt x="8" y="83"/>
                  </a:lnTo>
                  <a:lnTo>
                    <a:pt x="14" y="90"/>
                  </a:lnTo>
                  <a:lnTo>
                    <a:pt x="30" y="113"/>
                  </a:lnTo>
                  <a:lnTo>
                    <a:pt x="44" y="105"/>
                  </a:lnTo>
                  <a:lnTo>
                    <a:pt x="48" y="93"/>
                  </a:lnTo>
                  <a:lnTo>
                    <a:pt x="63" y="93"/>
                  </a:lnTo>
                  <a:lnTo>
                    <a:pt x="65" y="94"/>
                  </a:lnTo>
                  <a:lnTo>
                    <a:pt x="70" y="99"/>
                  </a:lnTo>
                  <a:lnTo>
                    <a:pt x="74" y="105"/>
                  </a:lnTo>
                  <a:lnTo>
                    <a:pt x="66" y="113"/>
                  </a:lnTo>
                  <a:lnTo>
                    <a:pt x="38" y="129"/>
                  </a:lnTo>
                  <a:lnTo>
                    <a:pt x="38" y="142"/>
                  </a:lnTo>
                  <a:lnTo>
                    <a:pt x="48" y="151"/>
                  </a:lnTo>
                  <a:lnTo>
                    <a:pt x="38" y="162"/>
                  </a:lnTo>
                  <a:lnTo>
                    <a:pt x="42" y="174"/>
                  </a:lnTo>
                  <a:lnTo>
                    <a:pt x="52" y="190"/>
                  </a:lnTo>
                  <a:lnTo>
                    <a:pt x="64" y="207"/>
                  </a:lnTo>
                  <a:lnTo>
                    <a:pt x="70" y="219"/>
                  </a:lnTo>
                  <a:lnTo>
                    <a:pt x="80" y="210"/>
                  </a:lnTo>
                  <a:lnTo>
                    <a:pt x="90" y="170"/>
                  </a:lnTo>
                  <a:lnTo>
                    <a:pt x="96" y="152"/>
                  </a:lnTo>
                  <a:lnTo>
                    <a:pt x="101" y="129"/>
                  </a:lnTo>
                  <a:lnTo>
                    <a:pt x="111" y="97"/>
                  </a:lnTo>
                  <a:lnTo>
                    <a:pt x="115" y="86"/>
                  </a:lnTo>
                  <a:lnTo>
                    <a:pt x="118" y="75"/>
                  </a:lnTo>
                  <a:lnTo>
                    <a:pt x="116" y="65"/>
                  </a:lnTo>
                  <a:lnTo>
                    <a:pt x="105" y="46"/>
                  </a:lnTo>
                  <a:lnTo>
                    <a:pt x="109" y="21"/>
                  </a:lnTo>
                  <a:lnTo>
                    <a:pt x="75" y="0"/>
                  </a:lnTo>
                  <a:lnTo>
                    <a:pt x="67" y="3"/>
                  </a:lnTo>
                  <a:lnTo>
                    <a:pt x="63" y="5"/>
                  </a:lnTo>
                  <a:lnTo>
                    <a:pt x="63" y="10"/>
                  </a:lnTo>
                  <a:lnTo>
                    <a:pt x="61" y="22"/>
                  </a:lnTo>
                  <a:lnTo>
                    <a:pt x="57" y="30"/>
                  </a:lnTo>
                  <a:lnTo>
                    <a:pt x="48" y="2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18" name="Freeform 19"/>
            <p:cNvSpPr>
              <a:spLocks/>
            </p:cNvSpPr>
            <p:nvPr/>
          </p:nvSpPr>
          <p:spPr bwMode="auto">
            <a:xfrm>
              <a:off x="3772906" y="1964347"/>
              <a:ext cx="151362" cy="106479"/>
            </a:xfrm>
            <a:custGeom>
              <a:avLst/>
              <a:gdLst>
                <a:gd name="T0" fmla="*/ 17 w 134"/>
                <a:gd name="T1" fmla="*/ 0 h 95"/>
                <a:gd name="T2" fmla="*/ 10 w 134"/>
                <a:gd name="T3" fmla="*/ 18 h 95"/>
                <a:gd name="T4" fmla="*/ 0 w 134"/>
                <a:gd name="T5" fmla="*/ 26 h 95"/>
                <a:gd name="T6" fmla="*/ 2 w 134"/>
                <a:gd name="T7" fmla="*/ 33 h 95"/>
                <a:gd name="T8" fmla="*/ 9 w 134"/>
                <a:gd name="T9" fmla="*/ 44 h 95"/>
                <a:gd name="T10" fmla="*/ 20 w 134"/>
                <a:gd name="T11" fmla="*/ 46 h 95"/>
                <a:gd name="T12" fmla="*/ 24 w 134"/>
                <a:gd name="T13" fmla="*/ 50 h 95"/>
                <a:gd name="T14" fmla="*/ 23 w 134"/>
                <a:gd name="T15" fmla="*/ 54 h 95"/>
                <a:gd name="T16" fmla="*/ 18 w 134"/>
                <a:gd name="T17" fmla="*/ 62 h 95"/>
                <a:gd name="T18" fmla="*/ 20 w 134"/>
                <a:gd name="T19" fmla="*/ 68 h 95"/>
                <a:gd name="T20" fmla="*/ 26 w 134"/>
                <a:gd name="T21" fmla="*/ 73 h 95"/>
                <a:gd name="T22" fmla="*/ 31 w 134"/>
                <a:gd name="T23" fmla="*/ 75 h 95"/>
                <a:gd name="T24" fmla="*/ 45 w 134"/>
                <a:gd name="T25" fmla="*/ 74 h 95"/>
                <a:gd name="T26" fmla="*/ 54 w 134"/>
                <a:gd name="T27" fmla="*/ 75 h 95"/>
                <a:gd name="T28" fmla="*/ 64 w 134"/>
                <a:gd name="T29" fmla="*/ 81 h 95"/>
                <a:gd name="T30" fmla="*/ 98 w 134"/>
                <a:gd name="T31" fmla="*/ 35 h 95"/>
                <a:gd name="T32" fmla="*/ 90 w 134"/>
                <a:gd name="T33" fmla="*/ 20 h 95"/>
                <a:gd name="T34" fmla="*/ 73 w 134"/>
                <a:gd name="T35" fmla="*/ 18 h 95"/>
                <a:gd name="T36" fmla="*/ 44 w 134"/>
                <a:gd name="T37" fmla="*/ 0 h 95"/>
                <a:gd name="T38" fmla="*/ 43 w 134"/>
                <a:gd name="T39" fmla="*/ 9 h 95"/>
                <a:gd name="T40" fmla="*/ 31 w 134"/>
                <a:gd name="T41" fmla="*/ 8 h 95"/>
                <a:gd name="T42" fmla="*/ 17 w 134"/>
                <a:gd name="T43" fmla="*/ 0 h 9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34"/>
                <a:gd name="T67" fmla="*/ 0 h 95"/>
                <a:gd name="T68" fmla="*/ 134 w 134"/>
                <a:gd name="T69" fmla="*/ 95 h 9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34" h="95">
                  <a:moveTo>
                    <a:pt x="23" y="0"/>
                  </a:moveTo>
                  <a:lnTo>
                    <a:pt x="14" y="20"/>
                  </a:lnTo>
                  <a:lnTo>
                    <a:pt x="0" y="30"/>
                  </a:lnTo>
                  <a:lnTo>
                    <a:pt x="2" y="39"/>
                  </a:lnTo>
                  <a:lnTo>
                    <a:pt x="12" y="51"/>
                  </a:lnTo>
                  <a:lnTo>
                    <a:pt x="27" y="54"/>
                  </a:lnTo>
                  <a:lnTo>
                    <a:pt x="33" y="58"/>
                  </a:lnTo>
                  <a:lnTo>
                    <a:pt x="31" y="63"/>
                  </a:lnTo>
                  <a:lnTo>
                    <a:pt x="25" y="72"/>
                  </a:lnTo>
                  <a:lnTo>
                    <a:pt x="27" y="79"/>
                  </a:lnTo>
                  <a:lnTo>
                    <a:pt x="35" y="85"/>
                  </a:lnTo>
                  <a:lnTo>
                    <a:pt x="42" y="87"/>
                  </a:lnTo>
                  <a:lnTo>
                    <a:pt x="61" y="86"/>
                  </a:lnTo>
                  <a:lnTo>
                    <a:pt x="73" y="87"/>
                  </a:lnTo>
                  <a:lnTo>
                    <a:pt x="86" y="94"/>
                  </a:lnTo>
                  <a:lnTo>
                    <a:pt x="133" y="41"/>
                  </a:lnTo>
                  <a:lnTo>
                    <a:pt x="122" y="24"/>
                  </a:lnTo>
                  <a:lnTo>
                    <a:pt x="99" y="20"/>
                  </a:lnTo>
                  <a:lnTo>
                    <a:pt x="60" y="0"/>
                  </a:lnTo>
                  <a:lnTo>
                    <a:pt x="58" y="11"/>
                  </a:lnTo>
                  <a:lnTo>
                    <a:pt x="42" y="10"/>
                  </a:lnTo>
                  <a:lnTo>
                    <a:pt x="23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19" name="Freeform 20"/>
            <p:cNvSpPr>
              <a:spLocks/>
            </p:cNvSpPr>
            <p:nvPr/>
          </p:nvSpPr>
          <p:spPr bwMode="auto">
            <a:xfrm>
              <a:off x="3808443" y="2144635"/>
              <a:ext cx="55280" cy="52029"/>
            </a:xfrm>
            <a:custGeom>
              <a:avLst/>
              <a:gdLst>
                <a:gd name="T0" fmla="*/ 20 w 50"/>
                <a:gd name="T1" fmla="*/ 6 h 46"/>
                <a:gd name="T2" fmla="*/ 15 w 50"/>
                <a:gd name="T3" fmla="*/ 2 h 46"/>
                <a:gd name="T4" fmla="*/ 11 w 50"/>
                <a:gd name="T5" fmla="*/ 0 h 46"/>
                <a:gd name="T6" fmla="*/ 8 w 50"/>
                <a:gd name="T7" fmla="*/ 1 h 46"/>
                <a:gd name="T8" fmla="*/ 1 w 50"/>
                <a:gd name="T9" fmla="*/ 12 h 46"/>
                <a:gd name="T10" fmla="*/ 0 w 50"/>
                <a:gd name="T11" fmla="*/ 19 h 46"/>
                <a:gd name="T12" fmla="*/ 3 w 50"/>
                <a:gd name="T13" fmla="*/ 23 h 46"/>
                <a:gd name="T14" fmla="*/ 20 w 50"/>
                <a:gd name="T15" fmla="*/ 39 h 46"/>
                <a:gd name="T16" fmla="*/ 29 w 50"/>
                <a:gd name="T17" fmla="*/ 34 h 46"/>
                <a:gd name="T18" fmla="*/ 34 w 50"/>
                <a:gd name="T19" fmla="*/ 27 h 46"/>
                <a:gd name="T20" fmla="*/ 34 w 50"/>
                <a:gd name="T21" fmla="*/ 21 h 46"/>
                <a:gd name="T22" fmla="*/ 20 w 50"/>
                <a:gd name="T23" fmla="*/ 6 h 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"/>
                <a:gd name="T37" fmla="*/ 0 h 46"/>
                <a:gd name="T38" fmla="*/ 50 w 50"/>
                <a:gd name="T39" fmla="*/ 46 h 4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" h="46">
                  <a:moveTo>
                    <a:pt x="29" y="6"/>
                  </a:moveTo>
                  <a:lnTo>
                    <a:pt x="22" y="2"/>
                  </a:lnTo>
                  <a:lnTo>
                    <a:pt x="15" y="0"/>
                  </a:lnTo>
                  <a:lnTo>
                    <a:pt x="11" y="1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3" y="27"/>
                  </a:lnTo>
                  <a:lnTo>
                    <a:pt x="29" y="45"/>
                  </a:lnTo>
                  <a:lnTo>
                    <a:pt x="41" y="38"/>
                  </a:lnTo>
                  <a:lnTo>
                    <a:pt x="49" y="31"/>
                  </a:lnTo>
                  <a:lnTo>
                    <a:pt x="49" y="24"/>
                  </a:lnTo>
                  <a:lnTo>
                    <a:pt x="29" y="6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20" name="Freeform 21"/>
            <p:cNvSpPr>
              <a:spLocks/>
            </p:cNvSpPr>
            <p:nvPr/>
          </p:nvSpPr>
          <p:spPr bwMode="auto">
            <a:xfrm>
              <a:off x="3646552" y="2088976"/>
              <a:ext cx="47383" cy="54449"/>
            </a:xfrm>
            <a:custGeom>
              <a:avLst/>
              <a:gdLst>
                <a:gd name="T0" fmla="*/ 0 w 42"/>
                <a:gd name="T1" fmla="*/ 0 h 49"/>
                <a:gd name="T2" fmla="*/ 2 w 42"/>
                <a:gd name="T3" fmla="*/ 9 h 49"/>
                <a:gd name="T4" fmla="*/ 9 w 42"/>
                <a:gd name="T5" fmla="*/ 23 h 49"/>
                <a:gd name="T6" fmla="*/ 18 w 42"/>
                <a:gd name="T7" fmla="*/ 35 h 49"/>
                <a:gd name="T8" fmla="*/ 28 w 42"/>
                <a:gd name="T9" fmla="*/ 40 h 49"/>
                <a:gd name="T10" fmla="*/ 30 w 42"/>
                <a:gd name="T11" fmla="*/ 37 h 49"/>
                <a:gd name="T12" fmla="*/ 28 w 42"/>
                <a:gd name="T13" fmla="*/ 33 h 49"/>
                <a:gd name="T14" fmla="*/ 24 w 42"/>
                <a:gd name="T15" fmla="*/ 26 h 49"/>
                <a:gd name="T16" fmla="*/ 20 w 42"/>
                <a:gd name="T17" fmla="*/ 21 h 49"/>
                <a:gd name="T18" fmla="*/ 8 w 42"/>
                <a:gd name="T19" fmla="*/ 10 h 49"/>
                <a:gd name="T20" fmla="*/ 0 w 42"/>
                <a:gd name="T21" fmla="*/ 0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2"/>
                <a:gd name="T34" fmla="*/ 0 h 49"/>
                <a:gd name="T35" fmla="*/ 42 w 42"/>
                <a:gd name="T36" fmla="*/ 49 h 4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2" h="49">
                  <a:moveTo>
                    <a:pt x="0" y="0"/>
                  </a:moveTo>
                  <a:lnTo>
                    <a:pt x="2" y="11"/>
                  </a:lnTo>
                  <a:lnTo>
                    <a:pt x="13" y="27"/>
                  </a:lnTo>
                  <a:lnTo>
                    <a:pt x="25" y="41"/>
                  </a:lnTo>
                  <a:lnTo>
                    <a:pt x="38" y="48"/>
                  </a:lnTo>
                  <a:lnTo>
                    <a:pt x="41" y="44"/>
                  </a:lnTo>
                  <a:lnTo>
                    <a:pt x="38" y="39"/>
                  </a:lnTo>
                  <a:lnTo>
                    <a:pt x="33" y="31"/>
                  </a:lnTo>
                  <a:lnTo>
                    <a:pt x="27" y="25"/>
                  </a:lnTo>
                  <a:lnTo>
                    <a:pt x="11" y="12"/>
                  </a:lnTo>
                  <a:lnTo>
                    <a:pt x="0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21" name="Freeform 22"/>
            <p:cNvSpPr>
              <a:spLocks/>
            </p:cNvSpPr>
            <p:nvPr/>
          </p:nvSpPr>
          <p:spPr bwMode="auto">
            <a:xfrm>
              <a:off x="3803178" y="2105916"/>
              <a:ext cx="40802" cy="27830"/>
            </a:xfrm>
            <a:custGeom>
              <a:avLst/>
              <a:gdLst>
                <a:gd name="T0" fmla="*/ 13 w 36"/>
                <a:gd name="T1" fmla="*/ 0 h 25"/>
                <a:gd name="T2" fmla="*/ 18 w 36"/>
                <a:gd name="T3" fmla="*/ 0 h 25"/>
                <a:gd name="T4" fmla="*/ 22 w 36"/>
                <a:gd name="T5" fmla="*/ 3 h 25"/>
                <a:gd name="T6" fmla="*/ 24 w 36"/>
                <a:gd name="T7" fmla="*/ 6 h 25"/>
                <a:gd name="T8" fmla="*/ 26 w 36"/>
                <a:gd name="T9" fmla="*/ 10 h 25"/>
                <a:gd name="T10" fmla="*/ 24 w 36"/>
                <a:gd name="T11" fmla="*/ 14 h 25"/>
                <a:gd name="T12" fmla="*/ 22 w 36"/>
                <a:gd name="T13" fmla="*/ 16 h 25"/>
                <a:gd name="T14" fmla="*/ 13 w 36"/>
                <a:gd name="T15" fmla="*/ 20 h 25"/>
                <a:gd name="T16" fmla="*/ 3 w 36"/>
                <a:gd name="T17" fmla="*/ 16 h 25"/>
                <a:gd name="T18" fmla="*/ 0 w 36"/>
                <a:gd name="T19" fmla="*/ 10 h 25"/>
                <a:gd name="T20" fmla="*/ 3 w 36"/>
                <a:gd name="T21" fmla="*/ 3 h 25"/>
                <a:gd name="T22" fmla="*/ 13 w 36"/>
                <a:gd name="T23" fmla="*/ 0 h 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"/>
                <a:gd name="T37" fmla="*/ 0 h 25"/>
                <a:gd name="T38" fmla="*/ 36 w 36"/>
                <a:gd name="T39" fmla="*/ 25 h 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" h="25">
                  <a:moveTo>
                    <a:pt x="17" y="0"/>
                  </a:moveTo>
                  <a:lnTo>
                    <a:pt x="24" y="0"/>
                  </a:lnTo>
                  <a:lnTo>
                    <a:pt x="29" y="3"/>
                  </a:lnTo>
                  <a:lnTo>
                    <a:pt x="32" y="6"/>
                  </a:lnTo>
                  <a:lnTo>
                    <a:pt x="35" y="12"/>
                  </a:lnTo>
                  <a:lnTo>
                    <a:pt x="32" y="16"/>
                  </a:lnTo>
                  <a:lnTo>
                    <a:pt x="29" y="19"/>
                  </a:lnTo>
                  <a:lnTo>
                    <a:pt x="17" y="24"/>
                  </a:lnTo>
                  <a:lnTo>
                    <a:pt x="4" y="19"/>
                  </a:lnTo>
                  <a:lnTo>
                    <a:pt x="0" y="12"/>
                  </a:lnTo>
                  <a:lnTo>
                    <a:pt x="4" y="3"/>
                  </a:lnTo>
                  <a:lnTo>
                    <a:pt x="17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22" name="Freeform 23"/>
            <p:cNvSpPr>
              <a:spLocks/>
            </p:cNvSpPr>
            <p:nvPr/>
          </p:nvSpPr>
          <p:spPr bwMode="auto">
            <a:xfrm>
              <a:off x="5806419" y="2954115"/>
              <a:ext cx="23691" cy="29040"/>
            </a:xfrm>
            <a:custGeom>
              <a:avLst/>
              <a:gdLst>
                <a:gd name="T0" fmla="*/ 7 w 20"/>
                <a:gd name="T1" fmla="*/ 21 h 26"/>
                <a:gd name="T2" fmla="*/ 2 w 20"/>
                <a:gd name="T3" fmla="*/ 18 h 26"/>
                <a:gd name="T4" fmla="*/ 0 w 20"/>
                <a:gd name="T5" fmla="*/ 11 h 26"/>
                <a:gd name="T6" fmla="*/ 2 w 20"/>
                <a:gd name="T7" fmla="*/ 4 h 26"/>
                <a:gd name="T8" fmla="*/ 7 w 20"/>
                <a:gd name="T9" fmla="*/ 0 h 26"/>
                <a:gd name="T10" fmla="*/ 13 w 20"/>
                <a:gd name="T11" fmla="*/ 4 h 26"/>
                <a:gd name="T12" fmla="*/ 15 w 20"/>
                <a:gd name="T13" fmla="*/ 11 h 26"/>
                <a:gd name="T14" fmla="*/ 13 w 20"/>
                <a:gd name="T15" fmla="*/ 18 h 26"/>
                <a:gd name="T16" fmla="*/ 7 w 20"/>
                <a:gd name="T17" fmla="*/ 21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26"/>
                <a:gd name="T29" fmla="*/ 20 w 20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26">
                  <a:moveTo>
                    <a:pt x="9" y="25"/>
                  </a:moveTo>
                  <a:lnTo>
                    <a:pt x="2" y="21"/>
                  </a:lnTo>
                  <a:lnTo>
                    <a:pt x="0" y="13"/>
                  </a:lnTo>
                  <a:lnTo>
                    <a:pt x="2" y="4"/>
                  </a:lnTo>
                  <a:lnTo>
                    <a:pt x="9" y="0"/>
                  </a:lnTo>
                  <a:lnTo>
                    <a:pt x="16" y="4"/>
                  </a:lnTo>
                  <a:lnTo>
                    <a:pt x="19" y="13"/>
                  </a:lnTo>
                  <a:lnTo>
                    <a:pt x="16" y="21"/>
                  </a:lnTo>
                  <a:lnTo>
                    <a:pt x="9" y="25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23" name="Freeform 24"/>
            <p:cNvSpPr>
              <a:spLocks/>
            </p:cNvSpPr>
            <p:nvPr/>
          </p:nvSpPr>
          <p:spPr bwMode="auto">
            <a:xfrm>
              <a:off x="5794573" y="2987994"/>
              <a:ext cx="22375" cy="21780"/>
            </a:xfrm>
            <a:custGeom>
              <a:avLst/>
              <a:gdLst>
                <a:gd name="T0" fmla="*/ 9 w 20"/>
                <a:gd name="T1" fmla="*/ 16 h 19"/>
                <a:gd name="T2" fmla="*/ 12 w 20"/>
                <a:gd name="T3" fmla="*/ 14 h 19"/>
                <a:gd name="T4" fmla="*/ 14 w 20"/>
                <a:gd name="T5" fmla="*/ 8 h 19"/>
                <a:gd name="T6" fmla="*/ 12 w 20"/>
                <a:gd name="T7" fmla="*/ 4 h 19"/>
                <a:gd name="T8" fmla="*/ 9 w 20"/>
                <a:gd name="T9" fmla="*/ 0 h 19"/>
                <a:gd name="T10" fmla="*/ 3 w 20"/>
                <a:gd name="T11" fmla="*/ 4 h 19"/>
                <a:gd name="T12" fmla="*/ 0 w 20"/>
                <a:gd name="T13" fmla="*/ 8 h 19"/>
                <a:gd name="T14" fmla="*/ 9 w 20"/>
                <a:gd name="T15" fmla="*/ 16 h 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"/>
                <a:gd name="T25" fmla="*/ 0 h 19"/>
                <a:gd name="T26" fmla="*/ 20 w 20"/>
                <a:gd name="T27" fmla="*/ 19 h 1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" h="19">
                  <a:moveTo>
                    <a:pt x="12" y="18"/>
                  </a:moveTo>
                  <a:lnTo>
                    <a:pt x="16" y="16"/>
                  </a:lnTo>
                  <a:lnTo>
                    <a:pt x="19" y="8"/>
                  </a:lnTo>
                  <a:lnTo>
                    <a:pt x="16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12" y="1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24" name="Freeform 25"/>
            <p:cNvSpPr>
              <a:spLocks/>
            </p:cNvSpPr>
            <p:nvPr/>
          </p:nvSpPr>
          <p:spPr bwMode="auto">
            <a:xfrm>
              <a:off x="5782727" y="3002514"/>
              <a:ext cx="23691" cy="21780"/>
            </a:xfrm>
            <a:custGeom>
              <a:avLst/>
              <a:gdLst>
                <a:gd name="T0" fmla="*/ 8 w 21"/>
                <a:gd name="T1" fmla="*/ 16 h 19"/>
                <a:gd name="T2" fmla="*/ 15 w 21"/>
                <a:gd name="T3" fmla="*/ 13 h 19"/>
                <a:gd name="T4" fmla="*/ 15 w 21"/>
                <a:gd name="T5" fmla="*/ 9 h 19"/>
                <a:gd name="T6" fmla="*/ 15 w 21"/>
                <a:gd name="T7" fmla="*/ 2 h 19"/>
                <a:gd name="T8" fmla="*/ 8 w 21"/>
                <a:gd name="T9" fmla="*/ 0 h 19"/>
                <a:gd name="T10" fmla="*/ 0 w 21"/>
                <a:gd name="T11" fmla="*/ 9 h 19"/>
                <a:gd name="T12" fmla="*/ 8 w 21"/>
                <a:gd name="T13" fmla="*/ 16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"/>
                <a:gd name="T22" fmla="*/ 0 h 19"/>
                <a:gd name="T23" fmla="*/ 21 w 21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" h="19">
                  <a:moveTo>
                    <a:pt x="11" y="18"/>
                  </a:moveTo>
                  <a:lnTo>
                    <a:pt x="20" y="15"/>
                  </a:lnTo>
                  <a:lnTo>
                    <a:pt x="20" y="9"/>
                  </a:lnTo>
                  <a:lnTo>
                    <a:pt x="20" y="2"/>
                  </a:lnTo>
                  <a:lnTo>
                    <a:pt x="11" y="0"/>
                  </a:lnTo>
                  <a:lnTo>
                    <a:pt x="0" y="9"/>
                  </a:lnTo>
                  <a:lnTo>
                    <a:pt x="11" y="1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25" name="Freeform 26"/>
            <p:cNvSpPr>
              <a:spLocks/>
            </p:cNvSpPr>
            <p:nvPr/>
          </p:nvSpPr>
          <p:spPr bwMode="auto">
            <a:xfrm>
              <a:off x="5770882" y="3012194"/>
              <a:ext cx="23691" cy="21780"/>
            </a:xfrm>
            <a:custGeom>
              <a:avLst/>
              <a:gdLst>
                <a:gd name="T0" fmla="*/ 8 w 21"/>
                <a:gd name="T1" fmla="*/ 16 h 19"/>
                <a:gd name="T2" fmla="*/ 13 w 21"/>
                <a:gd name="T3" fmla="*/ 14 h 19"/>
                <a:gd name="T4" fmla="*/ 15 w 21"/>
                <a:gd name="T5" fmla="*/ 9 h 19"/>
                <a:gd name="T6" fmla="*/ 13 w 21"/>
                <a:gd name="T7" fmla="*/ 3 h 19"/>
                <a:gd name="T8" fmla="*/ 8 w 21"/>
                <a:gd name="T9" fmla="*/ 0 h 19"/>
                <a:gd name="T10" fmla="*/ 0 w 21"/>
                <a:gd name="T11" fmla="*/ 9 h 19"/>
                <a:gd name="T12" fmla="*/ 8 w 21"/>
                <a:gd name="T13" fmla="*/ 16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"/>
                <a:gd name="T22" fmla="*/ 0 h 19"/>
                <a:gd name="T23" fmla="*/ 21 w 21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" h="19">
                  <a:moveTo>
                    <a:pt x="11" y="18"/>
                  </a:moveTo>
                  <a:lnTo>
                    <a:pt x="17" y="16"/>
                  </a:lnTo>
                  <a:lnTo>
                    <a:pt x="20" y="9"/>
                  </a:lnTo>
                  <a:lnTo>
                    <a:pt x="17" y="3"/>
                  </a:lnTo>
                  <a:lnTo>
                    <a:pt x="11" y="0"/>
                  </a:lnTo>
                  <a:lnTo>
                    <a:pt x="0" y="9"/>
                  </a:lnTo>
                  <a:lnTo>
                    <a:pt x="11" y="1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26" name="Freeform 27"/>
            <p:cNvSpPr>
              <a:spLocks/>
            </p:cNvSpPr>
            <p:nvPr/>
          </p:nvSpPr>
          <p:spPr bwMode="auto">
            <a:xfrm>
              <a:off x="5719550" y="3063013"/>
              <a:ext cx="22375" cy="21780"/>
            </a:xfrm>
            <a:custGeom>
              <a:avLst/>
              <a:gdLst>
                <a:gd name="T0" fmla="*/ 6 w 20"/>
                <a:gd name="T1" fmla="*/ 16 h 19"/>
                <a:gd name="T2" fmla="*/ 11 w 20"/>
                <a:gd name="T3" fmla="*/ 12 h 19"/>
                <a:gd name="T4" fmla="*/ 14 w 20"/>
                <a:gd name="T5" fmla="*/ 9 h 19"/>
                <a:gd name="T6" fmla="*/ 11 w 20"/>
                <a:gd name="T7" fmla="*/ 3 h 19"/>
                <a:gd name="T8" fmla="*/ 6 w 20"/>
                <a:gd name="T9" fmla="*/ 0 h 19"/>
                <a:gd name="T10" fmla="*/ 1 w 20"/>
                <a:gd name="T11" fmla="*/ 3 h 19"/>
                <a:gd name="T12" fmla="*/ 0 w 20"/>
                <a:gd name="T13" fmla="*/ 9 h 19"/>
                <a:gd name="T14" fmla="*/ 6 w 20"/>
                <a:gd name="T15" fmla="*/ 16 h 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"/>
                <a:gd name="T25" fmla="*/ 0 h 19"/>
                <a:gd name="T26" fmla="*/ 20 w 20"/>
                <a:gd name="T27" fmla="*/ 19 h 1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" h="19">
                  <a:moveTo>
                    <a:pt x="8" y="18"/>
                  </a:moveTo>
                  <a:lnTo>
                    <a:pt x="15" y="14"/>
                  </a:lnTo>
                  <a:lnTo>
                    <a:pt x="19" y="9"/>
                  </a:lnTo>
                  <a:lnTo>
                    <a:pt x="15" y="3"/>
                  </a:lnTo>
                  <a:lnTo>
                    <a:pt x="8" y="0"/>
                  </a:lnTo>
                  <a:lnTo>
                    <a:pt x="1" y="3"/>
                  </a:lnTo>
                  <a:lnTo>
                    <a:pt x="0" y="9"/>
                  </a:lnTo>
                  <a:lnTo>
                    <a:pt x="8" y="1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27" name="Freeform 28"/>
            <p:cNvSpPr>
              <a:spLocks/>
            </p:cNvSpPr>
            <p:nvPr/>
          </p:nvSpPr>
          <p:spPr bwMode="auto">
            <a:xfrm>
              <a:off x="5689278" y="3078743"/>
              <a:ext cx="22375" cy="21780"/>
            </a:xfrm>
            <a:custGeom>
              <a:avLst/>
              <a:gdLst>
                <a:gd name="T0" fmla="*/ 7 w 20"/>
                <a:gd name="T1" fmla="*/ 16 h 19"/>
                <a:gd name="T2" fmla="*/ 14 w 20"/>
                <a:gd name="T3" fmla="*/ 9 h 19"/>
                <a:gd name="T4" fmla="*/ 11 w 20"/>
                <a:gd name="T5" fmla="*/ 2 h 19"/>
                <a:gd name="T6" fmla="*/ 7 w 20"/>
                <a:gd name="T7" fmla="*/ 0 h 19"/>
                <a:gd name="T8" fmla="*/ 3 w 20"/>
                <a:gd name="T9" fmla="*/ 2 h 19"/>
                <a:gd name="T10" fmla="*/ 0 w 20"/>
                <a:gd name="T11" fmla="*/ 9 h 19"/>
                <a:gd name="T12" fmla="*/ 7 w 20"/>
                <a:gd name="T13" fmla="*/ 16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19"/>
                <a:gd name="T23" fmla="*/ 20 w 20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19">
                  <a:moveTo>
                    <a:pt x="9" y="18"/>
                  </a:moveTo>
                  <a:lnTo>
                    <a:pt x="19" y="9"/>
                  </a:lnTo>
                  <a:lnTo>
                    <a:pt x="15" y="2"/>
                  </a:lnTo>
                  <a:lnTo>
                    <a:pt x="9" y="0"/>
                  </a:lnTo>
                  <a:lnTo>
                    <a:pt x="3" y="2"/>
                  </a:lnTo>
                  <a:lnTo>
                    <a:pt x="0" y="9"/>
                  </a:lnTo>
                  <a:lnTo>
                    <a:pt x="9" y="1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28" name="Freeform 29"/>
            <p:cNvSpPr>
              <a:spLocks/>
            </p:cNvSpPr>
            <p:nvPr/>
          </p:nvSpPr>
          <p:spPr bwMode="auto">
            <a:xfrm>
              <a:off x="5593196" y="2882726"/>
              <a:ext cx="40802" cy="183918"/>
            </a:xfrm>
            <a:custGeom>
              <a:avLst/>
              <a:gdLst>
                <a:gd name="T0" fmla="*/ 21 w 36"/>
                <a:gd name="T1" fmla="*/ 6 h 164"/>
                <a:gd name="T2" fmla="*/ 19 w 36"/>
                <a:gd name="T3" fmla="*/ 2 h 164"/>
                <a:gd name="T4" fmla="*/ 16 w 36"/>
                <a:gd name="T5" fmla="*/ 0 h 164"/>
                <a:gd name="T6" fmla="*/ 12 w 36"/>
                <a:gd name="T7" fmla="*/ 2 h 164"/>
                <a:gd name="T8" fmla="*/ 7 w 36"/>
                <a:gd name="T9" fmla="*/ 18 h 164"/>
                <a:gd name="T10" fmla="*/ 2 w 36"/>
                <a:gd name="T11" fmla="*/ 34 h 164"/>
                <a:gd name="T12" fmla="*/ 5 w 36"/>
                <a:gd name="T13" fmla="*/ 50 h 164"/>
                <a:gd name="T14" fmla="*/ 7 w 36"/>
                <a:gd name="T15" fmla="*/ 83 h 164"/>
                <a:gd name="T16" fmla="*/ 5 w 36"/>
                <a:gd name="T17" fmla="*/ 118 h 164"/>
                <a:gd name="T18" fmla="*/ 0 w 36"/>
                <a:gd name="T19" fmla="*/ 135 h 164"/>
                <a:gd name="T20" fmla="*/ 7 w 36"/>
                <a:gd name="T21" fmla="*/ 140 h 164"/>
                <a:gd name="T22" fmla="*/ 9 w 36"/>
                <a:gd name="T23" fmla="*/ 128 h 164"/>
                <a:gd name="T24" fmla="*/ 18 w 36"/>
                <a:gd name="T25" fmla="*/ 137 h 164"/>
                <a:gd name="T26" fmla="*/ 18 w 36"/>
                <a:gd name="T27" fmla="*/ 131 h 164"/>
                <a:gd name="T28" fmla="*/ 16 w 36"/>
                <a:gd name="T29" fmla="*/ 120 h 164"/>
                <a:gd name="T30" fmla="*/ 13 w 36"/>
                <a:gd name="T31" fmla="*/ 105 h 164"/>
                <a:gd name="T32" fmla="*/ 14 w 36"/>
                <a:gd name="T33" fmla="*/ 97 h 164"/>
                <a:gd name="T34" fmla="*/ 19 w 36"/>
                <a:gd name="T35" fmla="*/ 89 h 164"/>
                <a:gd name="T36" fmla="*/ 24 w 36"/>
                <a:gd name="T37" fmla="*/ 83 h 164"/>
                <a:gd name="T38" fmla="*/ 26 w 36"/>
                <a:gd name="T39" fmla="*/ 78 h 164"/>
                <a:gd name="T40" fmla="*/ 24 w 36"/>
                <a:gd name="T41" fmla="*/ 68 h 164"/>
                <a:gd name="T42" fmla="*/ 19 w 36"/>
                <a:gd name="T43" fmla="*/ 30 h 164"/>
                <a:gd name="T44" fmla="*/ 18 w 36"/>
                <a:gd name="T45" fmla="*/ 19 h 164"/>
                <a:gd name="T46" fmla="*/ 19 w 36"/>
                <a:gd name="T47" fmla="*/ 12 h 164"/>
                <a:gd name="T48" fmla="*/ 21 w 36"/>
                <a:gd name="T49" fmla="*/ 6 h 16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6"/>
                <a:gd name="T76" fmla="*/ 0 h 164"/>
                <a:gd name="T77" fmla="*/ 36 w 36"/>
                <a:gd name="T78" fmla="*/ 164 h 16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6" h="164">
                  <a:moveTo>
                    <a:pt x="28" y="6"/>
                  </a:moveTo>
                  <a:lnTo>
                    <a:pt x="25" y="2"/>
                  </a:lnTo>
                  <a:lnTo>
                    <a:pt x="21" y="0"/>
                  </a:lnTo>
                  <a:lnTo>
                    <a:pt x="16" y="2"/>
                  </a:lnTo>
                  <a:lnTo>
                    <a:pt x="9" y="21"/>
                  </a:lnTo>
                  <a:lnTo>
                    <a:pt x="2" y="40"/>
                  </a:lnTo>
                  <a:lnTo>
                    <a:pt x="7" y="58"/>
                  </a:lnTo>
                  <a:lnTo>
                    <a:pt x="9" y="97"/>
                  </a:lnTo>
                  <a:lnTo>
                    <a:pt x="7" y="137"/>
                  </a:lnTo>
                  <a:lnTo>
                    <a:pt x="0" y="158"/>
                  </a:lnTo>
                  <a:lnTo>
                    <a:pt x="9" y="163"/>
                  </a:lnTo>
                  <a:lnTo>
                    <a:pt x="13" y="149"/>
                  </a:lnTo>
                  <a:lnTo>
                    <a:pt x="24" y="160"/>
                  </a:lnTo>
                  <a:lnTo>
                    <a:pt x="24" y="152"/>
                  </a:lnTo>
                  <a:lnTo>
                    <a:pt x="21" y="139"/>
                  </a:lnTo>
                  <a:lnTo>
                    <a:pt x="17" y="122"/>
                  </a:lnTo>
                  <a:lnTo>
                    <a:pt x="19" y="113"/>
                  </a:lnTo>
                  <a:lnTo>
                    <a:pt x="26" y="104"/>
                  </a:lnTo>
                  <a:lnTo>
                    <a:pt x="33" y="97"/>
                  </a:lnTo>
                  <a:lnTo>
                    <a:pt x="35" y="91"/>
                  </a:lnTo>
                  <a:lnTo>
                    <a:pt x="33" y="79"/>
                  </a:lnTo>
                  <a:lnTo>
                    <a:pt x="26" y="35"/>
                  </a:lnTo>
                  <a:lnTo>
                    <a:pt x="24" y="23"/>
                  </a:lnTo>
                  <a:lnTo>
                    <a:pt x="25" y="14"/>
                  </a:lnTo>
                  <a:lnTo>
                    <a:pt x="28" y="6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29" name="Freeform 30"/>
            <p:cNvSpPr>
              <a:spLocks/>
            </p:cNvSpPr>
            <p:nvPr/>
          </p:nvSpPr>
          <p:spPr bwMode="auto">
            <a:xfrm>
              <a:off x="3751847" y="1984917"/>
              <a:ext cx="2584996" cy="1293474"/>
            </a:xfrm>
            <a:custGeom>
              <a:avLst/>
              <a:gdLst>
                <a:gd name="T0" fmla="*/ 1189 w 2299"/>
                <a:gd name="T1" fmla="*/ 721 h 1154"/>
                <a:gd name="T2" fmla="*/ 1264 w 2299"/>
                <a:gd name="T3" fmla="*/ 595 h 1154"/>
                <a:gd name="T4" fmla="*/ 1387 w 2299"/>
                <a:gd name="T5" fmla="*/ 535 h 1154"/>
                <a:gd name="T6" fmla="*/ 1335 w 2299"/>
                <a:gd name="T7" fmla="*/ 660 h 1154"/>
                <a:gd name="T8" fmla="*/ 1410 w 2299"/>
                <a:gd name="T9" fmla="*/ 599 h 1154"/>
                <a:gd name="T10" fmla="*/ 1504 w 2299"/>
                <a:gd name="T11" fmla="*/ 547 h 1154"/>
                <a:gd name="T12" fmla="*/ 1551 w 2299"/>
                <a:gd name="T13" fmla="*/ 464 h 1154"/>
                <a:gd name="T14" fmla="*/ 1661 w 2299"/>
                <a:gd name="T15" fmla="*/ 440 h 1154"/>
                <a:gd name="T16" fmla="*/ 1575 w 2299"/>
                <a:gd name="T17" fmla="*/ 348 h 1154"/>
                <a:gd name="T18" fmla="*/ 1479 w 2299"/>
                <a:gd name="T19" fmla="*/ 321 h 1154"/>
                <a:gd name="T20" fmla="*/ 1330 w 2299"/>
                <a:gd name="T21" fmla="*/ 282 h 1154"/>
                <a:gd name="T22" fmla="*/ 1257 w 2299"/>
                <a:gd name="T23" fmla="*/ 245 h 1154"/>
                <a:gd name="T24" fmla="*/ 1181 w 2299"/>
                <a:gd name="T25" fmla="*/ 246 h 1154"/>
                <a:gd name="T26" fmla="*/ 1090 w 2299"/>
                <a:gd name="T27" fmla="*/ 216 h 1154"/>
                <a:gd name="T28" fmla="*/ 933 w 2299"/>
                <a:gd name="T29" fmla="*/ 180 h 1154"/>
                <a:gd name="T30" fmla="*/ 874 w 2299"/>
                <a:gd name="T31" fmla="*/ 181 h 1154"/>
                <a:gd name="T32" fmla="*/ 898 w 2299"/>
                <a:gd name="T33" fmla="*/ 43 h 1154"/>
                <a:gd name="T34" fmla="*/ 824 w 2299"/>
                <a:gd name="T35" fmla="*/ 6 h 1154"/>
                <a:gd name="T36" fmla="*/ 786 w 2299"/>
                <a:gd name="T37" fmla="*/ 94 h 1154"/>
                <a:gd name="T38" fmla="*/ 677 w 2299"/>
                <a:gd name="T39" fmla="*/ 105 h 1154"/>
                <a:gd name="T40" fmla="*/ 603 w 2299"/>
                <a:gd name="T41" fmla="*/ 231 h 1154"/>
                <a:gd name="T42" fmla="*/ 616 w 2299"/>
                <a:gd name="T43" fmla="*/ 296 h 1154"/>
                <a:gd name="T44" fmla="*/ 568 w 2299"/>
                <a:gd name="T45" fmla="*/ 233 h 1154"/>
                <a:gd name="T46" fmla="*/ 536 w 2299"/>
                <a:gd name="T47" fmla="*/ 246 h 1154"/>
                <a:gd name="T48" fmla="*/ 562 w 2299"/>
                <a:gd name="T49" fmla="*/ 333 h 1154"/>
                <a:gd name="T50" fmla="*/ 589 w 2299"/>
                <a:gd name="T51" fmla="*/ 401 h 1154"/>
                <a:gd name="T52" fmla="*/ 566 w 2299"/>
                <a:gd name="T53" fmla="*/ 404 h 1154"/>
                <a:gd name="T54" fmla="*/ 533 w 2299"/>
                <a:gd name="T55" fmla="*/ 353 h 1154"/>
                <a:gd name="T56" fmla="*/ 508 w 2299"/>
                <a:gd name="T57" fmla="*/ 390 h 1154"/>
                <a:gd name="T58" fmla="*/ 525 w 2299"/>
                <a:gd name="T59" fmla="*/ 222 h 1154"/>
                <a:gd name="T60" fmla="*/ 455 w 2299"/>
                <a:gd name="T61" fmla="*/ 290 h 1154"/>
                <a:gd name="T62" fmla="*/ 383 w 2299"/>
                <a:gd name="T63" fmla="*/ 336 h 1154"/>
                <a:gd name="T64" fmla="*/ 266 w 2299"/>
                <a:gd name="T65" fmla="*/ 396 h 1154"/>
                <a:gd name="T66" fmla="*/ 236 w 2299"/>
                <a:gd name="T67" fmla="*/ 375 h 1154"/>
                <a:gd name="T68" fmla="*/ 173 w 2299"/>
                <a:gd name="T69" fmla="*/ 447 h 1154"/>
                <a:gd name="T70" fmla="*/ 144 w 2299"/>
                <a:gd name="T71" fmla="*/ 429 h 1154"/>
                <a:gd name="T72" fmla="*/ 205 w 2299"/>
                <a:gd name="T73" fmla="*/ 371 h 1154"/>
                <a:gd name="T74" fmla="*/ 132 w 2299"/>
                <a:gd name="T75" fmla="*/ 308 h 1154"/>
                <a:gd name="T76" fmla="*/ 98 w 2299"/>
                <a:gd name="T77" fmla="*/ 489 h 1154"/>
                <a:gd name="T78" fmla="*/ 44 w 2299"/>
                <a:gd name="T79" fmla="*/ 574 h 1154"/>
                <a:gd name="T80" fmla="*/ 2 w 2299"/>
                <a:gd name="T81" fmla="*/ 635 h 1154"/>
                <a:gd name="T82" fmla="*/ 32 w 2299"/>
                <a:gd name="T83" fmla="*/ 713 h 1154"/>
                <a:gd name="T84" fmla="*/ 27 w 2299"/>
                <a:gd name="T85" fmla="*/ 779 h 1154"/>
                <a:gd name="T86" fmla="*/ 86 w 2299"/>
                <a:gd name="T87" fmla="*/ 831 h 1154"/>
                <a:gd name="T88" fmla="*/ 136 w 2299"/>
                <a:gd name="T89" fmla="*/ 845 h 1154"/>
                <a:gd name="T90" fmla="*/ 167 w 2299"/>
                <a:gd name="T91" fmla="*/ 822 h 1154"/>
                <a:gd name="T92" fmla="*/ 196 w 2299"/>
                <a:gd name="T93" fmla="*/ 905 h 1154"/>
                <a:gd name="T94" fmla="*/ 273 w 2299"/>
                <a:gd name="T95" fmla="*/ 909 h 1154"/>
                <a:gd name="T96" fmla="*/ 310 w 2299"/>
                <a:gd name="T97" fmla="*/ 815 h 1154"/>
                <a:gd name="T98" fmla="*/ 306 w 2299"/>
                <a:gd name="T99" fmla="*/ 883 h 1154"/>
                <a:gd name="T100" fmla="*/ 314 w 2299"/>
                <a:gd name="T101" fmla="*/ 941 h 1154"/>
                <a:gd name="T102" fmla="*/ 390 w 2299"/>
                <a:gd name="T103" fmla="*/ 989 h 1154"/>
                <a:gd name="T104" fmla="*/ 510 w 2299"/>
                <a:gd name="T105" fmla="*/ 971 h 1154"/>
                <a:gd name="T106" fmla="*/ 557 w 2299"/>
                <a:gd name="T107" fmla="*/ 908 h 1154"/>
                <a:gd name="T108" fmla="*/ 587 w 2299"/>
                <a:gd name="T109" fmla="*/ 848 h 1154"/>
                <a:gd name="T110" fmla="*/ 655 w 2299"/>
                <a:gd name="T111" fmla="*/ 776 h 1154"/>
                <a:gd name="T112" fmla="*/ 759 w 2299"/>
                <a:gd name="T113" fmla="*/ 773 h 1154"/>
                <a:gd name="T114" fmla="*/ 894 w 2299"/>
                <a:gd name="T115" fmla="*/ 766 h 1154"/>
                <a:gd name="T116" fmla="*/ 1024 w 2299"/>
                <a:gd name="T117" fmla="*/ 704 h 1154"/>
                <a:gd name="T118" fmla="*/ 1100 w 2299"/>
                <a:gd name="T119" fmla="*/ 799 h 115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299"/>
                <a:gd name="T181" fmla="*/ 0 h 1154"/>
                <a:gd name="T182" fmla="*/ 2299 w 2299"/>
                <a:gd name="T183" fmla="*/ 1154 h 115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299" h="1154">
                  <a:moveTo>
                    <a:pt x="1503" y="991"/>
                  </a:moveTo>
                  <a:lnTo>
                    <a:pt x="1506" y="987"/>
                  </a:lnTo>
                  <a:lnTo>
                    <a:pt x="1506" y="993"/>
                  </a:lnTo>
                  <a:lnTo>
                    <a:pt x="1501" y="1004"/>
                  </a:lnTo>
                  <a:lnTo>
                    <a:pt x="1506" y="1015"/>
                  </a:lnTo>
                  <a:lnTo>
                    <a:pt x="1512" y="1022"/>
                  </a:lnTo>
                  <a:lnTo>
                    <a:pt x="1522" y="1027"/>
                  </a:lnTo>
                  <a:lnTo>
                    <a:pt x="1533" y="1018"/>
                  </a:lnTo>
                  <a:lnTo>
                    <a:pt x="1547" y="1003"/>
                  </a:lnTo>
                  <a:lnTo>
                    <a:pt x="1576" y="964"/>
                  </a:lnTo>
                  <a:lnTo>
                    <a:pt x="1610" y="910"/>
                  </a:lnTo>
                  <a:lnTo>
                    <a:pt x="1612" y="892"/>
                  </a:lnTo>
                  <a:lnTo>
                    <a:pt x="1618" y="878"/>
                  </a:lnTo>
                  <a:lnTo>
                    <a:pt x="1626" y="866"/>
                  </a:lnTo>
                  <a:lnTo>
                    <a:pt x="1629" y="840"/>
                  </a:lnTo>
                  <a:lnTo>
                    <a:pt x="1632" y="824"/>
                  </a:lnTo>
                  <a:lnTo>
                    <a:pt x="1632" y="812"/>
                  </a:lnTo>
                  <a:lnTo>
                    <a:pt x="1626" y="802"/>
                  </a:lnTo>
                  <a:lnTo>
                    <a:pt x="1618" y="797"/>
                  </a:lnTo>
                  <a:lnTo>
                    <a:pt x="1608" y="799"/>
                  </a:lnTo>
                  <a:lnTo>
                    <a:pt x="1590" y="802"/>
                  </a:lnTo>
                  <a:lnTo>
                    <a:pt x="1582" y="801"/>
                  </a:lnTo>
                  <a:lnTo>
                    <a:pt x="1575" y="797"/>
                  </a:lnTo>
                  <a:lnTo>
                    <a:pt x="1569" y="792"/>
                  </a:lnTo>
                  <a:lnTo>
                    <a:pt x="1557" y="787"/>
                  </a:lnTo>
                  <a:lnTo>
                    <a:pt x="1582" y="764"/>
                  </a:lnTo>
                  <a:lnTo>
                    <a:pt x="1585" y="756"/>
                  </a:lnTo>
                  <a:lnTo>
                    <a:pt x="1608" y="732"/>
                  </a:lnTo>
                  <a:lnTo>
                    <a:pt x="1660" y="681"/>
                  </a:lnTo>
                  <a:lnTo>
                    <a:pt x="1733" y="693"/>
                  </a:lnTo>
                  <a:lnTo>
                    <a:pt x="1737" y="691"/>
                  </a:lnTo>
                  <a:lnTo>
                    <a:pt x="1737" y="686"/>
                  </a:lnTo>
                  <a:lnTo>
                    <a:pt x="1736" y="681"/>
                  </a:lnTo>
                  <a:lnTo>
                    <a:pt x="1746" y="675"/>
                  </a:lnTo>
                  <a:lnTo>
                    <a:pt x="1758" y="676"/>
                  </a:lnTo>
                  <a:lnTo>
                    <a:pt x="1770" y="676"/>
                  </a:lnTo>
                  <a:lnTo>
                    <a:pt x="1777" y="694"/>
                  </a:lnTo>
                  <a:lnTo>
                    <a:pt x="1826" y="681"/>
                  </a:lnTo>
                  <a:lnTo>
                    <a:pt x="1823" y="672"/>
                  </a:lnTo>
                  <a:lnTo>
                    <a:pt x="1866" y="638"/>
                  </a:lnTo>
                  <a:lnTo>
                    <a:pt x="1874" y="631"/>
                  </a:lnTo>
                  <a:lnTo>
                    <a:pt x="1882" y="624"/>
                  </a:lnTo>
                  <a:lnTo>
                    <a:pt x="1891" y="621"/>
                  </a:lnTo>
                  <a:lnTo>
                    <a:pt x="1898" y="620"/>
                  </a:lnTo>
                  <a:lnTo>
                    <a:pt x="1900" y="623"/>
                  </a:lnTo>
                  <a:lnTo>
                    <a:pt x="1898" y="629"/>
                  </a:lnTo>
                  <a:lnTo>
                    <a:pt x="1893" y="638"/>
                  </a:lnTo>
                  <a:lnTo>
                    <a:pt x="1889" y="647"/>
                  </a:lnTo>
                  <a:lnTo>
                    <a:pt x="1893" y="649"/>
                  </a:lnTo>
                  <a:lnTo>
                    <a:pt x="1900" y="648"/>
                  </a:lnTo>
                  <a:lnTo>
                    <a:pt x="1908" y="645"/>
                  </a:lnTo>
                  <a:lnTo>
                    <a:pt x="1924" y="624"/>
                  </a:lnTo>
                  <a:lnTo>
                    <a:pt x="1937" y="609"/>
                  </a:lnTo>
                  <a:lnTo>
                    <a:pt x="1932" y="622"/>
                  </a:lnTo>
                  <a:lnTo>
                    <a:pt x="1931" y="633"/>
                  </a:lnTo>
                  <a:lnTo>
                    <a:pt x="1934" y="647"/>
                  </a:lnTo>
                  <a:lnTo>
                    <a:pt x="1899" y="672"/>
                  </a:lnTo>
                  <a:lnTo>
                    <a:pt x="1888" y="701"/>
                  </a:lnTo>
                  <a:lnTo>
                    <a:pt x="1845" y="730"/>
                  </a:lnTo>
                  <a:lnTo>
                    <a:pt x="1830" y="770"/>
                  </a:lnTo>
                  <a:lnTo>
                    <a:pt x="1826" y="778"/>
                  </a:lnTo>
                  <a:lnTo>
                    <a:pt x="1829" y="800"/>
                  </a:lnTo>
                  <a:lnTo>
                    <a:pt x="1852" y="867"/>
                  </a:lnTo>
                  <a:lnTo>
                    <a:pt x="1870" y="841"/>
                  </a:lnTo>
                  <a:lnTo>
                    <a:pt x="1902" y="795"/>
                  </a:lnTo>
                  <a:lnTo>
                    <a:pt x="1919" y="792"/>
                  </a:lnTo>
                  <a:lnTo>
                    <a:pt x="1919" y="778"/>
                  </a:lnTo>
                  <a:lnTo>
                    <a:pt x="1920" y="766"/>
                  </a:lnTo>
                  <a:lnTo>
                    <a:pt x="1924" y="752"/>
                  </a:lnTo>
                  <a:lnTo>
                    <a:pt x="1931" y="740"/>
                  </a:lnTo>
                  <a:lnTo>
                    <a:pt x="1932" y="731"/>
                  </a:lnTo>
                  <a:lnTo>
                    <a:pt x="1930" y="724"/>
                  </a:lnTo>
                  <a:lnTo>
                    <a:pt x="1924" y="719"/>
                  </a:lnTo>
                  <a:lnTo>
                    <a:pt x="1924" y="706"/>
                  </a:lnTo>
                  <a:lnTo>
                    <a:pt x="1933" y="698"/>
                  </a:lnTo>
                  <a:lnTo>
                    <a:pt x="1951" y="694"/>
                  </a:lnTo>
                  <a:lnTo>
                    <a:pt x="1959" y="690"/>
                  </a:lnTo>
                  <a:lnTo>
                    <a:pt x="1961" y="681"/>
                  </a:lnTo>
                  <a:lnTo>
                    <a:pt x="1961" y="674"/>
                  </a:lnTo>
                  <a:lnTo>
                    <a:pt x="1963" y="672"/>
                  </a:lnTo>
                  <a:lnTo>
                    <a:pt x="1966" y="672"/>
                  </a:lnTo>
                  <a:lnTo>
                    <a:pt x="1980" y="669"/>
                  </a:lnTo>
                  <a:lnTo>
                    <a:pt x="2000" y="655"/>
                  </a:lnTo>
                  <a:lnTo>
                    <a:pt x="2008" y="650"/>
                  </a:lnTo>
                  <a:lnTo>
                    <a:pt x="2013" y="649"/>
                  </a:lnTo>
                  <a:lnTo>
                    <a:pt x="2023" y="651"/>
                  </a:lnTo>
                  <a:lnTo>
                    <a:pt x="2028" y="656"/>
                  </a:lnTo>
                  <a:lnTo>
                    <a:pt x="2030" y="659"/>
                  </a:lnTo>
                  <a:lnTo>
                    <a:pt x="2054" y="651"/>
                  </a:lnTo>
                  <a:lnTo>
                    <a:pt x="2061" y="638"/>
                  </a:lnTo>
                  <a:lnTo>
                    <a:pt x="2076" y="624"/>
                  </a:lnTo>
                  <a:lnTo>
                    <a:pt x="2095" y="618"/>
                  </a:lnTo>
                  <a:lnTo>
                    <a:pt x="2100" y="605"/>
                  </a:lnTo>
                  <a:lnTo>
                    <a:pt x="2117" y="605"/>
                  </a:lnTo>
                  <a:lnTo>
                    <a:pt x="2125" y="605"/>
                  </a:lnTo>
                  <a:lnTo>
                    <a:pt x="2136" y="606"/>
                  </a:lnTo>
                  <a:lnTo>
                    <a:pt x="2143" y="605"/>
                  </a:lnTo>
                  <a:lnTo>
                    <a:pt x="2152" y="600"/>
                  </a:lnTo>
                  <a:lnTo>
                    <a:pt x="2161" y="591"/>
                  </a:lnTo>
                  <a:lnTo>
                    <a:pt x="2148" y="576"/>
                  </a:lnTo>
                  <a:lnTo>
                    <a:pt x="2139" y="564"/>
                  </a:lnTo>
                  <a:lnTo>
                    <a:pt x="2130" y="557"/>
                  </a:lnTo>
                  <a:lnTo>
                    <a:pt x="2125" y="552"/>
                  </a:lnTo>
                  <a:lnTo>
                    <a:pt x="2125" y="547"/>
                  </a:lnTo>
                  <a:lnTo>
                    <a:pt x="2125" y="541"/>
                  </a:lnTo>
                  <a:lnTo>
                    <a:pt x="2130" y="541"/>
                  </a:lnTo>
                  <a:lnTo>
                    <a:pt x="2136" y="542"/>
                  </a:lnTo>
                  <a:lnTo>
                    <a:pt x="2143" y="540"/>
                  </a:lnTo>
                  <a:lnTo>
                    <a:pt x="2148" y="536"/>
                  </a:lnTo>
                  <a:lnTo>
                    <a:pt x="2171" y="513"/>
                  </a:lnTo>
                  <a:lnTo>
                    <a:pt x="2169" y="497"/>
                  </a:lnTo>
                  <a:lnTo>
                    <a:pt x="2179" y="489"/>
                  </a:lnTo>
                  <a:lnTo>
                    <a:pt x="2191" y="507"/>
                  </a:lnTo>
                  <a:lnTo>
                    <a:pt x="2210" y="513"/>
                  </a:lnTo>
                  <a:lnTo>
                    <a:pt x="2244" y="543"/>
                  </a:lnTo>
                  <a:lnTo>
                    <a:pt x="2253" y="547"/>
                  </a:lnTo>
                  <a:lnTo>
                    <a:pt x="2257" y="546"/>
                  </a:lnTo>
                  <a:lnTo>
                    <a:pt x="2262" y="520"/>
                  </a:lnTo>
                  <a:lnTo>
                    <a:pt x="2263" y="513"/>
                  </a:lnTo>
                  <a:lnTo>
                    <a:pt x="2276" y="513"/>
                  </a:lnTo>
                  <a:lnTo>
                    <a:pt x="2288" y="511"/>
                  </a:lnTo>
                  <a:lnTo>
                    <a:pt x="2295" y="504"/>
                  </a:lnTo>
                  <a:lnTo>
                    <a:pt x="2298" y="498"/>
                  </a:lnTo>
                  <a:lnTo>
                    <a:pt x="2295" y="494"/>
                  </a:lnTo>
                  <a:lnTo>
                    <a:pt x="2283" y="486"/>
                  </a:lnTo>
                  <a:lnTo>
                    <a:pt x="2255" y="471"/>
                  </a:lnTo>
                  <a:lnTo>
                    <a:pt x="2250" y="469"/>
                  </a:lnTo>
                  <a:lnTo>
                    <a:pt x="2246" y="468"/>
                  </a:lnTo>
                  <a:lnTo>
                    <a:pt x="2240" y="469"/>
                  </a:lnTo>
                  <a:lnTo>
                    <a:pt x="2234" y="476"/>
                  </a:lnTo>
                  <a:lnTo>
                    <a:pt x="2226" y="460"/>
                  </a:lnTo>
                  <a:lnTo>
                    <a:pt x="2217" y="447"/>
                  </a:lnTo>
                  <a:lnTo>
                    <a:pt x="2205" y="436"/>
                  </a:lnTo>
                  <a:lnTo>
                    <a:pt x="2181" y="418"/>
                  </a:lnTo>
                  <a:lnTo>
                    <a:pt x="2158" y="406"/>
                  </a:lnTo>
                  <a:lnTo>
                    <a:pt x="2148" y="402"/>
                  </a:lnTo>
                  <a:lnTo>
                    <a:pt x="2110" y="373"/>
                  </a:lnTo>
                  <a:lnTo>
                    <a:pt x="2093" y="373"/>
                  </a:lnTo>
                  <a:lnTo>
                    <a:pt x="2079" y="371"/>
                  </a:lnTo>
                  <a:lnTo>
                    <a:pt x="2070" y="368"/>
                  </a:lnTo>
                  <a:lnTo>
                    <a:pt x="2066" y="365"/>
                  </a:lnTo>
                  <a:lnTo>
                    <a:pt x="2058" y="361"/>
                  </a:lnTo>
                  <a:lnTo>
                    <a:pt x="2049" y="360"/>
                  </a:lnTo>
                  <a:lnTo>
                    <a:pt x="2047" y="384"/>
                  </a:lnTo>
                  <a:lnTo>
                    <a:pt x="2047" y="402"/>
                  </a:lnTo>
                  <a:lnTo>
                    <a:pt x="2041" y="411"/>
                  </a:lnTo>
                  <a:lnTo>
                    <a:pt x="2028" y="412"/>
                  </a:lnTo>
                  <a:lnTo>
                    <a:pt x="2028" y="404"/>
                  </a:lnTo>
                  <a:lnTo>
                    <a:pt x="2010" y="382"/>
                  </a:lnTo>
                  <a:lnTo>
                    <a:pt x="2026" y="373"/>
                  </a:lnTo>
                  <a:lnTo>
                    <a:pt x="2025" y="366"/>
                  </a:lnTo>
                  <a:lnTo>
                    <a:pt x="1983" y="382"/>
                  </a:lnTo>
                  <a:lnTo>
                    <a:pt x="1976" y="378"/>
                  </a:lnTo>
                  <a:lnTo>
                    <a:pt x="1930" y="374"/>
                  </a:lnTo>
                  <a:lnTo>
                    <a:pt x="1912" y="394"/>
                  </a:lnTo>
                  <a:lnTo>
                    <a:pt x="1898" y="376"/>
                  </a:lnTo>
                  <a:lnTo>
                    <a:pt x="1900" y="366"/>
                  </a:lnTo>
                  <a:lnTo>
                    <a:pt x="1899" y="355"/>
                  </a:lnTo>
                  <a:lnTo>
                    <a:pt x="1898" y="347"/>
                  </a:lnTo>
                  <a:lnTo>
                    <a:pt x="1893" y="339"/>
                  </a:lnTo>
                  <a:lnTo>
                    <a:pt x="1888" y="331"/>
                  </a:lnTo>
                  <a:lnTo>
                    <a:pt x="1880" y="325"/>
                  </a:lnTo>
                  <a:lnTo>
                    <a:pt x="1862" y="323"/>
                  </a:lnTo>
                  <a:lnTo>
                    <a:pt x="1842" y="324"/>
                  </a:lnTo>
                  <a:lnTo>
                    <a:pt x="1822" y="328"/>
                  </a:lnTo>
                  <a:lnTo>
                    <a:pt x="1805" y="328"/>
                  </a:lnTo>
                  <a:lnTo>
                    <a:pt x="1793" y="324"/>
                  </a:lnTo>
                  <a:lnTo>
                    <a:pt x="1785" y="321"/>
                  </a:lnTo>
                  <a:lnTo>
                    <a:pt x="1780" y="320"/>
                  </a:lnTo>
                  <a:lnTo>
                    <a:pt x="1774" y="321"/>
                  </a:lnTo>
                  <a:lnTo>
                    <a:pt x="1774" y="311"/>
                  </a:lnTo>
                  <a:lnTo>
                    <a:pt x="1765" y="306"/>
                  </a:lnTo>
                  <a:lnTo>
                    <a:pt x="1765" y="298"/>
                  </a:lnTo>
                  <a:lnTo>
                    <a:pt x="1764" y="289"/>
                  </a:lnTo>
                  <a:lnTo>
                    <a:pt x="1758" y="279"/>
                  </a:lnTo>
                  <a:lnTo>
                    <a:pt x="1755" y="274"/>
                  </a:lnTo>
                  <a:lnTo>
                    <a:pt x="1751" y="273"/>
                  </a:lnTo>
                  <a:lnTo>
                    <a:pt x="1739" y="276"/>
                  </a:lnTo>
                  <a:lnTo>
                    <a:pt x="1727" y="285"/>
                  </a:lnTo>
                  <a:lnTo>
                    <a:pt x="1722" y="285"/>
                  </a:lnTo>
                  <a:lnTo>
                    <a:pt x="1717" y="285"/>
                  </a:lnTo>
                  <a:lnTo>
                    <a:pt x="1716" y="283"/>
                  </a:lnTo>
                  <a:lnTo>
                    <a:pt x="1716" y="277"/>
                  </a:lnTo>
                  <a:lnTo>
                    <a:pt x="1714" y="271"/>
                  </a:lnTo>
                  <a:lnTo>
                    <a:pt x="1709" y="267"/>
                  </a:lnTo>
                  <a:lnTo>
                    <a:pt x="1699" y="265"/>
                  </a:lnTo>
                  <a:lnTo>
                    <a:pt x="1664" y="258"/>
                  </a:lnTo>
                  <a:lnTo>
                    <a:pt x="1644" y="252"/>
                  </a:lnTo>
                  <a:lnTo>
                    <a:pt x="1646" y="258"/>
                  </a:lnTo>
                  <a:lnTo>
                    <a:pt x="1644" y="264"/>
                  </a:lnTo>
                  <a:lnTo>
                    <a:pt x="1637" y="267"/>
                  </a:lnTo>
                  <a:lnTo>
                    <a:pt x="1627" y="269"/>
                  </a:lnTo>
                  <a:lnTo>
                    <a:pt x="1622" y="270"/>
                  </a:lnTo>
                  <a:lnTo>
                    <a:pt x="1620" y="274"/>
                  </a:lnTo>
                  <a:lnTo>
                    <a:pt x="1618" y="287"/>
                  </a:lnTo>
                  <a:lnTo>
                    <a:pt x="1619" y="306"/>
                  </a:lnTo>
                  <a:lnTo>
                    <a:pt x="1608" y="309"/>
                  </a:lnTo>
                  <a:lnTo>
                    <a:pt x="1597" y="314"/>
                  </a:lnTo>
                  <a:lnTo>
                    <a:pt x="1572" y="301"/>
                  </a:lnTo>
                  <a:lnTo>
                    <a:pt x="1562" y="306"/>
                  </a:lnTo>
                  <a:lnTo>
                    <a:pt x="1548" y="306"/>
                  </a:lnTo>
                  <a:lnTo>
                    <a:pt x="1532" y="291"/>
                  </a:lnTo>
                  <a:lnTo>
                    <a:pt x="1527" y="298"/>
                  </a:lnTo>
                  <a:lnTo>
                    <a:pt x="1518" y="313"/>
                  </a:lnTo>
                  <a:lnTo>
                    <a:pt x="1510" y="324"/>
                  </a:lnTo>
                  <a:lnTo>
                    <a:pt x="1503" y="331"/>
                  </a:lnTo>
                  <a:lnTo>
                    <a:pt x="1498" y="316"/>
                  </a:lnTo>
                  <a:lnTo>
                    <a:pt x="1490" y="301"/>
                  </a:lnTo>
                  <a:lnTo>
                    <a:pt x="1490" y="271"/>
                  </a:lnTo>
                  <a:lnTo>
                    <a:pt x="1494" y="251"/>
                  </a:lnTo>
                  <a:lnTo>
                    <a:pt x="1493" y="246"/>
                  </a:lnTo>
                  <a:lnTo>
                    <a:pt x="1491" y="243"/>
                  </a:lnTo>
                  <a:lnTo>
                    <a:pt x="1483" y="240"/>
                  </a:lnTo>
                  <a:lnTo>
                    <a:pt x="1473" y="241"/>
                  </a:lnTo>
                  <a:lnTo>
                    <a:pt x="1467" y="235"/>
                  </a:lnTo>
                  <a:lnTo>
                    <a:pt x="1457" y="230"/>
                  </a:lnTo>
                  <a:lnTo>
                    <a:pt x="1442" y="228"/>
                  </a:lnTo>
                  <a:lnTo>
                    <a:pt x="1423" y="227"/>
                  </a:lnTo>
                  <a:lnTo>
                    <a:pt x="1408" y="235"/>
                  </a:lnTo>
                  <a:lnTo>
                    <a:pt x="1393" y="239"/>
                  </a:lnTo>
                  <a:lnTo>
                    <a:pt x="1376" y="237"/>
                  </a:lnTo>
                  <a:lnTo>
                    <a:pt x="1355" y="231"/>
                  </a:lnTo>
                  <a:lnTo>
                    <a:pt x="1319" y="213"/>
                  </a:lnTo>
                  <a:lnTo>
                    <a:pt x="1299" y="213"/>
                  </a:lnTo>
                  <a:lnTo>
                    <a:pt x="1278" y="209"/>
                  </a:lnTo>
                  <a:lnTo>
                    <a:pt x="1259" y="200"/>
                  </a:lnTo>
                  <a:lnTo>
                    <a:pt x="1248" y="193"/>
                  </a:lnTo>
                  <a:lnTo>
                    <a:pt x="1246" y="187"/>
                  </a:lnTo>
                  <a:lnTo>
                    <a:pt x="1255" y="184"/>
                  </a:lnTo>
                  <a:lnTo>
                    <a:pt x="1256" y="179"/>
                  </a:lnTo>
                  <a:lnTo>
                    <a:pt x="1256" y="175"/>
                  </a:lnTo>
                  <a:lnTo>
                    <a:pt x="1254" y="169"/>
                  </a:lnTo>
                  <a:lnTo>
                    <a:pt x="1248" y="166"/>
                  </a:lnTo>
                  <a:lnTo>
                    <a:pt x="1243" y="167"/>
                  </a:lnTo>
                  <a:lnTo>
                    <a:pt x="1235" y="169"/>
                  </a:lnTo>
                  <a:lnTo>
                    <a:pt x="1228" y="182"/>
                  </a:lnTo>
                  <a:lnTo>
                    <a:pt x="1220" y="191"/>
                  </a:lnTo>
                  <a:lnTo>
                    <a:pt x="1211" y="197"/>
                  </a:lnTo>
                  <a:lnTo>
                    <a:pt x="1204" y="202"/>
                  </a:lnTo>
                  <a:lnTo>
                    <a:pt x="1197" y="211"/>
                  </a:lnTo>
                  <a:lnTo>
                    <a:pt x="1190" y="221"/>
                  </a:lnTo>
                  <a:lnTo>
                    <a:pt x="1181" y="221"/>
                  </a:lnTo>
                  <a:lnTo>
                    <a:pt x="1177" y="202"/>
                  </a:lnTo>
                  <a:lnTo>
                    <a:pt x="1168" y="192"/>
                  </a:lnTo>
                  <a:lnTo>
                    <a:pt x="1192" y="189"/>
                  </a:lnTo>
                  <a:lnTo>
                    <a:pt x="1223" y="158"/>
                  </a:lnTo>
                  <a:lnTo>
                    <a:pt x="1238" y="141"/>
                  </a:lnTo>
                  <a:lnTo>
                    <a:pt x="1247" y="129"/>
                  </a:lnTo>
                  <a:lnTo>
                    <a:pt x="1254" y="117"/>
                  </a:lnTo>
                  <a:lnTo>
                    <a:pt x="1255" y="94"/>
                  </a:lnTo>
                  <a:lnTo>
                    <a:pt x="1257" y="80"/>
                  </a:lnTo>
                  <a:lnTo>
                    <a:pt x="1254" y="69"/>
                  </a:lnTo>
                  <a:lnTo>
                    <a:pt x="1246" y="59"/>
                  </a:lnTo>
                  <a:lnTo>
                    <a:pt x="1235" y="52"/>
                  </a:lnTo>
                  <a:lnTo>
                    <a:pt x="1230" y="50"/>
                  </a:lnTo>
                  <a:lnTo>
                    <a:pt x="1225" y="49"/>
                  </a:lnTo>
                  <a:lnTo>
                    <a:pt x="1215" y="51"/>
                  </a:lnTo>
                  <a:lnTo>
                    <a:pt x="1192" y="62"/>
                  </a:lnTo>
                  <a:lnTo>
                    <a:pt x="1170" y="67"/>
                  </a:lnTo>
                  <a:lnTo>
                    <a:pt x="1161" y="67"/>
                  </a:lnTo>
                  <a:lnTo>
                    <a:pt x="1159" y="50"/>
                  </a:lnTo>
                  <a:lnTo>
                    <a:pt x="1153" y="44"/>
                  </a:lnTo>
                  <a:lnTo>
                    <a:pt x="1163" y="17"/>
                  </a:lnTo>
                  <a:lnTo>
                    <a:pt x="1171" y="14"/>
                  </a:lnTo>
                  <a:lnTo>
                    <a:pt x="1172" y="8"/>
                  </a:lnTo>
                  <a:lnTo>
                    <a:pt x="1163" y="3"/>
                  </a:lnTo>
                  <a:lnTo>
                    <a:pt x="1157" y="0"/>
                  </a:lnTo>
                  <a:lnTo>
                    <a:pt x="1149" y="0"/>
                  </a:lnTo>
                  <a:lnTo>
                    <a:pt x="1138" y="2"/>
                  </a:lnTo>
                  <a:lnTo>
                    <a:pt x="1128" y="7"/>
                  </a:lnTo>
                  <a:lnTo>
                    <a:pt x="1122" y="14"/>
                  </a:lnTo>
                  <a:lnTo>
                    <a:pt x="1106" y="37"/>
                  </a:lnTo>
                  <a:lnTo>
                    <a:pt x="1091" y="52"/>
                  </a:lnTo>
                  <a:lnTo>
                    <a:pt x="1095" y="60"/>
                  </a:lnTo>
                  <a:lnTo>
                    <a:pt x="1087" y="75"/>
                  </a:lnTo>
                  <a:lnTo>
                    <a:pt x="1067" y="66"/>
                  </a:lnTo>
                  <a:lnTo>
                    <a:pt x="1062" y="66"/>
                  </a:lnTo>
                  <a:lnTo>
                    <a:pt x="1063" y="69"/>
                  </a:lnTo>
                  <a:lnTo>
                    <a:pt x="1069" y="76"/>
                  </a:lnTo>
                  <a:lnTo>
                    <a:pt x="1097" y="96"/>
                  </a:lnTo>
                  <a:lnTo>
                    <a:pt x="1097" y="120"/>
                  </a:lnTo>
                  <a:lnTo>
                    <a:pt x="1093" y="125"/>
                  </a:lnTo>
                  <a:lnTo>
                    <a:pt x="1089" y="126"/>
                  </a:lnTo>
                  <a:lnTo>
                    <a:pt x="1081" y="121"/>
                  </a:lnTo>
                  <a:lnTo>
                    <a:pt x="1077" y="110"/>
                  </a:lnTo>
                  <a:lnTo>
                    <a:pt x="1073" y="103"/>
                  </a:lnTo>
                  <a:lnTo>
                    <a:pt x="1068" y="97"/>
                  </a:lnTo>
                  <a:lnTo>
                    <a:pt x="1056" y="92"/>
                  </a:lnTo>
                  <a:lnTo>
                    <a:pt x="1040" y="88"/>
                  </a:lnTo>
                  <a:lnTo>
                    <a:pt x="1024" y="89"/>
                  </a:lnTo>
                  <a:lnTo>
                    <a:pt x="1012" y="91"/>
                  </a:lnTo>
                  <a:lnTo>
                    <a:pt x="1003" y="87"/>
                  </a:lnTo>
                  <a:lnTo>
                    <a:pt x="1001" y="83"/>
                  </a:lnTo>
                  <a:lnTo>
                    <a:pt x="988" y="87"/>
                  </a:lnTo>
                  <a:lnTo>
                    <a:pt x="978" y="93"/>
                  </a:lnTo>
                  <a:lnTo>
                    <a:pt x="972" y="98"/>
                  </a:lnTo>
                  <a:lnTo>
                    <a:pt x="961" y="107"/>
                  </a:lnTo>
                  <a:lnTo>
                    <a:pt x="940" y="113"/>
                  </a:lnTo>
                  <a:lnTo>
                    <a:pt x="934" y="116"/>
                  </a:lnTo>
                  <a:lnTo>
                    <a:pt x="927" y="122"/>
                  </a:lnTo>
                  <a:lnTo>
                    <a:pt x="918" y="137"/>
                  </a:lnTo>
                  <a:lnTo>
                    <a:pt x="908" y="159"/>
                  </a:lnTo>
                  <a:lnTo>
                    <a:pt x="904" y="167"/>
                  </a:lnTo>
                  <a:lnTo>
                    <a:pt x="897" y="173"/>
                  </a:lnTo>
                  <a:lnTo>
                    <a:pt x="884" y="180"/>
                  </a:lnTo>
                  <a:lnTo>
                    <a:pt x="882" y="183"/>
                  </a:lnTo>
                  <a:lnTo>
                    <a:pt x="882" y="186"/>
                  </a:lnTo>
                  <a:lnTo>
                    <a:pt x="885" y="194"/>
                  </a:lnTo>
                  <a:lnTo>
                    <a:pt x="883" y="200"/>
                  </a:lnTo>
                  <a:lnTo>
                    <a:pt x="874" y="203"/>
                  </a:lnTo>
                  <a:lnTo>
                    <a:pt x="843" y="212"/>
                  </a:lnTo>
                  <a:lnTo>
                    <a:pt x="834" y="216"/>
                  </a:lnTo>
                  <a:lnTo>
                    <a:pt x="828" y="223"/>
                  </a:lnTo>
                  <a:lnTo>
                    <a:pt x="823" y="241"/>
                  </a:lnTo>
                  <a:lnTo>
                    <a:pt x="826" y="269"/>
                  </a:lnTo>
                  <a:lnTo>
                    <a:pt x="829" y="273"/>
                  </a:lnTo>
                  <a:lnTo>
                    <a:pt x="835" y="274"/>
                  </a:lnTo>
                  <a:lnTo>
                    <a:pt x="846" y="276"/>
                  </a:lnTo>
                  <a:lnTo>
                    <a:pt x="847" y="280"/>
                  </a:lnTo>
                  <a:lnTo>
                    <a:pt x="855" y="287"/>
                  </a:lnTo>
                  <a:lnTo>
                    <a:pt x="865" y="295"/>
                  </a:lnTo>
                  <a:lnTo>
                    <a:pt x="865" y="341"/>
                  </a:lnTo>
                  <a:lnTo>
                    <a:pt x="861" y="355"/>
                  </a:lnTo>
                  <a:lnTo>
                    <a:pt x="865" y="364"/>
                  </a:lnTo>
                  <a:lnTo>
                    <a:pt x="873" y="373"/>
                  </a:lnTo>
                  <a:lnTo>
                    <a:pt x="873" y="378"/>
                  </a:lnTo>
                  <a:lnTo>
                    <a:pt x="862" y="377"/>
                  </a:lnTo>
                  <a:lnTo>
                    <a:pt x="847" y="367"/>
                  </a:lnTo>
                  <a:lnTo>
                    <a:pt x="842" y="353"/>
                  </a:lnTo>
                  <a:lnTo>
                    <a:pt x="844" y="345"/>
                  </a:lnTo>
                  <a:lnTo>
                    <a:pt x="844" y="340"/>
                  </a:lnTo>
                  <a:lnTo>
                    <a:pt x="840" y="338"/>
                  </a:lnTo>
                  <a:lnTo>
                    <a:pt x="835" y="334"/>
                  </a:lnTo>
                  <a:lnTo>
                    <a:pt x="837" y="328"/>
                  </a:lnTo>
                  <a:lnTo>
                    <a:pt x="845" y="319"/>
                  </a:lnTo>
                  <a:lnTo>
                    <a:pt x="849" y="305"/>
                  </a:lnTo>
                  <a:lnTo>
                    <a:pt x="849" y="297"/>
                  </a:lnTo>
                  <a:lnTo>
                    <a:pt x="846" y="295"/>
                  </a:lnTo>
                  <a:lnTo>
                    <a:pt x="833" y="294"/>
                  </a:lnTo>
                  <a:lnTo>
                    <a:pt x="823" y="289"/>
                  </a:lnTo>
                  <a:lnTo>
                    <a:pt x="820" y="287"/>
                  </a:lnTo>
                  <a:lnTo>
                    <a:pt x="817" y="287"/>
                  </a:lnTo>
                  <a:lnTo>
                    <a:pt x="800" y="283"/>
                  </a:lnTo>
                  <a:lnTo>
                    <a:pt x="784" y="274"/>
                  </a:lnTo>
                  <a:lnTo>
                    <a:pt x="779" y="271"/>
                  </a:lnTo>
                  <a:lnTo>
                    <a:pt x="777" y="274"/>
                  </a:lnTo>
                  <a:lnTo>
                    <a:pt x="774" y="277"/>
                  </a:lnTo>
                  <a:lnTo>
                    <a:pt x="769" y="279"/>
                  </a:lnTo>
                  <a:lnTo>
                    <a:pt x="767" y="276"/>
                  </a:lnTo>
                  <a:lnTo>
                    <a:pt x="765" y="267"/>
                  </a:lnTo>
                  <a:lnTo>
                    <a:pt x="765" y="247"/>
                  </a:lnTo>
                  <a:lnTo>
                    <a:pt x="761" y="241"/>
                  </a:lnTo>
                  <a:lnTo>
                    <a:pt x="754" y="240"/>
                  </a:lnTo>
                  <a:lnTo>
                    <a:pt x="744" y="241"/>
                  </a:lnTo>
                  <a:lnTo>
                    <a:pt x="738" y="243"/>
                  </a:lnTo>
                  <a:lnTo>
                    <a:pt x="736" y="249"/>
                  </a:lnTo>
                  <a:lnTo>
                    <a:pt x="739" y="264"/>
                  </a:lnTo>
                  <a:lnTo>
                    <a:pt x="743" y="276"/>
                  </a:lnTo>
                  <a:lnTo>
                    <a:pt x="741" y="282"/>
                  </a:lnTo>
                  <a:lnTo>
                    <a:pt x="735" y="287"/>
                  </a:lnTo>
                  <a:lnTo>
                    <a:pt x="726" y="293"/>
                  </a:lnTo>
                  <a:lnTo>
                    <a:pt x="720" y="300"/>
                  </a:lnTo>
                  <a:lnTo>
                    <a:pt x="720" y="314"/>
                  </a:lnTo>
                  <a:lnTo>
                    <a:pt x="728" y="321"/>
                  </a:lnTo>
                  <a:lnTo>
                    <a:pt x="733" y="324"/>
                  </a:lnTo>
                  <a:lnTo>
                    <a:pt x="733" y="330"/>
                  </a:lnTo>
                  <a:lnTo>
                    <a:pt x="730" y="341"/>
                  </a:lnTo>
                  <a:lnTo>
                    <a:pt x="726" y="350"/>
                  </a:lnTo>
                  <a:lnTo>
                    <a:pt x="722" y="359"/>
                  </a:lnTo>
                  <a:lnTo>
                    <a:pt x="719" y="375"/>
                  </a:lnTo>
                  <a:lnTo>
                    <a:pt x="719" y="395"/>
                  </a:lnTo>
                  <a:lnTo>
                    <a:pt x="736" y="396"/>
                  </a:lnTo>
                  <a:lnTo>
                    <a:pt x="751" y="387"/>
                  </a:lnTo>
                  <a:lnTo>
                    <a:pt x="764" y="386"/>
                  </a:lnTo>
                  <a:lnTo>
                    <a:pt x="770" y="389"/>
                  </a:lnTo>
                  <a:lnTo>
                    <a:pt x="777" y="400"/>
                  </a:lnTo>
                  <a:lnTo>
                    <a:pt x="781" y="413"/>
                  </a:lnTo>
                  <a:lnTo>
                    <a:pt x="787" y="436"/>
                  </a:lnTo>
                  <a:lnTo>
                    <a:pt x="789" y="441"/>
                  </a:lnTo>
                  <a:lnTo>
                    <a:pt x="793" y="446"/>
                  </a:lnTo>
                  <a:lnTo>
                    <a:pt x="798" y="446"/>
                  </a:lnTo>
                  <a:lnTo>
                    <a:pt x="805" y="445"/>
                  </a:lnTo>
                  <a:lnTo>
                    <a:pt x="810" y="445"/>
                  </a:lnTo>
                  <a:lnTo>
                    <a:pt x="815" y="448"/>
                  </a:lnTo>
                  <a:lnTo>
                    <a:pt x="826" y="454"/>
                  </a:lnTo>
                  <a:lnTo>
                    <a:pt x="834" y="455"/>
                  </a:lnTo>
                  <a:lnTo>
                    <a:pt x="830" y="460"/>
                  </a:lnTo>
                  <a:lnTo>
                    <a:pt x="823" y="464"/>
                  </a:lnTo>
                  <a:lnTo>
                    <a:pt x="814" y="466"/>
                  </a:lnTo>
                  <a:lnTo>
                    <a:pt x="808" y="467"/>
                  </a:lnTo>
                  <a:lnTo>
                    <a:pt x="805" y="473"/>
                  </a:lnTo>
                  <a:lnTo>
                    <a:pt x="804" y="478"/>
                  </a:lnTo>
                  <a:lnTo>
                    <a:pt x="805" y="483"/>
                  </a:lnTo>
                  <a:lnTo>
                    <a:pt x="808" y="488"/>
                  </a:lnTo>
                  <a:lnTo>
                    <a:pt x="810" y="498"/>
                  </a:lnTo>
                  <a:lnTo>
                    <a:pt x="808" y="515"/>
                  </a:lnTo>
                  <a:lnTo>
                    <a:pt x="805" y="519"/>
                  </a:lnTo>
                  <a:lnTo>
                    <a:pt x="800" y="518"/>
                  </a:lnTo>
                  <a:lnTo>
                    <a:pt x="796" y="513"/>
                  </a:lnTo>
                  <a:lnTo>
                    <a:pt x="794" y="506"/>
                  </a:lnTo>
                  <a:lnTo>
                    <a:pt x="793" y="497"/>
                  </a:lnTo>
                  <a:lnTo>
                    <a:pt x="789" y="487"/>
                  </a:lnTo>
                  <a:lnTo>
                    <a:pt x="781" y="471"/>
                  </a:lnTo>
                  <a:lnTo>
                    <a:pt x="779" y="469"/>
                  </a:lnTo>
                  <a:lnTo>
                    <a:pt x="775" y="471"/>
                  </a:lnTo>
                  <a:lnTo>
                    <a:pt x="770" y="478"/>
                  </a:lnTo>
                  <a:lnTo>
                    <a:pt x="767" y="486"/>
                  </a:lnTo>
                  <a:lnTo>
                    <a:pt x="759" y="491"/>
                  </a:lnTo>
                  <a:lnTo>
                    <a:pt x="757" y="488"/>
                  </a:lnTo>
                  <a:lnTo>
                    <a:pt x="757" y="486"/>
                  </a:lnTo>
                  <a:lnTo>
                    <a:pt x="759" y="482"/>
                  </a:lnTo>
                  <a:lnTo>
                    <a:pt x="765" y="464"/>
                  </a:lnTo>
                  <a:lnTo>
                    <a:pt x="766" y="439"/>
                  </a:lnTo>
                  <a:lnTo>
                    <a:pt x="765" y="403"/>
                  </a:lnTo>
                  <a:lnTo>
                    <a:pt x="761" y="394"/>
                  </a:lnTo>
                  <a:lnTo>
                    <a:pt x="753" y="403"/>
                  </a:lnTo>
                  <a:lnTo>
                    <a:pt x="749" y="405"/>
                  </a:lnTo>
                  <a:lnTo>
                    <a:pt x="739" y="406"/>
                  </a:lnTo>
                  <a:lnTo>
                    <a:pt x="735" y="409"/>
                  </a:lnTo>
                  <a:lnTo>
                    <a:pt x="730" y="411"/>
                  </a:lnTo>
                  <a:lnTo>
                    <a:pt x="728" y="415"/>
                  </a:lnTo>
                  <a:lnTo>
                    <a:pt x="727" y="464"/>
                  </a:lnTo>
                  <a:lnTo>
                    <a:pt x="724" y="476"/>
                  </a:lnTo>
                  <a:lnTo>
                    <a:pt x="712" y="482"/>
                  </a:lnTo>
                  <a:lnTo>
                    <a:pt x="700" y="485"/>
                  </a:lnTo>
                  <a:lnTo>
                    <a:pt x="694" y="488"/>
                  </a:lnTo>
                  <a:lnTo>
                    <a:pt x="679" y="489"/>
                  </a:lnTo>
                  <a:lnTo>
                    <a:pt x="665" y="486"/>
                  </a:lnTo>
                  <a:lnTo>
                    <a:pt x="648" y="480"/>
                  </a:lnTo>
                  <a:lnTo>
                    <a:pt x="655" y="476"/>
                  </a:lnTo>
                  <a:lnTo>
                    <a:pt x="671" y="474"/>
                  </a:lnTo>
                  <a:lnTo>
                    <a:pt x="690" y="471"/>
                  </a:lnTo>
                  <a:lnTo>
                    <a:pt x="698" y="466"/>
                  </a:lnTo>
                  <a:lnTo>
                    <a:pt x="698" y="461"/>
                  </a:lnTo>
                  <a:lnTo>
                    <a:pt x="696" y="455"/>
                  </a:lnTo>
                  <a:lnTo>
                    <a:pt x="696" y="450"/>
                  </a:lnTo>
                  <a:lnTo>
                    <a:pt x="716" y="423"/>
                  </a:lnTo>
                  <a:lnTo>
                    <a:pt x="718" y="415"/>
                  </a:lnTo>
                  <a:lnTo>
                    <a:pt x="718" y="413"/>
                  </a:lnTo>
                  <a:lnTo>
                    <a:pt x="716" y="411"/>
                  </a:lnTo>
                  <a:lnTo>
                    <a:pt x="710" y="409"/>
                  </a:lnTo>
                  <a:lnTo>
                    <a:pt x="706" y="405"/>
                  </a:lnTo>
                  <a:lnTo>
                    <a:pt x="706" y="346"/>
                  </a:lnTo>
                  <a:lnTo>
                    <a:pt x="709" y="334"/>
                  </a:lnTo>
                  <a:lnTo>
                    <a:pt x="705" y="323"/>
                  </a:lnTo>
                  <a:lnTo>
                    <a:pt x="699" y="314"/>
                  </a:lnTo>
                  <a:lnTo>
                    <a:pt x="699" y="288"/>
                  </a:lnTo>
                  <a:lnTo>
                    <a:pt x="706" y="284"/>
                  </a:lnTo>
                  <a:lnTo>
                    <a:pt x="709" y="271"/>
                  </a:lnTo>
                  <a:lnTo>
                    <a:pt x="720" y="259"/>
                  </a:lnTo>
                  <a:lnTo>
                    <a:pt x="722" y="253"/>
                  </a:lnTo>
                  <a:lnTo>
                    <a:pt x="717" y="249"/>
                  </a:lnTo>
                  <a:lnTo>
                    <a:pt x="710" y="246"/>
                  </a:lnTo>
                  <a:lnTo>
                    <a:pt x="681" y="249"/>
                  </a:lnTo>
                  <a:lnTo>
                    <a:pt x="677" y="243"/>
                  </a:lnTo>
                  <a:lnTo>
                    <a:pt x="671" y="244"/>
                  </a:lnTo>
                  <a:lnTo>
                    <a:pt x="665" y="249"/>
                  </a:lnTo>
                  <a:lnTo>
                    <a:pt x="659" y="260"/>
                  </a:lnTo>
                  <a:lnTo>
                    <a:pt x="655" y="278"/>
                  </a:lnTo>
                  <a:lnTo>
                    <a:pt x="651" y="287"/>
                  </a:lnTo>
                  <a:lnTo>
                    <a:pt x="646" y="295"/>
                  </a:lnTo>
                  <a:lnTo>
                    <a:pt x="636" y="302"/>
                  </a:lnTo>
                  <a:lnTo>
                    <a:pt x="632" y="307"/>
                  </a:lnTo>
                  <a:lnTo>
                    <a:pt x="627" y="316"/>
                  </a:lnTo>
                  <a:lnTo>
                    <a:pt x="624" y="338"/>
                  </a:lnTo>
                  <a:lnTo>
                    <a:pt x="626" y="366"/>
                  </a:lnTo>
                  <a:lnTo>
                    <a:pt x="631" y="375"/>
                  </a:lnTo>
                  <a:lnTo>
                    <a:pt x="633" y="383"/>
                  </a:lnTo>
                  <a:lnTo>
                    <a:pt x="634" y="392"/>
                  </a:lnTo>
                  <a:lnTo>
                    <a:pt x="633" y="397"/>
                  </a:lnTo>
                  <a:lnTo>
                    <a:pt x="632" y="400"/>
                  </a:lnTo>
                  <a:lnTo>
                    <a:pt x="627" y="400"/>
                  </a:lnTo>
                  <a:lnTo>
                    <a:pt x="594" y="369"/>
                  </a:lnTo>
                  <a:lnTo>
                    <a:pt x="555" y="366"/>
                  </a:lnTo>
                  <a:lnTo>
                    <a:pt x="550" y="377"/>
                  </a:lnTo>
                  <a:lnTo>
                    <a:pt x="554" y="385"/>
                  </a:lnTo>
                  <a:lnTo>
                    <a:pt x="554" y="400"/>
                  </a:lnTo>
                  <a:lnTo>
                    <a:pt x="533" y="415"/>
                  </a:lnTo>
                  <a:lnTo>
                    <a:pt x="534" y="392"/>
                  </a:lnTo>
                  <a:lnTo>
                    <a:pt x="525" y="392"/>
                  </a:lnTo>
                  <a:lnTo>
                    <a:pt x="517" y="400"/>
                  </a:lnTo>
                  <a:lnTo>
                    <a:pt x="515" y="411"/>
                  </a:lnTo>
                  <a:lnTo>
                    <a:pt x="492" y="409"/>
                  </a:lnTo>
                  <a:lnTo>
                    <a:pt x="470" y="412"/>
                  </a:lnTo>
                  <a:lnTo>
                    <a:pt x="464" y="415"/>
                  </a:lnTo>
                  <a:lnTo>
                    <a:pt x="464" y="396"/>
                  </a:lnTo>
                  <a:lnTo>
                    <a:pt x="457" y="396"/>
                  </a:lnTo>
                  <a:lnTo>
                    <a:pt x="417" y="418"/>
                  </a:lnTo>
                  <a:lnTo>
                    <a:pt x="405" y="420"/>
                  </a:lnTo>
                  <a:lnTo>
                    <a:pt x="394" y="425"/>
                  </a:lnTo>
                  <a:lnTo>
                    <a:pt x="382" y="439"/>
                  </a:lnTo>
                  <a:lnTo>
                    <a:pt x="375" y="455"/>
                  </a:lnTo>
                  <a:lnTo>
                    <a:pt x="373" y="466"/>
                  </a:lnTo>
                  <a:lnTo>
                    <a:pt x="368" y="467"/>
                  </a:lnTo>
                  <a:lnTo>
                    <a:pt x="364" y="461"/>
                  </a:lnTo>
                  <a:lnTo>
                    <a:pt x="347" y="456"/>
                  </a:lnTo>
                  <a:lnTo>
                    <a:pt x="347" y="441"/>
                  </a:lnTo>
                  <a:lnTo>
                    <a:pt x="358" y="433"/>
                  </a:lnTo>
                  <a:lnTo>
                    <a:pt x="362" y="427"/>
                  </a:lnTo>
                  <a:lnTo>
                    <a:pt x="360" y="422"/>
                  </a:lnTo>
                  <a:lnTo>
                    <a:pt x="360" y="420"/>
                  </a:lnTo>
                  <a:lnTo>
                    <a:pt x="359" y="413"/>
                  </a:lnTo>
                  <a:lnTo>
                    <a:pt x="354" y="409"/>
                  </a:lnTo>
                  <a:lnTo>
                    <a:pt x="345" y="403"/>
                  </a:lnTo>
                  <a:lnTo>
                    <a:pt x="328" y="400"/>
                  </a:lnTo>
                  <a:lnTo>
                    <a:pt x="325" y="403"/>
                  </a:lnTo>
                  <a:lnTo>
                    <a:pt x="319" y="404"/>
                  </a:lnTo>
                  <a:lnTo>
                    <a:pt x="309" y="404"/>
                  </a:lnTo>
                  <a:lnTo>
                    <a:pt x="324" y="412"/>
                  </a:lnTo>
                  <a:lnTo>
                    <a:pt x="323" y="437"/>
                  </a:lnTo>
                  <a:lnTo>
                    <a:pt x="324" y="450"/>
                  </a:lnTo>
                  <a:lnTo>
                    <a:pt x="329" y="462"/>
                  </a:lnTo>
                  <a:lnTo>
                    <a:pt x="327" y="480"/>
                  </a:lnTo>
                  <a:lnTo>
                    <a:pt x="324" y="486"/>
                  </a:lnTo>
                  <a:lnTo>
                    <a:pt x="314" y="482"/>
                  </a:lnTo>
                  <a:lnTo>
                    <a:pt x="306" y="476"/>
                  </a:lnTo>
                  <a:lnTo>
                    <a:pt x="299" y="476"/>
                  </a:lnTo>
                  <a:lnTo>
                    <a:pt x="280" y="495"/>
                  </a:lnTo>
                  <a:lnTo>
                    <a:pt x="264" y="505"/>
                  </a:lnTo>
                  <a:lnTo>
                    <a:pt x="262" y="512"/>
                  </a:lnTo>
                  <a:lnTo>
                    <a:pt x="267" y="519"/>
                  </a:lnTo>
                  <a:lnTo>
                    <a:pt x="276" y="525"/>
                  </a:lnTo>
                  <a:lnTo>
                    <a:pt x="275" y="534"/>
                  </a:lnTo>
                  <a:lnTo>
                    <a:pt x="249" y="536"/>
                  </a:lnTo>
                  <a:lnTo>
                    <a:pt x="237" y="521"/>
                  </a:lnTo>
                  <a:lnTo>
                    <a:pt x="231" y="509"/>
                  </a:lnTo>
                  <a:lnTo>
                    <a:pt x="221" y="505"/>
                  </a:lnTo>
                  <a:lnTo>
                    <a:pt x="218" y="514"/>
                  </a:lnTo>
                  <a:lnTo>
                    <a:pt x="223" y="531"/>
                  </a:lnTo>
                  <a:lnTo>
                    <a:pt x="233" y="550"/>
                  </a:lnTo>
                  <a:lnTo>
                    <a:pt x="233" y="556"/>
                  </a:lnTo>
                  <a:lnTo>
                    <a:pt x="229" y="557"/>
                  </a:lnTo>
                  <a:lnTo>
                    <a:pt x="223" y="555"/>
                  </a:lnTo>
                  <a:lnTo>
                    <a:pt x="211" y="545"/>
                  </a:lnTo>
                  <a:lnTo>
                    <a:pt x="196" y="537"/>
                  </a:lnTo>
                  <a:lnTo>
                    <a:pt x="194" y="528"/>
                  </a:lnTo>
                  <a:lnTo>
                    <a:pt x="197" y="516"/>
                  </a:lnTo>
                  <a:lnTo>
                    <a:pt x="199" y="512"/>
                  </a:lnTo>
                  <a:lnTo>
                    <a:pt x="199" y="506"/>
                  </a:lnTo>
                  <a:lnTo>
                    <a:pt x="198" y="500"/>
                  </a:lnTo>
                  <a:lnTo>
                    <a:pt x="173" y="479"/>
                  </a:lnTo>
                  <a:lnTo>
                    <a:pt x="168" y="465"/>
                  </a:lnTo>
                  <a:lnTo>
                    <a:pt x="187" y="471"/>
                  </a:lnTo>
                  <a:lnTo>
                    <a:pt x="196" y="478"/>
                  </a:lnTo>
                  <a:lnTo>
                    <a:pt x="211" y="484"/>
                  </a:lnTo>
                  <a:lnTo>
                    <a:pt x="225" y="494"/>
                  </a:lnTo>
                  <a:lnTo>
                    <a:pt x="236" y="497"/>
                  </a:lnTo>
                  <a:lnTo>
                    <a:pt x="249" y="496"/>
                  </a:lnTo>
                  <a:lnTo>
                    <a:pt x="264" y="489"/>
                  </a:lnTo>
                  <a:lnTo>
                    <a:pt x="277" y="476"/>
                  </a:lnTo>
                  <a:lnTo>
                    <a:pt x="284" y="465"/>
                  </a:lnTo>
                  <a:lnTo>
                    <a:pt x="287" y="455"/>
                  </a:lnTo>
                  <a:lnTo>
                    <a:pt x="288" y="441"/>
                  </a:lnTo>
                  <a:lnTo>
                    <a:pt x="286" y="438"/>
                  </a:lnTo>
                  <a:lnTo>
                    <a:pt x="281" y="433"/>
                  </a:lnTo>
                  <a:lnTo>
                    <a:pt x="270" y="429"/>
                  </a:lnTo>
                  <a:lnTo>
                    <a:pt x="255" y="425"/>
                  </a:lnTo>
                  <a:lnTo>
                    <a:pt x="247" y="409"/>
                  </a:lnTo>
                  <a:lnTo>
                    <a:pt x="238" y="396"/>
                  </a:lnTo>
                  <a:lnTo>
                    <a:pt x="226" y="388"/>
                  </a:lnTo>
                  <a:lnTo>
                    <a:pt x="213" y="382"/>
                  </a:lnTo>
                  <a:lnTo>
                    <a:pt x="203" y="379"/>
                  </a:lnTo>
                  <a:lnTo>
                    <a:pt x="183" y="378"/>
                  </a:lnTo>
                  <a:lnTo>
                    <a:pt x="174" y="379"/>
                  </a:lnTo>
                  <a:lnTo>
                    <a:pt x="172" y="375"/>
                  </a:lnTo>
                  <a:lnTo>
                    <a:pt x="168" y="370"/>
                  </a:lnTo>
                  <a:lnTo>
                    <a:pt x="160" y="367"/>
                  </a:lnTo>
                  <a:lnTo>
                    <a:pt x="163" y="361"/>
                  </a:lnTo>
                  <a:lnTo>
                    <a:pt x="173" y="365"/>
                  </a:lnTo>
                  <a:lnTo>
                    <a:pt x="180" y="360"/>
                  </a:lnTo>
                  <a:lnTo>
                    <a:pt x="158" y="351"/>
                  </a:lnTo>
                  <a:lnTo>
                    <a:pt x="151" y="360"/>
                  </a:lnTo>
                  <a:lnTo>
                    <a:pt x="141" y="361"/>
                  </a:lnTo>
                  <a:lnTo>
                    <a:pt x="140" y="370"/>
                  </a:lnTo>
                  <a:lnTo>
                    <a:pt x="134" y="376"/>
                  </a:lnTo>
                  <a:lnTo>
                    <a:pt x="128" y="380"/>
                  </a:lnTo>
                  <a:lnTo>
                    <a:pt x="116" y="398"/>
                  </a:lnTo>
                  <a:lnTo>
                    <a:pt x="118" y="415"/>
                  </a:lnTo>
                  <a:lnTo>
                    <a:pt x="140" y="437"/>
                  </a:lnTo>
                  <a:lnTo>
                    <a:pt x="140" y="466"/>
                  </a:lnTo>
                  <a:lnTo>
                    <a:pt x="128" y="479"/>
                  </a:lnTo>
                  <a:lnTo>
                    <a:pt x="133" y="497"/>
                  </a:lnTo>
                  <a:lnTo>
                    <a:pt x="129" y="550"/>
                  </a:lnTo>
                  <a:lnTo>
                    <a:pt x="132" y="568"/>
                  </a:lnTo>
                  <a:lnTo>
                    <a:pt x="135" y="570"/>
                  </a:lnTo>
                  <a:lnTo>
                    <a:pt x="141" y="588"/>
                  </a:lnTo>
                  <a:lnTo>
                    <a:pt x="142" y="602"/>
                  </a:lnTo>
                  <a:lnTo>
                    <a:pt x="140" y="612"/>
                  </a:lnTo>
                  <a:lnTo>
                    <a:pt x="103" y="645"/>
                  </a:lnTo>
                  <a:lnTo>
                    <a:pt x="112" y="651"/>
                  </a:lnTo>
                  <a:lnTo>
                    <a:pt x="121" y="656"/>
                  </a:lnTo>
                  <a:lnTo>
                    <a:pt x="134" y="658"/>
                  </a:lnTo>
                  <a:lnTo>
                    <a:pt x="124" y="660"/>
                  </a:lnTo>
                  <a:lnTo>
                    <a:pt x="118" y="663"/>
                  </a:lnTo>
                  <a:lnTo>
                    <a:pt x="106" y="664"/>
                  </a:lnTo>
                  <a:lnTo>
                    <a:pt x="96" y="667"/>
                  </a:lnTo>
                  <a:lnTo>
                    <a:pt x="89" y="674"/>
                  </a:lnTo>
                  <a:lnTo>
                    <a:pt x="82" y="669"/>
                  </a:lnTo>
                  <a:lnTo>
                    <a:pt x="73" y="667"/>
                  </a:lnTo>
                  <a:lnTo>
                    <a:pt x="61" y="669"/>
                  </a:lnTo>
                  <a:lnTo>
                    <a:pt x="51" y="674"/>
                  </a:lnTo>
                  <a:lnTo>
                    <a:pt x="44" y="681"/>
                  </a:lnTo>
                  <a:lnTo>
                    <a:pt x="42" y="684"/>
                  </a:lnTo>
                  <a:lnTo>
                    <a:pt x="42" y="691"/>
                  </a:lnTo>
                  <a:lnTo>
                    <a:pt x="42" y="701"/>
                  </a:lnTo>
                  <a:lnTo>
                    <a:pt x="47" y="705"/>
                  </a:lnTo>
                  <a:lnTo>
                    <a:pt x="51" y="714"/>
                  </a:lnTo>
                  <a:lnTo>
                    <a:pt x="51" y="724"/>
                  </a:lnTo>
                  <a:lnTo>
                    <a:pt x="48" y="729"/>
                  </a:lnTo>
                  <a:lnTo>
                    <a:pt x="44" y="732"/>
                  </a:lnTo>
                  <a:lnTo>
                    <a:pt x="34" y="728"/>
                  </a:lnTo>
                  <a:lnTo>
                    <a:pt x="30" y="723"/>
                  </a:lnTo>
                  <a:lnTo>
                    <a:pt x="21" y="718"/>
                  </a:lnTo>
                  <a:lnTo>
                    <a:pt x="7" y="731"/>
                  </a:lnTo>
                  <a:lnTo>
                    <a:pt x="2" y="740"/>
                  </a:lnTo>
                  <a:lnTo>
                    <a:pt x="0" y="757"/>
                  </a:lnTo>
                  <a:lnTo>
                    <a:pt x="0" y="773"/>
                  </a:lnTo>
                  <a:lnTo>
                    <a:pt x="4" y="776"/>
                  </a:lnTo>
                  <a:lnTo>
                    <a:pt x="8" y="776"/>
                  </a:lnTo>
                  <a:lnTo>
                    <a:pt x="17" y="776"/>
                  </a:lnTo>
                  <a:lnTo>
                    <a:pt x="22" y="775"/>
                  </a:lnTo>
                  <a:lnTo>
                    <a:pt x="34" y="785"/>
                  </a:lnTo>
                  <a:lnTo>
                    <a:pt x="38" y="790"/>
                  </a:lnTo>
                  <a:lnTo>
                    <a:pt x="42" y="797"/>
                  </a:lnTo>
                  <a:lnTo>
                    <a:pt x="46" y="809"/>
                  </a:lnTo>
                  <a:lnTo>
                    <a:pt x="48" y="813"/>
                  </a:lnTo>
                  <a:lnTo>
                    <a:pt x="47" y="816"/>
                  </a:lnTo>
                  <a:lnTo>
                    <a:pt x="43" y="822"/>
                  </a:lnTo>
                  <a:lnTo>
                    <a:pt x="37" y="827"/>
                  </a:lnTo>
                  <a:lnTo>
                    <a:pt x="44" y="831"/>
                  </a:lnTo>
                  <a:lnTo>
                    <a:pt x="52" y="840"/>
                  </a:lnTo>
                  <a:lnTo>
                    <a:pt x="60" y="854"/>
                  </a:lnTo>
                  <a:lnTo>
                    <a:pt x="64" y="865"/>
                  </a:lnTo>
                  <a:lnTo>
                    <a:pt x="64" y="870"/>
                  </a:lnTo>
                  <a:lnTo>
                    <a:pt x="63" y="872"/>
                  </a:lnTo>
                  <a:lnTo>
                    <a:pt x="40" y="885"/>
                  </a:lnTo>
                  <a:lnTo>
                    <a:pt x="37" y="887"/>
                  </a:lnTo>
                  <a:lnTo>
                    <a:pt x="33" y="887"/>
                  </a:lnTo>
                  <a:lnTo>
                    <a:pt x="30" y="894"/>
                  </a:lnTo>
                  <a:lnTo>
                    <a:pt x="31" y="899"/>
                  </a:lnTo>
                  <a:lnTo>
                    <a:pt x="34" y="902"/>
                  </a:lnTo>
                  <a:lnTo>
                    <a:pt x="24" y="903"/>
                  </a:lnTo>
                  <a:lnTo>
                    <a:pt x="23" y="905"/>
                  </a:lnTo>
                  <a:lnTo>
                    <a:pt x="28" y="912"/>
                  </a:lnTo>
                  <a:lnTo>
                    <a:pt x="38" y="908"/>
                  </a:lnTo>
                  <a:lnTo>
                    <a:pt x="50" y="908"/>
                  </a:lnTo>
                  <a:lnTo>
                    <a:pt x="60" y="910"/>
                  </a:lnTo>
                  <a:lnTo>
                    <a:pt x="73" y="911"/>
                  </a:lnTo>
                  <a:lnTo>
                    <a:pt x="82" y="910"/>
                  </a:lnTo>
                  <a:lnTo>
                    <a:pt x="85" y="909"/>
                  </a:lnTo>
                  <a:lnTo>
                    <a:pt x="85" y="905"/>
                  </a:lnTo>
                  <a:lnTo>
                    <a:pt x="93" y="909"/>
                  </a:lnTo>
                  <a:lnTo>
                    <a:pt x="101" y="912"/>
                  </a:lnTo>
                  <a:lnTo>
                    <a:pt x="106" y="920"/>
                  </a:lnTo>
                  <a:lnTo>
                    <a:pt x="111" y="928"/>
                  </a:lnTo>
                  <a:lnTo>
                    <a:pt x="113" y="936"/>
                  </a:lnTo>
                  <a:lnTo>
                    <a:pt x="112" y="946"/>
                  </a:lnTo>
                  <a:lnTo>
                    <a:pt x="111" y="961"/>
                  </a:lnTo>
                  <a:lnTo>
                    <a:pt x="115" y="967"/>
                  </a:lnTo>
                  <a:lnTo>
                    <a:pt x="118" y="968"/>
                  </a:lnTo>
                  <a:lnTo>
                    <a:pt x="121" y="964"/>
                  </a:lnTo>
                  <a:lnTo>
                    <a:pt x="124" y="964"/>
                  </a:lnTo>
                  <a:lnTo>
                    <a:pt x="133" y="959"/>
                  </a:lnTo>
                  <a:lnTo>
                    <a:pt x="139" y="958"/>
                  </a:lnTo>
                  <a:lnTo>
                    <a:pt x="148" y="957"/>
                  </a:lnTo>
                  <a:lnTo>
                    <a:pt x="160" y="961"/>
                  </a:lnTo>
                  <a:lnTo>
                    <a:pt x="173" y="968"/>
                  </a:lnTo>
                  <a:lnTo>
                    <a:pt x="170" y="969"/>
                  </a:lnTo>
                  <a:lnTo>
                    <a:pt x="174" y="969"/>
                  </a:lnTo>
                  <a:lnTo>
                    <a:pt x="183" y="968"/>
                  </a:lnTo>
                  <a:lnTo>
                    <a:pt x="190" y="968"/>
                  </a:lnTo>
                  <a:lnTo>
                    <a:pt x="194" y="970"/>
                  </a:lnTo>
                  <a:lnTo>
                    <a:pt x="190" y="976"/>
                  </a:lnTo>
                  <a:lnTo>
                    <a:pt x="187" y="981"/>
                  </a:lnTo>
                  <a:lnTo>
                    <a:pt x="186" y="984"/>
                  </a:lnTo>
                  <a:lnTo>
                    <a:pt x="186" y="991"/>
                  </a:lnTo>
                  <a:lnTo>
                    <a:pt x="190" y="993"/>
                  </a:lnTo>
                  <a:lnTo>
                    <a:pt x="198" y="991"/>
                  </a:lnTo>
                  <a:lnTo>
                    <a:pt x="203" y="984"/>
                  </a:lnTo>
                  <a:lnTo>
                    <a:pt x="208" y="977"/>
                  </a:lnTo>
                  <a:lnTo>
                    <a:pt x="206" y="977"/>
                  </a:lnTo>
                  <a:lnTo>
                    <a:pt x="203" y="975"/>
                  </a:lnTo>
                  <a:lnTo>
                    <a:pt x="199" y="970"/>
                  </a:lnTo>
                  <a:lnTo>
                    <a:pt x="198" y="965"/>
                  </a:lnTo>
                  <a:lnTo>
                    <a:pt x="199" y="960"/>
                  </a:lnTo>
                  <a:lnTo>
                    <a:pt x="206" y="957"/>
                  </a:lnTo>
                  <a:lnTo>
                    <a:pt x="217" y="952"/>
                  </a:lnTo>
                  <a:lnTo>
                    <a:pt x="221" y="952"/>
                  </a:lnTo>
                  <a:lnTo>
                    <a:pt x="226" y="954"/>
                  </a:lnTo>
                  <a:lnTo>
                    <a:pt x="229" y="957"/>
                  </a:lnTo>
                  <a:lnTo>
                    <a:pt x="231" y="960"/>
                  </a:lnTo>
                  <a:lnTo>
                    <a:pt x="231" y="965"/>
                  </a:lnTo>
                  <a:lnTo>
                    <a:pt x="229" y="968"/>
                  </a:lnTo>
                  <a:lnTo>
                    <a:pt x="225" y="968"/>
                  </a:lnTo>
                  <a:lnTo>
                    <a:pt x="217" y="970"/>
                  </a:lnTo>
                  <a:lnTo>
                    <a:pt x="213" y="973"/>
                  </a:lnTo>
                  <a:lnTo>
                    <a:pt x="213" y="982"/>
                  </a:lnTo>
                  <a:lnTo>
                    <a:pt x="219" y="987"/>
                  </a:lnTo>
                  <a:lnTo>
                    <a:pt x="233" y="995"/>
                  </a:lnTo>
                  <a:lnTo>
                    <a:pt x="243" y="1008"/>
                  </a:lnTo>
                  <a:lnTo>
                    <a:pt x="272" y="1026"/>
                  </a:lnTo>
                  <a:lnTo>
                    <a:pt x="275" y="1033"/>
                  </a:lnTo>
                  <a:lnTo>
                    <a:pt x="275" y="1042"/>
                  </a:lnTo>
                  <a:lnTo>
                    <a:pt x="272" y="1049"/>
                  </a:lnTo>
                  <a:lnTo>
                    <a:pt x="268" y="1055"/>
                  </a:lnTo>
                  <a:lnTo>
                    <a:pt x="275" y="1058"/>
                  </a:lnTo>
                  <a:lnTo>
                    <a:pt x="287" y="1065"/>
                  </a:lnTo>
                  <a:lnTo>
                    <a:pt x="291" y="1068"/>
                  </a:lnTo>
                  <a:lnTo>
                    <a:pt x="298" y="1072"/>
                  </a:lnTo>
                  <a:lnTo>
                    <a:pt x="301" y="1078"/>
                  </a:lnTo>
                  <a:lnTo>
                    <a:pt x="326" y="1083"/>
                  </a:lnTo>
                  <a:lnTo>
                    <a:pt x="330" y="1085"/>
                  </a:lnTo>
                  <a:lnTo>
                    <a:pt x="336" y="1086"/>
                  </a:lnTo>
                  <a:lnTo>
                    <a:pt x="343" y="1084"/>
                  </a:lnTo>
                  <a:lnTo>
                    <a:pt x="359" y="1068"/>
                  </a:lnTo>
                  <a:lnTo>
                    <a:pt x="365" y="1076"/>
                  </a:lnTo>
                  <a:lnTo>
                    <a:pt x="369" y="1081"/>
                  </a:lnTo>
                  <a:lnTo>
                    <a:pt x="377" y="1092"/>
                  </a:lnTo>
                  <a:lnTo>
                    <a:pt x="373" y="1070"/>
                  </a:lnTo>
                  <a:lnTo>
                    <a:pt x="373" y="1059"/>
                  </a:lnTo>
                  <a:lnTo>
                    <a:pt x="375" y="1055"/>
                  </a:lnTo>
                  <a:lnTo>
                    <a:pt x="378" y="1055"/>
                  </a:lnTo>
                  <a:lnTo>
                    <a:pt x="373" y="1043"/>
                  </a:lnTo>
                  <a:lnTo>
                    <a:pt x="372" y="1033"/>
                  </a:lnTo>
                  <a:lnTo>
                    <a:pt x="373" y="1029"/>
                  </a:lnTo>
                  <a:lnTo>
                    <a:pt x="377" y="1028"/>
                  </a:lnTo>
                  <a:lnTo>
                    <a:pt x="367" y="1023"/>
                  </a:lnTo>
                  <a:lnTo>
                    <a:pt x="360" y="1015"/>
                  </a:lnTo>
                  <a:lnTo>
                    <a:pt x="355" y="1001"/>
                  </a:lnTo>
                  <a:lnTo>
                    <a:pt x="352" y="986"/>
                  </a:lnTo>
                  <a:lnTo>
                    <a:pt x="355" y="968"/>
                  </a:lnTo>
                  <a:lnTo>
                    <a:pt x="368" y="957"/>
                  </a:lnTo>
                  <a:lnTo>
                    <a:pt x="385" y="948"/>
                  </a:lnTo>
                  <a:lnTo>
                    <a:pt x="406" y="946"/>
                  </a:lnTo>
                  <a:lnTo>
                    <a:pt x="425" y="950"/>
                  </a:lnTo>
                  <a:lnTo>
                    <a:pt x="437" y="957"/>
                  </a:lnTo>
                  <a:lnTo>
                    <a:pt x="441" y="961"/>
                  </a:lnTo>
                  <a:lnTo>
                    <a:pt x="441" y="968"/>
                  </a:lnTo>
                  <a:lnTo>
                    <a:pt x="438" y="976"/>
                  </a:lnTo>
                  <a:lnTo>
                    <a:pt x="433" y="982"/>
                  </a:lnTo>
                  <a:lnTo>
                    <a:pt x="424" y="984"/>
                  </a:lnTo>
                  <a:lnTo>
                    <a:pt x="414" y="984"/>
                  </a:lnTo>
                  <a:lnTo>
                    <a:pt x="405" y="986"/>
                  </a:lnTo>
                  <a:lnTo>
                    <a:pt x="399" y="991"/>
                  </a:lnTo>
                  <a:lnTo>
                    <a:pt x="397" y="993"/>
                  </a:lnTo>
                  <a:lnTo>
                    <a:pt x="397" y="1002"/>
                  </a:lnTo>
                  <a:lnTo>
                    <a:pt x="406" y="1020"/>
                  </a:lnTo>
                  <a:lnTo>
                    <a:pt x="414" y="1021"/>
                  </a:lnTo>
                  <a:lnTo>
                    <a:pt x="417" y="1023"/>
                  </a:lnTo>
                  <a:lnTo>
                    <a:pt x="419" y="1029"/>
                  </a:lnTo>
                  <a:lnTo>
                    <a:pt x="419" y="1042"/>
                  </a:lnTo>
                  <a:lnTo>
                    <a:pt x="423" y="1046"/>
                  </a:lnTo>
                  <a:lnTo>
                    <a:pt x="426" y="1047"/>
                  </a:lnTo>
                  <a:lnTo>
                    <a:pt x="431" y="1042"/>
                  </a:lnTo>
                  <a:lnTo>
                    <a:pt x="433" y="1041"/>
                  </a:lnTo>
                  <a:lnTo>
                    <a:pt x="436" y="1043"/>
                  </a:lnTo>
                  <a:lnTo>
                    <a:pt x="443" y="1055"/>
                  </a:lnTo>
                  <a:lnTo>
                    <a:pt x="441" y="1063"/>
                  </a:lnTo>
                  <a:lnTo>
                    <a:pt x="432" y="1063"/>
                  </a:lnTo>
                  <a:lnTo>
                    <a:pt x="427" y="1064"/>
                  </a:lnTo>
                  <a:lnTo>
                    <a:pt x="425" y="1067"/>
                  </a:lnTo>
                  <a:lnTo>
                    <a:pt x="424" y="1070"/>
                  </a:lnTo>
                  <a:lnTo>
                    <a:pt x="427" y="1078"/>
                  </a:lnTo>
                  <a:lnTo>
                    <a:pt x="429" y="1081"/>
                  </a:lnTo>
                  <a:lnTo>
                    <a:pt x="431" y="1097"/>
                  </a:lnTo>
                  <a:lnTo>
                    <a:pt x="436" y="1099"/>
                  </a:lnTo>
                  <a:lnTo>
                    <a:pt x="438" y="1102"/>
                  </a:lnTo>
                  <a:lnTo>
                    <a:pt x="438" y="1108"/>
                  </a:lnTo>
                  <a:lnTo>
                    <a:pt x="438" y="1122"/>
                  </a:lnTo>
                  <a:lnTo>
                    <a:pt x="453" y="1114"/>
                  </a:lnTo>
                  <a:lnTo>
                    <a:pt x="467" y="1111"/>
                  </a:lnTo>
                  <a:lnTo>
                    <a:pt x="480" y="1112"/>
                  </a:lnTo>
                  <a:lnTo>
                    <a:pt x="484" y="1114"/>
                  </a:lnTo>
                  <a:lnTo>
                    <a:pt x="501" y="1120"/>
                  </a:lnTo>
                  <a:lnTo>
                    <a:pt x="509" y="1120"/>
                  </a:lnTo>
                  <a:lnTo>
                    <a:pt x="516" y="1124"/>
                  </a:lnTo>
                  <a:lnTo>
                    <a:pt x="529" y="1133"/>
                  </a:lnTo>
                  <a:lnTo>
                    <a:pt x="533" y="1144"/>
                  </a:lnTo>
                  <a:lnTo>
                    <a:pt x="535" y="1148"/>
                  </a:lnTo>
                  <a:lnTo>
                    <a:pt x="535" y="1153"/>
                  </a:lnTo>
                  <a:lnTo>
                    <a:pt x="545" y="1151"/>
                  </a:lnTo>
                  <a:lnTo>
                    <a:pt x="554" y="1151"/>
                  </a:lnTo>
                  <a:lnTo>
                    <a:pt x="560" y="1141"/>
                  </a:lnTo>
                  <a:lnTo>
                    <a:pt x="572" y="1136"/>
                  </a:lnTo>
                  <a:lnTo>
                    <a:pt x="581" y="1128"/>
                  </a:lnTo>
                  <a:lnTo>
                    <a:pt x="587" y="1119"/>
                  </a:lnTo>
                  <a:lnTo>
                    <a:pt x="602" y="1120"/>
                  </a:lnTo>
                  <a:lnTo>
                    <a:pt x="623" y="1122"/>
                  </a:lnTo>
                  <a:lnTo>
                    <a:pt x="640" y="1120"/>
                  </a:lnTo>
                  <a:lnTo>
                    <a:pt x="655" y="1111"/>
                  </a:lnTo>
                  <a:lnTo>
                    <a:pt x="666" y="1110"/>
                  </a:lnTo>
                  <a:lnTo>
                    <a:pt x="675" y="1119"/>
                  </a:lnTo>
                  <a:lnTo>
                    <a:pt x="683" y="1124"/>
                  </a:lnTo>
                  <a:lnTo>
                    <a:pt x="690" y="1129"/>
                  </a:lnTo>
                  <a:lnTo>
                    <a:pt x="699" y="1131"/>
                  </a:lnTo>
                  <a:lnTo>
                    <a:pt x="735" y="1131"/>
                  </a:lnTo>
                  <a:lnTo>
                    <a:pt x="727" y="1122"/>
                  </a:lnTo>
                  <a:lnTo>
                    <a:pt x="724" y="1114"/>
                  </a:lnTo>
                  <a:lnTo>
                    <a:pt x="722" y="1106"/>
                  </a:lnTo>
                  <a:lnTo>
                    <a:pt x="720" y="1103"/>
                  </a:lnTo>
                  <a:lnTo>
                    <a:pt x="714" y="1099"/>
                  </a:lnTo>
                  <a:lnTo>
                    <a:pt x="709" y="1096"/>
                  </a:lnTo>
                  <a:lnTo>
                    <a:pt x="704" y="1090"/>
                  </a:lnTo>
                  <a:lnTo>
                    <a:pt x="705" y="1078"/>
                  </a:lnTo>
                  <a:lnTo>
                    <a:pt x="711" y="1070"/>
                  </a:lnTo>
                  <a:lnTo>
                    <a:pt x="724" y="1069"/>
                  </a:lnTo>
                  <a:lnTo>
                    <a:pt x="735" y="1070"/>
                  </a:lnTo>
                  <a:lnTo>
                    <a:pt x="748" y="1063"/>
                  </a:lnTo>
                  <a:lnTo>
                    <a:pt x="751" y="1059"/>
                  </a:lnTo>
                  <a:lnTo>
                    <a:pt x="763" y="1058"/>
                  </a:lnTo>
                  <a:lnTo>
                    <a:pt x="775" y="1055"/>
                  </a:lnTo>
                  <a:lnTo>
                    <a:pt x="784" y="1049"/>
                  </a:lnTo>
                  <a:lnTo>
                    <a:pt x="791" y="1037"/>
                  </a:lnTo>
                  <a:lnTo>
                    <a:pt x="794" y="1029"/>
                  </a:lnTo>
                  <a:lnTo>
                    <a:pt x="796" y="1023"/>
                  </a:lnTo>
                  <a:lnTo>
                    <a:pt x="794" y="1020"/>
                  </a:lnTo>
                  <a:lnTo>
                    <a:pt x="784" y="1012"/>
                  </a:lnTo>
                  <a:lnTo>
                    <a:pt x="783" y="1008"/>
                  </a:lnTo>
                  <a:lnTo>
                    <a:pt x="784" y="1002"/>
                  </a:lnTo>
                  <a:lnTo>
                    <a:pt x="794" y="999"/>
                  </a:lnTo>
                  <a:lnTo>
                    <a:pt x="798" y="997"/>
                  </a:lnTo>
                  <a:lnTo>
                    <a:pt x="800" y="995"/>
                  </a:lnTo>
                  <a:lnTo>
                    <a:pt x="800" y="991"/>
                  </a:lnTo>
                  <a:lnTo>
                    <a:pt x="800" y="990"/>
                  </a:lnTo>
                  <a:lnTo>
                    <a:pt x="804" y="988"/>
                  </a:lnTo>
                  <a:lnTo>
                    <a:pt x="814" y="986"/>
                  </a:lnTo>
                  <a:lnTo>
                    <a:pt x="824" y="977"/>
                  </a:lnTo>
                  <a:lnTo>
                    <a:pt x="829" y="964"/>
                  </a:lnTo>
                  <a:lnTo>
                    <a:pt x="830" y="957"/>
                  </a:lnTo>
                  <a:lnTo>
                    <a:pt x="835" y="951"/>
                  </a:lnTo>
                  <a:lnTo>
                    <a:pt x="842" y="948"/>
                  </a:lnTo>
                  <a:lnTo>
                    <a:pt x="847" y="947"/>
                  </a:lnTo>
                  <a:lnTo>
                    <a:pt x="859" y="945"/>
                  </a:lnTo>
                  <a:lnTo>
                    <a:pt x="863" y="936"/>
                  </a:lnTo>
                  <a:lnTo>
                    <a:pt x="873" y="924"/>
                  </a:lnTo>
                  <a:lnTo>
                    <a:pt x="881" y="919"/>
                  </a:lnTo>
                  <a:lnTo>
                    <a:pt x="887" y="918"/>
                  </a:lnTo>
                  <a:lnTo>
                    <a:pt x="894" y="917"/>
                  </a:lnTo>
                  <a:lnTo>
                    <a:pt x="897" y="914"/>
                  </a:lnTo>
                  <a:lnTo>
                    <a:pt x="898" y="905"/>
                  </a:lnTo>
                  <a:lnTo>
                    <a:pt x="901" y="899"/>
                  </a:lnTo>
                  <a:lnTo>
                    <a:pt x="907" y="894"/>
                  </a:lnTo>
                  <a:lnTo>
                    <a:pt x="913" y="893"/>
                  </a:lnTo>
                  <a:lnTo>
                    <a:pt x="937" y="892"/>
                  </a:lnTo>
                  <a:lnTo>
                    <a:pt x="943" y="884"/>
                  </a:lnTo>
                  <a:lnTo>
                    <a:pt x="953" y="881"/>
                  </a:lnTo>
                  <a:lnTo>
                    <a:pt x="961" y="883"/>
                  </a:lnTo>
                  <a:lnTo>
                    <a:pt x="971" y="885"/>
                  </a:lnTo>
                  <a:lnTo>
                    <a:pt x="984" y="886"/>
                  </a:lnTo>
                  <a:lnTo>
                    <a:pt x="995" y="888"/>
                  </a:lnTo>
                  <a:lnTo>
                    <a:pt x="1004" y="895"/>
                  </a:lnTo>
                  <a:lnTo>
                    <a:pt x="1024" y="913"/>
                  </a:lnTo>
                  <a:lnTo>
                    <a:pt x="1030" y="911"/>
                  </a:lnTo>
                  <a:lnTo>
                    <a:pt x="1035" y="905"/>
                  </a:lnTo>
                  <a:lnTo>
                    <a:pt x="1039" y="900"/>
                  </a:lnTo>
                  <a:lnTo>
                    <a:pt x="1043" y="890"/>
                  </a:lnTo>
                  <a:lnTo>
                    <a:pt x="1054" y="890"/>
                  </a:lnTo>
                  <a:lnTo>
                    <a:pt x="1066" y="878"/>
                  </a:lnTo>
                  <a:lnTo>
                    <a:pt x="1077" y="872"/>
                  </a:lnTo>
                  <a:lnTo>
                    <a:pt x="1082" y="870"/>
                  </a:lnTo>
                  <a:lnTo>
                    <a:pt x="1089" y="872"/>
                  </a:lnTo>
                  <a:lnTo>
                    <a:pt x="1109" y="875"/>
                  </a:lnTo>
                  <a:lnTo>
                    <a:pt x="1128" y="874"/>
                  </a:lnTo>
                  <a:lnTo>
                    <a:pt x="1140" y="874"/>
                  </a:lnTo>
                  <a:lnTo>
                    <a:pt x="1152" y="878"/>
                  </a:lnTo>
                  <a:lnTo>
                    <a:pt x="1168" y="885"/>
                  </a:lnTo>
                  <a:lnTo>
                    <a:pt x="1184" y="895"/>
                  </a:lnTo>
                  <a:lnTo>
                    <a:pt x="1192" y="899"/>
                  </a:lnTo>
                  <a:lnTo>
                    <a:pt x="1206" y="897"/>
                  </a:lnTo>
                  <a:lnTo>
                    <a:pt x="1226" y="893"/>
                  </a:lnTo>
                  <a:lnTo>
                    <a:pt x="1245" y="885"/>
                  </a:lnTo>
                  <a:lnTo>
                    <a:pt x="1256" y="881"/>
                  </a:lnTo>
                  <a:lnTo>
                    <a:pt x="1259" y="874"/>
                  </a:lnTo>
                  <a:lnTo>
                    <a:pt x="1273" y="876"/>
                  </a:lnTo>
                  <a:lnTo>
                    <a:pt x="1284" y="879"/>
                  </a:lnTo>
                  <a:lnTo>
                    <a:pt x="1296" y="885"/>
                  </a:lnTo>
                  <a:lnTo>
                    <a:pt x="1317" y="893"/>
                  </a:lnTo>
                  <a:lnTo>
                    <a:pt x="1338" y="878"/>
                  </a:lnTo>
                  <a:lnTo>
                    <a:pt x="1338" y="869"/>
                  </a:lnTo>
                  <a:lnTo>
                    <a:pt x="1341" y="850"/>
                  </a:lnTo>
                  <a:lnTo>
                    <a:pt x="1348" y="831"/>
                  </a:lnTo>
                  <a:lnTo>
                    <a:pt x="1356" y="824"/>
                  </a:lnTo>
                  <a:lnTo>
                    <a:pt x="1366" y="820"/>
                  </a:lnTo>
                  <a:lnTo>
                    <a:pt x="1389" y="818"/>
                  </a:lnTo>
                  <a:lnTo>
                    <a:pt x="1403" y="820"/>
                  </a:lnTo>
                  <a:lnTo>
                    <a:pt x="1414" y="825"/>
                  </a:lnTo>
                  <a:lnTo>
                    <a:pt x="1420" y="838"/>
                  </a:lnTo>
                  <a:lnTo>
                    <a:pt x="1425" y="847"/>
                  </a:lnTo>
                  <a:lnTo>
                    <a:pt x="1430" y="856"/>
                  </a:lnTo>
                  <a:lnTo>
                    <a:pt x="1431" y="867"/>
                  </a:lnTo>
                  <a:lnTo>
                    <a:pt x="1447" y="882"/>
                  </a:lnTo>
                  <a:lnTo>
                    <a:pt x="1458" y="894"/>
                  </a:lnTo>
                  <a:lnTo>
                    <a:pt x="1462" y="902"/>
                  </a:lnTo>
                  <a:lnTo>
                    <a:pt x="1462" y="910"/>
                  </a:lnTo>
                  <a:lnTo>
                    <a:pt x="1475" y="908"/>
                  </a:lnTo>
                  <a:lnTo>
                    <a:pt x="1486" y="910"/>
                  </a:lnTo>
                  <a:lnTo>
                    <a:pt x="1491" y="914"/>
                  </a:lnTo>
                  <a:lnTo>
                    <a:pt x="1494" y="921"/>
                  </a:lnTo>
                  <a:lnTo>
                    <a:pt x="1499" y="929"/>
                  </a:lnTo>
                  <a:lnTo>
                    <a:pt x="1508" y="931"/>
                  </a:lnTo>
                  <a:lnTo>
                    <a:pt x="1522" y="925"/>
                  </a:lnTo>
                  <a:lnTo>
                    <a:pt x="1532" y="912"/>
                  </a:lnTo>
                  <a:lnTo>
                    <a:pt x="1543" y="902"/>
                  </a:lnTo>
                  <a:lnTo>
                    <a:pt x="1554" y="895"/>
                  </a:lnTo>
                  <a:lnTo>
                    <a:pt x="1556" y="896"/>
                  </a:lnTo>
                  <a:lnTo>
                    <a:pt x="1557" y="900"/>
                  </a:lnTo>
                  <a:lnTo>
                    <a:pt x="1556" y="908"/>
                  </a:lnTo>
                  <a:lnTo>
                    <a:pt x="1550" y="921"/>
                  </a:lnTo>
                  <a:lnTo>
                    <a:pt x="1543" y="937"/>
                  </a:lnTo>
                  <a:lnTo>
                    <a:pt x="1536" y="950"/>
                  </a:lnTo>
                  <a:lnTo>
                    <a:pt x="1527" y="961"/>
                  </a:lnTo>
                  <a:lnTo>
                    <a:pt x="1507" y="981"/>
                  </a:lnTo>
                  <a:lnTo>
                    <a:pt x="1503" y="991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30" name="Freeform 31"/>
            <p:cNvSpPr>
              <a:spLocks/>
            </p:cNvSpPr>
            <p:nvPr/>
          </p:nvSpPr>
          <p:spPr bwMode="auto">
            <a:xfrm>
              <a:off x="4946947" y="3485298"/>
              <a:ext cx="105295" cy="128258"/>
            </a:xfrm>
            <a:custGeom>
              <a:avLst/>
              <a:gdLst>
                <a:gd name="T0" fmla="*/ 0 w 94"/>
                <a:gd name="T1" fmla="*/ 22 h 114"/>
                <a:gd name="T2" fmla="*/ 6 w 94"/>
                <a:gd name="T3" fmla="*/ 22 h 114"/>
                <a:gd name="T4" fmla="*/ 9 w 94"/>
                <a:gd name="T5" fmla="*/ 31 h 114"/>
                <a:gd name="T6" fmla="*/ 17 w 94"/>
                <a:gd name="T7" fmla="*/ 31 h 114"/>
                <a:gd name="T8" fmla="*/ 17 w 94"/>
                <a:gd name="T9" fmla="*/ 35 h 114"/>
                <a:gd name="T10" fmla="*/ 17 w 94"/>
                <a:gd name="T11" fmla="*/ 43 h 114"/>
                <a:gd name="T12" fmla="*/ 14 w 94"/>
                <a:gd name="T13" fmla="*/ 52 h 114"/>
                <a:gd name="T14" fmla="*/ 17 w 94"/>
                <a:gd name="T15" fmla="*/ 52 h 114"/>
                <a:gd name="T16" fmla="*/ 22 w 94"/>
                <a:gd name="T17" fmla="*/ 49 h 114"/>
                <a:gd name="T18" fmla="*/ 26 w 94"/>
                <a:gd name="T19" fmla="*/ 46 h 114"/>
                <a:gd name="T20" fmla="*/ 29 w 94"/>
                <a:gd name="T21" fmla="*/ 47 h 114"/>
                <a:gd name="T22" fmla="*/ 33 w 94"/>
                <a:gd name="T23" fmla="*/ 50 h 114"/>
                <a:gd name="T24" fmla="*/ 40 w 94"/>
                <a:gd name="T25" fmla="*/ 59 h 114"/>
                <a:gd name="T26" fmla="*/ 44 w 94"/>
                <a:gd name="T27" fmla="*/ 67 h 114"/>
                <a:gd name="T28" fmla="*/ 47 w 94"/>
                <a:gd name="T29" fmla="*/ 74 h 114"/>
                <a:gd name="T30" fmla="*/ 49 w 94"/>
                <a:gd name="T31" fmla="*/ 82 h 114"/>
                <a:gd name="T32" fmla="*/ 49 w 94"/>
                <a:gd name="T33" fmla="*/ 86 h 114"/>
                <a:gd name="T34" fmla="*/ 47 w 94"/>
                <a:gd name="T35" fmla="*/ 93 h 114"/>
                <a:gd name="T36" fmla="*/ 53 w 94"/>
                <a:gd name="T37" fmla="*/ 98 h 114"/>
                <a:gd name="T38" fmla="*/ 58 w 94"/>
                <a:gd name="T39" fmla="*/ 98 h 114"/>
                <a:gd name="T40" fmla="*/ 62 w 94"/>
                <a:gd name="T41" fmla="*/ 96 h 114"/>
                <a:gd name="T42" fmla="*/ 67 w 94"/>
                <a:gd name="T43" fmla="*/ 98 h 114"/>
                <a:gd name="T44" fmla="*/ 67 w 94"/>
                <a:gd name="T45" fmla="*/ 85 h 114"/>
                <a:gd name="T46" fmla="*/ 66 w 94"/>
                <a:gd name="T47" fmla="*/ 75 h 114"/>
                <a:gd name="T48" fmla="*/ 61 w 94"/>
                <a:gd name="T49" fmla="*/ 67 h 114"/>
                <a:gd name="T50" fmla="*/ 47 w 94"/>
                <a:gd name="T51" fmla="*/ 50 h 114"/>
                <a:gd name="T52" fmla="*/ 40 w 94"/>
                <a:gd name="T53" fmla="*/ 43 h 114"/>
                <a:gd name="T54" fmla="*/ 37 w 94"/>
                <a:gd name="T55" fmla="*/ 36 h 114"/>
                <a:gd name="T56" fmla="*/ 38 w 94"/>
                <a:gd name="T57" fmla="*/ 33 h 114"/>
                <a:gd name="T58" fmla="*/ 42 w 94"/>
                <a:gd name="T59" fmla="*/ 27 h 114"/>
                <a:gd name="T60" fmla="*/ 42 w 94"/>
                <a:gd name="T61" fmla="*/ 21 h 114"/>
                <a:gd name="T62" fmla="*/ 38 w 94"/>
                <a:gd name="T63" fmla="*/ 18 h 114"/>
                <a:gd name="T64" fmla="*/ 31 w 94"/>
                <a:gd name="T65" fmla="*/ 13 h 114"/>
                <a:gd name="T66" fmla="*/ 29 w 94"/>
                <a:gd name="T67" fmla="*/ 4 h 114"/>
                <a:gd name="T68" fmla="*/ 26 w 94"/>
                <a:gd name="T69" fmla="*/ 0 h 114"/>
                <a:gd name="T70" fmla="*/ 22 w 94"/>
                <a:gd name="T71" fmla="*/ 0 h 114"/>
                <a:gd name="T72" fmla="*/ 19 w 94"/>
                <a:gd name="T73" fmla="*/ 2 h 114"/>
                <a:gd name="T74" fmla="*/ 19 w 94"/>
                <a:gd name="T75" fmla="*/ 10 h 114"/>
                <a:gd name="T76" fmla="*/ 19 w 94"/>
                <a:gd name="T77" fmla="*/ 17 h 114"/>
                <a:gd name="T78" fmla="*/ 17 w 94"/>
                <a:gd name="T79" fmla="*/ 18 h 114"/>
                <a:gd name="T80" fmla="*/ 12 w 94"/>
                <a:gd name="T81" fmla="*/ 19 h 114"/>
                <a:gd name="T82" fmla="*/ 9 w 94"/>
                <a:gd name="T83" fmla="*/ 19 h 114"/>
                <a:gd name="T84" fmla="*/ 0 w 94"/>
                <a:gd name="T85" fmla="*/ 22 h 11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4"/>
                <a:gd name="T130" fmla="*/ 0 h 114"/>
                <a:gd name="T131" fmla="*/ 94 w 94"/>
                <a:gd name="T132" fmla="*/ 114 h 11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4" h="114">
                  <a:moveTo>
                    <a:pt x="0" y="26"/>
                  </a:moveTo>
                  <a:lnTo>
                    <a:pt x="8" y="26"/>
                  </a:lnTo>
                  <a:lnTo>
                    <a:pt x="12" y="35"/>
                  </a:lnTo>
                  <a:lnTo>
                    <a:pt x="23" y="35"/>
                  </a:lnTo>
                  <a:lnTo>
                    <a:pt x="24" y="41"/>
                  </a:lnTo>
                  <a:lnTo>
                    <a:pt x="23" y="50"/>
                  </a:lnTo>
                  <a:lnTo>
                    <a:pt x="19" y="60"/>
                  </a:lnTo>
                  <a:lnTo>
                    <a:pt x="24" y="60"/>
                  </a:lnTo>
                  <a:lnTo>
                    <a:pt x="31" y="57"/>
                  </a:lnTo>
                  <a:lnTo>
                    <a:pt x="36" y="54"/>
                  </a:lnTo>
                  <a:lnTo>
                    <a:pt x="40" y="55"/>
                  </a:lnTo>
                  <a:lnTo>
                    <a:pt x="46" y="58"/>
                  </a:lnTo>
                  <a:lnTo>
                    <a:pt x="55" y="68"/>
                  </a:lnTo>
                  <a:lnTo>
                    <a:pt x="61" y="77"/>
                  </a:lnTo>
                  <a:lnTo>
                    <a:pt x="65" y="86"/>
                  </a:lnTo>
                  <a:lnTo>
                    <a:pt x="67" y="95"/>
                  </a:lnTo>
                  <a:lnTo>
                    <a:pt x="67" y="100"/>
                  </a:lnTo>
                  <a:lnTo>
                    <a:pt x="65" y="108"/>
                  </a:lnTo>
                  <a:lnTo>
                    <a:pt x="73" y="113"/>
                  </a:lnTo>
                  <a:lnTo>
                    <a:pt x="80" y="113"/>
                  </a:lnTo>
                  <a:lnTo>
                    <a:pt x="86" y="111"/>
                  </a:lnTo>
                  <a:lnTo>
                    <a:pt x="93" y="113"/>
                  </a:lnTo>
                  <a:lnTo>
                    <a:pt x="93" y="98"/>
                  </a:lnTo>
                  <a:lnTo>
                    <a:pt x="90" y="87"/>
                  </a:lnTo>
                  <a:lnTo>
                    <a:pt x="85" y="77"/>
                  </a:lnTo>
                  <a:lnTo>
                    <a:pt x="65" y="58"/>
                  </a:lnTo>
                  <a:lnTo>
                    <a:pt x="55" y="49"/>
                  </a:lnTo>
                  <a:lnTo>
                    <a:pt x="50" y="42"/>
                  </a:lnTo>
                  <a:lnTo>
                    <a:pt x="53" y="38"/>
                  </a:lnTo>
                  <a:lnTo>
                    <a:pt x="57" y="31"/>
                  </a:lnTo>
                  <a:lnTo>
                    <a:pt x="57" y="25"/>
                  </a:lnTo>
                  <a:lnTo>
                    <a:pt x="53" y="20"/>
                  </a:lnTo>
                  <a:lnTo>
                    <a:pt x="43" y="15"/>
                  </a:lnTo>
                  <a:lnTo>
                    <a:pt x="40" y="4"/>
                  </a:lnTo>
                  <a:lnTo>
                    <a:pt x="36" y="0"/>
                  </a:lnTo>
                  <a:lnTo>
                    <a:pt x="31" y="0"/>
                  </a:lnTo>
                  <a:lnTo>
                    <a:pt x="26" y="2"/>
                  </a:lnTo>
                  <a:lnTo>
                    <a:pt x="26" y="12"/>
                  </a:lnTo>
                  <a:lnTo>
                    <a:pt x="26" y="19"/>
                  </a:lnTo>
                  <a:lnTo>
                    <a:pt x="24" y="20"/>
                  </a:lnTo>
                  <a:lnTo>
                    <a:pt x="16" y="21"/>
                  </a:lnTo>
                  <a:lnTo>
                    <a:pt x="13" y="22"/>
                  </a:lnTo>
                  <a:lnTo>
                    <a:pt x="0" y="26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31" name="Freeform 32"/>
            <p:cNvSpPr>
              <a:spLocks/>
            </p:cNvSpPr>
            <p:nvPr/>
          </p:nvSpPr>
          <p:spPr bwMode="auto">
            <a:xfrm>
              <a:off x="4357294" y="3272341"/>
              <a:ext cx="244811" cy="194808"/>
            </a:xfrm>
            <a:custGeom>
              <a:avLst/>
              <a:gdLst>
                <a:gd name="T0" fmla="*/ 116 w 218"/>
                <a:gd name="T1" fmla="*/ 4 h 173"/>
                <a:gd name="T2" fmla="*/ 97 w 218"/>
                <a:gd name="T3" fmla="*/ 15 h 173"/>
                <a:gd name="T4" fmla="*/ 90 w 218"/>
                <a:gd name="T5" fmla="*/ 25 h 173"/>
                <a:gd name="T6" fmla="*/ 85 w 218"/>
                <a:gd name="T7" fmla="*/ 38 h 173"/>
                <a:gd name="T8" fmla="*/ 62 w 218"/>
                <a:gd name="T9" fmla="*/ 56 h 173"/>
                <a:gd name="T10" fmla="*/ 49 w 218"/>
                <a:gd name="T11" fmla="*/ 61 h 173"/>
                <a:gd name="T12" fmla="*/ 33 w 218"/>
                <a:gd name="T13" fmla="*/ 79 h 173"/>
                <a:gd name="T14" fmla="*/ 16 w 218"/>
                <a:gd name="T15" fmla="*/ 83 h 173"/>
                <a:gd name="T16" fmla="*/ 0 w 218"/>
                <a:gd name="T17" fmla="*/ 81 h 173"/>
                <a:gd name="T18" fmla="*/ 12 w 218"/>
                <a:gd name="T19" fmla="*/ 102 h 173"/>
                <a:gd name="T20" fmla="*/ 8 w 218"/>
                <a:gd name="T21" fmla="*/ 114 h 173"/>
                <a:gd name="T22" fmla="*/ 6 w 218"/>
                <a:gd name="T23" fmla="*/ 138 h 173"/>
                <a:gd name="T24" fmla="*/ 35 w 218"/>
                <a:gd name="T25" fmla="*/ 136 h 173"/>
                <a:gd name="T26" fmla="*/ 48 w 218"/>
                <a:gd name="T27" fmla="*/ 138 h 173"/>
                <a:gd name="T28" fmla="*/ 59 w 218"/>
                <a:gd name="T29" fmla="*/ 149 h 173"/>
                <a:gd name="T30" fmla="*/ 74 w 218"/>
                <a:gd name="T31" fmla="*/ 131 h 173"/>
                <a:gd name="T32" fmla="*/ 90 w 218"/>
                <a:gd name="T33" fmla="*/ 131 h 173"/>
                <a:gd name="T34" fmla="*/ 96 w 218"/>
                <a:gd name="T35" fmla="*/ 114 h 173"/>
                <a:gd name="T36" fmla="*/ 90 w 218"/>
                <a:gd name="T37" fmla="*/ 106 h 173"/>
                <a:gd name="T38" fmla="*/ 99 w 218"/>
                <a:gd name="T39" fmla="*/ 82 h 173"/>
                <a:gd name="T40" fmla="*/ 119 w 218"/>
                <a:gd name="T41" fmla="*/ 69 h 173"/>
                <a:gd name="T42" fmla="*/ 127 w 218"/>
                <a:gd name="T43" fmla="*/ 57 h 173"/>
                <a:gd name="T44" fmla="*/ 134 w 218"/>
                <a:gd name="T45" fmla="*/ 52 h 173"/>
                <a:gd name="T46" fmla="*/ 135 w 218"/>
                <a:gd name="T47" fmla="*/ 43 h 173"/>
                <a:gd name="T48" fmla="*/ 144 w 218"/>
                <a:gd name="T49" fmla="*/ 37 h 173"/>
                <a:gd name="T50" fmla="*/ 158 w 218"/>
                <a:gd name="T51" fmla="*/ 37 h 173"/>
                <a:gd name="T52" fmla="*/ 156 w 218"/>
                <a:gd name="T53" fmla="*/ 34 h 173"/>
                <a:gd name="T54" fmla="*/ 146 w 218"/>
                <a:gd name="T55" fmla="*/ 31 h 173"/>
                <a:gd name="T56" fmla="*/ 142 w 218"/>
                <a:gd name="T57" fmla="*/ 26 h 173"/>
                <a:gd name="T58" fmla="*/ 132 w 218"/>
                <a:gd name="T59" fmla="*/ 20 h 173"/>
                <a:gd name="T60" fmla="*/ 124 w 218"/>
                <a:gd name="T61" fmla="*/ 19 h 173"/>
                <a:gd name="T62" fmla="*/ 135 w 218"/>
                <a:gd name="T63" fmla="*/ 0 h 17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173"/>
                <a:gd name="T98" fmla="*/ 218 w 218"/>
                <a:gd name="T99" fmla="*/ 173 h 17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173">
                  <a:moveTo>
                    <a:pt x="166" y="0"/>
                  </a:moveTo>
                  <a:lnTo>
                    <a:pt x="159" y="4"/>
                  </a:lnTo>
                  <a:lnTo>
                    <a:pt x="153" y="13"/>
                  </a:lnTo>
                  <a:lnTo>
                    <a:pt x="134" y="17"/>
                  </a:lnTo>
                  <a:lnTo>
                    <a:pt x="132" y="28"/>
                  </a:lnTo>
                  <a:lnTo>
                    <a:pt x="124" y="29"/>
                  </a:lnTo>
                  <a:lnTo>
                    <a:pt x="120" y="33"/>
                  </a:lnTo>
                  <a:lnTo>
                    <a:pt x="117" y="44"/>
                  </a:lnTo>
                  <a:lnTo>
                    <a:pt x="99" y="65"/>
                  </a:lnTo>
                  <a:lnTo>
                    <a:pt x="86" y="65"/>
                  </a:lnTo>
                  <a:lnTo>
                    <a:pt x="76" y="67"/>
                  </a:lnTo>
                  <a:lnTo>
                    <a:pt x="67" y="71"/>
                  </a:lnTo>
                  <a:lnTo>
                    <a:pt x="54" y="85"/>
                  </a:lnTo>
                  <a:lnTo>
                    <a:pt x="46" y="91"/>
                  </a:lnTo>
                  <a:lnTo>
                    <a:pt x="34" y="95"/>
                  </a:lnTo>
                  <a:lnTo>
                    <a:pt x="22" y="96"/>
                  </a:lnTo>
                  <a:lnTo>
                    <a:pt x="9" y="96"/>
                  </a:lnTo>
                  <a:lnTo>
                    <a:pt x="0" y="94"/>
                  </a:lnTo>
                  <a:lnTo>
                    <a:pt x="13" y="114"/>
                  </a:lnTo>
                  <a:lnTo>
                    <a:pt x="16" y="118"/>
                  </a:lnTo>
                  <a:lnTo>
                    <a:pt x="16" y="128"/>
                  </a:lnTo>
                  <a:lnTo>
                    <a:pt x="11" y="131"/>
                  </a:lnTo>
                  <a:lnTo>
                    <a:pt x="4" y="141"/>
                  </a:lnTo>
                  <a:lnTo>
                    <a:pt x="8" y="159"/>
                  </a:lnTo>
                  <a:lnTo>
                    <a:pt x="27" y="155"/>
                  </a:lnTo>
                  <a:lnTo>
                    <a:pt x="48" y="157"/>
                  </a:lnTo>
                  <a:lnTo>
                    <a:pt x="57" y="157"/>
                  </a:lnTo>
                  <a:lnTo>
                    <a:pt x="66" y="159"/>
                  </a:lnTo>
                  <a:lnTo>
                    <a:pt x="72" y="164"/>
                  </a:lnTo>
                  <a:lnTo>
                    <a:pt x="81" y="172"/>
                  </a:lnTo>
                  <a:lnTo>
                    <a:pt x="100" y="155"/>
                  </a:lnTo>
                  <a:lnTo>
                    <a:pt x="102" y="152"/>
                  </a:lnTo>
                  <a:lnTo>
                    <a:pt x="106" y="151"/>
                  </a:lnTo>
                  <a:lnTo>
                    <a:pt x="123" y="151"/>
                  </a:lnTo>
                  <a:lnTo>
                    <a:pt x="129" y="152"/>
                  </a:lnTo>
                  <a:lnTo>
                    <a:pt x="132" y="132"/>
                  </a:lnTo>
                  <a:lnTo>
                    <a:pt x="124" y="128"/>
                  </a:lnTo>
                  <a:lnTo>
                    <a:pt x="123" y="123"/>
                  </a:lnTo>
                  <a:lnTo>
                    <a:pt x="124" y="112"/>
                  </a:lnTo>
                  <a:lnTo>
                    <a:pt x="136" y="95"/>
                  </a:lnTo>
                  <a:lnTo>
                    <a:pt x="146" y="87"/>
                  </a:lnTo>
                  <a:lnTo>
                    <a:pt x="164" y="80"/>
                  </a:lnTo>
                  <a:lnTo>
                    <a:pt x="170" y="73"/>
                  </a:lnTo>
                  <a:lnTo>
                    <a:pt x="175" y="66"/>
                  </a:lnTo>
                  <a:lnTo>
                    <a:pt x="178" y="61"/>
                  </a:lnTo>
                  <a:lnTo>
                    <a:pt x="184" y="60"/>
                  </a:lnTo>
                  <a:lnTo>
                    <a:pt x="184" y="53"/>
                  </a:lnTo>
                  <a:lnTo>
                    <a:pt x="185" y="49"/>
                  </a:lnTo>
                  <a:lnTo>
                    <a:pt x="191" y="44"/>
                  </a:lnTo>
                  <a:lnTo>
                    <a:pt x="198" y="43"/>
                  </a:lnTo>
                  <a:lnTo>
                    <a:pt x="211" y="43"/>
                  </a:lnTo>
                  <a:lnTo>
                    <a:pt x="217" y="43"/>
                  </a:lnTo>
                  <a:lnTo>
                    <a:pt x="217" y="42"/>
                  </a:lnTo>
                  <a:lnTo>
                    <a:pt x="214" y="39"/>
                  </a:lnTo>
                  <a:lnTo>
                    <a:pt x="208" y="35"/>
                  </a:lnTo>
                  <a:lnTo>
                    <a:pt x="201" y="35"/>
                  </a:lnTo>
                  <a:lnTo>
                    <a:pt x="197" y="33"/>
                  </a:lnTo>
                  <a:lnTo>
                    <a:pt x="195" y="30"/>
                  </a:lnTo>
                  <a:lnTo>
                    <a:pt x="190" y="26"/>
                  </a:lnTo>
                  <a:lnTo>
                    <a:pt x="182" y="24"/>
                  </a:lnTo>
                  <a:lnTo>
                    <a:pt x="174" y="28"/>
                  </a:lnTo>
                  <a:lnTo>
                    <a:pt x="170" y="22"/>
                  </a:lnTo>
                  <a:lnTo>
                    <a:pt x="169" y="12"/>
                  </a:lnTo>
                  <a:lnTo>
                    <a:pt x="185" y="0"/>
                  </a:lnTo>
                  <a:lnTo>
                    <a:pt x="166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32" name="Freeform 33"/>
            <p:cNvSpPr>
              <a:spLocks/>
            </p:cNvSpPr>
            <p:nvPr/>
          </p:nvSpPr>
          <p:spPr bwMode="auto">
            <a:xfrm>
              <a:off x="4937734" y="3729715"/>
              <a:ext cx="84236" cy="75019"/>
            </a:xfrm>
            <a:custGeom>
              <a:avLst/>
              <a:gdLst>
                <a:gd name="T0" fmla="*/ 0 w 75"/>
                <a:gd name="T1" fmla="*/ 0 h 66"/>
                <a:gd name="T2" fmla="*/ 11 w 75"/>
                <a:gd name="T3" fmla="*/ 22 h 66"/>
                <a:gd name="T4" fmla="*/ 52 w 75"/>
                <a:gd name="T5" fmla="*/ 57 h 66"/>
                <a:gd name="T6" fmla="*/ 54 w 75"/>
                <a:gd name="T7" fmla="*/ 57 h 66"/>
                <a:gd name="T8" fmla="*/ 54 w 75"/>
                <a:gd name="T9" fmla="*/ 54 h 66"/>
                <a:gd name="T10" fmla="*/ 52 w 75"/>
                <a:gd name="T11" fmla="*/ 47 h 66"/>
                <a:gd name="T12" fmla="*/ 45 w 75"/>
                <a:gd name="T13" fmla="*/ 37 h 66"/>
                <a:gd name="T14" fmla="*/ 44 w 75"/>
                <a:gd name="T15" fmla="*/ 29 h 66"/>
                <a:gd name="T16" fmla="*/ 43 w 75"/>
                <a:gd name="T17" fmla="*/ 21 h 66"/>
                <a:gd name="T18" fmla="*/ 36 w 75"/>
                <a:gd name="T19" fmla="*/ 10 h 66"/>
                <a:gd name="T20" fmla="*/ 30 w 75"/>
                <a:gd name="T21" fmla="*/ 11 h 66"/>
                <a:gd name="T22" fmla="*/ 23 w 75"/>
                <a:gd name="T23" fmla="*/ 4 h 66"/>
                <a:gd name="T24" fmla="*/ 9 w 75"/>
                <a:gd name="T25" fmla="*/ 6 h 66"/>
                <a:gd name="T26" fmla="*/ 0 w 75"/>
                <a:gd name="T27" fmla="*/ 0 h 6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5"/>
                <a:gd name="T43" fmla="*/ 0 h 66"/>
                <a:gd name="T44" fmla="*/ 75 w 75"/>
                <a:gd name="T45" fmla="*/ 66 h 6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5" h="66">
                  <a:moveTo>
                    <a:pt x="0" y="0"/>
                  </a:moveTo>
                  <a:lnTo>
                    <a:pt x="15" y="25"/>
                  </a:lnTo>
                  <a:lnTo>
                    <a:pt x="71" y="65"/>
                  </a:lnTo>
                  <a:lnTo>
                    <a:pt x="74" y="65"/>
                  </a:lnTo>
                  <a:lnTo>
                    <a:pt x="74" y="61"/>
                  </a:lnTo>
                  <a:lnTo>
                    <a:pt x="71" y="53"/>
                  </a:lnTo>
                  <a:lnTo>
                    <a:pt x="62" y="41"/>
                  </a:lnTo>
                  <a:lnTo>
                    <a:pt x="61" y="33"/>
                  </a:lnTo>
                  <a:lnTo>
                    <a:pt x="59" y="23"/>
                  </a:lnTo>
                  <a:lnTo>
                    <a:pt x="49" y="12"/>
                  </a:lnTo>
                  <a:lnTo>
                    <a:pt x="41" y="13"/>
                  </a:lnTo>
                  <a:lnTo>
                    <a:pt x="32" y="4"/>
                  </a:lnTo>
                  <a:lnTo>
                    <a:pt x="13" y="6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/>
              <a:endParaRPr lang="en-US" sz="1400" kern="0" dirty="0">
                <a:solidFill>
                  <a:srgbClr val="999999"/>
                </a:solidFill>
                <a:sym typeface="Calibri"/>
              </a:endParaRPr>
            </a:p>
          </p:txBody>
        </p:sp>
        <p:sp>
          <p:nvSpPr>
            <p:cNvPr id="333" name="Freeform 34"/>
            <p:cNvSpPr>
              <a:spLocks/>
            </p:cNvSpPr>
            <p:nvPr/>
          </p:nvSpPr>
          <p:spPr bwMode="auto">
            <a:xfrm>
              <a:off x="4771894" y="3446579"/>
              <a:ext cx="63177" cy="62919"/>
            </a:xfrm>
            <a:custGeom>
              <a:avLst/>
              <a:gdLst>
                <a:gd name="T0" fmla="*/ 40 w 57"/>
                <a:gd name="T1" fmla="*/ 47 h 56"/>
                <a:gd name="T2" fmla="*/ 37 w 57"/>
                <a:gd name="T3" fmla="*/ 38 h 56"/>
                <a:gd name="T4" fmla="*/ 36 w 57"/>
                <a:gd name="T5" fmla="*/ 35 h 56"/>
                <a:gd name="T6" fmla="*/ 30 w 57"/>
                <a:gd name="T7" fmla="*/ 33 h 56"/>
                <a:gd name="T8" fmla="*/ 24 w 57"/>
                <a:gd name="T9" fmla="*/ 32 h 56"/>
                <a:gd name="T10" fmla="*/ 20 w 57"/>
                <a:gd name="T11" fmla="*/ 32 h 56"/>
                <a:gd name="T12" fmla="*/ 14 w 57"/>
                <a:gd name="T13" fmla="*/ 34 h 56"/>
                <a:gd name="T14" fmla="*/ 12 w 57"/>
                <a:gd name="T15" fmla="*/ 36 h 56"/>
                <a:gd name="T16" fmla="*/ 4 w 57"/>
                <a:gd name="T17" fmla="*/ 40 h 56"/>
                <a:gd name="T18" fmla="*/ 3 w 57"/>
                <a:gd name="T19" fmla="*/ 28 h 56"/>
                <a:gd name="T20" fmla="*/ 3 w 57"/>
                <a:gd name="T21" fmla="*/ 25 h 56"/>
                <a:gd name="T22" fmla="*/ 2 w 57"/>
                <a:gd name="T23" fmla="*/ 21 h 56"/>
                <a:gd name="T24" fmla="*/ 0 w 57"/>
                <a:gd name="T25" fmla="*/ 18 h 56"/>
                <a:gd name="T26" fmla="*/ 1 w 57"/>
                <a:gd name="T27" fmla="*/ 10 h 56"/>
                <a:gd name="T28" fmla="*/ 3 w 57"/>
                <a:gd name="T29" fmla="*/ 4 h 56"/>
                <a:gd name="T30" fmla="*/ 3 w 57"/>
                <a:gd name="T31" fmla="*/ 2 h 56"/>
                <a:gd name="T32" fmla="*/ 8 w 57"/>
                <a:gd name="T33" fmla="*/ 0 h 56"/>
                <a:gd name="T34" fmla="*/ 19 w 57"/>
                <a:gd name="T35" fmla="*/ 0 h 56"/>
                <a:gd name="T36" fmla="*/ 20 w 57"/>
                <a:gd name="T37" fmla="*/ 0 h 56"/>
                <a:gd name="T38" fmla="*/ 22 w 57"/>
                <a:gd name="T39" fmla="*/ 5 h 56"/>
                <a:gd name="T40" fmla="*/ 22 w 57"/>
                <a:gd name="T41" fmla="*/ 12 h 56"/>
                <a:gd name="T42" fmla="*/ 24 w 57"/>
                <a:gd name="T43" fmla="*/ 22 h 56"/>
                <a:gd name="T44" fmla="*/ 28 w 57"/>
                <a:gd name="T45" fmla="*/ 21 h 56"/>
                <a:gd name="T46" fmla="*/ 29 w 57"/>
                <a:gd name="T47" fmla="*/ 18 h 56"/>
                <a:gd name="T48" fmla="*/ 32 w 57"/>
                <a:gd name="T49" fmla="*/ 10 h 56"/>
                <a:gd name="T50" fmla="*/ 35 w 57"/>
                <a:gd name="T51" fmla="*/ 10 h 56"/>
                <a:gd name="T52" fmla="*/ 37 w 57"/>
                <a:gd name="T53" fmla="*/ 17 h 56"/>
                <a:gd name="T54" fmla="*/ 40 w 57"/>
                <a:gd name="T55" fmla="*/ 33 h 56"/>
                <a:gd name="T56" fmla="*/ 40 w 57"/>
                <a:gd name="T57" fmla="*/ 47 h 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7"/>
                <a:gd name="T88" fmla="*/ 0 h 56"/>
                <a:gd name="T89" fmla="*/ 57 w 57"/>
                <a:gd name="T90" fmla="*/ 56 h 5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7" h="56">
                  <a:moveTo>
                    <a:pt x="56" y="55"/>
                  </a:moveTo>
                  <a:lnTo>
                    <a:pt x="52" y="44"/>
                  </a:lnTo>
                  <a:lnTo>
                    <a:pt x="51" y="41"/>
                  </a:lnTo>
                  <a:lnTo>
                    <a:pt x="43" y="38"/>
                  </a:lnTo>
                  <a:lnTo>
                    <a:pt x="33" y="37"/>
                  </a:lnTo>
                  <a:lnTo>
                    <a:pt x="28" y="37"/>
                  </a:lnTo>
                  <a:lnTo>
                    <a:pt x="20" y="40"/>
                  </a:lnTo>
                  <a:lnTo>
                    <a:pt x="17" y="42"/>
                  </a:lnTo>
                  <a:lnTo>
                    <a:pt x="6" y="46"/>
                  </a:lnTo>
                  <a:lnTo>
                    <a:pt x="5" y="32"/>
                  </a:lnTo>
                  <a:lnTo>
                    <a:pt x="5" y="29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1" y="12"/>
                  </a:lnTo>
                  <a:lnTo>
                    <a:pt x="3" y="4"/>
                  </a:lnTo>
                  <a:lnTo>
                    <a:pt x="5" y="2"/>
                  </a:lnTo>
                  <a:lnTo>
                    <a:pt x="11" y="0"/>
                  </a:lnTo>
                  <a:lnTo>
                    <a:pt x="26" y="0"/>
                  </a:lnTo>
                  <a:lnTo>
                    <a:pt x="29" y="0"/>
                  </a:lnTo>
                  <a:lnTo>
                    <a:pt x="31" y="5"/>
                  </a:lnTo>
                  <a:lnTo>
                    <a:pt x="31" y="14"/>
                  </a:lnTo>
                  <a:lnTo>
                    <a:pt x="35" y="26"/>
                  </a:lnTo>
                  <a:lnTo>
                    <a:pt x="39" y="25"/>
                  </a:lnTo>
                  <a:lnTo>
                    <a:pt x="42" y="20"/>
                  </a:lnTo>
                  <a:lnTo>
                    <a:pt x="45" y="12"/>
                  </a:lnTo>
                  <a:lnTo>
                    <a:pt x="49" y="12"/>
                  </a:lnTo>
                  <a:lnTo>
                    <a:pt x="52" y="19"/>
                  </a:lnTo>
                  <a:lnTo>
                    <a:pt x="56" y="39"/>
                  </a:lnTo>
                  <a:lnTo>
                    <a:pt x="56" y="55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34" name="Freeform 35"/>
            <p:cNvSpPr>
              <a:spLocks/>
            </p:cNvSpPr>
            <p:nvPr/>
          </p:nvSpPr>
          <p:spPr bwMode="auto">
            <a:xfrm>
              <a:off x="4829806" y="3404229"/>
              <a:ext cx="121089" cy="304916"/>
            </a:xfrm>
            <a:custGeom>
              <a:avLst/>
              <a:gdLst>
                <a:gd name="T0" fmla="*/ 49 w 107"/>
                <a:gd name="T1" fmla="*/ 132 h 272"/>
                <a:gd name="T2" fmla="*/ 30 w 107"/>
                <a:gd name="T3" fmla="*/ 145 h 272"/>
                <a:gd name="T4" fmla="*/ 20 w 107"/>
                <a:gd name="T5" fmla="*/ 144 h 272"/>
                <a:gd name="T6" fmla="*/ 20 w 107"/>
                <a:gd name="T7" fmla="*/ 133 h 272"/>
                <a:gd name="T8" fmla="*/ 19 w 107"/>
                <a:gd name="T9" fmla="*/ 118 h 272"/>
                <a:gd name="T10" fmla="*/ 6 w 107"/>
                <a:gd name="T11" fmla="*/ 92 h 272"/>
                <a:gd name="T12" fmla="*/ 3 w 107"/>
                <a:gd name="T13" fmla="*/ 88 h 272"/>
                <a:gd name="T14" fmla="*/ 1 w 107"/>
                <a:gd name="T15" fmla="*/ 80 h 272"/>
                <a:gd name="T16" fmla="*/ 2 w 107"/>
                <a:gd name="T17" fmla="*/ 76 h 272"/>
                <a:gd name="T18" fmla="*/ 3 w 107"/>
                <a:gd name="T19" fmla="*/ 71 h 272"/>
                <a:gd name="T20" fmla="*/ 1 w 107"/>
                <a:gd name="T21" fmla="*/ 66 h 272"/>
                <a:gd name="T22" fmla="*/ 0 w 107"/>
                <a:gd name="T23" fmla="*/ 63 h 272"/>
                <a:gd name="T24" fmla="*/ 1 w 107"/>
                <a:gd name="T25" fmla="*/ 60 h 272"/>
                <a:gd name="T26" fmla="*/ 3 w 107"/>
                <a:gd name="T27" fmla="*/ 61 h 272"/>
                <a:gd name="T28" fmla="*/ 4 w 107"/>
                <a:gd name="T29" fmla="*/ 63 h 272"/>
                <a:gd name="T30" fmla="*/ 8 w 107"/>
                <a:gd name="T31" fmla="*/ 63 h 272"/>
                <a:gd name="T32" fmla="*/ 8 w 107"/>
                <a:gd name="T33" fmla="*/ 59 h 272"/>
                <a:gd name="T34" fmla="*/ 4 w 107"/>
                <a:gd name="T35" fmla="*/ 49 h 272"/>
                <a:gd name="T36" fmla="*/ 4 w 107"/>
                <a:gd name="T37" fmla="*/ 48 h 272"/>
                <a:gd name="T38" fmla="*/ 6 w 107"/>
                <a:gd name="T39" fmla="*/ 48 h 272"/>
                <a:gd name="T40" fmla="*/ 12 w 107"/>
                <a:gd name="T41" fmla="*/ 52 h 272"/>
                <a:gd name="T42" fmla="*/ 16 w 107"/>
                <a:gd name="T43" fmla="*/ 49 h 272"/>
                <a:gd name="T44" fmla="*/ 17 w 107"/>
                <a:gd name="T45" fmla="*/ 48 h 272"/>
                <a:gd name="T46" fmla="*/ 20 w 107"/>
                <a:gd name="T47" fmla="*/ 45 h 272"/>
                <a:gd name="T48" fmla="*/ 21 w 107"/>
                <a:gd name="T49" fmla="*/ 43 h 272"/>
                <a:gd name="T50" fmla="*/ 28 w 107"/>
                <a:gd name="T51" fmla="*/ 29 h 272"/>
                <a:gd name="T52" fmla="*/ 29 w 107"/>
                <a:gd name="T53" fmla="*/ 27 h 272"/>
                <a:gd name="T54" fmla="*/ 31 w 107"/>
                <a:gd name="T55" fmla="*/ 22 h 272"/>
                <a:gd name="T56" fmla="*/ 41 w 107"/>
                <a:gd name="T57" fmla="*/ 20 h 272"/>
                <a:gd name="T58" fmla="*/ 51 w 107"/>
                <a:gd name="T59" fmla="*/ 0 h 272"/>
                <a:gd name="T60" fmla="*/ 58 w 107"/>
                <a:gd name="T61" fmla="*/ 6 h 272"/>
                <a:gd name="T62" fmla="*/ 62 w 107"/>
                <a:gd name="T63" fmla="*/ 18 h 272"/>
                <a:gd name="T64" fmla="*/ 67 w 107"/>
                <a:gd name="T65" fmla="*/ 29 h 272"/>
                <a:gd name="T66" fmla="*/ 66 w 107"/>
                <a:gd name="T67" fmla="*/ 29 h 272"/>
                <a:gd name="T68" fmla="*/ 62 w 107"/>
                <a:gd name="T69" fmla="*/ 32 h 272"/>
                <a:gd name="T70" fmla="*/ 60 w 107"/>
                <a:gd name="T71" fmla="*/ 41 h 272"/>
                <a:gd name="T72" fmla="*/ 56 w 107"/>
                <a:gd name="T73" fmla="*/ 60 h 272"/>
                <a:gd name="T74" fmla="*/ 60 w 107"/>
                <a:gd name="T75" fmla="*/ 66 h 272"/>
                <a:gd name="T76" fmla="*/ 65 w 107"/>
                <a:gd name="T77" fmla="*/ 69 h 272"/>
                <a:gd name="T78" fmla="*/ 71 w 107"/>
                <a:gd name="T79" fmla="*/ 67 h 272"/>
                <a:gd name="T80" fmla="*/ 78 w 107"/>
                <a:gd name="T81" fmla="*/ 72 h 272"/>
                <a:gd name="T82" fmla="*/ 77 w 107"/>
                <a:gd name="T83" fmla="*/ 84 h 272"/>
                <a:gd name="T84" fmla="*/ 73 w 107"/>
                <a:gd name="T85" fmla="*/ 86 h 272"/>
                <a:gd name="T86" fmla="*/ 67 w 107"/>
                <a:gd name="T87" fmla="*/ 89 h 272"/>
                <a:gd name="T88" fmla="*/ 63 w 107"/>
                <a:gd name="T89" fmla="*/ 99 h 272"/>
                <a:gd name="T90" fmla="*/ 66 w 107"/>
                <a:gd name="T91" fmla="*/ 118 h 272"/>
                <a:gd name="T92" fmla="*/ 62 w 107"/>
                <a:gd name="T93" fmla="*/ 120 h 272"/>
                <a:gd name="T94" fmla="*/ 63 w 107"/>
                <a:gd name="T95" fmla="*/ 134 h 272"/>
                <a:gd name="T96" fmla="*/ 63 w 107"/>
                <a:gd name="T97" fmla="*/ 144 h 272"/>
                <a:gd name="T98" fmla="*/ 66 w 107"/>
                <a:gd name="T99" fmla="*/ 152 h 272"/>
                <a:gd name="T100" fmla="*/ 69 w 107"/>
                <a:gd name="T101" fmla="*/ 159 h 272"/>
                <a:gd name="T102" fmla="*/ 67 w 107"/>
                <a:gd name="T103" fmla="*/ 181 h 272"/>
                <a:gd name="T104" fmla="*/ 66 w 107"/>
                <a:gd name="T105" fmla="*/ 186 h 272"/>
                <a:gd name="T106" fmla="*/ 67 w 107"/>
                <a:gd name="T107" fmla="*/ 192 h 272"/>
                <a:gd name="T108" fmla="*/ 66 w 107"/>
                <a:gd name="T109" fmla="*/ 209 h 272"/>
                <a:gd name="T110" fmla="*/ 60 w 107"/>
                <a:gd name="T111" fmla="*/ 233 h 272"/>
                <a:gd name="T112" fmla="*/ 56 w 107"/>
                <a:gd name="T113" fmla="*/ 225 h 272"/>
                <a:gd name="T114" fmla="*/ 55 w 107"/>
                <a:gd name="T115" fmla="*/ 212 h 272"/>
                <a:gd name="T116" fmla="*/ 58 w 107"/>
                <a:gd name="T117" fmla="*/ 193 h 272"/>
                <a:gd name="T118" fmla="*/ 59 w 107"/>
                <a:gd name="T119" fmla="*/ 169 h 272"/>
                <a:gd name="T120" fmla="*/ 56 w 107"/>
                <a:gd name="T121" fmla="*/ 148 h 272"/>
                <a:gd name="T122" fmla="*/ 53 w 107"/>
                <a:gd name="T123" fmla="*/ 138 h 272"/>
                <a:gd name="T124" fmla="*/ 49 w 107"/>
                <a:gd name="T125" fmla="*/ 132 h 27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7"/>
                <a:gd name="T190" fmla="*/ 0 h 272"/>
                <a:gd name="T191" fmla="*/ 107 w 107"/>
                <a:gd name="T192" fmla="*/ 272 h 27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7" h="272">
                  <a:moveTo>
                    <a:pt x="66" y="154"/>
                  </a:moveTo>
                  <a:lnTo>
                    <a:pt x="41" y="169"/>
                  </a:lnTo>
                  <a:lnTo>
                    <a:pt x="27" y="167"/>
                  </a:lnTo>
                  <a:lnTo>
                    <a:pt x="27" y="155"/>
                  </a:lnTo>
                  <a:lnTo>
                    <a:pt x="26" y="137"/>
                  </a:lnTo>
                  <a:lnTo>
                    <a:pt x="8" y="107"/>
                  </a:lnTo>
                  <a:lnTo>
                    <a:pt x="4" y="103"/>
                  </a:lnTo>
                  <a:lnTo>
                    <a:pt x="1" y="93"/>
                  </a:lnTo>
                  <a:lnTo>
                    <a:pt x="2" y="88"/>
                  </a:lnTo>
                  <a:lnTo>
                    <a:pt x="3" y="83"/>
                  </a:lnTo>
                  <a:lnTo>
                    <a:pt x="1" y="77"/>
                  </a:lnTo>
                  <a:lnTo>
                    <a:pt x="0" y="73"/>
                  </a:lnTo>
                  <a:lnTo>
                    <a:pt x="1" y="70"/>
                  </a:lnTo>
                  <a:lnTo>
                    <a:pt x="4" y="71"/>
                  </a:lnTo>
                  <a:lnTo>
                    <a:pt x="6" y="73"/>
                  </a:lnTo>
                  <a:lnTo>
                    <a:pt x="10" y="73"/>
                  </a:lnTo>
                  <a:lnTo>
                    <a:pt x="10" y="69"/>
                  </a:lnTo>
                  <a:lnTo>
                    <a:pt x="6" y="57"/>
                  </a:lnTo>
                  <a:lnTo>
                    <a:pt x="6" y="56"/>
                  </a:lnTo>
                  <a:lnTo>
                    <a:pt x="8" y="56"/>
                  </a:lnTo>
                  <a:lnTo>
                    <a:pt x="16" y="60"/>
                  </a:lnTo>
                  <a:lnTo>
                    <a:pt x="22" y="57"/>
                  </a:lnTo>
                  <a:lnTo>
                    <a:pt x="23" y="56"/>
                  </a:lnTo>
                  <a:lnTo>
                    <a:pt x="27" y="53"/>
                  </a:lnTo>
                  <a:lnTo>
                    <a:pt x="29" y="50"/>
                  </a:lnTo>
                  <a:lnTo>
                    <a:pt x="37" y="33"/>
                  </a:lnTo>
                  <a:lnTo>
                    <a:pt x="39" y="31"/>
                  </a:lnTo>
                  <a:lnTo>
                    <a:pt x="42" y="26"/>
                  </a:lnTo>
                  <a:lnTo>
                    <a:pt x="56" y="24"/>
                  </a:lnTo>
                  <a:lnTo>
                    <a:pt x="69" y="0"/>
                  </a:lnTo>
                  <a:lnTo>
                    <a:pt x="79" y="8"/>
                  </a:lnTo>
                  <a:lnTo>
                    <a:pt x="84" y="20"/>
                  </a:lnTo>
                  <a:lnTo>
                    <a:pt x="91" y="33"/>
                  </a:lnTo>
                  <a:lnTo>
                    <a:pt x="89" y="33"/>
                  </a:lnTo>
                  <a:lnTo>
                    <a:pt x="84" y="38"/>
                  </a:lnTo>
                  <a:lnTo>
                    <a:pt x="81" y="48"/>
                  </a:lnTo>
                  <a:lnTo>
                    <a:pt x="76" y="70"/>
                  </a:lnTo>
                  <a:lnTo>
                    <a:pt x="81" y="77"/>
                  </a:lnTo>
                  <a:lnTo>
                    <a:pt x="88" y="80"/>
                  </a:lnTo>
                  <a:lnTo>
                    <a:pt x="95" y="78"/>
                  </a:lnTo>
                  <a:lnTo>
                    <a:pt x="106" y="84"/>
                  </a:lnTo>
                  <a:lnTo>
                    <a:pt x="103" y="98"/>
                  </a:lnTo>
                  <a:lnTo>
                    <a:pt x="99" y="100"/>
                  </a:lnTo>
                  <a:lnTo>
                    <a:pt x="91" y="104"/>
                  </a:lnTo>
                  <a:lnTo>
                    <a:pt x="85" y="115"/>
                  </a:lnTo>
                  <a:lnTo>
                    <a:pt x="89" y="137"/>
                  </a:lnTo>
                  <a:lnTo>
                    <a:pt x="84" y="140"/>
                  </a:lnTo>
                  <a:lnTo>
                    <a:pt x="85" y="156"/>
                  </a:lnTo>
                  <a:lnTo>
                    <a:pt x="85" y="167"/>
                  </a:lnTo>
                  <a:lnTo>
                    <a:pt x="89" y="177"/>
                  </a:lnTo>
                  <a:lnTo>
                    <a:pt x="93" y="186"/>
                  </a:lnTo>
                  <a:lnTo>
                    <a:pt x="91" y="210"/>
                  </a:lnTo>
                  <a:lnTo>
                    <a:pt x="90" y="217"/>
                  </a:lnTo>
                  <a:lnTo>
                    <a:pt x="91" y="223"/>
                  </a:lnTo>
                  <a:lnTo>
                    <a:pt x="89" y="244"/>
                  </a:lnTo>
                  <a:lnTo>
                    <a:pt x="81" y="271"/>
                  </a:lnTo>
                  <a:lnTo>
                    <a:pt x="76" y="262"/>
                  </a:lnTo>
                  <a:lnTo>
                    <a:pt x="75" y="247"/>
                  </a:lnTo>
                  <a:lnTo>
                    <a:pt x="79" y="224"/>
                  </a:lnTo>
                  <a:lnTo>
                    <a:pt x="80" y="196"/>
                  </a:lnTo>
                  <a:lnTo>
                    <a:pt x="76" y="173"/>
                  </a:lnTo>
                  <a:lnTo>
                    <a:pt x="72" y="161"/>
                  </a:lnTo>
                  <a:lnTo>
                    <a:pt x="66" y="154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35" name="Freeform 36"/>
            <p:cNvSpPr>
              <a:spLocks/>
            </p:cNvSpPr>
            <p:nvPr/>
          </p:nvSpPr>
          <p:spPr bwMode="auto">
            <a:xfrm>
              <a:off x="4982484" y="3475618"/>
              <a:ext cx="110560" cy="186338"/>
            </a:xfrm>
            <a:custGeom>
              <a:avLst/>
              <a:gdLst>
                <a:gd name="T0" fmla="*/ 45 w 98"/>
                <a:gd name="T1" fmla="*/ 105 h 166"/>
                <a:gd name="T2" fmla="*/ 47 w 98"/>
                <a:gd name="T3" fmla="*/ 105 h 166"/>
                <a:gd name="T4" fmla="*/ 51 w 98"/>
                <a:gd name="T5" fmla="*/ 111 h 166"/>
                <a:gd name="T6" fmla="*/ 51 w 98"/>
                <a:gd name="T7" fmla="*/ 112 h 166"/>
                <a:gd name="T8" fmla="*/ 47 w 98"/>
                <a:gd name="T9" fmla="*/ 126 h 166"/>
                <a:gd name="T10" fmla="*/ 39 w 98"/>
                <a:gd name="T11" fmla="*/ 130 h 166"/>
                <a:gd name="T12" fmla="*/ 37 w 98"/>
                <a:gd name="T13" fmla="*/ 135 h 166"/>
                <a:gd name="T14" fmla="*/ 33 w 98"/>
                <a:gd name="T15" fmla="*/ 135 h 166"/>
                <a:gd name="T16" fmla="*/ 30 w 98"/>
                <a:gd name="T17" fmla="*/ 140 h 166"/>
                <a:gd name="T18" fmla="*/ 36 w 98"/>
                <a:gd name="T19" fmla="*/ 139 h 166"/>
                <a:gd name="T20" fmla="*/ 48 w 98"/>
                <a:gd name="T21" fmla="*/ 142 h 166"/>
                <a:gd name="T22" fmla="*/ 59 w 98"/>
                <a:gd name="T23" fmla="*/ 130 h 166"/>
                <a:gd name="T24" fmla="*/ 67 w 98"/>
                <a:gd name="T25" fmla="*/ 121 h 166"/>
                <a:gd name="T26" fmla="*/ 71 w 98"/>
                <a:gd name="T27" fmla="*/ 113 h 166"/>
                <a:gd name="T28" fmla="*/ 71 w 98"/>
                <a:gd name="T29" fmla="*/ 104 h 166"/>
                <a:gd name="T30" fmla="*/ 67 w 98"/>
                <a:gd name="T31" fmla="*/ 84 h 166"/>
                <a:gd name="T32" fmla="*/ 66 w 98"/>
                <a:gd name="T33" fmla="*/ 77 h 166"/>
                <a:gd name="T34" fmla="*/ 63 w 98"/>
                <a:gd name="T35" fmla="*/ 70 h 166"/>
                <a:gd name="T36" fmla="*/ 55 w 98"/>
                <a:gd name="T37" fmla="*/ 66 h 166"/>
                <a:gd name="T38" fmla="*/ 46 w 98"/>
                <a:gd name="T39" fmla="*/ 61 h 166"/>
                <a:gd name="T40" fmla="*/ 37 w 98"/>
                <a:gd name="T41" fmla="*/ 44 h 166"/>
                <a:gd name="T42" fmla="*/ 37 w 98"/>
                <a:gd name="T43" fmla="*/ 37 h 166"/>
                <a:gd name="T44" fmla="*/ 39 w 98"/>
                <a:gd name="T45" fmla="*/ 32 h 166"/>
                <a:gd name="T46" fmla="*/ 42 w 98"/>
                <a:gd name="T47" fmla="*/ 29 h 166"/>
                <a:gd name="T48" fmla="*/ 47 w 98"/>
                <a:gd name="T49" fmla="*/ 26 h 166"/>
                <a:gd name="T50" fmla="*/ 56 w 98"/>
                <a:gd name="T51" fmla="*/ 20 h 166"/>
                <a:gd name="T52" fmla="*/ 55 w 98"/>
                <a:gd name="T53" fmla="*/ 15 h 166"/>
                <a:gd name="T54" fmla="*/ 51 w 98"/>
                <a:gd name="T55" fmla="*/ 9 h 166"/>
                <a:gd name="T56" fmla="*/ 48 w 98"/>
                <a:gd name="T57" fmla="*/ 5 h 166"/>
                <a:gd name="T58" fmla="*/ 45 w 98"/>
                <a:gd name="T59" fmla="*/ 2 h 166"/>
                <a:gd name="T60" fmla="*/ 39 w 98"/>
                <a:gd name="T61" fmla="*/ 0 h 166"/>
                <a:gd name="T62" fmla="*/ 37 w 98"/>
                <a:gd name="T63" fmla="*/ 1 h 166"/>
                <a:gd name="T64" fmla="*/ 27 w 98"/>
                <a:gd name="T65" fmla="*/ 1 h 166"/>
                <a:gd name="T66" fmla="*/ 18 w 98"/>
                <a:gd name="T67" fmla="*/ 0 h 166"/>
                <a:gd name="T68" fmla="*/ 12 w 98"/>
                <a:gd name="T69" fmla="*/ 0 h 166"/>
                <a:gd name="T70" fmla="*/ 3 w 98"/>
                <a:gd name="T71" fmla="*/ 1 h 166"/>
                <a:gd name="T72" fmla="*/ 1 w 98"/>
                <a:gd name="T73" fmla="*/ 3 h 166"/>
                <a:gd name="T74" fmla="*/ 0 w 98"/>
                <a:gd name="T75" fmla="*/ 6 h 166"/>
                <a:gd name="T76" fmla="*/ 3 w 98"/>
                <a:gd name="T77" fmla="*/ 6 h 166"/>
                <a:gd name="T78" fmla="*/ 6 w 98"/>
                <a:gd name="T79" fmla="*/ 10 h 166"/>
                <a:gd name="T80" fmla="*/ 8 w 98"/>
                <a:gd name="T81" fmla="*/ 20 h 166"/>
                <a:gd name="T82" fmla="*/ 15 w 98"/>
                <a:gd name="T83" fmla="*/ 24 h 166"/>
                <a:gd name="T84" fmla="*/ 18 w 98"/>
                <a:gd name="T85" fmla="*/ 29 h 166"/>
                <a:gd name="T86" fmla="*/ 18 w 98"/>
                <a:gd name="T87" fmla="*/ 34 h 166"/>
                <a:gd name="T88" fmla="*/ 15 w 98"/>
                <a:gd name="T89" fmla="*/ 40 h 166"/>
                <a:gd name="T90" fmla="*/ 13 w 98"/>
                <a:gd name="T91" fmla="*/ 44 h 166"/>
                <a:gd name="T92" fmla="*/ 17 w 98"/>
                <a:gd name="T93" fmla="*/ 50 h 166"/>
                <a:gd name="T94" fmla="*/ 24 w 98"/>
                <a:gd name="T95" fmla="*/ 57 h 166"/>
                <a:gd name="T96" fmla="*/ 39 w 98"/>
                <a:gd name="T97" fmla="*/ 74 h 166"/>
                <a:gd name="T98" fmla="*/ 42 w 98"/>
                <a:gd name="T99" fmla="*/ 81 h 166"/>
                <a:gd name="T100" fmla="*/ 44 w 98"/>
                <a:gd name="T101" fmla="*/ 89 h 166"/>
                <a:gd name="T102" fmla="*/ 45 w 98"/>
                <a:gd name="T103" fmla="*/ 99 h 166"/>
                <a:gd name="T104" fmla="*/ 45 w 98"/>
                <a:gd name="T105" fmla="*/ 105 h 16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98"/>
                <a:gd name="T160" fmla="*/ 0 h 166"/>
                <a:gd name="T161" fmla="*/ 98 w 98"/>
                <a:gd name="T162" fmla="*/ 166 h 16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98" h="166">
                  <a:moveTo>
                    <a:pt x="61" y="122"/>
                  </a:moveTo>
                  <a:lnTo>
                    <a:pt x="64" y="122"/>
                  </a:lnTo>
                  <a:lnTo>
                    <a:pt x="69" y="129"/>
                  </a:lnTo>
                  <a:lnTo>
                    <a:pt x="69" y="130"/>
                  </a:lnTo>
                  <a:lnTo>
                    <a:pt x="64" y="147"/>
                  </a:lnTo>
                  <a:lnTo>
                    <a:pt x="53" y="151"/>
                  </a:lnTo>
                  <a:lnTo>
                    <a:pt x="50" y="156"/>
                  </a:lnTo>
                  <a:lnTo>
                    <a:pt x="45" y="156"/>
                  </a:lnTo>
                  <a:lnTo>
                    <a:pt x="41" y="163"/>
                  </a:lnTo>
                  <a:lnTo>
                    <a:pt x="49" y="162"/>
                  </a:lnTo>
                  <a:lnTo>
                    <a:pt x="65" y="165"/>
                  </a:lnTo>
                  <a:lnTo>
                    <a:pt x="81" y="151"/>
                  </a:lnTo>
                  <a:lnTo>
                    <a:pt x="91" y="140"/>
                  </a:lnTo>
                  <a:lnTo>
                    <a:pt x="97" y="132"/>
                  </a:lnTo>
                  <a:lnTo>
                    <a:pt x="97" y="121"/>
                  </a:lnTo>
                  <a:lnTo>
                    <a:pt x="91" y="98"/>
                  </a:lnTo>
                  <a:lnTo>
                    <a:pt x="90" y="89"/>
                  </a:lnTo>
                  <a:lnTo>
                    <a:pt x="86" y="81"/>
                  </a:lnTo>
                  <a:lnTo>
                    <a:pt x="75" y="76"/>
                  </a:lnTo>
                  <a:lnTo>
                    <a:pt x="63" y="71"/>
                  </a:lnTo>
                  <a:lnTo>
                    <a:pt x="50" y="51"/>
                  </a:lnTo>
                  <a:lnTo>
                    <a:pt x="50" y="43"/>
                  </a:lnTo>
                  <a:lnTo>
                    <a:pt x="53" y="37"/>
                  </a:lnTo>
                  <a:lnTo>
                    <a:pt x="57" y="33"/>
                  </a:lnTo>
                  <a:lnTo>
                    <a:pt x="64" y="30"/>
                  </a:lnTo>
                  <a:lnTo>
                    <a:pt x="76" y="24"/>
                  </a:lnTo>
                  <a:lnTo>
                    <a:pt x="75" y="17"/>
                  </a:lnTo>
                  <a:lnTo>
                    <a:pt x="70" y="11"/>
                  </a:lnTo>
                  <a:lnTo>
                    <a:pt x="65" y="5"/>
                  </a:lnTo>
                  <a:lnTo>
                    <a:pt x="62" y="2"/>
                  </a:lnTo>
                  <a:lnTo>
                    <a:pt x="54" y="0"/>
                  </a:lnTo>
                  <a:lnTo>
                    <a:pt x="50" y="1"/>
                  </a:lnTo>
                  <a:lnTo>
                    <a:pt x="37" y="1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5" y="1"/>
                  </a:lnTo>
                  <a:lnTo>
                    <a:pt x="1" y="3"/>
                  </a:lnTo>
                  <a:lnTo>
                    <a:pt x="0" y="7"/>
                  </a:lnTo>
                  <a:lnTo>
                    <a:pt x="3" y="8"/>
                  </a:lnTo>
                  <a:lnTo>
                    <a:pt x="8" y="12"/>
                  </a:lnTo>
                  <a:lnTo>
                    <a:pt x="11" y="24"/>
                  </a:lnTo>
                  <a:lnTo>
                    <a:pt x="21" y="28"/>
                  </a:lnTo>
                  <a:lnTo>
                    <a:pt x="25" y="33"/>
                  </a:lnTo>
                  <a:lnTo>
                    <a:pt x="25" y="40"/>
                  </a:lnTo>
                  <a:lnTo>
                    <a:pt x="21" y="46"/>
                  </a:lnTo>
                  <a:lnTo>
                    <a:pt x="17" y="51"/>
                  </a:lnTo>
                  <a:lnTo>
                    <a:pt x="23" y="58"/>
                  </a:lnTo>
                  <a:lnTo>
                    <a:pt x="33" y="66"/>
                  </a:lnTo>
                  <a:lnTo>
                    <a:pt x="53" y="86"/>
                  </a:lnTo>
                  <a:lnTo>
                    <a:pt x="57" y="94"/>
                  </a:lnTo>
                  <a:lnTo>
                    <a:pt x="60" y="104"/>
                  </a:lnTo>
                  <a:lnTo>
                    <a:pt x="61" y="115"/>
                  </a:lnTo>
                  <a:lnTo>
                    <a:pt x="61" y="122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36" name="Freeform 37"/>
            <p:cNvSpPr>
              <a:spLocks/>
            </p:cNvSpPr>
            <p:nvPr/>
          </p:nvSpPr>
          <p:spPr bwMode="auto">
            <a:xfrm>
              <a:off x="4923256" y="3515548"/>
              <a:ext cx="101347" cy="232317"/>
            </a:xfrm>
            <a:custGeom>
              <a:avLst/>
              <a:gdLst>
                <a:gd name="T0" fmla="*/ 15 w 90"/>
                <a:gd name="T1" fmla="*/ 0 h 208"/>
                <a:gd name="T2" fmla="*/ 13 w 90"/>
                <a:gd name="T3" fmla="*/ 1 h 208"/>
                <a:gd name="T4" fmla="*/ 7 w 90"/>
                <a:gd name="T5" fmla="*/ 6 h 208"/>
                <a:gd name="T6" fmla="*/ 3 w 90"/>
                <a:gd name="T7" fmla="*/ 16 h 208"/>
                <a:gd name="T8" fmla="*/ 5 w 90"/>
                <a:gd name="T9" fmla="*/ 32 h 208"/>
                <a:gd name="T10" fmla="*/ 3 w 90"/>
                <a:gd name="T11" fmla="*/ 36 h 208"/>
                <a:gd name="T12" fmla="*/ 3 w 90"/>
                <a:gd name="T13" fmla="*/ 50 h 208"/>
                <a:gd name="T14" fmla="*/ 3 w 90"/>
                <a:gd name="T15" fmla="*/ 58 h 208"/>
                <a:gd name="T16" fmla="*/ 3 w 90"/>
                <a:gd name="T17" fmla="*/ 66 h 208"/>
                <a:gd name="T18" fmla="*/ 8 w 90"/>
                <a:gd name="T19" fmla="*/ 75 h 208"/>
                <a:gd name="T20" fmla="*/ 6 w 90"/>
                <a:gd name="T21" fmla="*/ 94 h 208"/>
                <a:gd name="T22" fmla="*/ 6 w 90"/>
                <a:gd name="T23" fmla="*/ 102 h 208"/>
                <a:gd name="T24" fmla="*/ 6 w 90"/>
                <a:gd name="T25" fmla="*/ 107 h 208"/>
                <a:gd name="T26" fmla="*/ 3 w 90"/>
                <a:gd name="T27" fmla="*/ 124 h 208"/>
                <a:gd name="T28" fmla="*/ 0 w 90"/>
                <a:gd name="T29" fmla="*/ 147 h 208"/>
                <a:gd name="T30" fmla="*/ 0 w 90"/>
                <a:gd name="T31" fmla="*/ 148 h 208"/>
                <a:gd name="T32" fmla="*/ 0 w 90"/>
                <a:gd name="T33" fmla="*/ 150 h 208"/>
                <a:gd name="T34" fmla="*/ 9 w 90"/>
                <a:gd name="T35" fmla="*/ 162 h 208"/>
                <a:gd name="T36" fmla="*/ 18 w 90"/>
                <a:gd name="T37" fmla="*/ 171 h 208"/>
                <a:gd name="T38" fmla="*/ 32 w 90"/>
                <a:gd name="T39" fmla="*/ 169 h 208"/>
                <a:gd name="T40" fmla="*/ 39 w 90"/>
                <a:gd name="T41" fmla="*/ 176 h 208"/>
                <a:gd name="T42" fmla="*/ 45 w 90"/>
                <a:gd name="T43" fmla="*/ 174 h 208"/>
                <a:gd name="T44" fmla="*/ 37 w 90"/>
                <a:gd name="T45" fmla="*/ 162 h 208"/>
                <a:gd name="T46" fmla="*/ 17 w 90"/>
                <a:gd name="T47" fmla="*/ 141 h 208"/>
                <a:gd name="T48" fmla="*/ 13 w 90"/>
                <a:gd name="T49" fmla="*/ 134 h 208"/>
                <a:gd name="T50" fmla="*/ 11 w 90"/>
                <a:gd name="T51" fmla="*/ 125 h 208"/>
                <a:gd name="T52" fmla="*/ 12 w 90"/>
                <a:gd name="T53" fmla="*/ 111 h 208"/>
                <a:gd name="T54" fmla="*/ 16 w 90"/>
                <a:gd name="T55" fmla="*/ 95 h 208"/>
                <a:gd name="T56" fmla="*/ 18 w 90"/>
                <a:gd name="T57" fmla="*/ 75 h 208"/>
                <a:gd name="T58" fmla="*/ 20 w 90"/>
                <a:gd name="T59" fmla="*/ 72 h 208"/>
                <a:gd name="T60" fmla="*/ 21 w 90"/>
                <a:gd name="T61" fmla="*/ 70 h 208"/>
                <a:gd name="T62" fmla="*/ 24 w 90"/>
                <a:gd name="T63" fmla="*/ 70 h 208"/>
                <a:gd name="T64" fmla="*/ 26 w 90"/>
                <a:gd name="T65" fmla="*/ 72 h 208"/>
                <a:gd name="T66" fmla="*/ 26 w 90"/>
                <a:gd name="T67" fmla="*/ 78 h 208"/>
                <a:gd name="T68" fmla="*/ 33 w 90"/>
                <a:gd name="T69" fmla="*/ 92 h 208"/>
                <a:gd name="T70" fmla="*/ 38 w 90"/>
                <a:gd name="T71" fmla="*/ 97 h 208"/>
                <a:gd name="T72" fmla="*/ 37 w 90"/>
                <a:gd name="T73" fmla="*/ 86 h 208"/>
                <a:gd name="T74" fmla="*/ 38 w 90"/>
                <a:gd name="T75" fmla="*/ 77 h 208"/>
                <a:gd name="T76" fmla="*/ 39 w 90"/>
                <a:gd name="T77" fmla="*/ 72 h 208"/>
                <a:gd name="T78" fmla="*/ 44 w 90"/>
                <a:gd name="T79" fmla="*/ 71 h 208"/>
                <a:gd name="T80" fmla="*/ 48 w 90"/>
                <a:gd name="T81" fmla="*/ 67 h 208"/>
                <a:gd name="T82" fmla="*/ 58 w 90"/>
                <a:gd name="T83" fmla="*/ 67 h 208"/>
                <a:gd name="T84" fmla="*/ 63 w 90"/>
                <a:gd name="T85" fmla="*/ 71 h 208"/>
                <a:gd name="T86" fmla="*/ 65 w 90"/>
                <a:gd name="T87" fmla="*/ 64 h 208"/>
                <a:gd name="T88" fmla="*/ 65 w 90"/>
                <a:gd name="T89" fmla="*/ 58 h 208"/>
                <a:gd name="T90" fmla="*/ 63 w 90"/>
                <a:gd name="T91" fmla="*/ 51 h 208"/>
                <a:gd name="T92" fmla="*/ 60 w 90"/>
                <a:gd name="T93" fmla="*/ 43 h 208"/>
                <a:gd name="T94" fmla="*/ 56 w 90"/>
                <a:gd name="T95" fmla="*/ 36 h 208"/>
                <a:gd name="T96" fmla="*/ 49 w 90"/>
                <a:gd name="T97" fmla="*/ 28 h 208"/>
                <a:gd name="T98" fmla="*/ 45 w 90"/>
                <a:gd name="T99" fmla="*/ 26 h 208"/>
                <a:gd name="T100" fmla="*/ 41 w 90"/>
                <a:gd name="T101" fmla="*/ 25 h 208"/>
                <a:gd name="T102" fmla="*/ 38 w 90"/>
                <a:gd name="T103" fmla="*/ 27 h 208"/>
                <a:gd name="T104" fmla="*/ 33 w 90"/>
                <a:gd name="T105" fmla="*/ 29 h 208"/>
                <a:gd name="T106" fmla="*/ 29 w 90"/>
                <a:gd name="T107" fmla="*/ 29 h 208"/>
                <a:gd name="T108" fmla="*/ 32 w 90"/>
                <a:gd name="T109" fmla="*/ 20 h 208"/>
                <a:gd name="T110" fmla="*/ 33 w 90"/>
                <a:gd name="T111" fmla="*/ 13 h 208"/>
                <a:gd name="T112" fmla="*/ 31 w 90"/>
                <a:gd name="T113" fmla="*/ 7 h 208"/>
                <a:gd name="T114" fmla="*/ 23 w 90"/>
                <a:gd name="T115" fmla="*/ 7 h 208"/>
                <a:gd name="T116" fmla="*/ 21 w 90"/>
                <a:gd name="T117" fmla="*/ 1 h 208"/>
                <a:gd name="T118" fmla="*/ 15 w 90"/>
                <a:gd name="T119" fmla="*/ 0 h 20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0"/>
                <a:gd name="T181" fmla="*/ 0 h 208"/>
                <a:gd name="T182" fmla="*/ 90 w 90"/>
                <a:gd name="T183" fmla="*/ 208 h 20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0" h="208">
                  <a:moveTo>
                    <a:pt x="21" y="0"/>
                  </a:moveTo>
                  <a:lnTo>
                    <a:pt x="17" y="1"/>
                  </a:lnTo>
                  <a:lnTo>
                    <a:pt x="9" y="6"/>
                  </a:lnTo>
                  <a:lnTo>
                    <a:pt x="4" y="18"/>
                  </a:lnTo>
                  <a:lnTo>
                    <a:pt x="7" y="38"/>
                  </a:lnTo>
                  <a:lnTo>
                    <a:pt x="3" y="42"/>
                  </a:lnTo>
                  <a:lnTo>
                    <a:pt x="4" y="58"/>
                  </a:lnTo>
                  <a:lnTo>
                    <a:pt x="4" y="68"/>
                  </a:lnTo>
                  <a:lnTo>
                    <a:pt x="5" y="78"/>
                  </a:lnTo>
                  <a:lnTo>
                    <a:pt x="11" y="88"/>
                  </a:lnTo>
                  <a:lnTo>
                    <a:pt x="8" y="111"/>
                  </a:lnTo>
                  <a:lnTo>
                    <a:pt x="8" y="119"/>
                  </a:lnTo>
                  <a:lnTo>
                    <a:pt x="8" y="126"/>
                  </a:lnTo>
                  <a:lnTo>
                    <a:pt x="5" y="145"/>
                  </a:lnTo>
                  <a:lnTo>
                    <a:pt x="0" y="172"/>
                  </a:lnTo>
                  <a:lnTo>
                    <a:pt x="0" y="173"/>
                  </a:lnTo>
                  <a:lnTo>
                    <a:pt x="0" y="175"/>
                  </a:lnTo>
                  <a:lnTo>
                    <a:pt x="12" y="191"/>
                  </a:lnTo>
                  <a:lnTo>
                    <a:pt x="25" y="200"/>
                  </a:lnTo>
                  <a:lnTo>
                    <a:pt x="43" y="198"/>
                  </a:lnTo>
                  <a:lnTo>
                    <a:pt x="54" y="207"/>
                  </a:lnTo>
                  <a:lnTo>
                    <a:pt x="62" y="204"/>
                  </a:lnTo>
                  <a:lnTo>
                    <a:pt x="50" y="191"/>
                  </a:lnTo>
                  <a:lnTo>
                    <a:pt x="23" y="166"/>
                  </a:lnTo>
                  <a:lnTo>
                    <a:pt x="17" y="157"/>
                  </a:lnTo>
                  <a:lnTo>
                    <a:pt x="15" y="146"/>
                  </a:lnTo>
                  <a:lnTo>
                    <a:pt x="16" y="130"/>
                  </a:lnTo>
                  <a:lnTo>
                    <a:pt x="22" y="112"/>
                  </a:lnTo>
                  <a:lnTo>
                    <a:pt x="25" y="88"/>
                  </a:lnTo>
                  <a:lnTo>
                    <a:pt x="27" y="84"/>
                  </a:lnTo>
                  <a:lnTo>
                    <a:pt x="28" y="82"/>
                  </a:lnTo>
                  <a:lnTo>
                    <a:pt x="33" y="82"/>
                  </a:lnTo>
                  <a:lnTo>
                    <a:pt x="35" y="85"/>
                  </a:lnTo>
                  <a:lnTo>
                    <a:pt x="35" y="92"/>
                  </a:lnTo>
                  <a:lnTo>
                    <a:pt x="44" y="108"/>
                  </a:lnTo>
                  <a:lnTo>
                    <a:pt x="52" y="114"/>
                  </a:lnTo>
                  <a:lnTo>
                    <a:pt x="50" y="101"/>
                  </a:lnTo>
                  <a:lnTo>
                    <a:pt x="52" y="90"/>
                  </a:lnTo>
                  <a:lnTo>
                    <a:pt x="54" y="85"/>
                  </a:lnTo>
                  <a:lnTo>
                    <a:pt x="60" y="83"/>
                  </a:lnTo>
                  <a:lnTo>
                    <a:pt x="65" y="79"/>
                  </a:lnTo>
                  <a:lnTo>
                    <a:pt x="79" y="79"/>
                  </a:lnTo>
                  <a:lnTo>
                    <a:pt x="86" y="83"/>
                  </a:lnTo>
                  <a:lnTo>
                    <a:pt x="89" y="75"/>
                  </a:lnTo>
                  <a:lnTo>
                    <a:pt x="89" y="68"/>
                  </a:lnTo>
                  <a:lnTo>
                    <a:pt x="86" y="60"/>
                  </a:lnTo>
                  <a:lnTo>
                    <a:pt x="82" y="51"/>
                  </a:lnTo>
                  <a:lnTo>
                    <a:pt x="76" y="42"/>
                  </a:lnTo>
                  <a:lnTo>
                    <a:pt x="67" y="32"/>
                  </a:lnTo>
                  <a:lnTo>
                    <a:pt x="62" y="30"/>
                  </a:lnTo>
                  <a:lnTo>
                    <a:pt x="56" y="29"/>
                  </a:lnTo>
                  <a:lnTo>
                    <a:pt x="52" y="31"/>
                  </a:lnTo>
                  <a:lnTo>
                    <a:pt x="44" y="34"/>
                  </a:lnTo>
                  <a:lnTo>
                    <a:pt x="40" y="34"/>
                  </a:lnTo>
                  <a:lnTo>
                    <a:pt x="43" y="24"/>
                  </a:lnTo>
                  <a:lnTo>
                    <a:pt x="44" y="15"/>
                  </a:lnTo>
                  <a:lnTo>
                    <a:pt x="42" y="9"/>
                  </a:lnTo>
                  <a:lnTo>
                    <a:pt x="31" y="9"/>
                  </a:lnTo>
                  <a:lnTo>
                    <a:pt x="28" y="1"/>
                  </a:lnTo>
                  <a:lnTo>
                    <a:pt x="21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37" name="Freeform 38"/>
            <p:cNvSpPr>
              <a:spLocks/>
            </p:cNvSpPr>
            <p:nvPr/>
          </p:nvSpPr>
          <p:spPr bwMode="auto">
            <a:xfrm>
              <a:off x="4765313" y="3393339"/>
              <a:ext cx="85552" cy="42349"/>
            </a:xfrm>
            <a:custGeom>
              <a:avLst/>
              <a:gdLst>
                <a:gd name="T0" fmla="*/ 43 w 77"/>
                <a:gd name="T1" fmla="*/ 31 h 38"/>
                <a:gd name="T2" fmla="*/ 25 w 77"/>
                <a:gd name="T3" fmla="*/ 29 h 38"/>
                <a:gd name="T4" fmla="*/ 8 w 77"/>
                <a:gd name="T5" fmla="*/ 31 h 38"/>
                <a:gd name="T6" fmla="*/ 3 w 77"/>
                <a:gd name="T7" fmla="*/ 31 h 38"/>
                <a:gd name="T8" fmla="*/ 0 w 77"/>
                <a:gd name="T9" fmla="*/ 29 h 38"/>
                <a:gd name="T10" fmla="*/ 0 w 77"/>
                <a:gd name="T11" fmla="*/ 26 h 38"/>
                <a:gd name="T12" fmla="*/ 3 w 77"/>
                <a:gd name="T13" fmla="*/ 13 h 38"/>
                <a:gd name="T14" fmla="*/ 9 w 77"/>
                <a:gd name="T15" fmla="*/ 6 h 38"/>
                <a:gd name="T16" fmla="*/ 17 w 77"/>
                <a:gd name="T17" fmla="*/ 2 h 38"/>
                <a:gd name="T18" fmla="*/ 25 w 77"/>
                <a:gd name="T19" fmla="*/ 0 h 38"/>
                <a:gd name="T20" fmla="*/ 44 w 77"/>
                <a:gd name="T21" fmla="*/ 2 h 38"/>
                <a:gd name="T22" fmla="*/ 50 w 77"/>
                <a:gd name="T23" fmla="*/ 5 h 38"/>
                <a:gd name="T24" fmla="*/ 54 w 77"/>
                <a:gd name="T25" fmla="*/ 9 h 38"/>
                <a:gd name="T26" fmla="*/ 43 w 77"/>
                <a:gd name="T27" fmla="*/ 31 h 3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7"/>
                <a:gd name="T43" fmla="*/ 0 h 38"/>
                <a:gd name="T44" fmla="*/ 77 w 77"/>
                <a:gd name="T45" fmla="*/ 38 h 3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7" h="38">
                  <a:moveTo>
                    <a:pt x="61" y="37"/>
                  </a:moveTo>
                  <a:lnTo>
                    <a:pt x="36" y="34"/>
                  </a:lnTo>
                  <a:lnTo>
                    <a:pt x="11" y="37"/>
                  </a:lnTo>
                  <a:lnTo>
                    <a:pt x="3" y="37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3" y="15"/>
                  </a:lnTo>
                  <a:lnTo>
                    <a:pt x="13" y="6"/>
                  </a:lnTo>
                  <a:lnTo>
                    <a:pt x="24" y="2"/>
                  </a:lnTo>
                  <a:lnTo>
                    <a:pt x="35" y="0"/>
                  </a:lnTo>
                  <a:lnTo>
                    <a:pt x="62" y="2"/>
                  </a:lnTo>
                  <a:lnTo>
                    <a:pt x="70" y="5"/>
                  </a:lnTo>
                  <a:lnTo>
                    <a:pt x="76" y="11"/>
                  </a:lnTo>
                  <a:lnTo>
                    <a:pt x="61" y="37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38" name="Freeform 39"/>
            <p:cNvSpPr>
              <a:spLocks/>
            </p:cNvSpPr>
            <p:nvPr/>
          </p:nvSpPr>
          <p:spPr bwMode="auto">
            <a:xfrm>
              <a:off x="4642907" y="3366720"/>
              <a:ext cx="119773" cy="60499"/>
            </a:xfrm>
            <a:custGeom>
              <a:avLst/>
              <a:gdLst>
                <a:gd name="T0" fmla="*/ 6 w 107"/>
                <a:gd name="T1" fmla="*/ 0 h 54"/>
                <a:gd name="T2" fmla="*/ 1 w 107"/>
                <a:gd name="T3" fmla="*/ 5 h 54"/>
                <a:gd name="T4" fmla="*/ 0 w 107"/>
                <a:gd name="T5" fmla="*/ 10 h 54"/>
                <a:gd name="T6" fmla="*/ 6 w 107"/>
                <a:gd name="T7" fmla="*/ 18 h 54"/>
                <a:gd name="T8" fmla="*/ 10 w 107"/>
                <a:gd name="T9" fmla="*/ 21 h 54"/>
                <a:gd name="T10" fmla="*/ 15 w 107"/>
                <a:gd name="T11" fmla="*/ 27 h 54"/>
                <a:gd name="T12" fmla="*/ 26 w 107"/>
                <a:gd name="T13" fmla="*/ 32 h 54"/>
                <a:gd name="T14" fmla="*/ 74 w 107"/>
                <a:gd name="T15" fmla="*/ 45 h 54"/>
                <a:gd name="T16" fmla="*/ 77 w 107"/>
                <a:gd name="T17" fmla="*/ 29 h 54"/>
                <a:gd name="T18" fmla="*/ 64 w 107"/>
                <a:gd name="T19" fmla="*/ 27 h 54"/>
                <a:gd name="T20" fmla="*/ 26 w 107"/>
                <a:gd name="T21" fmla="*/ 18 h 54"/>
                <a:gd name="T22" fmla="*/ 19 w 107"/>
                <a:gd name="T23" fmla="*/ 10 h 54"/>
                <a:gd name="T24" fmla="*/ 6 w 107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7"/>
                <a:gd name="T40" fmla="*/ 0 h 54"/>
                <a:gd name="T41" fmla="*/ 107 w 107"/>
                <a:gd name="T42" fmla="*/ 54 h 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7" h="54">
                  <a:moveTo>
                    <a:pt x="8" y="0"/>
                  </a:moveTo>
                  <a:lnTo>
                    <a:pt x="1" y="5"/>
                  </a:lnTo>
                  <a:lnTo>
                    <a:pt x="0" y="12"/>
                  </a:lnTo>
                  <a:lnTo>
                    <a:pt x="8" y="20"/>
                  </a:lnTo>
                  <a:lnTo>
                    <a:pt x="14" y="25"/>
                  </a:lnTo>
                  <a:lnTo>
                    <a:pt x="21" y="31"/>
                  </a:lnTo>
                  <a:lnTo>
                    <a:pt x="36" y="38"/>
                  </a:lnTo>
                  <a:lnTo>
                    <a:pt x="102" y="53"/>
                  </a:lnTo>
                  <a:lnTo>
                    <a:pt x="106" y="33"/>
                  </a:lnTo>
                  <a:lnTo>
                    <a:pt x="88" y="31"/>
                  </a:lnTo>
                  <a:lnTo>
                    <a:pt x="37" y="21"/>
                  </a:lnTo>
                  <a:lnTo>
                    <a:pt x="26" y="12"/>
                  </a:lnTo>
                  <a:lnTo>
                    <a:pt x="8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39" name="Freeform 40"/>
            <p:cNvSpPr>
              <a:spLocks/>
            </p:cNvSpPr>
            <p:nvPr/>
          </p:nvSpPr>
          <p:spPr bwMode="auto">
            <a:xfrm>
              <a:off x="4449427" y="3278391"/>
              <a:ext cx="460666" cy="419865"/>
            </a:xfrm>
            <a:custGeom>
              <a:avLst/>
              <a:gdLst>
                <a:gd name="T0" fmla="*/ 205 w 409"/>
                <a:gd name="T1" fmla="*/ 113 h 374"/>
                <a:gd name="T2" fmla="*/ 207 w 409"/>
                <a:gd name="T3" fmla="*/ 95 h 374"/>
                <a:gd name="T4" fmla="*/ 200 w 409"/>
                <a:gd name="T5" fmla="*/ 108 h 374"/>
                <a:gd name="T6" fmla="*/ 151 w 409"/>
                <a:gd name="T7" fmla="*/ 100 h 374"/>
                <a:gd name="T8" fmla="*/ 132 w 409"/>
                <a:gd name="T9" fmla="*/ 85 h 374"/>
                <a:gd name="T10" fmla="*/ 132 w 409"/>
                <a:gd name="T11" fmla="*/ 66 h 374"/>
                <a:gd name="T12" fmla="*/ 133 w 409"/>
                <a:gd name="T13" fmla="*/ 36 h 374"/>
                <a:gd name="T14" fmla="*/ 137 w 409"/>
                <a:gd name="T15" fmla="*/ 19 h 374"/>
                <a:gd name="T16" fmla="*/ 129 w 409"/>
                <a:gd name="T17" fmla="*/ 1 h 374"/>
                <a:gd name="T18" fmla="*/ 113 w 409"/>
                <a:gd name="T19" fmla="*/ 3 h 374"/>
                <a:gd name="T20" fmla="*/ 99 w 409"/>
                <a:gd name="T21" fmla="*/ 12 h 374"/>
                <a:gd name="T22" fmla="*/ 84 w 409"/>
                <a:gd name="T23" fmla="*/ 19 h 374"/>
                <a:gd name="T24" fmla="*/ 97 w 409"/>
                <a:gd name="T25" fmla="*/ 28 h 374"/>
                <a:gd name="T26" fmla="*/ 96 w 409"/>
                <a:gd name="T27" fmla="*/ 32 h 374"/>
                <a:gd name="T28" fmla="*/ 77 w 409"/>
                <a:gd name="T29" fmla="*/ 36 h 374"/>
                <a:gd name="T30" fmla="*/ 70 w 409"/>
                <a:gd name="T31" fmla="*/ 47 h 374"/>
                <a:gd name="T32" fmla="*/ 60 w 409"/>
                <a:gd name="T33" fmla="*/ 63 h 374"/>
                <a:gd name="T34" fmla="*/ 32 w 409"/>
                <a:gd name="T35" fmla="*/ 89 h 374"/>
                <a:gd name="T36" fmla="*/ 38 w 409"/>
                <a:gd name="T37" fmla="*/ 109 h 374"/>
                <a:gd name="T38" fmla="*/ 19 w 409"/>
                <a:gd name="T39" fmla="*/ 125 h 374"/>
                <a:gd name="T40" fmla="*/ 0 w 409"/>
                <a:gd name="T41" fmla="*/ 142 h 374"/>
                <a:gd name="T42" fmla="*/ 19 w 409"/>
                <a:gd name="T43" fmla="*/ 144 h 374"/>
                <a:gd name="T44" fmla="*/ 29 w 409"/>
                <a:gd name="T45" fmla="*/ 143 h 374"/>
                <a:gd name="T46" fmla="*/ 12 w 409"/>
                <a:gd name="T47" fmla="*/ 162 h 374"/>
                <a:gd name="T48" fmla="*/ 31 w 409"/>
                <a:gd name="T49" fmla="*/ 185 h 374"/>
                <a:gd name="T50" fmla="*/ 40 w 409"/>
                <a:gd name="T51" fmla="*/ 173 h 374"/>
                <a:gd name="T52" fmla="*/ 45 w 409"/>
                <a:gd name="T53" fmla="*/ 170 h 374"/>
                <a:gd name="T54" fmla="*/ 44 w 409"/>
                <a:gd name="T55" fmla="*/ 197 h 374"/>
                <a:gd name="T56" fmla="*/ 74 w 409"/>
                <a:gd name="T57" fmla="*/ 289 h 374"/>
                <a:gd name="T58" fmla="*/ 84 w 409"/>
                <a:gd name="T59" fmla="*/ 307 h 374"/>
                <a:gd name="T60" fmla="*/ 99 w 409"/>
                <a:gd name="T61" fmla="*/ 321 h 374"/>
                <a:gd name="T62" fmla="*/ 106 w 409"/>
                <a:gd name="T63" fmla="*/ 311 h 374"/>
                <a:gd name="T64" fmla="*/ 116 w 409"/>
                <a:gd name="T65" fmla="*/ 300 h 374"/>
                <a:gd name="T66" fmla="*/ 125 w 409"/>
                <a:gd name="T67" fmla="*/ 284 h 374"/>
                <a:gd name="T68" fmla="*/ 123 w 409"/>
                <a:gd name="T69" fmla="*/ 249 h 374"/>
                <a:gd name="T70" fmla="*/ 137 w 409"/>
                <a:gd name="T71" fmla="*/ 235 h 374"/>
                <a:gd name="T72" fmla="*/ 175 w 409"/>
                <a:gd name="T73" fmla="*/ 199 h 374"/>
                <a:gd name="T74" fmla="*/ 195 w 409"/>
                <a:gd name="T75" fmla="*/ 174 h 374"/>
                <a:gd name="T76" fmla="*/ 206 w 409"/>
                <a:gd name="T77" fmla="*/ 167 h 374"/>
                <a:gd name="T78" fmla="*/ 212 w 409"/>
                <a:gd name="T79" fmla="*/ 154 h 374"/>
                <a:gd name="T80" fmla="*/ 210 w 409"/>
                <a:gd name="T81" fmla="*/ 139 h 374"/>
                <a:gd name="T82" fmla="*/ 216 w 409"/>
                <a:gd name="T83" fmla="*/ 128 h 374"/>
                <a:gd name="T84" fmla="*/ 231 w 409"/>
                <a:gd name="T85" fmla="*/ 134 h 374"/>
                <a:gd name="T86" fmla="*/ 237 w 409"/>
                <a:gd name="T87" fmla="*/ 150 h 374"/>
                <a:gd name="T88" fmla="*/ 244 w 409"/>
                <a:gd name="T89" fmla="*/ 139 h 374"/>
                <a:gd name="T90" fmla="*/ 250 w 409"/>
                <a:gd name="T91" fmla="*/ 157 h 374"/>
                <a:gd name="T92" fmla="*/ 253 w 409"/>
                <a:gd name="T93" fmla="*/ 159 h 374"/>
                <a:gd name="T94" fmla="*/ 253 w 409"/>
                <a:gd name="T95" fmla="*/ 148 h 374"/>
                <a:gd name="T96" fmla="*/ 260 w 409"/>
                <a:gd name="T97" fmla="*/ 148 h 374"/>
                <a:gd name="T98" fmla="*/ 276 w 409"/>
                <a:gd name="T99" fmla="*/ 123 h 374"/>
                <a:gd name="T100" fmla="*/ 289 w 409"/>
                <a:gd name="T101" fmla="*/ 116 h 374"/>
                <a:gd name="T102" fmla="*/ 299 w 409"/>
                <a:gd name="T103" fmla="*/ 96 h 374"/>
                <a:gd name="T104" fmla="*/ 271 w 409"/>
                <a:gd name="T105" fmla="*/ 97 h 374"/>
                <a:gd name="T106" fmla="*/ 244 w 409"/>
                <a:gd name="T107" fmla="*/ 118 h 374"/>
                <a:gd name="T108" fmla="*/ 209 w 409"/>
                <a:gd name="T109" fmla="*/ 118 h 37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09"/>
                <a:gd name="T166" fmla="*/ 0 h 374"/>
                <a:gd name="T167" fmla="*/ 409 w 409"/>
                <a:gd name="T168" fmla="*/ 374 h 37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09" h="374">
                  <a:moveTo>
                    <a:pt x="285" y="137"/>
                  </a:moveTo>
                  <a:lnTo>
                    <a:pt x="280" y="135"/>
                  </a:lnTo>
                  <a:lnTo>
                    <a:pt x="280" y="131"/>
                  </a:lnTo>
                  <a:lnTo>
                    <a:pt x="282" y="127"/>
                  </a:lnTo>
                  <a:lnTo>
                    <a:pt x="285" y="113"/>
                  </a:lnTo>
                  <a:lnTo>
                    <a:pt x="283" y="110"/>
                  </a:lnTo>
                  <a:lnTo>
                    <a:pt x="280" y="110"/>
                  </a:lnTo>
                  <a:lnTo>
                    <a:pt x="276" y="112"/>
                  </a:lnTo>
                  <a:lnTo>
                    <a:pt x="274" y="125"/>
                  </a:lnTo>
                  <a:lnTo>
                    <a:pt x="273" y="130"/>
                  </a:lnTo>
                  <a:lnTo>
                    <a:pt x="243" y="127"/>
                  </a:lnTo>
                  <a:lnTo>
                    <a:pt x="207" y="116"/>
                  </a:lnTo>
                  <a:lnTo>
                    <a:pt x="195" y="112"/>
                  </a:lnTo>
                  <a:lnTo>
                    <a:pt x="187" y="107"/>
                  </a:lnTo>
                  <a:lnTo>
                    <a:pt x="180" y="99"/>
                  </a:lnTo>
                  <a:lnTo>
                    <a:pt x="172" y="92"/>
                  </a:lnTo>
                  <a:lnTo>
                    <a:pt x="172" y="84"/>
                  </a:lnTo>
                  <a:lnTo>
                    <a:pt x="180" y="77"/>
                  </a:lnTo>
                  <a:lnTo>
                    <a:pt x="173" y="65"/>
                  </a:lnTo>
                  <a:lnTo>
                    <a:pt x="174" y="52"/>
                  </a:lnTo>
                  <a:lnTo>
                    <a:pt x="182" y="42"/>
                  </a:lnTo>
                  <a:lnTo>
                    <a:pt x="186" y="40"/>
                  </a:lnTo>
                  <a:lnTo>
                    <a:pt x="181" y="28"/>
                  </a:lnTo>
                  <a:lnTo>
                    <a:pt x="187" y="22"/>
                  </a:lnTo>
                  <a:lnTo>
                    <a:pt x="183" y="13"/>
                  </a:lnTo>
                  <a:lnTo>
                    <a:pt x="182" y="5"/>
                  </a:lnTo>
                  <a:lnTo>
                    <a:pt x="177" y="1"/>
                  </a:lnTo>
                  <a:lnTo>
                    <a:pt x="168" y="0"/>
                  </a:lnTo>
                  <a:lnTo>
                    <a:pt x="157" y="2"/>
                  </a:lnTo>
                  <a:lnTo>
                    <a:pt x="154" y="3"/>
                  </a:lnTo>
                  <a:lnTo>
                    <a:pt x="151" y="7"/>
                  </a:lnTo>
                  <a:lnTo>
                    <a:pt x="149" y="13"/>
                  </a:lnTo>
                  <a:lnTo>
                    <a:pt x="135" y="14"/>
                  </a:lnTo>
                  <a:lnTo>
                    <a:pt x="124" y="15"/>
                  </a:lnTo>
                  <a:lnTo>
                    <a:pt x="120" y="19"/>
                  </a:lnTo>
                  <a:lnTo>
                    <a:pt x="114" y="23"/>
                  </a:lnTo>
                  <a:lnTo>
                    <a:pt x="120" y="28"/>
                  </a:lnTo>
                  <a:lnTo>
                    <a:pt x="127" y="29"/>
                  </a:lnTo>
                  <a:lnTo>
                    <a:pt x="132" y="32"/>
                  </a:lnTo>
                  <a:lnTo>
                    <a:pt x="134" y="36"/>
                  </a:lnTo>
                  <a:lnTo>
                    <a:pt x="134" y="37"/>
                  </a:lnTo>
                  <a:lnTo>
                    <a:pt x="131" y="37"/>
                  </a:lnTo>
                  <a:lnTo>
                    <a:pt x="117" y="37"/>
                  </a:lnTo>
                  <a:lnTo>
                    <a:pt x="110" y="38"/>
                  </a:lnTo>
                  <a:lnTo>
                    <a:pt x="105" y="42"/>
                  </a:lnTo>
                  <a:lnTo>
                    <a:pt x="103" y="48"/>
                  </a:lnTo>
                  <a:lnTo>
                    <a:pt x="104" y="54"/>
                  </a:lnTo>
                  <a:lnTo>
                    <a:pt x="96" y="55"/>
                  </a:lnTo>
                  <a:lnTo>
                    <a:pt x="94" y="59"/>
                  </a:lnTo>
                  <a:lnTo>
                    <a:pt x="90" y="66"/>
                  </a:lnTo>
                  <a:lnTo>
                    <a:pt x="82" y="73"/>
                  </a:lnTo>
                  <a:lnTo>
                    <a:pt x="66" y="82"/>
                  </a:lnTo>
                  <a:lnTo>
                    <a:pt x="54" y="89"/>
                  </a:lnTo>
                  <a:lnTo>
                    <a:pt x="43" y="104"/>
                  </a:lnTo>
                  <a:lnTo>
                    <a:pt x="42" y="116"/>
                  </a:lnTo>
                  <a:lnTo>
                    <a:pt x="42" y="121"/>
                  </a:lnTo>
                  <a:lnTo>
                    <a:pt x="52" y="126"/>
                  </a:lnTo>
                  <a:lnTo>
                    <a:pt x="48" y="145"/>
                  </a:lnTo>
                  <a:lnTo>
                    <a:pt x="42" y="145"/>
                  </a:lnTo>
                  <a:lnTo>
                    <a:pt x="26" y="145"/>
                  </a:lnTo>
                  <a:lnTo>
                    <a:pt x="22" y="146"/>
                  </a:lnTo>
                  <a:lnTo>
                    <a:pt x="18" y="148"/>
                  </a:lnTo>
                  <a:lnTo>
                    <a:pt x="0" y="165"/>
                  </a:lnTo>
                  <a:lnTo>
                    <a:pt x="2" y="167"/>
                  </a:lnTo>
                  <a:lnTo>
                    <a:pt x="9" y="170"/>
                  </a:lnTo>
                  <a:lnTo>
                    <a:pt x="26" y="167"/>
                  </a:lnTo>
                  <a:lnTo>
                    <a:pt x="35" y="165"/>
                  </a:lnTo>
                  <a:lnTo>
                    <a:pt x="40" y="165"/>
                  </a:lnTo>
                  <a:lnTo>
                    <a:pt x="40" y="166"/>
                  </a:lnTo>
                  <a:lnTo>
                    <a:pt x="32" y="178"/>
                  </a:lnTo>
                  <a:lnTo>
                    <a:pt x="25" y="185"/>
                  </a:lnTo>
                  <a:lnTo>
                    <a:pt x="16" y="189"/>
                  </a:lnTo>
                  <a:lnTo>
                    <a:pt x="21" y="198"/>
                  </a:lnTo>
                  <a:lnTo>
                    <a:pt x="27" y="206"/>
                  </a:lnTo>
                  <a:lnTo>
                    <a:pt x="42" y="215"/>
                  </a:lnTo>
                  <a:lnTo>
                    <a:pt x="45" y="214"/>
                  </a:lnTo>
                  <a:lnTo>
                    <a:pt x="53" y="206"/>
                  </a:lnTo>
                  <a:lnTo>
                    <a:pt x="55" y="200"/>
                  </a:lnTo>
                  <a:lnTo>
                    <a:pt x="57" y="194"/>
                  </a:lnTo>
                  <a:lnTo>
                    <a:pt x="63" y="192"/>
                  </a:lnTo>
                  <a:lnTo>
                    <a:pt x="62" y="197"/>
                  </a:lnTo>
                  <a:lnTo>
                    <a:pt x="63" y="206"/>
                  </a:lnTo>
                  <a:lnTo>
                    <a:pt x="61" y="219"/>
                  </a:lnTo>
                  <a:lnTo>
                    <a:pt x="61" y="228"/>
                  </a:lnTo>
                  <a:lnTo>
                    <a:pt x="65" y="258"/>
                  </a:lnTo>
                  <a:lnTo>
                    <a:pt x="81" y="308"/>
                  </a:lnTo>
                  <a:lnTo>
                    <a:pt x="101" y="335"/>
                  </a:lnTo>
                  <a:lnTo>
                    <a:pt x="104" y="339"/>
                  </a:lnTo>
                  <a:lnTo>
                    <a:pt x="110" y="352"/>
                  </a:lnTo>
                  <a:lnTo>
                    <a:pt x="115" y="357"/>
                  </a:lnTo>
                  <a:lnTo>
                    <a:pt x="120" y="363"/>
                  </a:lnTo>
                  <a:lnTo>
                    <a:pt x="122" y="369"/>
                  </a:lnTo>
                  <a:lnTo>
                    <a:pt x="135" y="373"/>
                  </a:lnTo>
                  <a:lnTo>
                    <a:pt x="142" y="370"/>
                  </a:lnTo>
                  <a:lnTo>
                    <a:pt x="142" y="368"/>
                  </a:lnTo>
                  <a:lnTo>
                    <a:pt x="145" y="361"/>
                  </a:lnTo>
                  <a:lnTo>
                    <a:pt x="150" y="356"/>
                  </a:lnTo>
                  <a:lnTo>
                    <a:pt x="155" y="354"/>
                  </a:lnTo>
                  <a:lnTo>
                    <a:pt x="158" y="348"/>
                  </a:lnTo>
                  <a:lnTo>
                    <a:pt x="162" y="343"/>
                  </a:lnTo>
                  <a:lnTo>
                    <a:pt x="166" y="342"/>
                  </a:lnTo>
                  <a:lnTo>
                    <a:pt x="171" y="330"/>
                  </a:lnTo>
                  <a:lnTo>
                    <a:pt x="172" y="318"/>
                  </a:lnTo>
                  <a:lnTo>
                    <a:pt x="171" y="308"/>
                  </a:lnTo>
                  <a:lnTo>
                    <a:pt x="168" y="289"/>
                  </a:lnTo>
                  <a:lnTo>
                    <a:pt x="172" y="281"/>
                  </a:lnTo>
                  <a:lnTo>
                    <a:pt x="177" y="277"/>
                  </a:lnTo>
                  <a:lnTo>
                    <a:pt x="187" y="273"/>
                  </a:lnTo>
                  <a:lnTo>
                    <a:pt x="199" y="265"/>
                  </a:lnTo>
                  <a:lnTo>
                    <a:pt x="217" y="247"/>
                  </a:lnTo>
                  <a:lnTo>
                    <a:pt x="240" y="232"/>
                  </a:lnTo>
                  <a:lnTo>
                    <a:pt x="254" y="223"/>
                  </a:lnTo>
                  <a:lnTo>
                    <a:pt x="263" y="212"/>
                  </a:lnTo>
                  <a:lnTo>
                    <a:pt x="266" y="202"/>
                  </a:lnTo>
                  <a:lnTo>
                    <a:pt x="271" y="198"/>
                  </a:lnTo>
                  <a:lnTo>
                    <a:pt x="275" y="196"/>
                  </a:lnTo>
                  <a:lnTo>
                    <a:pt x="282" y="194"/>
                  </a:lnTo>
                  <a:lnTo>
                    <a:pt x="291" y="196"/>
                  </a:lnTo>
                  <a:lnTo>
                    <a:pt x="291" y="182"/>
                  </a:lnTo>
                  <a:lnTo>
                    <a:pt x="290" y="179"/>
                  </a:lnTo>
                  <a:lnTo>
                    <a:pt x="287" y="175"/>
                  </a:lnTo>
                  <a:lnTo>
                    <a:pt x="285" y="170"/>
                  </a:lnTo>
                  <a:lnTo>
                    <a:pt x="286" y="162"/>
                  </a:lnTo>
                  <a:lnTo>
                    <a:pt x="289" y="154"/>
                  </a:lnTo>
                  <a:lnTo>
                    <a:pt x="291" y="152"/>
                  </a:lnTo>
                  <a:lnTo>
                    <a:pt x="295" y="149"/>
                  </a:lnTo>
                  <a:lnTo>
                    <a:pt x="311" y="149"/>
                  </a:lnTo>
                  <a:lnTo>
                    <a:pt x="313" y="149"/>
                  </a:lnTo>
                  <a:lnTo>
                    <a:pt x="316" y="155"/>
                  </a:lnTo>
                  <a:lnTo>
                    <a:pt x="316" y="164"/>
                  </a:lnTo>
                  <a:lnTo>
                    <a:pt x="321" y="176"/>
                  </a:lnTo>
                  <a:lnTo>
                    <a:pt x="324" y="175"/>
                  </a:lnTo>
                  <a:lnTo>
                    <a:pt x="327" y="170"/>
                  </a:lnTo>
                  <a:lnTo>
                    <a:pt x="331" y="162"/>
                  </a:lnTo>
                  <a:lnTo>
                    <a:pt x="333" y="162"/>
                  </a:lnTo>
                  <a:lnTo>
                    <a:pt x="337" y="169"/>
                  </a:lnTo>
                  <a:lnTo>
                    <a:pt x="340" y="183"/>
                  </a:lnTo>
                  <a:lnTo>
                    <a:pt x="341" y="182"/>
                  </a:lnTo>
                  <a:lnTo>
                    <a:pt x="342" y="181"/>
                  </a:lnTo>
                  <a:lnTo>
                    <a:pt x="343" y="182"/>
                  </a:lnTo>
                  <a:lnTo>
                    <a:pt x="346" y="184"/>
                  </a:lnTo>
                  <a:lnTo>
                    <a:pt x="348" y="183"/>
                  </a:lnTo>
                  <a:lnTo>
                    <a:pt x="349" y="181"/>
                  </a:lnTo>
                  <a:lnTo>
                    <a:pt x="346" y="171"/>
                  </a:lnTo>
                  <a:lnTo>
                    <a:pt x="346" y="167"/>
                  </a:lnTo>
                  <a:lnTo>
                    <a:pt x="348" y="167"/>
                  </a:lnTo>
                  <a:lnTo>
                    <a:pt x="355" y="172"/>
                  </a:lnTo>
                  <a:lnTo>
                    <a:pt x="366" y="165"/>
                  </a:lnTo>
                  <a:lnTo>
                    <a:pt x="372" y="152"/>
                  </a:lnTo>
                  <a:lnTo>
                    <a:pt x="377" y="143"/>
                  </a:lnTo>
                  <a:lnTo>
                    <a:pt x="381" y="139"/>
                  </a:lnTo>
                  <a:lnTo>
                    <a:pt x="384" y="138"/>
                  </a:lnTo>
                  <a:lnTo>
                    <a:pt x="395" y="135"/>
                  </a:lnTo>
                  <a:lnTo>
                    <a:pt x="396" y="129"/>
                  </a:lnTo>
                  <a:lnTo>
                    <a:pt x="404" y="118"/>
                  </a:lnTo>
                  <a:lnTo>
                    <a:pt x="408" y="111"/>
                  </a:lnTo>
                  <a:lnTo>
                    <a:pt x="408" y="109"/>
                  </a:lnTo>
                  <a:lnTo>
                    <a:pt x="405" y="108"/>
                  </a:lnTo>
                  <a:lnTo>
                    <a:pt x="370" y="113"/>
                  </a:lnTo>
                  <a:lnTo>
                    <a:pt x="355" y="111"/>
                  </a:lnTo>
                  <a:lnTo>
                    <a:pt x="343" y="136"/>
                  </a:lnTo>
                  <a:lnTo>
                    <a:pt x="333" y="137"/>
                  </a:lnTo>
                  <a:lnTo>
                    <a:pt x="320" y="137"/>
                  </a:lnTo>
                  <a:lnTo>
                    <a:pt x="301" y="136"/>
                  </a:lnTo>
                  <a:lnTo>
                    <a:pt x="285" y="137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40" name="Freeform 41"/>
            <p:cNvSpPr>
              <a:spLocks/>
            </p:cNvSpPr>
            <p:nvPr/>
          </p:nvSpPr>
          <p:spPr bwMode="auto">
            <a:xfrm>
              <a:off x="4342816" y="3231201"/>
              <a:ext cx="239546" cy="150038"/>
            </a:xfrm>
            <a:custGeom>
              <a:avLst/>
              <a:gdLst>
                <a:gd name="T0" fmla="*/ 155 w 213"/>
                <a:gd name="T1" fmla="*/ 30 h 134"/>
                <a:gd name="T2" fmla="*/ 131 w 213"/>
                <a:gd name="T3" fmla="*/ 31 h 134"/>
                <a:gd name="T4" fmla="*/ 126 w 213"/>
                <a:gd name="T5" fmla="*/ 34 h 134"/>
                <a:gd name="T6" fmla="*/ 121 w 213"/>
                <a:gd name="T7" fmla="*/ 43 h 134"/>
                <a:gd name="T8" fmla="*/ 108 w 213"/>
                <a:gd name="T9" fmla="*/ 46 h 134"/>
                <a:gd name="T10" fmla="*/ 107 w 213"/>
                <a:gd name="T11" fmla="*/ 54 h 134"/>
                <a:gd name="T12" fmla="*/ 100 w 213"/>
                <a:gd name="T13" fmla="*/ 56 h 134"/>
                <a:gd name="T14" fmla="*/ 97 w 213"/>
                <a:gd name="T15" fmla="*/ 60 h 134"/>
                <a:gd name="T16" fmla="*/ 95 w 213"/>
                <a:gd name="T17" fmla="*/ 69 h 134"/>
                <a:gd name="T18" fmla="*/ 81 w 213"/>
                <a:gd name="T19" fmla="*/ 86 h 134"/>
                <a:gd name="T20" fmla="*/ 73 w 213"/>
                <a:gd name="T21" fmla="*/ 86 h 134"/>
                <a:gd name="T22" fmla="*/ 65 w 213"/>
                <a:gd name="T23" fmla="*/ 88 h 134"/>
                <a:gd name="T24" fmla="*/ 58 w 213"/>
                <a:gd name="T25" fmla="*/ 93 h 134"/>
                <a:gd name="T26" fmla="*/ 48 w 213"/>
                <a:gd name="T27" fmla="*/ 104 h 134"/>
                <a:gd name="T28" fmla="*/ 43 w 213"/>
                <a:gd name="T29" fmla="*/ 109 h 134"/>
                <a:gd name="T30" fmla="*/ 33 w 213"/>
                <a:gd name="T31" fmla="*/ 112 h 134"/>
                <a:gd name="T32" fmla="*/ 25 w 213"/>
                <a:gd name="T33" fmla="*/ 114 h 134"/>
                <a:gd name="T34" fmla="*/ 16 w 213"/>
                <a:gd name="T35" fmla="*/ 112 h 134"/>
                <a:gd name="T36" fmla="*/ 9 w 213"/>
                <a:gd name="T37" fmla="*/ 111 h 134"/>
                <a:gd name="T38" fmla="*/ 1 w 213"/>
                <a:gd name="T39" fmla="*/ 93 h 134"/>
                <a:gd name="T40" fmla="*/ 0 w 213"/>
                <a:gd name="T41" fmla="*/ 67 h 134"/>
                <a:gd name="T42" fmla="*/ 8 w 213"/>
                <a:gd name="T43" fmla="*/ 52 h 134"/>
                <a:gd name="T44" fmla="*/ 9 w 213"/>
                <a:gd name="T45" fmla="*/ 35 h 134"/>
                <a:gd name="T46" fmla="*/ 22 w 213"/>
                <a:gd name="T47" fmla="*/ 34 h 134"/>
                <a:gd name="T48" fmla="*/ 26 w 213"/>
                <a:gd name="T49" fmla="*/ 27 h 134"/>
                <a:gd name="T50" fmla="*/ 36 w 213"/>
                <a:gd name="T51" fmla="*/ 20 h 134"/>
                <a:gd name="T52" fmla="*/ 42 w 213"/>
                <a:gd name="T53" fmla="*/ 15 h 134"/>
                <a:gd name="T54" fmla="*/ 46 w 213"/>
                <a:gd name="T55" fmla="*/ 6 h 134"/>
                <a:gd name="T56" fmla="*/ 58 w 213"/>
                <a:gd name="T57" fmla="*/ 8 h 134"/>
                <a:gd name="T58" fmla="*/ 73 w 213"/>
                <a:gd name="T59" fmla="*/ 9 h 134"/>
                <a:gd name="T60" fmla="*/ 85 w 213"/>
                <a:gd name="T61" fmla="*/ 8 h 134"/>
                <a:gd name="T62" fmla="*/ 96 w 213"/>
                <a:gd name="T63" fmla="*/ 1 h 134"/>
                <a:gd name="T64" fmla="*/ 103 w 213"/>
                <a:gd name="T65" fmla="*/ 0 h 134"/>
                <a:gd name="T66" fmla="*/ 110 w 213"/>
                <a:gd name="T67" fmla="*/ 6 h 134"/>
                <a:gd name="T68" fmla="*/ 117 w 213"/>
                <a:gd name="T69" fmla="*/ 12 h 134"/>
                <a:gd name="T70" fmla="*/ 122 w 213"/>
                <a:gd name="T71" fmla="*/ 17 h 134"/>
                <a:gd name="T72" fmla="*/ 128 w 213"/>
                <a:gd name="T73" fmla="*/ 18 h 134"/>
                <a:gd name="T74" fmla="*/ 153 w 213"/>
                <a:gd name="T75" fmla="*/ 18 h 134"/>
                <a:gd name="T76" fmla="*/ 155 w 213"/>
                <a:gd name="T77" fmla="*/ 30 h 13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13"/>
                <a:gd name="T118" fmla="*/ 0 h 134"/>
                <a:gd name="T119" fmla="*/ 213 w 213"/>
                <a:gd name="T120" fmla="*/ 134 h 13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13" h="134">
                  <a:moveTo>
                    <a:pt x="212" y="35"/>
                  </a:moveTo>
                  <a:lnTo>
                    <a:pt x="179" y="36"/>
                  </a:lnTo>
                  <a:lnTo>
                    <a:pt x="172" y="40"/>
                  </a:lnTo>
                  <a:lnTo>
                    <a:pt x="166" y="50"/>
                  </a:lnTo>
                  <a:lnTo>
                    <a:pt x="148" y="54"/>
                  </a:lnTo>
                  <a:lnTo>
                    <a:pt x="146" y="63"/>
                  </a:lnTo>
                  <a:lnTo>
                    <a:pt x="137" y="65"/>
                  </a:lnTo>
                  <a:lnTo>
                    <a:pt x="133" y="70"/>
                  </a:lnTo>
                  <a:lnTo>
                    <a:pt x="130" y="81"/>
                  </a:lnTo>
                  <a:lnTo>
                    <a:pt x="111" y="101"/>
                  </a:lnTo>
                  <a:lnTo>
                    <a:pt x="99" y="101"/>
                  </a:lnTo>
                  <a:lnTo>
                    <a:pt x="89" y="103"/>
                  </a:lnTo>
                  <a:lnTo>
                    <a:pt x="80" y="108"/>
                  </a:lnTo>
                  <a:lnTo>
                    <a:pt x="66" y="121"/>
                  </a:lnTo>
                  <a:lnTo>
                    <a:pt x="59" y="127"/>
                  </a:lnTo>
                  <a:lnTo>
                    <a:pt x="46" y="131"/>
                  </a:lnTo>
                  <a:lnTo>
                    <a:pt x="34" y="133"/>
                  </a:lnTo>
                  <a:lnTo>
                    <a:pt x="22" y="131"/>
                  </a:lnTo>
                  <a:lnTo>
                    <a:pt x="12" y="130"/>
                  </a:lnTo>
                  <a:lnTo>
                    <a:pt x="1" y="109"/>
                  </a:lnTo>
                  <a:lnTo>
                    <a:pt x="0" y="78"/>
                  </a:lnTo>
                  <a:lnTo>
                    <a:pt x="10" y="61"/>
                  </a:lnTo>
                  <a:lnTo>
                    <a:pt x="12" y="41"/>
                  </a:lnTo>
                  <a:lnTo>
                    <a:pt x="30" y="40"/>
                  </a:lnTo>
                  <a:lnTo>
                    <a:pt x="35" y="31"/>
                  </a:lnTo>
                  <a:lnTo>
                    <a:pt x="49" y="24"/>
                  </a:lnTo>
                  <a:lnTo>
                    <a:pt x="57" y="17"/>
                  </a:lnTo>
                  <a:lnTo>
                    <a:pt x="63" y="7"/>
                  </a:lnTo>
                  <a:lnTo>
                    <a:pt x="79" y="10"/>
                  </a:lnTo>
                  <a:lnTo>
                    <a:pt x="100" y="11"/>
                  </a:lnTo>
                  <a:lnTo>
                    <a:pt x="117" y="10"/>
                  </a:lnTo>
                  <a:lnTo>
                    <a:pt x="131" y="1"/>
                  </a:lnTo>
                  <a:lnTo>
                    <a:pt x="142" y="0"/>
                  </a:lnTo>
                  <a:lnTo>
                    <a:pt x="151" y="7"/>
                  </a:lnTo>
                  <a:lnTo>
                    <a:pt x="160" y="14"/>
                  </a:lnTo>
                  <a:lnTo>
                    <a:pt x="167" y="19"/>
                  </a:lnTo>
                  <a:lnTo>
                    <a:pt x="175" y="20"/>
                  </a:lnTo>
                  <a:lnTo>
                    <a:pt x="209" y="20"/>
                  </a:lnTo>
                  <a:lnTo>
                    <a:pt x="212" y="35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41" name="Freeform 42"/>
            <p:cNvSpPr>
              <a:spLocks/>
            </p:cNvSpPr>
            <p:nvPr/>
          </p:nvSpPr>
          <p:spPr bwMode="auto">
            <a:xfrm>
              <a:off x="5304950" y="3090843"/>
              <a:ext cx="140832" cy="192388"/>
            </a:xfrm>
            <a:custGeom>
              <a:avLst/>
              <a:gdLst>
                <a:gd name="T0" fmla="*/ 90 w 126"/>
                <a:gd name="T1" fmla="*/ 0 h 171"/>
                <a:gd name="T2" fmla="*/ 58 w 126"/>
                <a:gd name="T3" fmla="*/ 29 h 171"/>
                <a:gd name="T4" fmla="*/ 41 w 126"/>
                <a:gd name="T5" fmla="*/ 42 h 171"/>
                <a:gd name="T6" fmla="*/ 17 w 126"/>
                <a:gd name="T7" fmla="*/ 39 h 171"/>
                <a:gd name="T8" fmla="*/ 12 w 126"/>
                <a:gd name="T9" fmla="*/ 41 h 171"/>
                <a:gd name="T10" fmla="*/ 12 w 126"/>
                <a:gd name="T11" fmla="*/ 46 h 171"/>
                <a:gd name="T12" fmla="*/ 14 w 126"/>
                <a:gd name="T13" fmla="*/ 56 h 171"/>
                <a:gd name="T14" fmla="*/ 10 w 126"/>
                <a:gd name="T15" fmla="*/ 60 h 171"/>
                <a:gd name="T16" fmla="*/ 7 w 126"/>
                <a:gd name="T17" fmla="*/ 60 h 171"/>
                <a:gd name="T18" fmla="*/ 0 w 126"/>
                <a:gd name="T19" fmla="*/ 59 h 171"/>
                <a:gd name="T20" fmla="*/ 0 w 126"/>
                <a:gd name="T21" fmla="*/ 78 h 171"/>
                <a:gd name="T22" fmla="*/ 8 w 126"/>
                <a:gd name="T23" fmla="*/ 76 h 171"/>
                <a:gd name="T24" fmla="*/ 17 w 126"/>
                <a:gd name="T25" fmla="*/ 83 h 171"/>
                <a:gd name="T26" fmla="*/ 12 w 126"/>
                <a:gd name="T27" fmla="*/ 95 h 171"/>
                <a:gd name="T28" fmla="*/ 17 w 126"/>
                <a:gd name="T29" fmla="*/ 101 h 171"/>
                <a:gd name="T30" fmla="*/ 28 w 126"/>
                <a:gd name="T31" fmla="*/ 106 h 171"/>
                <a:gd name="T32" fmla="*/ 31 w 126"/>
                <a:gd name="T33" fmla="*/ 109 h 171"/>
                <a:gd name="T34" fmla="*/ 32 w 126"/>
                <a:gd name="T35" fmla="*/ 111 h 171"/>
                <a:gd name="T36" fmla="*/ 32 w 126"/>
                <a:gd name="T37" fmla="*/ 114 h 171"/>
                <a:gd name="T38" fmla="*/ 31 w 126"/>
                <a:gd name="T39" fmla="*/ 134 h 171"/>
                <a:gd name="T40" fmla="*/ 32 w 126"/>
                <a:gd name="T41" fmla="*/ 140 h 171"/>
                <a:gd name="T42" fmla="*/ 36 w 126"/>
                <a:gd name="T43" fmla="*/ 143 h 171"/>
                <a:gd name="T44" fmla="*/ 46 w 126"/>
                <a:gd name="T45" fmla="*/ 147 h 171"/>
                <a:gd name="T46" fmla="*/ 51 w 126"/>
                <a:gd name="T47" fmla="*/ 145 h 171"/>
                <a:gd name="T48" fmla="*/ 54 w 126"/>
                <a:gd name="T49" fmla="*/ 141 h 171"/>
                <a:gd name="T50" fmla="*/ 59 w 126"/>
                <a:gd name="T51" fmla="*/ 137 h 171"/>
                <a:gd name="T52" fmla="*/ 60 w 126"/>
                <a:gd name="T53" fmla="*/ 117 h 171"/>
                <a:gd name="T54" fmla="*/ 59 w 126"/>
                <a:gd name="T55" fmla="*/ 103 h 171"/>
                <a:gd name="T56" fmla="*/ 54 w 126"/>
                <a:gd name="T57" fmla="*/ 95 h 171"/>
                <a:gd name="T58" fmla="*/ 48 w 126"/>
                <a:gd name="T59" fmla="*/ 90 h 171"/>
                <a:gd name="T60" fmla="*/ 41 w 126"/>
                <a:gd name="T61" fmla="*/ 80 h 171"/>
                <a:gd name="T62" fmla="*/ 41 w 126"/>
                <a:gd name="T63" fmla="*/ 74 h 171"/>
                <a:gd name="T64" fmla="*/ 45 w 126"/>
                <a:gd name="T65" fmla="*/ 72 h 171"/>
                <a:gd name="T66" fmla="*/ 46 w 126"/>
                <a:gd name="T67" fmla="*/ 72 h 171"/>
                <a:gd name="T68" fmla="*/ 75 w 126"/>
                <a:gd name="T69" fmla="*/ 35 h 171"/>
                <a:gd name="T70" fmla="*/ 88 w 126"/>
                <a:gd name="T71" fmla="*/ 6 h 171"/>
                <a:gd name="T72" fmla="*/ 90 w 126"/>
                <a:gd name="T73" fmla="*/ 0 h 17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26"/>
                <a:gd name="T112" fmla="*/ 0 h 171"/>
                <a:gd name="T113" fmla="*/ 126 w 126"/>
                <a:gd name="T114" fmla="*/ 171 h 17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26" h="171">
                  <a:moveTo>
                    <a:pt x="125" y="0"/>
                  </a:moveTo>
                  <a:lnTo>
                    <a:pt x="80" y="33"/>
                  </a:lnTo>
                  <a:lnTo>
                    <a:pt x="56" y="48"/>
                  </a:lnTo>
                  <a:lnTo>
                    <a:pt x="23" y="45"/>
                  </a:lnTo>
                  <a:lnTo>
                    <a:pt x="16" y="47"/>
                  </a:lnTo>
                  <a:lnTo>
                    <a:pt x="16" y="54"/>
                  </a:lnTo>
                  <a:lnTo>
                    <a:pt x="20" y="64"/>
                  </a:lnTo>
                  <a:lnTo>
                    <a:pt x="14" y="69"/>
                  </a:lnTo>
                  <a:lnTo>
                    <a:pt x="10" y="70"/>
                  </a:lnTo>
                  <a:lnTo>
                    <a:pt x="0" y="68"/>
                  </a:lnTo>
                  <a:lnTo>
                    <a:pt x="0" y="90"/>
                  </a:lnTo>
                  <a:lnTo>
                    <a:pt x="12" y="88"/>
                  </a:lnTo>
                  <a:lnTo>
                    <a:pt x="24" y="96"/>
                  </a:lnTo>
                  <a:lnTo>
                    <a:pt x="16" y="110"/>
                  </a:lnTo>
                  <a:lnTo>
                    <a:pt x="24" y="117"/>
                  </a:lnTo>
                  <a:lnTo>
                    <a:pt x="39" y="123"/>
                  </a:lnTo>
                  <a:lnTo>
                    <a:pt x="43" y="126"/>
                  </a:lnTo>
                  <a:lnTo>
                    <a:pt x="45" y="128"/>
                  </a:lnTo>
                  <a:lnTo>
                    <a:pt x="45" y="132"/>
                  </a:lnTo>
                  <a:lnTo>
                    <a:pt x="43" y="155"/>
                  </a:lnTo>
                  <a:lnTo>
                    <a:pt x="45" y="162"/>
                  </a:lnTo>
                  <a:lnTo>
                    <a:pt x="50" y="166"/>
                  </a:lnTo>
                  <a:lnTo>
                    <a:pt x="64" y="170"/>
                  </a:lnTo>
                  <a:lnTo>
                    <a:pt x="71" y="168"/>
                  </a:lnTo>
                  <a:lnTo>
                    <a:pt x="75" y="164"/>
                  </a:lnTo>
                  <a:lnTo>
                    <a:pt x="81" y="158"/>
                  </a:lnTo>
                  <a:lnTo>
                    <a:pt x="84" y="135"/>
                  </a:lnTo>
                  <a:lnTo>
                    <a:pt x="81" y="119"/>
                  </a:lnTo>
                  <a:lnTo>
                    <a:pt x="75" y="110"/>
                  </a:lnTo>
                  <a:lnTo>
                    <a:pt x="67" y="104"/>
                  </a:lnTo>
                  <a:lnTo>
                    <a:pt x="56" y="92"/>
                  </a:lnTo>
                  <a:lnTo>
                    <a:pt x="56" y="86"/>
                  </a:lnTo>
                  <a:lnTo>
                    <a:pt x="62" y="83"/>
                  </a:lnTo>
                  <a:lnTo>
                    <a:pt x="64" y="83"/>
                  </a:lnTo>
                  <a:lnTo>
                    <a:pt x="104" y="41"/>
                  </a:lnTo>
                  <a:lnTo>
                    <a:pt x="123" y="6"/>
                  </a:lnTo>
                  <a:lnTo>
                    <a:pt x="125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42" name="Freeform 43"/>
            <p:cNvSpPr>
              <a:spLocks/>
            </p:cNvSpPr>
            <p:nvPr/>
          </p:nvSpPr>
          <p:spPr bwMode="auto">
            <a:xfrm>
              <a:off x="4778475" y="2961375"/>
              <a:ext cx="510682" cy="196018"/>
            </a:xfrm>
            <a:custGeom>
              <a:avLst/>
              <a:gdLst>
                <a:gd name="T0" fmla="*/ 18 w 454"/>
                <a:gd name="T1" fmla="*/ 18 h 175"/>
                <a:gd name="T2" fmla="*/ 31 w 454"/>
                <a:gd name="T3" fmla="*/ 8 h 175"/>
                <a:gd name="T4" fmla="*/ 42 w 454"/>
                <a:gd name="T5" fmla="*/ 12 h 175"/>
                <a:gd name="T6" fmla="*/ 61 w 454"/>
                <a:gd name="T7" fmla="*/ 15 h 175"/>
                <a:gd name="T8" fmla="*/ 83 w 454"/>
                <a:gd name="T9" fmla="*/ 36 h 175"/>
                <a:gd name="T10" fmla="*/ 91 w 454"/>
                <a:gd name="T11" fmla="*/ 29 h 175"/>
                <a:gd name="T12" fmla="*/ 97 w 454"/>
                <a:gd name="T13" fmla="*/ 17 h 175"/>
                <a:gd name="T14" fmla="*/ 113 w 454"/>
                <a:gd name="T15" fmla="*/ 6 h 175"/>
                <a:gd name="T16" fmla="*/ 125 w 454"/>
                <a:gd name="T17" fmla="*/ 0 h 175"/>
                <a:gd name="T18" fmla="*/ 144 w 454"/>
                <a:gd name="T19" fmla="*/ 4 h 175"/>
                <a:gd name="T20" fmla="*/ 167 w 454"/>
                <a:gd name="T21" fmla="*/ 3 h 175"/>
                <a:gd name="T22" fmla="*/ 188 w 454"/>
                <a:gd name="T23" fmla="*/ 12 h 175"/>
                <a:gd name="T24" fmla="*/ 205 w 454"/>
                <a:gd name="T25" fmla="*/ 24 h 175"/>
                <a:gd name="T26" fmla="*/ 228 w 454"/>
                <a:gd name="T27" fmla="*/ 19 h 175"/>
                <a:gd name="T28" fmla="*/ 250 w 454"/>
                <a:gd name="T29" fmla="*/ 8 h 175"/>
                <a:gd name="T30" fmla="*/ 263 w 454"/>
                <a:gd name="T31" fmla="*/ 5 h 175"/>
                <a:gd name="T32" fmla="*/ 279 w 454"/>
                <a:gd name="T33" fmla="*/ 12 h 175"/>
                <a:gd name="T34" fmla="*/ 291 w 454"/>
                <a:gd name="T35" fmla="*/ 52 h 175"/>
                <a:gd name="T36" fmla="*/ 320 w 454"/>
                <a:gd name="T37" fmla="*/ 52 h 175"/>
                <a:gd name="T38" fmla="*/ 331 w 454"/>
                <a:gd name="T39" fmla="*/ 61 h 175"/>
                <a:gd name="T40" fmla="*/ 329 w 454"/>
                <a:gd name="T41" fmla="*/ 65 h 175"/>
                <a:gd name="T42" fmla="*/ 306 w 454"/>
                <a:gd name="T43" fmla="*/ 75 h 175"/>
                <a:gd name="T44" fmla="*/ 282 w 454"/>
                <a:gd name="T45" fmla="*/ 85 h 175"/>
                <a:gd name="T46" fmla="*/ 276 w 454"/>
                <a:gd name="T47" fmla="*/ 106 h 175"/>
                <a:gd name="T48" fmla="*/ 188 w 454"/>
                <a:gd name="T49" fmla="*/ 131 h 175"/>
                <a:gd name="T50" fmla="*/ 159 w 454"/>
                <a:gd name="T51" fmla="*/ 146 h 175"/>
                <a:gd name="T52" fmla="*/ 137 w 454"/>
                <a:gd name="T53" fmla="*/ 144 h 175"/>
                <a:gd name="T54" fmla="*/ 123 w 454"/>
                <a:gd name="T55" fmla="*/ 137 h 175"/>
                <a:gd name="T56" fmla="*/ 97 w 454"/>
                <a:gd name="T57" fmla="*/ 139 h 175"/>
                <a:gd name="T58" fmla="*/ 65 w 454"/>
                <a:gd name="T59" fmla="*/ 135 h 175"/>
                <a:gd name="T60" fmla="*/ 60 w 454"/>
                <a:gd name="T61" fmla="*/ 127 h 175"/>
                <a:gd name="T62" fmla="*/ 53 w 454"/>
                <a:gd name="T63" fmla="*/ 95 h 175"/>
                <a:gd name="T64" fmla="*/ 42 w 454"/>
                <a:gd name="T65" fmla="*/ 85 h 175"/>
                <a:gd name="T66" fmla="*/ 12 w 454"/>
                <a:gd name="T67" fmla="*/ 67 h 175"/>
                <a:gd name="T68" fmla="*/ 1 w 454"/>
                <a:gd name="T69" fmla="*/ 50 h 175"/>
                <a:gd name="T70" fmla="*/ 2 w 454"/>
                <a:gd name="T71" fmla="*/ 28 h 17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175"/>
                <a:gd name="T110" fmla="*/ 454 w 454"/>
                <a:gd name="T111" fmla="*/ 175 h 17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175">
                  <a:moveTo>
                    <a:pt x="2" y="32"/>
                  </a:moveTo>
                  <a:lnTo>
                    <a:pt x="25" y="21"/>
                  </a:lnTo>
                  <a:lnTo>
                    <a:pt x="31" y="13"/>
                  </a:lnTo>
                  <a:lnTo>
                    <a:pt x="42" y="10"/>
                  </a:lnTo>
                  <a:lnTo>
                    <a:pt x="48" y="12"/>
                  </a:lnTo>
                  <a:lnTo>
                    <a:pt x="57" y="14"/>
                  </a:lnTo>
                  <a:lnTo>
                    <a:pt x="72" y="15"/>
                  </a:lnTo>
                  <a:lnTo>
                    <a:pt x="83" y="17"/>
                  </a:lnTo>
                  <a:lnTo>
                    <a:pt x="93" y="24"/>
                  </a:lnTo>
                  <a:lnTo>
                    <a:pt x="113" y="42"/>
                  </a:lnTo>
                  <a:lnTo>
                    <a:pt x="119" y="40"/>
                  </a:lnTo>
                  <a:lnTo>
                    <a:pt x="124" y="34"/>
                  </a:lnTo>
                  <a:lnTo>
                    <a:pt x="127" y="28"/>
                  </a:lnTo>
                  <a:lnTo>
                    <a:pt x="132" y="19"/>
                  </a:lnTo>
                  <a:lnTo>
                    <a:pt x="142" y="19"/>
                  </a:lnTo>
                  <a:lnTo>
                    <a:pt x="154" y="7"/>
                  </a:lnTo>
                  <a:lnTo>
                    <a:pt x="164" y="1"/>
                  </a:lnTo>
                  <a:lnTo>
                    <a:pt x="171" y="0"/>
                  </a:lnTo>
                  <a:lnTo>
                    <a:pt x="176" y="1"/>
                  </a:lnTo>
                  <a:lnTo>
                    <a:pt x="198" y="4"/>
                  </a:lnTo>
                  <a:lnTo>
                    <a:pt x="215" y="3"/>
                  </a:lnTo>
                  <a:lnTo>
                    <a:pt x="228" y="3"/>
                  </a:lnTo>
                  <a:lnTo>
                    <a:pt x="241" y="7"/>
                  </a:lnTo>
                  <a:lnTo>
                    <a:pt x="257" y="14"/>
                  </a:lnTo>
                  <a:lnTo>
                    <a:pt x="271" y="24"/>
                  </a:lnTo>
                  <a:lnTo>
                    <a:pt x="281" y="28"/>
                  </a:lnTo>
                  <a:lnTo>
                    <a:pt x="294" y="26"/>
                  </a:lnTo>
                  <a:lnTo>
                    <a:pt x="313" y="22"/>
                  </a:lnTo>
                  <a:lnTo>
                    <a:pt x="333" y="14"/>
                  </a:lnTo>
                  <a:lnTo>
                    <a:pt x="342" y="10"/>
                  </a:lnTo>
                  <a:lnTo>
                    <a:pt x="347" y="3"/>
                  </a:lnTo>
                  <a:lnTo>
                    <a:pt x="360" y="5"/>
                  </a:lnTo>
                  <a:lnTo>
                    <a:pt x="372" y="8"/>
                  </a:lnTo>
                  <a:lnTo>
                    <a:pt x="382" y="14"/>
                  </a:lnTo>
                  <a:lnTo>
                    <a:pt x="405" y="22"/>
                  </a:lnTo>
                  <a:lnTo>
                    <a:pt x="399" y="60"/>
                  </a:lnTo>
                  <a:lnTo>
                    <a:pt x="429" y="60"/>
                  </a:lnTo>
                  <a:lnTo>
                    <a:pt x="438" y="61"/>
                  </a:lnTo>
                  <a:lnTo>
                    <a:pt x="446" y="66"/>
                  </a:lnTo>
                  <a:lnTo>
                    <a:pt x="453" y="71"/>
                  </a:lnTo>
                  <a:lnTo>
                    <a:pt x="453" y="74"/>
                  </a:lnTo>
                  <a:lnTo>
                    <a:pt x="450" y="76"/>
                  </a:lnTo>
                  <a:lnTo>
                    <a:pt x="437" y="84"/>
                  </a:lnTo>
                  <a:lnTo>
                    <a:pt x="419" y="88"/>
                  </a:lnTo>
                  <a:lnTo>
                    <a:pt x="402" y="92"/>
                  </a:lnTo>
                  <a:lnTo>
                    <a:pt x="386" y="99"/>
                  </a:lnTo>
                  <a:lnTo>
                    <a:pt x="385" y="113"/>
                  </a:lnTo>
                  <a:lnTo>
                    <a:pt x="378" y="124"/>
                  </a:lnTo>
                  <a:lnTo>
                    <a:pt x="362" y="131"/>
                  </a:lnTo>
                  <a:lnTo>
                    <a:pt x="257" y="153"/>
                  </a:lnTo>
                  <a:lnTo>
                    <a:pt x="234" y="166"/>
                  </a:lnTo>
                  <a:lnTo>
                    <a:pt x="218" y="171"/>
                  </a:lnTo>
                  <a:lnTo>
                    <a:pt x="200" y="174"/>
                  </a:lnTo>
                  <a:lnTo>
                    <a:pt x="187" y="169"/>
                  </a:lnTo>
                  <a:lnTo>
                    <a:pt x="179" y="163"/>
                  </a:lnTo>
                  <a:lnTo>
                    <a:pt x="169" y="160"/>
                  </a:lnTo>
                  <a:lnTo>
                    <a:pt x="154" y="160"/>
                  </a:lnTo>
                  <a:lnTo>
                    <a:pt x="133" y="162"/>
                  </a:lnTo>
                  <a:lnTo>
                    <a:pt x="108" y="162"/>
                  </a:lnTo>
                  <a:lnTo>
                    <a:pt x="89" y="158"/>
                  </a:lnTo>
                  <a:lnTo>
                    <a:pt x="83" y="153"/>
                  </a:lnTo>
                  <a:lnTo>
                    <a:pt x="82" y="148"/>
                  </a:lnTo>
                  <a:lnTo>
                    <a:pt x="77" y="126"/>
                  </a:lnTo>
                  <a:lnTo>
                    <a:pt x="72" y="111"/>
                  </a:lnTo>
                  <a:lnTo>
                    <a:pt x="65" y="104"/>
                  </a:lnTo>
                  <a:lnTo>
                    <a:pt x="57" y="99"/>
                  </a:lnTo>
                  <a:lnTo>
                    <a:pt x="38" y="92"/>
                  </a:lnTo>
                  <a:lnTo>
                    <a:pt x="16" y="78"/>
                  </a:lnTo>
                  <a:lnTo>
                    <a:pt x="7" y="69"/>
                  </a:lnTo>
                  <a:lnTo>
                    <a:pt x="1" y="58"/>
                  </a:lnTo>
                  <a:lnTo>
                    <a:pt x="0" y="47"/>
                  </a:lnTo>
                  <a:lnTo>
                    <a:pt x="2" y="32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43" name="Freeform 44"/>
            <p:cNvSpPr>
              <a:spLocks/>
            </p:cNvSpPr>
            <p:nvPr/>
          </p:nvSpPr>
          <p:spPr bwMode="auto">
            <a:xfrm>
              <a:off x="4542877" y="2900876"/>
              <a:ext cx="960818" cy="642502"/>
            </a:xfrm>
            <a:custGeom>
              <a:avLst/>
              <a:gdLst>
                <a:gd name="T0" fmla="*/ 180 w 854"/>
                <a:gd name="T1" fmla="*/ 123 h 573"/>
                <a:gd name="T2" fmla="*/ 212 w 854"/>
                <a:gd name="T3" fmla="*/ 173 h 573"/>
                <a:gd name="T4" fmla="*/ 266 w 854"/>
                <a:gd name="T5" fmla="*/ 183 h 573"/>
                <a:gd name="T6" fmla="*/ 313 w 854"/>
                <a:gd name="T7" fmla="*/ 194 h 573"/>
                <a:gd name="T8" fmla="*/ 434 w 854"/>
                <a:gd name="T9" fmla="*/ 144 h 573"/>
                <a:gd name="T10" fmla="*/ 480 w 854"/>
                <a:gd name="T11" fmla="*/ 113 h 573"/>
                <a:gd name="T12" fmla="*/ 443 w 854"/>
                <a:gd name="T13" fmla="*/ 97 h 573"/>
                <a:gd name="T14" fmla="*/ 470 w 854"/>
                <a:gd name="T15" fmla="*/ 12 h 573"/>
                <a:gd name="T16" fmla="*/ 516 w 854"/>
                <a:gd name="T17" fmla="*/ 4 h 573"/>
                <a:gd name="T18" fmla="*/ 543 w 854"/>
                <a:gd name="T19" fmla="*/ 55 h 573"/>
                <a:gd name="T20" fmla="*/ 567 w 854"/>
                <a:gd name="T21" fmla="*/ 78 h 573"/>
                <a:gd name="T22" fmla="*/ 587 w 854"/>
                <a:gd name="T23" fmla="*/ 97 h 573"/>
                <a:gd name="T24" fmla="*/ 623 w 854"/>
                <a:gd name="T25" fmla="*/ 68 h 573"/>
                <a:gd name="T26" fmla="*/ 607 w 854"/>
                <a:gd name="T27" fmla="*/ 113 h 573"/>
                <a:gd name="T28" fmla="*/ 568 w 854"/>
                <a:gd name="T29" fmla="*/ 162 h 573"/>
                <a:gd name="T30" fmla="*/ 514 w 854"/>
                <a:gd name="T31" fmla="*/ 184 h 573"/>
                <a:gd name="T32" fmla="*/ 503 w 854"/>
                <a:gd name="T33" fmla="*/ 207 h 573"/>
                <a:gd name="T34" fmla="*/ 474 w 854"/>
                <a:gd name="T35" fmla="*/ 233 h 573"/>
                <a:gd name="T36" fmla="*/ 471 w 854"/>
                <a:gd name="T37" fmla="*/ 216 h 573"/>
                <a:gd name="T38" fmla="*/ 437 w 854"/>
                <a:gd name="T39" fmla="*/ 225 h 573"/>
                <a:gd name="T40" fmla="*/ 469 w 854"/>
                <a:gd name="T41" fmla="*/ 250 h 573"/>
                <a:gd name="T42" fmla="*/ 490 w 854"/>
                <a:gd name="T43" fmla="*/ 259 h 573"/>
                <a:gd name="T44" fmla="*/ 460 w 854"/>
                <a:gd name="T45" fmla="*/ 287 h 573"/>
                <a:gd name="T46" fmla="*/ 484 w 854"/>
                <a:gd name="T47" fmla="*/ 348 h 573"/>
                <a:gd name="T48" fmla="*/ 460 w 854"/>
                <a:gd name="T49" fmla="*/ 411 h 573"/>
                <a:gd name="T50" fmla="*/ 395 w 854"/>
                <a:gd name="T51" fmla="*/ 445 h 573"/>
                <a:gd name="T52" fmla="*/ 369 w 854"/>
                <a:gd name="T53" fmla="*/ 466 h 573"/>
                <a:gd name="T54" fmla="*/ 355 w 854"/>
                <a:gd name="T55" fmla="*/ 487 h 573"/>
                <a:gd name="T56" fmla="*/ 361 w 854"/>
                <a:gd name="T57" fmla="*/ 461 h 573"/>
                <a:gd name="T58" fmla="*/ 340 w 854"/>
                <a:gd name="T59" fmla="*/ 461 h 573"/>
                <a:gd name="T60" fmla="*/ 309 w 854"/>
                <a:gd name="T61" fmla="*/ 440 h 573"/>
                <a:gd name="T62" fmla="*/ 285 w 854"/>
                <a:gd name="T63" fmla="*/ 446 h 573"/>
                <a:gd name="T64" fmla="*/ 280 w 854"/>
                <a:gd name="T65" fmla="*/ 463 h 573"/>
                <a:gd name="T66" fmla="*/ 249 w 854"/>
                <a:gd name="T67" fmla="*/ 452 h 573"/>
                <a:gd name="T68" fmla="*/ 253 w 854"/>
                <a:gd name="T69" fmla="*/ 414 h 573"/>
                <a:gd name="T70" fmla="*/ 234 w 854"/>
                <a:gd name="T71" fmla="*/ 383 h 573"/>
                <a:gd name="T72" fmla="*/ 181 w 854"/>
                <a:gd name="T73" fmla="*/ 376 h 573"/>
                <a:gd name="T74" fmla="*/ 145 w 854"/>
                <a:gd name="T75" fmla="*/ 387 h 573"/>
                <a:gd name="T76" fmla="*/ 91 w 854"/>
                <a:gd name="T77" fmla="*/ 374 h 573"/>
                <a:gd name="T78" fmla="*/ 74 w 854"/>
                <a:gd name="T79" fmla="*/ 323 h 573"/>
                <a:gd name="T80" fmla="*/ 69 w 854"/>
                <a:gd name="T81" fmla="*/ 292 h 573"/>
                <a:gd name="T82" fmla="*/ 24 w 854"/>
                <a:gd name="T83" fmla="*/ 284 h 573"/>
                <a:gd name="T84" fmla="*/ 13 w 854"/>
                <a:gd name="T85" fmla="*/ 248 h 573"/>
                <a:gd name="T86" fmla="*/ 1 w 854"/>
                <a:gd name="T87" fmla="*/ 223 h 573"/>
                <a:gd name="T88" fmla="*/ 33 w 854"/>
                <a:gd name="T89" fmla="*/ 208 h 573"/>
                <a:gd name="T90" fmla="*/ 63 w 854"/>
                <a:gd name="T91" fmla="*/ 188 h 573"/>
                <a:gd name="T92" fmla="*/ 58 w 854"/>
                <a:gd name="T93" fmla="*/ 164 h 573"/>
                <a:gd name="T94" fmla="*/ 69 w 854"/>
                <a:gd name="T95" fmla="*/ 149 h 573"/>
                <a:gd name="T96" fmla="*/ 91 w 854"/>
                <a:gd name="T97" fmla="*/ 126 h 573"/>
                <a:gd name="T98" fmla="*/ 113 w 854"/>
                <a:gd name="T99" fmla="*/ 108 h 573"/>
                <a:gd name="T100" fmla="*/ 133 w 854"/>
                <a:gd name="T101" fmla="*/ 86 h 573"/>
                <a:gd name="T102" fmla="*/ 149 w 854"/>
                <a:gd name="T103" fmla="*/ 66 h 57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54"/>
                <a:gd name="T157" fmla="*/ 0 h 573"/>
                <a:gd name="T158" fmla="*/ 854 w 854"/>
                <a:gd name="T159" fmla="*/ 573 h 573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54" h="573">
                  <a:moveTo>
                    <a:pt x="209" y="86"/>
                  </a:moveTo>
                  <a:lnTo>
                    <a:pt x="207" y="100"/>
                  </a:lnTo>
                  <a:lnTo>
                    <a:pt x="209" y="112"/>
                  </a:lnTo>
                  <a:lnTo>
                    <a:pt x="223" y="132"/>
                  </a:lnTo>
                  <a:lnTo>
                    <a:pt x="247" y="144"/>
                  </a:lnTo>
                  <a:lnTo>
                    <a:pt x="268" y="153"/>
                  </a:lnTo>
                  <a:lnTo>
                    <a:pt x="275" y="158"/>
                  </a:lnTo>
                  <a:lnTo>
                    <a:pt x="280" y="165"/>
                  </a:lnTo>
                  <a:lnTo>
                    <a:pt x="287" y="180"/>
                  </a:lnTo>
                  <a:lnTo>
                    <a:pt x="290" y="202"/>
                  </a:lnTo>
                  <a:lnTo>
                    <a:pt x="292" y="207"/>
                  </a:lnTo>
                  <a:lnTo>
                    <a:pt x="298" y="212"/>
                  </a:lnTo>
                  <a:lnTo>
                    <a:pt x="318" y="216"/>
                  </a:lnTo>
                  <a:lnTo>
                    <a:pt x="341" y="216"/>
                  </a:lnTo>
                  <a:lnTo>
                    <a:pt x="364" y="213"/>
                  </a:lnTo>
                  <a:lnTo>
                    <a:pt x="378" y="213"/>
                  </a:lnTo>
                  <a:lnTo>
                    <a:pt x="387" y="219"/>
                  </a:lnTo>
                  <a:lnTo>
                    <a:pt x="396" y="223"/>
                  </a:lnTo>
                  <a:lnTo>
                    <a:pt x="409" y="228"/>
                  </a:lnTo>
                  <a:lnTo>
                    <a:pt x="428" y="225"/>
                  </a:lnTo>
                  <a:lnTo>
                    <a:pt x="443" y="219"/>
                  </a:lnTo>
                  <a:lnTo>
                    <a:pt x="465" y="207"/>
                  </a:lnTo>
                  <a:lnTo>
                    <a:pt x="571" y="185"/>
                  </a:lnTo>
                  <a:lnTo>
                    <a:pt x="586" y="178"/>
                  </a:lnTo>
                  <a:lnTo>
                    <a:pt x="594" y="167"/>
                  </a:lnTo>
                  <a:lnTo>
                    <a:pt x="594" y="153"/>
                  </a:lnTo>
                  <a:lnTo>
                    <a:pt x="611" y="146"/>
                  </a:lnTo>
                  <a:lnTo>
                    <a:pt x="630" y="142"/>
                  </a:lnTo>
                  <a:lnTo>
                    <a:pt x="650" y="138"/>
                  </a:lnTo>
                  <a:lnTo>
                    <a:pt x="658" y="132"/>
                  </a:lnTo>
                  <a:lnTo>
                    <a:pt x="660" y="126"/>
                  </a:lnTo>
                  <a:lnTo>
                    <a:pt x="655" y="120"/>
                  </a:lnTo>
                  <a:lnTo>
                    <a:pt x="648" y="115"/>
                  </a:lnTo>
                  <a:lnTo>
                    <a:pt x="637" y="113"/>
                  </a:lnTo>
                  <a:lnTo>
                    <a:pt x="606" y="113"/>
                  </a:lnTo>
                  <a:lnTo>
                    <a:pt x="613" y="76"/>
                  </a:lnTo>
                  <a:lnTo>
                    <a:pt x="634" y="60"/>
                  </a:lnTo>
                  <a:lnTo>
                    <a:pt x="634" y="52"/>
                  </a:lnTo>
                  <a:lnTo>
                    <a:pt x="635" y="33"/>
                  </a:lnTo>
                  <a:lnTo>
                    <a:pt x="644" y="14"/>
                  </a:lnTo>
                  <a:lnTo>
                    <a:pt x="652" y="6"/>
                  </a:lnTo>
                  <a:lnTo>
                    <a:pt x="662" y="2"/>
                  </a:lnTo>
                  <a:lnTo>
                    <a:pt x="684" y="0"/>
                  </a:lnTo>
                  <a:lnTo>
                    <a:pt x="700" y="2"/>
                  </a:lnTo>
                  <a:lnTo>
                    <a:pt x="707" y="4"/>
                  </a:lnTo>
                  <a:lnTo>
                    <a:pt x="711" y="10"/>
                  </a:lnTo>
                  <a:lnTo>
                    <a:pt x="716" y="21"/>
                  </a:lnTo>
                  <a:lnTo>
                    <a:pt x="721" y="30"/>
                  </a:lnTo>
                  <a:lnTo>
                    <a:pt x="728" y="50"/>
                  </a:lnTo>
                  <a:lnTo>
                    <a:pt x="743" y="64"/>
                  </a:lnTo>
                  <a:lnTo>
                    <a:pt x="753" y="77"/>
                  </a:lnTo>
                  <a:lnTo>
                    <a:pt x="758" y="85"/>
                  </a:lnTo>
                  <a:lnTo>
                    <a:pt x="758" y="93"/>
                  </a:lnTo>
                  <a:lnTo>
                    <a:pt x="771" y="91"/>
                  </a:lnTo>
                  <a:lnTo>
                    <a:pt x="776" y="91"/>
                  </a:lnTo>
                  <a:lnTo>
                    <a:pt x="780" y="93"/>
                  </a:lnTo>
                  <a:lnTo>
                    <a:pt x="787" y="97"/>
                  </a:lnTo>
                  <a:lnTo>
                    <a:pt x="790" y="104"/>
                  </a:lnTo>
                  <a:lnTo>
                    <a:pt x="794" y="112"/>
                  </a:lnTo>
                  <a:lnTo>
                    <a:pt x="804" y="113"/>
                  </a:lnTo>
                  <a:lnTo>
                    <a:pt x="817" y="109"/>
                  </a:lnTo>
                  <a:lnTo>
                    <a:pt x="828" y="95"/>
                  </a:lnTo>
                  <a:lnTo>
                    <a:pt x="839" y="84"/>
                  </a:lnTo>
                  <a:lnTo>
                    <a:pt x="850" y="77"/>
                  </a:lnTo>
                  <a:lnTo>
                    <a:pt x="853" y="79"/>
                  </a:lnTo>
                  <a:lnTo>
                    <a:pt x="853" y="82"/>
                  </a:lnTo>
                  <a:lnTo>
                    <a:pt x="851" y="91"/>
                  </a:lnTo>
                  <a:lnTo>
                    <a:pt x="846" y="104"/>
                  </a:lnTo>
                  <a:lnTo>
                    <a:pt x="839" y="120"/>
                  </a:lnTo>
                  <a:lnTo>
                    <a:pt x="831" y="132"/>
                  </a:lnTo>
                  <a:lnTo>
                    <a:pt x="821" y="144"/>
                  </a:lnTo>
                  <a:lnTo>
                    <a:pt x="811" y="155"/>
                  </a:lnTo>
                  <a:lnTo>
                    <a:pt x="802" y="165"/>
                  </a:lnTo>
                  <a:lnTo>
                    <a:pt x="799" y="174"/>
                  </a:lnTo>
                  <a:lnTo>
                    <a:pt x="777" y="189"/>
                  </a:lnTo>
                  <a:lnTo>
                    <a:pt x="752" y="207"/>
                  </a:lnTo>
                  <a:lnTo>
                    <a:pt x="747" y="213"/>
                  </a:lnTo>
                  <a:lnTo>
                    <a:pt x="738" y="216"/>
                  </a:lnTo>
                  <a:lnTo>
                    <a:pt x="726" y="218"/>
                  </a:lnTo>
                  <a:lnTo>
                    <a:pt x="703" y="215"/>
                  </a:lnTo>
                  <a:lnTo>
                    <a:pt x="698" y="216"/>
                  </a:lnTo>
                  <a:lnTo>
                    <a:pt x="694" y="221"/>
                  </a:lnTo>
                  <a:lnTo>
                    <a:pt x="698" y="235"/>
                  </a:lnTo>
                  <a:lnTo>
                    <a:pt x="695" y="239"/>
                  </a:lnTo>
                  <a:lnTo>
                    <a:pt x="689" y="241"/>
                  </a:lnTo>
                  <a:lnTo>
                    <a:pt x="677" y="239"/>
                  </a:lnTo>
                  <a:lnTo>
                    <a:pt x="677" y="261"/>
                  </a:lnTo>
                  <a:lnTo>
                    <a:pt x="654" y="275"/>
                  </a:lnTo>
                  <a:lnTo>
                    <a:pt x="650" y="274"/>
                  </a:lnTo>
                  <a:lnTo>
                    <a:pt x="648" y="271"/>
                  </a:lnTo>
                  <a:lnTo>
                    <a:pt x="648" y="267"/>
                  </a:lnTo>
                  <a:lnTo>
                    <a:pt x="654" y="257"/>
                  </a:lnTo>
                  <a:lnTo>
                    <a:pt x="655" y="255"/>
                  </a:lnTo>
                  <a:lnTo>
                    <a:pt x="652" y="251"/>
                  </a:lnTo>
                  <a:lnTo>
                    <a:pt x="645" y="251"/>
                  </a:lnTo>
                  <a:lnTo>
                    <a:pt x="638" y="256"/>
                  </a:lnTo>
                  <a:lnTo>
                    <a:pt x="630" y="261"/>
                  </a:lnTo>
                  <a:lnTo>
                    <a:pt x="620" y="265"/>
                  </a:lnTo>
                  <a:lnTo>
                    <a:pt x="604" y="265"/>
                  </a:lnTo>
                  <a:lnTo>
                    <a:pt x="598" y="262"/>
                  </a:lnTo>
                  <a:lnTo>
                    <a:pt x="594" y="267"/>
                  </a:lnTo>
                  <a:lnTo>
                    <a:pt x="594" y="271"/>
                  </a:lnTo>
                  <a:lnTo>
                    <a:pt x="598" y="277"/>
                  </a:lnTo>
                  <a:lnTo>
                    <a:pt x="623" y="295"/>
                  </a:lnTo>
                  <a:lnTo>
                    <a:pt x="642" y="291"/>
                  </a:lnTo>
                  <a:lnTo>
                    <a:pt x="658" y="289"/>
                  </a:lnTo>
                  <a:lnTo>
                    <a:pt x="665" y="292"/>
                  </a:lnTo>
                  <a:lnTo>
                    <a:pt x="671" y="295"/>
                  </a:lnTo>
                  <a:lnTo>
                    <a:pt x="673" y="298"/>
                  </a:lnTo>
                  <a:lnTo>
                    <a:pt x="670" y="301"/>
                  </a:lnTo>
                  <a:lnTo>
                    <a:pt x="658" y="304"/>
                  </a:lnTo>
                  <a:lnTo>
                    <a:pt x="637" y="315"/>
                  </a:lnTo>
                  <a:lnTo>
                    <a:pt x="629" y="320"/>
                  </a:lnTo>
                  <a:lnTo>
                    <a:pt x="625" y="327"/>
                  </a:lnTo>
                  <a:lnTo>
                    <a:pt x="629" y="334"/>
                  </a:lnTo>
                  <a:lnTo>
                    <a:pt x="642" y="353"/>
                  </a:lnTo>
                  <a:lnTo>
                    <a:pt x="648" y="365"/>
                  </a:lnTo>
                  <a:lnTo>
                    <a:pt x="656" y="388"/>
                  </a:lnTo>
                  <a:lnTo>
                    <a:pt x="660" y="397"/>
                  </a:lnTo>
                  <a:lnTo>
                    <a:pt x="662" y="405"/>
                  </a:lnTo>
                  <a:lnTo>
                    <a:pt x="662" y="414"/>
                  </a:lnTo>
                  <a:lnTo>
                    <a:pt x="656" y="429"/>
                  </a:lnTo>
                  <a:lnTo>
                    <a:pt x="652" y="436"/>
                  </a:lnTo>
                  <a:lnTo>
                    <a:pt x="638" y="456"/>
                  </a:lnTo>
                  <a:lnTo>
                    <a:pt x="629" y="479"/>
                  </a:lnTo>
                  <a:lnTo>
                    <a:pt x="605" y="500"/>
                  </a:lnTo>
                  <a:lnTo>
                    <a:pt x="586" y="510"/>
                  </a:lnTo>
                  <a:lnTo>
                    <a:pt x="583" y="518"/>
                  </a:lnTo>
                  <a:lnTo>
                    <a:pt x="567" y="520"/>
                  </a:lnTo>
                  <a:lnTo>
                    <a:pt x="541" y="518"/>
                  </a:lnTo>
                  <a:lnTo>
                    <a:pt x="532" y="530"/>
                  </a:lnTo>
                  <a:lnTo>
                    <a:pt x="520" y="531"/>
                  </a:lnTo>
                  <a:lnTo>
                    <a:pt x="512" y="533"/>
                  </a:lnTo>
                  <a:lnTo>
                    <a:pt x="506" y="537"/>
                  </a:lnTo>
                  <a:lnTo>
                    <a:pt x="505" y="543"/>
                  </a:lnTo>
                  <a:lnTo>
                    <a:pt x="507" y="552"/>
                  </a:lnTo>
                  <a:lnTo>
                    <a:pt x="507" y="560"/>
                  </a:lnTo>
                  <a:lnTo>
                    <a:pt x="505" y="569"/>
                  </a:lnTo>
                  <a:lnTo>
                    <a:pt x="491" y="572"/>
                  </a:lnTo>
                  <a:lnTo>
                    <a:pt x="486" y="567"/>
                  </a:lnTo>
                  <a:lnTo>
                    <a:pt x="484" y="561"/>
                  </a:lnTo>
                  <a:lnTo>
                    <a:pt x="488" y="558"/>
                  </a:lnTo>
                  <a:lnTo>
                    <a:pt x="494" y="551"/>
                  </a:lnTo>
                  <a:lnTo>
                    <a:pt x="495" y="543"/>
                  </a:lnTo>
                  <a:lnTo>
                    <a:pt x="494" y="537"/>
                  </a:lnTo>
                  <a:lnTo>
                    <a:pt x="492" y="534"/>
                  </a:lnTo>
                  <a:lnTo>
                    <a:pt x="488" y="533"/>
                  </a:lnTo>
                  <a:lnTo>
                    <a:pt x="477" y="530"/>
                  </a:lnTo>
                  <a:lnTo>
                    <a:pt x="468" y="532"/>
                  </a:lnTo>
                  <a:lnTo>
                    <a:pt x="466" y="536"/>
                  </a:lnTo>
                  <a:lnTo>
                    <a:pt x="463" y="527"/>
                  </a:lnTo>
                  <a:lnTo>
                    <a:pt x="450" y="513"/>
                  </a:lnTo>
                  <a:lnTo>
                    <a:pt x="445" y="512"/>
                  </a:lnTo>
                  <a:lnTo>
                    <a:pt x="436" y="514"/>
                  </a:lnTo>
                  <a:lnTo>
                    <a:pt x="424" y="513"/>
                  </a:lnTo>
                  <a:lnTo>
                    <a:pt x="412" y="511"/>
                  </a:lnTo>
                  <a:lnTo>
                    <a:pt x="397" y="513"/>
                  </a:lnTo>
                  <a:lnTo>
                    <a:pt x="392" y="514"/>
                  </a:lnTo>
                  <a:lnTo>
                    <a:pt x="390" y="515"/>
                  </a:lnTo>
                  <a:lnTo>
                    <a:pt x="389" y="519"/>
                  </a:lnTo>
                  <a:lnTo>
                    <a:pt x="384" y="523"/>
                  </a:lnTo>
                  <a:lnTo>
                    <a:pt x="385" y="525"/>
                  </a:lnTo>
                  <a:lnTo>
                    <a:pt x="385" y="537"/>
                  </a:lnTo>
                  <a:lnTo>
                    <a:pt x="385" y="539"/>
                  </a:lnTo>
                  <a:lnTo>
                    <a:pt x="383" y="540"/>
                  </a:lnTo>
                  <a:lnTo>
                    <a:pt x="379" y="540"/>
                  </a:lnTo>
                  <a:lnTo>
                    <a:pt x="358" y="547"/>
                  </a:lnTo>
                  <a:lnTo>
                    <a:pt x="360" y="531"/>
                  </a:lnTo>
                  <a:lnTo>
                    <a:pt x="351" y="527"/>
                  </a:lnTo>
                  <a:lnTo>
                    <a:pt x="340" y="527"/>
                  </a:lnTo>
                  <a:lnTo>
                    <a:pt x="335" y="523"/>
                  </a:lnTo>
                  <a:lnTo>
                    <a:pt x="332" y="516"/>
                  </a:lnTo>
                  <a:lnTo>
                    <a:pt x="336" y="496"/>
                  </a:lnTo>
                  <a:lnTo>
                    <a:pt x="340" y="486"/>
                  </a:lnTo>
                  <a:lnTo>
                    <a:pt x="346" y="482"/>
                  </a:lnTo>
                  <a:lnTo>
                    <a:pt x="340" y="468"/>
                  </a:lnTo>
                  <a:lnTo>
                    <a:pt x="334" y="457"/>
                  </a:lnTo>
                  <a:lnTo>
                    <a:pt x="324" y="448"/>
                  </a:lnTo>
                  <a:lnTo>
                    <a:pt x="324" y="446"/>
                  </a:lnTo>
                  <a:lnTo>
                    <a:pt x="321" y="446"/>
                  </a:lnTo>
                  <a:lnTo>
                    <a:pt x="286" y="450"/>
                  </a:lnTo>
                  <a:lnTo>
                    <a:pt x="271" y="448"/>
                  </a:lnTo>
                  <a:lnTo>
                    <a:pt x="268" y="443"/>
                  </a:lnTo>
                  <a:lnTo>
                    <a:pt x="261" y="440"/>
                  </a:lnTo>
                  <a:lnTo>
                    <a:pt x="248" y="438"/>
                  </a:lnTo>
                  <a:lnTo>
                    <a:pt x="233" y="437"/>
                  </a:lnTo>
                  <a:lnTo>
                    <a:pt x="220" y="440"/>
                  </a:lnTo>
                  <a:lnTo>
                    <a:pt x="210" y="445"/>
                  </a:lnTo>
                  <a:lnTo>
                    <a:pt x="202" y="451"/>
                  </a:lnTo>
                  <a:lnTo>
                    <a:pt x="199" y="451"/>
                  </a:lnTo>
                  <a:lnTo>
                    <a:pt x="200" y="450"/>
                  </a:lnTo>
                  <a:lnTo>
                    <a:pt x="198" y="447"/>
                  </a:lnTo>
                  <a:lnTo>
                    <a:pt x="196" y="447"/>
                  </a:lnTo>
                  <a:lnTo>
                    <a:pt x="192" y="449"/>
                  </a:lnTo>
                  <a:lnTo>
                    <a:pt x="124" y="436"/>
                  </a:lnTo>
                  <a:lnTo>
                    <a:pt x="94" y="414"/>
                  </a:lnTo>
                  <a:lnTo>
                    <a:pt x="89" y="397"/>
                  </a:lnTo>
                  <a:lnTo>
                    <a:pt x="91" y="386"/>
                  </a:lnTo>
                  <a:lnTo>
                    <a:pt x="96" y="379"/>
                  </a:lnTo>
                  <a:lnTo>
                    <a:pt x="101" y="377"/>
                  </a:lnTo>
                  <a:lnTo>
                    <a:pt x="95" y="365"/>
                  </a:lnTo>
                  <a:lnTo>
                    <a:pt x="102" y="360"/>
                  </a:lnTo>
                  <a:lnTo>
                    <a:pt x="99" y="351"/>
                  </a:lnTo>
                  <a:lnTo>
                    <a:pt x="96" y="344"/>
                  </a:lnTo>
                  <a:lnTo>
                    <a:pt x="95" y="340"/>
                  </a:lnTo>
                  <a:lnTo>
                    <a:pt x="86" y="336"/>
                  </a:lnTo>
                  <a:lnTo>
                    <a:pt x="72" y="333"/>
                  </a:lnTo>
                  <a:lnTo>
                    <a:pt x="63" y="328"/>
                  </a:lnTo>
                  <a:lnTo>
                    <a:pt x="53" y="329"/>
                  </a:lnTo>
                  <a:lnTo>
                    <a:pt x="33" y="330"/>
                  </a:lnTo>
                  <a:lnTo>
                    <a:pt x="28" y="313"/>
                  </a:lnTo>
                  <a:lnTo>
                    <a:pt x="28" y="312"/>
                  </a:lnTo>
                  <a:lnTo>
                    <a:pt x="23" y="304"/>
                  </a:lnTo>
                  <a:lnTo>
                    <a:pt x="17" y="297"/>
                  </a:lnTo>
                  <a:lnTo>
                    <a:pt x="17" y="289"/>
                  </a:lnTo>
                  <a:lnTo>
                    <a:pt x="16" y="286"/>
                  </a:lnTo>
                  <a:lnTo>
                    <a:pt x="9" y="280"/>
                  </a:lnTo>
                  <a:lnTo>
                    <a:pt x="4" y="278"/>
                  </a:lnTo>
                  <a:lnTo>
                    <a:pt x="0" y="271"/>
                  </a:lnTo>
                  <a:lnTo>
                    <a:pt x="1" y="260"/>
                  </a:lnTo>
                  <a:lnTo>
                    <a:pt x="7" y="253"/>
                  </a:lnTo>
                  <a:lnTo>
                    <a:pt x="18" y="251"/>
                  </a:lnTo>
                  <a:lnTo>
                    <a:pt x="31" y="252"/>
                  </a:lnTo>
                  <a:lnTo>
                    <a:pt x="42" y="244"/>
                  </a:lnTo>
                  <a:lnTo>
                    <a:pt x="46" y="242"/>
                  </a:lnTo>
                  <a:lnTo>
                    <a:pt x="57" y="240"/>
                  </a:lnTo>
                  <a:lnTo>
                    <a:pt x="69" y="238"/>
                  </a:lnTo>
                  <a:lnTo>
                    <a:pt x="80" y="231"/>
                  </a:lnTo>
                  <a:lnTo>
                    <a:pt x="83" y="225"/>
                  </a:lnTo>
                  <a:lnTo>
                    <a:pt x="87" y="219"/>
                  </a:lnTo>
                  <a:lnTo>
                    <a:pt x="91" y="211"/>
                  </a:lnTo>
                  <a:lnTo>
                    <a:pt x="92" y="205"/>
                  </a:lnTo>
                  <a:lnTo>
                    <a:pt x="90" y="202"/>
                  </a:lnTo>
                  <a:lnTo>
                    <a:pt x="81" y="195"/>
                  </a:lnTo>
                  <a:lnTo>
                    <a:pt x="80" y="191"/>
                  </a:lnTo>
                  <a:lnTo>
                    <a:pt x="80" y="185"/>
                  </a:lnTo>
                  <a:lnTo>
                    <a:pt x="90" y="182"/>
                  </a:lnTo>
                  <a:lnTo>
                    <a:pt x="94" y="180"/>
                  </a:lnTo>
                  <a:lnTo>
                    <a:pt x="96" y="177"/>
                  </a:lnTo>
                  <a:lnTo>
                    <a:pt x="95" y="174"/>
                  </a:lnTo>
                  <a:lnTo>
                    <a:pt x="100" y="171"/>
                  </a:lnTo>
                  <a:lnTo>
                    <a:pt x="109" y="169"/>
                  </a:lnTo>
                  <a:lnTo>
                    <a:pt x="119" y="160"/>
                  </a:lnTo>
                  <a:lnTo>
                    <a:pt x="124" y="153"/>
                  </a:lnTo>
                  <a:lnTo>
                    <a:pt x="125" y="147"/>
                  </a:lnTo>
                  <a:lnTo>
                    <a:pt x="126" y="140"/>
                  </a:lnTo>
                  <a:lnTo>
                    <a:pt x="131" y="134"/>
                  </a:lnTo>
                  <a:lnTo>
                    <a:pt x="138" y="131"/>
                  </a:lnTo>
                  <a:lnTo>
                    <a:pt x="143" y="131"/>
                  </a:lnTo>
                  <a:lnTo>
                    <a:pt x="154" y="126"/>
                  </a:lnTo>
                  <a:lnTo>
                    <a:pt x="158" y="124"/>
                  </a:lnTo>
                  <a:lnTo>
                    <a:pt x="160" y="119"/>
                  </a:lnTo>
                  <a:lnTo>
                    <a:pt x="168" y="106"/>
                  </a:lnTo>
                  <a:lnTo>
                    <a:pt x="174" y="102"/>
                  </a:lnTo>
                  <a:lnTo>
                    <a:pt x="183" y="100"/>
                  </a:lnTo>
                  <a:lnTo>
                    <a:pt x="191" y="100"/>
                  </a:lnTo>
                  <a:lnTo>
                    <a:pt x="193" y="96"/>
                  </a:lnTo>
                  <a:lnTo>
                    <a:pt x="194" y="89"/>
                  </a:lnTo>
                  <a:lnTo>
                    <a:pt x="198" y="80"/>
                  </a:lnTo>
                  <a:lnTo>
                    <a:pt x="203" y="77"/>
                  </a:lnTo>
                  <a:lnTo>
                    <a:pt x="209" y="75"/>
                  </a:lnTo>
                  <a:lnTo>
                    <a:pt x="233" y="74"/>
                  </a:lnTo>
                  <a:lnTo>
                    <a:pt x="209" y="86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44" name="Freeform 45"/>
            <p:cNvSpPr>
              <a:spLocks/>
            </p:cNvSpPr>
            <p:nvPr/>
          </p:nvSpPr>
          <p:spPr bwMode="auto">
            <a:xfrm>
              <a:off x="4979852" y="3602667"/>
              <a:ext cx="81604" cy="62919"/>
            </a:xfrm>
            <a:custGeom>
              <a:avLst/>
              <a:gdLst>
                <a:gd name="T0" fmla="*/ 2 w 73"/>
                <a:gd name="T1" fmla="*/ 30 h 56"/>
                <a:gd name="T2" fmla="*/ 0 w 73"/>
                <a:gd name="T3" fmla="*/ 18 h 56"/>
                <a:gd name="T4" fmla="*/ 2 w 73"/>
                <a:gd name="T5" fmla="*/ 8 h 56"/>
                <a:gd name="T6" fmla="*/ 7 w 73"/>
                <a:gd name="T7" fmla="*/ 3 h 56"/>
                <a:gd name="T8" fmla="*/ 11 w 73"/>
                <a:gd name="T9" fmla="*/ 0 h 56"/>
                <a:gd name="T10" fmla="*/ 17 w 73"/>
                <a:gd name="T11" fmla="*/ 0 h 56"/>
                <a:gd name="T12" fmla="*/ 26 w 73"/>
                <a:gd name="T13" fmla="*/ 3 h 56"/>
                <a:gd name="T14" fmla="*/ 32 w 73"/>
                <a:gd name="T15" fmla="*/ 7 h 56"/>
                <a:gd name="T16" fmla="*/ 38 w 73"/>
                <a:gd name="T17" fmla="*/ 6 h 56"/>
                <a:gd name="T18" fmla="*/ 42 w 73"/>
                <a:gd name="T19" fmla="*/ 6 h 56"/>
                <a:gd name="T20" fmla="*/ 46 w 73"/>
                <a:gd name="T21" fmla="*/ 7 h 56"/>
                <a:gd name="T22" fmla="*/ 50 w 73"/>
                <a:gd name="T23" fmla="*/ 10 h 56"/>
                <a:gd name="T24" fmla="*/ 52 w 73"/>
                <a:gd name="T25" fmla="*/ 13 h 56"/>
                <a:gd name="T26" fmla="*/ 52 w 73"/>
                <a:gd name="T27" fmla="*/ 15 h 56"/>
                <a:gd name="T28" fmla="*/ 49 w 73"/>
                <a:gd name="T29" fmla="*/ 28 h 56"/>
                <a:gd name="T30" fmla="*/ 41 w 73"/>
                <a:gd name="T31" fmla="*/ 32 h 56"/>
                <a:gd name="T32" fmla="*/ 38 w 73"/>
                <a:gd name="T33" fmla="*/ 35 h 56"/>
                <a:gd name="T34" fmla="*/ 35 w 73"/>
                <a:gd name="T35" fmla="*/ 35 h 56"/>
                <a:gd name="T36" fmla="*/ 32 w 73"/>
                <a:gd name="T37" fmla="*/ 43 h 56"/>
                <a:gd name="T38" fmla="*/ 17 w 73"/>
                <a:gd name="T39" fmla="*/ 47 h 56"/>
                <a:gd name="T40" fmla="*/ 2 w 73"/>
                <a:gd name="T41" fmla="*/ 30 h 5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73"/>
                <a:gd name="T64" fmla="*/ 0 h 56"/>
                <a:gd name="T65" fmla="*/ 73 w 73"/>
                <a:gd name="T66" fmla="*/ 56 h 5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73" h="56">
                  <a:moveTo>
                    <a:pt x="2" y="34"/>
                  </a:moveTo>
                  <a:lnTo>
                    <a:pt x="0" y="20"/>
                  </a:lnTo>
                  <a:lnTo>
                    <a:pt x="2" y="10"/>
                  </a:lnTo>
                  <a:lnTo>
                    <a:pt x="9" y="3"/>
                  </a:lnTo>
                  <a:lnTo>
                    <a:pt x="15" y="0"/>
                  </a:lnTo>
                  <a:lnTo>
                    <a:pt x="24" y="0"/>
                  </a:lnTo>
                  <a:lnTo>
                    <a:pt x="36" y="3"/>
                  </a:lnTo>
                  <a:lnTo>
                    <a:pt x="45" y="8"/>
                  </a:lnTo>
                  <a:lnTo>
                    <a:pt x="53" y="6"/>
                  </a:lnTo>
                  <a:lnTo>
                    <a:pt x="59" y="6"/>
                  </a:lnTo>
                  <a:lnTo>
                    <a:pt x="64" y="7"/>
                  </a:lnTo>
                  <a:lnTo>
                    <a:pt x="70" y="12"/>
                  </a:lnTo>
                  <a:lnTo>
                    <a:pt x="72" y="15"/>
                  </a:lnTo>
                  <a:lnTo>
                    <a:pt x="72" y="17"/>
                  </a:lnTo>
                  <a:lnTo>
                    <a:pt x="68" y="32"/>
                  </a:lnTo>
                  <a:lnTo>
                    <a:pt x="57" y="37"/>
                  </a:lnTo>
                  <a:lnTo>
                    <a:pt x="53" y="41"/>
                  </a:lnTo>
                  <a:lnTo>
                    <a:pt x="48" y="41"/>
                  </a:lnTo>
                  <a:lnTo>
                    <a:pt x="45" y="50"/>
                  </a:lnTo>
                  <a:lnTo>
                    <a:pt x="24" y="55"/>
                  </a:lnTo>
                  <a:lnTo>
                    <a:pt x="2" y="34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45" name="Freeform 46"/>
            <p:cNvSpPr>
              <a:spLocks/>
            </p:cNvSpPr>
            <p:nvPr/>
          </p:nvSpPr>
          <p:spPr bwMode="auto">
            <a:xfrm>
              <a:off x="5406297" y="3297751"/>
              <a:ext cx="43434" cy="49609"/>
            </a:xfrm>
            <a:custGeom>
              <a:avLst/>
              <a:gdLst>
                <a:gd name="T0" fmla="*/ 5 w 38"/>
                <a:gd name="T1" fmla="*/ 0 h 44"/>
                <a:gd name="T2" fmla="*/ 2 w 38"/>
                <a:gd name="T3" fmla="*/ 4 h 44"/>
                <a:gd name="T4" fmla="*/ 0 w 38"/>
                <a:gd name="T5" fmla="*/ 7 h 44"/>
                <a:gd name="T6" fmla="*/ 1 w 38"/>
                <a:gd name="T7" fmla="*/ 10 h 44"/>
                <a:gd name="T8" fmla="*/ 13 w 38"/>
                <a:gd name="T9" fmla="*/ 27 h 44"/>
                <a:gd name="T10" fmla="*/ 13 w 38"/>
                <a:gd name="T11" fmla="*/ 34 h 44"/>
                <a:gd name="T12" fmla="*/ 16 w 38"/>
                <a:gd name="T13" fmla="*/ 37 h 44"/>
                <a:gd name="T14" fmla="*/ 20 w 38"/>
                <a:gd name="T15" fmla="*/ 37 h 44"/>
                <a:gd name="T16" fmla="*/ 25 w 38"/>
                <a:gd name="T17" fmla="*/ 34 h 44"/>
                <a:gd name="T18" fmla="*/ 26 w 38"/>
                <a:gd name="T19" fmla="*/ 32 h 44"/>
                <a:gd name="T20" fmla="*/ 28 w 38"/>
                <a:gd name="T21" fmla="*/ 27 h 44"/>
                <a:gd name="T22" fmla="*/ 26 w 38"/>
                <a:gd name="T23" fmla="*/ 23 h 44"/>
                <a:gd name="T24" fmla="*/ 26 w 38"/>
                <a:gd name="T25" fmla="*/ 16 h 44"/>
                <a:gd name="T26" fmla="*/ 28 w 38"/>
                <a:gd name="T27" fmla="*/ 12 h 44"/>
                <a:gd name="T28" fmla="*/ 22 w 38"/>
                <a:gd name="T29" fmla="*/ 7 h 44"/>
                <a:gd name="T30" fmla="*/ 14 w 38"/>
                <a:gd name="T31" fmla="*/ 3 h 44"/>
                <a:gd name="T32" fmla="*/ 5 w 38"/>
                <a:gd name="T33" fmla="*/ 0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8"/>
                <a:gd name="T52" fmla="*/ 0 h 44"/>
                <a:gd name="T53" fmla="*/ 38 w 38"/>
                <a:gd name="T54" fmla="*/ 44 h 4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8" h="44">
                  <a:moveTo>
                    <a:pt x="7" y="0"/>
                  </a:moveTo>
                  <a:lnTo>
                    <a:pt x="2" y="4"/>
                  </a:lnTo>
                  <a:lnTo>
                    <a:pt x="0" y="7"/>
                  </a:lnTo>
                  <a:lnTo>
                    <a:pt x="1" y="12"/>
                  </a:lnTo>
                  <a:lnTo>
                    <a:pt x="17" y="31"/>
                  </a:lnTo>
                  <a:lnTo>
                    <a:pt x="17" y="39"/>
                  </a:lnTo>
                  <a:lnTo>
                    <a:pt x="21" y="43"/>
                  </a:lnTo>
                  <a:lnTo>
                    <a:pt x="26" y="43"/>
                  </a:lnTo>
                  <a:lnTo>
                    <a:pt x="33" y="40"/>
                  </a:lnTo>
                  <a:lnTo>
                    <a:pt x="35" y="36"/>
                  </a:lnTo>
                  <a:lnTo>
                    <a:pt x="37" y="31"/>
                  </a:lnTo>
                  <a:lnTo>
                    <a:pt x="35" y="27"/>
                  </a:lnTo>
                  <a:lnTo>
                    <a:pt x="35" y="18"/>
                  </a:lnTo>
                  <a:lnTo>
                    <a:pt x="37" y="14"/>
                  </a:lnTo>
                  <a:lnTo>
                    <a:pt x="29" y="9"/>
                  </a:lnTo>
                  <a:lnTo>
                    <a:pt x="18" y="3"/>
                  </a:lnTo>
                  <a:lnTo>
                    <a:pt x="7" y="0"/>
                  </a:lnTo>
                </a:path>
              </a:pathLst>
            </a:custGeom>
            <a:solidFill>
              <a:schemeClr val="tx2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/>
              <a:endParaRPr lang="en-US" sz="1400" kern="0" dirty="0">
                <a:solidFill>
                  <a:srgbClr val="999999"/>
                </a:solidFill>
                <a:sym typeface="Calibri"/>
              </a:endParaRPr>
            </a:p>
          </p:txBody>
        </p:sp>
        <p:sp>
          <p:nvSpPr>
            <p:cNvPr id="346" name="Freeform 47"/>
            <p:cNvSpPr>
              <a:spLocks/>
            </p:cNvSpPr>
            <p:nvPr/>
          </p:nvSpPr>
          <p:spPr bwMode="auto">
            <a:xfrm>
              <a:off x="5422091" y="3161022"/>
              <a:ext cx="176369" cy="135518"/>
            </a:xfrm>
            <a:custGeom>
              <a:avLst/>
              <a:gdLst>
                <a:gd name="T0" fmla="*/ 3 w 156"/>
                <a:gd name="T1" fmla="*/ 91 h 121"/>
                <a:gd name="T2" fmla="*/ 0 w 156"/>
                <a:gd name="T3" fmla="*/ 97 h 121"/>
                <a:gd name="T4" fmla="*/ 9 w 156"/>
                <a:gd name="T5" fmla="*/ 101 h 121"/>
                <a:gd name="T6" fmla="*/ 17 w 156"/>
                <a:gd name="T7" fmla="*/ 97 h 121"/>
                <a:gd name="T8" fmla="*/ 29 w 156"/>
                <a:gd name="T9" fmla="*/ 93 h 121"/>
                <a:gd name="T10" fmla="*/ 45 w 156"/>
                <a:gd name="T11" fmla="*/ 91 h 121"/>
                <a:gd name="T12" fmla="*/ 48 w 156"/>
                <a:gd name="T13" fmla="*/ 100 h 121"/>
                <a:gd name="T14" fmla="*/ 50 w 156"/>
                <a:gd name="T15" fmla="*/ 103 h 121"/>
                <a:gd name="T16" fmla="*/ 58 w 156"/>
                <a:gd name="T17" fmla="*/ 103 h 121"/>
                <a:gd name="T18" fmla="*/ 65 w 156"/>
                <a:gd name="T19" fmla="*/ 97 h 121"/>
                <a:gd name="T20" fmla="*/ 67 w 156"/>
                <a:gd name="T21" fmla="*/ 93 h 121"/>
                <a:gd name="T22" fmla="*/ 79 w 156"/>
                <a:gd name="T23" fmla="*/ 91 h 121"/>
                <a:gd name="T24" fmla="*/ 89 w 156"/>
                <a:gd name="T25" fmla="*/ 82 h 121"/>
                <a:gd name="T26" fmla="*/ 101 w 156"/>
                <a:gd name="T27" fmla="*/ 70 h 121"/>
                <a:gd name="T28" fmla="*/ 106 w 156"/>
                <a:gd name="T29" fmla="*/ 61 h 121"/>
                <a:gd name="T30" fmla="*/ 109 w 156"/>
                <a:gd name="T31" fmla="*/ 52 h 121"/>
                <a:gd name="T32" fmla="*/ 107 w 156"/>
                <a:gd name="T33" fmla="*/ 37 h 121"/>
                <a:gd name="T34" fmla="*/ 110 w 156"/>
                <a:gd name="T35" fmla="*/ 33 h 121"/>
                <a:gd name="T36" fmla="*/ 114 w 156"/>
                <a:gd name="T37" fmla="*/ 26 h 121"/>
                <a:gd name="T38" fmla="*/ 113 w 156"/>
                <a:gd name="T39" fmla="*/ 10 h 121"/>
                <a:gd name="T40" fmla="*/ 110 w 156"/>
                <a:gd name="T41" fmla="*/ 0 h 121"/>
                <a:gd name="T42" fmla="*/ 102 w 156"/>
                <a:gd name="T43" fmla="*/ 4 h 121"/>
                <a:gd name="T44" fmla="*/ 95 w 156"/>
                <a:gd name="T45" fmla="*/ 8 h 121"/>
                <a:gd name="T46" fmla="*/ 91 w 156"/>
                <a:gd name="T47" fmla="*/ 17 h 121"/>
                <a:gd name="T48" fmla="*/ 89 w 156"/>
                <a:gd name="T49" fmla="*/ 31 h 121"/>
                <a:gd name="T50" fmla="*/ 87 w 156"/>
                <a:gd name="T51" fmla="*/ 39 h 121"/>
                <a:gd name="T52" fmla="*/ 81 w 156"/>
                <a:gd name="T53" fmla="*/ 49 h 121"/>
                <a:gd name="T54" fmla="*/ 76 w 156"/>
                <a:gd name="T55" fmla="*/ 56 h 121"/>
                <a:gd name="T56" fmla="*/ 70 w 156"/>
                <a:gd name="T57" fmla="*/ 62 h 121"/>
                <a:gd name="T58" fmla="*/ 50 w 156"/>
                <a:gd name="T59" fmla="*/ 77 h 121"/>
                <a:gd name="T60" fmla="*/ 32 w 156"/>
                <a:gd name="T61" fmla="*/ 77 h 121"/>
                <a:gd name="T62" fmla="*/ 16 w 156"/>
                <a:gd name="T63" fmla="*/ 82 h 121"/>
                <a:gd name="T64" fmla="*/ 3 w 156"/>
                <a:gd name="T65" fmla="*/ 91 h 12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6"/>
                <a:gd name="T100" fmla="*/ 0 h 121"/>
                <a:gd name="T101" fmla="*/ 156 w 156"/>
                <a:gd name="T102" fmla="*/ 121 h 12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6" h="121">
                  <a:moveTo>
                    <a:pt x="4" y="106"/>
                  </a:moveTo>
                  <a:lnTo>
                    <a:pt x="0" y="113"/>
                  </a:lnTo>
                  <a:lnTo>
                    <a:pt x="13" y="118"/>
                  </a:lnTo>
                  <a:lnTo>
                    <a:pt x="23" y="113"/>
                  </a:lnTo>
                  <a:lnTo>
                    <a:pt x="40" y="108"/>
                  </a:lnTo>
                  <a:lnTo>
                    <a:pt x="61" y="106"/>
                  </a:lnTo>
                  <a:lnTo>
                    <a:pt x="65" y="117"/>
                  </a:lnTo>
                  <a:lnTo>
                    <a:pt x="68" y="120"/>
                  </a:lnTo>
                  <a:lnTo>
                    <a:pt x="78" y="120"/>
                  </a:lnTo>
                  <a:lnTo>
                    <a:pt x="88" y="113"/>
                  </a:lnTo>
                  <a:lnTo>
                    <a:pt x="91" y="109"/>
                  </a:lnTo>
                  <a:lnTo>
                    <a:pt x="107" y="106"/>
                  </a:lnTo>
                  <a:lnTo>
                    <a:pt x="121" y="96"/>
                  </a:lnTo>
                  <a:lnTo>
                    <a:pt x="136" y="82"/>
                  </a:lnTo>
                  <a:lnTo>
                    <a:pt x="143" y="71"/>
                  </a:lnTo>
                  <a:lnTo>
                    <a:pt x="148" y="61"/>
                  </a:lnTo>
                  <a:lnTo>
                    <a:pt x="146" y="43"/>
                  </a:lnTo>
                  <a:lnTo>
                    <a:pt x="149" y="39"/>
                  </a:lnTo>
                  <a:lnTo>
                    <a:pt x="155" y="30"/>
                  </a:lnTo>
                  <a:lnTo>
                    <a:pt x="152" y="12"/>
                  </a:lnTo>
                  <a:lnTo>
                    <a:pt x="149" y="0"/>
                  </a:lnTo>
                  <a:lnTo>
                    <a:pt x="139" y="4"/>
                  </a:lnTo>
                  <a:lnTo>
                    <a:pt x="129" y="10"/>
                  </a:lnTo>
                  <a:lnTo>
                    <a:pt x="123" y="19"/>
                  </a:lnTo>
                  <a:lnTo>
                    <a:pt x="121" y="37"/>
                  </a:lnTo>
                  <a:lnTo>
                    <a:pt x="118" y="45"/>
                  </a:lnTo>
                  <a:lnTo>
                    <a:pt x="109" y="57"/>
                  </a:lnTo>
                  <a:lnTo>
                    <a:pt x="103" y="66"/>
                  </a:lnTo>
                  <a:lnTo>
                    <a:pt x="94" y="72"/>
                  </a:lnTo>
                  <a:lnTo>
                    <a:pt x="68" y="90"/>
                  </a:lnTo>
                  <a:lnTo>
                    <a:pt x="43" y="90"/>
                  </a:lnTo>
                  <a:lnTo>
                    <a:pt x="22" y="96"/>
                  </a:lnTo>
                  <a:lnTo>
                    <a:pt x="4" y="106"/>
                  </a:lnTo>
                </a:path>
              </a:pathLst>
            </a:custGeom>
            <a:solidFill>
              <a:srgbClr val="AA1B1E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/>
              <a:endParaRPr lang="en-US" sz="1400" kern="0" dirty="0">
                <a:solidFill>
                  <a:srgbClr val="999999"/>
                </a:solidFill>
                <a:sym typeface="Calibri"/>
              </a:endParaRPr>
            </a:p>
          </p:txBody>
        </p:sp>
        <p:sp>
          <p:nvSpPr>
            <p:cNvPr id="347" name="Freeform 48"/>
            <p:cNvSpPr>
              <a:spLocks/>
            </p:cNvSpPr>
            <p:nvPr/>
          </p:nvSpPr>
          <p:spPr bwMode="auto">
            <a:xfrm>
              <a:off x="5444467" y="3291701"/>
              <a:ext cx="32905" cy="21780"/>
            </a:xfrm>
            <a:custGeom>
              <a:avLst/>
              <a:gdLst>
                <a:gd name="T0" fmla="*/ 8 w 29"/>
                <a:gd name="T1" fmla="*/ 0 h 19"/>
                <a:gd name="T2" fmla="*/ 0 w 29"/>
                <a:gd name="T3" fmla="*/ 10 h 19"/>
                <a:gd name="T4" fmla="*/ 8 w 29"/>
                <a:gd name="T5" fmla="*/ 16 h 19"/>
                <a:gd name="T6" fmla="*/ 15 w 29"/>
                <a:gd name="T7" fmla="*/ 9 h 19"/>
                <a:gd name="T8" fmla="*/ 21 w 29"/>
                <a:gd name="T9" fmla="*/ 2 h 19"/>
                <a:gd name="T10" fmla="*/ 8 w 29"/>
                <a:gd name="T11" fmla="*/ 0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19"/>
                <a:gd name="T20" fmla="*/ 29 w 29"/>
                <a:gd name="T21" fmla="*/ 19 h 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19">
                  <a:moveTo>
                    <a:pt x="10" y="0"/>
                  </a:moveTo>
                  <a:lnTo>
                    <a:pt x="0" y="12"/>
                  </a:lnTo>
                  <a:lnTo>
                    <a:pt x="10" y="18"/>
                  </a:lnTo>
                  <a:lnTo>
                    <a:pt x="20" y="9"/>
                  </a:lnTo>
                  <a:lnTo>
                    <a:pt x="28" y="2"/>
                  </a:lnTo>
                  <a:lnTo>
                    <a:pt x="10" y="0"/>
                  </a:lnTo>
                </a:path>
              </a:pathLst>
            </a:custGeom>
            <a:solidFill>
              <a:schemeClr val="tx2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/>
              <a:endParaRPr lang="en-US" sz="1400" kern="0" dirty="0">
                <a:solidFill>
                  <a:srgbClr val="999999"/>
                </a:solidFill>
                <a:sym typeface="Calibri"/>
              </a:endParaRPr>
            </a:p>
          </p:txBody>
        </p:sp>
        <p:sp>
          <p:nvSpPr>
            <p:cNvPr id="348" name="Freeform 49"/>
            <p:cNvSpPr>
              <a:spLocks/>
            </p:cNvSpPr>
            <p:nvPr/>
          </p:nvSpPr>
          <p:spPr bwMode="auto">
            <a:xfrm>
              <a:off x="5564240" y="3079953"/>
              <a:ext cx="96082" cy="67759"/>
            </a:xfrm>
            <a:custGeom>
              <a:avLst/>
              <a:gdLst>
                <a:gd name="T0" fmla="*/ 28 w 86"/>
                <a:gd name="T1" fmla="*/ 6 h 60"/>
                <a:gd name="T2" fmla="*/ 25 w 86"/>
                <a:gd name="T3" fmla="*/ 1 h 60"/>
                <a:gd name="T4" fmla="*/ 23 w 86"/>
                <a:gd name="T5" fmla="*/ 0 h 60"/>
                <a:gd name="T6" fmla="*/ 19 w 86"/>
                <a:gd name="T7" fmla="*/ 4 h 60"/>
                <a:gd name="T8" fmla="*/ 15 w 86"/>
                <a:gd name="T9" fmla="*/ 21 h 60"/>
                <a:gd name="T10" fmla="*/ 9 w 86"/>
                <a:gd name="T11" fmla="*/ 33 h 60"/>
                <a:gd name="T12" fmla="*/ 2 w 86"/>
                <a:gd name="T13" fmla="*/ 42 h 60"/>
                <a:gd name="T14" fmla="*/ 0 w 86"/>
                <a:gd name="T15" fmla="*/ 46 h 60"/>
                <a:gd name="T16" fmla="*/ 3 w 86"/>
                <a:gd name="T17" fmla="*/ 48 h 60"/>
                <a:gd name="T18" fmla="*/ 25 w 86"/>
                <a:gd name="T19" fmla="*/ 48 h 60"/>
                <a:gd name="T20" fmla="*/ 30 w 86"/>
                <a:gd name="T21" fmla="*/ 51 h 60"/>
                <a:gd name="T22" fmla="*/ 37 w 86"/>
                <a:gd name="T23" fmla="*/ 49 h 60"/>
                <a:gd name="T24" fmla="*/ 42 w 86"/>
                <a:gd name="T25" fmla="*/ 42 h 60"/>
                <a:gd name="T26" fmla="*/ 45 w 86"/>
                <a:gd name="T27" fmla="*/ 38 h 60"/>
                <a:gd name="T28" fmla="*/ 48 w 86"/>
                <a:gd name="T29" fmla="*/ 37 h 60"/>
                <a:gd name="T30" fmla="*/ 55 w 86"/>
                <a:gd name="T31" fmla="*/ 33 h 60"/>
                <a:gd name="T32" fmla="*/ 61 w 86"/>
                <a:gd name="T33" fmla="*/ 28 h 60"/>
                <a:gd name="T34" fmla="*/ 61 w 86"/>
                <a:gd name="T35" fmla="*/ 21 h 60"/>
                <a:gd name="T36" fmla="*/ 61 w 86"/>
                <a:gd name="T37" fmla="*/ 20 h 60"/>
                <a:gd name="T38" fmla="*/ 59 w 86"/>
                <a:gd name="T39" fmla="*/ 18 h 60"/>
                <a:gd name="T40" fmla="*/ 50 w 86"/>
                <a:gd name="T41" fmla="*/ 22 h 60"/>
                <a:gd name="T42" fmla="*/ 38 w 86"/>
                <a:gd name="T43" fmla="*/ 19 h 60"/>
                <a:gd name="T44" fmla="*/ 32 w 86"/>
                <a:gd name="T45" fmla="*/ 13 h 60"/>
                <a:gd name="T46" fmla="*/ 28 w 86"/>
                <a:gd name="T47" fmla="*/ 6 h 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6"/>
                <a:gd name="T73" fmla="*/ 0 h 60"/>
                <a:gd name="T74" fmla="*/ 86 w 86"/>
                <a:gd name="T75" fmla="*/ 60 h 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6" h="60">
                  <a:moveTo>
                    <a:pt x="39" y="6"/>
                  </a:moveTo>
                  <a:lnTo>
                    <a:pt x="35" y="1"/>
                  </a:lnTo>
                  <a:lnTo>
                    <a:pt x="32" y="0"/>
                  </a:lnTo>
                  <a:lnTo>
                    <a:pt x="26" y="4"/>
                  </a:lnTo>
                  <a:lnTo>
                    <a:pt x="21" y="25"/>
                  </a:lnTo>
                  <a:lnTo>
                    <a:pt x="13" y="37"/>
                  </a:lnTo>
                  <a:lnTo>
                    <a:pt x="2" y="48"/>
                  </a:lnTo>
                  <a:lnTo>
                    <a:pt x="0" y="52"/>
                  </a:lnTo>
                  <a:lnTo>
                    <a:pt x="4" y="55"/>
                  </a:lnTo>
                  <a:lnTo>
                    <a:pt x="35" y="55"/>
                  </a:lnTo>
                  <a:lnTo>
                    <a:pt x="41" y="59"/>
                  </a:lnTo>
                  <a:lnTo>
                    <a:pt x="51" y="57"/>
                  </a:lnTo>
                  <a:lnTo>
                    <a:pt x="58" y="48"/>
                  </a:lnTo>
                  <a:lnTo>
                    <a:pt x="63" y="44"/>
                  </a:lnTo>
                  <a:lnTo>
                    <a:pt x="67" y="43"/>
                  </a:lnTo>
                  <a:lnTo>
                    <a:pt x="77" y="37"/>
                  </a:lnTo>
                  <a:lnTo>
                    <a:pt x="85" y="32"/>
                  </a:lnTo>
                  <a:lnTo>
                    <a:pt x="85" y="25"/>
                  </a:lnTo>
                  <a:lnTo>
                    <a:pt x="85" y="22"/>
                  </a:lnTo>
                  <a:lnTo>
                    <a:pt x="82" y="20"/>
                  </a:lnTo>
                  <a:lnTo>
                    <a:pt x="70" y="26"/>
                  </a:lnTo>
                  <a:lnTo>
                    <a:pt x="53" y="21"/>
                  </a:lnTo>
                  <a:lnTo>
                    <a:pt x="45" y="15"/>
                  </a:lnTo>
                  <a:lnTo>
                    <a:pt x="39" y="6"/>
                  </a:lnTo>
                </a:path>
              </a:pathLst>
            </a:custGeom>
            <a:solidFill>
              <a:schemeClr val="tx2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/>
              <a:endParaRPr lang="en-US" sz="1400" kern="0" dirty="0">
                <a:solidFill>
                  <a:srgbClr val="999999"/>
                </a:solidFill>
                <a:sym typeface="Calibri"/>
              </a:endParaRPr>
            </a:p>
          </p:txBody>
        </p:sp>
        <p:sp>
          <p:nvSpPr>
            <p:cNvPr id="349" name="Freeform 50"/>
            <p:cNvSpPr>
              <a:spLocks/>
            </p:cNvSpPr>
            <p:nvPr/>
          </p:nvSpPr>
          <p:spPr bwMode="auto">
            <a:xfrm>
              <a:off x="4545509" y="3269921"/>
              <a:ext cx="98714" cy="37510"/>
            </a:xfrm>
            <a:custGeom>
              <a:avLst/>
              <a:gdLst>
                <a:gd name="T0" fmla="*/ 45 w 88"/>
                <a:gd name="T1" fmla="*/ 0 h 34"/>
                <a:gd name="T2" fmla="*/ 12 w 88"/>
                <a:gd name="T3" fmla="*/ 2 h 34"/>
                <a:gd name="T4" fmla="*/ 1 w 88"/>
                <a:gd name="T5" fmla="*/ 12 h 34"/>
                <a:gd name="T6" fmla="*/ 0 w 88"/>
                <a:gd name="T7" fmla="*/ 16 h 34"/>
                <a:gd name="T8" fmla="*/ 3 w 88"/>
                <a:gd name="T9" fmla="*/ 25 h 34"/>
                <a:gd name="T10" fmla="*/ 9 w 88"/>
                <a:gd name="T11" fmla="*/ 23 h 34"/>
                <a:gd name="T12" fmla="*/ 15 w 88"/>
                <a:gd name="T13" fmla="*/ 23 h 34"/>
                <a:gd name="T14" fmla="*/ 19 w 88"/>
                <a:gd name="T15" fmla="*/ 27 h 34"/>
                <a:gd name="T16" fmla="*/ 24 w 88"/>
                <a:gd name="T17" fmla="*/ 23 h 34"/>
                <a:gd name="T18" fmla="*/ 32 w 88"/>
                <a:gd name="T19" fmla="*/ 19 h 34"/>
                <a:gd name="T20" fmla="*/ 45 w 88"/>
                <a:gd name="T21" fmla="*/ 18 h 34"/>
                <a:gd name="T22" fmla="*/ 47 w 88"/>
                <a:gd name="T23" fmla="*/ 13 h 34"/>
                <a:gd name="T24" fmla="*/ 53 w 88"/>
                <a:gd name="T25" fmla="*/ 8 h 34"/>
                <a:gd name="T26" fmla="*/ 63 w 88"/>
                <a:gd name="T27" fmla="*/ 7 h 34"/>
                <a:gd name="T28" fmla="*/ 55 w 88"/>
                <a:gd name="T29" fmla="*/ 5 h 34"/>
                <a:gd name="T30" fmla="*/ 45 w 88"/>
                <a:gd name="T31" fmla="*/ 0 h 3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8"/>
                <a:gd name="T49" fmla="*/ 0 h 34"/>
                <a:gd name="T50" fmla="*/ 88 w 88"/>
                <a:gd name="T51" fmla="*/ 34 h 3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8" h="34">
                  <a:moveTo>
                    <a:pt x="62" y="0"/>
                  </a:moveTo>
                  <a:lnTo>
                    <a:pt x="17" y="2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4" y="30"/>
                  </a:lnTo>
                  <a:lnTo>
                    <a:pt x="13" y="27"/>
                  </a:lnTo>
                  <a:lnTo>
                    <a:pt x="21" y="27"/>
                  </a:lnTo>
                  <a:lnTo>
                    <a:pt x="26" y="33"/>
                  </a:lnTo>
                  <a:lnTo>
                    <a:pt x="33" y="27"/>
                  </a:lnTo>
                  <a:lnTo>
                    <a:pt x="43" y="23"/>
                  </a:lnTo>
                  <a:lnTo>
                    <a:pt x="62" y="22"/>
                  </a:lnTo>
                  <a:lnTo>
                    <a:pt x="65" y="15"/>
                  </a:lnTo>
                  <a:lnTo>
                    <a:pt x="73" y="10"/>
                  </a:lnTo>
                  <a:lnTo>
                    <a:pt x="87" y="9"/>
                  </a:lnTo>
                  <a:lnTo>
                    <a:pt x="75" y="6"/>
                  </a:lnTo>
                  <a:lnTo>
                    <a:pt x="62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50" name="Freeform 51"/>
            <p:cNvSpPr>
              <a:spLocks/>
            </p:cNvSpPr>
            <p:nvPr/>
          </p:nvSpPr>
          <p:spPr bwMode="auto">
            <a:xfrm>
              <a:off x="4545509" y="3269921"/>
              <a:ext cx="98714" cy="37510"/>
            </a:xfrm>
            <a:custGeom>
              <a:avLst/>
              <a:gdLst>
                <a:gd name="T0" fmla="*/ 44 w 88"/>
                <a:gd name="T1" fmla="*/ 0 h 34"/>
                <a:gd name="T2" fmla="*/ 12 w 88"/>
                <a:gd name="T3" fmla="*/ 2 h 34"/>
                <a:gd name="T4" fmla="*/ 1 w 88"/>
                <a:gd name="T5" fmla="*/ 12 h 34"/>
                <a:gd name="T6" fmla="*/ 0 w 88"/>
                <a:gd name="T7" fmla="*/ 16 h 34"/>
                <a:gd name="T8" fmla="*/ 3 w 88"/>
                <a:gd name="T9" fmla="*/ 25 h 34"/>
                <a:gd name="T10" fmla="*/ 9 w 88"/>
                <a:gd name="T11" fmla="*/ 23 h 34"/>
                <a:gd name="T12" fmla="*/ 15 w 88"/>
                <a:gd name="T13" fmla="*/ 23 h 34"/>
                <a:gd name="T14" fmla="*/ 19 w 88"/>
                <a:gd name="T15" fmla="*/ 27 h 34"/>
                <a:gd name="T16" fmla="*/ 24 w 88"/>
                <a:gd name="T17" fmla="*/ 23 h 34"/>
                <a:gd name="T18" fmla="*/ 32 w 88"/>
                <a:gd name="T19" fmla="*/ 19 h 34"/>
                <a:gd name="T20" fmla="*/ 45 w 88"/>
                <a:gd name="T21" fmla="*/ 18 h 34"/>
                <a:gd name="T22" fmla="*/ 47 w 88"/>
                <a:gd name="T23" fmla="*/ 13 h 34"/>
                <a:gd name="T24" fmla="*/ 53 w 88"/>
                <a:gd name="T25" fmla="*/ 8 h 34"/>
                <a:gd name="T26" fmla="*/ 63 w 88"/>
                <a:gd name="T27" fmla="*/ 7 h 34"/>
                <a:gd name="T28" fmla="*/ 55 w 88"/>
                <a:gd name="T29" fmla="*/ 5 h 34"/>
                <a:gd name="T30" fmla="*/ 44 w 88"/>
                <a:gd name="T31" fmla="*/ 0 h 3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8"/>
                <a:gd name="T49" fmla="*/ 0 h 34"/>
                <a:gd name="T50" fmla="*/ 88 w 88"/>
                <a:gd name="T51" fmla="*/ 34 h 3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8" h="34">
                  <a:moveTo>
                    <a:pt x="61" y="0"/>
                  </a:moveTo>
                  <a:lnTo>
                    <a:pt x="17" y="2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4" y="30"/>
                  </a:lnTo>
                  <a:lnTo>
                    <a:pt x="13" y="27"/>
                  </a:lnTo>
                  <a:lnTo>
                    <a:pt x="21" y="27"/>
                  </a:lnTo>
                  <a:lnTo>
                    <a:pt x="26" y="33"/>
                  </a:lnTo>
                  <a:lnTo>
                    <a:pt x="33" y="27"/>
                  </a:lnTo>
                  <a:lnTo>
                    <a:pt x="43" y="23"/>
                  </a:lnTo>
                  <a:lnTo>
                    <a:pt x="62" y="22"/>
                  </a:lnTo>
                  <a:lnTo>
                    <a:pt x="65" y="15"/>
                  </a:lnTo>
                  <a:lnTo>
                    <a:pt x="73" y="10"/>
                  </a:lnTo>
                  <a:lnTo>
                    <a:pt x="87" y="9"/>
                  </a:lnTo>
                  <a:lnTo>
                    <a:pt x="75" y="6"/>
                  </a:lnTo>
                  <a:lnTo>
                    <a:pt x="61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51" name="Freeform 52"/>
            <p:cNvSpPr>
              <a:spLocks/>
            </p:cNvSpPr>
            <p:nvPr/>
          </p:nvSpPr>
          <p:spPr bwMode="auto">
            <a:xfrm>
              <a:off x="3516249" y="2326133"/>
              <a:ext cx="409335" cy="461004"/>
            </a:xfrm>
            <a:custGeom>
              <a:avLst/>
              <a:gdLst>
                <a:gd name="T0" fmla="*/ 248 w 363"/>
                <a:gd name="T1" fmla="*/ 41 h 411"/>
                <a:gd name="T2" fmla="*/ 235 w 363"/>
                <a:gd name="T3" fmla="*/ 36 h 411"/>
                <a:gd name="T4" fmla="*/ 246 w 363"/>
                <a:gd name="T5" fmla="*/ 36 h 411"/>
                <a:gd name="T6" fmla="*/ 256 w 363"/>
                <a:gd name="T7" fmla="*/ 32 h 411"/>
                <a:gd name="T8" fmla="*/ 259 w 363"/>
                <a:gd name="T9" fmla="*/ 18 h 411"/>
                <a:gd name="T10" fmla="*/ 245 w 363"/>
                <a:gd name="T11" fmla="*/ 8 h 411"/>
                <a:gd name="T12" fmla="*/ 221 w 363"/>
                <a:gd name="T13" fmla="*/ 5 h 411"/>
                <a:gd name="T14" fmla="*/ 198 w 363"/>
                <a:gd name="T15" fmla="*/ 6 h 411"/>
                <a:gd name="T16" fmla="*/ 180 w 363"/>
                <a:gd name="T17" fmla="*/ 12 h 411"/>
                <a:gd name="T18" fmla="*/ 170 w 363"/>
                <a:gd name="T19" fmla="*/ 18 h 411"/>
                <a:gd name="T20" fmla="*/ 165 w 363"/>
                <a:gd name="T21" fmla="*/ 29 h 411"/>
                <a:gd name="T22" fmla="*/ 153 w 363"/>
                <a:gd name="T23" fmla="*/ 29 h 411"/>
                <a:gd name="T24" fmla="*/ 146 w 363"/>
                <a:gd name="T25" fmla="*/ 28 h 411"/>
                <a:gd name="T26" fmla="*/ 137 w 363"/>
                <a:gd name="T27" fmla="*/ 41 h 411"/>
                <a:gd name="T28" fmla="*/ 126 w 363"/>
                <a:gd name="T29" fmla="*/ 46 h 411"/>
                <a:gd name="T30" fmla="*/ 117 w 363"/>
                <a:gd name="T31" fmla="*/ 57 h 411"/>
                <a:gd name="T32" fmla="*/ 106 w 363"/>
                <a:gd name="T33" fmla="*/ 96 h 411"/>
                <a:gd name="T34" fmla="*/ 78 w 363"/>
                <a:gd name="T35" fmla="*/ 158 h 411"/>
                <a:gd name="T36" fmla="*/ 55 w 363"/>
                <a:gd name="T37" fmla="*/ 197 h 411"/>
                <a:gd name="T38" fmla="*/ 24 w 363"/>
                <a:gd name="T39" fmla="*/ 230 h 411"/>
                <a:gd name="T40" fmla="*/ 11 w 363"/>
                <a:gd name="T41" fmla="*/ 243 h 411"/>
                <a:gd name="T42" fmla="*/ 3 w 363"/>
                <a:gd name="T43" fmla="*/ 257 h 411"/>
                <a:gd name="T44" fmla="*/ 0 w 363"/>
                <a:gd name="T45" fmla="*/ 276 h 411"/>
                <a:gd name="T46" fmla="*/ 3 w 363"/>
                <a:gd name="T47" fmla="*/ 288 h 411"/>
                <a:gd name="T48" fmla="*/ 6 w 363"/>
                <a:gd name="T49" fmla="*/ 294 h 411"/>
                <a:gd name="T50" fmla="*/ 3 w 363"/>
                <a:gd name="T51" fmla="*/ 300 h 411"/>
                <a:gd name="T52" fmla="*/ 1 w 363"/>
                <a:gd name="T53" fmla="*/ 315 h 411"/>
                <a:gd name="T54" fmla="*/ 3 w 363"/>
                <a:gd name="T55" fmla="*/ 332 h 411"/>
                <a:gd name="T56" fmla="*/ 13 w 363"/>
                <a:gd name="T57" fmla="*/ 348 h 411"/>
                <a:gd name="T58" fmla="*/ 30 w 363"/>
                <a:gd name="T59" fmla="*/ 348 h 411"/>
                <a:gd name="T60" fmla="*/ 41 w 363"/>
                <a:gd name="T61" fmla="*/ 334 h 411"/>
                <a:gd name="T62" fmla="*/ 45 w 363"/>
                <a:gd name="T63" fmla="*/ 321 h 411"/>
                <a:gd name="T64" fmla="*/ 55 w 363"/>
                <a:gd name="T65" fmla="*/ 311 h 411"/>
                <a:gd name="T66" fmla="*/ 61 w 363"/>
                <a:gd name="T67" fmla="*/ 296 h 411"/>
                <a:gd name="T68" fmla="*/ 67 w 363"/>
                <a:gd name="T69" fmla="*/ 305 h 411"/>
                <a:gd name="T70" fmla="*/ 77 w 363"/>
                <a:gd name="T71" fmla="*/ 294 h 411"/>
                <a:gd name="T72" fmla="*/ 78 w 363"/>
                <a:gd name="T73" fmla="*/ 222 h 411"/>
                <a:gd name="T74" fmla="*/ 94 w 363"/>
                <a:gd name="T75" fmla="*/ 206 h 411"/>
                <a:gd name="T76" fmla="*/ 103 w 363"/>
                <a:gd name="T77" fmla="*/ 171 h 411"/>
                <a:gd name="T78" fmla="*/ 106 w 363"/>
                <a:gd name="T79" fmla="*/ 156 h 411"/>
                <a:gd name="T80" fmla="*/ 125 w 363"/>
                <a:gd name="T81" fmla="*/ 115 h 411"/>
                <a:gd name="T82" fmla="*/ 130 w 363"/>
                <a:gd name="T83" fmla="*/ 106 h 411"/>
                <a:gd name="T84" fmla="*/ 135 w 363"/>
                <a:gd name="T85" fmla="*/ 89 h 411"/>
                <a:gd name="T86" fmla="*/ 161 w 363"/>
                <a:gd name="T87" fmla="*/ 64 h 411"/>
                <a:gd name="T88" fmla="*/ 181 w 363"/>
                <a:gd name="T89" fmla="*/ 53 h 411"/>
                <a:gd name="T90" fmla="*/ 189 w 363"/>
                <a:gd name="T91" fmla="*/ 59 h 411"/>
                <a:gd name="T92" fmla="*/ 211 w 363"/>
                <a:gd name="T93" fmla="*/ 58 h 411"/>
                <a:gd name="T94" fmla="*/ 218 w 363"/>
                <a:gd name="T95" fmla="*/ 50 h 411"/>
                <a:gd name="T96" fmla="*/ 223 w 363"/>
                <a:gd name="T97" fmla="*/ 42 h 411"/>
                <a:gd name="T98" fmla="*/ 256 w 363"/>
                <a:gd name="T99" fmla="*/ 57 h 411"/>
                <a:gd name="T100" fmla="*/ 259 w 363"/>
                <a:gd name="T101" fmla="*/ 48 h 411"/>
                <a:gd name="T102" fmla="*/ 256 w 363"/>
                <a:gd name="T103" fmla="*/ 44 h 41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363"/>
                <a:gd name="T157" fmla="*/ 0 h 411"/>
                <a:gd name="T158" fmla="*/ 363 w 363"/>
                <a:gd name="T159" fmla="*/ 411 h 41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363" h="411">
                  <a:moveTo>
                    <a:pt x="349" y="51"/>
                  </a:moveTo>
                  <a:lnTo>
                    <a:pt x="338" y="48"/>
                  </a:lnTo>
                  <a:lnTo>
                    <a:pt x="324" y="43"/>
                  </a:lnTo>
                  <a:lnTo>
                    <a:pt x="320" y="42"/>
                  </a:lnTo>
                  <a:lnTo>
                    <a:pt x="338" y="41"/>
                  </a:lnTo>
                  <a:lnTo>
                    <a:pt x="335" y="42"/>
                  </a:lnTo>
                  <a:lnTo>
                    <a:pt x="340" y="41"/>
                  </a:lnTo>
                  <a:lnTo>
                    <a:pt x="349" y="38"/>
                  </a:lnTo>
                  <a:lnTo>
                    <a:pt x="352" y="30"/>
                  </a:lnTo>
                  <a:lnTo>
                    <a:pt x="353" y="21"/>
                  </a:lnTo>
                  <a:lnTo>
                    <a:pt x="337" y="19"/>
                  </a:lnTo>
                  <a:lnTo>
                    <a:pt x="334" y="10"/>
                  </a:lnTo>
                  <a:lnTo>
                    <a:pt x="324" y="3"/>
                  </a:lnTo>
                  <a:lnTo>
                    <a:pt x="301" y="5"/>
                  </a:lnTo>
                  <a:lnTo>
                    <a:pt x="277" y="0"/>
                  </a:lnTo>
                  <a:lnTo>
                    <a:pt x="270" y="6"/>
                  </a:lnTo>
                  <a:lnTo>
                    <a:pt x="259" y="11"/>
                  </a:lnTo>
                  <a:lnTo>
                    <a:pt x="245" y="14"/>
                  </a:lnTo>
                  <a:lnTo>
                    <a:pt x="233" y="18"/>
                  </a:lnTo>
                  <a:lnTo>
                    <a:pt x="231" y="21"/>
                  </a:lnTo>
                  <a:lnTo>
                    <a:pt x="229" y="29"/>
                  </a:lnTo>
                  <a:lnTo>
                    <a:pt x="225" y="33"/>
                  </a:lnTo>
                  <a:lnTo>
                    <a:pt x="219" y="36"/>
                  </a:lnTo>
                  <a:lnTo>
                    <a:pt x="208" y="33"/>
                  </a:lnTo>
                  <a:lnTo>
                    <a:pt x="208" y="31"/>
                  </a:lnTo>
                  <a:lnTo>
                    <a:pt x="199" y="32"/>
                  </a:lnTo>
                  <a:lnTo>
                    <a:pt x="192" y="38"/>
                  </a:lnTo>
                  <a:lnTo>
                    <a:pt x="187" y="48"/>
                  </a:lnTo>
                  <a:lnTo>
                    <a:pt x="180" y="54"/>
                  </a:lnTo>
                  <a:lnTo>
                    <a:pt x="172" y="54"/>
                  </a:lnTo>
                  <a:lnTo>
                    <a:pt x="168" y="58"/>
                  </a:lnTo>
                  <a:lnTo>
                    <a:pt x="160" y="67"/>
                  </a:lnTo>
                  <a:lnTo>
                    <a:pt x="157" y="82"/>
                  </a:lnTo>
                  <a:lnTo>
                    <a:pt x="145" y="112"/>
                  </a:lnTo>
                  <a:lnTo>
                    <a:pt x="124" y="148"/>
                  </a:lnTo>
                  <a:lnTo>
                    <a:pt x="106" y="183"/>
                  </a:lnTo>
                  <a:lnTo>
                    <a:pt x="87" y="223"/>
                  </a:lnTo>
                  <a:lnTo>
                    <a:pt x="75" y="229"/>
                  </a:lnTo>
                  <a:lnTo>
                    <a:pt x="56" y="253"/>
                  </a:lnTo>
                  <a:lnTo>
                    <a:pt x="33" y="268"/>
                  </a:lnTo>
                  <a:lnTo>
                    <a:pt x="22" y="279"/>
                  </a:lnTo>
                  <a:lnTo>
                    <a:pt x="15" y="283"/>
                  </a:lnTo>
                  <a:lnTo>
                    <a:pt x="11" y="295"/>
                  </a:lnTo>
                  <a:lnTo>
                    <a:pt x="5" y="299"/>
                  </a:lnTo>
                  <a:lnTo>
                    <a:pt x="0" y="310"/>
                  </a:lnTo>
                  <a:lnTo>
                    <a:pt x="0" y="322"/>
                  </a:lnTo>
                  <a:lnTo>
                    <a:pt x="2" y="331"/>
                  </a:lnTo>
                  <a:lnTo>
                    <a:pt x="5" y="335"/>
                  </a:lnTo>
                  <a:lnTo>
                    <a:pt x="9" y="340"/>
                  </a:lnTo>
                  <a:lnTo>
                    <a:pt x="8" y="342"/>
                  </a:lnTo>
                  <a:lnTo>
                    <a:pt x="5" y="344"/>
                  </a:lnTo>
                  <a:lnTo>
                    <a:pt x="4" y="350"/>
                  </a:lnTo>
                  <a:lnTo>
                    <a:pt x="4" y="358"/>
                  </a:lnTo>
                  <a:lnTo>
                    <a:pt x="1" y="367"/>
                  </a:lnTo>
                  <a:lnTo>
                    <a:pt x="1" y="376"/>
                  </a:lnTo>
                  <a:lnTo>
                    <a:pt x="3" y="386"/>
                  </a:lnTo>
                  <a:lnTo>
                    <a:pt x="9" y="397"/>
                  </a:lnTo>
                  <a:lnTo>
                    <a:pt x="17" y="404"/>
                  </a:lnTo>
                  <a:lnTo>
                    <a:pt x="30" y="410"/>
                  </a:lnTo>
                  <a:lnTo>
                    <a:pt x="41" y="405"/>
                  </a:lnTo>
                  <a:lnTo>
                    <a:pt x="50" y="398"/>
                  </a:lnTo>
                  <a:lnTo>
                    <a:pt x="56" y="388"/>
                  </a:lnTo>
                  <a:lnTo>
                    <a:pt x="60" y="376"/>
                  </a:lnTo>
                  <a:lnTo>
                    <a:pt x="61" y="373"/>
                  </a:lnTo>
                  <a:lnTo>
                    <a:pt x="72" y="368"/>
                  </a:lnTo>
                  <a:lnTo>
                    <a:pt x="75" y="362"/>
                  </a:lnTo>
                  <a:lnTo>
                    <a:pt x="82" y="352"/>
                  </a:lnTo>
                  <a:lnTo>
                    <a:pt x="83" y="344"/>
                  </a:lnTo>
                  <a:lnTo>
                    <a:pt x="83" y="339"/>
                  </a:lnTo>
                  <a:lnTo>
                    <a:pt x="91" y="355"/>
                  </a:lnTo>
                  <a:lnTo>
                    <a:pt x="100" y="351"/>
                  </a:lnTo>
                  <a:lnTo>
                    <a:pt x="105" y="342"/>
                  </a:lnTo>
                  <a:lnTo>
                    <a:pt x="106" y="322"/>
                  </a:lnTo>
                  <a:lnTo>
                    <a:pt x="106" y="259"/>
                  </a:lnTo>
                  <a:lnTo>
                    <a:pt x="104" y="253"/>
                  </a:lnTo>
                  <a:lnTo>
                    <a:pt x="128" y="239"/>
                  </a:lnTo>
                  <a:lnTo>
                    <a:pt x="129" y="215"/>
                  </a:lnTo>
                  <a:lnTo>
                    <a:pt x="140" y="198"/>
                  </a:lnTo>
                  <a:lnTo>
                    <a:pt x="143" y="181"/>
                  </a:lnTo>
                  <a:lnTo>
                    <a:pt x="145" y="181"/>
                  </a:lnTo>
                  <a:lnTo>
                    <a:pt x="168" y="156"/>
                  </a:lnTo>
                  <a:lnTo>
                    <a:pt x="170" y="134"/>
                  </a:lnTo>
                  <a:lnTo>
                    <a:pt x="172" y="132"/>
                  </a:lnTo>
                  <a:lnTo>
                    <a:pt x="177" y="123"/>
                  </a:lnTo>
                  <a:lnTo>
                    <a:pt x="178" y="118"/>
                  </a:lnTo>
                  <a:lnTo>
                    <a:pt x="184" y="104"/>
                  </a:lnTo>
                  <a:lnTo>
                    <a:pt x="204" y="85"/>
                  </a:lnTo>
                  <a:lnTo>
                    <a:pt x="219" y="74"/>
                  </a:lnTo>
                  <a:lnTo>
                    <a:pt x="238" y="63"/>
                  </a:lnTo>
                  <a:lnTo>
                    <a:pt x="246" y="61"/>
                  </a:lnTo>
                  <a:lnTo>
                    <a:pt x="251" y="64"/>
                  </a:lnTo>
                  <a:lnTo>
                    <a:pt x="258" y="69"/>
                  </a:lnTo>
                  <a:lnTo>
                    <a:pt x="278" y="70"/>
                  </a:lnTo>
                  <a:lnTo>
                    <a:pt x="287" y="68"/>
                  </a:lnTo>
                  <a:lnTo>
                    <a:pt x="294" y="65"/>
                  </a:lnTo>
                  <a:lnTo>
                    <a:pt x="296" y="58"/>
                  </a:lnTo>
                  <a:lnTo>
                    <a:pt x="299" y="52"/>
                  </a:lnTo>
                  <a:lnTo>
                    <a:pt x="304" y="49"/>
                  </a:lnTo>
                  <a:lnTo>
                    <a:pt x="315" y="49"/>
                  </a:lnTo>
                  <a:lnTo>
                    <a:pt x="349" y="66"/>
                  </a:lnTo>
                  <a:lnTo>
                    <a:pt x="350" y="65"/>
                  </a:lnTo>
                  <a:lnTo>
                    <a:pt x="352" y="56"/>
                  </a:lnTo>
                  <a:lnTo>
                    <a:pt x="362" y="55"/>
                  </a:lnTo>
                  <a:lnTo>
                    <a:pt x="349" y="51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52" name="Freeform 53"/>
            <p:cNvSpPr>
              <a:spLocks/>
            </p:cNvSpPr>
            <p:nvPr/>
          </p:nvSpPr>
          <p:spPr bwMode="auto">
            <a:xfrm>
              <a:off x="3289864" y="3104153"/>
              <a:ext cx="190847" cy="150038"/>
            </a:xfrm>
            <a:custGeom>
              <a:avLst/>
              <a:gdLst>
                <a:gd name="T0" fmla="*/ 113 w 171"/>
                <a:gd name="T1" fmla="*/ 39 h 133"/>
                <a:gd name="T2" fmla="*/ 103 w 171"/>
                <a:gd name="T3" fmla="*/ 45 h 133"/>
                <a:gd name="T4" fmla="*/ 92 w 171"/>
                <a:gd name="T5" fmla="*/ 59 h 133"/>
                <a:gd name="T6" fmla="*/ 89 w 171"/>
                <a:gd name="T7" fmla="*/ 72 h 133"/>
                <a:gd name="T8" fmla="*/ 73 w 171"/>
                <a:gd name="T9" fmla="*/ 101 h 133"/>
                <a:gd name="T10" fmla="*/ 53 w 171"/>
                <a:gd name="T11" fmla="*/ 101 h 133"/>
                <a:gd name="T12" fmla="*/ 42 w 171"/>
                <a:gd name="T13" fmla="*/ 103 h 133"/>
                <a:gd name="T14" fmla="*/ 31 w 171"/>
                <a:gd name="T15" fmla="*/ 103 h 133"/>
                <a:gd name="T16" fmla="*/ 22 w 171"/>
                <a:gd name="T17" fmla="*/ 110 h 133"/>
                <a:gd name="T18" fmla="*/ 17 w 171"/>
                <a:gd name="T19" fmla="*/ 112 h 133"/>
                <a:gd name="T20" fmla="*/ 12 w 171"/>
                <a:gd name="T21" fmla="*/ 106 h 133"/>
                <a:gd name="T22" fmla="*/ 14 w 171"/>
                <a:gd name="T23" fmla="*/ 93 h 133"/>
                <a:gd name="T24" fmla="*/ 19 w 171"/>
                <a:gd name="T25" fmla="*/ 88 h 133"/>
                <a:gd name="T26" fmla="*/ 18 w 171"/>
                <a:gd name="T27" fmla="*/ 80 h 133"/>
                <a:gd name="T28" fmla="*/ 22 w 171"/>
                <a:gd name="T29" fmla="*/ 68 h 133"/>
                <a:gd name="T30" fmla="*/ 21 w 171"/>
                <a:gd name="T31" fmla="*/ 51 h 133"/>
                <a:gd name="T32" fmla="*/ 25 w 171"/>
                <a:gd name="T33" fmla="*/ 35 h 133"/>
                <a:gd name="T34" fmla="*/ 30 w 171"/>
                <a:gd name="T35" fmla="*/ 30 h 133"/>
                <a:gd name="T36" fmla="*/ 27 w 171"/>
                <a:gd name="T37" fmla="*/ 27 h 133"/>
                <a:gd name="T38" fmla="*/ 19 w 171"/>
                <a:gd name="T39" fmla="*/ 23 h 133"/>
                <a:gd name="T40" fmla="*/ 3 w 171"/>
                <a:gd name="T41" fmla="*/ 24 h 133"/>
                <a:gd name="T42" fmla="*/ 3 w 171"/>
                <a:gd name="T43" fmla="*/ 17 h 133"/>
                <a:gd name="T44" fmla="*/ 2 w 171"/>
                <a:gd name="T45" fmla="*/ 9 h 133"/>
                <a:gd name="T46" fmla="*/ 4 w 171"/>
                <a:gd name="T47" fmla="*/ 8 h 133"/>
                <a:gd name="T48" fmla="*/ 17 w 171"/>
                <a:gd name="T49" fmla="*/ 0 h 133"/>
                <a:gd name="T50" fmla="*/ 21 w 171"/>
                <a:gd name="T51" fmla="*/ 3 h 133"/>
                <a:gd name="T52" fmla="*/ 45 w 171"/>
                <a:gd name="T53" fmla="*/ 5 h 133"/>
                <a:gd name="T54" fmla="*/ 64 w 171"/>
                <a:gd name="T55" fmla="*/ 7 h 133"/>
                <a:gd name="T56" fmla="*/ 77 w 171"/>
                <a:gd name="T57" fmla="*/ 5 h 133"/>
                <a:gd name="T58" fmla="*/ 78 w 171"/>
                <a:gd name="T59" fmla="*/ 9 h 133"/>
                <a:gd name="T60" fmla="*/ 91 w 171"/>
                <a:gd name="T61" fmla="*/ 17 h 133"/>
                <a:gd name="T62" fmla="*/ 97 w 171"/>
                <a:gd name="T63" fmla="*/ 23 h 133"/>
                <a:gd name="T64" fmla="*/ 103 w 171"/>
                <a:gd name="T65" fmla="*/ 30 h 133"/>
                <a:gd name="T66" fmla="*/ 116 w 171"/>
                <a:gd name="T67" fmla="*/ 35 h 133"/>
                <a:gd name="T68" fmla="*/ 120 w 171"/>
                <a:gd name="T69" fmla="*/ 40 h 13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1"/>
                <a:gd name="T106" fmla="*/ 0 h 133"/>
                <a:gd name="T107" fmla="*/ 171 w 171"/>
                <a:gd name="T108" fmla="*/ 133 h 13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1" h="133">
                  <a:moveTo>
                    <a:pt x="167" y="46"/>
                  </a:moveTo>
                  <a:lnTo>
                    <a:pt x="157" y="45"/>
                  </a:lnTo>
                  <a:lnTo>
                    <a:pt x="149" y="47"/>
                  </a:lnTo>
                  <a:lnTo>
                    <a:pt x="143" y="51"/>
                  </a:lnTo>
                  <a:lnTo>
                    <a:pt x="131" y="60"/>
                  </a:lnTo>
                  <a:lnTo>
                    <a:pt x="128" y="68"/>
                  </a:lnTo>
                  <a:lnTo>
                    <a:pt x="130" y="77"/>
                  </a:lnTo>
                  <a:lnTo>
                    <a:pt x="124" y="83"/>
                  </a:lnTo>
                  <a:lnTo>
                    <a:pt x="115" y="95"/>
                  </a:lnTo>
                  <a:lnTo>
                    <a:pt x="102" y="116"/>
                  </a:lnTo>
                  <a:lnTo>
                    <a:pt x="95" y="117"/>
                  </a:lnTo>
                  <a:lnTo>
                    <a:pt x="74" y="116"/>
                  </a:lnTo>
                  <a:lnTo>
                    <a:pt x="65" y="116"/>
                  </a:lnTo>
                  <a:lnTo>
                    <a:pt x="58" y="118"/>
                  </a:lnTo>
                  <a:lnTo>
                    <a:pt x="53" y="121"/>
                  </a:lnTo>
                  <a:lnTo>
                    <a:pt x="43" y="119"/>
                  </a:lnTo>
                  <a:lnTo>
                    <a:pt x="36" y="120"/>
                  </a:lnTo>
                  <a:lnTo>
                    <a:pt x="31" y="127"/>
                  </a:lnTo>
                  <a:lnTo>
                    <a:pt x="31" y="132"/>
                  </a:lnTo>
                  <a:lnTo>
                    <a:pt x="24" y="129"/>
                  </a:lnTo>
                  <a:lnTo>
                    <a:pt x="19" y="127"/>
                  </a:lnTo>
                  <a:lnTo>
                    <a:pt x="16" y="122"/>
                  </a:lnTo>
                  <a:lnTo>
                    <a:pt x="16" y="117"/>
                  </a:lnTo>
                  <a:lnTo>
                    <a:pt x="19" y="107"/>
                  </a:lnTo>
                  <a:lnTo>
                    <a:pt x="24" y="102"/>
                  </a:lnTo>
                  <a:lnTo>
                    <a:pt x="26" y="101"/>
                  </a:lnTo>
                  <a:lnTo>
                    <a:pt x="31" y="97"/>
                  </a:lnTo>
                  <a:lnTo>
                    <a:pt x="25" y="92"/>
                  </a:lnTo>
                  <a:lnTo>
                    <a:pt x="29" y="88"/>
                  </a:lnTo>
                  <a:lnTo>
                    <a:pt x="31" y="78"/>
                  </a:lnTo>
                  <a:lnTo>
                    <a:pt x="31" y="71"/>
                  </a:lnTo>
                  <a:lnTo>
                    <a:pt x="29" y="59"/>
                  </a:lnTo>
                  <a:lnTo>
                    <a:pt x="31" y="49"/>
                  </a:lnTo>
                  <a:lnTo>
                    <a:pt x="34" y="41"/>
                  </a:lnTo>
                  <a:lnTo>
                    <a:pt x="38" y="39"/>
                  </a:lnTo>
                  <a:lnTo>
                    <a:pt x="41" y="34"/>
                  </a:lnTo>
                  <a:lnTo>
                    <a:pt x="41" y="33"/>
                  </a:lnTo>
                  <a:lnTo>
                    <a:pt x="38" y="31"/>
                  </a:lnTo>
                  <a:lnTo>
                    <a:pt x="29" y="27"/>
                  </a:lnTo>
                  <a:lnTo>
                    <a:pt x="26" y="27"/>
                  </a:lnTo>
                  <a:lnTo>
                    <a:pt x="11" y="30"/>
                  </a:lnTo>
                  <a:lnTo>
                    <a:pt x="3" y="28"/>
                  </a:lnTo>
                  <a:lnTo>
                    <a:pt x="3" y="23"/>
                  </a:lnTo>
                  <a:lnTo>
                    <a:pt x="3" y="19"/>
                  </a:lnTo>
                  <a:lnTo>
                    <a:pt x="0" y="13"/>
                  </a:lnTo>
                  <a:lnTo>
                    <a:pt x="2" y="11"/>
                  </a:lnTo>
                  <a:lnTo>
                    <a:pt x="4" y="9"/>
                  </a:lnTo>
                  <a:lnTo>
                    <a:pt x="6" y="10"/>
                  </a:lnTo>
                  <a:lnTo>
                    <a:pt x="19" y="1"/>
                  </a:lnTo>
                  <a:lnTo>
                    <a:pt x="23" y="0"/>
                  </a:lnTo>
                  <a:lnTo>
                    <a:pt x="26" y="1"/>
                  </a:lnTo>
                  <a:lnTo>
                    <a:pt x="29" y="3"/>
                  </a:lnTo>
                  <a:lnTo>
                    <a:pt x="55" y="6"/>
                  </a:lnTo>
                  <a:lnTo>
                    <a:pt x="62" y="5"/>
                  </a:lnTo>
                  <a:lnTo>
                    <a:pt x="77" y="6"/>
                  </a:lnTo>
                  <a:lnTo>
                    <a:pt x="90" y="7"/>
                  </a:lnTo>
                  <a:lnTo>
                    <a:pt x="105" y="4"/>
                  </a:lnTo>
                  <a:lnTo>
                    <a:pt x="107" y="5"/>
                  </a:lnTo>
                  <a:lnTo>
                    <a:pt x="109" y="9"/>
                  </a:lnTo>
                  <a:lnTo>
                    <a:pt x="109" y="11"/>
                  </a:lnTo>
                  <a:lnTo>
                    <a:pt x="121" y="18"/>
                  </a:lnTo>
                  <a:lnTo>
                    <a:pt x="126" y="19"/>
                  </a:lnTo>
                  <a:lnTo>
                    <a:pt x="130" y="22"/>
                  </a:lnTo>
                  <a:lnTo>
                    <a:pt x="134" y="27"/>
                  </a:lnTo>
                  <a:lnTo>
                    <a:pt x="136" y="25"/>
                  </a:lnTo>
                  <a:lnTo>
                    <a:pt x="144" y="34"/>
                  </a:lnTo>
                  <a:lnTo>
                    <a:pt x="144" y="36"/>
                  </a:lnTo>
                  <a:lnTo>
                    <a:pt x="162" y="41"/>
                  </a:lnTo>
                  <a:lnTo>
                    <a:pt x="170" y="42"/>
                  </a:lnTo>
                  <a:lnTo>
                    <a:pt x="167" y="46"/>
                  </a:lnTo>
                </a:path>
              </a:pathLst>
            </a:custGeom>
            <a:solidFill>
              <a:srgbClr val="FFFF00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53" name="Freeform 54"/>
            <p:cNvSpPr>
              <a:spLocks/>
            </p:cNvSpPr>
            <p:nvPr/>
          </p:nvSpPr>
          <p:spPr bwMode="auto">
            <a:xfrm>
              <a:off x="3470182" y="3187642"/>
              <a:ext cx="23691" cy="21780"/>
            </a:xfrm>
            <a:custGeom>
              <a:avLst/>
              <a:gdLst>
                <a:gd name="T0" fmla="*/ 14 w 20"/>
                <a:gd name="T1" fmla="*/ 0 h 19"/>
                <a:gd name="T2" fmla="*/ 9 w 20"/>
                <a:gd name="T3" fmla="*/ 0 h 19"/>
                <a:gd name="T4" fmla="*/ 2 w 20"/>
                <a:gd name="T5" fmla="*/ 0 h 19"/>
                <a:gd name="T6" fmla="*/ 0 w 20"/>
                <a:gd name="T7" fmla="*/ 9 h 19"/>
                <a:gd name="T8" fmla="*/ 0 w 20"/>
                <a:gd name="T9" fmla="*/ 11 h 19"/>
                <a:gd name="T10" fmla="*/ 4 w 20"/>
                <a:gd name="T11" fmla="*/ 16 h 19"/>
                <a:gd name="T12" fmla="*/ 13 w 20"/>
                <a:gd name="T13" fmla="*/ 11 h 19"/>
                <a:gd name="T14" fmla="*/ 15 w 20"/>
                <a:gd name="T15" fmla="*/ 9 h 19"/>
                <a:gd name="T16" fmla="*/ 14 w 20"/>
                <a:gd name="T17" fmla="*/ 0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19"/>
                <a:gd name="T29" fmla="*/ 20 w 20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19">
                  <a:moveTo>
                    <a:pt x="17" y="0"/>
                  </a:moveTo>
                  <a:lnTo>
                    <a:pt x="11" y="0"/>
                  </a:lnTo>
                  <a:lnTo>
                    <a:pt x="2" y="0"/>
                  </a:lnTo>
                  <a:lnTo>
                    <a:pt x="0" y="9"/>
                  </a:lnTo>
                  <a:lnTo>
                    <a:pt x="0" y="13"/>
                  </a:lnTo>
                  <a:lnTo>
                    <a:pt x="4" y="18"/>
                  </a:lnTo>
                  <a:lnTo>
                    <a:pt x="15" y="13"/>
                  </a:lnTo>
                  <a:lnTo>
                    <a:pt x="19" y="11"/>
                  </a:lnTo>
                  <a:lnTo>
                    <a:pt x="17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54" name="Freeform 55"/>
            <p:cNvSpPr>
              <a:spLocks/>
            </p:cNvSpPr>
            <p:nvPr/>
          </p:nvSpPr>
          <p:spPr bwMode="auto">
            <a:xfrm>
              <a:off x="3532043" y="3061804"/>
              <a:ext cx="192164" cy="166978"/>
            </a:xfrm>
            <a:custGeom>
              <a:avLst/>
              <a:gdLst>
                <a:gd name="T0" fmla="*/ 72 w 171"/>
                <a:gd name="T1" fmla="*/ 15 h 149"/>
                <a:gd name="T2" fmla="*/ 73 w 171"/>
                <a:gd name="T3" fmla="*/ 18 h 149"/>
                <a:gd name="T4" fmla="*/ 67 w 171"/>
                <a:gd name="T5" fmla="*/ 20 h 149"/>
                <a:gd name="T6" fmla="*/ 67 w 171"/>
                <a:gd name="T7" fmla="*/ 34 h 149"/>
                <a:gd name="T8" fmla="*/ 80 w 171"/>
                <a:gd name="T9" fmla="*/ 44 h 149"/>
                <a:gd name="T10" fmla="*/ 85 w 171"/>
                <a:gd name="T11" fmla="*/ 56 h 149"/>
                <a:gd name="T12" fmla="*/ 116 w 171"/>
                <a:gd name="T13" fmla="*/ 87 h 149"/>
                <a:gd name="T14" fmla="*/ 119 w 171"/>
                <a:gd name="T15" fmla="*/ 107 h 149"/>
                <a:gd name="T16" fmla="*/ 108 w 171"/>
                <a:gd name="T17" fmla="*/ 100 h 149"/>
                <a:gd name="T18" fmla="*/ 108 w 171"/>
                <a:gd name="T19" fmla="*/ 113 h 149"/>
                <a:gd name="T20" fmla="*/ 102 w 171"/>
                <a:gd name="T21" fmla="*/ 122 h 149"/>
                <a:gd name="T22" fmla="*/ 94 w 171"/>
                <a:gd name="T23" fmla="*/ 122 h 149"/>
                <a:gd name="T24" fmla="*/ 92 w 171"/>
                <a:gd name="T25" fmla="*/ 112 h 149"/>
                <a:gd name="T26" fmla="*/ 97 w 171"/>
                <a:gd name="T27" fmla="*/ 110 h 149"/>
                <a:gd name="T28" fmla="*/ 91 w 171"/>
                <a:gd name="T29" fmla="*/ 95 h 149"/>
                <a:gd name="T30" fmla="*/ 70 w 171"/>
                <a:gd name="T31" fmla="*/ 80 h 149"/>
                <a:gd name="T32" fmla="*/ 57 w 171"/>
                <a:gd name="T33" fmla="*/ 65 h 149"/>
                <a:gd name="T34" fmla="*/ 38 w 171"/>
                <a:gd name="T35" fmla="*/ 39 h 149"/>
                <a:gd name="T36" fmla="*/ 31 w 171"/>
                <a:gd name="T37" fmla="*/ 34 h 149"/>
                <a:gd name="T38" fmla="*/ 10 w 171"/>
                <a:gd name="T39" fmla="*/ 42 h 149"/>
                <a:gd name="T40" fmla="*/ 10 w 171"/>
                <a:gd name="T41" fmla="*/ 37 h 149"/>
                <a:gd name="T42" fmla="*/ 2 w 171"/>
                <a:gd name="T43" fmla="*/ 28 h 149"/>
                <a:gd name="T44" fmla="*/ 8 w 171"/>
                <a:gd name="T45" fmla="*/ 19 h 149"/>
                <a:gd name="T46" fmla="*/ 22 w 171"/>
                <a:gd name="T47" fmla="*/ 14 h 149"/>
                <a:gd name="T48" fmla="*/ 22 w 171"/>
                <a:gd name="T49" fmla="*/ 10 h 149"/>
                <a:gd name="T50" fmla="*/ 26 w 171"/>
                <a:gd name="T51" fmla="*/ 14 h 149"/>
                <a:gd name="T52" fmla="*/ 32 w 171"/>
                <a:gd name="T53" fmla="*/ 8 h 149"/>
                <a:gd name="T54" fmla="*/ 35 w 171"/>
                <a:gd name="T55" fmla="*/ 8 h 149"/>
                <a:gd name="T56" fmla="*/ 38 w 171"/>
                <a:gd name="T57" fmla="*/ 10 h 149"/>
                <a:gd name="T58" fmla="*/ 38 w 171"/>
                <a:gd name="T59" fmla="*/ 6 h 149"/>
                <a:gd name="T60" fmla="*/ 39 w 171"/>
                <a:gd name="T61" fmla="*/ 4 h 149"/>
                <a:gd name="T62" fmla="*/ 49 w 171"/>
                <a:gd name="T63" fmla="*/ 1 h 149"/>
                <a:gd name="T64" fmla="*/ 56 w 171"/>
                <a:gd name="T65" fmla="*/ 1 h 149"/>
                <a:gd name="T66" fmla="*/ 65 w 171"/>
                <a:gd name="T67" fmla="*/ 6 h 14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71"/>
                <a:gd name="T103" fmla="*/ 0 h 149"/>
                <a:gd name="T104" fmla="*/ 171 w 171"/>
                <a:gd name="T105" fmla="*/ 149 h 14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71" h="149">
                  <a:moveTo>
                    <a:pt x="102" y="14"/>
                  </a:moveTo>
                  <a:lnTo>
                    <a:pt x="98" y="17"/>
                  </a:lnTo>
                  <a:lnTo>
                    <a:pt x="101" y="17"/>
                  </a:lnTo>
                  <a:lnTo>
                    <a:pt x="101" y="20"/>
                  </a:lnTo>
                  <a:lnTo>
                    <a:pt x="101" y="22"/>
                  </a:lnTo>
                  <a:lnTo>
                    <a:pt x="91" y="24"/>
                  </a:lnTo>
                  <a:lnTo>
                    <a:pt x="81" y="29"/>
                  </a:lnTo>
                  <a:lnTo>
                    <a:pt x="91" y="40"/>
                  </a:lnTo>
                  <a:lnTo>
                    <a:pt x="101" y="48"/>
                  </a:lnTo>
                  <a:lnTo>
                    <a:pt x="110" y="52"/>
                  </a:lnTo>
                  <a:lnTo>
                    <a:pt x="110" y="57"/>
                  </a:lnTo>
                  <a:lnTo>
                    <a:pt x="116" y="65"/>
                  </a:lnTo>
                  <a:lnTo>
                    <a:pt x="149" y="90"/>
                  </a:lnTo>
                  <a:lnTo>
                    <a:pt x="159" y="102"/>
                  </a:lnTo>
                  <a:lnTo>
                    <a:pt x="170" y="119"/>
                  </a:lnTo>
                  <a:lnTo>
                    <a:pt x="163" y="125"/>
                  </a:lnTo>
                  <a:lnTo>
                    <a:pt x="156" y="117"/>
                  </a:lnTo>
                  <a:lnTo>
                    <a:pt x="148" y="117"/>
                  </a:lnTo>
                  <a:lnTo>
                    <a:pt x="145" y="123"/>
                  </a:lnTo>
                  <a:lnTo>
                    <a:pt x="148" y="132"/>
                  </a:lnTo>
                  <a:lnTo>
                    <a:pt x="140" y="135"/>
                  </a:lnTo>
                  <a:lnTo>
                    <a:pt x="140" y="142"/>
                  </a:lnTo>
                  <a:lnTo>
                    <a:pt x="134" y="148"/>
                  </a:lnTo>
                  <a:lnTo>
                    <a:pt x="129" y="143"/>
                  </a:lnTo>
                  <a:lnTo>
                    <a:pt x="130" y="134"/>
                  </a:lnTo>
                  <a:lnTo>
                    <a:pt x="126" y="131"/>
                  </a:lnTo>
                  <a:lnTo>
                    <a:pt x="127" y="128"/>
                  </a:lnTo>
                  <a:lnTo>
                    <a:pt x="133" y="128"/>
                  </a:lnTo>
                  <a:lnTo>
                    <a:pt x="133" y="113"/>
                  </a:lnTo>
                  <a:lnTo>
                    <a:pt x="124" y="111"/>
                  </a:lnTo>
                  <a:lnTo>
                    <a:pt x="118" y="107"/>
                  </a:lnTo>
                  <a:lnTo>
                    <a:pt x="96" y="93"/>
                  </a:lnTo>
                  <a:lnTo>
                    <a:pt x="88" y="84"/>
                  </a:lnTo>
                  <a:lnTo>
                    <a:pt x="79" y="76"/>
                  </a:lnTo>
                  <a:lnTo>
                    <a:pt x="54" y="53"/>
                  </a:lnTo>
                  <a:lnTo>
                    <a:pt x="53" y="45"/>
                  </a:lnTo>
                  <a:lnTo>
                    <a:pt x="50" y="41"/>
                  </a:lnTo>
                  <a:lnTo>
                    <a:pt x="42" y="40"/>
                  </a:lnTo>
                  <a:lnTo>
                    <a:pt x="19" y="49"/>
                  </a:lnTo>
                  <a:lnTo>
                    <a:pt x="14" y="49"/>
                  </a:lnTo>
                  <a:lnTo>
                    <a:pt x="13" y="49"/>
                  </a:lnTo>
                  <a:lnTo>
                    <a:pt x="14" y="43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0" y="23"/>
                  </a:lnTo>
                  <a:lnTo>
                    <a:pt x="11" y="23"/>
                  </a:lnTo>
                  <a:lnTo>
                    <a:pt x="17" y="24"/>
                  </a:lnTo>
                  <a:lnTo>
                    <a:pt x="30" y="16"/>
                  </a:lnTo>
                  <a:lnTo>
                    <a:pt x="27" y="13"/>
                  </a:lnTo>
                  <a:lnTo>
                    <a:pt x="31" y="12"/>
                  </a:lnTo>
                  <a:lnTo>
                    <a:pt x="31" y="14"/>
                  </a:lnTo>
                  <a:lnTo>
                    <a:pt x="35" y="16"/>
                  </a:lnTo>
                  <a:lnTo>
                    <a:pt x="42" y="14"/>
                  </a:lnTo>
                  <a:lnTo>
                    <a:pt x="44" y="10"/>
                  </a:lnTo>
                  <a:lnTo>
                    <a:pt x="49" y="7"/>
                  </a:lnTo>
                  <a:lnTo>
                    <a:pt x="48" y="10"/>
                  </a:lnTo>
                  <a:lnTo>
                    <a:pt x="51" y="13"/>
                  </a:lnTo>
                  <a:lnTo>
                    <a:pt x="52" y="12"/>
                  </a:lnTo>
                  <a:lnTo>
                    <a:pt x="52" y="8"/>
                  </a:lnTo>
                  <a:lnTo>
                    <a:pt x="51" y="6"/>
                  </a:lnTo>
                  <a:lnTo>
                    <a:pt x="52" y="5"/>
                  </a:lnTo>
                  <a:lnTo>
                    <a:pt x="54" y="4"/>
                  </a:lnTo>
                  <a:lnTo>
                    <a:pt x="58" y="1"/>
                  </a:lnTo>
                  <a:lnTo>
                    <a:pt x="67" y="1"/>
                  </a:lnTo>
                  <a:lnTo>
                    <a:pt x="71" y="0"/>
                  </a:lnTo>
                  <a:lnTo>
                    <a:pt x="77" y="1"/>
                  </a:lnTo>
                  <a:lnTo>
                    <a:pt x="79" y="5"/>
                  </a:lnTo>
                  <a:lnTo>
                    <a:pt x="89" y="8"/>
                  </a:lnTo>
                  <a:lnTo>
                    <a:pt x="102" y="14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55" name="Freeform 56"/>
            <p:cNvSpPr>
              <a:spLocks/>
            </p:cNvSpPr>
            <p:nvPr/>
          </p:nvSpPr>
          <p:spPr bwMode="auto">
            <a:xfrm>
              <a:off x="3620228" y="3215472"/>
              <a:ext cx="51331" cy="26620"/>
            </a:xfrm>
            <a:custGeom>
              <a:avLst/>
              <a:gdLst>
                <a:gd name="T0" fmla="*/ 5 w 46"/>
                <a:gd name="T1" fmla="*/ 3 h 24"/>
                <a:gd name="T2" fmla="*/ 2 w 46"/>
                <a:gd name="T3" fmla="*/ 4 h 24"/>
                <a:gd name="T4" fmla="*/ 0 w 46"/>
                <a:gd name="T5" fmla="*/ 5 h 24"/>
                <a:gd name="T6" fmla="*/ 2 w 46"/>
                <a:gd name="T7" fmla="*/ 7 h 24"/>
                <a:gd name="T8" fmla="*/ 17 w 46"/>
                <a:gd name="T9" fmla="*/ 12 h 24"/>
                <a:gd name="T10" fmla="*/ 18 w 46"/>
                <a:gd name="T11" fmla="*/ 16 h 24"/>
                <a:gd name="T12" fmla="*/ 21 w 46"/>
                <a:gd name="T13" fmla="*/ 19 h 24"/>
                <a:gd name="T14" fmla="*/ 31 w 46"/>
                <a:gd name="T15" fmla="*/ 15 h 24"/>
                <a:gd name="T16" fmla="*/ 30 w 46"/>
                <a:gd name="T17" fmla="*/ 8 h 24"/>
                <a:gd name="T18" fmla="*/ 32 w 46"/>
                <a:gd name="T19" fmla="*/ 3 h 24"/>
                <a:gd name="T20" fmla="*/ 32 w 46"/>
                <a:gd name="T21" fmla="*/ 1 h 24"/>
                <a:gd name="T22" fmla="*/ 31 w 46"/>
                <a:gd name="T23" fmla="*/ 0 h 24"/>
                <a:gd name="T24" fmla="*/ 30 w 46"/>
                <a:gd name="T25" fmla="*/ 0 h 24"/>
                <a:gd name="T26" fmla="*/ 20 w 46"/>
                <a:gd name="T27" fmla="*/ 3 h 24"/>
                <a:gd name="T28" fmla="*/ 5 w 46"/>
                <a:gd name="T29" fmla="*/ 3 h 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6"/>
                <a:gd name="T46" fmla="*/ 0 h 24"/>
                <a:gd name="T47" fmla="*/ 46 w 46"/>
                <a:gd name="T48" fmla="*/ 24 h 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6" h="24">
                  <a:moveTo>
                    <a:pt x="7" y="3"/>
                  </a:moveTo>
                  <a:lnTo>
                    <a:pt x="2" y="4"/>
                  </a:lnTo>
                  <a:lnTo>
                    <a:pt x="0" y="5"/>
                  </a:lnTo>
                  <a:lnTo>
                    <a:pt x="2" y="9"/>
                  </a:lnTo>
                  <a:lnTo>
                    <a:pt x="24" y="14"/>
                  </a:lnTo>
                  <a:lnTo>
                    <a:pt x="25" y="18"/>
                  </a:lnTo>
                  <a:lnTo>
                    <a:pt x="30" y="23"/>
                  </a:lnTo>
                  <a:lnTo>
                    <a:pt x="42" y="17"/>
                  </a:lnTo>
                  <a:lnTo>
                    <a:pt x="41" y="10"/>
                  </a:lnTo>
                  <a:lnTo>
                    <a:pt x="45" y="3"/>
                  </a:lnTo>
                  <a:lnTo>
                    <a:pt x="45" y="1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28" y="3"/>
                  </a:lnTo>
                  <a:lnTo>
                    <a:pt x="7" y="3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56" name="Freeform 57"/>
            <p:cNvSpPr>
              <a:spLocks/>
            </p:cNvSpPr>
            <p:nvPr/>
          </p:nvSpPr>
          <p:spPr bwMode="auto">
            <a:xfrm>
              <a:off x="3560999" y="3159812"/>
              <a:ext cx="25008" cy="44769"/>
            </a:xfrm>
            <a:custGeom>
              <a:avLst/>
              <a:gdLst>
                <a:gd name="T0" fmla="*/ 10 w 23"/>
                <a:gd name="T1" fmla="*/ 0 h 40"/>
                <a:gd name="T2" fmla="*/ 8 w 23"/>
                <a:gd name="T3" fmla="*/ 2 h 40"/>
                <a:gd name="T4" fmla="*/ 2 w 23"/>
                <a:gd name="T5" fmla="*/ 4 h 40"/>
                <a:gd name="T6" fmla="*/ 0 w 23"/>
                <a:gd name="T7" fmla="*/ 2 h 40"/>
                <a:gd name="T8" fmla="*/ 2 w 23"/>
                <a:gd name="T9" fmla="*/ 6 h 40"/>
                <a:gd name="T10" fmla="*/ 1 w 23"/>
                <a:gd name="T11" fmla="*/ 15 h 40"/>
                <a:gd name="T12" fmla="*/ 0 w 23"/>
                <a:gd name="T13" fmla="*/ 30 h 40"/>
                <a:gd name="T14" fmla="*/ 8 w 23"/>
                <a:gd name="T15" fmla="*/ 33 h 40"/>
                <a:gd name="T16" fmla="*/ 9 w 23"/>
                <a:gd name="T17" fmla="*/ 30 h 40"/>
                <a:gd name="T18" fmla="*/ 10 w 23"/>
                <a:gd name="T19" fmla="*/ 29 h 40"/>
                <a:gd name="T20" fmla="*/ 14 w 23"/>
                <a:gd name="T21" fmla="*/ 28 h 40"/>
                <a:gd name="T22" fmla="*/ 14 w 23"/>
                <a:gd name="T23" fmla="*/ 16 h 40"/>
                <a:gd name="T24" fmla="*/ 12 w 23"/>
                <a:gd name="T25" fmla="*/ 14 h 40"/>
                <a:gd name="T26" fmla="*/ 14 w 23"/>
                <a:gd name="T27" fmla="*/ 13 h 40"/>
                <a:gd name="T28" fmla="*/ 15 w 23"/>
                <a:gd name="T29" fmla="*/ 6 h 40"/>
                <a:gd name="T30" fmla="*/ 14 w 23"/>
                <a:gd name="T31" fmla="*/ 3 h 40"/>
                <a:gd name="T32" fmla="*/ 10 w 23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"/>
                <a:gd name="T52" fmla="*/ 0 h 40"/>
                <a:gd name="T53" fmla="*/ 23 w 23"/>
                <a:gd name="T54" fmla="*/ 40 h 4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" h="40">
                  <a:moveTo>
                    <a:pt x="15" y="0"/>
                  </a:moveTo>
                  <a:lnTo>
                    <a:pt x="12" y="2"/>
                  </a:lnTo>
                  <a:lnTo>
                    <a:pt x="3" y="4"/>
                  </a:lnTo>
                  <a:lnTo>
                    <a:pt x="0" y="2"/>
                  </a:lnTo>
                  <a:lnTo>
                    <a:pt x="2" y="7"/>
                  </a:lnTo>
                  <a:lnTo>
                    <a:pt x="1" y="17"/>
                  </a:lnTo>
                  <a:lnTo>
                    <a:pt x="0" y="35"/>
                  </a:lnTo>
                  <a:lnTo>
                    <a:pt x="12" y="39"/>
                  </a:lnTo>
                  <a:lnTo>
                    <a:pt x="13" y="35"/>
                  </a:lnTo>
                  <a:lnTo>
                    <a:pt x="15" y="33"/>
                  </a:lnTo>
                  <a:lnTo>
                    <a:pt x="20" y="32"/>
                  </a:lnTo>
                  <a:lnTo>
                    <a:pt x="20" y="18"/>
                  </a:lnTo>
                  <a:lnTo>
                    <a:pt x="18" y="16"/>
                  </a:lnTo>
                  <a:lnTo>
                    <a:pt x="20" y="15"/>
                  </a:lnTo>
                  <a:lnTo>
                    <a:pt x="22" y="8"/>
                  </a:lnTo>
                  <a:lnTo>
                    <a:pt x="20" y="3"/>
                  </a:lnTo>
                  <a:lnTo>
                    <a:pt x="15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57" name="Freeform 58"/>
            <p:cNvSpPr>
              <a:spLocks/>
            </p:cNvSpPr>
            <p:nvPr/>
          </p:nvSpPr>
          <p:spPr bwMode="auto">
            <a:xfrm>
              <a:off x="3567580" y="3121093"/>
              <a:ext cx="23691" cy="32670"/>
            </a:xfrm>
            <a:custGeom>
              <a:avLst/>
              <a:gdLst>
                <a:gd name="T0" fmla="*/ 6 w 21"/>
                <a:gd name="T1" fmla="*/ 3 h 29"/>
                <a:gd name="T2" fmla="*/ 3 w 21"/>
                <a:gd name="T3" fmla="*/ 3 h 29"/>
                <a:gd name="T4" fmla="*/ 0 w 21"/>
                <a:gd name="T5" fmla="*/ 7 h 29"/>
                <a:gd name="T6" fmla="*/ 1 w 21"/>
                <a:gd name="T7" fmla="*/ 12 h 29"/>
                <a:gd name="T8" fmla="*/ 5 w 21"/>
                <a:gd name="T9" fmla="*/ 19 h 29"/>
                <a:gd name="T10" fmla="*/ 9 w 21"/>
                <a:gd name="T11" fmla="*/ 24 h 29"/>
                <a:gd name="T12" fmla="*/ 11 w 21"/>
                <a:gd name="T13" fmla="*/ 20 h 29"/>
                <a:gd name="T14" fmla="*/ 15 w 21"/>
                <a:gd name="T15" fmla="*/ 15 h 29"/>
                <a:gd name="T16" fmla="*/ 13 w 21"/>
                <a:gd name="T17" fmla="*/ 9 h 29"/>
                <a:gd name="T18" fmla="*/ 13 w 21"/>
                <a:gd name="T19" fmla="*/ 6 h 29"/>
                <a:gd name="T20" fmla="*/ 11 w 21"/>
                <a:gd name="T21" fmla="*/ 4 h 29"/>
                <a:gd name="T22" fmla="*/ 8 w 21"/>
                <a:gd name="T23" fmla="*/ 0 h 29"/>
                <a:gd name="T24" fmla="*/ 6 w 21"/>
                <a:gd name="T25" fmla="*/ 3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"/>
                <a:gd name="T40" fmla="*/ 0 h 29"/>
                <a:gd name="T41" fmla="*/ 21 w 21"/>
                <a:gd name="T42" fmla="*/ 29 h 2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" h="29">
                  <a:moveTo>
                    <a:pt x="8" y="3"/>
                  </a:moveTo>
                  <a:lnTo>
                    <a:pt x="3" y="3"/>
                  </a:lnTo>
                  <a:lnTo>
                    <a:pt x="0" y="7"/>
                  </a:lnTo>
                  <a:lnTo>
                    <a:pt x="1" y="14"/>
                  </a:lnTo>
                  <a:lnTo>
                    <a:pt x="7" y="22"/>
                  </a:lnTo>
                  <a:lnTo>
                    <a:pt x="13" y="28"/>
                  </a:lnTo>
                  <a:lnTo>
                    <a:pt x="15" y="23"/>
                  </a:lnTo>
                  <a:lnTo>
                    <a:pt x="20" y="17"/>
                  </a:lnTo>
                  <a:lnTo>
                    <a:pt x="18" y="11"/>
                  </a:lnTo>
                  <a:lnTo>
                    <a:pt x="17" y="6"/>
                  </a:lnTo>
                  <a:lnTo>
                    <a:pt x="15" y="4"/>
                  </a:lnTo>
                  <a:lnTo>
                    <a:pt x="11" y="0"/>
                  </a:lnTo>
                  <a:lnTo>
                    <a:pt x="8" y="3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58" name="Freeform 59"/>
            <p:cNvSpPr>
              <a:spLocks/>
            </p:cNvSpPr>
            <p:nvPr/>
          </p:nvSpPr>
          <p:spPr bwMode="auto">
            <a:xfrm>
              <a:off x="3576794" y="3000094"/>
              <a:ext cx="126354" cy="67759"/>
            </a:xfrm>
            <a:custGeom>
              <a:avLst/>
              <a:gdLst>
                <a:gd name="T0" fmla="*/ 28 w 113"/>
                <a:gd name="T1" fmla="*/ 51 h 60"/>
                <a:gd name="T2" fmla="*/ 26 w 113"/>
                <a:gd name="T3" fmla="*/ 48 h 60"/>
                <a:gd name="T4" fmla="*/ 25 w 113"/>
                <a:gd name="T5" fmla="*/ 48 h 60"/>
                <a:gd name="T6" fmla="*/ 12 w 113"/>
                <a:gd name="T7" fmla="*/ 48 h 60"/>
                <a:gd name="T8" fmla="*/ 10 w 113"/>
                <a:gd name="T9" fmla="*/ 51 h 60"/>
                <a:gd name="T10" fmla="*/ 8 w 113"/>
                <a:gd name="T11" fmla="*/ 51 h 60"/>
                <a:gd name="T12" fmla="*/ 8 w 113"/>
                <a:gd name="T13" fmla="*/ 49 h 60"/>
                <a:gd name="T14" fmla="*/ 7 w 113"/>
                <a:gd name="T15" fmla="*/ 48 h 60"/>
                <a:gd name="T16" fmla="*/ 5 w 113"/>
                <a:gd name="T17" fmla="*/ 48 h 60"/>
                <a:gd name="T18" fmla="*/ 7 w 113"/>
                <a:gd name="T19" fmla="*/ 46 h 60"/>
                <a:gd name="T20" fmla="*/ 0 w 113"/>
                <a:gd name="T21" fmla="*/ 33 h 60"/>
                <a:gd name="T22" fmla="*/ 7 w 113"/>
                <a:gd name="T23" fmla="*/ 33 h 60"/>
                <a:gd name="T24" fmla="*/ 17 w 113"/>
                <a:gd name="T25" fmla="*/ 27 h 60"/>
                <a:gd name="T26" fmla="*/ 21 w 113"/>
                <a:gd name="T27" fmla="*/ 29 h 60"/>
                <a:gd name="T28" fmla="*/ 24 w 113"/>
                <a:gd name="T29" fmla="*/ 26 h 60"/>
                <a:gd name="T30" fmla="*/ 23 w 113"/>
                <a:gd name="T31" fmla="*/ 22 h 60"/>
                <a:gd name="T32" fmla="*/ 23 w 113"/>
                <a:gd name="T33" fmla="*/ 13 h 60"/>
                <a:gd name="T34" fmla="*/ 38 w 113"/>
                <a:gd name="T35" fmla="*/ 4 h 60"/>
                <a:gd name="T36" fmla="*/ 42 w 113"/>
                <a:gd name="T37" fmla="*/ 0 h 60"/>
                <a:gd name="T38" fmla="*/ 44 w 113"/>
                <a:gd name="T39" fmla="*/ 0 h 60"/>
                <a:gd name="T40" fmla="*/ 46 w 113"/>
                <a:gd name="T41" fmla="*/ 4 h 60"/>
                <a:gd name="T42" fmla="*/ 51 w 113"/>
                <a:gd name="T43" fmla="*/ 5 h 60"/>
                <a:gd name="T44" fmla="*/ 55 w 113"/>
                <a:gd name="T45" fmla="*/ 4 h 60"/>
                <a:gd name="T46" fmla="*/ 56 w 113"/>
                <a:gd name="T47" fmla="*/ 2 h 60"/>
                <a:gd name="T48" fmla="*/ 64 w 113"/>
                <a:gd name="T49" fmla="*/ 2 h 60"/>
                <a:gd name="T50" fmla="*/ 63 w 113"/>
                <a:gd name="T51" fmla="*/ 4 h 60"/>
                <a:gd name="T52" fmla="*/ 65 w 113"/>
                <a:gd name="T53" fmla="*/ 7 h 60"/>
                <a:gd name="T54" fmla="*/ 76 w 113"/>
                <a:gd name="T55" fmla="*/ 8 h 60"/>
                <a:gd name="T56" fmla="*/ 81 w 113"/>
                <a:gd name="T57" fmla="*/ 15 h 60"/>
                <a:gd name="T58" fmla="*/ 78 w 113"/>
                <a:gd name="T59" fmla="*/ 19 h 60"/>
                <a:gd name="T60" fmla="*/ 76 w 113"/>
                <a:gd name="T61" fmla="*/ 22 h 60"/>
                <a:gd name="T62" fmla="*/ 76 w 113"/>
                <a:gd name="T63" fmla="*/ 29 h 60"/>
                <a:gd name="T64" fmla="*/ 73 w 113"/>
                <a:gd name="T65" fmla="*/ 32 h 60"/>
                <a:gd name="T66" fmla="*/ 72 w 113"/>
                <a:gd name="T67" fmla="*/ 38 h 60"/>
                <a:gd name="T68" fmla="*/ 54 w 113"/>
                <a:gd name="T69" fmla="*/ 40 h 60"/>
                <a:gd name="T70" fmla="*/ 36 w 113"/>
                <a:gd name="T71" fmla="*/ 48 h 60"/>
                <a:gd name="T72" fmla="*/ 31 w 113"/>
                <a:gd name="T73" fmla="*/ 49 h 60"/>
                <a:gd name="T74" fmla="*/ 28 w 113"/>
                <a:gd name="T75" fmla="*/ 51 h 6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13"/>
                <a:gd name="T115" fmla="*/ 0 h 60"/>
                <a:gd name="T116" fmla="*/ 113 w 113"/>
                <a:gd name="T117" fmla="*/ 60 h 6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13" h="60">
                  <a:moveTo>
                    <a:pt x="39" y="59"/>
                  </a:moveTo>
                  <a:lnTo>
                    <a:pt x="36" y="55"/>
                  </a:lnTo>
                  <a:lnTo>
                    <a:pt x="34" y="55"/>
                  </a:lnTo>
                  <a:lnTo>
                    <a:pt x="17" y="55"/>
                  </a:lnTo>
                  <a:lnTo>
                    <a:pt x="14" y="59"/>
                  </a:lnTo>
                  <a:lnTo>
                    <a:pt x="12" y="59"/>
                  </a:lnTo>
                  <a:lnTo>
                    <a:pt x="12" y="56"/>
                  </a:lnTo>
                  <a:lnTo>
                    <a:pt x="10" y="55"/>
                  </a:lnTo>
                  <a:lnTo>
                    <a:pt x="7" y="55"/>
                  </a:lnTo>
                  <a:lnTo>
                    <a:pt x="10" y="52"/>
                  </a:lnTo>
                  <a:lnTo>
                    <a:pt x="0" y="38"/>
                  </a:lnTo>
                  <a:lnTo>
                    <a:pt x="10" y="37"/>
                  </a:lnTo>
                  <a:lnTo>
                    <a:pt x="23" y="31"/>
                  </a:lnTo>
                  <a:lnTo>
                    <a:pt x="30" y="33"/>
                  </a:lnTo>
                  <a:lnTo>
                    <a:pt x="33" y="30"/>
                  </a:lnTo>
                  <a:lnTo>
                    <a:pt x="32" y="26"/>
                  </a:lnTo>
                  <a:lnTo>
                    <a:pt x="32" y="15"/>
                  </a:lnTo>
                  <a:lnTo>
                    <a:pt x="53" y="4"/>
                  </a:lnTo>
                  <a:lnTo>
                    <a:pt x="59" y="0"/>
                  </a:lnTo>
                  <a:lnTo>
                    <a:pt x="61" y="0"/>
                  </a:lnTo>
                  <a:lnTo>
                    <a:pt x="63" y="4"/>
                  </a:lnTo>
                  <a:lnTo>
                    <a:pt x="71" y="5"/>
                  </a:lnTo>
                  <a:lnTo>
                    <a:pt x="76" y="4"/>
                  </a:lnTo>
                  <a:lnTo>
                    <a:pt x="78" y="2"/>
                  </a:lnTo>
                  <a:lnTo>
                    <a:pt x="88" y="2"/>
                  </a:lnTo>
                  <a:lnTo>
                    <a:pt x="87" y="4"/>
                  </a:lnTo>
                  <a:lnTo>
                    <a:pt x="90" y="7"/>
                  </a:lnTo>
                  <a:lnTo>
                    <a:pt x="105" y="10"/>
                  </a:lnTo>
                  <a:lnTo>
                    <a:pt x="112" y="17"/>
                  </a:lnTo>
                  <a:lnTo>
                    <a:pt x="108" y="21"/>
                  </a:lnTo>
                  <a:lnTo>
                    <a:pt x="105" y="26"/>
                  </a:lnTo>
                  <a:lnTo>
                    <a:pt x="105" y="33"/>
                  </a:lnTo>
                  <a:lnTo>
                    <a:pt x="101" y="36"/>
                  </a:lnTo>
                  <a:lnTo>
                    <a:pt x="100" y="44"/>
                  </a:lnTo>
                  <a:lnTo>
                    <a:pt x="75" y="46"/>
                  </a:lnTo>
                  <a:lnTo>
                    <a:pt x="49" y="55"/>
                  </a:lnTo>
                  <a:lnTo>
                    <a:pt x="43" y="57"/>
                  </a:lnTo>
                  <a:lnTo>
                    <a:pt x="39" y="59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59" name="Freeform 60"/>
            <p:cNvSpPr>
              <a:spLocks/>
            </p:cNvSpPr>
            <p:nvPr/>
          </p:nvSpPr>
          <p:spPr bwMode="auto">
            <a:xfrm>
              <a:off x="3524146" y="3044864"/>
              <a:ext cx="68442" cy="45979"/>
            </a:xfrm>
            <a:custGeom>
              <a:avLst/>
              <a:gdLst>
                <a:gd name="T0" fmla="*/ 24 w 60"/>
                <a:gd name="T1" fmla="*/ 4 h 41"/>
                <a:gd name="T2" fmla="*/ 16 w 60"/>
                <a:gd name="T3" fmla="*/ 6 h 41"/>
                <a:gd name="T4" fmla="*/ 5 w 60"/>
                <a:gd name="T5" fmla="*/ 14 h 41"/>
                <a:gd name="T6" fmla="*/ 0 w 60"/>
                <a:gd name="T7" fmla="*/ 24 h 41"/>
                <a:gd name="T8" fmla="*/ 3 w 60"/>
                <a:gd name="T9" fmla="*/ 22 h 41"/>
                <a:gd name="T10" fmla="*/ 5 w 60"/>
                <a:gd name="T11" fmla="*/ 22 h 41"/>
                <a:gd name="T12" fmla="*/ 5 w 60"/>
                <a:gd name="T13" fmla="*/ 28 h 41"/>
                <a:gd name="T14" fmla="*/ 3 w 60"/>
                <a:gd name="T15" fmla="*/ 32 h 41"/>
                <a:gd name="T16" fmla="*/ 17 w 60"/>
                <a:gd name="T17" fmla="*/ 34 h 41"/>
                <a:gd name="T18" fmla="*/ 26 w 60"/>
                <a:gd name="T19" fmla="*/ 28 h 41"/>
                <a:gd name="T20" fmla="*/ 25 w 60"/>
                <a:gd name="T21" fmla="*/ 24 h 41"/>
                <a:gd name="T22" fmla="*/ 28 w 60"/>
                <a:gd name="T23" fmla="*/ 22 h 41"/>
                <a:gd name="T24" fmla="*/ 28 w 60"/>
                <a:gd name="T25" fmla="*/ 25 h 41"/>
                <a:gd name="T26" fmla="*/ 31 w 60"/>
                <a:gd name="T27" fmla="*/ 28 h 41"/>
                <a:gd name="T28" fmla="*/ 35 w 60"/>
                <a:gd name="T29" fmla="*/ 26 h 41"/>
                <a:gd name="T30" fmla="*/ 38 w 60"/>
                <a:gd name="T31" fmla="*/ 22 h 41"/>
                <a:gd name="T32" fmla="*/ 42 w 60"/>
                <a:gd name="T33" fmla="*/ 19 h 41"/>
                <a:gd name="T34" fmla="*/ 40 w 60"/>
                <a:gd name="T35" fmla="*/ 22 h 41"/>
                <a:gd name="T36" fmla="*/ 42 w 60"/>
                <a:gd name="T37" fmla="*/ 24 h 41"/>
                <a:gd name="T38" fmla="*/ 44 w 60"/>
                <a:gd name="T39" fmla="*/ 23 h 41"/>
                <a:gd name="T40" fmla="*/ 44 w 60"/>
                <a:gd name="T41" fmla="*/ 21 h 41"/>
                <a:gd name="T42" fmla="*/ 42 w 60"/>
                <a:gd name="T43" fmla="*/ 19 h 41"/>
                <a:gd name="T44" fmla="*/ 44 w 60"/>
                <a:gd name="T45" fmla="*/ 18 h 41"/>
                <a:gd name="T46" fmla="*/ 44 w 60"/>
                <a:gd name="T47" fmla="*/ 16 h 41"/>
                <a:gd name="T48" fmla="*/ 42 w 60"/>
                <a:gd name="T49" fmla="*/ 14 h 41"/>
                <a:gd name="T50" fmla="*/ 40 w 60"/>
                <a:gd name="T51" fmla="*/ 15 h 41"/>
                <a:gd name="T52" fmla="*/ 42 w 60"/>
                <a:gd name="T53" fmla="*/ 10 h 41"/>
                <a:gd name="T54" fmla="*/ 35 w 60"/>
                <a:gd name="T55" fmla="*/ 0 h 41"/>
                <a:gd name="T56" fmla="*/ 29 w 60"/>
                <a:gd name="T57" fmla="*/ 2 h 41"/>
                <a:gd name="T58" fmla="*/ 24 w 60"/>
                <a:gd name="T59" fmla="*/ 4 h 4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60"/>
                <a:gd name="T91" fmla="*/ 0 h 41"/>
                <a:gd name="T92" fmla="*/ 60 w 60"/>
                <a:gd name="T93" fmla="*/ 41 h 4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60" h="41">
                  <a:moveTo>
                    <a:pt x="32" y="4"/>
                  </a:moveTo>
                  <a:lnTo>
                    <a:pt x="22" y="6"/>
                  </a:lnTo>
                  <a:lnTo>
                    <a:pt x="7" y="16"/>
                  </a:lnTo>
                  <a:lnTo>
                    <a:pt x="0" y="28"/>
                  </a:lnTo>
                  <a:lnTo>
                    <a:pt x="4" y="26"/>
                  </a:lnTo>
                  <a:lnTo>
                    <a:pt x="7" y="26"/>
                  </a:lnTo>
                  <a:lnTo>
                    <a:pt x="7" y="32"/>
                  </a:lnTo>
                  <a:lnTo>
                    <a:pt x="5" y="38"/>
                  </a:lnTo>
                  <a:lnTo>
                    <a:pt x="23" y="40"/>
                  </a:lnTo>
                  <a:lnTo>
                    <a:pt x="35" y="32"/>
                  </a:lnTo>
                  <a:lnTo>
                    <a:pt x="33" y="28"/>
                  </a:lnTo>
                  <a:lnTo>
                    <a:pt x="37" y="26"/>
                  </a:lnTo>
                  <a:lnTo>
                    <a:pt x="37" y="29"/>
                  </a:lnTo>
                  <a:lnTo>
                    <a:pt x="41" y="32"/>
                  </a:lnTo>
                  <a:lnTo>
                    <a:pt x="46" y="30"/>
                  </a:lnTo>
                  <a:lnTo>
                    <a:pt x="51" y="26"/>
                  </a:lnTo>
                  <a:lnTo>
                    <a:pt x="55" y="22"/>
                  </a:lnTo>
                  <a:lnTo>
                    <a:pt x="53" y="26"/>
                  </a:lnTo>
                  <a:lnTo>
                    <a:pt x="56" y="28"/>
                  </a:lnTo>
                  <a:lnTo>
                    <a:pt x="59" y="27"/>
                  </a:lnTo>
                  <a:lnTo>
                    <a:pt x="59" y="25"/>
                  </a:lnTo>
                  <a:lnTo>
                    <a:pt x="56" y="22"/>
                  </a:lnTo>
                  <a:lnTo>
                    <a:pt x="59" y="20"/>
                  </a:lnTo>
                  <a:lnTo>
                    <a:pt x="59" y="18"/>
                  </a:lnTo>
                  <a:lnTo>
                    <a:pt x="57" y="16"/>
                  </a:lnTo>
                  <a:lnTo>
                    <a:pt x="53" y="17"/>
                  </a:lnTo>
                  <a:lnTo>
                    <a:pt x="55" y="12"/>
                  </a:lnTo>
                  <a:lnTo>
                    <a:pt x="46" y="0"/>
                  </a:lnTo>
                  <a:lnTo>
                    <a:pt x="39" y="2"/>
                  </a:lnTo>
                  <a:lnTo>
                    <a:pt x="32" y="4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60" name="Freeform 61"/>
            <p:cNvSpPr>
              <a:spLocks/>
            </p:cNvSpPr>
            <p:nvPr/>
          </p:nvSpPr>
          <p:spPr bwMode="auto">
            <a:xfrm>
              <a:off x="3364887" y="2951695"/>
              <a:ext cx="190847" cy="203277"/>
            </a:xfrm>
            <a:custGeom>
              <a:avLst/>
              <a:gdLst>
                <a:gd name="T0" fmla="*/ 107 w 169"/>
                <a:gd name="T1" fmla="*/ 102 h 181"/>
                <a:gd name="T2" fmla="*/ 112 w 169"/>
                <a:gd name="T3" fmla="*/ 114 h 181"/>
                <a:gd name="T4" fmla="*/ 118 w 169"/>
                <a:gd name="T5" fmla="*/ 127 h 181"/>
                <a:gd name="T6" fmla="*/ 86 w 169"/>
                <a:gd name="T7" fmla="*/ 132 h 181"/>
                <a:gd name="T8" fmla="*/ 78 w 169"/>
                <a:gd name="T9" fmla="*/ 141 h 181"/>
                <a:gd name="T10" fmla="*/ 78 w 169"/>
                <a:gd name="T11" fmla="*/ 149 h 181"/>
                <a:gd name="T12" fmla="*/ 69 w 169"/>
                <a:gd name="T13" fmla="*/ 152 h 181"/>
                <a:gd name="T14" fmla="*/ 56 w 169"/>
                <a:gd name="T15" fmla="*/ 149 h 181"/>
                <a:gd name="T16" fmla="*/ 49 w 169"/>
                <a:gd name="T17" fmla="*/ 141 h 181"/>
                <a:gd name="T18" fmla="*/ 41 w 169"/>
                <a:gd name="T19" fmla="*/ 136 h 181"/>
                <a:gd name="T20" fmla="*/ 30 w 169"/>
                <a:gd name="T21" fmla="*/ 127 h 181"/>
                <a:gd name="T22" fmla="*/ 29 w 169"/>
                <a:gd name="T23" fmla="*/ 124 h 181"/>
                <a:gd name="T24" fmla="*/ 30 w 169"/>
                <a:gd name="T25" fmla="*/ 120 h 181"/>
                <a:gd name="T26" fmla="*/ 28 w 169"/>
                <a:gd name="T27" fmla="*/ 73 h 181"/>
                <a:gd name="T28" fmla="*/ 16 w 169"/>
                <a:gd name="T29" fmla="*/ 59 h 181"/>
                <a:gd name="T30" fmla="*/ 2 w 169"/>
                <a:gd name="T31" fmla="*/ 50 h 181"/>
                <a:gd name="T32" fmla="*/ 0 w 169"/>
                <a:gd name="T33" fmla="*/ 44 h 181"/>
                <a:gd name="T34" fmla="*/ 10 w 169"/>
                <a:gd name="T35" fmla="*/ 42 h 181"/>
                <a:gd name="T36" fmla="*/ 16 w 169"/>
                <a:gd name="T37" fmla="*/ 30 h 181"/>
                <a:gd name="T38" fmla="*/ 33 w 169"/>
                <a:gd name="T39" fmla="*/ 27 h 181"/>
                <a:gd name="T40" fmla="*/ 44 w 169"/>
                <a:gd name="T41" fmla="*/ 21 h 181"/>
                <a:gd name="T42" fmla="*/ 54 w 169"/>
                <a:gd name="T43" fmla="*/ 13 h 181"/>
                <a:gd name="T44" fmla="*/ 75 w 169"/>
                <a:gd name="T45" fmla="*/ 0 h 181"/>
                <a:gd name="T46" fmla="*/ 85 w 169"/>
                <a:gd name="T47" fmla="*/ 19 h 181"/>
                <a:gd name="T48" fmla="*/ 89 w 169"/>
                <a:gd name="T49" fmla="*/ 26 h 181"/>
                <a:gd name="T50" fmla="*/ 95 w 169"/>
                <a:gd name="T51" fmla="*/ 29 h 181"/>
                <a:gd name="T52" fmla="*/ 99 w 169"/>
                <a:gd name="T53" fmla="*/ 41 h 181"/>
                <a:gd name="T54" fmla="*/ 124 w 169"/>
                <a:gd name="T55" fmla="*/ 52 h 181"/>
                <a:gd name="T56" fmla="*/ 118 w 169"/>
                <a:gd name="T57" fmla="*/ 76 h 181"/>
                <a:gd name="T58" fmla="*/ 109 w 169"/>
                <a:gd name="T59" fmla="*/ 85 h 181"/>
                <a:gd name="T60" fmla="*/ 106 w 169"/>
                <a:gd name="T61" fmla="*/ 94 h 181"/>
                <a:gd name="T62" fmla="*/ 109 w 169"/>
                <a:gd name="T63" fmla="*/ 98 h 18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69"/>
                <a:gd name="T97" fmla="*/ 0 h 181"/>
                <a:gd name="T98" fmla="*/ 169 w 169"/>
                <a:gd name="T99" fmla="*/ 181 h 18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69" h="181">
                  <a:moveTo>
                    <a:pt x="148" y="114"/>
                  </a:moveTo>
                  <a:lnTo>
                    <a:pt x="146" y="119"/>
                  </a:lnTo>
                  <a:lnTo>
                    <a:pt x="148" y="128"/>
                  </a:lnTo>
                  <a:lnTo>
                    <a:pt x="152" y="133"/>
                  </a:lnTo>
                  <a:lnTo>
                    <a:pt x="160" y="141"/>
                  </a:lnTo>
                  <a:lnTo>
                    <a:pt x="160" y="148"/>
                  </a:lnTo>
                  <a:lnTo>
                    <a:pt x="149" y="154"/>
                  </a:lnTo>
                  <a:lnTo>
                    <a:pt x="116" y="153"/>
                  </a:lnTo>
                  <a:lnTo>
                    <a:pt x="107" y="157"/>
                  </a:lnTo>
                  <a:lnTo>
                    <a:pt x="106" y="164"/>
                  </a:lnTo>
                  <a:lnTo>
                    <a:pt x="106" y="167"/>
                  </a:lnTo>
                  <a:lnTo>
                    <a:pt x="106" y="173"/>
                  </a:lnTo>
                  <a:lnTo>
                    <a:pt x="101" y="180"/>
                  </a:lnTo>
                  <a:lnTo>
                    <a:pt x="94" y="177"/>
                  </a:lnTo>
                  <a:lnTo>
                    <a:pt x="75" y="173"/>
                  </a:lnTo>
                  <a:lnTo>
                    <a:pt x="76" y="172"/>
                  </a:lnTo>
                  <a:lnTo>
                    <a:pt x="67" y="163"/>
                  </a:lnTo>
                  <a:lnTo>
                    <a:pt x="66" y="164"/>
                  </a:lnTo>
                  <a:lnTo>
                    <a:pt x="62" y="159"/>
                  </a:lnTo>
                  <a:lnTo>
                    <a:pt x="56" y="157"/>
                  </a:lnTo>
                  <a:lnTo>
                    <a:pt x="53" y="155"/>
                  </a:lnTo>
                  <a:lnTo>
                    <a:pt x="41" y="148"/>
                  </a:lnTo>
                  <a:lnTo>
                    <a:pt x="41" y="146"/>
                  </a:lnTo>
                  <a:lnTo>
                    <a:pt x="40" y="144"/>
                  </a:lnTo>
                  <a:lnTo>
                    <a:pt x="36" y="141"/>
                  </a:lnTo>
                  <a:lnTo>
                    <a:pt x="41" y="139"/>
                  </a:lnTo>
                  <a:lnTo>
                    <a:pt x="41" y="92"/>
                  </a:lnTo>
                  <a:lnTo>
                    <a:pt x="38" y="85"/>
                  </a:lnTo>
                  <a:lnTo>
                    <a:pt x="31" y="77"/>
                  </a:lnTo>
                  <a:lnTo>
                    <a:pt x="22" y="69"/>
                  </a:lnTo>
                  <a:lnTo>
                    <a:pt x="22" y="66"/>
                  </a:lnTo>
                  <a:lnTo>
                    <a:pt x="2" y="58"/>
                  </a:lnTo>
                  <a:lnTo>
                    <a:pt x="0" y="55"/>
                  </a:lnTo>
                  <a:lnTo>
                    <a:pt x="0" y="51"/>
                  </a:lnTo>
                  <a:lnTo>
                    <a:pt x="2" y="46"/>
                  </a:lnTo>
                  <a:lnTo>
                    <a:pt x="14" y="49"/>
                  </a:lnTo>
                  <a:lnTo>
                    <a:pt x="12" y="37"/>
                  </a:lnTo>
                  <a:lnTo>
                    <a:pt x="22" y="34"/>
                  </a:lnTo>
                  <a:lnTo>
                    <a:pt x="28" y="34"/>
                  </a:lnTo>
                  <a:lnTo>
                    <a:pt x="44" y="31"/>
                  </a:lnTo>
                  <a:lnTo>
                    <a:pt x="52" y="28"/>
                  </a:lnTo>
                  <a:lnTo>
                    <a:pt x="60" y="25"/>
                  </a:lnTo>
                  <a:lnTo>
                    <a:pt x="66" y="27"/>
                  </a:lnTo>
                  <a:lnTo>
                    <a:pt x="74" y="15"/>
                  </a:lnTo>
                  <a:lnTo>
                    <a:pt x="81" y="12"/>
                  </a:lnTo>
                  <a:lnTo>
                    <a:pt x="101" y="0"/>
                  </a:lnTo>
                  <a:lnTo>
                    <a:pt x="116" y="15"/>
                  </a:lnTo>
                  <a:lnTo>
                    <a:pt x="115" y="22"/>
                  </a:lnTo>
                  <a:lnTo>
                    <a:pt x="116" y="27"/>
                  </a:lnTo>
                  <a:lnTo>
                    <a:pt x="121" y="30"/>
                  </a:lnTo>
                  <a:lnTo>
                    <a:pt x="126" y="31"/>
                  </a:lnTo>
                  <a:lnTo>
                    <a:pt x="129" y="33"/>
                  </a:lnTo>
                  <a:lnTo>
                    <a:pt x="131" y="42"/>
                  </a:lnTo>
                  <a:lnTo>
                    <a:pt x="134" y="47"/>
                  </a:lnTo>
                  <a:lnTo>
                    <a:pt x="143" y="51"/>
                  </a:lnTo>
                  <a:lnTo>
                    <a:pt x="168" y="60"/>
                  </a:lnTo>
                  <a:lnTo>
                    <a:pt x="165" y="77"/>
                  </a:lnTo>
                  <a:lnTo>
                    <a:pt x="161" y="88"/>
                  </a:lnTo>
                  <a:lnTo>
                    <a:pt x="162" y="88"/>
                  </a:lnTo>
                  <a:lnTo>
                    <a:pt x="148" y="99"/>
                  </a:lnTo>
                  <a:lnTo>
                    <a:pt x="142" y="110"/>
                  </a:lnTo>
                  <a:lnTo>
                    <a:pt x="145" y="109"/>
                  </a:lnTo>
                  <a:lnTo>
                    <a:pt x="148" y="110"/>
                  </a:lnTo>
                  <a:lnTo>
                    <a:pt x="148" y="114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61" name="Freeform 62"/>
            <p:cNvSpPr>
              <a:spLocks/>
            </p:cNvSpPr>
            <p:nvPr/>
          </p:nvSpPr>
          <p:spPr bwMode="auto">
            <a:xfrm>
              <a:off x="3288548" y="3135613"/>
              <a:ext cx="50015" cy="101639"/>
            </a:xfrm>
            <a:custGeom>
              <a:avLst/>
              <a:gdLst>
                <a:gd name="T0" fmla="*/ 3 w 44"/>
                <a:gd name="T1" fmla="*/ 1 h 90"/>
                <a:gd name="T2" fmla="*/ 3 w 44"/>
                <a:gd name="T3" fmla="*/ 28 h 90"/>
                <a:gd name="T4" fmla="*/ 3 w 44"/>
                <a:gd name="T5" fmla="*/ 43 h 90"/>
                <a:gd name="T6" fmla="*/ 0 w 44"/>
                <a:gd name="T7" fmla="*/ 49 h 90"/>
                <a:gd name="T8" fmla="*/ 1 w 44"/>
                <a:gd name="T9" fmla="*/ 57 h 90"/>
                <a:gd name="T10" fmla="*/ 3 w 44"/>
                <a:gd name="T11" fmla="*/ 59 h 90"/>
                <a:gd name="T12" fmla="*/ 3 w 44"/>
                <a:gd name="T13" fmla="*/ 73 h 90"/>
                <a:gd name="T14" fmla="*/ 9 w 44"/>
                <a:gd name="T15" fmla="*/ 76 h 90"/>
                <a:gd name="T16" fmla="*/ 10 w 44"/>
                <a:gd name="T17" fmla="*/ 75 h 90"/>
                <a:gd name="T18" fmla="*/ 11 w 44"/>
                <a:gd name="T19" fmla="*/ 75 h 90"/>
                <a:gd name="T20" fmla="*/ 14 w 44"/>
                <a:gd name="T21" fmla="*/ 77 h 90"/>
                <a:gd name="T22" fmla="*/ 15 w 44"/>
                <a:gd name="T23" fmla="*/ 71 h 90"/>
                <a:gd name="T24" fmla="*/ 18 w 44"/>
                <a:gd name="T25" fmla="*/ 65 h 90"/>
                <a:gd name="T26" fmla="*/ 21 w 44"/>
                <a:gd name="T27" fmla="*/ 64 h 90"/>
                <a:gd name="T28" fmla="*/ 24 w 44"/>
                <a:gd name="T29" fmla="*/ 60 h 90"/>
                <a:gd name="T30" fmla="*/ 21 w 44"/>
                <a:gd name="T31" fmla="*/ 57 h 90"/>
                <a:gd name="T32" fmla="*/ 23 w 44"/>
                <a:gd name="T33" fmla="*/ 52 h 90"/>
                <a:gd name="T34" fmla="*/ 25 w 44"/>
                <a:gd name="T35" fmla="*/ 45 h 90"/>
                <a:gd name="T36" fmla="*/ 25 w 44"/>
                <a:gd name="T37" fmla="*/ 36 h 90"/>
                <a:gd name="T38" fmla="*/ 22 w 44"/>
                <a:gd name="T39" fmla="*/ 27 h 90"/>
                <a:gd name="T40" fmla="*/ 24 w 44"/>
                <a:gd name="T41" fmla="*/ 19 h 90"/>
                <a:gd name="T42" fmla="*/ 26 w 44"/>
                <a:gd name="T43" fmla="*/ 12 h 90"/>
                <a:gd name="T44" fmla="*/ 30 w 44"/>
                <a:gd name="T45" fmla="*/ 8 h 90"/>
                <a:gd name="T46" fmla="*/ 32 w 44"/>
                <a:gd name="T47" fmla="*/ 7 h 90"/>
                <a:gd name="T48" fmla="*/ 30 w 44"/>
                <a:gd name="T49" fmla="*/ 4 h 90"/>
                <a:gd name="T50" fmla="*/ 24 w 44"/>
                <a:gd name="T51" fmla="*/ 0 h 90"/>
                <a:gd name="T52" fmla="*/ 21 w 44"/>
                <a:gd name="T53" fmla="*/ 0 h 90"/>
                <a:gd name="T54" fmla="*/ 10 w 44"/>
                <a:gd name="T55" fmla="*/ 2 h 90"/>
                <a:gd name="T56" fmla="*/ 3 w 44"/>
                <a:gd name="T57" fmla="*/ 1 h 9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4"/>
                <a:gd name="T88" fmla="*/ 0 h 90"/>
                <a:gd name="T89" fmla="*/ 44 w 44"/>
                <a:gd name="T90" fmla="*/ 90 h 9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4" h="90">
                  <a:moveTo>
                    <a:pt x="5" y="1"/>
                  </a:moveTo>
                  <a:lnTo>
                    <a:pt x="5" y="32"/>
                  </a:lnTo>
                  <a:lnTo>
                    <a:pt x="3" y="49"/>
                  </a:lnTo>
                  <a:lnTo>
                    <a:pt x="0" y="56"/>
                  </a:lnTo>
                  <a:lnTo>
                    <a:pt x="1" y="65"/>
                  </a:lnTo>
                  <a:lnTo>
                    <a:pt x="3" y="67"/>
                  </a:lnTo>
                  <a:lnTo>
                    <a:pt x="3" y="84"/>
                  </a:lnTo>
                  <a:lnTo>
                    <a:pt x="11" y="87"/>
                  </a:lnTo>
                  <a:lnTo>
                    <a:pt x="14" y="86"/>
                  </a:lnTo>
                  <a:lnTo>
                    <a:pt x="15" y="86"/>
                  </a:lnTo>
                  <a:lnTo>
                    <a:pt x="18" y="89"/>
                  </a:lnTo>
                  <a:lnTo>
                    <a:pt x="20" y="81"/>
                  </a:lnTo>
                  <a:lnTo>
                    <a:pt x="24" y="75"/>
                  </a:lnTo>
                  <a:lnTo>
                    <a:pt x="28" y="74"/>
                  </a:lnTo>
                  <a:lnTo>
                    <a:pt x="32" y="69"/>
                  </a:lnTo>
                  <a:lnTo>
                    <a:pt x="28" y="65"/>
                  </a:lnTo>
                  <a:lnTo>
                    <a:pt x="31" y="60"/>
                  </a:lnTo>
                  <a:lnTo>
                    <a:pt x="34" y="51"/>
                  </a:lnTo>
                  <a:lnTo>
                    <a:pt x="34" y="42"/>
                  </a:lnTo>
                  <a:lnTo>
                    <a:pt x="30" y="31"/>
                  </a:lnTo>
                  <a:lnTo>
                    <a:pt x="32" y="21"/>
                  </a:lnTo>
                  <a:lnTo>
                    <a:pt x="35" y="14"/>
                  </a:lnTo>
                  <a:lnTo>
                    <a:pt x="41" y="10"/>
                  </a:lnTo>
                  <a:lnTo>
                    <a:pt x="43" y="7"/>
                  </a:lnTo>
                  <a:lnTo>
                    <a:pt x="41" y="4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13" y="2"/>
                  </a:lnTo>
                  <a:lnTo>
                    <a:pt x="5" y="1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62" name="Freeform 63"/>
            <p:cNvSpPr>
              <a:spLocks/>
            </p:cNvSpPr>
            <p:nvPr/>
          </p:nvSpPr>
          <p:spPr bwMode="auto">
            <a:xfrm>
              <a:off x="3516249" y="2853686"/>
              <a:ext cx="125038" cy="199647"/>
            </a:xfrm>
            <a:custGeom>
              <a:avLst/>
              <a:gdLst>
                <a:gd name="T0" fmla="*/ 18 w 111"/>
                <a:gd name="T1" fmla="*/ 124 h 178"/>
                <a:gd name="T2" fmla="*/ 3 w 111"/>
                <a:gd name="T3" fmla="*/ 98 h 178"/>
                <a:gd name="T4" fmla="*/ 3 w 111"/>
                <a:gd name="T5" fmla="*/ 92 h 178"/>
                <a:gd name="T6" fmla="*/ 7 w 111"/>
                <a:gd name="T7" fmla="*/ 75 h 178"/>
                <a:gd name="T8" fmla="*/ 4 w 111"/>
                <a:gd name="T9" fmla="*/ 70 h 178"/>
                <a:gd name="T10" fmla="*/ 12 w 111"/>
                <a:gd name="T11" fmla="*/ 65 h 178"/>
                <a:gd name="T12" fmla="*/ 13 w 111"/>
                <a:gd name="T13" fmla="*/ 53 h 178"/>
                <a:gd name="T14" fmla="*/ 15 w 111"/>
                <a:gd name="T15" fmla="*/ 48 h 178"/>
                <a:gd name="T16" fmla="*/ 17 w 111"/>
                <a:gd name="T17" fmla="*/ 40 h 178"/>
                <a:gd name="T18" fmla="*/ 19 w 111"/>
                <a:gd name="T19" fmla="*/ 29 h 178"/>
                <a:gd name="T20" fmla="*/ 28 w 111"/>
                <a:gd name="T21" fmla="*/ 24 h 178"/>
                <a:gd name="T22" fmla="*/ 33 w 111"/>
                <a:gd name="T23" fmla="*/ 23 h 178"/>
                <a:gd name="T24" fmla="*/ 50 w 111"/>
                <a:gd name="T25" fmla="*/ 0 h 178"/>
                <a:gd name="T26" fmla="*/ 52 w 111"/>
                <a:gd name="T27" fmla="*/ 9 h 178"/>
                <a:gd name="T28" fmla="*/ 60 w 111"/>
                <a:gd name="T29" fmla="*/ 17 h 178"/>
                <a:gd name="T30" fmla="*/ 56 w 111"/>
                <a:gd name="T31" fmla="*/ 24 h 178"/>
                <a:gd name="T32" fmla="*/ 64 w 111"/>
                <a:gd name="T33" fmla="*/ 34 h 178"/>
                <a:gd name="T34" fmla="*/ 59 w 111"/>
                <a:gd name="T35" fmla="*/ 35 h 178"/>
                <a:gd name="T36" fmla="*/ 62 w 111"/>
                <a:gd name="T37" fmla="*/ 41 h 178"/>
                <a:gd name="T38" fmla="*/ 58 w 111"/>
                <a:gd name="T39" fmla="*/ 49 h 178"/>
                <a:gd name="T40" fmla="*/ 56 w 111"/>
                <a:gd name="T41" fmla="*/ 53 h 178"/>
                <a:gd name="T42" fmla="*/ 55 w 111"/>
                <a:gd name="T43" fmla="*/ 61 h 178"/>
                <a:gd name="T44" fmla="*/ 52 w 111"/>
                <a:gd name="T45" fmla="*/ 72 h 178"/>
                <a:gd name="T46" fmla="*/ 50 w 111"/>
                <a:gd name="T47" fmla="*/ 79 h 178"/>
                <a:gd name="T48" fmla="*/ 59 w 111"/>
                <a:gd name="T49" fmla="*/ 80 h 178"/>
                <a:gd name="T50" fmla="*/ 69 w 111"/>
                <a:gd name="T51" fmla="*/ 83 h 178"/>
                <a:gd name="T52" fmla="*/ 74 w 111"/>
                <a:gd name="T53" fmla="*/ 93 h 178"/>
                <a:gd name="T54" fmla="*/ 80 w 111"/>
                <a:gd name="T55" fmla="*/ 112 h 178"/>
                <a:gd name="T56" fmla="*/ 74 w 111"/>
                <a:gd name="T57" fmla="*/ 118 h 178"/>
                <a:gd name="T58" fmla="*/ 62 w 111"/>
                <a:gd name="T59" fmla="*/ 125 h 178"/>
                <a:gd name="T60" fmla="*/ 62 w 111"/>
                <a:gd name="T61" fmla="*/ 138 h 178"/>
                <a:gd name="T62" fmla="*/ 55 w 111"/>
                <a:gd name="T63" fmla="*/ 138 h 178"/>
                <a:gd name="T64" fmla="*/ 38 w 111"/>
                <a:gd name="T65" fmla="*/ 147 h 178"/>
                <a:gd name="T66" fmla="*/ 20 w 111"/>
                <a:gd name="T67" fmla="*/ 152 h 17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11"/>
                <a:gd name="T103" fmla="*/ 0 h 178"/>
                <a:gd name="T104" fmla="*/ 111 w 111"/>
                <a:gd name="T105" fmla="*/ 178 h 17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11" h="178">
                  <a:moveTo>
                    <a:pt x="33" y="148"/>
                  </a:moveTo>
                  <a:lnTo>
                    <a:pt x="24" y="145"/>
                  </a:lnTo>
                  <a:lnTo>
                    <a:pt x="12" y="140"/>
                  </a:lnTo>
                  <a:lnTo>
                    <a:pt x="5" y="114"/>
                  </a:lnTo>
                  <a:lnTo>
                    <a:pt x="6" y="110"/>
                  </a:lnTo>
                  <a:lnTo>
                    <a:pt x="3" y="107"/>
                  </a:lnTo>
                  <a:lnTo>
                    <a:pt x="0" y="96"/>
                  </a:lnTo>
                  <a:lnTo>
                    <a:pt x="9" y="87"/>
                  </a:lnTo>
                  <a:lnTo>
                    <a:pt x="8" y="85"/>
                  </a:lnTo>
                  <a:lnTo>
                    <a:pt x="6" y="82"/>
                  </a:lnTo>
                  <a:lnTo>
                    <a:pt x="12" y="75"/>
                  </a:lnTo>
                  <a:lnTo>
                    <a:pt x="16" y="75"/>
                  </a:lnTo>
                  <a:lnTo>
                    <a:pt x="20" y="73"/>
                  </a:lnTo>
                  <a:lnTo>
                    <a:pt x="17" y="62"/>
                  </a:lnTo>
                  <a:lnTo>
                    <a:pt x="16" y="58"/>
                  </a:lnTo>
                  <a:lnTo>
                    <a:pt x="20" y="56"/>
                  </a:lnTo>
                  <a:lnTo>
                    <a:pt x="23" y="51"/>
                  </a:lnTo>
                  <a:lnTo>
                    <a:pt x="23" y="46"/>
                  </a:lnTo>
                  <a:lnTo>
                    <a:pt x="18" y="37"/>
                  </a:lnTo>
                  <a:lnTo>
                    <a:pt x="26" y="33"/>
                  </a:lnTo>
                  <a:lnTo>
                    <a:pt x="32" y="31"/>
                  </a:lnTo>
                  <a:lnTo>
                    <a:pt x="38" y="28"/>
                  </a:lnTo>
                  <a:lnTo>
                    <a:pt x="42" y="31"/>
                  </a:lnTo>
                  <a:lnTo>
                    <a:pt x="46" y="27"/>
                  </a:lnTo>
                  <a:lnTo>
                    <a:pt x="45" y="3"/>
                  </a:lnTo>
                  <a:lnTo>
                    <a:pt x="68" y="0"/>
                  </a:lnTo>
                  <a:lnTo>
                    <a:pt x="67" y="5"/>
                  </a:lnTo>
                  <a:lnTo>
                    <a:pt x="71" y="11"/>
                  </a:lnTo>
                  <a:lnTo>
                    <a:pt x="78" y="13"/>
                  </a:lnTo>
                  <a:lnTo>
                    <a:pt x="82" y="19"/>
                  </a:lnTo>
                  <a:lnTo>
                    <a:pt x="78" y="22"/>
                  </a:lnTo>
                  <a:lnTo>
                    <a:pt x="77" y="28"/>
                  </a:lnTo>
                  <a:lnTo>
                    <a:pt x="78" y="38"/>
                  </a:lnTo>
                  <a:lnTo>
                    <a:pt x="88" y="40"/>
                  </a:lnTo>
                  <a:lnTo>
                    <a:pt x="84" y="40"/>
                  </a:lnTo>
                  <a:lnTo>
                    <a:pt x="81" y="41"/>
                  </a:lnTo>
                  <a:lnTo>
                    <a:pt x="79" y="43"/>
                  </a:lnTo>
                  <a:lnTo>
                    <a:pt x="84" y="48"/>
                  </a:lnTo>
                  <a:lnTo>
                    <a:pt x="82" y="54"/>
                  </a:lnTo>
                  <a:lnTo>
                    <a:pt x="79" y="57"/>
                  </a:lnTo>
                  <a:lnTo>
                    <a:pt x="77" y="58"/>
                  </a:lnTo>
                  <a:lnTo>
                    <a:pt x="77" y="62"/>
                  </a:lnTo>
                  <a:lnTo>
                    <a:pt x="81" y="67"/>
                  </a:lnTo>
                  <a:lnTo>
                    <a:pt x="75" y="71"/>
                  </a:lnTo>
                  <a:lnTo>
                    <a:pt x="71" y="77"/>
                  </a:lnTo>
                  <a:lnTo>
                    <a:pt x="71" y="84"/>
                  </a:lnTo>
                  <a:lnTo>
                    <a:pt x="68" y="89"/>
                  </a:lnTo>
                  <a:lnTo>
                    <a:pt x="68" y="92"/>
                  </a:lnTo>
                  <a:lnTo>
                    <a:pt x="71" y="94"/>
                  </a:lnTo>
                  <a:lnTo>
                    <a:pt x="81" y="93"/>
                  </a:lnTo>
                  <a:lnTo>
                    <a:pt x="86" y="92"/>
                  </a:lnTo>
                  <a:lnTo>
                    <a:pt x="95" y="96"/>
                  </a:lnTo>
                  <a:lnTo>
                    <a:pt x="95" y="107"/>
                  </a:lnTo>
                  <a:lnTo>
                    <a:pt x="102" y="108"/>
                  </a:lnTo>
                  <a:lnTo>
                    <a:pt x="106" y="114"/>
                  </a:lnTo>
                  <a:lnTo>
                    <a:pt x="110" y="130"/>
                  </a:lnTo>
                  <a:lnTo>
                    <a:pt x="108" y="133"/>
                  </a:lnTo>
                  <a:lnTo>
                    <a:pt x="102" y="137"/>
                  </a:lnTo>
                  <a:lnTo>
                    <a:pt x="94" y="143"/>
                  </a:lnTo>
                  <a:lnTo>
                    <a:pt x="84" y="146"/>
                  </a:lnTo>
                  <a:lnTo>
                    <a:pt x="84" y="156"/>
                  </a:lnTo>
                  <a:lnTo>
                    <a:pt x="85" y="161"/>
                  </a:lnTo>
                  <a:lnTo>
                    <a:pt x="83" y="162"/>
                  </a:lnTo>
                  <a:lnTo>
                    <a:pt x="75" y="161"/>
                  </a:lnTo>
                  <a:lnTo>
                    <a:pt x="63" y="169"/>
                  </a:lnTo>
                  <a:lnTo>
                    <a:pt x="51" y="171"/>
                  </a:lnTo>
                  <a:lnTo>
                    <a:pt x="38" y="175"/>
                  </a:lnTo>
                  <a:lnTo>
                    <a:pt x="27" y="177"/>
                  </a:lnTo>
                  <a:lnTo>
                    <a:pt x="33" y="14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63" name="Freeform 64"/>
            <p:cNvSpPr>
              <a:spLocks/>
            </p:cNvSpPr>
            <p:nvPr/>
          </p:nvSpPr>
          <p:spPr bwMode="auto">
            <a:xfrm>
              <a:off x="3485977" y="2893616"/>
              <a:ext cx="57912" cy="70179"/>
            </a:xfrm>
            <a:custGeom>
              <a:avLst/>
              <a:gdLst>
                <a:gd name="T0" fmla="*/ 19 w 51"/>
                <a:gd name="T1" fmla="*/ 53 h 62"/>
                <a:gd name="T2" fmla="*/ 16 w 51"/>
                <a:gd name="T3" fmla="*/ 51 h 62"/>
                <a:gd name="T4" fmla="*/ 11 w 51"/>
                <a:gd name="T5" fmla="*/ 48 h 62"/>
                <a:gd name="T6" fmla="*/ 0 w 51"/>
                <a:gd name="T7" fmla="*/ 40 h 62"/>
                <a:gd name="T8" fmla="*/ 3 w 51"/>
                <a:gd name="T9" fmla="*/ 34 h 62"/>
                <a:gd name="T10" fmla="*/ 8 w 51"/>
                <a:gd name="T11" fmla="*/ 29 h 62"/>
                <a:gd name="T12" fmla="*/ 10 w 51"/>
                <a:gd name="T13" fmla="*/ 21 h 62"/>
                <a:gd name="T14" fmla="*/ 16 w 51"/>
                <a:gd name="T15" fmla="*/ 11 h 62"/>
                <a:gd name="T16" fmla="*/ 19 w 51"/>
                <a:gd name="T17" fmla="*/ 4 h 62"/>
                <a:gd name="T18" fmla="*/ 27 w 51"/>
                <a:gd name="T19" fmla="*/ 0 h 62"/>
                <a:gd name="T20" fmla="*/ 35 w 51"/>
                <a:gd name="T21" fmla="*/ 1 h 62"/>
                <a:gd name="T22" fmla="*/ 35 w 51"/>
                <a:gd name="T23" fmla="*/ 7 h 62"/>
                <a:gd name="T24" fmla="*/ 37 w 51"/>
                <a:gd name="T25" fmla="*/ 12 h 62"/>
                <a:gd name="T26" fmla="*/ 35 w 51"/>
                <a:gd name="T27" fmla="*/ 19 h 62"/>
                <a:gd name="T28" fmla="*/ 32 w 51"/>
                <a:gd name="T29" fmla="*/ 20 h 62"/>
                <a:gd name="T30" fmla="*/ 32 w 51"/>
                <a:gd name="T31" fmla="*/ 21 h 62"/>
                <a:gd name="T32" fmla="*/ 33 w 51"/>
                <a:gd name="T33" fmla="*/ 22 h 62"/>
                <a:gd name="T34" fmla="*/ 35 w 51"/>
                <a:gd name="T35" fmla="*/ 27 h 62"/>
                <a:gd name="T36" fmla="*/ 33 w 51"/>
                <a:gd name="T37" fmla="*/ 34 h 62"/>
                <a:gd name="T38" fmla="*/ 28 w 51"/>
                <a:gd name="T39" fmla="*/ 34 h 62"/>
                <a:gd name="T40" fmla="*/ 26 w 51"/>
                <a:gd name="T41" fmla="*/ 39 h 62"/>
                <a:gd name="T42" fmla="*/ 25 w 51"/>
                <a:gd name="T43" fmla="*/ 41 h 62"/>
                <a:gd name="T44" fmla="*/ 27 w 51"/>
                <a:gd name="T45" fmla="*/ 45 h 62"/>
                <a:gd name="T46" fmla="*/ 19 w 51"/>
                <a:gd name="T47" fmla="*/ 53 h 6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1"/>
                <a:gd name="T73" fmla="*/ 0 h 62"/>
                <a:gd name="T74" fmla="*/ 51 w 51"/>
                <a:gd name="T75" fmla="*/ 62 h 6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1" h="62">
                  <a:moveTo>
                    <a:pt x="26" y="61"/>
                  </a:moveTo>
                  <a:lnTo>
                    <a:pt x="21" y="58"/>
                  </a:lnTo>
                  <a:lnTo>
                    <a:pt x="15" y="54"/>
                  </a:lnTo>
                  <a:lnTo>
                    <a:pt x="0" y="46"/>
                  </a:lnTo>
                  <a:lnTo>
                    <a:pt x="5" y="39"/>
                  </a:lnTo>
                  <a:lnTo>
                    <a:pt x="11" y="33"/>
                  </a:lnTo>
                  <a:lnTo>
                    <a:pt x="14" y="23"/>
                  </a:lnTo>
                  <a:lnTo>
                    <a:pt x="21" y="13"/>
                  </a:lnTo>
                  <a:lnTo>
                    <a:pt x="26" y="4"/>
                  </a:lnTo>
                  <a:lnTo>
                    <a:pt x="36" y="0"/>
                  </a:lnTo>
                  <a:lnTo>
                    <a:pt x="46" y="1"/>
                  </a:lnTo>
                  <a:lnTo>
                    <a:pt x="48" y="7"/>
                  </a:lnTo>
                  <a:lnTo>
                    <a:pt x="50" y="14"/>
                  </a:lnTo>
                  <a:lnTo>
                    <a:pt x="47" y="21"/>
                  </a:lnTo>
                  <a:lnTo>
                    <a:pt x="43" y="22"/>
                  </a:lnTo>
                  <a:lnTo>
                    <a:pt x="43" y="23"/>
                  </a:lnTo>
                  <a:lnTo>
                    <a:pt x="44" y="25"/>
                  </a:lnTo>
                  <a:lnTo>
                    <a:pt x="47" y="31"/>
                  </a:lnTo>
                  <a:lnTo>
                    <a:pt x="44" y="39"/>
                  </a:lnTo>
                  <a:lnTo>
                    <a:pt x="38" y="39"/>
                  </a:lnTo>
                  <a:lnTo>
                    <a:pt x="35" y="45"/>
                  </a:lnTo>
                  <a:lnTo>
                    <a:pt x="34" y="47"/>
                  </a:lnTo>
                  <a:lnTo>
                    <a:pt x="36" y="51"/>
                  </a:lnTo>
                  <a:lnTo>
                    <a:pt x="26" y="61"/>
                  </a:lnTo>
                </a:path>
              </a:pathLst>
            </a:custGeom>
            <a:solidFill>
              <a:schemeClr val="tx2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/>
              <a:endParaRPr lang="en-US" sz="1400" kern="0" dirty="0">
                <a:solidFill>
                  <a:srgbClr val="999999"/>
                </a:solidFill>
                <a:sym typeface="Calibri"/>
              </a:endParaRPr>
            </a:p>
          </p:txBody>
        </p:sp>
        <p:sp>
          <p:nvSpPr>
            <p:cNvPr id="364" name="Freeform 65"/>
            <p:cNvSpPr>
              <a:spLocks/>
            </p:cNvSpPr>
            <p:nvPr/>
          </p:nvSpPr>
          <p:spPr bwMode="auto">
            <a:xfrm>
              <a:off x="3479396" y="2946855"/>
              <a:ext cx="46067" cy="49609"/>
            </a:xfrm>
            <a:custGeom>
              <a:avLst/>
              <a:gdLst>
                <a:gd name="T0" fmla="*/ 3 w 41"/>
                <a:gd name="T1" fmla="*/ 0 h 44"/>
                <a:gd name="T2" fmla="*/ 15 w 41"/>
                <a:gd name="T3" fmla="*/ 7 h 44"/>
                <a:gd name="T4" fmla="*/ 19 w 41"/>
                <a:gd name="T5" fmla="*/ 10 h 44"/>
                <a:gd name="T6" fmla="*/ 23 w 41"/>
                <a:gd name="T7" fmla="*/ 12 h 44"/>
                <a:gd name="T8" fmla="*/ 26 w 41"/>
                <a:gd name="T9" fmla="*/ 20 h 44"/>
                <a:gd name="T10" fmla="*/ 29 w 41"/>
                <a:gd name="T11" fmla="*/ 23 h 44"/>
                <a:gd name="T12" fmla="*/ 27 w 41"/>
                <a:gd name="T13" fmla="*/ 27 h 44"/>
                <a:gd name="T14" fmla="*/ 26 w 41"/>
                <a:gd name="T15" fmla="*/ 29 h 44"/>
                <a:gd name="T16" fmla="*/ 22 w 41"/>
                <a:gd name="T17" fmla="*/ 33 h 44"/>
                <a:gd name="T18" fmla="*/ 20 w 41"/>
                <a:gd name="T19" fmla="*/ 37 h 44"/>
                <a:gd name="T20" fmla="*/ 17 w 41"/>
                <a:gd name="T21" fmla="*/ 32 h 44"/>
                <a:gd name="T22" fmla="*/ 15 w 41"/>
                <a:gd name="T23" fmla="*/ 30 h 44"/>
                <a:gd name="T24" fmla="*/ 11 w 41"/>
                <a:gd name="T25" fmla="*/ 27 h 44"/>
                <a:gd name="T26" fmla="*/ 10 w 41"/>
                <a:gd name="T27" fmla="*/ 23 h 44"/>
                <a:gd name="T28" fmla="*/ 11 w 41"/>
                <a:gd name="T29" fmla="*/ 18 h 44"/>
                <a:gd name="T30" fmla="*/ 0 w 41"/>
                <a:gd name="T31" fmla="*/ 5 h 44"/>
                <a:gd name="T32" fmla="*/ 3 w 41"/>
                <a:gd name="T33" fmla="*/ 0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1"/>
                <a:gd name="T52" fmla="*/ 0 h 44"/>
                <a:gd name="T53" fmla="*/ 41 w 41"/>
                <a:gd name="T54" fmla="*/ 44 h 4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1" h="44">
                  <a:moveTo>
                    <a:pt x="5" y="0"/>
                  </a:moveTo>
                  <a:lnTo>
                    <a:pt x="20" y="7"/>
                  </a:lnTo>
                  <a:lnTo>
                    <a:pt x="26" y="12"/>
                  </a:lnTo>
                  <a:lnTo>
                    <a:pt x="32" y="14"/>
                  </a:lnTo>
                  <a:lnTo>
                    <a:pt x="35" y="23"/>
                  </a:lnTo>
                  <a:lnTo>
                    <a:pt x="40" y="27"/>
                  </a:lnTo>
                  <a:lnTo>
                    <a:pt x="38" y="31"/>
                  </a:lnTo>
                  <a:lnTo>
                    <a:pt x="36" y="33"/>
                  </a:lnTo>
                  <a:lnTo>
                    <a:pt x="30" y="38"/>
                  </a:lnTo>
                  <a:lnTo>
                    <a:pt x="28" y="43"/>
                  </a:lnTo>
                  <a:lnTo>
                    <a:pt x="23" y="36"/>
                  </a:lnTo>
                  <a:lnTo>
                    <a:pt x="20" y="34"/>
                  </a:lnTo>
                  <a:lnTo>
                    <a:pt x="15" y="31"/>
                  </a:lnTo>
                  <a:lnTo>
                    <a:pt x="14" y="27"/>
                  </a:lnTo>
                  <a:lnTo>
                    <a:pt x="15" y="20"/>
                  </a:lnTo>
                  <a:lnTo>
                    <a:pt x="0" y="5"/>
                  </a:lnTo>
                  <a:lnTo>
                    <a:pt x="5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65" name="Freeform 66"/>
            <p:cNvSpPr>
              <a:spLocks/>
            </p:cNvSpPr>
            <p:nvPr/>
          </p:nvSpPr>
          <p:spPr bwMode="auto">
            <a:xfrm>
              <a:off x="3514933" y="2981945"/>
              <a:ext cx="22375" cy="30250"/>
            </a:xfrm>
            <a:custGeom>
              <a:avLst/>
              <a:gdLst>
                <a:gd name="T0" fmla="*/ 8 w 20"/>
                <a:gd name="T1" fmla="*/ 0 h 27"/>
                <a:gd name="T2" fmla="*/ 4 w 20"/>
                <a:gd name="T3" fmla="*/ 2 h 27"/>
                <a:gd name="T4" fmla="*/ 1 w 20"/>
                <a:gd name="T5" fmla="*/ 4 h 27"/>
                <a:gd name="T6" fmla="*/ 0 w 20"/>
                <a:gd name="T7" fmla="*/ 9 h 27"/>
                <a:gd name="T8" fmla="*/ 1 w 20"/>
                <a:gd name="T9" fmla="*/ 13 h 27"/>
                <a:gd name="T10" fmla="*/ 8 w 20"/>
                <a:gd name="T11" fmla="*/ 19 h 27"/>
                <a:gd name="T12" fmla="*/ 14 w 20"/>
                <a:gd name="T13" fmla="*/ 22 h 27"/>
                <a:gd name="T14" fmla="*/ 8 w 20"/>
                <a:gd name="T15" fmla="*/ 0 h 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"/>
                <a:gd name="T25" fmla="*/ 0 h 27"/>
                <a:gd name="T26" fmla="*/ 20 w 20"/>
                <a:gd name="T27" fmla="*/ 27 h 2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" h="27">
                  <a:moveTo>
                    <a:pt x="11" y="0"/>
                  </a:moveTo>
                  <a:lnTo>
                    <a:pt x="6" y="2"/>
                  </a:lnTo>
                  <a:lnTo>
                    <a:pt x="1" y="4"/>
                  </a:lnTo>
                  <a:lnTo>
                    <a:pt x="0" y="11"/>
                  </a:lnTo>
                  <a:lnTo>
                    <a:pt x="1" y="15"/>
                  </a:lnTo>
                  <a:lnTo>
                    <a:pt x="11" y="23"/>
                  </a:lnTo>
                  <a:lnTo>
                    <a:pt x="19" y="26"/>
                  </a:lnTo>
                  <a:lnTo>
                    <a:pt x="11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66" name="Freeform 67"/>
            <p:cNvSpPr>
              <a:spLocks/>
            </p:cNvSpPr>
            <p:nvPr/>
          </p:nvSpPr>
          <p:spPr bwMode="auto">
            <a:xfrm>
              <a:off x="3267489" y="2846426"/>
              <a:ext cx="82920" cy="95589"/>
            </a:xfrm>
            <a:custGeom>
              <a:avLst/>
              <a:gdLst>
                <a:gd name="T0" fmla="*/ 46 w 74"/>
                <a:gd name="T1" fmla="*/ 26 h 85"/>
                <a:gd name="T2" fmla="*/ 42 w 74"/>
                <a:gd name="T3" fmla="*/ 22 h 85"/>
                <a:gd name="T4" fmla="*/ 40 w 74"/>
                <a:gd name="T5" fmla="*/ 15 h 85"/>
                <a:gd name="T6" fmla="*/ 37 w 74"/>
                <a:gd name="T7" fmla="*/ 18 h 85"/>
                <a:gd name="T8" fmla="*/ 34 w 74"/>
                <a:gd name="T9" fmla="*/ 19 h 85"/>
                <a:gd name="T10" fmla="*/ 30 w 74"/>
                <a:gd name="T11" fmla="*/ 14 h 85"/>
                <a:gd name="T12" fmla="*/ 29 w 74"/>
                <a:gd name="T13" fmla="*/ 11 h 85"/>
                <a:gd name="T14" fmla="*/ 30 w 74"/>
                <a:gd name="T15" fmla="*/ 7 h 85"/>
                <a:gd name="T16" fmla="*/ 38 w 74"/>
                <a:gd name="T17" fmla="*/ 2 h 85"/>
                <a:gd name="T18" fmla="*/ 29 w 74"/>
                <a:gd name="T19" fmla="*/ 0 h 85"/>
                <a:gd name="T20" fmla="*/ 22 w 74"/>
                <a:gd name="T21" fmla="*/ 6 h 85"/>
                <a:gd name="T22" fmla="*/ 22 w 74"/>
                <a:gd name="T23" fmla="*/ 11 h 85"/>
                <a:gd name="T24" fmla="*/ 23 w 74"/>
                <a:gd name="T25" fmla="*/ 12 h 85"/>
                <a:gd name="T26" fmla="*/ 21 w 74"/>
                <a:gd name="T27" fmla="*/ 18 h 85"/>
                <a:gd name="T28" fmla="*/ 14 w 74"/>
                <a:gd name="T29" fmla="*/ 22 h 85"/>
                <a:gd name="T30" fmla="*/ 6 w 74"/>
                <a:gd name="T31" fmla="*/ 19 h 85"/>
                <a:gd name="T32" fmla="*/ 1 w 74"/>
                <a:gd name="T33" fmla="*/ 20 h 85"/>
                <a:gd name="T34" fmla="*/ 0 w 74"/>
                <a:gd name="T35" fmla="*/ 24 h 85"/>
                <a:gd name="T36" fmla="*/ 1 w 74"/>
                <a:gd name="T37" fmla="*/ 30 h 85"/>
                <a:gd name="T38" fmla="*/ 4 w 74"/>
                <a:gd name="T39" fmla="*/ 31 h 85"/>
                <a:gd name="T40" fmla="*/ 9 w 74"/>
                <a:gd name="T41" fmla="*/ 36 h 85"/>
                <a:gd name="T42" fmla="*/ 10 w 74"/>
                <a:gd name="T43" fmla="*/ 46 h 85"/>
                <a:gd name="T44" fmla="*/ 10 w 74"/>
                <a:gd name="T45" fmla="*/ 61 h 85"/>
                <a:gd name="T46" fmla="*/ 9 w 74"/>
                <a:gd name="T47" fmla="*/ 63 h 85"/>
                <a:gd name="T48" fmla="*/ 9 w 74"/>
                <a:gd name="T49" fmla="*/ 67 h 85"/>
                <a:gd name="T50" fmla="*/ 11 w 74"/>
                <a:gd name="T51" fmla="*/ 70 h 85"/>
                <a:gd name="T52" fmla="*/ 19 w 74"/>
                <a:gd name="T53" fmla="*/ 72 h 85"/>
                <a:gd name="T54" fmla="*/ 32 w 74"/>
                <a:gd name="T55" fmla="*/ 67 h 85"/>
                <a:gd name="T56" fmla="*/ 48 w 74"/>
                <a:gd name="T57" fmla="*/ 57 h 85"/>
                <a:gd name="T58" fmla="*/ 53 w 74"/>
                <a:gd name="T59" fmla="*/ 48 h 85"/>
                <a:gd name="T60" fmla="*/ 53 w 74"/>
                <a:gd name="T61" fmla="*/ 43 h 85"/>
                <a:gd name="T62" fmla="*/ 46 w 74"/>
                <a:gd name="T63" fmla="*/ 26 h 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4"/>
                <a:gd name="T97" fmla="*/ 0 h 85"/>
                <a:gd name="T98" fmla="*/ 74 w 74"/>
                <a:gd name="T99" fmla="*/ 85 h 8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4" h="85">
                  <a:moveTo>
                    <a:pt x="64" y="30"/>
                  </a:moveTo>
                  <a:lnTo>
                    <a:pt x="57" y="26"/>
                  </a:lnTo>
                  <a:lnTo>
                    <a:pt x="55" y="17"/>
                  </a:lnTo>
                  <a:lnTo>
                    <a:pt x="51" y="20"/>
                  </a:lnTo>
                  <a:lnTo>
                    <a:pt x="47" y="21"/>
                  </a:lnTo>
                  <a:lnTo>
                    <a:pt x="41" y="16"/>
                  </a:lnTo>
                  <a:lnTo>
                    <a:pt x="40" y="13"/>
                  </a:lnTo>
                  <a:lnTo>
                    <a:pt x="41" y="7"/>
                  </a:lnTo>
                  <a:lnTo>
                    <a:pt x="53" y="2"/>
                  </a:lnTo>
                  <a:lnTo>
                    <a:pt x="40" y="0"/>
                  </a:lnTo>
                  <a:lnTo>
                    <a:pt x="30" y="6"/>
                  </a:lnTo>
                  <a:lnTo>
                    <a:pt x="30" y="13"/>
                  </a:lnTo>
                  <a:lnTo>
                    <a:pt x="32" y="14"/>
                  </a:lnTo>
                  <a:lnTo>
                    <a:pt x="29" y="20"/>
                  </a:lnTo>
                  <a:lnTo>
                    <a:pt x="20" y="26"/>
                  </a:lnTo>
                  <a:lnTo>
                    <a:pt x="8" y="21"/>
                  </a:lnTo>
                  <a:lnTo>
                    <a:pt x="1" y="23"/>
                  </a:lnTo>
                  <a:lnTo>
                    <a:pt x="0" y="28"/>
                  </a:lnTo>
                  <a:lnTo>
                    <a:pt x="1" y="34"/>
                  </a:lnTo>
                  <a:lnTo>
                    <a:pt x="6" y="36"/>
                  </a:lnTo>
                  <a:lnTo>
                    <a:pt x="12" y="42"/>
                  </a:lnTo>
                  <a:lnTo>
                    <a:pt x="14" y="53"/>
                  </a:lnTo>
                  <a:lnTo>
                    <a:pt x="14" y="71"/>
                  </a:lnTo>
                  <a:lnTo>
                    <a:pt x="13" y="73"/>
                  </a:lnTo>
                  <a:lnTo>
                    <a:pt x="13" y="78"/>
                  </a:lnTo>
                  <a:lnTo>
                    <a:pt x="15" y="81"/>
                  </a:lnTo>
                  <a:lnTo>
                    <a:pt x="26" y="84"/>
                  </a:lnTo>
                  <a:lnTo>
                    <a:pt x="43" y="78"/>
                  </a:lnTo>
                  <a:lnTo>
                    <a:pt x="66" y="66"/>
                  </a:lnTo>
                  <a:lnTo>
                    <a:pt x="73" y="56"/>
                  </a:lnTo>
                  <a:lnTo>
                    <a:pt x="73" y="49"/>
                  </a:lnTo>
                  <a:lnTo>
                    <a:pt x="64" y="30"/>
                  </a:lnTo>
                </a:path>
              </a:pathLst>
            </a:custGeom>
            <a:solidFill>
              <a:schemeClr val="tx2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/>
              <a:endParaRPr lang="en-US" sz="1400" kern="0" dirty="0">
                <a:solidFill>
                  <a:srgbClr val="999999"/>
                </a:solidFill>
                <a:sym typeface="Calibri"/>
              </a:endParaRPr>
            </a:p>
          </p:txBody>
        </p:sp>
        <p:sp>
          <p:nvSpPr>
            <p:cNvPr id="367" name="Freeform 68"/>
            <p:cNvSpPr>
              <a:spLocks/>
            </p:cNvSpPr>
            <p:nvPr/>
          </p:nvSpPr>
          <p:spPr bwMode="auto">
            <a:xfrm>
              <a:off x="3338563" y="2754467"/>
              <a:ext cx="128987" cy="225057"/>
            </a:xfrm>
            <a:custGeom>
              <a:avLst/>
              <a:gdLst>
                <a:gd name="T0" fmla="*/ 25 w 116"/>
                <a:gd name="T1" fmla="*/ 1 h 200"/>
                <a:gd name="T2" fmla="*/ 18 w 116"/>
                <a:gd name="T3" fmla="*/ 2 h 200"/>
                <a:gd name="T4" fmla="*/ 12 w 116"/>
                <a:gd name="T5" fmla="*/ 18 h 200"/>
                <a:gd name="T6" fmla="*/ 11 w 116"/>
                <a:gd name="T7" fmla="*/ 27 h 200"/>
                <a:gd name="T8" fmla="*/ 3 w 116"/>
                <a:gd name="T9" fmla="*/ 42 h 200"/>
                <a:gd name="T10" fmla="*/ 11 w 116"/>
                <a:gd name="T11" fmla="*/ 47 h 200"/>
                <a:gd name="T12" fmla="*/ 9 w 116"/>
                <a:gd name="T13" fmla="*/ 58 h 200"/>
                <a:gd name="T14" fmla="*/ 18 w 116"/>
                <a:gd name="T15" fmla="*/ 65 h 200"/>
                <a:gd name="T16" fmla="*/ 16 w 116"/>
                <a:gd name="T17" fmla="*/ 77 h 200"/>
                <a:gd name="T18" fmla="*/ 17 w 116"/>
                <a:gd name="T19" fmla="*/ 85 h 200"/>
                <a:gd name="T20" fmla="*/ 34 w 116"/>
                <a:gd name="T21" fmla="*/ 80 h 200"/>
                <a:gd name="T22" fmla="*/ 25 w 116"/>
                <a:gd name="T23" fmla="*/ 98 h 200"/>
                <a:gd name="T24" fmla="*/ 30 w 116"/>
                <a:gd name="T25" fmla="*/ 110 h 200"/>
                <a:gd name="T26" fmla="*/ 17 w 116"/>
                <a:gd name="T27" fmla="*/ 119 h 200"/>
                <a:gd name="T28" fmla="*/ 16 w 116"/>
                <a:gd name="T29" fmla="*/ 130 h 200"/>
                <a:gd name="T30" fmla="*/ 12 w 116"/>
                <a:gd name="T31" fmla="*/ 137 h 200"/>
                <a:gd name="T32" fmla="*/ 29 w 116"/>
                <a:gd name="T33" fmla="*/ 141 h 200"/>
                <a:gd name="T34" fmla="*/ 39 w 116"/>
                <a:gd name="T35" fmla="*/ 137 h 200"/>
                <a:gd name="T36" fmla="*/ 35 w 116"/>
                <a:gd name="T37" fmla="*/ 143 h 200"/>
                <a:gd name="T38" fmla="*/ 0 w 116"/>
                <a:gd name="T39" fmla="*/ 168 h 200"/>
                <a:gd name="T40" fmla="*/ 20 w 116"/>
                <a:gd name="T41" fmla="*/ 165 h 200"/>
                <a:gd name="T42" fmla="*/ 45 w 116"/>
                <a:gd name="T43" fmla="*/ 162 h 200"/>
                <a:gd name="T44" fmla="*/ 82 w 116"/>
                <a:gd name="T45" fmla="*/ 150 h 200"/>
                <a:gd name="T46" fmla="*/ 76 w 116"/>
                <a:gd name="T47" fmla="*/ 138 h 200"/>
                <a:gd name="T48" fmla="*/ 77 w 116"/>
                <a:gd name="T49" fmla="*/ 129 h 200"/>
                <a:gd name="T50" fmla="*/ 71 w 116"/>
                <a:gd name="T51" fmla="*/ 119 h 200"/>
                <a:gd name="T52" fmla="*/ 63 w 116"/>
                <a:gd name="T53" fmla="*/ 104 h 200"/>
                <a:gd name="T54" fmla="*/ 56 w 116"/>
                <a:gd name="T55" fmla="*/ 89 h 200"/>
                <a:gd name="T56" fmla="*/ 48 w 116"/>
                <a:gd name="T57" fmla="*/ 72 h 200"/>
                <a:gd name="T58" fmla="*/ 43 w 116"/>
                <a:gd name="T59" fmla="*/ 58 h 200"/>
                <a:gd name="T60" fmla="*/ 43 w 116"/>
                <a:gd name="T61" fmla="*/ 38 h 200"/>
                <a:gd name="T62" fmla="*/ 39 w 116"/>
                <a:gd name="T63" fmla="*/ 30 h 200"/>
                <a:gd name="T64" fmla="*/ 26 w 116"/>
                <a:gd name="T65" fmla="*/ 25 h 200"/>
                <a:gd name="T66" fmla="*/ 25 w 116"/>
                <a:gd name="T67" fmla="*/ 17 h 200"/>
                <a:gd name="T68" fmla="*/ 30 w 116"/>
                <a:gd name="T69" fmla="*/ 7 h 200"/>
                <a:gd name="T70" fmla="*/ 30 w 116"/>
                <a:gd name="T71" fmla="*/ 2 h 20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16"/>
                <a:gd name="T109" fmla="*/ 0 h 200"/>
                <a:gd name="T110" fmla="*/ 116 w 116"/>
                <a:gd name="T111" fmla="*/ 200 h 20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16" h="200">
                  <a:moveTo>
                    <a:pt x="42" y="2"/>
                  </a:moveTo>
                  <a:lnTo>
                    <a:pt x="36" y="1"/>
                  </a:lnTo>
                  <a:lnTo>
                    <a:pt x="31" y="0"/>
                  </a:lnTo>
                  <a:lnTo>
                    <a:pt x="25" y="2"/>
                  </a:lnTo>
                  <a:lnTo>
                    <a:pt x="15" y="15"/>
                  </a:lnTo>
                  <a:lnTo>
                    <a:pt x="16" y="20"/>
                  </a:lnTo>
                  <a:lnTo>
                    <a:pt x="17" y="24"/>
                  </a:lnTo>
                  <a:lnTo>
                    <a:pt x="15" y="31"/>
                  </a:lnTo>
                  <a:lnTo>
                    <a:pt x="7" y="40"/>
                  </a:lnTo>
                  <a:lnTo>
                    <a:pt x="4" y="48"/>
                  </a:lnTo>
                  <a:lnTo>
                    <a:pt x="7" y="56"/>
                  </a:lnTo>
                  <a:lnTo>
                    <a:pt x="15" y="55"/>
                  </a:lnTo>
                  <a:lnTo>
                    <a:pt x="11" y="61"/>
                  </a:lnTo>
                  <a:lnTo>
                    <a:pt x="13" y="67"/>
                  </a:lnTo>
                  <a:lnTo>
                    <a:pt x="17" y="70"/>
                  </a:lnTo>
                  <a:lnTo>
                    <a:pt x="25" y="75"/>
                  </a:lnTo>
                  <a:lnTo>
                    <a:pt x="25" y="80"/>
                  </a:lnTo>
                  <a:lnTo>
                    <a:pt x="22" y="89"/>
                  </a:lnTo>
                  <a:lnTo>
                    <a:pt x="20" y="95"/>
                  </a:lnTo>
                  <a:lnTo>
                    <a:pt x="24" y="98"/>
                  </a:lnTo>
                  <a:lnTo>
                    <a:pt x="35" y="92"/>
                  </a:lnTo>
                  <a:lnTo>
                    <a:pt x="47" y="93"/>
                  </a:lnTo>
                  <a:lnTo>
                    <a:pt x="37" y="102"/>
                  </a:lnTo>
                  <a:lnTo>
                    <a:pt x="36" y="113"/>
                  </a:lnTo>
                  <a:lnTo>
                    <a:pt x="43" y="114"/>
                  </a:lnTo>
                  <a:lnTo>
                    <a:pt x="43" y="127"/>
                  </a:lnTo>
                  <a:lnTo>
                    <a:pt x="24" y="127"/>
                  </a:lnTo>
                  <a:lnTo>
                    <a:pt x="24" y="138"/>
                  </a:lnTo>
                  <a:lnTo>
                    <a:pt x="31" y="140"/>
                  </a:lnTo>
                  <a:lnTo>
                    <a:pt x="22" y="151"/>
                  </a:lnTo>
                  <a:lnTo>
                    <a:pt x="18" y="155"/>
                  </a:lnTo>
                  <a:lnTo>
                    <a:pt x="17" y="158"/>
                  </a:lnTo>
                  <a:lnTo>
                    <a:pt x="22" y="160"/>
                  </a:lnTo>
                  <a:lnTo>
                    <a:pt x="40" y="163"/>
                  </a:lnTo>
                  <a:lnTo>
                    <a:pt x="51" y="160"/>
                  </a:lnTo>
                  <a:lnTo>
                    <a:pt x="55" y="158"/>
                  </a:lnTo>
                  <a:lnTo>
                    <a:pt x="54" y="160"/>
                  </a:lnTo>
                  <a:lnTo>
                    <a:pt x="48" y="166"/>
                  </a:lnTo>
                  <a:lnTo>
                    <a:pt x="22" y="175"/>
                  </a:lnTo>
                  <a:lnTo>
                    <a:pt x="0" y="195"/>
                  </a:lnTo>
                  <a:lnTo>
                    <a:pt x="11" y="199"/>
                  </a:lnTo>
                  <a:lnTo>
                    <a:pt x="28" y="190"/>
                  </a:lnTo>
                  <a:lnTo>
                    <a:pt x="39" y="187"/>
                  </a:lnTo>
                  <a:lnTo>
                    <a:pt x="63" y="187"/>
                  </a:lnTo>
                  <a:lnTo>
                    <a:pt x="89" y="179"/>
                  </a:lnTo>
                  <a:lnTo>
                    <a:pt x="115" y="173"/>
                  </a:lnTo>
                  <a:lnTo>
                    <a:pt x="103" y="164"/>
                  </a:lnTo>
                  <a:lnTo>
                    <a:pt x="107" y="159"/>
                  </a:lnTo>
                  <a:lnTo>
                    <a:pt x="109" y="155"/>
                  </a:lnTo>
                  <a:lnTo>
                    <a:pt x="108" y="149"/>
                  </a:lnTo>
                  <a:lnTo>
                    <a:pt x="103" y="142"/>
                  </a:lnTo>
                  <a:lnTo>
                    <a:pt x="99" y="138"/>
                  </a:lnTo>
                  <a:lnTo>
                    <a:pt x="92" y="136"/>
                  </a:lnTo>
                  <a:lnTo>
                    <a:pt x="89" y="120"/>
                  </a:lnTo>
                  <a:lnTo>
                    <a:pt x="82" y="107"/>
                  </a:lnTo>
                  <a:lnTo>
                    <a:pt x="78" y="103"/>
                  </a:lnTo>
                  <a:lnTo>
                    <a:pt x="70" y="98"/>
                  </a:lnTo>
                  <a:lnTo>
                    <a:pt x="68" y="83"/>
                  </a:lnTo>
                  <a:lnTo>
                    <a:pt x="64" y="73"/>
                  </a:lnTo>
                  <a:lnTo>
                    <a:pt x="60" y="67"/>
                  </a:lnTo>
                  <a:lnTo>
                    <a:pt x="51" y="61"/>
                  </a:lnTo>
                  <a:lnTo>
                    <a:pt x="60" y="44"/>
                  </a:lnTo>
                  <a:lnTo>
                    <a:pt x="59" y="39"/>
                  </a:lnTo>
                  <a:lnTo>
                    <a:pt x="54" y="34"/>
                  </a:lnTo>
                  <a:lnTo>
                    <a:pt x="47" y="30"/>
                  </a:lnTo>
                  <a:lnTo>
                    <a:pt x="37" y="29"/>
                  </a:lnTo>
                  <a:lnTo>
                    <a:pt x="36" y="23"/>
                  </a:lnTo>
                  <a:lnTo>
                    <a:pt x="36" y="19"/>
                  </a:lnTo>
                  <a:lnTo>
                    <a:pt x="37" y="16"/>
                  </a:lnTo>
                  <a:lnTo>
                    <a:pt x="43" y="8"/>
                  </a:lnTo>
                  <a:lnTo>
                    <a:pt x="43" y="4"/>
                  </a:lnTo>
                  <a:lnTo>
                    <a:pt x="42" y="2"/>
                  </a:lnTo>
                </a:path>
              </a:pathLst>
            </a:custGeom>
            <a:solidFill>
              <a:srgbClr val="AA1B1E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/>
              <a:endParaRPr lang="en-US" sz="1400" kern="0" dirty="0">
                <a:solidFill>
                  <a:srgbClr val="999999"/>
                </a:solidFill>
                <a:sym typeface="Calibri"/>
              </a:endParaRPr>
            </a:p>
          </p:txBody>
        </p:sp>
        <p:sp>
          <p:nvSpPr>
            <p:cNvPr id="368" name="Freeform 69"/>
            <p:cNvSpPr>
              <a:spLocks/>
            </p:cNvSpPr>
            <p:nvPr/>
          </p:nvSpPr>
          <p:spPr bwMode="auto">
            <a:xfrm>
              <a:off x="3312240" y="2846426"/>
              <a:ext cx="44750" cy="36300"/>
            </a:xfrm>
            <a:custGeom>
              <a:avLst/>
              <a:gdLst>
                <a:gd name="T0" fmla="*/ 12 w 40"/>
                <a:gd name="T1" fmla="*/ 1 h 32"/>
                <a:gd name="T2" fmla="*/ 17 w 40"/>
                <a:gd name="T3" fmla="*/ 0 h 32"/>
                <a:gd name="T4" fmla="*/ 22 w 40"/>
                <a:gd name="T5" fmla="*/ 2 h 32"/>
                <a:gd name="T6" fmla="*/ 25 w 40"/>
                <a:gd name="T7" fmla="*/ 6 h 32"/>
                <a:gd name="T8" fmla="*/ 26 w 40"/>
                <a:gd name="T9" fmla="*/ 10 h 32"/>
                <a:gd name="T10" fmla="*/ 28 w 40"/>
                <a:gd name="T11" fmla="*/ 16 h 32"/>
                <a:gd name="T12" fmla="*/ 25 w 40"/>
                <a:gd name="T13" fmla="*/ 23 h 32"/>
                <a:gd name="T14" fmla="*/ 21 w 40"/>
                <a:gd name="T15" fmla="*/ 27 h 32"/>
                <a:gd name="T16" fmla="*/ 17 w 40"/>
                <a:gd name="T17" fmla="*/ 25 h 32"/>
                <a:gd name="T18" fmla="*/ 12 w 40"/>
                <a:gd name="T19" fmla="*/ 23 h 32"/>
                <a:gd name="T20" fmla="*/ 10 w 40"/>
                <a:gd name="T21" fmla="*/ 15 h 32"/>
                <a:gd name="T22" fmla="*/ 9 w 40"/>
                <a:gd name="T23" fmla="*/ 17 h 32"/>
                <a:gd name="T24" fmla="*/ 4 w 40"/>
                <a:gd name="T25" fmla="*/ 19 h 32"/>
                <a:gd name="T26" fmla="*/ 1 w 40"/>
                <a:gd name="T27" fmla="*/ 15 h 32"/>
                <a:gd name="T28" fmla="*/ 0 w 40"/>
                <a:gd name="T29" fmla="*/ 11 h 32"/>
                <a:gd name="T30" fmla="*/ 2 w 40"/>
                <a:gd name="T31" fmla="*/ 8 h 32"/>
                <a:gd name="T32" fmla="*/ 12 w 40"/>
                <a:gd name="T33" fmla="*/ 1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0"/>
                <a:gd name="T52" fmla="*/ 0 h 32"/>
                <a:gd name="T53" fmla="*/ 40 w 40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0" h="32">
                  <a:moveTo>
                    <a:pt x="16" y="1"/>
                  </a:moveTo>
                  <a:lnTo>
                    <a:pt x="24" y="0"/>
                  </a:lnTo>
                  <a:lnTo>
                    <a:pt x="30" y="2"/>
                  </a:lnTo>
                  <a:lnTo>
                    <a:pt x="34" y="6"/>
                  </a:lnTo>
                  <a:lnTo>
                    <a:pt x="37" y="12"/>
                  </a:lnTo>
                  <a:lnTo>
                    <a:pt x="39" y="18"/>
                  </a:lnTo>
                  <a:lnTo>
                    <a:pt x="34" y="26"/>
                  </a:lnTo>
                  <a:lnTo>
                    <a:pt x="29" y="31"/>
                  </a:lnTo>
                  <a:lnTo>
                    <a:pt x="24" y="29"/>
                  </a:lnTo>
                  <a:lnTo>
                    <a:pt x="16" y="26"/>
                  </a:lnTo>
                  <a:lnTo>
                    <a:pt x="14" y="17"/>
                  </a:lnTo>
                  <a:lnTo>
                    <a:pt x="12" y="19"/>
                  </a:lnTo>
                  <a:lnTo>
                    <a:pt x="6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2" y="8"/>
                  </a:lnTo>
                  <a:lnTo>
                    <a:pt x="16" y="1"/>
                  </a:lnTo>
                </a:path>
              </a:pathLst>
            </a:custGeom>
            <a:solidFill>
              <a:schemeClr val="tx2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/>
              <a:endParaRPr lang="en-US" sz="1400" kern="0" dirty="0">
                <a:solidFill>
                  <a:srgbClr val="999999"/>
                </a:solidFill>
                <a:sym typeface="Calibri"/>
              </a:endParaRPr>
            </a:p>
          </p:txBody>
        </p:sp>
        <p:sp>
          <p:nvSpPr>
            <p:cNvPr id="369" name="Freeform 70"/>
            <p:cNvSpPr>
              <a:spLocks/>
            </p:cNvSpPr>
            <p:nvPr/>
          </p:nvSpPr>
          <p:spPr bwMode="auto">
            <a:xfrm>
              <a:off x="3559683" y="2788347"/>
              <a:ext cx="43434" cy="71389"/>
            </a:xfrm>
            <a:custGeom>
              <a:avLst/>
              <a:gdLst>
                <a:gd name="T0" fmla="*/ 21 w 39"/>
                <a:gd name="T1" fmla="*/ 51 h 63"/>
                <a:gd name="T2" fmla="*/ 22 w 39"/>
                <a:gd name="T3" fmla="*/ 39 h 63"/>
                <a:gd name="T4" fmla="*/ 21 w 39"/>
                <a:gd name="T5" fmla="*/ 33 h 63"/>
                <a:gd name="T6" fmla="*/ 22 w 39"/>
                <a:gd name="T7" fmla="*/ 28 h 63"/>
                <a:gd name="T8" fmla="*/ 25 w 39"/>
                <a:gd name="T9" fmla="*/ 25 h 63"/>
                <a:gd name="T10" fmla="*/ 27 w 39"/>
                <a:gd name="T11" fmla="*/ 22 h 63"/>
                <a:gd name="T12" fmla="*/ 25 w 39"/>
                <a:gd name="T13" fmla="*/ 20 h 63"/>
                <a:gd name="T14" fmla="*/ 22 w 39"/>
                <a:gd name="T15" fmla="*/ 13 h 63"/>
                <a:gd name="T16" fmla="*/ 21 w 39"/>
                <a:gd name="T17" fmla="*/ 0 h 63"/>
                <a:gd name="T18" fmla="*/ 18 w 39"/>
                <a:gd name="T19" fmla="*/ 1 h 63"/>
                <a:gd name="T20" fmla="*/ 2 w 39"/>
                <a:gd name="T21" fmla="*/ 18 h 63"/>
                <a:gd name="T22" fmla="*/ 0 w 39"/>
                <a:gd name="T23" fmla="*/ 21 h 63"/>
                <a:gd name="T24" fmla="*/ 0 w 39"/>
                <a:gd name="T25" fmla="*/ 29 h 63"/>
                <a:gd name="T26" fmla="*/ 1 w 39"/>
                <a:gd name="T27" fmla="*/ 39 h 63"/>
                <a:gd name="T28" fmla="*/ 6 w 39"/>
                <a:gd name="T29" fmla="*/ 48 h 63"/>
                <a:gd name="T30" fmla="*/ 6 w 39"/>
                <a:gd name="T31" fmla="*/ 54 h 63"/>
                <a:gd name="T32" fmla="*/ 21 w 39"/>
                <a:gd name="T33" fmla="*/ 51 h 6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9"/>
                <a:gd name="T52" fmla="*/ 0 h 63"/>
                <a:gd name="T53" fmla="*/ 39 w 39"/>
                <a:gd name="T54" fmla="*/ 63 h 6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9" h="63">
                  <a:moveTo>
                    <a:pt x="30" y="58"/>
                  </a:moveTo>
                  <a:lnTo>
                    <a:pt x="31" y="45"/>
                  </a:lnTo>
                  <a:lnTo>
                    <a:pt x="30" y="37"/>
                  </a:lnTo>
                  <a:lnTo>
                    <a:pt x="31" y="32"/>
                  </a:lnTo>
                  <a:lnTo>
                    <a:pt x="36" y="29"/>
                  </a:lnTo>
                  <a:lnTo>
                    <a:pt x="38" y="25"/>
                  </a:lnTo>
                  <a:lnTo>
                    <a:pt x="36" y="22"/>
                  </a:lnTo>
                  <a:lnTo>
                    <a:pt x="31" y="15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33"/>
                  </a:lnTo>
                  <a:lnTo>
                    <a:pt x="1" y="45"/>
                  </a:lnTo>
                  <a:lnTo>
                    <a:pt x="8" y="54"/>
                  </a:lnTo>
                  <a:lnTo>
                    <a:pt x="8" y="62"/>
                  </a:lnTo>
                  <a:lnTo>
                    <a:pt x="30" y="58"/>
                  </a:lnTo>
                </a:path>
              </a:pathLst>
            </a:custGeom>
            <a:solidFill>
              <a:schemeClr val="accent3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70" name="Freeform 71"/>
            <p:cNvSpPr>
              <a:spLocks/>
            </p:cNvSpPr>
            <p:nvPr/>
          </p:nvSpPr>
          <p:spPr bwMode="auto">
            <a:xfrm>
              <a:off x="3617596" y="2413252"/>
              <a:ext cx="206642" cy="434385"/>
            </a:xfrm>
            <a:custGeom>
              <a:avLst/>
              <a:gdLst>
                <a:gd name="T0" fmla="*/ 2 w 183"/>
                <a:gd name="T1" fmla="*/ 254 h 388"/>
                <a:gd name="T2" fmla="*/ 1 w 183"/>
                <a:gd name="T3" fmla="*/ 297 h 388"/>
                <a:gd name="T4" fmla="*/ 14 w 183"/>
                <a:gd name="T5" fmla="*/ 328 h 388"/>
                <a:gd name="T6" fmla="*/ 29 w 183"/>
                <a:gd name="T7" fmla="*/ 328 h 388"/>
                <a:gd name="T8" fmla="*/ 37 w 183"/>
                <a:gd name="T9" fmla="*/ 317 h 388"/>
                <a:gd name="T10" fmla="*/ 51 w 183"/>
                <a:gd name="T11" fmla="*/ 293 h 388"/>
                <a:gd name="T12" fmla="*/ 52 w 183"/>
                <a:gd name="T13" fmla="*/ 272 h 388"/>
                <a:gd name="T14" fmla="*/ 71 w 183"/>
                <a:gd name="T15" fmla="*/ 249 h 388"/>
                <a:gd name="T16" fmla="*/ 75 w 183"/>
                <a:gd name="T17" fmla="*/ 235 h 388"/>
                <a:gd name="T18" fmla="*/ 68 w 183"/>
                <a:gd name="T19" fmla="*/ 225 h 388"/>
                <a:gd name="T20" fmla="*/ 62 w 183"/>
                <a:gd name="T21" fmla="*/ 194 h 388"/>
                <a:gd name="T22" fmla="*/ 64 w 183"/>
                <a:gd name="T23" fmla="*/ 191 h 388"/>
                <a:gd name="T24" fmla="*/ 70 w 183"/>
                <a:gd name="T25" fmla="*/ 169 h 388"/>
                <a:gd name="T26" fmla="*/ 88 w 183"/>
                <a:gd name="T27" fmla="*/ 155 h 388"/>
                <a:gd name="T28" fmla="*/ 96 w 183"/>
                <a:gd name="T29" fmla="*/ 139 h 388"/>
                <a:gd name="T30" fmla="*/ 99 w 183"/>
                <a:gd name="T31" fmla="*/ 119 h 388"/>
                <a:gd name="T32" fmla="*/ 114 w 183"/>
                <a:gd name="T33" fmla="*/ 103 h 388"/>
                <a:gd name="T34" fmla="*/ 126 w 183"/>
                <a:gd name="T35" fmla="*/ 98 h 388"/>
                <a:gd name="T36" fmla="*/ 134 w 183"/>
                <a:gd name="T37" fmla="*/ 100 h 388"/>
                <a:gd name="T38" fmla="*/ 127 w 183"/>
                <a:gd name="T39" fmla="*/ 85 h 388"/>
                <a:gd name="T40" fmla="*/ 122 w 183"/>
                <a:gd name="T41" fmla="*/ 62 h 388"/>
                <a:gd name="T42" fmla="*/ 125 w 183"/>
                <a:gd name="T43" fmla="*/ 50 h 388"/>
                <a:gd name="T44" fmla="*/ 113 w 183"/>
                <a:gd name="T45" fmla="*/ 34 h 388"/>
                <a:gd name="T46" fmla="*/ 105 w 183"/>
                <a:gd name="T47" fmla="*/ 20 h 388"/>
                <a:gd name="T48" fmla="*/ 94 w 183"/>
                <a:gd name="T49" fmla="*/ 0 h 388"/>
                <a:gd name="T50" fmla="*/ 74 w 183"/>
                <a:gd name="T51" fmla="*/ 19 h 388"/>
                <a:gd name="T52" fmla="*/ 64 w 183"/>
                <a:gd name="T53" fmla="*/ 36 h 388"/>
                <a:gd name="T54" fmla="*/ 59 w 183"/>
                <a:gd name="T55" fmla="*/ 50 h 388"/>
                <a:gd name="T56" fmla="*/ 50 w 183"/>
                <a:gd name="T57" fmla="*/ 80 h 388"/>
                <a:gd name="T58" fmla="*/ 39 w 183"/>
                <a:gd name="T59" fmla="*/ 89 h 388"/>
                <a:gd name="T60" fmla="*/ 28 w 183"/>
                <a:gd name="T61" fmla="*/ 118 h 388"/>
                <a:gd name="T62" fmla="*/ 10 w 183"/>
                <a:gd name="T63" fmla="*/ 151 h 388"/>
                <a:gd name="T64" fmla="*/ 12 w 183"/>
                <a:gd name="T65" fmla="*/ 198 h 388"/>
                <a:gd name="T66" fmla="*/ 10 w 183"/>
                <a:gd name="T67" fmla="*/ 229 h 388"/>
                <a:gd name="T68" fmla="*/ 1 w 183"/>
                <a:gd name="T69" fmla="*/ 239 h 3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3"/>
                <a:gd name="T106" fmla="*/ 0 h 388"/>
                <a:gd name="T107" fmla="*/ 183 w 183"/>
                <a:gd name="T108" fmla="*/ 388 h 3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3" h="388">
                  <a:moveTo>
                    <a:pt x="1" y="279"/>
                  </a:moveTo>
                  <a:lnTo>
                    <a:pt x="2" y="297"/>
                  </a:lnTo>
                  <a:lnTo>
                    <a:pt x="0" y="320"/>
                  </a:lnTo>
                  <a:lnTo>
                    <a:pt x="1" y="347"/>
                  </a:lnTo>
                  <a:lnTo>
                    <a:pt x="14" y="365"/>
                  </a:lnTo>
                  <a:lnTo>
                    <a:pt x="19" y="384"/>
                  </a:lnTo>
                  <a:lnTo>
                    <a:pt x="27" y="387"/>
                  </a:lnTo>
                  <a:lnTo>
                    <a:pt x="40" y="383"/>
                  </a:lnTo>
                  <a:lnTo>
                    <a:pt x="43" y="375"/>
                  </a:lnTo>
                  <a:lnTo>
                    <a:pt x="50" y="371"/>
                  </a:lnTo>
                  <a:lnTo>
                    <a:pt x="60" y="369"/>
                  </a:lnTo>
                  <a:lnTo>
                    <a:pt x="70" y="343"/>
                  </a:lnTo>
                  <a:lnTo>
                    <a:pt x="73" y="326"/>
                  </a:lnTo>
                  <a:lnTo>
                    <a:pt x="71" y="318"/>
                  </a:lnTo>
                  <a:lnTo>
                    <a:pt x="90" y="298"/>
                  </a:lnTo>
                  <a:lnTo>
                    <a:pt x="97" y="291"/>
                  </a:lnTo>
                  <a:lnTo>
                    <a:pt x="100" y="283"/>
                  </a:lnTo>
                  <a:lnTo>
                    <a:pt x="101" y="275"/>
                  </a:lnTo>
                  <a:lnTo>
                    <a:pt x="97" y="267"/>
                  </a:lnTo>
                  <a:lnTo>
                    <a:pt x="92" y="263"/>
                  </a:lnTo>
                  <a:lnTo>
                    <a:pt x="83" y="261"/>
                  </a:lnTo>
                  <a:lnTo>
                    <a:pt x="84" y="227"/>
                  </a:lnTo>
                  <a:lnTo>
                    <a:pt x="84" y="230"/>
                  </a:lnTo>
                  <a:lnTo>
                    <a:pt x="87" y="223"/>
                  </a:lnTo>
                  <a:lnTo>
                    <a:pt x="90" y="209"/>
                  </a:lnTo>
                  <a:lnTo>
                    <a:pt x="96" y="198"/>
                  </a:lnTo>
                  <a:lnTo>
                    <a:pt x="109" y="186"/>
                  </a:lnTo>
                  <a:lnTo>
                    <a:pt x="120" y="181"/>
                  </a:lnTo>
                  <a:lnTo>
                    <a:pt x="128" y="171"/>
                  </a:lnTo>
                  <a:lnTo>
                    <a:pt x="131" y="162"/>
                  </a:lnTo>
                  <a:lnTo>
                    <a:pt x="134" y="151"/>
                  </a:lnTo>
                  <a:lnTo>
                    <a:pt x="134" y="139"/>
                  </a:lnTo>
                  <a:lnTo>
                    <a:pt x="145" y="127"/>
                  </a:lnTo>
                  <a:lnTo>
                    <a:pt x="155" y="120"/>
                  </a:lnTo>
                  <a:lnTo>
                    <a:pt x="164" y="117"/>
                  </a:lnTo>
                  <a:lnTo>
                    <a:pt x="171" y="115"/>
                  </a:lnTo>
                  <a:lnTo>
                    <a:pt x="180" y="118"/>
                  </a:lnTo>
                  <a:lnTo>
                    <a:pt x="182" y="117"/>
                  </a:lnTo>
                  <a:lnTo>
                    <a:pt x="182" y="114"/>
                  </a:lnTo>
                  <a:lnTo>
                    <a:pt x="173" y="99"/>
                  </a:lnTo>
                  <a:lnTo>
                    <a:pt x="165" y="78"/>
                  </a:lnTo>
                  <a:lnTo>
                    <a:pt x="166" y="72"/>
                  </a:lnTo>
                  <a:lnTo>
                    <a:pt x="170" y="65"/>
                  </a:lnTo>
                  <a:lnTo>
                    <a:pt x="170" y="58"/>
                  </a:lnTo>
                  <a:lnTo>
                    <a:pt x="165" y="48"/>
                  </a:lnTo>
                  <a:lnTo>
                    <a:pt x="154" y="40"/>
                  </a:lnTo>
                  <a:lnTo>
                    <a:pt x="148" y="32"/>
                  </a:lnTo>
                  <a:lnTo>
                    <a:pt x="142" y="24"/>
                  </a:lnTo>
                  <a:lnTo>
                    <a:pt x="132" y="18"/>
                  </a:lnTo>
                  <a:lnTo>
                    <a:pt x="128" y="0"/>
                  </a:lnTo>
                  <a:lnTo>
                    <a:pt x="116" y="7"/>
                  </a:lnTo>
                  <a:lnTo>
                    <a:pt x="100" y="23"/>
                  </a:lnTo>
                  <a:lnTo>
                    <a:pt x="94" y="30"/>
                  </a:lnTo>
                  <a:lnTo>
                    <a:pt x="88" y="42"/>
                  </a:lnTo>
                  <a:lnTo>
                    <a:pt x="84" y="51"/>
                  </a:lnTo>
                  <a:lnTo>
                    <a:pt x="80" y="58"/>
                  </a:lnTo>
                  <a:lnTo>
                    <a:pt x="78" y="79"/>
                  </a:lnTo>
                  <a:lnTo>
                    <a:pt x="68" y="93"/>
                  </a:lnTo>
                  <a:lnTo>
                    <a:pt x="60" y="101"/>
                  </a:lnTo>
                  <a:lnTo>
                    <a:pt x="53" y="104"/>
                  </a:lnTo>
                  <a:lnTo>
                    <a:pt x="50" y="121"/>
                  </a:lnTo>
                  <a:lnTo>
                    <a:pt x="39" y="138"/>
                  </a:lnTo>
                  <a:lnTo>
                    <a:pt x="37" y="163"/>
                  </a:lnTo>
                  <a:lnTo>
                    <a:pt x="14" y="176"/>
                  </a:lnTo>
                  <a:lnTo>
                    <a:pt x="16" y="183"/>
                  </a:lnTo>
                  <a:lnTo>
                    <a:pt x="16" y="231"/>
                  </a:lnTo>
                  <a:lnTo>
                    <a:pt x="16" y="258"/>
                  </a:lnTo>
                  <a:lnTo>
                    <a:pt x="14" y="268"/>
                  </a:lnTo>
                  <a:lnTo>
                    <a:pt x="11" y="274"/>
                  </a:lnTo>
                  <a:lnTo>
                    <a:pt x="1" y="279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71" name="Freeform 72"/>
            <p:cNvSpPr>
              <a:spLocks/>
            </p:cNvSpPr>
            <p:nvPr/>
          </p:nvSpPr>
          <p:spPr bwMode="auto">
            <a:xfrm>
              <a:off x="3759744" y="2381792"/>
              <a:ext cx="155310" cy="344846"/>
            </a:xfrm>
            <a:custGeom>
              <a:avLst/>
              <a:gdLst>
                <a:gd name="T0" fmla="*/ 82 w 138"/>
                <a:gd name="T1" fmla="*/ 52 h 308"/>
                <a:gd name="T2" fmla="*/ 98 w 138"/>
                <a:gd name="T3" fmla="*/ 95 h 308"/>
                <a:gd name="T4" fmla="*/ 93 w 138"/>
                <a:gd name="T5" fmla="*/ 124 h 308"/>
                <a:gd name="T6" fmla="*/ 90 w 138"/>
                <a:gd name="T7" fmla="*/ 175 h 308"/>
                <a:gd name="T8" fmla="*/ 94 w 138"/>
                <a:gd name="T9" fmla="*/ 186 h 308"/>
                <a:gd name="T10" fmla="*/ 100 w 138"/>
                <a:gd name="T11" fmla="*/ 203 h 308"/>
                <a:gd name="T12" fmla="*/ 98 w 138"/>
                <a:gd name="T13" fmla="*/ 221 h 308"/>
                <a:gd name="T14" fmla="*/ 73 w 138"/>
                <a:gd name="T15" fmla="*/ 249 h 308"/>
                <a:gd name="T16" fmla="*/ 61 w 138"/>
                <a:gd name="T17" fmla="*/ 249 h 308"/>
                <a:gd name="T18" fmla="*/ 53 w 138"/>
                <a:gd name="T19" fmla="*/ 253 h 308"/>
                <a:gd name="T20" fmla="*/ 38 w 138"/>
                <a:gd name="T21" fmla="*/ 257 h 308"/>
                <a:gd name="T22" fmla="*/ 28 w 138"/>
                <a:gd name="T23" fmla="*/ 263 h 308"/>
                <a:gd name="T24" fmla="*/ 11 w 138"/>
                <a:gd name="T25" fmla="*/ 253 h 308"/>
                <a:gd name="T26" fmla="*/ 3 w 138"/>
                <a:gd name="T27" fmla="*/ 243 h 308"/>
                <a:gd name="T28" fmla="*/ 3 w 138"/>
                <a:gd name="T29" fmla="*/ 222 h 308"/>
                <a:gd name="T30" fmla="*/ 5 w 138"/>
                <a:gd name="T31" fmla="*/ 188 h 308"/>
                <a:gd name="T32" fmla="*/ 16 w 138"/>
                <a:gd name="T33" fmla="*/ 175 h 308"/>
                <a:gd name="T34" fmla="*/ 38 w 138"/>
                <a:gd name="T35" fmla="*/ 155 h 308"/>
                <a:gd name="T36" fmla="*/ 45 w 138"/>
                <a:gd name="T37" fmla="*/ 136 h 308"/>
                <a:gd name="T38" fmla="*/ 38 w 138"/>
                <a:gd name="T39" fmla="*/ 125 h 308"/>
                <a:gd name="T40" fmla="*/ 39 w 138"/>
                <a:gd name="T41" fmla="*/ 121 h 308"/>
                <a:gd name="T42" fmla="*/ 28 w 138"/>
                <a:gd name="T43" fmla="*/ 95 h 308"/>
                <a:gd name="T44" fmla="*/ 29 w 138"/>
                <a:gd name="T45" fmla="*/ 82 h 308"/>
                <a:gd name="T46" fmla="*/ 31 w 138"/>
                <a:gd name="T47" fmla="*/ 73 h 308"/>
                <a:gd name="T48" fmla="*/ 26 w 138"/>
                <a:gd name="T49" fmla="*/ 64 h 308"/>
                <a:gd name="T50" fmla="*/ 16 w 138"/>
                <a:gd name="T51" fmla="*/ 51 h 308"/>
                <a:gd name="T52" fmla="*/ 3 w 138"/>
                <a:gd name="T53" fmla="*/ 40 h 308"/>
                <a:gd name="T54" fmla="*/ 3 w 138"/>
                <a:gd name="T55" fmla="*/ 19 h 308"/>
                <a:gd name="T56" fmla="*/ 21 w 138"/>
                <a:gd name="T57" fmla="*/ 12 h 308"/>
                <a:gd name="T58" fmla="*/ 29 w 138"/>
                <a:gd name="T59" fmla="*/ 18 h 308"/>
                <a:gd name="T60" fmla="*/ 52 w 138"/>
                <a:gd name="T61" fmla="*/ 18 h 308"/>
                <a:gd name="T62" fmla="*/ 59 w 138"/>
                <a:gd name="T63" fmla="*/ 4 h 308"/>
                <a:gd name="T64" fmla="*/ 69 w 138"/>
                <a:gd name="T65" fmla="*/ 0 h 308"/>
                <a:gd name="T66" fmla="*/ 96 w 138"/>
                <a:gd name="T67" fmla="*/ 15 h 308"/>
                <a:gd name="T68" fmla="*/ 88 w 138"/>
                <a:gd name="T69" fmla="*/ 22 h 30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38"/>
                <a:gd name="T106" fmla="*/ 0 h 308"/>
                <a:gd name="T107" fmla="*/ 138 w 138"/>
                <a:gd name="T108" fmla="*/ 308 h 30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38" h="308">
                  <a:moveTo>
                    <a:pt x="110" y="44"/>
                  </a:moveTo>
                  <a:lnTo>
                    <a:pt x="112" y="60"/>
                  </a:lnTo>
                  <a:lnTo>
                    <a:pt x="134" y="80"/>
                  </a:lnTo>
                  <a:lnTo>
                    <a:pt x="134" y="111"/>
                  </a:lnTo>
                  <a:lnTo>
                    <a:pt x="121" y="124"/>
                  </a:lnTo>
                  <a:lnTo>
                    <a:pt x="128" y="145"/>
                  </a:lnTo>
                  <a:lnTo>
                    <a:pt x="123" y="179"/>
                  </a:lnTo>
                  <a:lnTo>
                    <a:pt x="123" y="204"/>
                  </a:lnTo>
                  <a:lnTo>
                    <a:pt x="125" y="212"/>
                  </a:lnTo>
                  <a:lnTo>
                    <a:pt x="129" y="217"/>
                  </a:lnTo>
                  <a:lnTo>
                    <a:pt x="134" y="226"/>
                  </a:lnTo>
                  <a:lnTo>
                    <a:pt x="137" y="237"/>
                  </a:lnTo>
                  <a:lnTo>
                    <a:pt x="135" y="250"/>
                  </a:lnTo>
                  <a:lnTo>
                    <a:pt x="134" y="258"/>
                  </a:lnTo>
                  <a:lnTo>
                    <a:pt x="99" y="290"/>
                  </a:lnTo>
                  <a:lnTo>
                    <a:pt x="99" y="291"/>
                  </a:lnTo>
                  <a:lnTo>
                    <a:pt x="92" y="290"/>
                  </a:lnTo>
                  <a:lnTo>
                    <a:pt x="83" y="291"/>
                  </a:lnTo>
                  <a:lnTo>
                    <a:pt x="78" y="292"/>
                  </a:lnTo>
                  <a:lnTo>
                    <a:pt x="73" y="295"/>
                  </a:lnTo>
                  <a:lnTo>
                    <a:pt x="59" y="300"/>
                  </a:lnTo>
                  <a:lnTo>
                    <a:pt x="51" y="300"/>
                  </a:lnTo>
                  <a:lnTo>
                    <a:pt x="43" y="303"/>
                  </a:lnTo>
                  <a:lnTo>
                    <a:pt x="39" y="307"/>
                  </a:lnTo>
                  <a:lnTo>
                    <a:pt x="25" y="302"/>
                  </a:lnTo>
                  <a:lnTo>
                    <a:pt x="15" y="295"/>
                  </a:lnTo>
                  <a:lnTo>
                    <a:pt x="10" y="291"/>
                  </a:lnTo>
                  <a:lnTo>
                    <a:pt x="5" y="284"/>
                  </a:lnTo>
                  <a:lnTo>
                    <a:pt x="3" y="275"/>
                  </a:lnTo>
                  <a:lnTo>
                    <a:pt x="5" y="259"/>
                  </a:lnTo>
                  <a:lnTo>
                    <a:pt x="4" y="227"/>
                  </a:lnTo>
                  <a:lnTo>
                    <a:pt x="7" y="219"/>
                  </a:lnTo>
                  <a:lnTo>
                    <a:pt x="12" y="212"/>
                  </a:lnTo>
                  <a:lnTo>
                    <a:pt x="22" y="204"/>
                  </a:lnTo>
                  <a:lnTo>
                    <a:pt x="46" y="185"/>
                  </a:lnTo>
                  <a:lnTo>
                    <a:pt x="51" y="182"/>
                  </a:lnTo>
                  <a:lnTo>
                    <a:pt x="59" y="172"/>
                  </a:lnTo>
                  <a:lnTo>
                    <a:pt x="62" y="159"/>
                  </a:lnTo>
                  <a:lnTo>
                    <a:pt x="60" y="152"/>
                  </a:lnTo>
                  <a:lnTo>
                    <a:pt x="53" y="146"/>
                  </a:lnTo>
                  <a:lnTo>
                    <a:pt x="54" y="143"/>
                  </a:lnTo>
                  <a:lnTo>
                    <a:pt x="54" y="142"/>
                  </a:lnTo>
                  <a:lnTo>
                    <a:pt x="43" y="124"/>
                  </a:lnTo>
                  <a:lnTo>
                    <a:pt x="39" y="111"/>
                  </a:lnTo>
                  <a:lnTo>
                    <a:pt x="37" y="98"/>
                  </a:lnTo>
                  <a:lnTo>
                    <a:pt x="40" y="96"/>
                  </a:lnTo>
                  <a:lnTo>
                    <a:pt x="42" y="89"/>
                  </a:lnTo>
                  <a:lnTo>
                    <a:pt x="42" y="85"/>
                  </a:lnTo>
                  <a:lnTo>
                    <a:pt x="40" y="80"/>
                  </a:lnTo>
                  <a:lnTo>
                    <a:pt x="35" y="75"/>
                  </a:lnTo>
                  <a:lnTo>
                    <a:pt x="25" y="68"/>
                  </a:lnTo>
                  <a:lnTo>
                    <a:pt x="22" y="59"/>
                  </a:lnTo>
                  <a:lnTo>
                    <a:pt x="14" y="52"/>
                  </a:lnTo>
                  <a:lnTo>
                    <a:pt x="4" y="46"/>
                  </a:lnTo>
                  <a:lnTo>
                    <a:pt x="0" y="26"/>
                  </a:lnTo>
                  <a:lnTo>
                    <a:pt x="4" y="23"/>
                  </a:lnTo>
                  <a:lnTo>
                    <a:pt x="15" y="16"/>
                  </a:lnTo>
                  <a:lnTo>
                    <a:pt x="29" y="14"/>
                  </a:lnTo>
                  <a:lnTo>
                    <a:pt x="35" y="15"/>
                  </a:lnTo>
                  <a:lnTo>
                    <a:pt x="40" y="21"/>
                  </a:lnTo>
                  <a:lnTo>
                    <a:pt x="59" y="22"/>
                  </a:lnTo>
                  <a:lnTo>
                    <a:pt x="71" y="20"/>
                  </a:lnTo>
                  <a:lnTo>
                    <a:pt x="78" y="13"/>
                  </a:lnTo>
                  <a:lnTo>
                    <a:pt x="81" y="4"/>
                  </a:lnTo>
                  <a:lnTo>
                    <a:pt x="89" y="0"/>
                  </a:lnTo>
                  <a:lnTo>
                    <a:pt x="95" y="0"/>
                  </a:lnTo>
                  <a:lnTo>
                    <a:pt x="101" y="1"/>
                  </a:lnTo>
                  <a:lnTo>
                    <a:pt x="131" y="17"/>
                  </a:lnTo>
                  <a:lnTo>
                    <a:pt x="129" y="21"/>
                  </a:lnTo>
                  <a:lnTo>
                    <a:pt x="121" y="26"/>
                  </a:lnTo>
                  <a:lnTo>
                    <a:pt x="110" y="44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72" name="Freeform 73"/>
            <p:cNvSpPr>
              <a:spLocks/>
            </p:cNvSpPr>
            <p:nvPr/>
          </p:nvSpPr>
          <p:spPr bwMode="auto">
            <a:xfrm>
              <a:off x="3593904" y="2869416"/>
              <a:ext cx="65809" cy="93169"/>
            </a:xfrm>
            <a:custGeom>
              <a:avLst/>
              <a:gdLst>
                <a:gd name="T0" fmla="*/ 21 w 58"/>
                <a:gd name="T1" fmla="*/ 71 h 83"/>
                <a:gd name="T2" fmla="*/ 14 w 58"/>
                <a:gd name="T3" fmla="*/ 66 h 83"/>
                <a:gd name="T4" fmla="*/ 9 w 58"/>
                <a:gd name="T5" fmla="*/ 67 h 83"/>
                <a:gd name="T6" fmla="*/ 2 w 58"/>
                <a:gd name="T7" fmla="*/ 69 h 83"/>
                <a:gd name="T8" fmla="*/ 0 w 58"/>
                <a:gd name="T9" fmla="*/ 66 h 83"/>
                <a:gd name="T10" fmla="*/ 0 w 58"/>
                <a:gd name="T11" fmla="*/ 64 h 83"/>
                <a:gd name="T12" fmla="*/ 2 w 58"/>
                <a:gd name="T13" fmla="*/ 60 h 83"/>
                <a:gd name="T14" fmla="*/ 3 w 58"/>
                <a:gd name="T15" fmla="*/ 55 h 83"/>
                <a:gd name="T16" fmla="*/ 6 w 58"/>
                <a:gd name="T17" fmla="*/ 48 h 83"/>
                <a:gd name="T18" fmla="*/ 9 w 58"/>
                <a:gd name="T19" fmla="*/ 45 h 83"/>
                <a:gd name="T20" fmla="*/ 6 w 58"/>
                <a:gd name="T21" fmla="*/ 41 h 83"/>
                <a:gd name="T22" fmla="*/ 6 w 58"/>
                <a:gd name="T23" fmla="*/ 38 h 83"/>
                <a:gd name="T24" fmla="*/ 9 w 58"/>
                <a:gd name="T25" fmla="*/ 36 h 83"/>
                <a:gd name="T26" fmla="*/ 11 w 58"/>
                <a:gd name="T27" fmla="*/ 33 h 83"/>
                <a:gd name="T28" fmla="*/ 12 w 58"/>
                <a:gd name="T29" fmla="*/ 30 h 83"/>
                <a:gd name="T30" fmla="*/ 8 w 58"/>
                <a:gd name="T31" fmla="*/ 25 h 83"/>
                <a:gd name="T32" fmla="*/ 9 w 58"/>
                <a:gd name="T33" fmla="*/ 22 h 83"/>
                <a:gd name="T34" fmla="*/ 11 w 58"/>
                <a:gd name="T35" fmla="*/ 21 h 83"/>
                <a:gd name="T36" fmla="*/ 16 w 58"/>
                <a:gd name="T37" fmla="*/ 21 h 83"/>
                <a:gd name="T38" fmla="*/ 8 w 58"/>
                <a:gd name="T39" fmla="*/ 20 h 83"/>
                <a:gd name="T40" fmla="*/ 6 w 58"/>
                <a:gd name="T41" fmla="*/ 18 h 83"/>
                <a:gd name="T42" fmla="*/ 8 w 58"/>
                <a:gd name="T43" fmla="*/ 11 h 83"/>
                <a:gd name="T44" fmla="*/ 8 w 58"/>
                <a:gd name="T45" fmla="*/ 12 h 83"/>
                <a:gd name="T46" fmla="*/ 11 w 58"/>
                <a:gd name="T47" fmla="*/ 10 h 83"/>
                <a:gd name="T48" fmla="*/ 15 w 58"/>
                <a:gd name="T49" fmla="*/ 6 h 83"/>
                <a:gd name="T50" fmla="*/ 24 w 58"/>
                <a:gd name="T51" fmla="*/ 0 h 83"/>
                <a:gd name="T52" fmla="*/ 29 w 58"/>
                <a:gd name="T53" fmla="*/ 1 h 83"/>
                <a:gd name="T54" fmla="*/ 35 w 58"/>
                <a:gd name="T55" fmla="*/ 8 h 83"/>
                <a:gd name="T56" fmla="*/ 37 w 58"/>
                <a:gd name="T57" fmla="*/ 22 h 83"/>
                <a:gd name="T58" fmla="*/ 35 w 58"/>
                <a:gd name="T59" fmla="*/ 25 h 83"/>
                <a:gd name="T60" fmla="*/ 35 w 58"/>
                <a:gd name="T61" fmla="*/ 27 h 83"/>
                <a:gd name="T62" fmla="*/ 34 w 58"/>
                <a:gd name="T63" fmla="*/ 29 h 83"/>
                <a:gd name="T64" fmla="*/ 34 w 58"/>
                <a:gd name="T65" fmla="*/ 30 h 83"/>
                <a:gd name="T66" fmla="*/ 37 w 58"/>
                <a:gd name="T67" fmla="*/ 35 h 83"/>
                <a:gd name="T68" fmla="*/ 41 w 58"/>
                <a:gd name="T69" fmla="*/ 40 h 83"/>
                <a:gd name="T70" fmla="*/ 42 w 58"/>
                <a:gd name="T71" fmla="*/ 42 h 83"/>
                <a:gd name="T72" fmla="*/ 41 w 58"/>
                <a:gd name="T73" fmla="*/ 43 h 83"/>
                <a:gd name="T74" fmla="*/ 40 w 58"/>
                <a:gd name="T75" fmla="*/ 45 h 83"/>
                <a:gd name="T76" fmla="*/ 37 w 58"/>
                <a:gd name="T77" fmla="*/ 49 h 83"/>
                <a:gd name="T78" fmla="*/ 40 w 58"/>
                <a:gd name="T79" fmla="*/ 52 h 83"/>
                <a:gd name="T80" fmla="*/ 37 w 58"/>
                <a:gd name="T81" fmla="*/ 57 h 83"/>
                <a:gd name="T82" fmla="*/ 37 w 58"/>
                <a:gd name="T83" fmla="*/ 59 h 83"/>
                <a:gd name="T84" fmla="*/ 40 w 58"/>
                <a:gd name="T85" fmla="*/ 64 h 83"/>
                <a:gd name="T86" fmla="*/ 37 w 58"/>
                <a:gd name="T87" fmla="*/ 66 h 83"/>
                <a:gd name="T88" fmla="*/ 35 w 58"/>
                <a:gd name="T89" fmla="*/ 64 h 83"/>
                <a:gd name="T90" fmla="*/ 34 w 58"/>
                <a:gd name="T91" fmla="*/ 64 h 83"/>
                <a:gd name="T92" fmla="*/ 35 w 58"/>
                <a:gd name="T93" fmla="*/ 66 h 83"/>
                <a:gd name="T94" fmla="*/ 29 w 58"/>
                <a:gd name="T95" fmla="*/ 69 h 83"/>
                <a:gd name="T96" fmla="*/ 24 w 58"/>
                <a:gd name="T97" fmla="*/ 71 h 83"/>
                <a:gd name="T98" fmla="*/ 21 w 58"/>
                <a:gd name="T99" fmla="*/ 71 h 8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8"/>
                <a:gd name="T151" fmla="*/ 0 h 83"/>
                <a:gd name="T152" fmla="*/ 58 w 58"/>
                <a:gd name="T153" fmla="*/ 83 h 8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8" h="83">
                  <a:moveTo>
                    <a:pt x="28" y="82"/>
                  </a:moveTo>
                  <a:lnTo>
                    <a:pt x="18" y="77"/>
                  </a:lnTo>
                  <a:lnTo>
                    <a:pt x="13" y="78"/>
                  </a:lnTo>
                  <a:lnTo>
                    <a:pt x="2" y="80"/>
                  </a:lnTo>
                  <a:lnTo>
                    <a:pt x="0" y="77"/>
                  </a:lnTo>
                  <a:lnTo>
                    <a:pt x="0" y="74"/>
                  </a:lnTo>
                  <a:lnTo>
                    <a:pt x="2" y="70"/>
                  </a:lnTo>
                  <a:lnTo>
                    <a:pt x="3" y="64"/>
                  </a:lnTo>
                  <a:lnTo>
                    <a:pt x="8" y="56"/>
                  </a:lnTo>
                  <a:lnTo>
                    <a:pt x="13" y="53"/>
                  </a:lnTo>
                  <a:lnTo>
                    <a:pt x="8" y="47"/>
                  </a:lnTo>
                  <a:lnTo>
                    <a:pt x="8" y="44"/>
                  </a:lnTo>
                  <a:lnTo>
                    <a:pt x="12" y="42"/>
                  </a:lnTo>
                  <a:lnTo>
                    <a:pt x="15" y="39"/>
                  </a:lnTo>
                  <a:lnTo>
                    <a:pt x="16" y="34"/>
                  </a:lnTo>
                  <a:lnTo>
                    <a:pt x="11" y="29"/>
                  </a:lnTo>
                  <a:lnTo>
                    <a:pt x="13" y="26"/>
                  </a:lnTo>
                  <a:lnTo>
                    <a:pt x="15" y="25"/>
                  </a:lnTo>
                  <a:lnTo>
                    <a:pt x="22" y="25"/>
                  </a:lnTo>
                  <a:lnTo>
                    <a:pt x="11" y="24"/>
                  </a:lnTo>
                  <a:lnTo>
                    <a:pt x="8" y="20"/>
                  </a:lnTo>
                  <a:lnTo>
                    <a:pt x="10" y="13"/>
                  </a:lnTo>
                  <a:lnTo>
                    <a:pt x="11" y="14"/>
                  </a:lnTo>
                  <a:lnTo>
                    <a:pt x="15" y="12"/>
                  </a:lnTo>
                  <a:lnTo>
                    <a:pt x="20" y="8"/>
                  </a:lnTo>
                  <a:lnTo>
                    <a:pt x="33" y="0"/>
                  </a:lnTo>
                  <a:lnTo>
                    <a:pt x="40" y="1"/>
                  </a:lnTo>
                  <a:lnTo>
                    <a:pt x="48" y="10"/>
                  </a:lnTo>
                  <a:lnTo>
                    <a:pt x="50" y="26"/>
                  </a:lnTo>
                  <a:lnTo>
                    <a:pt x="48" y="29"/>
                  </a:lnTo>
                  <a:lnTo>
                    <a:pt x="48" y="31"/>
                  </a:lnTo>
                  <a:lnTo>
                    <a:pt x="45" y="33"/>
                  </a:lnTo>
                  <a:lnTo>
                    <a:pt x="45" y="35"/>
                  </a:lnTo>
                  <a:lnTo>
                    <a:pt x="50" y="41"/>
                  </a:lnTo>
                  <a:lnTo>
                    <a:pt x="55" y="46"/>
                  </a:lnTo>
                  <a:lnTo>
                    <a:pt x="57" y="49"/>
                  </a:lnTo>
                  <a:lnTo>
                    <a:pt x="55" y="50"/>
                  </a:lnTo>
                  <a:lnTo>
                    <a:pt x="53" y="53"/>
                  </a:lnTo>
                  <a:lnTo>
                    <a:pt x="50" y="57"/>
                  </a:lnTo>
                  <a:lnTo>
                    <a:pt x="53" y="60"/>
                  </a:lnTo>
                  <a:lnTo>
                    <a:pt x="50" y="66"/>
                  </a:lnTo>
                  <a:lnTo>
                    <a:pt x="50" y="69"/>
                  </a:lnTo>
                  <a:lnTo>
                    <a:pt x="53" y="74"/>
                  </a:lnTo>
                  <a:lnTo>
                    <a:pt x="50" y="77"/>
                  </a:lnTo>
                  <a:lnTo>
                    <a:pt x="48" y="74"/>
                  </a:lnTo>
                  <a:lnTo>
                    <a:pt x="46" y="74"/>
                  </a:lnTo>
                  <a:lnTo>
                    <a:pt x="48" y="77"/>
                  </a:lnTo>
                  <a:lnTo>
                    <a:pt x="40" y="80"/>
                  </a:lnTo>
                  <a:lnTo>
                    <a:pt x="33" y="82"/>
                  </a:lnTo>
                  <a:lnTo>
                    <a:pt x="28" y="82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73" name="Freeform 74"/>
            <p:cNvSpPr>
              <a:spLocks/>
            </p:cNvSpPr>
            <p:nvPr/>
          </p:nvSpPr>
          <p:spPr bwMode="auto">
            <a:xfrm>
              <a:off x="3838715" y="3139243"/>
              <a:ext cx="272451" cy="125838"/>
            </a:xfrm>
            <a:custGeom>
              <a:avLst/>
              <a:gdLst>
                <a:gd name="T0" fmla="*/ 159 w 243"/>
                <a:gd name="T1" fmla="*/ 34 h 112"/>
                <a:gd name="T2" fmla="*/ 169 w 243"/>
                <a:gd name="T3" fmla="*/ 50 h 112"/>
                <a:gd name="T4" fmla="*/ 175 w 243"/>
                <a:gd name="T5" fmla="*/ 69 h 112"/>
                <a:gd name="T6" fmla="*/ 171 w 243"/>
                <a:gd name="T7" fmla="*/ 69 h 112"/>
                <a:gd name="T8" fmla="*/ 162 w 243"/>
                <a:gd name="T9" fmla="*/ 68 h 112"/>
                <a:gd name="T10" fmla="*/ 149 w 243"/>
                <a:gd name="T11" fmla="*/ 71 h 112"/>
                <a:gd name="T12" fmla="*/ 136 w 243"/>
                <a:gd name="T13" fmla="*/ 79 h 112"/>
                <a:gd name="T14" fmla="*/ 130 w 243"/>
                <a:gd name="T15" fmla="*/ 80 h 112"/>
                <a:gd name="T16" fmla="*/ 127 w 243"/>
                <a:gd name="T17" fmla="*/ 85 h 112"/>
                <a:gd name="T18" fmla="*/ 111 w 243"/>
                <a:gd name="T19" fmla="*/ 88 h 112"/>
                <a:gd name="T20" fmla="*/ 101 w 243"/>
                <a:gd name="T21" fmla="*/ 85 h 112"/>
                <a:gd name="T22" fmla="*/ 95 w 243"/>
                <a:gd name="T23" fmla="*/ 88 h 112"/>
                <a:gd name="T24" fmla="*/ 89 w 243"/>
                <a:gd name="T25" fmla="*/ 96 h 112"/>
                <a:gd name="T26" fmla="*/ 91 w 243"/>
                <a:gd name="T27" fmla="*/ 90 h 112"/>
                <a:gd name="T28" fmla="*/ 90 w 243"/>
                <a:gd name="T29" fmla="*/ 85 h 112"/>
                <a:gd name="T30" fmla="*/ 80 w 243"/>
                <a:gd name="T31" fmla="*/ 91 h 112"/>
                <a:gd name="T32" fmla="*/ 72 w 243"/>
                <a:gd name="T33" fmla="*/ 91 h 112"/>
                <a:gd name="T34" fmla="*/ 58 w 243"/>
                <a:gd name="T35" fmla="*/ 91 h 112"/>
                <a:gd name="T36" fmla="*/ 46 w 243"/>
                <a:gd name="T37" fmla="*/ 88 h 112"/>
                <a:gd name="T38" fmla="*/ 37 w 243"/>
                <a:gd name="T39" fmla="*/ 96 h 112"/>
                <a:gd name="T40" fmla="*/ 26 w 243"/>
                <a:gd name="T41" fmla="*/ 91 h 112"/>
                <a:gd name="T42" fmla="*/ 9 w 243"/>
                <a:gd name="T43" fmla="*/ 78 h 112"/>
                <a:gd name="T44" fmla="*/ 8 w 243"/>
                <a:gd name="T45" fmla="*/ 68 h 112"/>
                <a:gd name="T46" fmla="*/ 1 w 243"/>
                <a:gd name="T47" fmla="*/ 59 h 112"/>
                <a:gd name="T48" fmla="*/ 1 w 243"/>
                <a:gd name="T49" fmla="*/ 46 h 112"/>
                <a:gd name="T50" fmla="*/ 6 w 243"/>
                <a:gd name="T51" fmla="*/ 38 h 112"/>
                <a:gd name="T52" fmla="*/ 22 w 243"/>
                <a:gd name="T53" fmla="*/ 38 h 112"/>
                <a:gd name="T54" fmla="*/ 32 w 243"/>
                <a:gd name="T55" fmla="*/ 34 h 112"/>
                <a:gd name="T56" fmla="*/ 34 w 243"/>
                <a:gd name="T57" fmla="*/ 33 h 112"/>
                <a:gd name="T58" fmla="*/ 29 w 243"/>
                <a:gd name="T59" fmla="*/ 25 h 112"/>
                <a:gd name="T60" fmla="*/ 37 w 243"/>
                <a:gd name="T61" fmla="*/ 14 h 112"/>
                <a:gd name="T62" fmla="*/ 55 w 243"/>
                <a:gd name="T63" fmla="*/ 11 h 112"/>
                <a:gd name="T64" fmla="*/ 71 w 243"/>
                <a:gd name="T65" fmla="*/ 1 h 112"/>
                <a:gd name="T66" fmla="*/ 86 w 243"/>
                <a:gd name="T67" fmla="*/ 4 h 112"/>
                <a:gd name="T68" fmla="*/ 108 w 243"/>
                <a:gd name="T69" fmla="*/ 11 h 112"/>
                <a:gd name="T70" fmla="*/ 120 w 243"/>
                <a:gd name="T71" fmla="*/ 11 h 112"/>
                <a:gd name="T72" fmla="*/ 127 w 243"/>
                <a:gd name="T73" fmla="*/ 18 h 112"/>
                <a:gd name="T74" fmla="*/ 142 w 243"/>
                <a:gd name="T75" fmla="*/ 24 h 11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3"/>
                <a:gd name="T115" fmla="*/ 0 h 112"/>
                <a:gd name="T116" fmla="*/ 243 w 243"/>
                <a:gd name="T117" fmla="*/ 112 h 11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3" h="112">
                  <a:moveTo>
                    <a:pt x="204" y="30"/>
                  </a:moveTo>
                  <a:lnTo>
                    <a:pt x="219" y="40"/>
                  </a:lnTo>
                  <a:lnTo>
                    <a:pt x="226" y="47"/>
                  </a:lnTo>
                  <a:lnTo>
                    <a:pt x="233" y="58"/>
                  </a:lnTo>
                  <a:lnTo>
                    <a:pt x="240" y="77"/>
                  </a:lnTo>
                  <a:lnTo>
                    <a:pt x="242" y="80"/>
                  </a:lnTo>
                  <a:lnTo>
                    <a:pt x="239" y="81"/>
                  </a:lnTo>
                  <a:lnTo>
                    <a:pt x="236" y="80"/>
                  </a:lnTo>
                  <a:lnTo>
                    <a:pt x="234" y="77"/>
                  </a:lnTo>
                  <a:lnTo>
                    <a:pt x="223" y="79"/>
                  </a:lnTo>
                  <a:lnTo>
                    <a:pt x="216" y="79"/>
                  </a:lnTo>
                  <a:lnTo>
                    <a:pt x="206" y="82"/>
                  </a:lnTo>
                  <a:lnTo>
                    <a:pt x="194" y="87"/>
                  </a:lnTo>
                  <a:lnTo>
                    <a:pt x="188" y="91"/>
                  </a:lnTo>
                  <a:lnTo>
                    <a:pt x="184" y="93"/>
                  </a:lnTo>
                  <a:lnTo>
                    <a:pt x="180" y="93"/>
                  </a:lnTo>
                  <a:lnTo>
                    <a:pt x="177" y="95"/>
                  </a:lnTo>
                  <a:lnTo>
                    <a:pt x="175" y="98"/>
                  </a:lnTo>
                  <a:lnTo>
                    <a:pt x="165" y="102"/>
                  </a:lnTo>
                  <a:lnTo>
                    <a:pt x="153" y="102"/>
                  </a:lnTo>
                  <a:lnTo>
                    <a:pt x="141" y="100"/>
                  </a:lnTo>
                  <a:lnTo>
                    <a:pt x="138" y="98"/>
                  </a:lnTo>
                  <a:lnTo>
                    <a:pt x="136" y="98"/>
                  </a:lnTo>
                  <a:lnTo>
                    <a:pt x="132" y="102"/>
                  </a:lnTo>
                  <a:lnTo>
                    <a:pt x="127" y="108"/>
                  </a:lnTo>
                  <a:lnTo>
                    <a:pt x="123" y="111"/>
                  </a:lnTo>
                  <a:lnTo>
                    <a:pt x="120" y="107"/>
                  </a:lnTo>
                  <a:lnTo>
                    <a:pt x="126" y="104"/>
                  </a:lnTo>
                  <a:lnTo>
                    <a:pt x="126" y="102"/>
                  </a:lnTo>
                  <a:lnTo>
                    <a:pt x="124" y="99"/>
                  </a:lnTo>
                  <a:lnTo>
                    <a:pt x="117" y="102"/>
                  </a:lnTo>
                  <a:lnTo>
                    <a:pt x="110" y="105"/>
                  </a:lnTo>
                  <a:lnTo>
                    <a:pt x="104" y="103"/>
                  </a:lnTo>
                  <a:lnTo>
                    <a:pt x="100" y="105"/>
                  </a:lnTo>
                  <a:lnTo>
                    <a:pt x="90" y="107"/>
                  </a:lnTo>
                  <a:lnTo>
                    <a:pt x="80" y="105"/>
                  </a:lnTo>
                  <a:lnTo>
                    <a:pt x="72" y="103"/>
                  </a:lnTo>
                  <a:lnTo>
                    <a:pt x="63" y="102"/>
                  </a:lnTo>
                  <a:lnTo>
                    <a:pt x="60" y="106"/>
                  </a:lnTo>
                  <a:lnTo>
                    <a:pt x="51" y="111"/>
                  </a:lnTo>
                  <a:lnTo>
                    <a:pt x="46" y="107"/>
                  </a:lnTo>
                  <a:lnTo>
                    <a:pt x="36" y="105"/>
                  </a:lnTo>
                  <a:lnTo>
                    <a:pt x="25" y="100"/>
                  </a:lnTo>
                  <a:lnTo>
                    <a:pt x="13" y="90"/>
                  </a:lnTo>
                  <a:lnTo>
                    <a:pt x="12" y="84"/>
                  </a:lnTo>
                  <a:lnTo>
                    <a:pt x="10" y="79"/>
                  </a:lnTo>
                  <a:lnTo>
                    <a:pt x="7" y="77"/>
                  </a:lnTo>
                  <a:lnTo>
                    <a:pt x="1" y="69"/>
                  </a:lnTo>
                  <a:lnTo>
                    <a:pt x="0" y="61"/>
                  </a:lnTo>
                  <a:lnTo>
                    <a:pt x="1" y="53"/>
                  </a:lnTo>
                  <a:lnTo>
                    <a:pt x="4" y="49"/>
                  </a:lnTo>
                  <a:lnTo>
                    <a:pt x="8" y="44"/>
                  </a:lnTo>
                  <a:lnTo>
                    <a:pt x="14" y="43"/>
                  </a:lnTo>
                  <a:lnTo>
                    <a:pt x="31" y="44"/>
                  </a:lnTo>
                  <a:lnTo>
                    <a:pt x="36" y="42"/>
                  </a:lnTo>
                  <a:lnTo>
                    <a:pt x="44" y="40"/>
                  </a:lnTo>
                  <a:lnTo>
                    <a:pt x="53" y="40"/>
                  </a:lnTo>
                  <a:lnTo>
                    <a:pt x="47" y="38"/>
                  </a:lnTo>
                  <a:lnTo>
                    <a:pt x="41" y="35"/>
                  </a:lnTo>
                  <a:lnTo>
                    <a:pt x="40" y="29"/>
                  </a:lnTo>
                  <a:lnTo>
                    <a:pt x="43" y="22"/>
                  </a:lnTo>
                  <a:lnTo>
                    <a:pt x="51" y="16"/>
                  </a:lnTo>
                  <a:lnTo>
                    <a:pt x="66" y="17"/>
                  </a:lnTo>
                  <a:lnTo>
                    <a:pt x="76" y="13"/>
                  </a:lnTo>
                  <a:lnTo>
                    <a:pt x="92" y="5"/>
                  </a:lnTo>
                  <a:lnTo>
                    <a:pt x="98" y="1"/>
                  </a:lnTo>
                  <a:lnTo>
                    <a:pt x="105" y="0"/>
                  </a:lnTo>
                  <a:lnTo>
                    <a:pt x="119" y="4"/>
                  </a:lnTo>
                  <a:lnTo>
                    <a:pt x="137" y="15"/>
                  </a:lnTo>
                  <a:lnTo>
                    <a:pt x="149" y="13"/>
                  </a:lnTo>
                  <a:lnTo>
                    <a:pt x="157" y="12"/>
                  </a:lnTo>
                  <a:lnTo>
                    <a:pt x="165" y="13"/>
                  </a:lnTo>
                  <a:lnTo>
                    <a:pt x="170" y="15"/>
                  </a:lnTo>
                  <a:lnTo>
                    <a:pt x="175" y="20"/>
                  </a:lnTo>
                  <a:lnTo>
                    <a:pt x="192" y="26"/>
                  </a:lnTo>
                  <a:lnTo>
                    <a:pt x="196" y="28"/>
                  </a:lnTo>
                  <a:lnTo>
                    <a:pt x="204" y="3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74" name="Freeform 75"/>
            <p:cNvSpPr>
              <a:spLocks/>
            </p:cNvSpPr>
            <p:nvPr/>
          </p:nvSpPr>
          <p:spPr bwMode="auto">
            <a:xfrm>
              <a:off x="3749214" y="3059384"/>
              <a:ext cx="134251" cy="101639"/>
            </a:xfrm>
            <a:custGeom>
              <a:avLst/>
              <a:gdLst>
                <a:gd name="T0" fmla="*/ 27 w 119"/>
                <a:gd name="T1" fmla="*/ 77 h 90"/>
                <a:gd name="T2" fmla="*/ 21 w 119"/>
                <a:gd name="T3" fmla="*/ 65 h 90"/>
                <a:gd name="T4" fmla="*/ 18 w 119"/>
                <a:gd name="T5" fmla="*/ 58 h 90"/>
                <a:gd name="T6" fmla="*/ 23 w 119"/>
                <a:gd name="T7" fmla="*/ 51 h 90"/>
                <a:gd name="T8" fmla="*/ 25 w 119"/>
                <a:gd name="T9" fmla="*/ 49 h 90"/>
                <a:gd name="T10" fmla="*/ 25 w 119"/>
                <a:gd name="T11" fmla="*/ 47 h 90"/>
                <a:gd name="T12" fmla="*/ 23 w 119"/>
                <a:gd name="T13" fmla="*/ 44 h 90"/>
                <a:gd name="T14" fmla="*/ 19 w 119"/>
                <a:gd name="T15" fmla="*/ 39 h 90"/>
                <a:gd name="T16" fmla="*/ 17 w 119"/>
                <a:gd name="T17" fmla="*/ 27 h 90"/>
                <a:gd name="T18" fmla="*/ 13 w 119"/>
                <a:gd name="T19" fmla="*/ 21 h 90"/>
                <a:gd name="T20" fmla="*/ 13 w 119"/>
                <a:gd name="T21" fmla="*/ 19 h 90"/>
                <a:gd name="T22" fmla="*/ 9 w 119"/>
                <a:gd name="T23" fmla="*/ 20 h 90"/>
                <a:gd name="T24" fmla="*/ 3 w 119"/>
                <a:gd name="T25" fmla="*/ 11 h 90"/>
                <a:gd name="T26" fmla="*/ 3 w 119"/>
                <a:gd name="T27" fmla="*/ 7 h 90"/>
                <a:gd name="T28" fmla="*/ 2 w 119"/>
                <a:gd name="T29" fmla="*/ 3 h 90"/>
                <a:gd name="T30" fmla="*/ 0 w 119"/>
                <a:gd name="T31" fmla="*/ 0 h 90"/>
                <a:gd name="T32" fmla="*/ 8 w 119"/>
                <a:gd name="T33" fmla="*/ 1 h 90"/>
                <a:gd name="T34" fmla="*/ 13 w 119"/>
                <a:gd name="T35" fmla="*/ 3 h 90"/>
                <a:gd name="T36" fmla="*/ 19 w 119"/>
                <a:gd name="T37" fmla="*/ 10 h 90"/>
                <a:gd name="T38" fmla="*/ 27 w 119"/>
                <a:gd name="T39" fmla="*/ 14 h 90"/>
                <a:gd name="T40" fmla="*/ 34 w 119"/>
                <a:gd name="T41" fmla="*/ 17 h 90"/>
                <a:gd name="T42" fmla="*/ 45 w 119"/>
                <a:gd name="T43" fmla="*/ 11 h 90"/>
                <a:gd name="T44" fmla="*/ 56 w 119"/>
                <a:gd name="T45" fmla="*/ 10 h 90"/>
                <a:gd name="T46" fmla="*/ 60 w 119"/>
                <a:gd name="T47" fmla="*/ 11 h 90"/>
                <a:gd name="T48" fmla="*/ 66 w 119"/>
                <a:gd name="T49" fmla="*/ 16 h 90"/>
                <a:gd name="T50" fmla="*/ 77 w 119"/>
                <a:gd name="T51" fmla="*/ 20 h 90"/>
                <a:gd name="T52" fmla="*/ 81 w 119"/>
                <a:gd name="T53" fmla="*/ 21 h 90"/>
                <a:gd name="T54" fmla="*/ 85 w 119"/>
                <a:gd name="T55" fmla="*/ 25 h 90"/>
                <a:gd name="T56" fmla="*/ 87 w 119"/>
                <a:gd name="T57" fmla="*/ 28 h 90"/>
                <a:gd name="T58" fmla="*/ 84 w 119"/>
                <a:gd name="T59" fmla="*/ 40 h 90"/>
                <a:gd name="T60" fmla="*/ 81 w 119"/>
                <a:gd name="T61" fmla="*/ 44 h 90"/>
                <a:gd name="T62" fmla="*/ 78 w 119"/>
                <a:gd name="T63" fmla="*/ 49 h 90"/>
                <a:gd name="T64" fmla="*/ 75 w 119"/>
                <a:gd name="T65" fmla="*/ 51 h 90"/>
                <a:gd name="T66" fmla="*/ 75 w 119"/>
                <a:gd name="T67" fmla="*/ 57 h 90"/>
                <a:gd name="T68" fmla="*/ 75 w 119"/>
                <a:gd name="T69" fmla="*/ 59 h 90"/>
                <a:gd name="T70" fmla="*/ 68 w 119"/>
                <a:gd name="T71" fmla="*/ 61 h 90"/>
                <a:gd name="T72" fmla="*/ 61 w 119"/>
                <a:gd name="T73" fmla="*/ 66 h 90"/>
                <a:gd name="T74" fmla="*/ 57 w 119"/>
                <a:gd name="T75" fmla="*/ 77 h 90"/>
                <a:gd name="T76" fmla="*/ 44 w 119"/>
                <a:gd name="T77" fmla="*/ 77 h 90"/>
                <a:gd name="T78" fmla="*/ 41 w 119"/>
                <a:gd name="T79" fmla="*/ 75 h 90"/>
                <a:gd name="T80" fmla="*/ 27 w 119"/>
                <a:gd name="T81" fmla="*/ 77 h 9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9"/>
                <a:gd name="T124" fmla="*/ 0 h 90"/>
                <a:gd name="T125" fmla="*/ 119 w 119"/>
                <a:gd name="T126" fmla="*/ 90 h 9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9" h="90">
                  <a:moveTo>
                    <a:pt x="37" y="89"/>
                  </a:moveTo>
                  <a:lnTo>
                    <a:pt x="28" y="75"/>
                  </a:lnTo>
                  <a:lnTo>
                    <a:pt x="25" y="66"/>
                  </a:lnTo>
                  <a:lnTo>
                    <a:pt x="31" y="59"/>
                  </a:lnTo>
                  <a:lnTo>
                    <a:pt x="34" y="57"/>
                  </a:lnTo>
                  <a:lnTo>
                    <a:pt x="34" y="54"/>
                  </a:lnTo>
                  <a:lnTo>
                    <a:pt x="31" y="50"/>
                  </a:lnTo>
                  <a:lnTo>
                    <a:pt x="26" y="45"/>
                  </a:lnTo>
                  <a:lnTo>
                    <a:pt x="23" y="31"/>
                  </a:lnTo>
                  <a:lnTo>
                    <a:pt x="17" y="24"/>
                  </a:lnTo>
                  <a:lnTo>
                    <a:pt x="18" y="21"/>
                  </a:lnTo>
                  <a:lnTo>
                    <a:pt x="13" y="22"/>
                  </a:lnTo>
                  <a:lnTo>
                    <a:pt x="3" y="13"/>
                  </a:lnTo>
                  <a:lnTo>
                    <a:pt x="4" y="7"/>
                  </a:lnTo>
                  <a:lnTo>
                    <a:pt x="2" y="3"/>
                  </a:lnTo>
                  <a:lnTo>
                    <a:pt x="0" y="0"/>
                  </a:lnTo>
                  <a:lnTo>
                    <a:pt x="11" y="1"/>
                  </a:lnTo>
                  <a:lnTo>
                    <a:pt x="17" y="3"/>
                  </a:lnTo>
                  <a:lnTo>
                    <a:pt x="26" y="12"/>
                  </a:lnTo>
                  <a:lnTo>
                    <a:pt x="36" y="16"/>
                  </a:lnTo>
                  <a:lnTo>
                    <a:pt x="47" y="19"/>
                  </a:lnTo>
                  <a:lnTo>
                    <a:pt x="62" y="13"/>
                  </a:lnTo>
                  <a:lnTo>
                    <a:pt x="76" y="12"/>
                  </a:lnTo>
                  <a:lnTo>
                    <a:pt x="82" y="13"/>
                  </a:lnTo>
                  <a:lnTo>
                    <a:pt x="90" y="18"/>
                  </a:lnTo>
                  <a:lnTo>
                    <a:pt x="105" y="23"/>
                  </a:lnTo>
                  <a:lnTo>
                    <a:pt x="111" y="25"/>
                  </a:lnTo>
                  <a:lnTo>
                    <a:pt x="116" y="29"/>
                  </a:lnTo>
                  <a:lnTo>
                    <a:pt x="118" y="32"/>
                  </a:lnTo>
                  <a:lnTo>
                    <a:pt x="114" y="46"/>
                  </a:lnTo>
                  <a:lnTo>
                    <a:pt x="110" y="50"/>
                  </a:lnTo>
                  <a:lnTo>
                    <a:pt x="106" y="56"/>
                  </a:lnTo>
                  <a:lnTo>
                    <a:pt x="103" y="59"/>
                  </a:lnTo>
                  <a:lnTo>
                    <a:pt x="102" y="65"/>
                  </a:lnTo>
                  <a:lnTo>
                    <a:pt x="102" y="68"/>
                  </a:lnTo>
                  <a:lnTo>
                    <a:pt x="92" y="70"/>
                  </a:lnTo>
                  <a:lnTo>
                    <a:pt x="83" y="76"/>
                  </a:lnTo>
                  <a:lnTo>
                    <a:pt x="77" y="89"/>
                  </a:lnTo>
                  <a:lnTo>
                    <a:pt x="59" y="89"/>
                  </a:lnTo>
                  <a:lnTo>
                    <a:pt x="56" y="86"/>
                  </a:lnTo>
                  <a:lnTo>
                    <a:pt x="37" y="89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75" name="Freeform 76"/>
            <p:cNvSpPr>
              <a:spLocks/>
            </p:cNvSpPr>
            <p:nvPr/>
          </p:nvSpPr>
          <p:spPr bwMode="auto">
            <a:xfrm>
              <a:off x="3734736" y="3156182"/>
              <a:ext cx="103979" cy="96799"/>
            </a:xfrm>
            <a:custGeom>
              <a:avLst/>
              <a:gdLst>
                <a:gd name="T0" fmla="*/ 67 w 92"/>
                <a:gd name="T1" fmla="*/ 3 h 86"/>
                <a:gd name="T2" fmla="*/ 57 w 92"/>
                <a:gd name="T3" fmla="*/ 3 h 86"/>
                <a:gd name="T4" fmla="*/ 56 w 92"/>
                <a:gd name="T5" fmla="*/ 3 h 86"/>
                <a:gd name="T6" fmla="*/ 52 w 92"/>
                <a:gd name="T7" fmla="*/ 0 h 86"/>
                <a:gd name="T8" fmla="*/ 38 w 92"/>
                <a:gd name="T9" fmla="*/ 3 h 86"/>
                <a:gd name="T10" fmla="*/ 27 w 92"/>
                <a:gd name="T11" fmla="*/ 6 h 86"/>
                <a:gd name="T12" fmla="*/ 16 w 92"/>
                <a:gd name="T13" fmla="*/ 7 h 86"/>
                <a:gd name="T14" fmla="*/ 15 w 92"/>
                <a:gd name="T15" fmla="*/ 13 h 86"/>
                <a:gd name="T16" fmla="*/ 9 w 92"/>
                <a:gd name="T17" fmla="*/ 19 h 86"/>
                <a:gd name="T18" fmla="*/ 3 w 92"/>
                <a:gd name="T19" fmla="*/ 24 h 86"/>
                <a:gd name="T20" fmla="*/ 0 w 92"/>
                <a:gd name="T21" fmla="*/ 31 h 86"/>
                <a:gd name="T22" fmla="*/ 3 w 92"/>
                <a:gd name="T23" fmla="*/ 39 h 86"/>
                <a:gd name="T24" fmla="*/ 23 w 92"/>
                <a:gd name="T25" fmla="*/ 73 h 86"/>
                <a:gd name="T26" fmla="*/ 33 w 92"/>
                <a:gd name="T27" fmla="*/ 73 h 86"/>
                <a:gd name="T28" fmla="*/ 34 w 92"/>
                <a:gd name="T29" fmla="*/ 56 h 86"/>
                <a:gd name="T30" fmla="*/ 40 w 92"/>
                <a:gd name="T31" fmla="*/ 55 h 86"/>
                <a:gd name="T32" fmla="*/ 42 w 92"/>
                <a:gd name="T33" fmla="*/ 50 h 86"/>
                <a:gd name="T34" fmla="*/ 46 w 92"/>
                <a:gd name="T35" fmla="*/ 42 h 86"/>
                <a:gd name="T36" fmla="*/ 46 w 92"/>
                <a:gd name="T37" fmla="*/ 37 h 86"/>
                <a:gd name="T38" fmla="*/ 50 w 92"/>
                <a:gd name="T39" fmla="*/ 22 h 86"/>
                <a:gd name="T40" fmla="*/ 55 w 92"/>
                <a:gd name="T41" fmla="*/ 17 h 86"/>
                <a:gd name="T42" fmla="*/ 58 w 92"/>
                <a:gd name="T43" fmla="*/ 13 h 86"/>
                <a:gd name="T44" fmla="*/ 64 w 92"/>
                <a:gd name="T45" fmla="*/ 15 h 86"/>
                <a:gd name="T46" fmla="*/ 65 w 92"/>
                <a:gd name="T47" fmla="*/ 17 h 86"/>
                <a:gd name="T48" fmla="*/ 67 w 92"/>
                <a:gd name="T49" fmla="*/ 3 h 8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2"/>
                <a:gd name="T76" fmla="*/ 0 h 86"/>
                <a:gd name="T77" fmla="*/ 92 w 92"/>
                <a:gd name="T78" fmla="*/ 86 h 8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2" h="86">
                  <a:moveTo>
                    <a:pt x="91" y="3"/>
                  </a:moveTo>
                  <a:lnTo>
                    <a:pt x="77" y="3"/>
                  </a:lnTo>
                  <a:lnTo>
                    <a:pt x="76" y="3"/>
                  </a:lnTo>
                  <a:lnTo>
                    <a:pt x="71" y="0"/>
                  </a:lnTo>
                  <a:lnTo>
                    <a:pt x="51" y="3"/>
                  </a:lnTo>
                  <a:lnTo>
                    <a:pt x="36" y="6"/>
                  </a:lnTo>
                  <a:lnTo>
                    <a:pt x="22" y="9"/>
                  </a:lnTo>
                  <a:lnTo>
                    <a:pt x="21" y="15"/>
                  </a:lnTo>
                  <a:lnTo>
                    <a:pt x="12" y="21"/>
                  </a:lnTo>
                  <a:lnTo>
                    <a:pt x="4" y="28"/>
                  </a:lnTo>
                  <a:lnTo>
                    <a:pt x="0" y="36"/>
                  </a:lnTo>
                  <a:lnTo>
                    <a:pt x="3" y="45"/>
                  </a:lnTo>
                  <a:lnTo>
                    <a:pt x="32" y="85"/>
                  </a:lnTo>
                  <a:lnTo>
                    <a:pt x="44" y="85"/>
                  </a:lnTo>
                  <a:lnTo>
                    <a:pt x="47" y="65"/>
                  </a:lnTo>
                  <a:lnTo>
                    <a:pt x="53" y="63"/>
                  </a:lnTo>
                  <a:lnTo>
                    <a:pt x="57" y="58"/>
                  </a:lnTo>
                  <a:lnTo>
                    <a:pt x="63" y="48"/>
                  </a:lnTo>
                  <a:lnTo>
                    <a:pt x="63" y="43"/>
                  </a:lnTo>
                  <a:lnTo>
                    <a:pt x="67" y="26"/>
                  </a:lnTo>
                  <a:lnTo>
                    <a:pt x="74" y="19"/>
                  </a:lnTo>
                  <a:lnTo>
                    <a:pt x="79" y="15"/>
                  </a:lnTo>
                  <a:lnTo>
                    <a:pt x="86" y="17"/>
                  </a:lnTo>
                  <a:lnTo>
                    <a:pt x="89" y="19"/>
                  </a:lnTo>
                  <a:lnTo>
                    <a:pt x="91" y="3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76" name="Freeform 77"/>
            <p:cNvSpPr>
              <a:spLocks/>
            </p:cNvSpPr>
            <p:nvPr/>
          </p:nvSpPr>
          <p:spPr bwMode="auto">
            <a:xfrm>
              <a:off x="3725523" y="3125933"/>
              <a:ext cx="32905" cy="71389"/>
            </a:xfrm>
            <a:custGeom>
              <a:avLst/>
              <a:gdLst>
                <a:gd name="T0" fmla="*/ 0 w 30"/>
                <a:gd name="T1" fmla="*/ 17 h 64"/>
                <a:gd name="T2" fmla="*/ 7 w 30"/>
                <a:gd name="T3" fmla="*/ 24 h 64"/>
                <a:gd name="T4" fmla="*/ 8 w 30"/>
                <a:gd name="T5" fmla="*/ 26 h 64"/>
                <a:gd name="T6" fmla="*/ 8 w 30"/>
                <a:gd name="T7" fmla="*/ 33 h 64"/>
                <a:gd name="T8" fmla="*/ 7 w 30"/>
                <a:gd name="T9" fmla="*/ 34 h 64"/>
                <a:gd name="T10" fmla="*/ 7 w 30"/>
                <a:gd name="T11" fmla="*/ 40 h 64"/>
                <a:gd name="T12" fmla="*/ 7 w 30"/>
                <a:gd name="T13" fmla="*/ 44 h 64"/>
                <a:gd name="T14" fmla="*/ 5 w 30"/>
                <a:gd name="T15" fmla="*/ 53 h 64"/>
                <a:gd name="T16" fmla="*/ 7 w 30"/>
                <a:gd name="T17" fmla="*/ 49 h 64"/>
                <a:gd name="T18" fmla="*/ 11 w 30"/>
                <a:gd name="T19" fmla="*/ 43 h 64"/>
                <a:gd name="T20" fmla="*/ 19 w 30"/>
                <a:gd name="T21" fmla="*/ 37 h 64"/>
                <a:gd name="T22" fmla="*/ 20 w 30"/>
                <a:gd name="T23" fmla="*/ 30 h 64"/>
                <a:gd name="T24" fmla="*/ 18 w 30"/>
                <a:gd name="T25" fmla="*/ 28 h 64"/>
                <a:gd name="T26" fmla="*/ 18 w 30"/>
                <a:gd name="T27" fmla="*/ 25 h 64"/>
                <a:gd name="T28" fmla="*/ 19 w 30"/>
                <a:gd name="T29" fmla="*/ 19 h 64"/>
                <a:gd name="T30" fmla="*/ 18 w 30"/>
                <a:gd name="T31" fmla="*/ 13 h 64"/>
                <a:gd name="T32" fmla="*/ 17 w 30"/>
                <a:gd name="T33" fmla="*/ 7 h 64"/>
                <a:gd name="T34" fmla="*/ 15 w 30"/>
                <a:gd name="T35" fmla="*/ 4 h 64"/>
                <a:gd name="T36" fmla="*/ 11 w 30"/>
                <a:gd name="T37" fmla="*/ 1 h 64"/>
                <a:gd name="T38" fmla="*/ 9 w 30"/>
                <a:gd name="T39" fmla="*/ 0 h 64"/>
                <a:gd name="T40" fmla="*/ 5 w 30"/>
                <a:gd name="T41" fmla="*/ 0 h 64"/>
                <a:gd name="T42" fmla="*/ 3 w 30"/>
                <a:gd name="T43" fmla="*/ 2 h 64"/>
                <a:gd name="T44" fmla="*/ 0 w 30"/>
                <a:gd name="T45" fmla="*/ 17 h 6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0"/>
                <a:gd name="T70" fmla="*/ 0 h 64"/>
                <a:gd name="T71" fmla="*/ 30 w 30"/>
                <a:gd name="T72" fmla="*/ 64 h 6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0" h="64">
                  <a:moveTo>
                    <a:pt x="0" y="19"/>
                  </a:moveTo>
                  <a:lnTo>
                    <a:pt x="10" y="28"/>
                  </a:lnTo>
                  <a:lnTo>
                    <a:pt x="12" y="30"/>
                  </a:lnTo>
                  <a:lnTo>
                    <a:pt x="12" y="39"/>
                  </a:lnTo>
                  <a:lnTo>
                    <a:pt x="10" y="40"/>
                  </a:lnTo>
                  <a:lnTo>
                    <a:pt x="10" y="47"/>
                  </a:lnTo>
                  <a:lnTo>
                    <a:pt x="10" y="52"/>
                  </a:lnTo>
                  <a:lnTo>
                    <a:pt x="7" y="63"/>
                  </a:lnTo>
                  <a:lnTo>
                    <a:pt x="10" y="57"/>
                  </a:lnTo>
                  <a:lnTo>
                    <a:pt x="16" y="51"/>
                  </a:lnTo>
                  <a:lnTo>
                    <a:pt x="27" y="43"/>
                  </a:lnTo>
                  <a:lnTo>
                    <a:pt x="29" y="36"/>
                  </a:lnTo>
                  <a:lnTo>
                    <a:pt x="26" y="32"/>
                  </a:lnTo>
                  <a:lnTo>
                    <a:pt x="26" y="29"/>
                  </a:lnTo>
                  <a:lnTo>
                    <a:pt x="27" y="23"/>
                  </a:lnTo>
                  <a:lnTo>
                    <a:pt x="26" y="15"/>
                  </a:lnTo>
                  <a:lnTo>
                    <a:pt x="24" y="9"/>
                  </a:lnTo>
                  <a:lnTo>
                    <a:pt x="21" y="4"/>
                  </a:lnTo>
                  <a:lnTo>
                    <a:pt x="16" y="1"/>
                  </a:lnTo>
                  <a:lnTo>
                    <a:pt x="13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0" y="19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77" name="Freeform 78"/>
            <p:cNvSpPr>
              <a:spLocks/>
            </p:cNvSpPr>
            <p:nvPr/>
          </p:nvSpPr>
          <p:spPr bwMode="auto">
            <a:xfrm>
              <a:off x="3622860" y="3038814"/>
              <a:ext cx="171105" cy="128258"/>
            </a:xfrm>
            <a:custGeom>
              <a:avLst/>
              <a:gdLst>
                <a:gd name="T0" fmla="*/ 20 w 152"/>
                <a:gd name="T1" fmla="*/ 43 h 115"/>
                <a:gd name="T2" fmla="*/ 16 w 152"/>
                <a:gd name="T3" fmla="*/ 36 h 115"/>
                <a:gd name="T4" fmla="*/ 16 w 152"/>
                <a:gd name="T5" fmla="*/ 34 h 115"/>
                <a:gd name="T6" fmla="*/ 15 w 152"/>
                <a:gd name="T7" fmla="*/ 32 h 115"/>
                <a:gd name="T8" fmla="*/ 13 w 152"/>
                <a:gd name="T9" fmla="*/ 32 h 115"/>
                <a:gd name="T10" fmla="*/ 16 w 152"/>
                <a:gd name="T11" fmla="*/ 29 h 115"/>
                <a:gd name="T12" fmla="*/ 6 w 152"/>
                <a:gd name="T13" fmla="*/ 26 h 115"/>
                <a:gd name="T14" fmla="*/ 0 w 152"/>
                <a:gd name="T15" fmla="*/ 21 h 115"/>
                <a:gd name="T16" fmla="*/ 11 w 152"/>
                <a:gd name="T17" fmla="*/ 17 h 115"/>
                <a:gd name="T18" fmla="*/ 25 w 152"/>
                <a:gd name="T19" fmla="*/ 11 h 115"/>
                <a:gd name="T20" fmla="*/ 43 w 152"/>
                <a:gd name="T21" fmla="*/ 8 h 115"/>
                <a:gd name="T22" fmla="*/ 44 w 152"/>
                <a:gd name="T23" fmla="*/ 2 h 115"/>
                <a:gd name="T24" fmla="*/ 46 w 152"/>
                <a:gd name="T25" fmla="*/ 0 h 115"/>
                <a:gd name="T26" fmla="*/ 48 w 152"/>
                <a:gd name="T27" fmla="*/ 8 h 115"/>
                <a:gd name="T28" fmla="*/ 53 w 152"/>
                <a:gd name="T29" fmla="*/ 20 h 115"/>
                <a:gd name="T30" fmla="*/ 67 w 152"/>
                <a:gd name="T31" fmla="*/ 20 h 115"/>
                <a:gd name="T32" fmla="*/ 72 w 152"/>
                <a:gd name="T33" fmla="*/ 18 h 115"/>
                <a:gd name="T34" fmla="*/ 83 w 152"/>
                <a:gd name="T35" fmla="*/ 17 h 115"/>
                <a:gd name="T36" fmla="*/ 85 w 152"/>
                <a:gd name="T37" fmla="*/ 18 h 115"/>
                <a:gd name="T38" fmla="*/ 86 w 152"/>
                <a:gd name="T39" fmla="*/ 22 h 115"/>
                <a:gd name="T40" fmla="*/ 86 w 152"/>
                <a:gd name="T41" fmla="*/ 28 h 115"/>
                <a:gd name="T42" fmla="*/ 93 w 152"/>
                <a:gd name="T43" fmla="*/ 36 h 115"/>
                <a:gd name="T44" fmla="*/ 98 w 152"/>
                <a:gd name="T45" fmla="*/ 34 h 115"/>
                <a:gd name="T46" fmla="*/ 97 w 152"/>
                <a:gd name="T47" fmla="*/ 38 h 115"/>
                <a:gd name="T48" fmla="*/ 100 w 152"/>
                <a:gd name="T49" fmla="*/ 43 h 115"/>
                <a:gd name="T50" fmla="*/ 103 w 152"/>
                <a:gd name="T51" fmla="*/ 53 h 115"/>
                <a:gd name="T52" fmla="*/ 106 w 152"/>
                <a:gd name="T53" fmla="*/ 59 h 115"/>
                <a:gd name="T54" fmla="*/ 109 w 152"/>
                <a:gd name="T55" fmla="*/ 61 h 115"/>
                <a:gd name="T56" fmla="*/ 109 w 152"/>
                <a:gd name="T57" fmla="*/ 65 h 115"/>
                <a:gd name="T58" fmla="*/ 106 w 152"/>
                <a:gd name="T59" fmla="*/ 67 h 115"/>
                <a:gd name="T60" fmla="*/ 102 w 152"/>
                <a:gd name="T61" fmla="*/ 71 h 115"/>
                <a:gd name="T62" fmla="*/ 104 w 152"/>
                <a:gd name="T63" fmla="*/ 79 h 115"/>
                <a:gd name="T64" fmla="*/ 110 w 152"/>
                <a:gd name="T65" fmla="*/ 92 h 115"/>
                <a:gd name="T66" fmla="*/ 100 w 152"/>
                <a:gd name="T67" fmla="*/ 94 h 115"/>
                <a:gd name="T68" fmla="*/ 90 w 152"/>
                <a:gd name="T69" fmla="*/ 97 h 115"/>
                <a:gd name="T70" fmla="*/ 86 w 152"/>
                <a:gd name="T71" fmla="*/ 89 h 115"/>
                <a:gd name="T72" fmla="*/ 89 w 152"/>
                <a:gd name="T73" fmla="*/ 85 h 115"/>
                <a:gd name="T74" fmla="*/ 86 w 152"/>
                <a:gd name="T75" fmla="*/ 74 h 115"/>
                <a:gd name="T76" fmla="*/ 84 w 152"/>
                <a:gd name="T77" fmla="*/ 69 h 115"/>
                <a:gd name="T78" fmla="*/ 79 w 152"/>
                <a:gd name="T79" fmla="*/ 65 h 115"/>
                <a:gd name="T80" fmla="*/ 75 w 152"/>
                <a:gd name="T81" fmla="*/ 65 h 115"/>
                <a:gd name="T82" fmla="*/ 72 w 152"/>
                <a:gd name="T83" fmla="*/ 68 h 115"/>
                <a:gd name="T84" fmla="*/ 68 w 152"/>
                <a:gd name="T85" fmla="*/ 82 h 115"/>
                <a:gd name="T86" fmla="*/ 49 w 152"/>
                <a:gd name="T87" fmla="*/ 65 h 115"/>
                <a:gd name="T88" fmla="*/ 45 w 152"/>
                <a:gd name="T89" fmla="*/ 63 h 115"/>
                <a:gd name="T90" fmla="*/ 40 w 152"/>
                <a:gd name="T91" fmla="*/ 59 h 115"/>
                <a:gd name="T92" fmla="*/ 35 w 152"/>
                <a:gd name="T93" fmla="*/ 47 h 115"/>
                <a:gd name="T94" fmla="*/ 28 w 152"/>
                <a:gd name="T95" fmla="*/ 51 h 115"/>
                <a:gd name="T96" fmla="*/ 20 w 152"/>
                <a:gd name="T97" fmla="*/ 43 h 11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52"/>
                <a:gd name="T148" fmla="*/ 0 h 115"/>
                <a:gd name="T149" fmla="*/ 152 w 152"/>
                <a:gd name="T150" fmla="*/ 115 h 11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52" h="115">
                  <a:moveTo>
                    <a:pt x="27" y="51"/>
                  </a:moveTo>
                  <a:lnTo>
                    <a:pt x="22" y="42"/>
                  </a:lnTo>
                  <a:lnTo>
                    <a:pt x="22" y="40"/>
                  </a:lnTo>
                  <a:lnTo>
                    <a:pt x="21" y="38"/>
                  </a:lnTo>
                  <a:lnTo>
                    <a:pt x="17" y="38"/>
                  </a:lnTo>
                  <a:lnTo>
                    <a:pt x="22" y="35"/>
                  </a:lnTo>
                  <a:lnTo>
                    <a:pt x="8" y="30"/>
                  </a:lnTo>
                  <a:lnTo>
                    <a:pt x="0" y="25"/>
                  </a:lnTo>
                  <a:lnTo>
                    <a:pt x="15" y="19"/>
                  </a:lnTo>
                  <a:lnTo>
                    <a:pt x="34" y="13"/>
                  </a:lnTo>
                  <a:lnTo>
                    <a:pt x="59" y="10"/>
                  </a:lnTo>
                  <a:lnTo>
                    <a:pt x="61" y="2"/>
                  </a:lnTo>
                  <a:lnTo>
                    <a:pt x="63" y="0"/>
                  </a:lnTo>
                  <a:lnTo>
                    <a:pt x="66" y="10"/>
                  </a:lnTo>
                  <a:lnTo>
                    <a:pt x="72" y="24"/>
                  </a:lnTo>
                  <a:lnTo>
                    <a:pt x="91" y="24"/>
                  </a:lnTo>
                  <a:lnTo>
                    <a:pt x="98" y="21"/>
                  </a:lnTo>
                  <a:lnTo>
                    <a:pt x="113" y="19"/>
                  </a:lnTo>
                  <a:lnTo>
                    <a:pt x="116" y="22"/>
                  </a:lnTo>
                  <a:lnTo>
                    <a:pt x="118" y="26"/>
                  </a:lnTo>
                  <a:lnTo>
                    <a:pt x="117" y="33"/>
                  </a:lnTo>
                  <a:lnTo>
                    <a:pt x="127" y="42"/>
                  </a:lnTo>
                  <a:lnTo>
                    <a:pt x="134" y="40"/>
                  </a:lnTo>
                  <a:lnTo>
                    <a:pt x="132" y="44"/>
                  </a:lnTo>
                  <a:lnTo>
                    <a:pt x="137" y="51"/>
                  </a:lnTo>
                  <a:lnTo>
                    <a:pt x="141" y="63"/>
                  </a:lnTo>
                  <a:lnTo>
                    <a:pt x="145" y="69"/>
                  </a:lnTo>
                  <a:lnTo>
                    <a:pt x="149" y="72"/>
                  </a:lnTo>
                  <a:lnTo>
                    <a:pt x="148" y="76"/>
                  </a:lnTo>
                  <a:lnTo>
                    <a:pt x="145" y="79"/>
                  </a:lnTo>
                  <a:lnTo>
                    <a:pt x="139" y="84"/>
                  </a:lnTo>
                  <a:lnTo>
                    <a:pt x="143" y="93"/>
                  </a:lnTo>
                  <a:lnTo>
                    <a:pt x="151" y="108"/>
                  </a:lnTo>
                  <a:lnTo>
                    <a:pt x="137" y="111"/>
                  </a:lnTo>
                  <a:lnTo>
                    <a:pt x="123" y="114"/>
                  </a:lnTo>
                  <a:lnTo>
                    <a:pt x="118" y="105"/>
                  </a:lnTo>
                  <a:lnTo>
                    <a:pt x="122" y="100"/>
                  </a:lnTo>
                  <a:lnTo>
                    <a:pt x="117" y="87"/>
                  </a:lnTo>
                  <a:lnTo>
                    <a:pt x="114" y="81"/>
                  </a:lnTo>
                  <a:lnTo>
                    <a:pt x="107" y="77"/>
                  </a:lnTo>
                  <a:lnTo>
                    <a:pt x="103" y="77"/>
                  </a:lnTo>
                  <a:lnTo>
                    <a:pt x="98" y="80"/>
                  </a:lnTo>
                  <a:lnTo>
                    <a:pt x="92" y="97"/>
                  </a:lnTo>
                  <a:lnTo>
                    <a:pt x="67" y="76"/>
                  </a:lnTo>
                  <a:lnTo>
                    <a:pt x="62" y="74"/>
                  </a:lnTo>
                  <a:lnTo>
                    <a:pt x="55" y="69"/>
                  </a:lnTo>
                  <a:lnTo>
                    <a:pt x="48" y="55"/>
                  </a:lnTo>
                  <a:lnTo>
                    <a:pt x="39" y="60"/>
                  </a:lnTo>
                  <a:lnTo>
                    <a:pt x="27" y="51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78" name="Freeform 79"/>
            <p:cNvSpPr>
              <a:spLocks/>
            </p:cNvSpPr>
            <p:nvPr/>
          </p:nvSpPr>
          <p:spPr bwMode="auto">
            <a:xfrm>
              <a:off x="3693935" y="3000094"/>
              <a:ext cx="92133" cy="67759"/>
            </a:xfrm>
            <a:custGeom>
              <a:avLst/>
              <a:gdLst>
                <a:gd name="T0" fmla="*/ 31 w 83"/>
                <a:gd name="T1" fmla="*/ 16 h 60"/>
                <a:gd name="T2" fmla="*/ 28 w 83"/>
                <a:gd name="T3" fmla="*/ 16 h 60"/>
                <a:gd name="T4" fmla="*/ 23 w 83"/>
                <a:gd name="T5" fmla="*/ 20 h 60"/>
                <a:gd name="T6" fmla="*/ 16 w 83"/>
                <a:gd name="T7" fmla="*/ 21 h 60"/>
                <a:gd name="T8" fmla="*/ 10 w 83"/>
                <a:gd name="T9" fmla="*/ 20 h 60"/>
                <a:gd name="T10" fmla="*/ 4 w 83"/>
                <a:gd name="T11" fmla="*/ 15 h 60"/>
                <a:gd name="T12" fmla="*/ 3 w 83"/>
                <a:gd name="T13" fmla="*/ 19 h 60"/>
                <a:gd name="T14" fmla="*/ 1 w 83"/>
                <a:gd name="T15" fmla="*/ 21 h 60"/>
                <a:gd name="T16" fmla="*/ 1 w 83"/>
                <a:gd name="T17" fmla="*/ 28 h 60"/>
                <a:gd name="T18" fmla="*/ 0 w 83"/>
                <a:gd name="T19" fmla="*/ 29 h 60"/>
                <a:gd name="T20" fmla="*/ 6 w 83"/>
                <a:gd name="T21" fmla="*/ 49 h 60"/>
                <a:gd name="T22" fmla="*/ 19 w 83"/>
                <a:gd name="T23" fmla="*/ 51 h 60"/>
                <a:gd name="T24" fmla="*/ 30 w 83"/>
                <a:gd name="T25" fmla="*/ 46 h 60"/>
                <a:gd name="T26" fmla="*/ 35 w 83"/>
                <a:gd name="T27" fmla="*/ 46 h 60"/>
                <a:gd name="T28" fmla="*/ 39 w 83"/>
                <a:gd name="T29" fmla="*/ 46 h 60"/>
                <a:gd name="T30" fmla="*/ 42 w 83"/>
                <a:gd name="T31" fmla="*/ 46 h 60"/>
                <a:gd name="T32" fmla="*/ 43 w 83"/>
                <a:gd name="T33" fmla="*/ 46 h 60"/>
                <a:gd name="T34" fmla="*/ 48 w 83"/>
                <a:gd name="T35" fmla="*/ 40 h 60"/>
                <a:gd name="T36" fmla="*/ 52 w 83"/>
                <a:gd name="T37" fmla="*/ 35 h 60"/>
                <a:gd name="T38" fmla="*/ 55 w 83"/>
                <a:gd name="T39" fmla="*/ 26 h 60"/>
                <a:gd name="T40" fmla="*/ 56 w 83"/>
                <a:gd name="T41" fmla="*/ 18 h 60"/>
                <a:gd name="T42" fmla="*/ 58 w 83"/>
                <a:gd name="T43" fmla="*/ 9 h 60"/>
                <a:gd name="T44" fmla="*/ 53 w 83"/>
                <a:gd name="T45" fmla="*/ 0 h 60"/>
                <a:gd name="T46" fmla="*/ 51 w 83"/>
                <a:gd name="T47" fmla="*/ 2 h 60"/>
                <a:gd name="T48" fmla="*/ 43 w 83"/>
                <a:gd name="T49" fmla="*/ 3 h 60"/>
                <a:gd name="T50" fmla="*/ 40 w 83"/>
                <a:gd name="T51" fmla="*/ 5 h 60"/>
                <a:gd name="T52" fmla="*/ 35 w 83"/>
                <a:gd name="T53" fmla="*/ 8 h 60"/>
                <a:gd name="T54" fmla="*/ 35 w 83"/>
                <a:gd name="T55" fmla="*/ 13 h 60"/>
                <a:gd name="T56" fmla="*/ 34 w 83"/>
                <a:gd name="T57" fmla="*/ 15 h 60"/>
                <a:gd name="T58" fmla="*/ 31 w 83"/>
                <a:gd name="T59" fmla="*/ 16 h 6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3"/>
                <a:gd name="T91" fmla="*/ 0 h 60"/>
                <a:gd name="T92" fmla="*/ 83 w 83"/>
                <a:gd name="T93" fmla="*/ 60 h 6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3" h="60">
                  <a:moveTo>
                    <a:pt x="44" y="18"/>
                  </a:moveTo>
                  <a:lnTo>
                    <a:pt x="39" y="18"/>
                  </a:lnTo>
                  <a:lnTo>
                    <a:pt x="32" y="22"/>
                  </a:lnTo>
                  <a:lnTo>
                    <a:pt x="23" y="24"/>
                  </a:lnTo>
                  <a:lnTo>
                    <a:pt x="14" y="23"/>
                  </a:lnTo>
                  <a:lnTo>
                    <a:pt x="6" y="17"/>
                  </a:lnTo>
                  <a:lnTo>
                    <a:pt x="3" y="21"/>
                  </a:lnTo>
                  <a:lnTo>
                    <a:pt x="1" y="25"/>
                  </a:lnTo>
                  <a:lnTo>
                    <a:pt x="1" y="32"/>
                  </a:lnTo>
                  <a:lnTo>
                    <a:pt x="0" y="33"/>
                  </a:lnTo>
                  <a:lnTo>
                    <a:pt x="8" y="57"/>
                  </a:lnTo>
                  <a:lnTo>
                    <a:pt x="26" y="59"/>
                  </a:lnTo>
                  <a:lnTo>
                    <a:pt x="41" y="53"/>
                  </a:lnTo>
                  <a:lnTo>
                    <a:pt x="49" y="52"/>
                  </a:lnTo>
                  <a:lnTo>
                    <a:pt x="55" y="53"/>
                  </a:lnTo>
                  <a:lnTo>
                    <a:pt x="59" y="53"/>
                  </a:lnTo>
                  <a:lnTo>
                    <a:pt x="61" y="52"/>
                  </a:lnTo>
                  <a:lnTo>
                    <a:pt x="68" y="46"/>
                  </a:lnTo>
                  <a:lnTo>
                    <a:pt x="74" y="40"/>
                  </a:lnTo>
                  <a:lnTo>
                    <a:pt x="77" y="30"/>
                  </a:lnTo>
                  <a:lnTo>
                    <a:pt x="78" y="20"/>
                  </a:lnTo>
                  <a:lnTo>
                    <a:pt x="82" y="11"/>
                  </a:lnTo>
                  <a:lnTo>
                    <a:pt x="75" y="0"/>
                  </a:lnTo>
                  <a:lnTo>
                    <a:pt x="72" y="2"/>
                  </a:lnTo>
                  <a:lnTo>
                    <a:pt x="61" y="3"/>
                  </a:lnTo>
                  <a:lnTo>
                    <a:pt x="56" y="5"/>
                  </a:lnTo>
                  <a:lnTo>
                    <a:pt x="50" y="10"/>
                  </a:lnTo>
                  <a:lnTo>
                    <a:pt x="50" y="15"/>
                  </a:lnTo>
                  <a:lnTo>
                    <a:pt x="47" y="17"/>
                  </a:lnTo>
                  <a:lnTo>
                    <a:pt x="44" y="1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79" name="Freeform 80"/>
            <p:cNvSpPr>
              <a:spLocks/>
            </p:cNvSpPr>
            <p:nvPr/>
          </p:nvSpPr>
          <p:spPr bwMode="auto">
            <a:xfrm>
              <a:off x="3624176" y="2951695"/>
              <a:ext cx="168472" cy="75019"/>
            </a:xfrm>
            <a:custGeom>
              <a:avLst/>
              <a:gdLst>
                <a:gd name="T0" fmla="*/ 99 w 150"/>
                <a:gd name="T1" fmla="*/ 13 h 66"/>
                <a:gd name="T2" fmla="*/ 94 w 150"/>
                <a:gd name="T3" fmla="*/ 10 h 66"/>
                <a:gd name="T4" fmla="*/ 82 w 150"/>
                <a:gd name="T5" fmla="*/ 17 h 66"/>
                <a:gd name="T6" fmla="*/ 80 w 150"/>
                <a:gd name="T7" fmla="*/ 21 h 66"/>
                <a:gd name="T8" fmla="*/ 67 w 150"/>
                <a:gd name="T9" fmla="*/ 23 h 66"/>
                <a:gd name="T10" fmla="*/ 62 w 150"/>
                <a:gd name="T11" fmla="*/ 20 h 66"/>
                <a:gd name="T12" fmla="*/ 52 w 150"/>
                <a:gd name="T13" fmla="*/ 12 h 66"/>
                <a:gd name="T14" fmla="*/ 46 w 150"/>
                <a:gd name="T15" fmla="*/ 7 h 66"/>
                <a:gd name="T16" fmla="*/ 33 w 150"/>
                <a:gd name="T17" fmla="*/ 3 h 66"/>
                <a:gd name="T18" fmla="*/ 26 w 150"/>
                <a:gd name="T19" fmla="*/ 0 h 66"/>
                <a:gd name="T20" fmla="*/ 20 w 150"/>
                <a:gd name="T21" fmla="*/ 5 h 66"/>
                <a:gd name="T22" fmla="*/ 19 w 150"/>
                <a:gd name="T23" fmla="*/ 6 h 66"/>
                <a:gd name="T24" fmla="*/ 17 w 150"/>
                <a:gd name="T25" fmla="*/ 2 h 66"/>
                <a:gd name="T26" fmla="*/ 13 w 150"/>
                <a:gd name="T27" fmla="*/ 0 h 66"/>
                <a:gd name="T28" fmla="*/ 9 w 150"/>
                <a:gd name="T29" fmla="*/ 6 h 66"/>
                <a:gd name="T30" fmla="*/ 0 w 150"/>
                <a:gd name="T31" fmla="*/ 7 h 66"/>
                <a:gd name="T32" fmla="*/ 6 w 150"/>
                <a:gd name="T33" fmla="*/ 18 h 66"/>
                <a:gd name="T34" fmla="*/ 11 w 150"/>
                <a:gd name="T35" fmla="*/ 37 h 66"/>
                <a:gd name="T36" fmla="*/ 16 w 150"/>
                <a:gd name="T37" fmla="*/ 41 h 66"/>
                <a:gd name="T38" fmla="*/ 25 w 150"/>
                <a:gd name="T39" fmla="*/ 41 h 66"/>
                <a:gd name="T40" fmla="*/ 32 w 150"/>
                <a:gd name="T41" fmla="*/ 37 h 66"/>
                <a:gd name="T42" fmla="*/ 38 w 150"/>
                <a:gd name="T43" fmla="*/ 43 h 66"/>
                <a:gd name="T44" fmla="*/ 49 w 150"/>
                <a:gd name="T45" fmla="*/ 51 h 66"/>
                <a:gd name="T46" fmla="*/ 61 w 150"/>
                <a:gd name="T47" fmla="*/ 57 h 66"/>
                <a:gd name="T48" fmla="*/ 70 w 150"/>
                <a:gd name="T49" fmla="*/ 54 h 66"/>
                <a:gd name="T50" fmla="*/ 80 w 150"/>
                <a:gd name="T51" fmla="*/ 51 h 66"/>
                <a:gd name="T52" fmla="*/ 82 w 150"/>
                <a:gd name="T53" fmla="*/ 45 h 66"/>
                <a:gd name="T54" fmla="*/ 90 w 150"/>
                <a:gd name="T55" fmla="*/ 39 h 66"/>
                <a:gd name="T56" fmla="*/ 100 w 150"/>
                <a:gd name="T57" fmla="*/ 37 h 66"/>
                <a:gd name="T58" fmla="*/ 108 w 150"/>
                <a:gd name="T59" fmla="*/ 35 h 66"/>
                <a:gd name="T60" fmla="*/ 106 w 150"/>
                <a:gd name="T61" fmla="*/ 27 h 66"/>
                <a:gd name="T62" fmla="*/ 107 w 150"/>
                <a:gd name="T63" fmla="*/ 22 h 6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0"/>
                <a:gd name="T97" fmla="*/ 0 h 66"/>
                <a:gd name="T98" fmla="*/ 150 w 150"/>
                <a:gd name="T99" fmla="*/ 66 h 6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0" h="66">
                  <a:moveTo>
                    <a:pt x="147" y="24"/>
                  </a:moveTo>
                  <a:lnTo>
                    <a:pt x="136" y="15"/>
                  </a:lnTo>
                  <a:lnTo>
                    <a:pt x="133" y="13"/>
                  </a:lnTo>
                  <a:lnTo>
                    <a:pt x="129" y="12"/>
                  </a:lnTo>
                  <a:lnTo>
                    <a:pt x="122" y="14"/>
                  </a:lnTo>
                  <a:lnTo>
                    <a:pt x="112" y="19"/>
                  </a:lnTo>
                  <a:lnTo>
                    <a:pt x="112" y="22"/>
                  </a:lnTo>
                  <a:lnTo>
                    <a:pt x="110" y="23"/>
                  </a:lnTo>
                  <a:lnTo>
                    <a:pt x="97" y="24"/>
                  </a:lnTo>
                  <a:lnTo>
                    <a:pt x="91" y="26"/>
                  </a:lnTo>
                  <a:lnTo>
                    <a:pt x="90" y="22"/>
                  </a:lnTo>
                  <a:lnTo>
                    <a:pt x="85" y="22"/>
                  </a:lnTo>
                  <a:lnTo>
                    <a:pt x="82" y="20"/>
                  </a:lnTo>
                  <a:lnTo>
                    <a:pt x="72" y="14"/>
                  </a:lnTo>
                  <a:lnTo>
                    <a:pt x="65" y="14"/>
                  </a:lnTo>
                  <a:lnTo>
                    <a:pt x="63" y="7"/>
                  </a:lnTo>
                  <a:lnTo>
                    <a:pt x="48" y="7"/>
                  </a:lnTo>
                  <a:lnTo>
                    <a:pt x="46" y="3"/>
                  </a:lnTo>
                  <a:lnTo>
                    <a:pt x="38" y="3"/>
                  </a:lnTo>
                  <a:lnTo>
                    <a:pt x="35" y="0"/>
                  </a:lnTo>
                  <a:lnTo>
                    <a:pt x="32" y="2"/>
                  </a:lnTo>
                  <a:lnTo>
                    <a:pt x="28" y="5"/>
                  </a:lnTo>
                  <a:lnTo>
                    <a:pt x="28" y="7"/>
                  </a:lnTo>
                  <a:lnTo>
                    <a:pt x="26" y="6"/>
                  </a:lnTo>
                  <a:lnTo>
                    <a:pt x="24" y="3"/>
                  </a:lnTo>
                  <a:lnTo>
                    <a:pt x="23" y="2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21" y="3"/>
                  </a:lnTo>
                  <a:lnTo>
                    <a:pt x="13" y="6"/>
                  </a:lnTo>
                  <a:lnTo>
                    <a:pt x="5" y="7"/>
                  </a:lnTo>
                  <a:lnTo>
                    <a:pt x="0" y="7"/>
                  </a:lnTo>
                  <a:lnTo>
                    <a:pt x="0" y="19"/>
                  </a:lnTo>
                  <a:lnTo>
                    <a:pt x="8" y="20"/>
                  </a:lnTo>
                  <a:lnTo>
                    <a:pt x="12" y="26"/>
                  </a:lnTo>
                  <a:lnTo>
                    <a:pt x="15" y="41"/>
                  </a:lnTo>
                  <a:lnTo>
                    <a:pt x="18" y="44"/>
                  </a:lnTo>
                  <a:lnTo>
                    <a:pt x="22" y="47"/>
                  </a:lnTo>
                  <a:lnTo>
                    <a:pt x="28" y="47"/>
                  </a:lnTo>
                  <a:lnTo>
                    <a:pt x="34" y="47"/>
                  </a:lnTo>
                  <a:lnTo>
                    <a:pt x="36" y="42"/>
                  </a:lnTo>
                  <a:lnTo>
                    <a:pt x="45" y="42"/>
                  </a:lnTo>
                  <a:lnTo>
                    <a:pt x="45" y="47"/>
                  </a:lnTo>
                  <a:lnTo>
                    <a:pt x="51" y="49"/>
                  </a:lnTo>
                  <a:lnTo>
                    <a:pt x="63" y="51"/>
                  </a:lnTo>
                  <a:lnTo>
                    <a:pt x="67" y="58"/>
                  </a:lnTo>
                  <a:lnTo>
                    <a:pt x="75" y="65"/>
                  </a:lnTo>
                  <a:lnTo>
                    <a:pt x="83" y="65"/>
                  </a:lnTo>
                  <a:lnTo>
                    <a:pt x="91" y="63"/>
                  </a:lnTo>
                  <a:lnTo>
                    <a:pt x="96" y="61"/>
                  </a:lnTo>
                  <a:lnTo>
                    <a:pt x="105" y="60"/>
                  </a:lnTo>
                  <a:lnTo>
                    <a:pt x="110" y="58"/>
                  </a:lnTo>
                  <a:lnTo>
                    <a:pt x="112" y="56"/>
                  </a:lnTo>
                  <a:lnTo>
                    <a:pt x="112" y="51"/>
                  </a:lnTo>
                  <a:lnTo>
                    <a:pt x="116" y="47"/>
                  </a:lnTo>
                  <a:lnTo>
                    <a:pt x="124" y="44"/>
                  </a:lnTo>
                  <a:lnTo>
                    <a:pt x="132" y="44"/>
                  </a:lnTo>
                  <a:lnTo>
                    <a:pt x="137" y="42"/>
                  </a:lnTo>
                  <a:lnTo>
                    <a:pt x="142" y="39"/>
                  </a:lnTo>
                  <a:lnTo>
                    <a:pt x="149" y="39"/>
                  </a:lnTo>
                  <a:lnTo>
                    <a:pt x="146" y="36"/>
                  </a:lnTo>
                  <a:lnTo>
                    <a:pt x="145" y="31"/>
                  </a:lnTo>
                  <a:lnTo>
                    <a:pt x="147" y="26"/>
                  </a:lnTo>
                  <a:lnTo>
                    <a:pt x="147" y="24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80" name="Freeform 81"/>
            <p:cNvSpPr>
              <a:spLocks/>
            </p:cNvSpPr>
            <p:nvPr/>
          </p:nvSpPr>
          <p:spPr bwMode="auto">
            <a:xfrm>
              <a:off x="3642603" y="2846426"/>
              <a:ext cx="184267" cy="136728"/>
            </a:xfrm>
            <a:custGeom>
              <a:avLst/>
              <a:gdLst>
                <a:gd name="T0" fmla="*/ 65 w 164"/>
                <a:gd name="T1" fmla="*/ 0 h 122"/>
                <a:gd name="T2" fmla="*/ 61 w 164"/>
                <a:gd name="T3" fmla="*/ 10 h 122"/>
                <a:gd name="T4" fmla="*/ 39 w 164"/>
                <a:gd name="T5" fmla="*/ 14 h 122"/>
                <a:gd name="T6" fmla="*/ 36 w 164"/>
                <a:gd name="T7" fmla="*/ 12 h 122"/>
                <a:gd name="T8" fmla="*/ 22 w 164"/>
                <a:gd name="T9" fmla="*/ 22 h 122"/>
                <a:gd name="T10" fmla="*/ 3 w 164"/>
                <a:gd name="T11" fmla="*/ 41 h 122"/>
                <a:gd name="T12" fmla="*/ 3 w 164"/>
                <a:gd name="T13" fmla="*/ 44 h 122"/>
                <a:gd name="T14" fmla="*/ 1 w 164"/>
                <a:gd name="T15" fmla="*/ 48 h 122"/>
                <a:gd name="T16" fmla="*/ 8 w 164"/>
                <a:gd name="T17" fmla="*/ 57 h 122"/>
                <a:gd name="T18" fmla="*/ 8 w 164"/>
                <a:gd name="T19" fmla="*/ 60 h 122"/>
                <a:gd name="T20" fmla="*/ 3 w 164"/>
                <a:gd name="T21" fmla="*/ 66 h 122"/>
                <a:gd name="T22" fmla="*/ 3 w 164"/>
                <a:gd name="T23" fmla="*/ 74 h 122"/>
                <a:gd name="T24" fmla="*/ 3 w 164"/>
                <a:gd name="T25" fmla="*/ 81 h 122"/>
                <a:gd name="T26" fmla="*/ 6 w 164"/>
                <a:gd name="T27" fmla="*/ 86 h 122"/>
                <a:gd name="T28" fmla="*/ 9 w 164"/>
                <a:gd name="T29" fmla="*/ 85 h 122"/>
                <a:gd name="T30" fmla="*/ 12 w 164"/>
                <a:gd name="T31" fmla="*/ 82 h 122"/>
                <a:gd name="T32" fmla="*/ 20 w 164"/>
                <a:gd name="T33" fmla="*/ 84 h 122"/>
                <a:gd name="T34" fmla="*/ 32 w 164"/>
                <a:gd name="T35" fmla="*/ 88 h 122"/>
                <a:gd name="T36" fmla="*/ 39 w 164"/>
                <a:gd name="T37" fmla="*/ 94 h 122"/>
                <a:gd name="T38" fmla="*/ 49 w 164"/>
                <a:gd name="T39" fmla="*/ 100 h 122"/>
                <a:gd name="T40" fmla="*/ 53 w 164"/>
                <a:gd name="T41" fmla="*/ 104 h 122"/>
                <a:gd name="T42" fmla="*/ 67 w 164"/>
                <a:gd name="T43" fmla="*/ 101 h 122"/>
                <a:gd name="T44" fmla="*/ 68 w 164"/>
                <a:gd name="T45" fmla="*/ 98 h 122"/>
                <a:gd name="T46" fmla="*/ 81 w 164"/>
                <a:gd name="T47" fmla="*/ 92 h 122"/>
                <a:gd name="T48" fmla="*/ 87 w 164"/>
                <a:gd name="T49" fmla="*/ 94 h 122"/>
                <a:gd name="T50" fmla="*/ 99 w 164"/>
                <a:gd name="T51" fmla="*/ 102 h 122"/>
                <a:gd name="T52" fmla="*/ 101 w 164"/>
                <a:gd name="T53" fmla="*/ 99 h 122"/>
                <a:gd name="T54" fmla="*/ 119 w 164"/>
                <a:gd name="T55" fmla="*/ 87 h 122"/>
                <a:gd name="T56" fmla="*/ 114 w 164"/>
                <a:gd name="T57" fmla="*/ 73 h 122"/>
                <a:gd name="T58" fmla="*/ 103 w 164"/>
                <a:gd name="T59" fmla="*/ 53 h 122"/>
                <a:gd name="T60" fmla="*/ 102 w 164"/>
                <a:gd name="T61" fmla="*/ 45 h 122"/>
                <a:gd name="T62" fmla="*/ 107 w 164"/>
                <a:gd name="T63" fmla="*/ 38 h 122"/>
                <a:gd name="T64" fmla="*/ 102 w 164"/>
                <a:gd name="T65" fmla="*/ 25 h 122"/>
                <a:gd name="T66" fmla="*/ 96 w 164"/>
                <a:gd name="T67" fmla="*/ 14 h 122"/>
                <a:gd name="T68" fmla="*/ 85 w 164"/>
                <a:gd name="T69" fmla="*/ 6 h 122"/>
                <a:gd name="T70" fmla="*/ 73 w 164"/>
                <a:gd name="T71" fmla="*/ 6 h 12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64"/>
                <a:gd name="T109" fmla="*/ 0 h 122"/>
                <a:gd name="T110" fmla="*/ 164 w 164"/>
                <a:gd name="T111" fmla="*/ 122 h 12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64" h="122">
                  <a:moveTo>
                    <a:pt x="97" y="4"/>
                  </a:moveTo>
                  <a:lnTo>
                    <a:pt x="89" y="0"/>
                  </a:lnTo>
                  <a:lnTo>
                    <a:pt x="87" y="6"/>
                  </a:lnTo>
                  <a:lnTo>
                    <a:pt x="84" y="12"/>
                  </a:lnTo>
                  <a:lnTo>
                    <a:pt x="64" y="19"/>
                  </a:lnTo>
                  <a:lnTo>
                    <a:pt x="54" y="16"/>
                  </a:lnTo>
                  <a:lnTo>
                    <a:pt x="52" y="14"/>
                  </a:lnTo>
                  <a:lnTo>
                    <a:pt x="49" y="14"/>
                  </a:lnTo>
                  <a:lnTo>
                    <a:pt x="40" y="19"/>
                  </a:lnTo>
                  <a:lnTo>
                    <a:pt x="30" y="26"/>
                  </a:lnTo>
                  <a:lnTo>
                    <a:pt x="3" y="31"/>
                  </a:lnTo>
                  <a:lnTo>
                    <a:pt x="3" y="47"/>
                  </a:lnTo>
                  <a:lnTo>
                    <a:pt x="3" y="50"/>
                  </a:lnTo>
                  <a:lnTo>
                    <a:pt x="3" y="51"/>
                  </a:lnTo>
                  <a:lnTo>
                    <a:pt x="0" y="53"/>
                  </a:lnTo>
                  <a:lnTo>
                    <a:pt x="1" y="56"/>
                  </a:lnTo>
                  <a:lnTo>
                    <a:pt x="5" y="61"/>
                  </a:lnTo>
                  <a:lnTo>
                    <a:pt x="10" y="66"/>
                  </a:lnTo>
                  <a:lnTo>
                    <a:pt x="12" y="69"/>
                  </a:lnTo>
                  <a:lnTo>
                    <a:pt x="10" y="70"/>
                  </a:lnTo>
                  <a:lnTo>
                    <a:pt x="5" y="73"/>
                  </a:lnTo>
                  <a:lnTo>
                    <a:pt x="5" y="77"/>
                  </a:lnTo>
                  <a:lnTo>
                    <a:pt x="8" y="81"/>
                  </a:lnTo>
                  <a:lnTo>
                    <a:pt x="5" y="86"/>
                  </a:lnTo>
                  <a:lnTo>
                    <a:pt x="5" y="89"/>
                  </a:lnTo>
                  <a:lnTo>
                    <a:pt x="5" y="94"/>
                  </a:lnTo>
                  <a:lnTo>
                    <a:pt x="5" y="98"/>
                  </a:lnTo>
                  <a:lnTo>
                    <a:pt x="8" y="100"/>
                  </a:lnTo>
                  <a:lnTo>
                    <a:pt x="11" y="103"/>
                  </a:lnTo>
                  <a:lnTo>
                    <a:pt x="12" y="99"/>
                  </a:lnTo>
                  <a:lnTo>
                    <a:pt x="13" y="96"/>
                  </a:lnTo>
                  <a:lnTo>
                    <a:pt x="16" y="95"/>
                  </a:lnTo>
                  <a:lnTo>
                    <a:pt x="21" y="98"/>
                  </a:lnTo>
                  <a:lnTo>
                    <a:pt x="27" y="98"/>
                  </a:lnTo>
                  <a:lnTo>
                    <a:pt x="30" y="103"/>
                  </a:lnTo>
                  <a:lnTo>
                    <a:pt x="45" y="103"/>
                  </a:lnTo>
                  <a:lnTo>
                    <a:pt x="47" y="109"/>
                  </a:lnTo>
                  <a:lnTo>
                    <a:pt x="54" y="109"/>
                  </a:lnTo>
                  <a:lnTo>
                    <a:pt x="64" y="114"/>
                  </a:lnTo>
                  <a:lnTo>
                    <a:pt x="67" y="117"/>
                  </a:lnTo>
                  <a:lnTo>
                    <a:pt x="73" y="117"/>
                  </a:lnTo>
                  <a:lnTo>
                    <a:pt x="73" y="121"/>
                  </a:lnTo>
                  <a:lnTo>
                    <a:pt x="79" y="118"/>
                  </a:lnTo>
                  <a:lnTo>
                    <a:pt x="91" y="118"/>
                  </a:lnTo>
                  <a:lnTo>
                    <a:pt x="93" y="116"/>
                  </a:lnTo>
                  <a:lnTo>
                    <a:pt x="94" y="114"/>
                  </a:lnTo>
                  <a:lnTo>
                    <a:pt x="103" y="108"/>
                  </a:lnTo>
                  <a:lnTo>
                    <a:pt x="111" y="107"/>
                  </a:lnTo>
                  <a:lnTo>
                    <a:pt x="115" y="107"/>
                  </a:lnTo>
                  <a:lnTo>
                    <a:pt x="119" y="109"/>
                  </a:lnTo>
                  <a:lnTo>
                    <a:pt x="130" y="118"/>
                  </a:lnTo>
                  <a:lnTo>
                    <a:pt x="136" y="119"/>
                  </a:lnTo>
                  <a:lnTo>
                    <a:pt x="138" y="118"/>
                  </a:lnTo>
                  <a:lnTo>
                    <a:pt x="138" y="116"/>
                  </a:lnTo>
                  <a:lnTo>
                    <a:pt x="160" y="103"/>
                  </a:lnTo>
                  <a:lnTo>
                    <a:pt x="163" y="101"/>
                  </a:lnTo>
                  <a:lnTo>
                    <a:pt x="163" y="95"/>
                  </a:lnTo>
                  <a:lnTo>
                    <a:pt x="157" y="85"/>
                  </a:lnTo>
                  <a:lnTo>
                    <a:pt x="150" y="71"/>
                  </a:lnTo>
                  <a:lnTo>
                    <a:pt x="142" y="62"/>
                  </a:lnTo>
                  <a:lnTo>
                    <a:pt x="136" y="58"/>
                  </a:lnTo>
                  <a:lnTo>
                    <a:pt x="141" y="53"/>
                  </a:lnTo>
                  <a:lnTo>
                    <a:pt x="146" y="48"/>
                  </a:lnTo>
                  <a:lnTo>
                    <a:pt x="146" y="44"/>
                  </a:lnTo>
                  <a:lnTo>
                    <a:pt x="144" y="40"/>
                  </a:lnTo>
                  <a:lnTo>
                    <a:pt x="140" y="29"/>
                  </a:lnTo>
                  <a:lnTo>
                    <a:pt x="136" y="21"/>
                  </a:lnTo>
                  <a:lnTo>
                    <a:pt x="131" y="16"/>
                  </a:lnTo>
                  <a:lnTo>
                    <a:pt x="119" y="6"/>
                  </a:lnTo>
                  <a:lnTo>
                    <a:pt x="116" y="6"/>
                  </a:lnTo>
                  <a:lnTo>
                    <a:pt x="104" y="6"/>
                  </a:lnTo>
                  <a:lnTo>
                    <a:pt x="101" y="6"/>
                  </a:lnTo>
                  <a:lnTo>
                    <a:pt x="97" y="4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81" name="Freeform 82"/>
            <p:cNvSpPr>
              <a:spLocks/>
            </p:cNvSpPr>
            <p:nvPr/>
          </p:nvSpPr>
          <p:spPr bwMode="auto">
            <a:xfrm>
              <a:off x="3763693" y="3000094"/>
              <a:ext cx="123722" cy="94379"/>
            </a:xfrm>
            <a:custGeom>
              <a:avLst/>
              <a:gdLst>
                <a:gd name="T0" fmla="*/ 14 w 111"/>
                <a:gd name="T1" fmla="*/ 6 h 84"/>
                <a:gd name="T2" fmla="*/ 21 w 111"/>
                <a:gd name="T3" fmla="*/ 2 h 84"/>
                <a:gd name="T4" fmla="*/ 30 w 111"/>
                <a:gd name="T5" fmla="*/ 1 h 84"/>
                <a:gd name="T6" fmla="*/ 36 w 111"/>
                <a:gd name="T7" fmla="*/ 4 h 84"/>
                <a:gd name="T8" fmla="*/ 47 w 111"/>
                <a:gd name="T9" fmla="*/ 5 h 84"/>
                <a:gd name="T10" fmla="*/ 53 w 111"/>
                <a:gd name="T11" fmla="*/ 4 h 84"/>
                <a:gd name="T12" fmla="*/ 54 w 111"/>
                <a:gd name="T13" fmla="*/ 2 h 84"/>
                <a:gd name="T14" fmla="*/ 54 w 111"/>
                <a:gd name="T15" fmla="*/ 0 h 84"/>
                <a:gd name="T16" fmla="*/ 61 w 111"/>
                <a:gd name="T17" fmla="*/ 2 h 84"/>
                <a:gd name="T18" fmla="*/ 67 w 111"/>
                <a:gd name="T19" fmla="*/ 6 h 84"/>
                <a:gd name="T20" fmla="*/ 70 w 111"/>
                <a:gd name="T21" fmla="*/ 12 h 84"/>
                <a:gd name="T22" fmla="*/ 73 w 111"/>
                <a:gd name="T23" fmla="*/ 20 h 84"/>
                <a:gd name="T24" fmla="*/ 74 w 111"/>
                <a:gd name="T25" fmla="*/ 27 h 84"/>
                <a:gd name="T26" fmla="*/ 74 w 111"/>
                <a:gd name="T27" fmla="*/ 34 h 84"/>
                <a:gd name="T28" fmla="*/ 73 w 111"/>
                <a:gd name="T29" fmla="*/ 48 h 84"/>
                <a:gd name="T30" fmla="*/ 77 w 111"/>
                <a:gd name="T31" fmla="*/ 52 h 84"/>
                <a:gd name="T32" fmla="*/ 79 w 111"/>
                <a:gd name="T33" fmla="*/ 54 h 84"/>
                <a:gd name="T34" fmla="*/ 76 w 111"/>
                <a:gd name="T35" fmla="*/ 59 h 84"/>
                <a:gd name="T36" fmla="*/ 77 w 111"/>
                <a:gd name="T37" fmla="*/ 66 h 84"/>
                <a:gd name="T38" fmla="*/ 77 w 111"/>
                <a:gd name="T39" fmla="*/ 72 h 84"/>
                <a:gd name="T40" fmla="*/ 73 w 111"/>
                <a:gd name="T41" fmla="*/ 67 h 84"/>
                <a:gd name="T42" fmla="*/ 66 w 111"/>
                <a:gd name="T43" fmla="*/ 64 h 84"/>
                <a:gd name="T44" fmla="*/ 57 w 111"/>
                <a:gd name="T45" fmla="*/ 60 h 84"/>
                <a:gd name="T46" fmla="*/ 53 w 111"/>
                <a:gd name="T47" fmla="*/ 58 h 84"/>
                <a:gd name="T48" fmla="*/ 47 w 111"/>
                <a:gd name="T49" fmla="*/ 56 h 84"/>
                <a:gd name="T50" fmla="*/ 40 w 111"/>
                <a:gd name="T51" fmla="*/ 57 h 84"/>
                <a:gd name="T52" fmla="*/ 33 w 111"/>
                <a:gd name="T53" fmla="*/ 58 h 84"/>
                <a:gd name="T54" fmla="*/ 26 w 111"/>
                <a:gd name="T55" fmla="*/ 61 h 84"/>
                <a:gd name="T56" fmla="*/ 21 w 111"/>
                <a:gd name="T57" fmla="*/ 61 h 84"/>
                <a:gd name="T58" fmla="*/ 6 w 111"/>
                <a:gd name="T59" fmla="*/ 50 h 84"/>
                <a:gd name="T60" fmla="*/ 3 w 111"/>
                <a:gd name="T61" fmla="*/ 48 h 84"/>
                <a:gd name="T62" fmla="*/ 0 w 111"/>
                <a:gd name="T63" fmla="*/ 46 h 84"/>
                <a:gd name="T64" fmla="*/ 4 w 111"/>
                <a:gd name="T65" fmla="*/ 42 h 84"/>
                <a:gd name="T66" fmla="*/ 8 w 111"/>
                <a:gd name="T67" fmla="*/ 35 h 84"/>
                <a:gd name="T68" fmla="*/ 11 w 111"/>
                <a:gd name="T69" fmla="*/ 31 h 84"/>
                <a:gd name="T70" fmla="*/ 12 w 111"/>
                <a:gd name="T71" fmla="*/ 20 h 84"/>
                <a:gd name="T72" fmla="*/ 14 w 111"/>
                <a:gd name="T73" fmla="*/ 8 h 84"/>
                <a:gd name="T74" fmla="*/ 14 w 111"/>
                <a:gd name="T75" fmla="*/ 6 h 8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11"/>
                <a:gd name="T115" fmla="*/ 0 h 84"/>
                <a:gd name="T116" fmla="*/ 111 w 111"/>
                <a:gd name="T117" fmla="*/ 84 h 8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11" h="84">
                  <a:moveTo>
                    <a:pt x="19" y="6"/>
                  </a:moveTo>
                  <a:lnTo>
                    <a:pt x="30" y="2"/>
                  </a:lnTo>
                  <a:lnTo>
                    <a:pt x="41" y="1"/>
                  </a:lnTo>
                  <a:lnTo>
                    <a:pt x="51" y="4"/>
                  </a:lnTo>
                  <a:lnTo>
                    <a:pt x="65" y="5"/>
                  </a:lnTo>
                  <a:lnTo>
                    <a:pt x="73" y="4"/>
                  </a:lnTo>
                  <a:lnTo>
                    <a:pt x="75" y="2"/>
                  </a:lnTo>
                  <a:lnTo>
                    <a:pt x="75" y="0"/>
                  </a:lnTo>
                  <a:lnTo>
                    <a:pt x="85" y="2"/>
                  </a:lnTo>
                  <a:lnTo>
                    <a:pt x="93" y="6"/>
                  </a:lnTo>
                  <a:lnTo>
                    <a:pt x="98" y="14"/>
                  </a:lnTo>
                  <a:lnTo>
                    <a:pt x="102" y="23"/>
                  </a:lnTo>
                  <a:lnTo>
                    <a:pt x="103" y="31"/>
                  </a:lnTo>
                  <a:lnTo>
                    <a:pt x="103" y="40"/>
                  </a:lnTo>
                  <a:lnTo>
                    <a:pt x="102" y="56"/>
                  </a:lnTo>
                  <a:lnTo>
                    <a:pt x="107" y="60"/>
                  </a:lnTo>
                  <a:lnTo>
                    <a:pt x="110" y="62"/>
                  </a:lnTo>
                  <a:lnTo>
                    <a:pt x="106" y="69"/>
                  </a:lnTo>
                  <a:lnTo>
                    <a:pt x="107" y="76"/>
                  </a:lnTo>
                  <a:lnTo>
                    <a:pt x="107" y="83"/>
                  </a:lnTo>
                  <a:lnTo>
                    <a:pt x="101" y="78"/>
                  </a:lnTo>
                  <a:lnTo>
                    <a:pt x="92" y="74"/>
                  </a:lnTo>
                  <a:lnTo>
                    <a:pt x="79" y="70"/>
                  </a:lnTo>
                  <a:lnTo>
                    <a:pt x="74" y="67"/>
                  </a:lnTo>
                  <a:lnTo>
                    <a:pt x="65" y="65"/>
                  </a:lnTo>
                  <a:lnTo>
                    <a:pt x="55" y="66"/>
                  </a:lnTo>
                  <a:lnTo>
                    <a:pt x="46" y="67"/>
                  </a:lnTo>
                  <a:lnTo>
                    <a:pt x="37" y="71"/>
                  </a:lnTo>
                  <a:lnTo>
                    <a:pt x="29" y="71"/>
                  </a:lnTo>
                  <a:lnTo>
                    <a:pt x="8" y="58"/>
                  </a:lnTo>
                  <a:lnTo>
                    <a:pt x="5" y="56"/>
                  </a:lnTo>
                  <a:lnTo>
                    <a:pt x="0" y="53"/>
                  </a:lnTo>
                  <a:lnTo>
                    <a:pt x="6" y="48"/>
                  </a:lnTo>
                  <a:lnTo>
                    <a:pt x="12" y="41"/>
                  </a:lnTo>
                  <a:lnTo>
                    <a:pt x="15" y="35"/>
                  </a:lnTo>
                  <a:lnTo>
                    <a:pt x="16" y="23"/>
                  </a:lnTo>
                  <a:lnTo>
                    <a:pt x="20" y="10"/>
                  </a:lnTo>
                  <a:lnTo>
                    <a:pt x="19" y="6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82" name="Freeform 83"/>
            <p:cNvSpPr>
              <a:spLocks/>
            </p:cNvSpPr>
            <p:nvPr/>
          </p:nvSpPr>
          <p:spPr bwMode="auto">
            <a:xfrm>
              <a:off x="3836083" y="3139243"/>
              <a:ext cx="48699" cy="49609"/>
            </a:xfrm>
            <a:custGeom>
              <a:avLst/>
              <a:gdLst>
                <a:gd name="T0" fmla="*/ 19 w 43"/>
                <a:gd name="T1" fmla="*/ 0 h 44"/>
                <a:gd name="T2" fmla="*/ 31 w 43"/>
                <a:gd name="T3" fmla="*/ 17 h 44"/>
                <a:gd name="T4" fmla="*/ 26 w 43"/>
                <a:gd name="T5" fmla="*/ 24 h 44"/>
                <a:gd name="T6" fmla="*/ 17 w 43"/>
                <a:gd name="T7" fmla="*/ 26 h 44"/>
                <a:gd name="T8" fmla="*/ 13 w 43"/>
                <a:gd name="T9" fmla="*/ 27 h 44"/>
                <a:gd name="T10" fmla="*/ 12 w 43"/>
                <a:gd name="T11" fmla="*/ 32 h 44"/>
                <a:gd name="T12" fmla="*/ 7 w 43"/>
                <a:gd name="T13" fmla="*/ 34 h 44"/>
                <a:gd name="T14" fmla="*/ 3 w 43"/>
                <a:gd name="T15" fmla="*/ 37 h 44"/>
                <a:gd name="T16" fmla="*/ 0 w 43"/>
                <a:gd name="T17" fmla="*/ 35 h 44"/>
                <a:gd name="T18" fmla="*/ 0 w 43"/>
                <a:gd name="T19" fmla="*/ 31 h 44"/>
                <a:gd name="T20" fmla="*/ 1 w 43"/>
                <a:gd name="T21" fmla="*/ 17 h 44"/>
                <a:gd name="T22" fmla="*/ 3 w 43"/>
                <a:gd name="T23" fmla="*/ 11 h 44"/>
                <a:gd name="T24" fmla="*/ 3 w 43"/>
                <a:gd name="T25" fmla="*/ 7 h 44"/>
                <a:gd name="T26" fmla="*/ 9 w 43"/>
                <a:gd name="T27" fmla="*/ 3 h 44"/>
                <a:gd name="T28" fmla="*/ 12 w 43"/>
                <a:gd name="T29" fmla="*/ 1 h 44"/>
                <a:gd name="T30" fmla="*/ 19 w 43"/>
                <a:gd name="T31" fmla="*/ 0 h 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3"/>
                <a:gd name="T49" fmla="*/ 0 h 44"/>
                <a:gd name="T50" fmla="*/ 43 w 43"/>
                <a:gd name="T51" fmla="*/ 44 h 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3" h="44">
                  <a:moveTo>
                    <a:pt x="26" y="0"/>
                  </a:moveTo>
                  <a:lnTo>
                    <a:pt x="42" y="19"/>
                  </a:lnTo>
                  <a:lnTo>
                    <a:pt x="35" y="28"/>
                  </a:lnTo>
                  <a:lnTo>
                    <a:pt x="23" y="30"/>
                  </a:lnTo>
                  <a:lnTo>
                    <a:pt x="18" y="31"/>
                  </a:lnTo>
                  <a:lnTo>
                    <a:pt x="16" y="36"/>
                  </a:lnTo>
                  <a:lnTo>
                    <a:pt x="9" y="40"/>
                  </a:lnTo>
                  <a:lnTo>
                    <a:pt x="5" y="43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1" y="19"/>
                  </a:lnTo>
                  <a:lnTo>
                    <a:pt x="3" y="13"/>
                  </a:lnTo>
                  <a:lnTo>
                    <a:pt x="5" y="8"/>
                  </a:lnTo>
                  <a:lnTo>
                    <a:pt x="12" y="3"/>
                  </a:lnTo>
                  <a:lnTo>
                    <a:pt x="16" y="1"/>
                  </a:lnTo>
                  <a:lnTo>
                    <a:pt x="26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83" name="Freeform 84"/>
            <p:cNvSpPr>
              <a:spLocks/>
            </p:cNvSpPr>
            <p:nvPr/>
          </p:nvSpPr>
          <p:spPr bwMode="auto">
            <a:xfrm>
              <a:off x="3963753" y="3335260"/>
              <a:ext cx="329047" cy="258937"/>
            </a:xfrm>
            <a:custGeom>
              <a:avLst/>
              <a:gdLst>
                <a:gd name="T0" fmla="*/ 43 w 292"/>
                <a:gd name="T1" fmla="*/ 3 h 231"/>
                <a:gd name="T2" fmla="*/ 27 w 292"/>
                <a:gd name="T3" fmla="*/ 6 h 231"/>
                <a:gd name="T4" fmla="*/ 32 w 292"/>
                <a:gd name="T5" fmla="*/ 18 h 231"/>
                <a:gd name="T6" fmla="*/ 30 w 292"/>
                <a:gd name="T7" fmla="*/ 21 h 231"/>
                <a:gd name="T8" fmla="*/ 27 w 292"/>
                <a:gd name="T9" fmla="*/ 29 h 231"/>
                <a:gd name="T10" fmla="*/ 18 w 292"/>
                <a:gd name="T11" fmla="*/ 34 h 231"/>
                <a:gd name="T12" fmla="*/ 0 w 292"/>
                <a:gd name="T13" fmla="*/ 34 h 231"/>
                <a:gd name="T14" fmla="*/ 1 w 292"/>
                <a:gd name="T15" fmla="*/ 40 h 231"/>
                <a:gd name="T16" fmla="*/ 3 w 292"/>
                <a:gd name="T17" fmla="*/ 48 h 231"/>
                <a:gd name="T18" fmla="*/ 17 w 292"/>
                <a:gd name="T19" fmla="*/ 69 h 231"/>
                <a:gd name="T20" fmla="*/ 32 w 292"/>
                <a:gd name="T21" fmla="*/ 96 h 231"/>
                <a:gd name="T22" fmla="*/ 45 w 292"/>
                <a:gd name="T23" fmla="*/ 128 h 231"/>
                <a:gd name="T24" fmla="*/ 54 w 292"/>
                <a:gd name="T25" fmla="*/ 145 h 231"/>
                <a:gd name="T26" fmla="*/ 73 w 292"/>
                <a:gd name="T27" fmla="*/ 184 h 231"/>
                <a:gd name="T28" fmla="*/ 77 w 292"/>
                <a:gd name="T29" fmla="*/ 180 h 231"/>
                <a:gd name="T30" fmla="*/ 80 w 292"/>
                <a:gd name="T31" fmla="*/ 179 h 231"/>
                <a:gd name="T32" fmla="*/ 82 w 292"/>
                <a:gd name="T33" fmla="*/ 176 h 231"/>
                <a:gd name="T34" fmla="*/ 82 w 292"/>
                <a:gd name="T35" fmla="*/ 171 h 231"/>
                <a:gd name="T36" fmla="*/ 90 w 292"/>
                <a:gd name="T37" fmla="*/ 174 h 231"/>
                <a:gd name="T38" fmla="*/ 106 w 292"/>
                <a:gd name="T39" fmla="*/ 197 h 231"/>
                <a:gd name="T40" fmla="*/ 110 w 292"/>
                <a:gd name="T41" fmla="*/ 194 h 231"/>
                <a:gd name="T42" fmla="*/ 127 w 292"/>
                <a:gd name="T43" fmla="*/ 170 h 231"/>
                <a:gd name="T44" fmla="*/ 146 w 292"/>
                <a:gd name="T45" fmla="*/ 162 h 231"/>
                <a:gd name="T46" fmla="*/ 161 w 292"/>
                <a:gd name="T47" fmla="*/ 157 h 231"/>
                <a:gd name="T48" fmla="*/ 171 w 292"/>
                <a:gd name="T49" fmla="*/ 156 h 231"/>
                <a:gd name="T50" fmla="*/ 174 w 292"/>
                <a:gd name="T51" fmla="*/ 156 h 231"/>
                <a:gd name="T52" fmla="*/ 181 w 292"/>
                <a:gd name="T53" fmla="*/ 153 h 231"/>
                <a:gd name="T54" fmla="*/ 195 w 292"/>
                <a:gd name="T55" fmla="*/ 145 h 231"/>
                <a:gd name="T56" fmla="*/ 202 w 292"/>
                <a:gd name="T57" fmla="*/ 138 h 231"/>
                <a:gd name="T58" fmla="*/ 209 w 292"/>
                <a:gd name="T59" fmla="*/ 132 h 231"/>
                <a:gd name="T60" fmla="*/ 213 w 292"/>
                <a:gd name="T61" fmla="*/ 122 h 231"/>
                <a:gd name="T62" fmla="*/ 211 w 292"/>
                <a:gd name="T63" fmla="*/ 112 h 231"/>
                <a:gd name="T64" fmla="*/ 211 w 292"/>
                <a:gd name="T65" fmla="*/ 108 h 231"/>
                <a:gd name="T66" fmla="*/ 211 w 292"/>
                <a:gd name="T67" fmla="*/ 104 h 231"/>
                <a:gd name="T68" fmla="*/ 201 w 292"/>
                <a:gd name="T69" fmla="*/ 105 h 231"/>
                <a:gd name="T70" fmla="*/ 185 w 292"/>
                <a:gd name="T71" fmla="*/ 105 h 231"/>
                <a:gd name="T72" fmla="*/ 181 w 292"/>
                <a:gd name="T73" fmla="*/ 103 h 231"/>
                <a:gd name="T74" fmla="*/ 179 w 292"/>
                <a:gd name="T75" fmla="*/ 99 h 231"/>
                <a:gd name="T76" fmla="*/ 181 w 292"/>
                <a:gd name="T77" fmla="*/ 94 h 231"/>
                <a:gd name="T78" fmla="*/ 173 w 292"/>
                <a:gd name="T79" fmla="*/ 92 h 231"/>
                <a:gd name="T80" fmla="*/ 167 w 292"/>
                <a:gd name="T81" fmla="*/ 93 h 231"/>
                <a:gd name="T82" fmla="*/ 165 w 292"/>
                <a:gd name="T83" fmla="*/ 93 h 231"/>
                <a:gd name="T84" fmla="*/ 161 w 292"/>
                <a:gd name="T85" fmla="*/ 90 h 231"/>
                <a:gd name="T86" fmla="*/ 156 w 292"/>
                <a:gd name="T87" fmla="*/ 76 h 231"/>
                <a:gd name="T88" fmla="*/ 151 w 292"/>
                <a:gd name="T89" fmla="*/ 67 h 231"/>
                <a:gd name="T90" fmla="*/ 135 w 292"/>
                <a:gd name="T91" fmla="*/ 44 h 231"/>
                <a:gd name="T92" fmla="*/ 121 w 292"/>
                <a:gd name="T93" fmla="*/ 44 h 231"/>
                <a:gd name="T94" fmla="*/ 120 w 292"/>
                <a:gd name="T95" fmla="*/ 43 h 231"/>
                <a:gd name="T96" fmla="*/ 114 w 292"/>
                <a:gd name="T97" fmla="*/ 40 h 231"/>
                <a:gd name="T98" fmla="*/ 105 w 292"/>
                <a:gd name="T99" fmla="*/ 31 h 231"/>
                <a:gd name="T100" fmla="*/ 98 w 292"/>
                <a:gd name="T101" fmla="*/ 26 h 231"/>
                <a:gd name="T102" fmla="*/ 90 w 292"/>
                <a:gd name="T103" fmla="*/ 22 h 231"/>
                <a:gd name="T104" fmla="*/ 81 w 292"/>
                <a:gd name="T105" fmla="*/ 14 h 231"/>
                <a:gd name="T106" fmla="*/ 74 w 292"/>
                <a:gd name="T107" fmla="*/ 14 h 231"/>
                <a:gd name="T108" fmla="*/ 54 w 292"/>
                <a:gd name="T109" fmla="*/ 3 h 231"/>
                <a:gd name="T110" fmla="*/ 49 w 292"/>
                <a:gd name="T111" fmla="*/ 0 h 231"/>
                <a:gd name="T112" fmla="*/ 43 w 292"/>
                <a:gd name="T113" fmla="*/ 3 h 23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92"/>
                <a:gd name="T172" fmla="*/ 0 h 231"/>
                <a:gd name="T173" fmla="*/ 292 w 292"/>
                <a:gd name="T174" fmla="*/ 231 h 23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92" h="231">
                  <a:moveTo>
                    <a:pt x="58" y="3"/>
                  </a:moveTo>
                  <a:lnTo>
                    <a:pt x="36" y="7"/>
                  </a:lnTo>
                  <a:lnTo>
                    <a:pt x="43" y="21"/>
                  </a:lnTo>
                  <a:lnTo>
                    <a:pt x="41" y="25"/>
                  </a:lnTo>
                  <a:lnTo>
                    <a:pt x="36" y="33"/>
                  </a:lnTo>
                  <a:lnTo>
                    <a:pt x="25" y="40"/>
                  </a:lnTo>
                  <a:lnTo>
                    <a:pt x="0" y="40"/>
                  </a:lnTo>
                  <a:lnTo>
                    <a:pt x="1" y="46"/>
                  </a:lnTo>
                  <a:lnTo>
                    <a:pt x="5" y="56"/>
                  </a:lnTo>
                  <a:lnTo>
                    <a:pt x="23" y="80"/>
                  </a:lnTo>
                  <a:lnTo>
                    <a:pt x="43" y="112"/>
                  </a:lnTo>
                  <a:lnTo>
                    <a:pt x="62" y="149"/>
                  </a:lnTo>
                  <a:lnTo>
                    <a:pt x="73" y="168"/>
                  </a:lnTo>
                  <a:lnTo>
                    <a:pt x="99" y="215"/>
                  </a:lnTo>
                  <a:lnTo>
                    <a:pt x="105" y="209"/>
                  </a:lnTo>
                  <a:lnTo>
                    <a:pt x="109" y="208"/>
                  </a:lnTo>
                  <a:lnTo>
                    <a:pt x="112" y="205"/>
                  </a:lnTo>
                  <a:lnTo>
                    <a:pt x="112" y="200"/>
                  </a:lnTo>
                  <a:lnTo>
                    <a:pt x="123" y="203"/>
                  </a:lnTo>
                  <a:lnTo>
                    <a:pt x="145" y="230"/>
                  </a:lnTo>
                  <a:lnTo>
                    <a:pt x="149" y="226"/>
                  </a:lnTo>
                  <a:lnTo>
                    <a:pt x="173" y="199"/>
                  </a:lnTo>
                  <a:lnTo>
                    <a:pt x="198" y="189"/>
                  </a:lnTo>
                  <a:lnTo>
                    <a:pt x="219" y="184"/>
                  </a:lnTo>
                  <a:lnTo>
                    <a:pt x="234" y="181"/>
                  </a:lnTo>
                  <a:lnTo>
                    <a:pt x="237" y="181"/>
                  </a:lnTo>
                  <a:lnTo>
                    <a:pt x="246" y="178"/>
                  </a:lnTo>
                  <a:lnTo>
                    <a:pt x="266" y="168"/>
                  </a:lnTo>
                  <a:lnTo>
                    <a:pt x="276" y="161"/>
                  </a:lnTo>
                  <a:lnTo>
                    <a:pt x="285" y="153"/>
                  </a:lnTo>
                  <a:lnTo>
                    <a:pt x="291" y="143"/>
                  </a:lnTo>
                  <a:lnTo>
                    <a:pt x="289" y="131"/>
                  </a:lnTo>
                  <a:lnTo>
                    <a:pt x="288" y="126"/>
                  </a:lnTo>
                  <a:lnTo>
                    <a:pt x="289" y="121"/>
                  </a:lnTo>
                  <a:lnTo>
                    <a:pt x="274" y="122"/>
                  </a:lnTo>
                  <a:lnTo>
                    <a:pt x="252" y="122"/>
                  </a:lnTo>
                  <a:lnTo>
                    <a:pt x="246" y="120"/>
                  </a:lnTo>
                  <a:lnTo>
                    <a:pt x="244" y="116"/>
                  </a:lnTo>
                  <a:lnTo>
                    <a:pt x="246" y="109"/>
                  </a:lnTo>
                  <a:lnTo>
                    <a:pt x="236" y="107"/>
                  </a:lnTo>
                  <a:lnTo>
                    <a:pt x="228" y="108"/>
                  </a:lnTo>
                  <a:lnTo>
                    <a:pt x="225" y="108"/>
                  </a:lnTo>
                  <a:lnTo>
                    <a:pt x="219" y="105"/>
                  </a:lnTo>
                  <a:lnTo>
                    <a:pt x="213" y="89"/>
                  </a:lnTo>
                  <a:lnTo>
                    <a:pt x="205" y="78"/>
                  </a:lnTo>
                  <a:lnTo>
                    <a:pt x="185" y="52"/>
                  </a:lnTo>
                  <a:lnTo>
                    <a:pt x="165" y="52"/>
                  </a:lnTo>
                  <a:lnTo>
                    <a:pt x="163" y="50"/>
                  </a:lnTo>
                  <a:lnTo>
                    <a:pt x="155" y="46"/>
                  </a:lnTo>
                  <a:lnTo>
                    <a:pt x="144" y="37"/>
                  </a:lnTo>
                  <a:lnTo>
                    <a:pt x="134" y="30"/>
                  </a:lnTo>
                  <a:lnTo>
                    <a:pt x="123" y="26"/>
                  </a:lnTo>
                  <a:lnTo>
                    <a:pt x="111" y="16"/>
                  </a:lnTo>
                  <a:lnTo>
                    <a:pt x="101" y="16"/>
                  </a:lnTo>
                  <a:lnTo>
                    <a:pt x="73" y="3"/>
                  </a:lnTo>
                  <a:lnTo>
                    <a:pt x="66" y="0"/>
                  </a:lnTo>
                  <a:lnTo>
                    <a:pt x="58" y="3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84" name="Freeform 85"/>
            <p:cNvSpPr>
              <a:spLocks/>
            </p:cNvSpPr>
            <p:nvPr/>
          </p:nvSpPr>
          <p:spPr bwMode="auto">
            <a:xfrm>
              <a:off x="4076946" y="3560317"/>
              <a:ext cx="51331" cy="73809"/>
            </a:xfrm>
            <a:custGeom>
              <a:avLst/>
              <a:gdLst>
                <a:gd name="T0" fmla="*/ 14 w 46"/>
                <a:gd name="T1" fmla="*/ 55 h 66"/>
                <a:gd name="T2" fmla="*/ 7 w 46"/>
                <a:gd name="T3" fmla="*/ 51 h 66"/>
                <a:gd name="T4" fmla="*/ 6 w 46"/>
                <a:gd name="T5" fmla="*/ 39 h 66"/>
                <a:gd name="T6" fmla="*/ 3 w 46"/>
                <a:gd name="T7" fmla="*/ 32 h 66"/>
                <a:gd name="T8" fmla="*/ 2 w 46"/>
                <a:gd name="T9" fmla="*/ 25 h 66"/>
                <a:gd name="T10" fmla="*/ 0 w 46"/>
                <a:gd name="T11" fmla="*/ 12 h 66"/>
                <a:gd name="T12" fmla="*/ 2 w 46"/>
                <a:gd name="T13" fmla="*/ 9 h 66"/>
                <a:gd name="T14" fmla="*/ 6 w 46"/>
                <a:gd name="T15" fmla="*/ 6 h 66"/>
                <a:gd name="T16" fmla="*/ 7 w 46"/>
                <a:gd name="T17" fmla="*/ 2 h 66"/>
                <a:gd name="T18" fmla="*/ 7 w 46"/>
                <a:gd name="T19" fmla="*/ 0 h 66"/>
                <a:gd name="T20" fmla="*/ 10 w 46"/>
                <a:gd name="T21" fmla="*/ 2 h 66"/>
                <a:gd name="T22" fmla="*/ 17 w 46"/>
                <a:gd name="T23" fmla="*/ 2 h 66"/>
                <a:gd name="T24" fmla="*/ 32 w 46"/>
                <a:gd name="T25" fmla="*/ 25 h 66"/>
                <a:gd name="T26" fmla="*/ 30 w 46"/>
                <a:gd name="T27" fmla="*/ 28 h 66"/>
                <a:gd name="T28" fmla="*/ 30 w 46"/>
                <a:gd name="T29" fmla="*/ 33 h 66"/>
                <a:gd name="T30" fmla="*/ 31 w 46"/>
                <a:gd name="T31" fmla="*/ 36 h 66"/>
                <a:gd name="T32" fmla="*/ 31 w 46"/>
                <a:gd name="T33" fmla="*/ 37 h 66"/>
                <a:gd name="T34" fmla="*/ 31 w 46"/>
                <a:gd name="T35" fmla="*/ 40 h 66"/>
                <a:gd name="T36" fmla="*/ 26 w 46"/>
                <a:gd name="T37" fmla="*/ 41 h 66"/>
                <a:gd name="T38" fmla="*/ 21 w 46"/>
                <a:gd name="T39" fmla="*/ 48 h 66"/>
                <a:gd name="T40" fmla="*/ 22 w 46"/>
                <a:gd name="T41" fmla="*/ 50 h 66"/>
                <a:gd name="T42" fmla="*/ 21 w 46"/>
                <a:gd name="T43" fmla="*/ 51 h 66"/>
                <a:gd name="T44" fmla="*/ 18 w 46"/>
                <a:gd name="T45" fmla="*/ 51 h 66"/>
                <a:gd name="T46" fmla="*/ 14 w 46"/>
                <a:gd name="T47" fmla="*/ 55 h 6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6"/>
                <a:gd name="T73" fmla="*/ 0 h 66"/>
                <a:gd name="T74" fmla="*/ 46 w 46"/>
                <a:gd name="T75" fmla="*/ 66 h 6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6" h="66">
                  <a:moveTo>
                    <a:pt x="20" y="65"/>
                  </a:moveTo>
                  <a:lnTo>
                    <a:pt x="10" y="60"/>
                  </a:lnTo>
                  <a:lnTo>
                    <a:pt x="8" y="45"/>
                  </a:lnTo>
                  <a:lnTo>
                    <a:pt x="3" y="38"/>
                  </a:lnTo>
                  <a:lnTo>
                    <a:pt x="2" y="29"/>
                  </a:lnTo>
                  <a:lnTo>
                    <a:pt x="0" y="14"/>
                  </a:lnTo>
                  <a:lnTo>
                    <a:pt x="2" y="11"/>
                  </a:lnTo>
                  <a:lnTo>
                    <a:pt x="8" y="7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23" y="2"/>
                  </a:lnTo>
                  <a:lnTo>
                    <a:pt x="45" y="29"/>
                  </a:lnTo>
                  <a:lnTo>
                    <a:pt x="41" y="32"/>
                  </a:lnTo>
                  <a:lnTo>
                    <a:pt x="41" y="39"/>
                  </a:lnTo>
                  <a:lnTo>
                    <a:pt x="43" y="42"/>
                  </a:lnTo>
                  <a:lnTo>
                    <a:pt x="43" y="43"/>
                  </a:lnTo>
                  <a:lnTo>
                    <a:pt x="42" y="47"/>
                  </a:lnTo>
                  <a:lnTo>
                    <a:pt x="36" y="48"/>
                  </a:lnTo>
                  <a:lnTo>
                    <a:pt x="30" y="56"/>
                  </a:lnTo>
                  <a:lnTo>
                    <a:pt x="31" y="58"/>
                  </a:lnTo>
                  <a:lnTo>
                    <a:pt x="30" y="60"/>
                  </a:lnTo>
                  <a:lnTo>
                    <a:pt x="25" y="60"/>
                  </a:lnTo>
                  <a:lnTo>
                    <a:pt x="20" y="65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85" name="Freeform 86"/>
            <p:cNvSpPr>
              <a:spLocks/>
            </p:cNvSpPr>
            <p:nvPr/>
          </p:nvSpPr>
          <p:spPr bwMode="auto">
            <a:xfrm>
              <a:off x="4100637" y="3539747"/>
              <a:ext cx="144781" cy="98009"/>
            </a:xfrm>
            <a:custGeom>
              <a:avLst/>
              <a:gdLst>
                <a:gd name="T0" fmla="*/ 93 w 129"/>
                <a:gd name="T1" fmla="*/ 25 h 88"/>
                <a:gd name="T2" fmla="*/ 82 w 129"/>
                <a:gd name="T3" fmla="*/ 27 h 88"/>
                <a:gd name="T4" fmla="*/ 73 w 129"/>
                <a:gd name="T5" fmla="*/ 33 h 88"/>
                <a:gd name="T6" fmla="*/ 61 w 129"/>
                <a:gd name="T7" fmla="*/ 46 h 88"/>
                <a:gd name="T8" fmla="*/ 49 w 129"/>
                <a:gd name="T9" fmla="*/ 52 h 88"/>
                <a:gd name="T10" fmla="*/ 41 w 129"/>
                <a:gd name="T11" fmla="*/ 55 h 88"/>
                <a:gd name="T12" fmla="*/ 29 w 129"/>
                <a:gd name="T13" fmla="*/ 67 h 88"/>
                <a:gd name="T14" fmla="*/ 5 w 129"/>
                <a:gd name="T15" fmla="*/ 74 h 88"/>
                <a:gd name="T16" fmla="*/ 0 w 129"/>
                <a:gd name="T17" fmla="*/ 71 h 88"/>
                <a:gd name="T18" fmla="*/ 3 w 129"/>
                <a:gd name="T19" fmla="*/ 68 h 88"/>
                <a:gd name="T20" fmla="*/ 7 w 129"/>
                <a:gd name="T21" fmla="*/ 68 h 88"/>
                <a:gd name="T22" fmla="*/ 8 w 129"/>
                <a:gd name="T23" fmla="*/ 65 h 88"/>
                <a:gd name="T24" fmla="*/ 7 w 129"/>
                <a:gd name="T25" fmla="*/ 64 h 88"/>
                <a:gd name="T26" fmla="*/ 10 w 129"/>
                <a:gd name="T27" fmla="*/ 58 h 88"/>
                <a:gd name="T28" fmla="*/ 11 w 129"/>
                <a:gd name="T29" fmla="*/ 57 h 88"/>
                <a:gd name="T30" fmla="*/ 15 w 129"/>
                <a:gd name="T31" fmla="*/ 55 h 88"/>
                <a:gd name="T32" fmla="*/ 16 w 129"/>
                <a:gd name="T33" fmla="*/ 55 h 88"/>
                <a:gd name="T34" fmla="*/ 17 w 129"/>
                <a:gd name="T35" fmla="*/ 52 h 88"/>
                <a:gd name="T36" fmla="*/ 13 w 129"/>
                <a:gd name="T37" fmla="*/ 48 h 88"/>
                <a:gd name="T38" fmla="*/ 13 w 129"/>
                <a:gd name="T39" fmla="*/ 43 h 88"/>
                <a:gd name="T40" fmla="*/ 17 w 129"/>
                <a:gd name="T41" fmla="*/ 41 h 88"/>
                <a:gd name="T42" fmla="*/ 20 w 129"/>
                <a:gd name="T43" fmla="*/ 38 h 88"/>
                <a:gd name="T44" fmla="*/ 27 w 129"/>
                <a:gd name="T45" fmla="*/ 27 h 88"/>
                <a:gd name="T46" fmla="*/ 39 w 129"/>
                <a:gd name="T47" fmla="*/ 13 h 88"/>
                <a:gd name="T48" fmla="*/ 57 w 129"/>
                <a:gd name="T49" fmla="*/ 6 h 88"/>
                <a:gd name="T50" fmla="*/ 72 w 129"/>
                <a:gd name="T51" fmla="*/ 2 h 88"/>
                <a:gd name="T52" fmla="*/ 82 w 129"/>
                <a:gd name="T53" fmla="*/ 0 h 88"/>
                <a:gd name="T54" fmla="*/ 82 w 129"/>
                <a:gd name="T55" fmla="*/ 0 h 88"/>
                <a:gd name="T56" fmla="*/ 84 w 129"/>
                <a:gd name="T57" fmla="*/ 1 h 88"/>
                <a:gd name="T58" fmla="*/ 93 w 129"/>
                <a:gd name="T59" fmla="*/ 25 h 8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9"/>
                <a:gd name="T91" fmla="*/ 0 h 88"/>
                <a:gd name="T92" fmla="*/ 129 w 129"/>
                <a:gd name="T93" fmla="*/ 88 h 8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9" h="88">
                  <a:moveTo>
                    <a:pt x="128" y="29"/>
                  </a:moveTo>
                  <a:lnTo>
                    <a:pt x="112" y="32"/>
                  </a:lnTo>
                  <a:lnTo>
                    <a:pt x="101" y="39"/>
                  </a:lnTo>
                  <a:lnTo>
                    <a:pt x="85" y="54"/>
                  </a:lnTo>
                  <a:lnTo>
                    <a:pt x="67" y="62"/>
                  </a:lnTo>
                  <a:lnTo>
                    <a:pt x="56" y="65"/>
                  </a:lnTo>
                  <a:lnTo>
                    <a:pt x="40" y="79"/>
                  </a:lnTo>
                  <a:lnTo>
                    <a:pt x="7" y="87"/>
                  </a:lnTo>
                  <a:lnTo>
                    <a:pt x="0" y="84"/>
                  </a:lnTo>
                  <a:lnTo>
                    <a:pt x="3" y="80"/>
                  </a:lnTo>
                  <a:lnTo>
                    <a:pt x="9" y="80"/>
                  </a:lnTo>
                  <a:lnTo>
                    <a:pt x="11" y="77"/>
                  </a:lnTo>
                  <a:lnTo>
                    <a:pt x="9" y="75"/>
                  </a:lnTo>
                  <a:lnTo>
                    <a:pt x="14" y="68"/>
                  </a:lnTo>
                  <a:lnTo>
                    <a:pt x="15" y="67"/>
                  </a:lnTo>
                  <a:lnTo>
                    <a:pt x="21" y="65"/>
                  </a:lnTo>
                  <a:lnTo>
                    <a:pt x="22" y="65"/>
                  </a:lnTo>
                  <a:lnTo>
                    <a:pt x="23" y="61"/>
                  </a:lnTo>
                  <a:lnTo>
                    <a:pt x="18" y="56"/>
                  </a:lnTo>
                  <a:lnTo>
                    <a:pt x="18" y="51"/>
                  </a:lnTo>
                  <a:lnTo>
                    <a:pt x="24" y="49"/>
                  </a:lnTo>
                  <a:lnTo>
                    <a:pt x="27" y="45"/>
                  </a:lnTo>
                  <a:lnTo>
                    <a:pt x="38" y="31"/>
                  </a:lnTo>
                  <a:lnTo>
                    <a:pt x="54" y="15"/>
                  </a:lnTo>
                  <a:lnTo>
                    <a:pt x="79" y="7"/>
                  </a:lnTo>
                  <a:lnTo>
                    <a:pt x="99" y="2"/>
                  </a:lnTo>
                  <a:lnTo>
                    <a:pt x="112" y="0"/>
                  </a:lnTo>
                  <a:lnTo>
                    <a:pt x="113" y="0"/>
                  </a:lnTo>
                  <a:lnTo>
                    <a:pt x="116" y="1"/>
                  </a:lnTo>
                  <a:lnTo>
                    <a:pt x="128" y="29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86" name="Freeform 87"/>
            <p:cNvSpPr>
              <a:spLocks/>
            </p:cNvSpPr>
            <p:nvPr/>
          </p:nvSpPr>
          <p:spPr bwMode="auto">
            <a:xfrm>
              <a:off x="4229624" y="3458679"/>
              <a:ext cx="111876" cy="114949"/>
            </a:xfrm>
            <a:custGeom>
              <a:avLst/>
              <a:gdLst>
                <a:gd name="T0" fmla="*/ 55 w 100"/>
                <a:gd name="T1" fmla="*/ 0 h 102"/>
                <a:gd name="T2" fmla="*/ 55 w 100"/>
                <a:gd name="T3" fmla="*/ 7 h 102"/>
                <a:gd name="T4" fmla="*/ 60 w 100"/>
                <a:gd name="T5" fmla="*/ 13 h 102"/>
                <a:gd name="T6" fmla="*/ 65 w 100"/>
                <a:gd name="T7" fmla="*/ 18 h 102"/>
                <a:gd name="T8" fmla="*/ 70 w 100"/>
                <a:gd name="T9" fmla="*/ 20 h 102"/>
                <a:gd name="T10" fmla="*/ 71 w 100"/>
                <a:gd name="T11" fmla="*/ 25 h 102"/>
                <a:gd name="T12" fmla="*/ 71 w 100"/>
                <a:gd name="T13" fmla="*/ 29 h 102"/>
                <a:gd name="T14" fmla="*/ 70 w 100"/>
                <a:gd name="T15" fmla="*/ 33 h 102"/>
                <a:gd name="T16" fmla="*/ 65 w 100"/>
                <a:gd name="T17" fmla="*/ 36 h 102"/>
                <a:gd name="T18" fmla="*/ 58 w 100"/>
                <a:gd name="T19" fmla="*/ 44 h 102"/>
                <a:gd name="T20" fmla="*/ 58 w 100"/>
                <a:gd name="T21" fmla="*/ 48 h 102"/>
                <a:gd name="T22" fmla="*/ 54 w 100"/>
                <a:gd name="T23" fmla="*/ 52 h 102"/>
                <a:gd name="T24" fmla="*/ 49 w 100"/>
                <a:gd name="T25" fmla="*/ 55 h 102"/>
                <a:gd name="T26" fmla="*/ 42 w 100"/>
                <a:gd name="T27" fmla="*/ 58 h 102"/>
                <a:gd name="T28" fmla="*/ 40 w 100"/>
                <a:gd name="T29" fmla="*/ 61 h 102"/>
                <a:gd name="T30" fmla="*/ 38 w 100"/>
                <a:gd name="T31" fmla="*/ 68 h 102"/>
                <a:gd name="T32" fmla="*/ 31 w 100"/>
                <a:gd name="T33" fmla="*/ 76 h 102"/>
                <a:gd name="T34" fmla="*/ 23 w 100"/>
                <a:gd name="T35" fmla="*/ 83 h 102"/>
                <a:gd name="T36" fmla="*/ 10 w 100"/>
                <a:gd name="T37" fmla="*/ 88 h 102"/>
                <a:gd name="T38" fmla="*/ 2 w 100"/>
                <a:gd name="T39" fmla="*/ 64 h 102"/>
                <a:gd name="T40" fmla="*/ 0 w 100"/>
                <a:gd name="T41" fmla="*/ 62 h 102"/>
                <a:gd name="T42" fmla="*/ 20 w 100"/>
                <a:gd name="T43" fmla="*/ 53 h 102"/>
                <a:gd name="T44" fmla="*/ 32 w 100"/>
                <a:gd name="T45" fmla="*/ 41 h 102"/>
                <a:gd name="T46" fmla="*/ 37 w 100"/>
                <a:gd name="T47" fmla="*/ 33 h 102"/>
                <a:gd name="T48" fmla="*/ 38 w 100"/>
                <a:gd name="T49" fmla="*/ 22 h 102"/>
                <a:gd name="T50" fmla="*/ 37 w 100"/>
                <a:gd name="T51" fmla="*/ 13 h 102"/>
                <a:gd name="T52" fmla="*/ 37 w 100"/>
                <a:gd name="T53" fmla="*/ 12 h 102"/>
                <a:gd name="T54" fmla="*/ 39 w 100"/>
                <a:gd name="T55" fmla="*/ 9 h 102"/>
                <a:gd name="T56" fmla="*/ 41 w 100"/>
                <a:gd name="T57" fmla="*/ 8 h 102"/>
                <a:gd name="T58" fmla="*/ 46 w 100"/>
                <a:gd name="T59" fmla="*/ 6 h 102"/>
                <a:gd name="T60" fmla="*/ 48 w 100"/>
                <a:gd name="T61" fmla="*/ 4 h 102"/>
                <a:gd name="T62" fmla="*/ 49 w 100"/>
                <a:gd name="T63" fmla="*/ 3 h 102"/>
                <a:gd name="T64" fmla="*/ 51 w 100"/>
                <a:gd name="T65" fmla="*/ 4 h 102"/>
                <a:gd name="T66" fmla="*/ 55 w 100"/>
                <a:gd name="T67" fmla="*/ 0 h 10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0"/>
                <a:gd name="T103" fmla="*/ 0 h 102"/>
                <a:gd name="T104" fmla="*/ 100 w 100"/>
                <a:gd name="T105" fmla="*/ 102 h 10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0" h="102">
                  <a:moveTo>
                    <a:pt x="76" y="0"/>
                  </a:moveTo>
                  <a:lnTo>
                    <a:pt x="77" y="7"/>
                  </a:lnTo>
                  <a:lnTo>
                    <a:pt x="84" y="15"/>
                  </a:lnTo>
                  <a:lnTo>
                    <a:pt x="90" y="20"/>
                  </a:lnTo>
                  <a:lnTo>
                    <a:pt x="96" y="23"/>
                  </a:lnTo>
                  <a:lnTo>
                    <a:pt x="99" y="29"/>
                  </a:lnTo>
                  <a:lnTo>
                    <a:pt x="99" y="33"/>
                  </a:lnTo>
                  <a:lnTo>
                    <a:pt x="96" y="38"/>
                  </a:lnTo>
                  <a:lnTo>
                    <a:pt x="91" y="42"/>
                  </a:lnTo>
                  <a:lnTo>
                    <a:pt x="80" y="50"/>
                  </a:lnTo>
                  <a:lnTo>
                    <a:pt x="80" y="56"/>
                  </a:lnTo>
                  <a:lnTo>
                    <a:pt x="74" y="60"/>
                  </a:lnTo>
                  <a:lnTo>
                    <a:pt x="68" y="63"/>
                  </a:lnTo>
                  <a:lnTo>
                    <a:pt x="58" y="67"/>
                  </a:lnTo>
                  <a:lnTo>
                    <a:pt x="55" y="71"/>
                  </a:lnTo>
                  <a:lnTo>
                    <a:pt x="53" y="78"/>
                  </a:lnTo>
                  <a:lnTo>
                    <a:pt x="44" y="88"/>
                  </a:lnTo>
                  <a:lnTo>
                    <a:pt x="32" y="96"/>
                  </a:lnTo>
                  <a:lnTo>
                    <a:pt x="14" y="101"/>
                  </a:lnTo>
                  <a:lnTo>
                    <a:pt x="2" y="74"/>
                  </a:lnTo>
                  <a:lnTo>
                    <a:pt x="0" y="72"/>
                  </a:lnTo>
                  <a:lnTo>
                    <a:pt x="27" y="61"/>
                  </a:lnTo>
                  <a:lnTo>
                    <a:pt x="45" y="47"/>
                  </a:lnTo>
                  <a:lnTo>
                    <a:pt x="52" y="38"/>
                  </a:lnTo>
                  <a:lnTo>
                    <a:pt x="53" y="26"/>
                  </a:lnTo>
                  <a:lnTo>
                    <a:pt x="52" y="15"/>
                  </a:lnTo>
                  <a:lnTo>
                    <a:pt x="52" y="14"/>
                  </a:lnTo>
                  <a:lnTo>
                    <a:pt x="54" y="11"/>
                  </a:lnTo>
                  <a:lnTo>
                    <a:pt x="57" y="10"/>
                  </a:lnTo>
                  <a:lnTo>
                    <a:pt x="63" y="6"/>
                  </a:lnTo>
                  <a:lnTo>
                    <a:pt x="66" y="4"/>
                  </a:lnTo>
                  <a:lnTo>
                    <a:pt x="68" y="3"/>
                  </a:lnTo>
                  <a:lnTo>
                    <a:pt x="70" y="4"/>
                  </a:lnTo>
                  <a:lnTo>
                    <a:pt x="76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87" name="Freeform 88"/>
            <p:cNvSpPr>
              <a:spLocks/>
            </p:cNvSpPr>
            <p:nvPr/>
          </p:nvSpPr>
          <p:spPr bwMode="auto">
            <a:xfrm>
              <a:off x="4016401" y="3225151"/>
              <a:ext cx="140832" cy="151248"/>
            </a:xfrm>
            <a:custGeom>
              <a:avLst/>
              <a:gdLst>
                <a:gd name="T0" fmla="*/ 67 w 126"/>
                <a:gd name="T1" fmla="*/ 115 h 135"/>
                <a:gd name="T2" fmla="*/ 65 w 126"/>
                <a:gd name="T3" fmla="*/ 111 h 135"/>
                <a:gd name="T4" fmla="*/ 54 w 126"/>
                <a:gd name="T5" fmla="*/ 108 h 135"/>
                <a:gd name="T6" fmla="*/ 46 w 126"/>
                <a:gd name="T7" fmla="*/ 98 h 135"/>
                <a:gd name="T8" fmla="*/ 38 w 126"/>
                <a:gd name="T9" fmla="*/ 98 h 135"/>
                <a:gd name="T10" fmla="*/ 18 w 126"/>
                <a:gd name="T11" fmla="*/ 87 h 135"/>
                <a:gd name="T12" fmla="*/ 12 w 126"/>
                <a:gd name="T13" fmla="*/ 83 h 135"/>
                <a:gd name="T14" fmla="*/ 12 w 126"/>
                <a:gd name="T15" fmla="*/ 82 h 135"/>
                <a:gd name="T16" fmla="*/ 11 w 126"/>
                <a:gd name="T17" fmla="*/ 80 h 135"/>
                <a:gd name="T18" fmla="*/ 3 w 126"/>
                <a:gd name="T19" fmla="*/ 65 h 135"/>
                <a:gd name="T20" fmla="*/ 0 w 126"/>
                <a:gd name="T21" fmla="*/ 57 h 135"/>
                <a:gd name="T22" fmla="*/ 19 w 126"/>
                <a:gd name="T23" fmla="*/ 41 h 135"/>
                <a:gd name="T24" fmla="*/ 20 w 126"/>
                <a:gd name="T25" fmla="*/ 37 h 135"/>
                <a:gd name="T26" fmla="*/ 20 w 126"/>
                <a:gd name="T27" fmla="*/ 33 h 135"/>
                <a:gd name="T28" fmla="*/ 20 w 126"/>
                <a:gd name="T29" fmla="*/ 31 h 135"/>
                <a:gd name="T30" fmla="*/ 21 w 126"/>
                <a:gd name="T31" fmla="*/ 26 h 135"/>
                <a:gd name="T32" fmla="*/ 25 w 126"/>
                <a:gd name="T33" fmla="*/ 19 h 135"/>
                <a:gd name="T34" fmla="*/ 28 w 126"/>
                <a:gd name="T35" fmla="*/ 16 h 135"/>
                <a:gd name="T36" fmla="*/ 31 w 126"/>
                <a:gd name="T37" fmla="*/ 7 h 135"/>
                <a:gd name="T38" fmla="*/ 36 w 126"/>
                <a:gd name="T39" fmla="*/ 4 h 135"/>
                <a:gd name="T40" fmla="*/ 46 w 126"/>
                <a:gd name="T41" fmla="*/ 3 h 135"/>
                <a:gd name="T42" fmla="*/ 54 w 126"/>
                <a:gd name="T43" fmla="*/ 0 h 135"/>
                <a:gd name="T44" fmla="*/ 54 w 126"/>
                <a:gd name="T45" fmla="*/ 2 h 135"/>
                <a:gd name="T46" fmla="*/ 58 w 126"/>
                <a:gd name="T47" fmla="*/ 4 h 135"/>
                <a:gd name="T48" fmla="*/ 59 w 126"/>
                <a:gd name="T49" fmla="*/ 3 h 135"/>
                <a:gd name="T50" fmla="*/ 64 w 126"/>
                <a:gd name="T51" fmla="*/ 4 h 135"/>
                <a:gd name="T52" fmla="*/ 65 w 126"/>
                <a:gd name="T53" fmla="*/ 7 h 135"/>
                <a:gd name="T54" fmla="*/ 65 w 126"/>
                <a:gd name="T55" fmla="*/ 9 h 135"/>
                <a:gd name="T56" fmla="*/ 63 w 126"/>
                <a:gd name="T57" fmla="*/ 14 h 135"/>
                <a:gd name="T58" fmla="*/ 67 w 126"/>
                <a:gd name="T59" fmla="*/ 19 h 135"/>
                <a:gd name="T60" fmla="*/ 72 w 126"/>
                <a:gd name="T61" fmla="*/ 25 h 135"/>
                <a:gd name="T62" fmla="*/ 74 w 126"/>
                <a:gd name="T63" fmla="*/ 29 h 135"/>
                <a:gd name="T64" fmla="*/ 75 w 126"/>
                <a:gd name="T65" fmla="*/ 33 h 135"/>
                <a:gd name="T66" fmla="*/ 73 w 126"/>
                <a:gd name="T67" fmla="*/ 42 h 135"/>
                <a:gd name="T68" fmla="*/ 71 w 126"/>
                <a:gd name="T69" fmla="*/ 56 h 135"/>
                <a:gd name="T70" fmla="*/ 74 w 126"/>
                <a:gd name="T71" fmla="*/ 64 h 135"/>
                <a:gd name="T72" fmla="*/ 82 w 126"/>
                <a:gd name="T73" fmla="*/ 75 h 135"/>
                <a:gd name="T74" fmla="*/ 82 w 126"/>
                <a:gd name="T75" fmla="*/ 82 h 135"/>
                <a:gd name="T76" fmla="*/ 88 w 126"/>
                <a:gd name="T77" fmla="*/ 90 h 135"/>
                <a:gd name="T78" fmla="*/ 90 w 126"/>
                <a:gd name="T79" fmla="*/ 98 h 135"/>
                <a:gd name="T80" fmla="*/ 88 w 126"/>
                <a:gd name="T81" fmla="*/ 106 h 135"/>
                <a:gd name="T82" fmla="*/ 87 w 126"/>
                <a:gd name="T83" fmla="*/ 106 h 135"/>
                <a:gd name="T84" fmla="*/ 84 w 126"/>
                <a:gd name="T85" fmla="*/ 110 h 135"/>
                <a:gd name="T86" fmla="*/ 67 w 126"/>
                <a:gd name="T87" fmla="*/ 115 h 13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26"/>
                <a:gd name="T133" fmla="*/ 0 h 135"/>
                <a:gd name="T134" fmla="*/ 126 w 126"/>
                <a:gd name="T135" fmla="*/ 135 h 13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26" h="135">
                  <a:moveTo>
                    <a:pt x="93" y="134"/>
                  </a:moveTo>
                  <a:lnTo>
                    <a:pt x="89" y="130"/>
                  </a:lnTo>
                  <a:lnTo>
                    <a:pt x="75" y="126"/>
                  </a:lnTo>
                  <a:lnTo>
                    <a:pt x="63" y="115"/>
                  </a:lnTo>
                  <a:lnTo>
                    <a:pt x="53" y="115"/>
                  </a:lnTo>
                  <a:lnTo>
                    <a:pt x="25" y="102"/>
                  </a:lnTo>
                  <a:lnTo>
                    <a:pt x="17" y="97"/>
                  </a:lnTo>
                  <a:lnTo>
                    <a:pt x="17" y="96"/>
                  </a:lnTo>
                  <a:lnTo>
                    <a:pt x="15" y="93"/>
                  </a:lnTo>
                  <a:lnTo>
                    <a:pt x="3" y="76"/>
                  </a:lnTo>
                  <a:lnTo>
                    <a:pt x="0" y="67"/>
                  </a:lnTo>
                  <a:lnTo>
                    <a:pt x="26" y="47"/>
                  </a:lnTo>
                  <a:lnTo>
                    <a:pt x="27" y="43"/>
                  </a:lnTo>
                  <a:lnTo>
                    <a:pt x="27" y="39"/>
                  </a:lnTo>
                  <a:lnTo>
                    <a:pt x="27" y="36"/>
                  </a:lnTo>
                  <a:lnTo>
                    <a:pt x="29" y="30"/>
                  </a:lnTo>
                  <a:lnTo>
                    <a:pt x="35" y="23"/>
                  </a:lnTo>
                  <a:lnTo>
                    <a:pt x="39" y="18"/>
                  </a:lnTo>
                  <a:lnTo>
                    <a:pt x="42" y="9"/>
                  </a:lnTo>
                  <a:lnTo>
                    <a:pt x="49" y="4"/>
                  </a:lnTo>
                  <a:lnTo>
                    <a:pt x="63" y="3"/>
                  </a:lnTo>
                  <a:lnTo>
                    <a:pt x="74" y="0"/>
                  </a:lnTo>
                  <a:lnTo>
                    <a:pt x="75" y="2"/>
                  </a:lnTo>
                  <a:lnTo>
                    <a:pt x="80" y="4"/>
                  </a:lnTo>
                  <a:lnTo>
                    <a:pt x="83" y="3"/>
                  </a:lnTo>
                  <a:lnTo>
                    <a:pt x="88" y="4"/>
                  </a:lnTo>
                  <a:lnTo>
                    <a:pt x="89" y="9"/>
                  </a:lnTo>
                  <a:lnTo>
                    <a:pt x="89" y="11"/>
                  </a:lnTo>
                  <a:lnTo>
                    <a:pt x="87" y="16"/>
                  </a:lnTo>
                  <a:lnTo>
                    <a:pt x="93" y="23"/>
                  </a:lnTo>
                  <a:lnTo>
                    <a:pt x="100" y="29"/>
                  </a:lnTo>
                  <a:lnTo>
                    <a:pt x="103" y="33"/>
                  </a:lnTo>
                  <a:lnTo>
                    <a:pt x="104" y="39"/>
                  </a:lnTo>
                  <a:lnTo>
                    <a:pt x="101" y="49"/>
                  </a:lnTo>
                  <a:lnTo>
                    <a:pt x="99" y="65"/>
                  </a:lnTo>
                  <a:lnTo>
                    <a:pt x="103" y="75"/>
                  </a:lnTo>
                  <a:lnTo>
                    <a:pt x="113" y="87"/>
                  </a:lnTo>
                  <a:lnTo>
                    <a:pt x="114" y="96"/>
                  </a:lnTo>
                  <a:lnTo>
                    <a:pt x="123" y="105"/>
                  </a:lnTo>
                  <a:lnTo>
                    <a:pt x="125" y="115"/>
                  </a:lnTo>
                  <a:lnTo>
                    <a:pt x="123" y="123"/>
                  </a:lnTo>
                  <a:lnTo>
                    <a:pt x="121" y="124"/>
                  </a:lnTo>
                  <a:lnTo>
                    <a:pt x="117" y="129"/>
                  </a:lnTo>
                  <a:lnTo>
                    <a:pt x="93" y="134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88" name="Freeform 89"/>
            <p:cNvSpPr>
              <a:spLocks/>
            </p:cNvSpPr>
            <p:nvPr/>
          </p:nvSpPr>
          <p:spPr bwMode="auto">
            <a:xfrm>
              <a:off x="3962437" y="3302590"/>
              <a:ext cx="75023" cy="81069"/>
            </a:xfrm>
            <a:custGeom>
              <a:avLst/>
              <a:gdLst>
                <a:gd name="T0" fmla="*/ 3 w 67"/>
                <a:gd name="T1" fmla="*/ 35 h 73"/>
                <a:gd name="T2" fmla="*/ 3 w 67"/>
                <a:gd name="T3" fmla="*/ 6 h 73"/>
                <a:gd name="T4" fmla="*/ 6 w 67"/>
                <a:gd name="T5" fmla="*/ 9 h 73"/>
                <a:gd name="T6" fmla="*/ 9 w 67"/>
                <a:gd name="T7" fmla="*/ 12 h 73"/>
                <a:gd name="T8" fmla="*/ 12 w 67"/>
                <a:gd name="T9" fmla="*/ 14 h 73"/>
                <a:gd name="T10" fmla="*/ 21 w 67"/>
                <a:gd name="T11" fmla="*/ 13 h 73"/>
                <a:gd name="T12" fmla="*/ 35 w 67"/>
                <a:gd name="T13" fmla="*/ 0 h 73"/>
                <a:gd name="T14" fmla="*/ 37 w 67"/>
                <a:gd name="T15" fmla="*/ 6 h 73"/>
                <a:gd name="T16" fmla="*/ 48 w 67"/>
                <a:gd name="T17" fmla="*/ 24 h 73"/>
                <a:gd name="T18" fmla="*/ 48 w 67"/>
                <a:gd name="T19" fmla="*/ 26 h 73"/>
                <a:gd name="T20" fmla="*/ 43 w 67"/>
                <a:gd name="T21" fmla="*/ 28 h 73"/>
                <a:gd name="T22" fmla="*/ 26 w 67"/>
                <a:gd name="T23" fmla="*/ 32 h 73"/>
                <a:gd name="T24" fmla="*/ 30 w 67"/>
                <a:gd name="T25" fmla="*/ 39 h 73"/>
                <a:gd name="T26" fmla="*/ 31 w 67"/>
                <a:gd name="T27" fmla="*/ 42 h 73"/>
                <a:gd name="T28" fmla="*/ 31 w 67"/>
                <a:gd name="T29" fmla="*/ 46 h 73"/>
                <a:gd name="T30" fmla="*/ 28 w 67"/>
                <a:gd name="T31" fmla="*/ 51 h 73"/>
                <a:gd name="T32" fmla="*/ 21 w 67"/>
                <a:gd name="T33" fmla="*/ 57 h 73"/>
                <a:gd name="T34" fmla="*/ 20 w 67"/>
                <a:gd name="T35" fmla="*/ 61 h 73"/>
                <a:gd name="T36" fmla="*/ 1 w 67"/>
                <a:gd name="T37" fmla="*/ 59 h 73"/>
                <a:gd name="T38" fmla="*/ 0 w 67"/>
                <a:gd name="T39" fmla="*/ 59 h 73"/>
                <a:gd name="T40" fmla="*/ 3 w 67"/>
                <a:gd name="T41" fmla="*/ 35 h 7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7"/>
                <a:gd name="T64" fmla="*/ 0 h 73"/>
                <a:gd name="T65" fmla="*/ 67 w 67"/>
                <a:gd name="T66" fmla="*/ 73 h 7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7" h="73">
                  <a:moveTo>
                    <a:pt x="4" y="41"/>
                  </a:moveTo>
                  <a:lnTo>
                    <a:pt x="4" y="7"/>
                  </a:lnTo>
                  <a:lnTo>
                    <a:pt x="8" y="11"/>
                  </a:lnTo>
                  <a:lnTo>
                    <a:pt x="12" y="14"/>
                  </a:lnTo>
                  <a:lnTo>
                    <a:pt x="17" y="16"/>
                  </a:lnTo>
                  <a:lnTo>
                    <a:pt x="29" y="15"/>
                  </a:lnTo>
                  <a:lnTo>
                    <a:pt x="48" y="0"/>
                  </a:lnTo>
                  <a:lnTo>
                    <a:pt x="51" y="7"/>
                  </a:lnTo>
                  <a:lnTo>
                    <a:pt x="66" y="28"/>
                  </a:lnTo>
                  <a:lnTo>
                    <a:pt x="66" y="30"/>
                  </a:lnTo>
                  <a:lnTo>
                    <a:pt x="59" y="33"/>
                  </a:lnTo>
                  <a:lnTo>
                    <a:pt x="36" y="38"/>
                  </a:lnTo>
                  <a:lnTo>
                    <a:pt x="41" y="46"/>
                  </a:lnTo>
                  <a:lnTo>
                    <a:pt x="43" y="50"/>
                  </a:lnTo>
                  <a:lnTo>
                    <a:pt x="43" y="55"/>
                  </a:lnTo>
                  <a:lnTo>
                    <a:pt x="39" y="61"/>
                  </a:lnTo>
                  <a:lnTo>
                    <a:pt x="29" y="68"/>
                  </a:lnTo>
                  <a:lnTo>
                    <a:pt x="27" y="72"/>
                  </a:lnTo>
                  <a:lnTo>
                    <a:pt x="1" y="70"/>
                  </a:lnTo>
                  <a:lnTo>
                    <a:pt x="0" y="70"/>
                  </a:lnTo>
                  <a:lnTo>
                    <a:pt x="4" y="41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89" name="Freeform 90"/>
            <p:cNvSpPr>
              <a:spLocks/>
            </p:cNvSpPr>
            <p:nvPr/>
          </p:nvSpPr>
          <p:spPr bwMode="auto">
            <a:xfrm>
              <a:off x="3962437" y="3302590"/>
              <a:ext cx="75023" cy="81069"/>
            </a:xfrm>
            <a:custGeom>
              <a:avLst/>
              <a:gdLst>
                <a:gd name="T0" fmla="*/ 3 w 67"/>
                <a:gd name="T1" fmla="*/ 35 h 73"/>
                <a:gd name="T2" fmla="*/ 3 w 67"/>
                <a:gd name="T3" fmla="*/ 6 h 73"/>
                <a:gd name="T4" fmla="*/ 6 w 67"/>
                <a:gd name="T5" fmla="*/ 9 h 73"/>
                <a:gd name="T6" fmla="*/ 9 w 67"/>
                <a:gd name="T7" fmla="*/ 12 h 73"/>
                <a:gd name="T8" fmla="*/ 12 w 67"/>
                <a:gd name="T9" fmla="*/ 14 h 73"/>
                <a:gd name="T10" fmla="*/ 21 w 67"/>
                <a:gd name="T11" fmla="*/ 13 h 73"/>
                <a:gd name="T12" fmla="*/ 35 w 67"/>
                <a:gd name="T13" fmla="*/ 0 h 73"/>
                <a:gd name="T14" fmla="*/ 37 w 67"/>
                <a:gd name="T15" fmla="*/ 6 h 73"/>
                <a:gd name="T16" fmla="*/ 48 w 67"/>
                <a:gd name="T17" fmla="*/ 24 h 73"/>
                <a:gd name="T18" fmla="*/ 48 w 67"/>
                <a:gd name="T19" fmla="*/ 26 h 73"/>
                <a:gd name="T20" fmla="*/ 43 w 67"/>
                <a:gd name="T21" fmla="*/ 28 h 73"/>
                <a:gd name="T22" fmla="*/ 26 w 67"/>
                <a:gd name="T23" fmla="*/ 32 h 73"/>
                <a:gd name="T24" fmla="*/ 30 w 67"/>
                <a:gd name="T25" fmla="*/ 39 h 73"/>
                <a:gd name="T26" fmla="*/ 31 w 67"/>
                <a:gd name="T27" fmla="*/ 42 h 73"/>
                <a:gd name="T28" fmla="*/ 31 w 67"/>
                <a:gd name="T29" fmla="*/ 46 h 73"/>
                <a:gd name="T30" fmla="*/ 28 w 67"/>
                <a:gd name="T31" fmla="*/ 51 h 73"/>
                <a:gd name="T32" fmla="*/ 21 w 67"/>
                <a:gd name="T33" fmla="*/ 57 h 73"/>
                <a:gd name="T34" fmla="*/ 20 w 67"/>
                <a:gd name="T35" fmla="*/ 61 h 73"/>
                <a:gd name="T36" fmla="*/ 1 w 67"/>
                <a:gd name="T37" fmla="*/ 59 h 73"/>
                <a:gd name="T38" fmla="*/ 0 w 67"/>
                <a:gd name="T39" fmla="*/ 59 h 7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7"/>
                <a:gd name="T61" fmla="*/ 0 h 73"/>
                <a:gd name="T62" fmla="*/ 67 w 67"/>
                <a:gd name="T63" fmla="*/ 73 h 7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7" h="73">
                  <a:moveTo>
                    <a:pt x="4" y="41"/>
                  </a:moveTo>
                  <a:lnTo>
                    <a:pt x="4" y="7"/>
                  </a:lnTo>
                  <a:lnTo>
                    <a:pt x="8" y="11"/>
                  </a:lnTo>
                  <a:lnTo>
                    <a:pt x="12" y="14"/>
                  </a:lnTo>
                  <a:lnTo>
                    <a:pt x="17" y="16"/>
                  </a:lnTo>
                  <a:lnTo>
                    <a:pt x="29" y="15"/>
                  </a:lnTo>
                  <a:lnTo>
                    <a:pt x="48" y="0"/>
                  </a:lnTo>
                  <a:lnTo>
                    <a:pt x="51" y="7"/>
                  </a:lnTo>
                  <a:lnTo>
                    <a:pt x="66" y="28"/>
                  </a:lnTo>
                  <a:lnTo>
                    <a:pt x="66" y="30"/>
                  </a:lnTo>
                  <a:lnTo>
                    <a:pt x="59" y="33"/>
                  </a:lnTo>
                  <a:lnTo>
                    <a:pt x="36" y="38"/>
                  </a:lnTo>
                  <a:lnTo>
                    <a:pt x="41" y="46"/>
                  </a:lnTo>
                  <a:lnTo>
                    <a:pt x="43" y="50"/>
                  </a:lnTo>
                  <a:lnTo>
                    <a:pt x="43" y="55"/>
                  </a:lnTo>
                  <a:lnTo>
                    <a:pt x="39" y="61"/>
                  </a:lnTo>
                  <a:lnTo>
                    <a:pt x="29" y="68"/>
                  </a:lnTo>
                  <a:lnTo>
                    <a:pt x="27" y="72"/>
                  </a:lnTo>
                  <a:lnTo>
                    <a:pt x="1" y="70"/>
                  </a:lnTo>
                  <a:lnTo>
                    <a:pt x="0" y="7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90" name="Freeform 91"/>
            <p:cNvSpPr>
              <a:spLocks/>
            </p:cNvSpPr>
            <p:nvPr/>
          </p:nvSpPr>
          <p:spPr bwMode="auto">
            <a:xfrm>
              <a:off x="3941378" y="3312270"/>
              <a:ext cx="28956" cy="68969"/>
            </a:xfrm>
            <a:custGeom>
              <a:avLst/>
              <a:gdLst>
                <a:gd name="T0" fmla="*/ 18 w 26"/>
                <a:gd name="T1" fmla="*/ 0 h 62"/>
                <a:gd name="T2" fmla="*/ 13 w 26"/>
                <a:gd name="T3" fmla="*/ 1 h 62"/>
                <a:gd name="T4" fmla="*/ 10 w 26"/>
                <a:gd name="T5" fmla="*/ 11 h 62"/>
                <a:gd name="T6" fmla="*/ 8 w 26"/>
                <a:gd name="T7" fmla="*/ 15 h 62"/>
                <a:gd name="T8" fmla="*/ 0 w 26"/>
                <a:gd name="T9" fmla="*/ 25 h 62"/>
                <a:gd name="T10" fmla="*/ 2 w 26"/>
                <a:gd name="T11" fmla="*/ 28 h 62"/>
                <a:gd name="T12" fmla="*/ 13 w 26"/>
                <a:gd name="T13" fmla="*/ 51 h 62"/>
                <a:gd name="T14" fmla="*/ 14 w 26"/>
                <a:gd name="T15" fmla="*/ 39 h 62"/>
                <a:gd name="T16" fmla="*/ 14 w 26"/>
                <a:gd name="T17" fmla="*/ 30 h 62"/>
                <a:gd name="T18" fmla="*/ 16 w 26"/>
                <a:gd name="T19" fmla="*/ 27 h 62"/>
                <a:gd name="T20" fmla="*/ 18 w 26"/>
                <a:gd name="T21" fmla="*/ 0 h 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"/>
                <a:gd name="T34" fmla="*/ 0 h 62"/>
                <a:gd name="T35" fmla="*/ 26 w 26"/>
                <a:gd name="T36" fmla="*/ 62 h 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" h="62">
                  <a:moveTo>
                    <a:pt x="25" y="0"/>
                  </a:moveTo>
                  <a:lnTo>
                    <a:pt x="18" y="1"/>
                  </a:lnTo>
                  <a:lnTo>
                    <a:pt x="14" y="13"/>
                  </a:lnTo>
                  <a:lnTo>
                    <a:pt x="12" y="17"/>
                  </a:lnTo>
                  <a:lnTo>
                    <a:pt x="0" y="29"/>
                  </a:lnTo>
                  <a:lnTo>
                    <a:pt x="2" y="33"/>
                  </a:lnTo>
                  <a:lnTo>
                    <a:pt x="18" y="61"/>
                  </a:lnTo>
                  <a:lnTo>
                    <a:pt x="19" y="46"/>
                  </a:lnTo>
                  <a:lnTo>
                    <a:pt x="19" y="36"/>
                  </a:lnTo>
                  <a:lnTo>
                    <a:pt x="23" y="31"/>
                  </a:lnTo>
                  <a:lnTo>
                    <a:pt x="25" y="0"/>
                  </a:lnTo>
                </a:path>
              </a:pathLst>
            </a:custGeom>
            <a:solidFill>
              <a:schemeClr val="tx2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/>
              <a:endParaRPr lang="en-US" sz="1400" kern="0" dirty="0">
                <a:solidFill>
                  <a:srgbClr val="999999"/>
                </a:solidFill>
                <a:sym typeface="Calibri"/>
              </a:endParaRPr>
            </a:p>
          </p:txBody>
        </p:sp>
        <p:sp>
          <p:nvSpPr>
            <p:cNvPr id="391" name="Freeform 92"/>
            <p:cNvSpPr>
              <a:spLocks/>
            </p:cNvSpPr>
            <p:nvPr/>
          </p:nvSpPr>
          <p:spPr bwMode="auto">
            <a:xfrm>
              <a:off x="3969018" y="3233621"/>
              <a:ext cx="96082" cy="85909"/>
            </a:xfrm>
            <a:custGeom>
              <a:avLst/>
              <a:gdLst>
                <a:gd name="T0" fmla="*/ 55 w 86"/>
                <a:gd name="T1" fmla="*/ 3 h 77"/>
                <a:gd name="T2" fmla="*/ 50 w 86"/>
                <a:gd name="T3" fmla="*/ 6 h 77"/>
                <a:gd name="T4" fmla="*/ 48 w 86"/>
                <a:gd name="T5" fmla="*/ 6 h 77"/>
                <a:gd name="T6" fmla="*/ 45 w 86"/>
                <a:gd name="T7" fmla="*/ 6 h 77"/>
                <a:gd name="T8" fmla="*/ 43 w 86"/>
                <a:gd name="T9" fmla="*/ 8 h 77"/>
                <a:gd name="T10" fmla="*/ 42 w 86"/>
                <a:gd name="T11" fmla="*/ 11 h 77"/>
                <a:gd name="T12" fmla="*/ 34 w 86"/>
                <a:gd name="T13" fmla="*/ 14 h 77"/>
                <a:gd name="T14" fmla="*/ 25 w 86"/>
                <a:gd name="T15" fmla="*/ 14 h 77"/>
                <a:gd name="T16" fmla="*/ 17 w 86"/>
                <a:gd name="T17" fmla="*/ 13 h 77"/>
                <a:gd name="T18" fmla="*/ 15 w 86"/>
                <a:gd name="T19" fmla="*/ 11 h 77"/>
                <a:gd name="T20" fmla="*/ 12 w 86"/>
                <a:gd name="T21" fmla="*/ 12 h 77"/>
                <a:gd name="T22" fmla="*/ 11 w 86"/>
                <a:gd name="T23" fmla="*/ 15 h 77"/>
                <a:gd name="T24" fmla="*/ 8 w 86"/>
                <a:gd name="T25" fmla="*/ 19 h 77"/>
                <a:gd name="T26" fmla="*/ 4 w 86"/>
                <a:gd name="T27" fmla="*/ 21 h 77"/>
                <a:gd name="T28" fmla="*/ 3 w 86"/>
                <a:gd name="T29" fmla="*/ 19 h 77"/>
                <a:gd name="T30" fmla="*/ 3 w 86"/>
                <a:gd name="T31" fmla="*/ 23 h 77"/>
                <a:gd name="T32" fmla="*/ 3 w 86"/>
                <a:gd name="T33" fmla="*/ 28 h 77"/>
                <a:gd name="T34" fmla="*/ 3 w 86"/>
                <a:gd name="T35" fmla="*/ 30 h 77"/>
                <a:gd name="T36" fmla="*/ 3 w 86"/>
                <a:gd name="T37" fmla="*/ 30 h 77"/>
                <a:gd name="T38" fmla="*/ 2 w 86"/>
                <a:gd name="T39" fmla="*/ 36 h 77"/>
                <a:gd name="T40" fmla="*/ 4 w 86"/>
                <a:gd name="T41" fmla="*/ 36 h 77"/>
                <a:gd name="T42" fmla="*/ 8 w 86"/>
                <a:gd name="T43" fmla="*/ 36 h 77"/>
                <a:gd name="T44" fmla="*/ 8 w 86"/>
                <a:gd name="T45" fmla="*/ 39 h 77"/>
                <a:gd name="T46" fmla="*/ 7 w 86"/>
                <a:gd name="T47" fmla="*/ 42 h 77"/>
                <a:gd name="T48" fmla="*/ 4 w 86"/>
                <a:gd name="T49" fmla="*/ 49 h 77"/>
                <a:gd name="T50" fmla="*/ 3 w 86"/>
                <a:gd name="T51" fmla="*/ 53 h 77"/>
                <a:gd name="T52" fmla="*/ 2 w 86"/>
                <a:gd name="T53" fmla="*/ 54 h 77"/>
                <a:gd name="T54" fmla="*/ 0 w 86"/>
                <a:gd name="T55" fmla="*/ 58 h 77"/>
                <a:gd name="T56" fmla="*/ 3 w 86"/>
                <a:gd name="T57" fmla="*/ 60 h 77"/>
                <a:gd name="T58" fmla="*/ 4 w 86"/>
                <a:gd name="T59" fmla="*/ 63 h 77"/>
                <a:gd name="T60" fmla="*/ 10 w 86"/>
                <a:gd name="T61" fmla="*/ 65 h 77"/>
                <a:gd name="T62" fmla="*/ 17 w 86"/>
                <a:gd name="T63" fmla="*/ 63 h 77"/>
                <a:gd name="T64" fmla="*/ 50 w 86"/>
                <a:gd name="T65" fmla="*/ 33 h 77"/>
                <a:gd name="T66" fmla="*/ 50 w 86"/>
                <a:gd name="T67" fmla="*/ 29 h 77"/>
                <a:gd name="T68" fmla="*/ 50 w 86"/>
                <a:gd name="T69" fmla="*/ 27 h 77"/>
                <a:gd name="T70" fmla="*/ 50 w 86"/>
                <a:gd name="T71" fmla="*/ 22 h 77"/>
                <a:gd name="T72" fmla="*/ 51 w 86"/>
                <a:gd name="T73" fmla="*/ 18 h 77"/>
                <a:gd name="T74" fmla="*/ 55 w 86"/>
                <a:gd name="T75" fmla="*/ 13 h 77"/>
                <a:gd name="T76" fmla="*/ 59 w 86"/>
                <a:gd name="T77" fmla="*/ 6 h 77"/>
                <a:gd name="T78" fmla="*/ 61 w 86"/>
                <a:gd name="T79" fmla="*/ 0 h 77"/>
                <a:gd name="T80" fmla="*/ 55 w 86"/>
                <a:gd name="T81" fmla="*/ 3 h 7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86"/>
                <a:gd name="T124" fmla="*/ 0 h 77"/>
                <a:gd name="T125" fmla="*/ 86 w 86"/>
                <a:gd name="T126" fmla="*/ 77 h 7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86" h="77">
                  <a:moveTo>
                    <a:pt x="77" y="3"/>
                  </a:moveTo>
                  <a:lnTo>
                    <a:pt x="70" y="6"/>
                  </a:lnTo>
                  <a:lnTo>
                    <a:pt x="67" y="7"/>
                  </a:lnTo>
                  <a:lnTo>
                    <a:pt x="62" y="7"/>
                  </a:lnTo>
                  <a:lnTo>
                    <a:pt x="60" y="10"/>
                  </a:lnTo>
                  <a:lnTo>
                    <a:pt x="58" y="13"/>
                  </a:lnTo>
                  <a:lnTo>
                    <a:pt x="47" y="16"/>
                  </a:lnTo>
                  <a:lnTo>
                    <a:pt x="35" y="16"/>
                  </a:lnTo>
                  <a:lnTo>
                    <a:pt x="24" y="15"/>
                  </a:lnTo>
                  <a:lnTo>
                    <a:pt x="21" y="13"/>
                  </a:lnTo>
                  <a:lnTo>
                    <a:pt x="17" y="14"/>
                  </a:lnTo>
                  <a:lnTo>
                    <a:pt x="15" y="17"/>
                  </a:lnTo>
                  <a:lnTo>
                    <a:pt x="11" y="23"/>
                  </a:lnTo>
                  <a:lnTo>
                    <a:pt x="6" y="25"/>
                  </a:lnTo>
                  <a:lnTo>
                    <a:pt x="4" y="23"/>
                  </a:lnTo>
                  <a:lnTo>
                    <a:pt x="5" y="27"/>
                  </a:lnTo>
                  <a:lnTo>
                    <a:pt x="5" y="33"/>
                  </a:lnTo>
                  <a:lnTo>
                    <a:pt x="4" y="35"/>
                  </a:lnTo>
                  <a:lnTo>
                    <a:pt x="3" y="35"/>
                  </a:lnTo>
                  <a:lnTo>
                    <a:pt x="2" y="42"/>
                  </a:lnTo>
                  <a:lnTo>
                    <a:pt x="6" y="42"/>
                  </a:lnTo>
                  <a:lnTo>
                    <a:pt x="11" y="42"/>
                  </a:lnTo>
                  <a:lnTo>
                    <a:pt x="12" y="46"/>
                  </a:lnTo>
                  <a:lnTo>
                    <a:pt x="10" y="50"/>
                  </a:lnTo>
                  <a:lnTo>
                    <a:pt x="6" y="57"/>
                  </a:lnTo>
                  <a:lnTo>
                    <a:pt x="3" y="62"/>
                  </a:lnTo>
                  <a:lnTo>
                    <a:pt x="2" y="64"/>
                  </a:lnTo>
                  <a:lnTo>
                    <a:pt x="0" y="68"/>
                  </a:lnTo>
                  <a:lnTo>
                    <a:pt x="3" y="70"/>
                  </a:lnTo>
                  <a:lnTo>
                    <a:pt x="6" y="74"/>
                  </a:lnTo>
                  <a:lnTo>
                    <a:pt x="14" y="76"/>
                  </a:lnTo>
                  <a:lnTo>
                    <a:pt x="24" y="74"/>
                  </a:lnTo>
                  <a:lnTo>
                    <a:pt x="69" y="39"/>
                  </a:lnTo>
                  <a:lnTo>
                    <a:pt x="70" y="34"/>
                  </a:lnTo>
                  <a:lnTo>
                    <a:pt x="70" y="31"/>
                  </a:lnTo>
                  <a:lnTo>
                    <a:pt x="70" y="26"/>
                  </a:lnTo>
                  <a:lnTo>
                    <a:pt x="71" y="22"/>
                  </a:lnTo>
                  <a:lnTo>
                    <a:pt x="77" y="15"/>
                  </a:lnTo>
                  <a:lnTo>
                    <a:pt x="81" y="8"/>
                  </a:lnTo>
                  <a:lnTo>
                    <a:pt x="85" y="0"/>
                  </a:lnTo>
                  <a:lnTo>
                    <a:pt x="77" y="3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92" name="Freeform 93"/>
            <p:cNvSpPr>
              <a:spLocks/>
            </p:cNvSpPr>
            <p:nvPr/>
          </p:nvSpPr>
          <p:spPr bwMode="auto">
            <a:xfrm>
              <a:off x="4092740" y="3182802"/>
              <a:ext cx="285613" cy="279506"/>
            </a:xfrm>
            <a:custGeom>
              <a:avLst/>
              <a:gdLst>
                <a:gd name="T0" fmla="*/ 15 w 254"/>
                <a:gd name="T1" fmla="*/ 35 h 249"/>
                <a:gd name="T2" fmla="*/ 15 w 254"/>
                <a:gd name="T3" fmla="*/ 42 h 249"/>
                <a:gd name="T4" fmla="*/ 18 w 254"/>
                <a:gd name="T5" fmla="*/ 52 h 249"/>
                <a:gd name="T6" fmla="*/ 26 w 254"/>
                <a:gd name="T7" fmla="*/ 60 h 249"/>
                <a:gd name="T8" fmla="*/ 24 w 254"/>
                <a:gd name="T9" fmla="*/ 74 h 249"/>
                <a:gd name="T10" fmla="*/ 26 w 254"/>
                <a:gd name="T11" fmla="*/ 96 h 249"/>
                <a:gd name="T12" fmla="*/ 34 w 254"/>
                <a:gd name="T13" fmla="*/ 114 h 249"/>
                <a:gd name="T14" fmla="*/ 40 w 254"/>
                <a:gd name="T15" fmla="*/ 131 h 249"/>
                <a:gd name="T16" fmla="*/ 52 w 254"/>
                <a:gd name="T17" fmla="*/ 139 h 249"/>
                <a:gd name="T18" fmla="*/ 74 w 254"/>
                <a:gd name="T19" fmla="*/ 155 h 249"/>
                <a:gd name="T20" fmla="*/ 108 w 254"/>
                <a:gd name="T21" fmla="*/ 179 h 249"/>
                <a:gd name="T22" fmla="*/ 126 w 254"/>
                <a:gd name="T23" fmla="*/ 176 h 249"/>
                <a:gd name="T24" fmla="*/ 132 w 254"/>
                <a:gd name="T25" fmla="*/ 193 h 249"/>
                <a:gd name="T26" fmla="*/ 148 w 254"/>
                <a:gd name="T27" fmla="*/ 196 h 249"/>
                <a:gd name="T28" fmla="*/ 155 w 254"/>
                <a:gd name="T29" fmla="*/ 196 h 249"/>
                <a:gd name="T30" fmla="*/ 158 w 254"/>
                <a:gd name="T31" fmla="*/ 206 h 249"/>
                <a:gd name="T32" fmla="*/ 176 w 254"/>
                <a:gd name="T33" fmla="*/ 206 h 249"/>
                <a:gd name="T34" fmla="*/ 177 w 254"/>
                <a:gd name="T35" fmla="*/ 185 h 249"/>
                <a:gd name="T36" fmla="*/ 185 w 254"/>
                <a:gd name="T37" fmla="*/ 173 h 249"/>
                <a:gd name="T38" fmla="*/ 182 w 254"/>
                <a:gd name="T39" fmla="*/ 166 h 249"/>
                <a:gd name="T40" fmla="*/ 163 w 254"/>
                <a:gd name="T41" fmla="*/ 130 h 249"/>
                <a:gd name="T42" fmla="*/ 169 w 254"/>
                <a:gd name="T43" fmla="*/ 89 h 249"/>
                <a:gd name="T44" fmla="*/ 169 w 254"/>
                <a:gd name="T45" fmla="*/ 65 h 249"/>
                <a:gd name="T46" fmla="*/ 158 w 254"/>
                <a:gd name="T47" fmla="*/ 48 h 249"/>
                <a:gd name="T48" fmla="*/ 145 w 254"/>
                <a:gd name="T49" fmla="*/ 44 h 249"/>
                <a:gd name="T50" fmla="*/ 129 w 254"/>
                <a:gd name="T51" fmla="*/ 37 h 249"/>
                <a:gd name="T52" fmla="*/ 110 w 254"/>
                <a:gd name="T53" fmla="*/ 40 h 249"/>
                <a:gd name="T54" fmla="*/ 97 w 254"/>
                <a:gd name="T55" fmla="*/ 48 h 249"/>
                <a:gd name="T56" fmla="*/ 78 w 254"/>
                <a:gd name="T57" fmla="*/ 51 h 249"/>
                <a:gd name="T58" fmla="*/ 60 w 254"/>
                <a:gd name="T59" fmla="*/ 37 h 249"/>
                <a:gd name="T60" fmla="*/ 50 w 254"/>
                <a:gd name="T61" fmla="*/ 10 h 249"/>
                <a:gd name="T62" fmla="*/ 41 w 254"/>
                <a:gd name="T63" fmla="*/ 0 h 249"/>
                <a:gd name="T64" fmla="*/ 25 w 254"/>
                <a:gd name="T65" fmla="*/ 15 h 249"/>
                <a:gd name="T66" fmla="*/ 0 w 254"/>
                <a:gd name="T67" fmla="*/ 8 h 249"/>
                <a:gd name="T68" fmla="*/ 6 w 254"/>
                <a:gd name="T69" fmla="*/ 22 h 249"/>
                <a:gd name="T70" fmla="*/ 9 w 254"/>
                <a:gd name="T71" fmla="*/ 35 h 24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54"/>
                <a:gd name="T109" fmla="*/ 0 h 249"/>
                <a:gd name="T110" fmla="*/ 254 w 254"/>
                <a:gd name="T111" fmla="*/ 249 h 24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54" h="249">
                  <a:moveTo>
                    <a:pt x="15" y="41"/>
                  </a:moveTo>
                  <a:lnTo>
                    <a:pt x="20" y="41"/>
                  </a:lnTo>
                  <a:lnTo>
                    <a:pt x="21" y="46"/>
                  </a:lnTo>
                  <a:lnTo>
                    <a:pt x="21" y="48"/>
                  </a:lnTo>
                  <a:lnTo>
                    <a:pt x="17" y="53"/>
                  </a:lnTo>
                  <a:lnTo>
                    <a:pt x="25" y="60"/>
                  </a:lnTo>
                  <a:lnTo>
                    <a:pt x="31" y="66"/>
                  </a:lnTo>
                  <a:lnTo>
                    <a:pt x="35" y="70"/>
                  </a:lnTo>
                  <a:lnTo>
                    <a:pt x="36" y="76"/>
                  </a:lnTo>
                  <a:lnTo>
                    <a:pt x="33" y="86"/>
                  </a:lnTo>
                  <a:lnTo>
                    <a:pt x="30" y="102"/>
                  </a:lnTo>
                  <a:lnTo>
                    <a:pt x="35" y="111"/>
                  </a:lnTo>
                  <a:lnTo>
                    <a:pt x="45" y="124"/>
                  </a:lnTo>
                  <a:lnTo>
                    <a:pt x="47" y="133"/>
                  </a:lnTo>
                  <a:lnTo>
                    <a:pt x="54" y="142"/>
                  </a:lnTo>
                  <a:lnTo>
                    <a:pt x="55" y="152"/>
                  </a:lnTo>
                  <a:lnTo>
                    <a:pt x="54" y="160"/>
                  </a:lnTo>
                  <a:lnTo>
                    <a:pt x="71" y="162"/>
                  </a:lnTo>
                  <a:lnTo>
                    <a:pt x="84" y="160"/>
                  </a:lnTo>
                  <a:lnTo>
                    <a:pt x="102" y="180"/>
                  </a:lnTo>
                  <a:lnTo>
                    <a:pt x="123" y="201"/>
                  </a:lnTo>
                  <a:lnTo>
                    <a:pt x="148" y="208"/>
                  </a:lnTo>
                  <a:lnTo>
                    <a:pt x="164" y="208"/>
                  </a:lnTo>
                  <a:lnTo>
                    <a:pt x="173" y="205"/>
                  </a:lnTo>
                  <a:lnTo>
                    <a:pt x="179" y="212"/>
                  </a:lnTo>
                  <a:lnTo>
                    <a:pt x="181" y="224"/>
                  </a:lnTo>
                  <a:lnTo>
                    <a:pt x="190" y="232"/>
                  </a:lnTo>
                  <a:lnTo>
                    <a:pt x="202" y="227"/>
                  </a:lnTo>
                  <a:lnTo>
                    <a:pt x="207" y="226"/>
                  </a:lnTo>
                  <a:lnTo>
                    <a:pt x="212" y="227"/>
                  </a:lnTo>
                  <a:lnTo>
                    <a:pt x="216" y="232"/>
                  </a:lnTo>
                  <a:lnTo>
                    <a:pt x="216" y="239"/>
                  </a:lnTo>
                  <a:lnTo>
                    <a:pt x="225" y="248"/>
                  </a:lnTo>
                  <a:lnTo>
                    <a:pt x="241" y="239"/>
                  </a:lnTo>
                  <a:lnTo>
                    <a:pt x="240" y="223"/>
                  </a:lnTo>
                  <a:lnTo>
                    <a:pt x="242" y="215"/>
                  </a:lnTo>
                  <a:lnTo>
                    <a:pt x="251" y="206"/>
                  </a:lnTo>
                  <a:lnTo>
                    <a:pt x="253" y="200"/>
                  </a:lnTo>
                  <a:lnTo>
                    <a:pt x="251" y="196"/>
                  </a:lnTo>
                  <a:lnTo>
                    <a:pt x="249" y="193"/>
                  </a:lnTo>
                  <a:lnTo>
                    <a:pt x="236" y="171"/>
                  </a:lnTo>
                  <a:lnTo>
                    <a:pt x="223" y="151"/>
                  </a:lnTo>
                  <a:lnTo>
                    <a:pt x="223" y="118"/>
                  </a:lnTo>
                  <a:lnTo>
                    <a:pt x="232" y="104"/>
                  </a:lnTo>
                  <a:lnTo>
                    <a:pt x="236" y="79"/>
                  </a:lnTo>
                  <a:lnTo>
                    <a:pt x="232" y="75"/>
                  </a:lnTo>
                  <a:lnTo>
                    <a:pt x="228" y="65"/>
                  </a:lnTo>
                  <a:lnTo>
                    <a:pt x="216" y="56"/>
                  </a:lnTo>
                  <a:lnTo>
                    <a:pt x="208" y="52"/>
                  </a:lnTo>
                  <a:lnTo>
                    <a:pt x="199" y="51"/>
                  </a:lnTo>
                  <a:lnTo>
                    <a:pt x="183" y="46"/>
                  </a:lnTo>
                  <a:lnTo>
                    <a:pt x="177" y="43"/>
                  </a:lnTo>
                  <a:lnTo>
                    <a:pt x="166" y="43"/>
                  </a:lnTo>
                  <a:lnTo>
                    <a:pt x="151" y="46"/>
                  </a:lnTo>
                  <a:lnTo>
                    <a:pt x="138" y="53"/>
                  </a:lnTo>
                  <a:lnTo>
                    <a:pt x="134" y="56"/>
                  </a:lnTo>
                  <a:lnTo>
                    <a:pt x="112" y="58"/>
                  </a:lnTo>
                  <a:lnTo>
                    <a:pt x="107" y="59"/>
                  </a:lnTo>
                  <a:lnTo>
                    <a:pt x="92" y="53"/>
                  </a:lnTo>
                  <a:lnTo>
                    <a:pt x="82" y="43"/>
                  </a:lnTo>
                  <a:lnTo>
                    <a:pt x="78" y="26"/>
                  </a:lnTo>
                  <a:lnTo>
                    <a:pt x="68" y="12"/>
                  </a:lnTo>
                  <a:lnTo>
                    <a:pt x="63" y="7"/>
                  </a:lnTo>
                  <a:lnTo>
                    <a:pt x="56" y="0"/>
                  </a:lnTo>
                  <a:lnTo>
                    <a:pt x="41" y="16"/>
                  </a:lnTo>
                  <a:lnTo>
                    <a:pt x="34" y="17"/>
                  </a:lnTo>
                  <a:lnTo>
                    <a:pt x="24" y="15"/>
                  </a:lnTo>
                  <a:lnTo>
                    <a:pt x="0" y="10"/>
                  </a:lnTo>
                  <a:lnTo>
                    <a:pt x="3" y="16"/>
                  </a:lnTo>
                  <a:lnTo>
                    <a:pt x="8" y="26"/>
                  </a:lnTo>
                  <a:lnTo>
                    <a:pt x="12" y="38"/>
                  </a:lnTo>
                  <a:lnTo>
                    <a:pt x="12" y="41"/>
                  </a:lnTo>
                  <a:lnTo>
                    <a:pt x="15" y="41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93" name="Freeform 94"/>
            <p:cNvSpPr>
              <a:spLocks/>
            </p:cNvSpPr>
            <p:nvPr/>
          </p:nvSpPr>
          <p:spPr bwMode="auto">
            <a:xfrm>
              <a:off x="3026626" y="3480458"/>
              <a:ext cx="23691" cy="32670"/>
            </a:xfrm>
            <a:custGeom>
              <a:avLst/>
              <a:gdLst>
                <a:gd name="T0" fmla="*/ 5 w 21"/>
                <a:gd name="T1" fmla="*/ 22 h 29"/>
                <a:gd name="T2" fmla="*/ 8 w 21"/>
                <a:gd name="T3" fmla="*/ 19 h 29"/>
                <a:gd name="T4" fmla="*/ 11 w 21"/>
                <a:gd name="T5" fmla="*/ 13 h 29"/>
                <a:gd name="T6" fmla="*/ 13 w 21"/>
                <a:gd name="T7" fmla="*/ 7 h 29"/>
                <a:gd name="T8" fmla="*/ 15 w 21"/>
                <a:gd name="T9" fmla="*/ 5 h 29"/>
                <a:gd name="T10" fmla="*/ 15 w 21"/>
                <a:gd name="T11" fmla="*/ 1 h 29"/>
                <a:gd name="T12" fmla="*/ 11 w 21"/>
                <a:gd name="T13" fmla="*/ 0 h 29"/>
                <a:gd name="T14" fmla="*/ 6 w 21"/>
                <a:gd name="T15" fmla="*/ 1 h 29"/>
                <a:gd name="T16" fmla="*/ 6 w 21"/>
                <a:gd name="T17" fmla="*/ 6 h 29"/>
                <a:gd name="T18" fmla="*/ 2 w 21"/>
                <a:gd name="T19" fmla="*/ 11 h 29"/>
                <a:gd name="T20" fmla="*/ 0 w 21"/>
                <a:gd name="T21" fmla="*/ 24 h 29"/>
                <a:gd name="T22" fmla="*/ 5 w 21"/>
                <a:gd name="T23" fmla="*/ 22 h 2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"/>
                <a:gd name="T37" fmla="*/ 0 h 29"/>
                <a:gd name="T38" fmla="*/ 21 w 21"/>
                <a:gd name="T39" fmla="*/ 29 h 2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" h="29">
                  <a:moveTo>
                    <a:pt x="7" y="26"/>
                  </a:moveTo>
                  <a:lnTo>
                    <a:pt x="11" y="21"/>
                  </a:lnTo>
                  <a:lnTo>
                    <a:pt x="15" y="15"/>
                  </a:lnTo>
                  <a:lnTo>
                    <a:pt x="17" y="8"/>
                  </a:lnTo>
                  <a:lnTo>
                    <a:pt x="20" y="5"/>
                  </a:lnTo>
                  <a:lnTo>
                    <a:pt x="20" y="1"/>
                  </a:lnTo>
                  <a:lnTo>
                    <a:pt x="15" y="0"/>
                  </a:lnTo>
                  <a:lnTo>
                    <a:pt x="8" y="1"/>
                  </a:lnTo>
                  <a:lnTo>
                    <a:pt x="8" y="6"/>
                  </a:lnTo>
                  <a:lnTo>
                    <a:pt x="2" y="13"/>
                  </a:lnTo>
                  <a:lnTo>
                    <a:pt x="0" y="28"/>
                  </a:lnTo>
                  <a:lnTo>
                    <a:pt x="7" y="26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94" name="Freeform 95"/>
            <p:cNvSpPr>
              <a:spLocks/>
            </p:cNvSpPr>
            <p:nvPr/>
          </p:nvSpPr>
          <p:spPr bwMode="auto">
            <a:xfrm>
              <a:off x="3591272" y="3882173"/>
              <a:ext cx="32905" cy="24200"/>
            </a:xfrm>
            <a:custGeom>
              <a:avLst/>
              <a:gdLst>
                <a:gd name="T0" fmla="*/ 2 w 29"/>
                <a:gd name="T1" fmla="*/ 6 h 22"/>
                <a:gd name="T2" fmla="*/ 3 w 29"/>
                <a:gd name="T3" fmla="*/ 17 h 22"/>
                <a:gd name="T4" fmla="*/ 21 w 29"/>
                <a:gd name="T5" fmla="*/ 2 h 22"/>
                <a:gd name="T6" fmla="*/ 19 w 29"/>
                <a:gd name="T7" fmla="*/ 0 h 22"/>
                <a:gd name="T8" fmla="*/ 11 w 29"/>
                <a:gd name="T9" fmla="*/ 1 h 22"/>
                <a:gd name="T10" fmla="*/ 0 w 29"/>
                <a:gd name="T11" fmla="*/ 5 h 22"/>
                <a:gd name="T12" fmla="*/ 2 w 29"/>
                <a:gd name="T13" fmla="*/ 6 h 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9"/>
                <a:gd name="T22" fmla="*/ 0 h 22"/>
                <a:gd name="T23" fmla="*/ 29 w 29"/>
                <a:gd name="T24" fmla="*/ 22 h 2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9" h="22">
                  <a:moveTo>
                    <a:pt x="2" y="8"/>
                  </a:moveTo>
                  <a:lnTo>
                    <a:pt x="3" y="21"/>
                  </a:lnTo>
                  <a:lnTo>
                    <a:pt x="28" y="2"/>
                  </a:lnTo>
                  <a:lnTo>
                    <a:pt x="25" y="0"/>
                  </a:lnTo>
                  <a:lnTo>
                    <a:pt x="15" y="1"/>
                  </a:lnTo>
                  <a:lnTo>
                    <a:pt x="0" y="7"/>
                  </a:lnTo>
                  <a:lnTo>
                    <a:pt x="2" y="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95" name="Freeform 96"/>
            <p:cNvSpPr>
              <a:spLocks/>
            </p:cNvSpPr>
            <p:nvPr/>
          </p:nvSpPr>
          <p:spPr bwMode="auto">
            <a:xfrm>
              <a:off x="3279335" y="3237251"/>
              <a:ext cx="315885" cy="274667"/>
            </a:xfrm>
            <a:custGeom>
              <a:avLst/>
              <a:gdLst>
                <a:gd name="T0" fmla="*/ 3 w 282"/>
                <a:gd name="T1" fmla="*/ 121 h 245"/>
                <a:gd name="T2" fmla="*/ 0 w 282"/>
                <a:gd name="T3" fmla="*/ 107 h 245"/>
                <a:gd name="T4" fmla="*/ 9 w 282"/>
                <a:gd name="T5" fmla="*/ 104 h 245"/>
                <a:gd name="T6" fmla="*/ 15 w 282"/>
                <a:gd name="T7" fmla="*/ 97 h 245"/>
                <a:gd name="T8" fmla="*/ 26 w 282"/>
                <a:gd name="T9" fmla="*/ 92 h 245"/>
                <a:gd name="T10" fmla="*/ 66 w 282"/>
                <a:gd name="T11" fmla="*/ 78 h 245"/>
                <a:gd name="T12" fmla="*/ 67 w 282"/>
                <a:gd name="T13" fmla="*/ 67 h 245"/>
                <a:gd name="T14" fmla="*/ 69 w 282"/>
                <a:gd name="T15" fmla="*/ 64 h 245"/>
                <a:gd name="T16" fmla="*/ 71 w 282"/>
                <a:gd name="T17" fmla="*/ 63 h 245"/>
                <a:gd name="T18" fmla="*/ 76 w 282"/>
                <a:gd name="T19" fmla="*/ 60 h 245"/>
                <a:gd name="T20" fmla="*/ 85 w 282"/>
                <a:gd name="T21" fmla="*/ 61 h 245"/>
                <a:gd name="T22" fmla="*/ 80 w 282"/>
                <a:gd name="T23" fmla="*/ 53 h 245"/>
                <a:gd name="T24" fmla="*/ 76 w 282"/>
                <a:gd name="T25" fmla="*/ 44 h 245"/>
                <a:gd name="T26" fmla="*/ 76 w 282"/>
                <a:gd name="T27" fmla="*/ 33 h 245"/>
                <a:gd name="T28" fmla="*/ 75 w 282"/>
                <a:gd name="T29" fmla="*/ 29 h 245"/>
                <a:gd name="T30" fmla="*/ 71 w 282"/>
                <a:gd name="T31" fmla="*/ 26 h 245"/>
                <a:gd name="T32" fmla="*/ 66 w 282"/>
                <a:gd name="T33" fmla="*/ 25 h 245"/>
                <a:gd name="T34" fmla="*/ 68 w 282"/>
                <a:gd name="T35" fmla="*/ 22 h 245"/>
                <a:gd name="T36" fmla="*/ 73 w 282"/>
                <a:gd name="T37" fmla="*/ 19 h 245"/>
                <a:gd name="T38" fmla="*/ 90 w 282"/>
                <a:gd name="T39" fmla="*/ 12 h 245"/>
                <a:gd name="T40" fmla="*/ 111 w 282"/>
                <a:gd name="T41" fmla="*/ 6 h 245"/>
                <a:gd name="T42" fmla="*/ 123 w 282"/>
                <a:gd name="T43" fmla="*/ 4 h 245"/>
                <a:gd name="T44" fmla="*/ 131 w 282"/>
                <a:gd name="T45" fmla="*/ 3 h 245"/>
                <a:gd name="T46" fmla="*/ 138 w 282"/>
                <a:gd name="T47" fmla="*/ 3 h 245"/>
                <a:gd name="T48" fmla="*/ 155 w 282"/>
                <a:gd name="T49" fmla="*/ 1 h 245"/>
                <a:gd name="T50" fmla="*/ 162 w 282"/>
                <a:gd name="T51" fmla="*/ 0 h 245"/>
                <a:gd name="T52" fmla="*/ 168 w 282"/>
                <a:gd name="T53" fmla="*/ 2 h 245"/>
                <a:gd name="T54" fmla="*/ 171 w 282"/>
                <a:gd name="T55" fmla="*/ 6 h 245"/>
                <a:gd name="T56" fmla="*/ 169 w 282"/>
                <a:gd name="T57" fmla="*/ 8 h 245"/>
                <a:gd name="T58" fmla="*/ 168 w 282"/>
                <a:gd name="T59" fmla="*/ 15 h 245"/>
                <a:gd name="T60" fmla="*/ 168 w 282"/>
                <a:gd name="T61" fmla="*/ 19 h 245"/>
                <a:gd name="T62" fmla="*/ 168 w 282"/>
                <a:gd name="T63" fmla="*/ 24 h 245"/>
                <a:gd name="T64" fmla="*/ 164 w 282"/>
                <a:gd name="T65" fmla="*/ 29 h 245"/>
                <a:gd name="T66" fmla="*/ 163 w 282"/>
                <a:gd name="T67" fmla="*/ 32 h 245"/>
                <a:gd name="T68" fmla="*/ 165 w 282"/>
                <a:gd name="T69" fmla="*/ 37 h 245"/>
                <a:gd name="T70" fmla="*/ 167 w 282"/>
                <a:gd name="T71" fmla="*/ 42 h 245"/>
                <a:gd name="T72" fmla="*/ 167 w 282"/>
                <a:gd name="T73" fmla="*/ 44 h 245"/>
                <a:gd name="T74" fmla="*/ 169 w 282"/>
                <a:gd name="T75" fmla="*/ 51 h 245"/>
                <a:gd name="T76" fmla="*/ 170 w 282"/>
                <a:gd name="T77" fmla="*/ 51 h 245"/>
                <a:gd name="T78" fmla="*/ 173 w 282"/>
                <a:gd name="T79" fmla="*/ 53 h 245"/>
                <a:gd name="T80" fmla="*/ 174 w 282"/>
                <a:gd name="T81" fmla="*/ 75 h 245"/>
                <a:gd name="T82" fmla="*/ 179 w 282"/>
                <a:gd name="T83" fmla="*/ 87 h 245"/>
                <a:gd name="T84" fmla="*/ 184 w 282"/>
                <a:gd name="T85" fmla="*/ 92 h 245"/>
                <a:gd name="T86" fmla="*/ 183 w 282"/>
                <a:gd name="T87" fmla="*/ 99 h 245"/>
                <a:gd name="T88" fmla="*/ 186 w 282"/>
                <a:gd name="T89" fmla="*/ 118 h 245"/>
                <a:gd name="T90" fmla="*/ 190 w 282"/>
                <a:gd name="T91" fmla="*/ 122 h 245"/>
                <a:gd name="T92" fmla="*/ 192 w 282"/>
                <a:gd name="T93" fmla="*/ 134 h 245"/>
                <a:gd name="T94" fmla="*/ 188 w 282"/>
                <a:gd name="T95" fmla="*/ 142 h 245"/>
                <a:gd name="T96" fmla="*/ 191 w 282"/>
                <a:gd name="T97" fmla="*/ 143 h 245"/>
                <a:gd name="T98" fmla="*/ 192 w 282"/>
                <a:gd name="T99" fmla="*/ 147 h 245"/>
                <a:gd name="T100" fmla="*/ 193 w 282"/>
                <a:gd name="T101" fmla="*/ 153 h 245"/>
                <a:gd name="T102" fmla="*/ 195 w 282"/>
                <a:gd name="T103" fmla="*/ 158 h 245"/>
                <a:gd name="T104" fmla="*/ 203 w 282"/>
                <a:gd name="T105" fmla="*/ 170 h 245"/>
                <a:gd name="T106" fmla="*/ 150 w 282"/>
                <a:gd name="T107" fmla="*/ 202 h 245"/>
                <a:gd name="T108" fmla="*/ 118 w 282"/>
                <a:gd name="T109" fmla="*/ 209 h 245"/>
                <a:gd name="T110" fmla="*/ 117 w 282"/>
                <a:gd name="T111" fmla="*/ 196 h 245"/>
                <a:gd name="T112" fmla="*/ 94 w 282"/>
                <a:gd name="T113" fmla="*/ 195 h 245"/>
                <a:gd name="T114" fmla="*/ 3 w 282"/>
                <a:gd name="T115" fmla="*/ 121 h 24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245"/>
                <a:gd name="T176" fmla="*/ 282 w 282"/>
                <a:gd name="T177" fmla="*/ 245 h 24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245">
                  <a:moveTo>
                    <a:pt x="4" y="141"/>
                  </a:moveTo>
                  <a:lnTo>
                    <a:pt x="0" y="125"/>
                  </a:lnTo>
                  <a:lnTo>
                    <a:pt x="12" y="121"/>
                  </a:lnTo>
                  <a:lnTo>
                    <a:pt x="21" y="113"/>
                  </a:lnTo>
                  <a:lnTo>
                    <a:pt x="36" y="107"/>
                  </a:lnTo>
                  <a:lnTo>
                    <a:pt x="92" y="91"/>
                  </a:lnTo>
                  <a:lnTo>
                    <a:pt x="93" y="78"/>
                  </a:lnTo>
                  <a:lnTo>
                    <a:pt x="95" y="75"/>
                  </a:lnTo>
                  <a:lnTo>
                    <a:pt x="99" y="73"/>
                  </a:lnTo>
                  <a:lnTo>
                    <a:pt x="105" y="70"/>
                  </a:lnTo>
                  <a:lnTo>
                    <a:pt x="117" y="71"/>
                  </a:lnTo>
                  <a:lnTo>
                    <a:pt x="110" y="62"/>
                  </a:lnTo>
                  <a:lnTo>
                    <a:pt x="105" y="52"/>
                  </a:lnTo>
                  <a:lnTo>
                    <a:pt x="105" y="39"/>
                  </a:lnTo>
                  <a:lnTo>
                    <a:pt x="103" y="33"/>
                  </a:lnTo>
                  <a:lnTo>
                    <a:pt x="99" y="30"/>
                  </a:lnTo>
                  <a:lnTo>
                    <a:pt x="92" y="29"/>
                  </a:lnTo>
                  <a:lnTo>
                    <a:pt x="94" y="26"/>
                  </a:lnTo>
                  <a:lnTo>
                    <a:pt x="101" y="23"/>
                  </a:lnTo>
                  <a:lnTo>
                    <a:pt x="125" y="14"/>
                  </a:lnTo>
                  <a:lnTo>
                    <a:pt x="153" y="7"/>
                  </a:lnTo>
                  <a:lnTo>
                    <a:pt x="170" y="4"/>
                  </a:lnTo>
                  <a:lnTo>
                    <a:pt x="181" y="3"/>
                  </a:lnTo>
                  <a:lnTo>
                    <a:pt x="190" y="3"/>
                  </a:lnTo>
                  <a:lnTo>
                    <a:pt x="214" y="1"/>
                  </a:lnTo>
                  <a:lnTo>
                    <a:pt x="223" y="0"/>
                  </a:lnTo>
                  <a:lnTo>
                    <a:pt x="231" y="2"/>
                  </a:lnTo>
                  <a:lnTo>
                    <a:pt x="236" y="7"/>
                  </a:lnTo>
                  <a:lnTo>
                    <a:pt x="234" y="10"/>
                  </a:lnTo>
                  <a:lnTo>
                    <a:pt x="231" y="17"/>
                  </a:lnTo>
                  <a:lnTo>
                    <a:pt x="231" y="23"/>
                  </a:lnTo>
                  <a:lnTo>
                    <a:pt x="231" y="28"/>
                  </a:lnTo>
                  <a:lnTo>
                    <a:pt x="227" y="33"/>
                  </a:lnTo>
                  <a:lnTo>
                    <a:pt x="226" y="37"/>
                  </a:lnTo>
                  <a:lnTo>
                    <a:pt x="228" y="43"/>
                  </a:lnTo>
                  <a:lnTo>
                    <a:pt x="230" y="49"/>
                  </a:lnTo>
                  <a:lnTo>
                    <a:pt x="230" y="52"/>
                  </a:lnTo>
                  <a:lnTo>
                    <a:pt x="234" y="59"/>
                  </a:lnTo>
                  <a:lnTo>
                    <a:pt x="235" y="59"/>
                  </a:lnTo>
                  <a:lnTo>
                    <a:pt x="238" y="62"/>
                  </a:lnTo>
                  <a:lnTo>
                    <a:pt x="241" y="87"/>
                  </a:lnTo>
                  <a:lnTo>
                    <a:pt x="247" y="101"/>
                  </a:lnTo>
                  <a:lnTo>
                    <a:pt x="254" y="107"/>
                  </a:lnTo>
                  <a:lnTo>
                    <a:pt x="253" y="115"/>
                  </a:lnTo>
                  <a:lnTo>
                    <a:pt x="257" y="137"/>
                  </a:lnTo>
                  <a:lnTo>
                    <a:pt x="262" y="142"/>
                  </a:lnTo>
                  <a:lnTo>
                    <a:pt x="265" y="157"/>
                  </a:lnTo>
                  <a:lnTo>
                    <a:pt x="260" y="165"/>
                  </a:lnTo>
                  <a:lnTo>
                    <a:pt x="264" y="166"/>
                  </a:lnTo>
                  <a:lnTo>
                    <a:pt x="266" y="172"/>
                  </a:lnTo>
                  <a:lnTo>
                    <a:pt x="267" y="178"/>
                  </a:lnTo>
                  <a:lnTo>
                    <a:pt x="269" y="184"/>
                  </a:lnTo>
                  <a:lnTo>
                    <a:pt x="281" y="199"/>
                  </a:lnTo>
                  <a:lnTo>
                    <a:pt x="207" y="235"/>
                  </a:lnTo>
                  <a:lnTo>
                    <a:pt x="163" y="244"/>
                  </a:lnTo>
                  <a:lnTo>
                    <a:pt x="161" y="229"/>
                  </a:lnTo>
                  <a:lnTo>
                    <a:pt x="130" y="228"/>
                  </a:lnTo>
                  <a:lnTo>
                    <a:pt x="4" y="141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96" name="Freeform 97"/>
            <p:cNvSpPr>
              <a:spLocks/>
            </p:cNvSpPr>
            <p:nvPr/>
          </p:nvSpPr>
          <p:spPr bwMode="auto">
            <a:xfrm>
              <a:off x="3147716" y="3389709"/>
              <a:ext cx="138200" cy="110109"/>
            </a:xfrm>
            <a:custGeom>
              <a:avLst/>
              <a:gdLst>
                <a:gd name="T0" fmla="*/ 0 w 123"/>
                <a:gd name="T1" fmla="*/ 81 h 98"/>
                <a:gd name="T2" fmla="*/ 0 w 123"/>
                <a:gd name="T3" fmla="*/ 77 h 98"/>
                <a:gd name="T4" fmla="*/ 1 w 123"/>
                <a:gd name="T5" fmla="*/ 72 h 98"/>
                <a:gd name="T6" fmla="*/ 5 w 123"/>
                <a:gd name="T7" fmla="*/ 65 h 98"/>
                <a:gd name="T8" fmla="*/ 11 w 123"/>
                <a:gd name="T9" fmla="*/ 59 h 98"/>
                <a:gd name="T10" fmla="*/ 22 w 123"/>
                <a:gd name="T11" fmla="*/ 55 h 98"/>
                <a:gd name="T12" fmla="*/ 26 w 123"/>
                <a:gd name="T13" fmla="*/ 52 h 98"/>
                <a:gd name="T14" fmla="*/ 25 w 123"/>
                <a:gd name="T15" fmla="*/ 49 h 98"/>
                <a:gd name="T16" fmla="*/ 22 w 123"/>
                <a:gd name="T17" fmla="*/ 46 h 98"/>
                <a:gd name="T18" fmla="*/ 19 w 123"/>
                <a:gd name="T19" fmla="*/ 35 h 98"/>
                <a:gd name="T20" fmla="*/ 23 w 123"/>
                <a:gd name="T21" fmla="*/ 29 h 98"/>
                <a:gd name="T22" fmla="*/ 29 w 123"/>
                <a:gd name="T23" fmla="*/ 24 h 98"/>
                <a:gd name="T24" fmla="*/ 38 w 123"/>
                <a:gd name="T25" fmla="*/ 20 h 98"/>
                <a:gd name="T26" fmla="*/ 42 w 123"/>
                <a:gd name="T27" fmla="*/ 10 h 98"/>
                <a:gd name="T28" fmla="*/ 43 w 123"/>
                <a:gd name="T29" fmla="*/ 8 h 98"/>
                <a:gd name="T30" fmla="*/ 47 w 123"/>
                <a:gd name="T31" fmla="*/ 0 h 98"/>
                <a:gd name="T32" fmla="*/ 52 w 123"/>
                <a:gd name="T33" fmla="*/ 0 h 98"/>
                <a:gd name="T34" fmla="*/ 89 w 123"/>
                <a:gd name="T35" fmla="*/ 5 h 98"/>
                <a:gd name="T36" fmla="*/ 89 w 123"/>
                <a:gd name="T37" fmla="*/ 19 h 98"/>
                <a:gd name="T38" fmla="*/ 70 w 123"/>
                <a:gd name="T39" fmla="*/ 18 h 98"/>
                <a:gd name="T40" fmla="*/ 67 w 123"/>
                <a:gd name="T41" fmla="*/ 17 h 98"/>
                <a:gd name="T42" fmla="*/ 65 w 123"/>
                <a:gd name="T43" fmla="*/ 17 h 98"/>
                <a:gd name="T44" fmla="*/ 63 w 123"/>
                <a:gd name="T45" fmla="*/ 21 h 98"/>
                <a:gd name="T46" fmla="*/ 63 w 123"/>
                <a:gd name="T47" fmla="*/ 47 h 98"/>
                <a:gd name="T48" fmla="*/ 63 w 123"/>
                <a:gd name="T49" fmla="*/ 50 h 98"/>
                <a:gd name="T50" fmla="*/ 61 w 123"/>
                <a:gd name="T51" fmla="*/ 52 h 98"/>
                <a:gd name="T52" fmla="*/ 53 w 123"/>
                <a:gd name="T53" fmla="*/ 51 h 98"/>
                <a:gd name="T54" fmla="*/ 49 w 123"/>
                <a:gd name="T55" fmla="*/ 55 h 98"/>
                <a:gd name="T56" fmla="*/ 47 w 123"/>
                <a:gd name="T57" fmla="*/ 58 h 98"/>
                <a:gd name="T58" fmla="*/ 47 w 123"/>
                <a:gd name="T59" fmla="*/ 64 h 98"/>
                <a:gd name="T60" fmla="*/ 45 w 123"/>
                <a:gd name="T61" fmla="*/ 84 h 98"/>
                <a:gd name="T62" fmla="*/ 0 w 123"/>
                <a:gd name="T63" fmla="*/ 81 h 9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23"/>
                <a:gd name="T97" fmla="*/ 0 h 98"/>
                <a:gd name="T98" fmla="*/ 123 w 123"/>
                <a:gd name="T99" fmla="*/ 98 h 9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23" h="98">
                  <a:moveTo>
                    <a:pt x="0" y="94"/>
                  </a:moveTo>
                  <a:lnTo>
                    <a:pt x="0" y="89"/>
                  </a:lnTo>
                  <a:lnTo>
                    <a:pt x="1" y="84"/>
                  </a:lnTo>
                  <a:lnTo>
                    <a:pt x="7" y="75"/>
                  </a:lnTo>
                  <a:lnTo>
                    <a:pt x="15" y="68"/>
                  </a:lnTo>
                  <a:lnTo>
                    <a:pt x="30" y="64"/>
                  </a:lnTo>
                  <a:lnTo>
                    <a:pt x="35" y="60"/>
                  </a:lnTo>
                  <a:lnTo>
                    <a:pt x="34" y="57"/>
                  </a:lnTo>
                  <a:lnTo>
                    <a:pt x="30" y="54"/>
                  </a:lnTo>
                  <a:lnTo>
                    <a:pt x="26" y="41"/>
                  </a:lnTo>
                  <a:lnTo>
                    <a:pt x="32" y="33"/>
                  </a:lnTo>
                  <a:lnTo>
                    <a:pt x="40" y="28"/>
                  </a:lnTo>
                  <a:lnTo>
                    <a:pt x="51" y="23"/>
                  </a:lnTo>
                  <a:lnTo>
                    <a:pt x="57" y="12"/>
                  </a:lnTo>
                  <a:lnTo>
                    <a:pt x="58" y="10"/>
                  </a:lnTo>
                  <a:lnTo>
                    <a:pt x="64" y="0"/>
                  </a:lnTo>
                  <a:lnTo>
                    <a:pt x="72" y="0"/>
                  </a:lnTo>
                  <a:lnTo>
                    <a:pt x="122" y="5"/>
                  </a:lnTo>
                  <a:lnTo>
                    <a:pt x="122" y="21"/>
                  </a:lnTo>
                  <a:lnTo>
                    <a:pt x="96" y="20"/>
                  </a:lnTo>
                  <a:lnTo>
                    <a:pt x="91" y="19"/>
                  </a:lnTo>
                  <a:lnTo>
                    <a:pt x="89" y="19"/>
                  </a:lnTo>
                  <a:lnTo>
                    <a:pt x="87" y="25"/>
                  </a:lnTo>
                  <a:lnTo>
                    <a:pt x="87" y="55"/>
                  </a:lnTo>
                  <a:lnTo>
                    <a:pt x="87" y="58"/>
                  </a:lnTo>
                  <a:lnTo>
                    <a:pt x="83" y="60"/>
                  </a:lnTo>
                  <a:lnTo>
                    <a:pt x="73" y="59"/>
                  </a:lnTo>
                  <a:lnTo>
                    <a:pt x="67" y="64"/>
                  </a:lnTo>
                  <a:lnTo>
                    <a:pt x="64" y="67"/>
                  </a:lnTo>
                  <a:lnTo>
                    <a:pt x="64" y="74"/>
                  </a:lnTo>
                  <a:lnTo>
                    <a:pt x="62" y="97"/>
                  </a:lnTo>
                  <a:lnTo>
                    <a:pt x="0" y="94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97" name="Freeform 98"/>
            <p:cNvSpPr>
              <a:spLocks/>
            </p:cNvSpPr>
            <p:nvPr/>
          </p:nvSpPr>
          <p:spPr bwMode="auto">
            <a:xfrm>
              <a:off x="3143767" y="3396969"/>
              <a:ext cx="190847" cy="204487"/>
            </a:xfrm>
            <a:custGeom>
              <a:avLst/>
              <a:gdLst>
                <a:gd name="T0" fmla="*/ 0 w 170"/>
                <a:gd name="T1" fmla="*/ 140 h 182"/>
                <a:gd name="T2" fmla="*/ 7 w 170"/>
                <a:gd name="T3" fmla="*/ 129 h 182"/>
                <a:gd name="T4" fmla="*/ 11 w 170"/>
                <a:gd name="T5" fmla="*/ 125 h 182"/>
                <a:gd name="T6" fmla="*/ 13 w 170"/>
                <a:gd name="T7" fmla="*/ 119 h 182"/>
                <a:gd name="T8" fmla="*/ 12 w 170"/>
                <a:gd name="T9" fmla="*/ 112 h 182"/>
                <a:gd name="T10" fmla="*/ 8 w 170"/>
                <a:gd name="T11" fmla="*/ 103 h 182"/>
                <a:gd name="T12" fmla="*/ 3 w 170"/>
                <a:gd name="T13" fmla="*/ 94 h 182"/>
                <a:gd name="T14" fmla="*/ 13 w 170"/>
                <a:gd name="T15" fmla="*/ 82 h 182"/>
                <a:gd name="T16" fmla="*/ 3 w 170"/>
                <a:gd name="T17" fmla="*/ 76 h 182"/>
                <a:gd name="T18" fmla="*/ 10 w 170"/>
                <a:gd name="T19" fmla="*/ 76 h 182"/>
                <a:gd name="T20" fmla="*/ 49 w 170"/>
                <a:gd name="T21" fmla="*/ 79 h 182"/>
                <a:gd name="T22" fmla="*/ 51 w 170"/>
                <a:gd name="T23" fmla="*/ 59 h 182"/>
                <a:gd name="T24" fmla="*/ 52 w 170"/>
                <a:gd name="T25" fmla="*/ 53 h 182"/>
                <a:gd name="T26" fmla="*/ 53 w 170"/>
                <a:gd name="T27" fmla="*/ 49 h 182"/>
                <a:gd name="T28" fmla="*/ 57 w 170"/>
                <a:gd name="T29" fmla="*/ 46 h 182"/>
                <a:gd name="T30" fmla="*/ 64 w 170"/>
                <a:gd name="T31" fmla="*/ 47 h 182"/>
                <a:gd name="T32" fmla="*/ 67 w 170"/>
                <a:gd name="T33" fmla="*/ 45 h 182"/>
                <a:gd name="T34" fmla="*/ 67 w 170"/>
                <a:gd name="T35" fmla="*/ 42 h 182"/>
                <a:gd name="T36" fmla="*/ 67 w 170"/>
                <a:gd name="T37" fmla="*/ 17 h 182"/>
                <a:gd name="T38" fmla="*/ 68 w 170"/>
                <a:gd name="T39" fmla="*/ 12 h 182"/>
                <a:gd name="T40" fmla="*/ 70 w 170"/>
                <a:gd name="T41" fmla="*/ 10 h 182"/>
                <a:gd name="T42" fmla="*/ 73 w 170"/>
                <a:gd name="T43" fmla="*/ 12 h 182"/>
                <a:gd name="T44" fmla="*/ 92 w 170"/>
                <a:gd name="T45" fmla="*/ 12 h 182"/>
                <a:gd name="T46" fmla="*/ 91 w 170"/>
                <a:gd name="T47" fmla="*/ 5 h 182"/>
                <a:gd name="T48" fmla="*/ 91 w 170"/>
                <a:gd name="T49" fmla="*/ 0 h 182"/>
                <a:gd name="T50" fmla="*/ 123 w 170"/>
                <a:gd name="T51" fmla="*/ 25 h 182"/>
                <a:gd name="T52" fmla="*/ 107 w 170"/>
                <a:gd name="T53" fmla="*/ 25 h 182"/>
                <a:gd name="T54" fmla="*/ 107 w 170"/>
                <a:gd name="T55" fmla="*/ 24 h 182"/>
                <a:gd name="T56" fmla="*/ 106 w 170"/>
                <a:gd name="T57" fmla="*/ 29 h 182"/>
                <a:gd name="T58" fmla="*/ 111 w 170"/>
                <a:gd name="T59" fmla="*/ 122 h 182"/>
                <a:gd name="T60" fmla="*/ 112 w 170"/>
                <a:gd name="T61" fmla="*/ 126 h 182"/>
                <a:gd name="T62" fmla="*/ 113 w 170"/>
                <a:gd name="T63" fmla="*/ 134 h 182"/>
                <a:gd name="T64" fmla="*/ 108 w 170"/>
                <a:gd name="T65" fmla="*/ 140 h 182"/>
                <a:gd name="T66" fmla="*/ 67 w 170"/>
                <a:gd name="T67" fmla="*/ 136 h 182"/>
                <a:gd name="T68" fmla="*/ 67 w 170"/>
                <a:gd name="T69" fmla="*/ 138 h 182"/>
                <a:gd name="T70" fmla="*/ 63 w 170"/>
                <a:gd name="T71" fmla="*/ 138 h 182"/>
                <a:gd name="T72" fmla="*/ 61 w 170"/>
                <a:gd name="T73" fmla="*/ 137 h 182"/>
                <a:gd name="T74" fmla="*/ 59 w 170"/>
                <a:gd name="T75" fmla="*/ 139 h 182"/>
                <a:gd name="T76" fmla="*/ 59 w 170"/>
                <a:gd name="T77" fmla="*/ 144 h 182"/>
                <a:gd name="T78" fmla="*/ 59 w 170"/>
                <a:gd name="T79" fmla="*/ 149 h 182"/>
                <a:gd name="T80" fmla="*/ 56 w 170"/>
                <a:gd name="T81" fmla="*/ 149 h 182"/>
                <a:gd name="T82" fmla="*/ 53 w 170"/>
                <a:gd name="T83" fmla="*/ 153 h 182"/>
                <a:gd name="T84" fmla="*/ 51 w 170"/>
                <a:gd name="T85" fmla="*/ 156 h 182"/>
                <a:gd name="T86" fmla="*/ 48 w 170"/>
                <a:gd name="T87" fmla="*/ 156 h 182"/>
                <a:gd name="T88" fmla="*/ 47 w 170"/>
                <a:gd name="T89" fmla="*/ 153 h 182"/>
                <a:gd name="T90" fmla="*/ 42 w 170"/>
                <a:gd name="T91" fmla="*/ 152 h 182"/>
                <a:gd name="T92" fmla="*/ 38 w 170"/>
                <a:gd name="T93" fmla="*/ 150 h 182"/>
                <a:gd name="T94" fmla="*/ 32 w 170"/>
                <a:gd name="T95" fmla="*/ 143 h 182"/>
                <a:gd name="T96" fmla="*/ 27 w 170"/>
                <a:gd name="T97" fmla="*/ 138 h 182"/>
                <a:gd name="T98" fmla="*/ 22 w 170"/>
                <a:gd name="T99" fmla="*/ 135 h 182"/>
                <a:gd name="T100" fmla="*/ 16 w 170"/>
                <a:gd name="T101" fmla="*/ 134 h 182"/>
                <a:gd name="T102" fmla="*/ 0 w 170"/>
                <a:gd name="T103" fmla="*/ 140 h 18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70"/>
                <a:gd name="T157" fmla="*/ 0 h 182"/>
                <a:gd name="T158" fmla="*/ 170 w 170"/>
                <a:gd name="T159" fmla="*/ 182 h 18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70" h="182">
                  <a:moveTo>
                    <a:pt x="0" y="163"/>
                  </a:moveTo>
                  <a:lnTo>
                    <a:pt x="9" y="150"/>
                  </a:lnTo>
                  <a:lnTo>
                    <a:pt x="15" y="145"/>
                  </a:lnTo>
                  <a:lnTo>
                    <a:pt x="18" y="138"/>
                  </a:lnTo>
                  <a:lnTo>
                    <a:pt x="16" y="130"/>
                  </a:lnTo>
                  <a:lnTo>
                    <a:pt x="11" y="120"/>
                  </a:lnTo>
                  <a:lnTo>
                    <a:pt x="5" y="109"/>
                  </a:lnTo>
                  <a:lnTo>
                    <a:pt x="17" y="95"/>
                  </a:lnTo>
                  <a:lnTo>
                    <a:pt x="5" y="88"/>
                  </a:lnTo>
                  <a:lnTo>
                    <a:pt x="14" y="88"/>
                  </a:lnTo>
                  <a:lnTo>
                    <a:pt x="67" y="91"/>
                  </a:lnTo>
                  <a:lnTo>
                    <a:pt x="70" y="68"/>
                  </a:lnTo>
                  <a:lnTo>
                    <a:pt x="71" y="61"/>
                  </a:lnTo>
                  <a:lnTo>
                    <a:pt x="73" y="57"/>
                  </a:lnTo>
                  <a:lnTo>
                    <a:pt x="78" y="53"/>
                  </a:lnTo>
                  <a:lnTo>
                    <a:pt x="88" y="55"/>
                  </a:lnTo>
                  <a:lnTo>
                    <a:pt x="92" y="52"/>
                  </a:lnTo>
                  <a:lnTo>
                    <a:pt x="92" y="48"/>
                  </a:lnTo>
                  <a:lnTo>
                    <a:pt x="93" y="19"/>
                  </a:lnTo>
                  <a:lnTo>
                    <a:pt x="94" y="14"/>
                  </a:lnTo>
                  <a:lnTo>
                    <a:pt x="96" y="12"/>
                  </a:lnTo>
                  <a:lnTo>
                    <a:pt x="101" y="14"/>
                  </a:lnTo>
                  <a:lnTo>
                    <a:pt x="127" y="14"/>
                  </a:lnTo>
                  <a:lnTo>
                    <a:pt x="126" y="5"/>
                  </a:lnTo>
                  <a:lnTo>
                    <a:pt x="126" y="0"/>
                  </a:lnTo>
                  <a:lnTo>
                    <a:pt x="169" y="29"/>
                  </a:lnTo>
                  <a:lnTo>
                    <a:pt x="147" y="29"/>
                  </a:lnTo>
                  <a:lnTo>
                    <a:pt x="146" y="28"/>
                  </a:lnTo>
                  <a:lnTo>
                    <a:pt x="145" y="33"/>
                  </a:lnTo>
                  <a:lnTo>
                    <a:pt x="152" y="141"/>
                  </a:lnTo>
                  <a:lnTo>
                    <a:pt x="154" y="146"/>
                  </a:lnTo>
                  <a:lnTo>
                    <a:pt x="156" y="155"/>
                  </a:lnTo>
                  <a:lnTo>
                    <a:pt x="149" y="163"/>
                  </a:lnTo>
                  <a:lnTo>
                    <a:pt x="93" y="157"/>
                  </a:lnTo>
                  <a:lnTo>
                    <a:pt x="91" y="160"/>
                  </a:lnTo>
                  <a:lnTo>
                    <a:pt x="87" y="160"/>
                  </a:lnTo>
                  <a:lnTo>
                    <a:pt x="84" y="159"/>
                  </a:lnTo>
                  <a:lnTo>
                    <a:pt x="81" y="161"/>
                  </a:lnTo>
                  <a:lnTo>
                    <a:pt x="81" y="167"/>
                  </a:lnTo>
                  <a:lnTo>
                    <a:pt x="81" y="172"/>
                  </a:lnTo>
                  <a:lnTo>
                    <a:pt x="77" y="172"/>
                  </a:lnTo>
                  <a:lnTo>
                    <a:pt x="73" y="178"/>
                  </a:lnTo>
                  <a:lnTo>
                    <a:pt x="70" y="181"/>
                  </a:lnTo>
                  <a:lnTo>
                    <a:pt x="66" y="181"/>
                  </a:lnTo>
                  <a:lnTo>
                    <a:pt x="64" y="178"/>
                  </a:lnTo>
                  <a:lnTo>
                    <a:pt x="57" y="177"/>
                  </a:lnTo>
                  <a:lnTo>
                    <a:pt x="52" y="174"/>
                  </a:lnTo>
                  <a:lnTo>
                    <a:pt x="45" y="166"/>
                  </a:lnTo>
                  <a:lnTo>
                    <a:pt x="38" y="160"/>
                  </a:lnTo>
                  <a:lnTo>
                    <a:pt x="31" y="156"/>
                  </a:lnTo>
                  <a:lnTo>
                    <a:pt x="22" y="155"/>
                  </a:lnTo>
                  <a:lnTo>
                    <a:pt x="0" y="163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98" name="Freeform 99"/>
            <p:cNvSpPr>
              <a:spLocks/>
            </p:cNvSpPr>
            <p:nvPr/>
          </p:nvSpPr>
          <p:spPr bwMode="auto">
            <a:xfrm>
              <a:off x="3158245" y="3619606"/>
              <a:ext cx="50015" cy="30250"/>
            </a:xfrm>
            <a:custGeom>
              <a:avLst/>
              <a:gdLst>
                <a:gd name="T0" fmla="*/ 19 w 45"/>
                <a:gd name="T1" fmla="*/ 0 h 27"/>
                <a:gd name="T2" fmla="*/ 16 w 45"/>
                <a:gd name="T3" fmla="*/ 0 h 27"/>
                <a:gd name="T4" fmla="*/ 0 w 45"/>
                <a:gd name="T5" fmla="*/ 5 h 27"/>
                <a:gd name="T6" fmla="*/ 3 w 45"/>
                <a:gd name="T7" fmla="*/ 10 h 27"/>
                <a:gd name="T8" fmla="*/ 14 w 45"/>
                <a:gd name="T9" fmla="*/ 22 h 27"/>
                <a:gd name="T10" fmla="*/ 27 w 45"/>
                <a:gd name="T11" fmla="*/ 18 h 27"/>
                <a:gd name="T12" fmla="*/ 31 w 45"/>
                <a:gd name="T13" fmla="*/ 12 h 27"/>
                <a:gd name="T14" fmla="*/ 31 w 45"/>
                <a:gd name="T15" fmla="*/ 6 h 27"/>
                <a:gd name="T16" fmla="*/ 30 w 45"/>
                <a:gd name="T17" fmla="*/ 1 h 27"/>
                <a:gd name="T18" fmla="*/ 19 w 45"/>
                <a:gd name="T19" fmla="*/ 0 h 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"/>
                <a:gd name="T31" fmla="*/ 0 h 27"/>
                <a:gd name="T32" fmla="*/ 45 w 45"/>
                <a:gd name="T33" fmla="*/ 27 h 2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" h="27">
                  <a:moveTo>
                    <a:pt x="27" y="0"/>
                  </a:moveTo>
                  <a:lnTo>
                    <a:pt x="22" y="0"/>
                  </a:lnTo>
                  <a:lnTo>
                    <a:pt x="0" y="5"/>
                  </a:lnTo>
                  <a:lnTo>
                    <a:pt x="4" y="12"/>
                  </a:lnTo>
                  <a:lnTo>
                    <a:pt x="20" y="26"/>
                  </a:lnTo>
                  <a:lnTo>
                    <a:pt x="38" y="20"/>
                  </a:lnTo>
                  <a:lnTo>
                    <a:pt x="44" y="14"/>
                  </a:lnTo>
                  <a:lnTo>
                    <a:pt x="44" y="7"/>
                  </a:lnTo>
                  <a:lnTo>
                    <a:pt x="42" y="1"/>
                  </a:lnTo>
                  <a:lnTo>
                    <a:pt x="27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399" name="Freeform 100"/>
            <p:cNvSpPr>
              <a:spLocks/>
            </p:cNvSpPr>
            <p:nvPr/>
          </p:nvSpPr>
          <p:spPr bwMode="auto">
            <a:xfrm>
              <a:off x="3143767" y="3571207"/>
              <a:ext cx="80288" cy="56869"/>
            </a:xfrm>
            <a:custGeom>
              <a:avLst/>
              <a:gdLst>
                <a:gd name="T0" fmla="*/ 2 w 72"/>
                <a:gd name="T1" fmla="*/ 26 h 51"/>
                <a:gd name="T2" fmla="*/ 0 w 72"/>
                <a:gd name="T3" fmla="*/ 8 h 51"/>
                <a:gd name="T4" fmla="*/ 1 w 72"/>
                <a:gd name="T5" fmla="*/ 6 h 51"/>
                <a:gd name="T6" fmla="*/ 1 w 72"/>
                <a:gd name="T7" fmla="*/ 6 h 51"/>
                <a:gd name="T8" fmla="*/ 16 w 72"/>
                <a:gd name="T9" fmla="*/ 0 h 51"/>
                <a:gd name="T10" fmla="*/ 23 w 72"/>
                <a:gd name="T11" fmla="*/ 1 h 51"/>
                <a:gd name="T12" fmla="*/ 27 w 72"/>
                <a:gd name="T13" fmla="*/ 5 h 51"/>
                <a:gd name="T14" fmla="*/ 33 w 72"/>
                <a:gd name="T15" fmla="*/ 9 h 51"/>
                <a:gd name="T16" fmla="*/ 37 w 72"/>
                <a:gd name="T17" fmla="*/ 17 h 51"/>
                <a:gd name="T18" fmla="*/ 40 w 72"/>
                <a:gd name="T19" fmla="*/ 18 h 51"/>
                <a:gd name="T20" fmla="*/ 46 w 72"/>
                <a:gd name="T21" fmla="*/ 19 h 51"/>
                <a:gd name="T22" fmla="*/ 48 w 72"/>
                <a:gd name="T23" fmla="*/ 22 h 51"/>
                <a:gd name="T24" fmla="*/ 49 w 72"/>
                <a:gd name="T25" fmla="*/ 30 h 51"/>
                <a:gd name="T26" fmla="*/ 51 w 72"/>
                <a:gd name="T27" fmla="*/ 38 h 51"/>
                <a:gd name="T28" fmla="*/ 44 w 72"/>
                <a:gd name="T29" fmla="*/ 38 h 51"/>
                <a:gd name="T30" fmla="*/ 28 w 72"/>
                <a:gd name="T31" fmla="*/ 38 h 51"/>
                <a:gd name="T32" fmla="*/ 25 w 72"/>
                <a:gd name="T33" fmla="*/ 38 h 51"/>
                <a:gd name="T34" fmla="*/ 18 w 72"/>
                <a:gd name="T35" fmla="*/ 38 h 51"/>
                <a:gd name="T36" fmla="*/ 10 w 72"/>
                <a:gd name="T37" fmla="*/ 42 h 51"/>
                <a:gd name="T38" fmla="*/ 8 w 72"/>
                <a:gd name="T39" fmla="*/ 38 h 51"/>
                <a:gd name="T40" fmla="*/ 5 w 72"/>
                <a:gd name="T41" fmla="*/ 36 h 51"/>
                <a:gd name="T42" fmla="*/ 2 w 72"/>
                <a:gd name="T43" fmla="*/ 26 h 5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2"/>
                <a:gd name="T67" fmla="*/ 0 h 51"/>
                <a:gd name="T68" fmla="*/ 72 w 72"/>
                <a:gd name="T69" fmla="*/ 51 h 5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2" h="51">
                  <a:moveTo>
                    <a:pt x="2" y="30"/>
                  </a:moveTo>
                  <a:lnTo>
                    <a:pt x="0" y="10"/>
                  </a:lnTo>
                  <a:lnTo>
                    <a:pt x="1" y="6"/>
                  </a:lnTo>
                  <a:lnTo>
                    <a:pt x="1" y="7"/>
                  </a:lnTo>
                  <a:lnTo>
                    <a:pt x="22" y="0"/>
                  </a:lnTo>
                  <a:lnTo>
                    <a:pt x="32" y="1"/>
                  </a:lnTo>
                  <a:lnTo>
                    <a:pt x="38" y="5"/>
                  </a:lnTo>
                  <a:lnTo>
                    <a:pt x="46" y="11"/>
                  </a:lnTo>
                  <a:lnTo>
                    <a:pt x="52" y="19"/>
                  </a:lnTo>
                  <a:lnTo>
                    <a:pt x="55" y="21"/>
                  </a:lnTo>
                  <a:lnTo>
                    <a:pt x="64" y="23"/>
                  </a:lnTo>
                  <a:lnTo>
                    <a:pt x="67" y="26"/>
                  </a:lnTo>
                  <a:lnTo>
                    <a:pt x="69" y="36"/>
                  </a:lnTo>
                  <a:lnTo>
                    <a:pt x="71" y="45"/>
                  </a:lnTo>
                  <a:lnTo>
                    <a:pt x="61" y="44"/>
                  </a:lnTo>
                  <a:lnTo>
                    <a:pt x="39" y="44"/>
                  </a:lnTo>
                  <a:lnTo>
                    <a:pt x="34" y="44"/>
                  </a:lnTo>
                  <a:lnTo>
                    <a:pt x="25" y="45"/>
                  </a:lnTo>
                  <a:lnTo>
                    <a:pt x="14" y="50"/>
                  </a:lnTo>
                  <a:lnTo>
                    <a:pt x="11" y="45"/>
                  </a:lnTo>
                  <a:lnTo>
                    <a:pt x="7" y="42"/>
                  </a:lnTo>
                  <a:lnTo>
                    <a:pt x="2" y="3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00" name="Freeform 101"/>
            <p:cNvSpPr>
              <a:spLocks/>
            </p:cNvSpPr>
            <p:nvPr/>
          </p:nvSpPr>
          <p:spPr bwMode="auto">
            <a:xfrm>
              <a:off x="3146400" y="3591777"/>
              <a:ext cx="52648" cy="21780"/>
            </a:xfrm>
            <a:custGeom>
              <a:avLst/>
              <a:gdLst>
                <a:gd name="T0" fmla="*/ 0 w 47"/>
                <a:gd name="T1" fmla="*/ 1 h 19"/>
                <a:gd name="T2" fmla="*/ 1 w 47"/>
                <a:gd name="T3" fmla="*/ 12 h 19"/>
                <a:gd name="T4" fmla="*/ 5 w 47"/>
                <a:gd name="T5" fmla="*/ 10 h 19"/>
                <a:gd name="T6" fmla="*/ 14 w 47"/>
                <a:gd name="T7" fmla="*/ 12 h 19"/>
                <a:gd name="T8" fmla="*/ 20 w 47"/>
                <a:gd name="T9" fmla="*/ 16 h 19"/>
                <a:gd name="T10" fmla="*/ 24 w 47"/>
                <a:gd name="T11" fmla="*/ 12 h 19"/>
                <a:gd name="T12" fmla="*/ 31 w 47"/>
                <a:gd name="T13" fmla="*/ 9 h 19"/>
                <a:gd name="T14" fmla="*/ 33 w 47"/>
                <a:gd name="T15" fmla="*/ 9 h 19"/>
                <a:gd name="T16" fmla="*/ 31 w 47"/>
                <a:gd name="T17" fmla="*/ 7 h 19"/>
                <a:gd name="T18" fmla="*/ 26 w 47"/>
                <a:gd name="T19" fmla="*/ 3 h 19"/>
                <a:gd name="T20" fmla="*/ 20 w 47"/>
                <a:gd name="T21" fmla="*/ 3 h 19"/>
                <a:gd name="T22" fmla="*/ 14 w 47"/>
                <a:gd name="T23" fmla="*/ 5 h 19"/>
                <a:gd name="T24" fmla="*/ 9 w 47"/>
                <a:gd name="T25" fmla="*/ 3 h 19"/>
                <a:gd name="T26" fmla="*/ 3 w 47"/>
                <a:gd name="T27" fmla="*/ 0 h 19"/>
                <a:gd name="T28" fmla="*/ 0 w 47"/>
                <a:gd name="T29" fmla="*/ 1 h 1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7"/>
                <a:gd name="T46" fmla="*/ 0 h 19"/>
                <a:gd name="T47" fmla="*/ 47 w 47"/>
                <a:gd name="T48" fmla="*/ 19 h 1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7" h="19">
                  <a:moveTo>
                    <a:pt x="0" y="1"/>
                  </a:moveTo>
                  <a:lnTo>
                    <a:pt x="1" y="14"/>
                  </a:lnTo>
                  <a:lnTo>
                    <a:pt x="7" y="12"/>
                  </a:lnTo>
                  <a:lnTo>
                    <a:pt x="19" y="14"/>
                  </a:lnTo>
                  <a:lnTo>
                    <a:pt x="28" y="18"/>
                  </a:lnTo>
                  <a:lnTo>
                    <a:pt x="33" y="14"/>
                  </a:lnTo>
                  <a:lnTo>
                    <a:pt x="43" y="10"/>
                  </a:lnTo>
                  <a:lnTo>
                    <a:pt x="46" y="10"/>
                  </a:lnTo>
                  <a:lnTo>
                    <a:pt x="44" y="7"/>
                  </a:lnTo>
                  <a:lnTo>
                    <a:pt x="35" y="3"/>
                  </a:lnTo>
                  <a:lnTo>
                    <a:pt x="28" y="3"/>
                  </a:lnTo>
                  <a:lnTo>
                    <a:pt x="20" y="5"/>
                  </a:lnTo>
                  <a:lnTo>
                    <a:pt x="12" y="3"/>
                  </a:lnTo>
                  <a:lnTo>
                    <a:pt x="4" y="0"/>
                  </a:lnTo>
                  <a:lnTo>
                    <a:pt x="0" y="1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01" name="Freeform 102"/>
            <p:cNvSpPr>
              <a:spLocks/>
            </p:cNvSpPr>
            <p:nvPr/>
          </p:nvSpPr>
          <p:spPr bwMode="auto">
            <a:xfrm>
              <a:off x="3239849" y="3688576"/>
              <a:ext cx="101347" cy="62919"/>
            </a:xfrm>
            <a:custGeom>
              <a:avLst/>
              <a:gdLst>
                <a:gd name="T0" fmla="*/ 19 w 91"/>
                <a:gd name="T1" fmla="*/ 36 h 56"/>
                <a:gd name="T2" fmla="*/ 17 w 91"/>
                <a:gd name="T3" fmla="*/ 32 h 56"/>
                <a:gd name="T4" fmla="*/ 0 w 91"/>
                <a:gd name="T5" fmla="*/ 18 h 56"/>
                <a:gd name="T6" fmla="*/ 6 w 91"/>
                <a:gd name="T7" fmla="*/ 13 h 56"/>
                <a:gd name="T8" fmla="*/ 11 w 91"/>
                <a:gd name="T9" fmla="*/ 7 h 56"/>
                <a:gd name="T10" fmla="*/ 13 w 91"/>
                <a:gd name="T11" fmla="*/ 0 h 56"/>
                <a:gd name="T12" fmla="*/ 22 w 91"/>
                <a:gd name="T13" fmla="*/ 0 h 56"/>
                <a:gd name="T14" fmla="*/ 27 w 91"/>
                <a:gd name="T15" fmla="*/ 4 h 56"/>
                <a:gd name="T16" fmla="*/ 36 w 91"/>
                <a:gd name="T17" fmla="*/ 7 h 56"/>
                <a:gd name="T18" fmla="*/ 41 w 91"/>
                <a:gd name="T19" fmla="*/ 3 h 56"/>
                <a:gd name="T20" fmla="*/ 46 w 91"/>
                <a:gd name="T21" fmla="*/ 2 h 56"/>
                <a:gd name="T22" fmla="*/ 50 w 91"/>
                <a:gd name="T23" fmla="*/ 7 h 56"/>
                <a:gd name="T24" fmla="*/ 49 w 91"/>
                <a:gd name="T25" fmla="*/ 12 h 56"/>
                <a:gd name="T26" fmla="*/ 51 w 91"/>
                <a:gd name="T27" fmla="*/ 18 h 56"/>
                <a:gd name="T28" fmla="*/ 55 w 91"/>
                <a:gd name="T29" fmla="*/ 20 h 56"/>
                <a:gd name="T30" fmla="*/ 58 w 91"/>
                <a:gd name="T31" fmla="*/ 20 h 56"/>
                <a:gd name="T32" fmla="*/ 62 w 91"/>
                <a:gd name="T33" fmla="*/ 20 h 56"/>
                <a:gd name="T34" fmla="*/ 64 w 91"/>
                <a:gd name="T35" fmla="*/ 25 h 56"/>
                <a:gd name="T36" fmla="*/ 64 w 91"/>
                <a:gd name="T37" fmla="*/ 34 h 56"/>
                <a:gd name="T38" fmla="*/ 62 w 91"/>
                <a:gd name="T39" fmla="*/ 37 h 56"/>
                <a:gd name="T40" fmla="*/ 37 w 91"/>
                <a:gd name="T41" fmla="*/ 47 h 56"/>
                <a:gd name="T42" fmla="*/ 35 w 91"/>
                <a:gd name="T43" fmla="*/ 47 h 56"/>
                <a:gd name="T44" fmla="*/ 25 w 91"/>
                <a:gd name="T45" fmla="*/ 44 h 56"/>
                <a:gd name="T46" fmla="*/ 23 w 91"/>
                <a:gd name="T47" fmla="*/ 43 h 56"/>
                <a:gd name="T48" fmla="*/ 19 w 91"/>
                <a:gd name="T49" fmla="*/ 36 h 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1"/>
                <a:gd name="T76" fmla="*/ 0 h 56"/>
                <a:gd name="T77" fmla="*/ 91 w 91"/>
                <a:gd name="T78" fmla="*/ 56 h 5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1" h="56">
                  <a:moveTo>
                    <a:pt x="26" y="42"/>
                  </a:moveTo>
                  <a:lnTo>
                    <a:pt x="24" y="37"/>
                  </a:lnTo>
                  <a:lnTo>
                    <a:pt x="0" y="20"/>
                  </a:lnTo>
                  <a:lnTo>
                    <a:pt x="8" y="15"/>
                  </a:lnTo>
                  <a:lnTo>
                    <a:pt x="15" y="8"/>
                  </a:lnTo>
                  <a:lnTo>
                    <a:pt x="18" y="0"/>
                  </a:lnTo>
                  <a:lnTo>
                    <a:pt x="31" y="0"/>
                  </a:lnTo>
                  <a:lnTo>
                    <a:pt x="38" y="4"/>
                  </a:lnTo>
                  <a:lnTo>
                    <a:pt x="51" y="8"/>
                  </a:lnTo>
                  <a:lnTo>
                    <a:pt x="57" y="3"/>
                  </a:lnTo>
                  <a:lnTo>
                    <a:pt x="64" y="2"/>
                  </a:lnTo>
                  <a:lnTo>
                    <a:pt x="70" y="8"/>
                  </a:lnTo>
                  <a:lnTo>
                    <a:pt x="68" y="14"/>
                  </a:lnTo>
                  <a:lnTo>
                    <a:pt x="71" y="20"/>
                  </a:lnTo>
                  <a:lnTo>
                    <a:pt x="77" y="23"/>
                  </a:lnTo>
                  <a:lnTo>
                    <a:pt x="82" y="23"/>
                  </a:lnTo>
                  <a:lnTo>
                    <a:pt x="86" y="24"/>
                  </a:lnTo>
                  <a:lnTo>
                    <a:pt x="90" y="29"/>
                  </a:lnTo>
                  <a:lnTo>
                    <a:pt x="90" y="40"/>
                  </a:lnTo>
                  <a:lnTo>
                    <a:pt x="86" y="43"/>
                  </a:lnTo>
                  <a:lnTo>
                    <a:pt x="52" y="55"/>
                  </a:lnTo>
                  <a:lnTo>
                    <a:pt x="49" y="55"/>
                  </a:lnTo>
                  <a:lnTo>
                    <a:pt x="36" y="51"/>
                  </a:lnTo>
                  <a:lnTo>
                    <a:pt x="32" y="49"/>
                  </a:lnTo>
                  <a:lnTo>
                    <a:pt x="26" y="42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02" name="Freeform 103"/>
            <p:cNvSpPr>
              <a:spLocks/>
            </p:cNvSpPr>
            <p:nvPr/>
          </p:nvSpPr>
          <p:spPr bwMode="auto">
            <a:xfrm>
              <a:off x="3218790" y="3660746"/>
              <a:ext cx="43434" cy="50819"/>
            </a:xfrm>
            <a:custGeom>
              <a:avLst/>
              <a:gdLst>
                <a:gd name="T0" fmla="*/ 0 w 39"/>
                <a:gd name="T1" fmla="*/ 16 h 45"/>
                <a:gd name="T2" fmla="*/ 0 w 39"/>
                <a:gd name="T3" fmla="*/ 10 h 45"/>
                <a:gd name="T4" fmla="*/ 2 w 39"/>
                <a:gd name="T5" fmla="*/ 6 h 45"/>
                <a:gd name="T6" fmla="*/ 6 w 39"/>
                <a:gd name="T7" fmla="*/ 2 h 45"/>
                <a:gd name="T8" fmla="*/ 15 w 39"/>
                <a:gd name="T9" fmla="*/ 0 h 45"/>
                <a:gd name="T10" fmla="*/ 19 w 39"/>
                <a:gd name="T11" fmla="*/ 1 h 45"/>
                <a:gd name="T12" fmla="*/ 23 w 39"/>
                <a:gd name="T13" fmla="*/ 4 h 45"/>
                <a:gd name="T14" fmla="*/ 27 w 39"/>
                <a:gd name="T15" fmla="*/ 9 h 45"/>
                <a:gd name="T16" fmla="*/ 25 w 39"/>
                <a:gd name="T17" fmla="*/ 20 h 45"/>
                <a:gd name="T18" fmla="*/ 23 w 39"/>
                <a:gd name="T19" fmla="*/ 29 h 45"/>
                <a:gd name="T20" fmla="*/ 21 w 39"/>
                <a:gd name="T21" fmla="*/ 32 h 45"/>
                <a:gd name="T22" fmla="*/ 15 w 39"/>
                <a:gd name="T23" fmla="*/ 38 h 45"/>
                <a:gd name="T24" fmla="*/ 11 w 39"/>
                <a:gd name="T25" fmla="*/ 36 h 45"/>
                <a:gd name="T26" fmla="*/ 8 w 39"/>
                <a:gd name="T27" fmla="*/ 35 h 45"/>
                <a:gd name="T28" fmla="*/ 6 w 39"/>
                <a:gd name="T29" fmla="*/ 32 h 45"/>
                <a:gd name="T30" fmla="*/ 0 w 39"/>
                <a:gd name="T31" fmla="*/ 16 h 4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9"/>
                <a:gd name="T49" fmla="*/ 0 h 45"/>
                <a:gd name="T50" fmla="*/ 39 w 39"/>
                <a:gd name="T51" fmla="*/ 45 h 4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9" h="45">
                  <a:moveTo>
                    <a:pt x="0" y="18"/>
                  </a:moveTo>
                  <a:lnTo>
                    <a:pt x="0" y="12"/>
                  </a:lnTo>
                  <a:lnTo>
                    <a:pt x="2" y="6"/>
                  </a:lnTo>
                  <a:lnTo>
                    <a:pt x="8" y="2"/>
                  </a:lnTo>
                  <a:lnTo>
                    <a:pt x="21" y="0"/>
                  </a:lnTo>
                  <a:lnTo>
                    <a:pt x="26" y="1"/>
                  </a:lnTo>
                  <a:lnTo>
                    <a:pt x="32" y="4"/>
                  </a:lnTo>
                  <a:lnTo>
                    <a:pt x="38" y="11"/>
                  </a:lnTo>
                  <a:lnTo>
                    <a:pt x="36" y="22"/>
                  </a:lnTo>
                  <a:lnTo>
                    <a:pt x="32" y="33"/>
                  </a:lnTo>
                  <a:lnTo>
                    <a:pt x="30" y="36"/>
                  </a:lnTo>
                  <a:lnTo>
                    <a:pt x="21" y="44"/>
                  </a:lnTo>
                  <a:lnTo>
                    <a:pt x="15" y="42"/>
                  </a:lnTo>
                  <a:lnTo>
                    <a:pt x="12" y="40"/>
                  </a:lnTo>
                  <a:lnTo>
                    <a:pt x="8" y="36"/>
                  </a:lnTo>
                  <a:lnTo>
                    <a:pt x="0" y="1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03" name="Freeform 104"/>
            <p:cNvSpPr>
              <a:spLocks/>
            </p:cNvSpPr>
            <p:nvPr/>
          </p:nvSpPr>
          <p:spPr bwMode="auto">
            <a:xfrm>
              <a:off x="3180621" y="3620816"/>
              <a:ext cx="119773" cy="78649"/>
            </a:xfrm>
            <a:custGeom>
              <a:avLst/>
              <a:gdLst>
                <a:gd name="T0" fmla="*/ 12 w 106"/>
                <a:gd name="T1" fmla="*/ 34 h 71"/>
                <a:gd name="T2" fmla="*/ 0 w 106"/>
                <a:gd name="T3" fmla="*/ 21 h 71"/>
                <a:gd name="T4" fmla="*/ 13 w 106"/>
                <a:gd name="T5" fmla="*/ 16 h 71"/>
                <a:gd name="T6" fmla="*/ 16 w 106"/>
                <a:gd name="T7" fmla="*/ 16 h 71"/>
                <a:gd name="T8" fmla="*/ 18 w 106"/>
                <a:gd name="T9" fmla="*/ 11 h 71"/>
                <a:gd name="T10" fmla="*/ 16 w 106"/>
                <a:gd name="T11" fmla="*/ 0 h 71"/>
                <a:gd name="T12" fmla="*/ 21 w 106"/>
                <a:gd name="T13" fmla="*/ 0 h 71"/>
                <a:gd name="T14" fmla="*/ 27 w 106"/>
                <a:gd name="T15" fmla="*/ 1 h 71"/>
                <a:gd name="T16" fmla="*/ 28 w 106"/>
                <a:gd name="T17" fmla="*/ 4 h 71"/>
                <a:gd name="T18" fmla="*/ 33 w 106"/>
                <a:gd name="T19" fmla="*/ 5 h 71"/>
                <a:gd name="T20" fmla="*/ 36 w 106"/>
                <a:gd name="T21" fmla="*/ 7 h 71"/>
                <a:gd name="T22" fmla="*/ 45 w 106"/>
                <a:gd name="T23" fmla="*/ 9 h 71"/>
                <a:gd name="T24" fmla="*/ 50 w 106"/>
                <a:gd name="T25" fmla="*/ 8 h 71"/>
                <a:gd name="T26" fmla="*/ 50 w 106"/>
                <a:gd name="T27" fmla="*/ 5 h 71"/>
                <a:gd name="T28" fmla="*/ 50 w 106"/>
                <a:gd name="T29" fmla="*/ 4 h 71"/>
                <a:gd name="T30" fmla="*/ 53 w 106"/>
                <a:gd name="T31" fmla="*/ 3 h 71"/>
                <a:gd name="T32" fmla="*/ 58 w 106"/>
                <a:gd name="T33" fmla="*/ 3 h 71"/>
                <a:gd name="T34" fmla="*/ 60 w 106"/>
                <a:gd name="T35" fmla="*/ 5 h 71"/>
                <a:gd name="T36" fmla="*/ 61 w 106"/>
                <a:gd name="T37" fmla="*/ 12 h 71"/>
                <a:gd name="T38" fmla="*/ 65 w 106"/>
                <a:gd name="T39" fmla="*/ 17 h 71"/>
                <a:gd name="T40" fmla="*/ 69 w 106"/>
                <a:gd name="T41" fmla="*/ 21 h 71"/>
                <a:gd name="T42" fmla="*/ 69 w 106"/>
                <a:gd name="T43" fmla="*/ 25 h 71"/>
                <a:gd name="T44" fmla="*/ 71 w 106"/>
                <a:gd name="T45" fmla="*/ 34 h 71"/>
                <a:gd name="T46" fmla="*/ 77 w 106"/>
                <a:gd name="T47" fmla="*/ 50 h 71"/>
                <a:gd name="T48" fmla="*/ 77 w 106"/>
                <a:gd name="T49" fmla="*/ 55 h 71"/>
                <a:gd name="T50" fmla="*/ 76 w 106"/>
                <a:gd name="T51" fmla="*/ 59 h 71"/>
                <a:gd name="T52" fmla="*/ 68 w 106"/>
                <a:gd name="T53" fmla="*/ 56 h 71"/>
                <a:gd name="T54" fmla="*/ 60 w 106"/>
                <a:gd name="T55" fmla="*/ 50 h 71"/>
                <a:gd name="T56" fmla="*/ 52 w 106"/>
                <a:gd name="T57" fmla="*/ 50 h 71"/>
                <a:gd name="T58" fmla="*/ 52 w 106"/>
                <a:gd name="T59" fmla="*/ 40 h 71"/>
                <a:gd name="T60" fmla="*/ 50 w 106"/>
                <a:gd name="T61" fmla="*/ 34 h 71"/>
                <a:gd name="T62" fmla="*/ 39 w 106"/>
                <a:gd name="T63" fmla="*/ 31 h 71"/>
                <a:gd name="T64" fmla="*/ 32 w 106"/>
                <a:gd name="T65" fmla="*/ 32 h 71"/>
                <a:gd name="T66" fmla="*/ 27 w 106"/>
                <a:gd name="T67" fmla="*/ 35 h 71"/>
                <a:gd name="T68" fmla="*/ 23 w 106"/>
                <a:gd name="T69" fmla="*/ 43 h 71"/>
                <a:gd name="T70" fmla="*/ 12 w 106"/>
                <a:gd name="T71" fmla="*/ 34 h 7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6"/>
                <a:gd name="T109" fmla="*/ 0 h 71"/>
                <a:gd name="T110" fmla="*/ 106 w 106"/>
                <a:gd name="T111" fmla="*/ 71 h 7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6" h="71">
                  <a:moveTo>
                    <a:pt x="16" y="40"/>
                  </a:moveTo>
                  <a:lnTo>
                    <a:pt x="0" y="25"/>
                  </a:lnTo>
                  <a:lnTo>
                    <a:pt x="17" y="20"/>
                  </a:lnTo>
                  <a:lnTo>
                    <a:pt x="22" y="19"/>
                  </a:lnTo>
                  <a:lnTo>
                    <a:pt x="24" y="13"/>
                  </a:lnTo>
                  <a:lnTo>
                    <a:pt x="22" y="0"/>
                  </a:lnTo>
                  <a:lnTo>
                    <a:pt x="29" y="0"/>
                  </a:lnTo>
                  <a:lnTo>
                    <a:pt x="37" y="1"/>
                  </a:lnTo>
                  <a:lnTo>
                    <a:pt x="39" y="4"/>
                  </a:lnTo>
                  <a:lnTo>
                    <a:pt x="44" y="5"/>
                  </a:lnTo>
                  <a:lnTo>
                    <a:pt x="49" y="9"/>
                  </a:lnTo>
                  <a:lnTo>
                    <a:pt x="61" y="11"/>
                  </a:lnTo>
                  <a:lnTo>
                    <a:pt x="67" y="10"/>
                  </a:lnTo>
                  <a:lnTo>
                    <a:pt x="68" y="7"/>
                  </a:lnTo>
                  <a:lnTo>
                    <a:pt x="68" y="4"/>
                  </a:lnTo>
                  <a:lnTo>
                    <a:pt x="72" y="3"/>
                  </a:lnTo>
                  <a:lnTo>
                    <a:pt x="78" y="3"/>
                  </a:lnTo>
                  <a:lnTo>
                    <a:pt x="82" y="6"/>
                  </a:lnTo>
                  <a:lnTo>
                    <a:pt x="83" y="14"/>
                  </a:lnTo>
                  <a:lnTo>
                    <a:pt x="88" y="21"/>
                  </a:lnTo>
                  <a:lnTo>
                    <a:pt x="93" y="25"/>
                  </a:lnTo>
                  <a:lnTo>
                    <a:pt x="93" y="30"/>
                  </a:lnTo>
                  <a:lnTo>
                    <a:pt x="97" y="40"/>
                  </a:lnTo>
                  <a:lnTo>
                    <a:pt x="105" y="60"/>
                  </a:lnTo>
                  <a:lnTo>
                    <a:pt x="105" y="66"/>
                  </a:lnTo>
                  <a:lnTo>
                    <a:pt x="102" y="70"/>
                  </a:lnTo>
                  <a:lnTo>
                    <a:pt x="92" y="67"/>
                  </a:lnTo>
                  <a:lnTo>
                    <a:pt x="82" y="60"/>
                  </a:lnTo>
                  <a:lnTo>
                    <a:pt x="70" y="60"/>
                  </a:lnTo>
                  <a:lnTo>
                    <a:pt x="71" y="48"/>
                  </a:lnTo>
                  <a:lnTo>
                    <a:pt x="67" y="40"/>
                  </a:lnTo>
                  <a:lnTo>
                    <a:pt x="53" y="37"/>
                  </a:lnTo>
                  <a:lnTo>
                    <a:pt x="43" y="38"/>
                  </a:lnTo>
                  <a:lnTo>
                    <a:pt x="36" y="42"/>
                  </a:lnTo>
                  <a:lnTo>
                    <a:pt x="31" y="51"/>
                  </a:lnTo>
                  <a:lnTo>
                    <a:pt x="16" y="4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04" name="Freeform 105"/>
            <p:cNvSpPr>
              <a:spLocks/>
            </p:cNvSpPr>
            <p:nvPr/>
          </p:nvSpPr>
          <p:spPr bwMode="auto">
            <a:xfrm>
              <a:off x="3285916" y="3642596"/>
              <a:ext cx="101347" cy="101639"/>
            </a:xfrm>
            <a:custGeom>
              <a:avLst/>
              <a:gdLst>
                <a:gd name="T0" fmla="*/ 30 w 92"/>
                <a:gd name="T1" fmla="*/ 74 h 90"/>
                <a:gd name="T2" fmla="*/ 33 w 92"/>
                <a:gd name="T3" fmla="*/ 69 h 90"/>
                <a:gd name="T4" fmla="*/ 32 w 92"/>
                <a:gd name="T5" fmla="*/ 59 h 90"/>
                <a:gd name="T6" fmla="*/ 30 w 92"/>
                <a:gd name="T7" fmla="*/ 57 h 90"/>
                <a:gd name="T8" fmla="*/ 23 w 92"/>
                <a:gd name="T9" fmla="*/ 57 h 90"/>
                <a:gd name="T10" fmla="*/ 21 w 92"/>
                <a:gd name="T11" fmla="*/ 52 h 90"/>
                <a:gd name="T12" fmla="*/ 19 w 92"/>
                <a:gd name="T13" fmla="*/ 49 h 90"/>
                <a:gd name="T14" fmla="*/ 19 w 92"/>
                <a:gd name="T15" fmla="*/ 43 h 90"/>
                <a:gd name="T16" fmla="*/ 17 w 92"/>
                <a:gd name="T17" fmla="*/ 37 h 90"/>
                <a:gd name="T18" fmla="*/ 13 w 92"/>
                <a:gd name="T19" fmla="*/ 36 h 90"/>
                <a:gd name="T20" fmla="*/ 8 w 92"/>
                <a:gd name="T21" fmla="*/ 41 h 90"/>
                <a:gd name="T22" fmla="*/ 8 w 92"/>
                <a:gd name="T23" fmla="*/ 32 h 90"/>
                <a:gd name="T24" fmla="*/ 3 w 92"/>
                <a:gd name="T25" fmla="*/ 21 h 90"/>
                <a:gd name="T26" fmla="*/ 1 w 92"/>
                <a:gd name="T27" fmla="*/ 12 h 90"/>
                <a:gd name="T28" fmla="*/ 0 w 92"/>
                <a:gd name="T29" fmla="*/ 5 h 90"/>
                <a:gd name="T30" fmla="*/ 4 w 92"/>
                <a:gd name="T31" fmla="*/ 7 h 90"/>
                <a:gd name="T32" fmla="*/ 15 w 92"/>
                <a:gd name="T33" fmla="*/ 4 h 90"/>
                <a:gd name="T34" fmla="*/ 17 w 92"/>
                <a:gd name="T35" fmla="*/ 1 h 90"/>
                <a:gd name="T36" fmla="*/ 19 w 92"/>
                <a:gd name="T37" fmla="*/ 0 h 90"/>
                <a:gd name="T38" fmla="*/ 22 w 92"/>
                <a:gd name="T39" fmla="*/ 2 h 90"/>
                <a:gd name="T40" fmla="*/ 23 w 92"/>
                <a:gd name="T41" fmla="*/ 4 h 90"/>
                <a:gd name="T42" fmla="*/ 26 w 92"/>
                <a:gd name="T43" fmla="*/ 4 h 90"/>
                <a:gd name="T44" fmla="*/ 28 w 92"/>
                <a:gd name="T45" fmla="*/ 2 h 90"/>
                <a:gd name="T46" fmla="*/ 30 w 92"/>
                <a:gd name="T47" fmla="*/ 1 h 90"/>
                <a:gd name="T48" fmla="*/ 38 w 92"/>
                <a:gd name="T49" fmla="*/ 1 h 90"/>
                <a:gd name="T50" fmla="*/ 45 w 92"/>
                <a:gd name="T51" fmla="*/ 2 h 90"/>
                <a:gd name="T52" fmla="*/ 51 w 92"/>
                <a:gd name="T53" fmla="*/ 0 h 90"/>
                <a:gd name="T54" fmla="*/ 54 w 92"/>
                <a:gd name="T55" fmla="*/ 1 h 90"/>
                <a:gd name="T56" fmla="*/ 58 w 92"/>
                <a:gd name="T57" fmla="*/ 6 h 90"/>
                <a:gd name="T58" fmla="*/ 59 w 92"/>
                <a:gd name="T59" fmla="*/ 18 h 90"/>
                <a:gd name="T60" fmla="*/ 61 w 92"/>
                <a:gd name="T61" fmla="*/ 27 h 90"/>
                <a:gd name="T62" fmla="*/ 60 w 92"/>
                <a:gd name="T63" fmla="*/ 35 h 90"/>
                <a:gd name="T64" fmla="*/ 58 w 92"/>
                <a:gd name="T65" fmla="*/ 49 h 90"/>
                <a:gd name="T66" fmla="*/ 58 w 92"/>
                <a:gd name="T67" fmla="*/ 59 h 90"/>
                <a:gd name="T68" fmla="*/ 59 w 92"/>
                <a:gd name="T69" fmla="*/ 66 h 90"/>
                <a:gd name="T70" fmla="*/ 64 w 92"/>
                <a:gd name="T71" fmla="*/ 77 h 90"/>
                <a:gd name="T72" fmla="*/ 49 w 92"/>
                <a:gd name="T73" fmla="*/ 72 h 90"/>
                <a:gd name="T74" fmla="*/ 30 w 92"/>
                <a:gd name="T75" fmla="*/ 74 h 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2"/>
                <a:gd name="T115" fmla="*/ 0 h 90"/>
                <a:gd name="T116" fmla="*/ 92 w 92"/>
                <a:gd name="T117" fmla="*/ 90 h 9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2" h="90">
                  <a:moveTo>
                    <a:pt x="43" y="85"/>
                  </a:moveTo>
                  <a:lnTo>
                    <a:pt x="47" y="79"/>
                  </a:lnTo>
                  <a:lnTo>
                    <a:pt x="45" y="67"/>
                  </a:lnTo>
                  <a:lnTo>
                    <a:pt x="43" y="65"/>
                  </a:lnTo>
                  <a:lnTo>
                    <a:pt x="34" y="65"/>
                  </a:lnTo>
                  <a:lnTo>
                    <a:pt x="30" y="60"/>
                  </a:lnTo>
                  <a:lnTo>
                    <a:pt x="27" y="56"/>
                  </a:lnTo>
                  <a:lnTo>
                    <a:pt x="27" y="49"/>
                  </a:lnTo>
                  <a:lnTo>
                    <a:pt x="24" y="43"/>
                  </a:lnTo>
                  <a:lnTo>
                    <a:pt x="18" y="42"/>
                  </a:lnTo>
                  <a:lnTo>
                    <a:pt x="11" y="47"/>
                  </a:lnTo>
                  <a:lnTo>
                    <a:pt x="11" y="36"/>
                  </a:lnTo>
                  <a:lnTo>
                    <a:pt x="4" y="24"/>
                  </a:lnTo>
                  <a:lnTo>
                    <a:pt x="1" y="14"/>
                  </a:lnTo>
                  <a:lnTo>
                    <a:pt x="0" y="5"/>
                  </a:lnTo>
                  <a:lnTo>
                    <a:pt x="6" y="7"/>
                  </a:lnTo>
                  <a:lnTo>
                    <a:pt x="22" y="4"/>
                  </a:lnTo>
                  <a:lnTo>
                    <a:pt x="24" y="1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4" y="4"/>
                  </a:lnTo>
                  <a:lnTo>
                    <a:pt x="37" y="4"/>
                  </a:lnTo>
                  <a:lnTo>
                    <a:pt x="39" y="2"/>
                  </a:lnTo>
                  <a:lnTo>
                    <a:pt x="43" y="1"/>
                  </a:lnTo>
                  <a:lnTo>
                    <a:pt x="54" y="1"/>
                  </a:lnTo>
                  <a:lnTo>
                    <a:pt x="64" y="2"/>
                  </a:lnTo>
                  <a:lnTo>
                    <a:pt x="73" y="0"/>
                  </a:lnTo>
                  <a:lnTo>
                    <a:pt x="78" y="1"/>
                  </a:lnTo>
                  <a:lnTo>
                    <a:pt x="82" y="6"/>
                  </a:lnTo>
                  <a:lnTo>
                    <a:pt x="84" y="20"/>
                  </a:lnTo>
                  <a:lnTo>
                    <a:pt x="87" y="31"/>
                  </a:lnTo>
                  <a:lnTo>
                    <a:pt x="86" y="41"/>
                  </a:lnTo>
                  <a:lnTo>
                    <a:pt x="82" y="56"/>
                  </a:lnTo>
                  <a:lnTo>
                    <a:pt x="82" y="67"/>
                  </a:lnTo>
                  <a:lnTo>
                    <a:pt x="84" y="76"/>
                  </a:lnTo>
                  <a:lnTo>
                    <a:pt x="91" y="89"/>
                  </a:lnTo>
                  <a:lnTo>
                    <a:pt x="71" y="82"/>
                  </a:lnTo>
                  <a:lnTo>
                    <a:pt x="43" y="85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05" name="Freeform 106"/>
            <p:cNvSpPr>
              <a:spLocks/>
            </p:cNvSpPr>
            <p:nvPr/>
          </p:nvSpPr>
          <p:spPr bwMode="auto">
            <a:xfrm>
              <a:off x="3331982" y="3602667"/>
              <a:ext cx="88185" cy="45979"/>
            </a:xfrm>
            <a:custGeom>
              <a:avLst/>
              <a:gdLst>
                <a:gd name="T0" fmla="*/ 22 w 80"/>
                <a:gd name="T1" fmla="*/ 6 h 41"/>
                <a:gd name="T2" fmla="*/ 15 w 80"/>
                <a:gd name="T3" fmla="*/ 7 h 41"/>
                <a:gd name="T4" fmla="*/ 8 w 80"/>
                <a:gd name="T5" fmla="*/ 11 h 41"/>
                <a:gd name="T6" fmla="*/ 3 w 80"/>
                <a:gd name="T7" fmla="*/ 19 h 41"/>
                <a:gd name="T8" fmla="*/ 0 w 80"/>
                <a:gd name="T9" fmla="*/ 34 h 41"/>
                <a:gd name="T10" fmla="*/ 3 w 80"/>
                <a:gd name="T11" fmla="*/ 32 h 41"/>
                <a:gd name="T12" fmla="*/ 11 w 80"/>
                <a:gd name="T13" fmla="*/ 32 h 41"/>
                <a:gd name="T14" fmla="*/ 21 w 80"/>
                <a:gd name="T15" fmla="*/ 32 h 41"/>
                <a:gd name="T16" fmla="*/ 22 w 80"/>
                <a:gd name="T17" fmla="*/ 31 h 41"/>
                <a:gd name="T18" fmla="*/ 27 w 80"/>
                <a:gd name="T19" fmla="*/ 32 h 41"/>
                <a:gd name="T20" fmla="*/ 27 w 80"/>
                <a:gd name="T21" fmla="*/ 31 h 41"/>
                <a:gd name="T22" fmla="*/ 28 w 80"/>
                <a:gd name="T23" fmla="*/ 26 h 41"/>
                <a:gd name="T24" fmla="*/ 32 w 80"/>
                <a:gd name="T25" fmla="*/ 21 h 41"/>
                <a:gd name="T26" fmla="*/ 34 w 80"/>
                <a:gd name="T27" fmla="*/ 19 h 41"/>
                <a:gd name="T28" fmla="*/ 38 w 80"/>
                <a:gd name="T29" fmla="*/ 18 h 41"/>
                <a:gd name="T30" fmla="*/ 45 w 80"/>
                <a:gd name="T31" fmla="*/ 18 h 41"/>
                <a:gd name="T32" fmla="*/ 50 w 80"/>
                <a:gd name="T33" fmla="*/ 18 h 41"/>
                <a:gd name="T34" fmla="*/ 55 w 80"/>
                <a:gd name="T35" fmla="*/ 18 h 41"/>
                <a:gd name="T36" fmla="*/ 55 w 80"/>
                <a:gd name="T37" fmla="*/ 16 h 41"/>
                <a:gd name="T38" fmla="*/ 54 w 80"/>
                <a:gd name="T39" fmla="*/ 15 h 41"/>
                <a:gd name="T40" fmla="*/ 53 w 80"/>
                <a:gd name="T41" fmla="*/ 15 h 41"/>
                <a:gd name="T42" fmla="*/ 49 w 80"/>
                <a:gd name="T43" fmla="*/ 12 h 41"/>
                <a:gd name="T44" fmla="*/ 46 w 80"/>
                <a:gd name="T45" fmla="*/ 6 h 41"/>
                <a:gd name="T46" fmla="*/ 44 w 80"/>
                <a:gd name="T47" fmla="*/ 0 h 41"/>
                <a:gd name="T48" fmla="*/ 28 w 80"/>
                <a:gd name="T49" fmla="*/ 6 h 41"/>
                <a:gd name="T50" fmla="*/ 22 w 80"/>
                <a:gd name="T51" fmla="*/ 6 h 4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0"/>
                <a:gd name="T79" fmla="*/ 0 h 41"/>
                <a:gd name="T80" fmla="*/ 80 w 80"/>
                <a:gd name="T81" fmla="*/ 41 h 4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0" h="41">
                  <a:moveTo>
                    <a:pt x="31" y="8"/>
                  </a:moveTo>
                  <a:lnTo>
                    <a:pt x="21" y="9"/>
                  </a:lnTo>
                  <a:lnTo>
                    <a:pt x="12" y="13"/>
                  </a:lnTo>
                  <a:lnTo>
                    <a:pt x="4" y="22"/>
                  </a:lnTo>
                  <a:lnTo>
                    <a:pt x="0" y="40"/>
                  </a:lnTo>
                  <a:lnTo>
                    <a:pt x="4" y="38"/>
                  </a:lnTo>
                  <a:lnTo>
                    <a:pt x="16" y="38"/>
                  </a:lnTo>
                  <a:lnTo>
                    <a:pt x="30" y="38"/>
                  </a:lnTo>
                  <a:lnTo>
                    <a:pt x="31" y="36"/>
                  </a:lnTo>
                  <a:lnTo>
                    <a:pt x="38" y="38"/>
                  </a:lnTo>
                  <a:lnTo>
                    <a:pt x="38" y="36"/>
                  </a:lnTo>
                  <a:lnTo>
                    <a:pt x="41" y="30"/>
                  </a:lnTo>
                  <a:lnTo>
                    <a:pt x="45" y="25"/>
                  </a:lnTo>
                  <a:lnTo>
                    <a:pt x="48" y="22"/>
                  </a:lnTo>
                  <a:lnTo>
                    <a:pt x="54" y="21"/>
                  </a:lnTo>
                  <a:lnTo>
                    <a:pt x="65" y="21"/>
                  </a:lnTo>
                  <a:lnTo>
                    <a:pt x="72" y="21"/>
                  </a:lnTo>
                  <a:lnTo>
                    <a:pt x="79" y="21"/>
                  </a:lnTo>
                  <a:lnTo>
                    <a:pt x="79" y="18"/>
                  </a:lnTo>
                  <a:lnTo>
                    <a:pt x="77" y="17"/>
                  </a:lnTo>
                  <a:lnTo>
                    <a:pt x="75" y="17"/>
                  </a:lnTo>
                  <a:lnTo>
                    <a:pt x="70" y="14"/>
                  </a:lnTo>
                  <a:lnTo>
                    <a:pt x="66" y="8"/>
                  </a:lnTo>
                  <a:lnTo>
                    <a:pt x="62" y="0"/>
                  </a:lnTo>
                  <a:lnTo>
                    <a:pt x="40" y="8"/>
                  </a:lnTo>
                  <a:lnTo>
                    <a:pt x="31" y="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06" name="Freeform 107"/>
            <p:cNvSpPr>
              <a:spLocks/>
            </p:cNvSpPr>
            <p:nvPr/>
          </p:nvSpPr>
          <p:spPr bwMode="auto">
            <a:xfrm>
              <a:off x="3374100" y="3625656"/>
              <a:ext cx="39486" cy="119788"/>
            </a:xfrm>
            <a:custGeom>
              <a:avLst/>
              <a:gdLst>
                <a:gd name="T0" fmla="*/ 11 w 35"/>
                <a:gd name="T1" fmla="*/ 0 h 106"/>
                <a:gd name="T2" fmla="*/ 9 w 35"/>
                <a:gd name="T3" fmla="*/ 0 h 106"/>
                <a:gd name="T4" fmla="*/ 3 w 35"/>
                <a:gd name="T5" fmla="*/ 5 h 106"/>
                <a:gd name="T6" fmla="*/ 2 w 35"/>
                <a:gd name="T7" fmla="*/ 8 h 106"/>
                <a:gd name="T8" fmla="*/ 0 w 35"/>
                <a:gd name="T9" fmla="*/ 10 h 106"/>
                <a:gd name="T10" fmla="*/ 2 w 35"/>
                <a:gd name="T11" fmla="*/ 15 h 106"/>
                <a:gd name="T12" fmla="*/ 5 w 35"/>
                <a:gd name="T13" fmla="*/ 30 h 106"/>
                <a:gd name="T14" fmla="*/ 5 w 35"/>
                <a:gd name="T15" fmla="*/ 37 h 106"/>
                <a:gd name="T16" fmla="*/ 5 w 35"/>
                <a:gd name="T17" fmla="*/ 48 h 106"/>
                <a:gd name="T18" fmla="*/ 3 w 35"/>
                <a:gd name="T19" fmla="*/ 56 h 106"/>
                <a:gd name="T20" fmla="*/ 2 w 35"/>
                <a:gd name="T21" fmla="*/ 75 h 106"/>
                <a:gd name="T22" fmla="*/ 9 w 35"/>
                <a:gd name="T23" fmla="*/ 89 h 106"/>
                <a:gd name="T24" fmla="*/ 22 w 35"/>
                <a:gd name="T25" fmla="*/ 92 h 106"/>
                <a:gd name="T26" fmla="*/ 25 w 35"/>
                <a:gd name="T27" fmla="*/ 63 h 106"/>
                <a:gd name="T28" fmla="*/ 23 w 35"/>
                <a:gd name="T29" fmla="*/ 30 h 106"/>
                <a:gd name="T30" fmla="*/ 19 w 35"/>
                <a:gd name="T31" fmla="*/ 6 h 106"/>
                <a:gd name="T32" fmla="*/ 15 w 35"/>
                <a:gd name="T33" fmla="*/ 0 h 106"/>
                <a:gd name="T34" fmla="*/ 11 w 35"/>
                <a:gd name="T35" fmla="*/ 0 h 10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5"/>
                <a:gd name="T55" fmla="*/ 0 h 106"/>
                <a:gd name="T56" fmla="*/ 35 w 35"/>
                <a:gd name="T57" fmla="*/ 106 h 10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5" h="106">
                  <a:moveTo>
                    <a:pt x="15" y="0"/>
                  </a:moveTo>
                  <a:lnTo>
                    <a:pt x="12" y="0"/>
                  </a:lnTo>
                  <a:lnTo>
                    <a:pt x="4" y="5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7"/>
                  </a:lnTo>
                  <a:lnTo>
                    <a:pt x="7" y="34"/>
                  </a:lnTo>
                  <a:lnTo>
                    <a:pt x="7" y="43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86"/>
                  </a:lnTo>
                  <a:lnTo>
                    <a:pt x="12" y="102"/>
                  </a:lnTo>
                  <a:lnTo>
                    <a:pt x="30" y="105"/>
                  </a:lnTo>
                  <a:lnTo>
                    <a:pt x="34" y="72"/>
                  </a:lnTo>
                  <a:lnTo>
                    <a:pt x="31" y="34"/>
                  </a:lnTo>
                  <a:lnTo>
                    <a:pt x="26" y="6"/>
                  </a:lnTo>
                  <a:lnTo>
                    <a:pt x="21" y="0"/>
                  </a:lnTo>
                  <a:lnTo>
                    <a:pt x="15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07" name="Freeform 108"/>
            <p:cNvSpPr>
              <a:spLocks/>
            </p:cNvSpPr>
            <p:nvPr/>
          </p:nvSpPr>
          <p:spPr bwMode="auto">
            <a:xfrm>
              <a:off x="3399108" y="3625656"/>
              <a:ext cx="31589" cy="119788"/>
            </a:xfrm>
            <a:custGeom>
              <a:avLst/>
              <a:gdLst>
                <a:gd name="T0" fmla="*/ 0 w 28"/>
                <a:gd name="T1" fmla="*/ 0 h 106"/>
                <a:gd name="T2" fmla="*/ 10 w 28"/>
                <a:gd name="T3" fmla="*/ 2 h 106"/>
                <a:gd name="T4" fmla="*/ 10 w 28"/>
                <a:gd name="T5" fmla="*/ 5 h 106"/>
                <a:gd name="T6" fmla="*/ 11 w 28"/>
                <a:gd name="T7" fmla="*/ 8 h 106"/>
                <a:gd name="T8" fmla="*/ 13 w 28"/>
                <a:gd name="T9" fmla="*/ 10 h 106"/>
                <a:gd name="T10" fmla="*/ 16 w 28"/>
                <a:gd name="T11" fmla="*/ 14 h 106"/>
                <a:gd name="T12" fmla="*/ 18 w 28"/>
                <a:gd name="T13" fmla="*/ 20 h 106"/>
                <a:gd name="T14" fmla="*/ 20 w 28"/>
                <a:gd name="T15" fmla="*/ 30 h 106"/>
                <a:gd name="T16" fmla="*/ 20 w 28"/>
                <a:gd name="T17" fmla="*/ 82 h 106"/>
                <a:gd name="T18" fmla="*/ 16 w 28"/>
                <a:gd name="T19" fmla="*/ 84 h 106"/>
                <a:gd name="T20" fmla="*/ 11 w 28"/>
                <a:gd name="T21" fmla="*/ 86 h 106"/>
                <a:gd name="T22" fmla="*/ 6 w 28"/>
                <a:gd name="T23" fmla="*/ 92 h 106"/>
                <a:gd name="T24" fmla="*/ 9 w 28"/>
                <a:gd name="T25" fmla="*/ 50 h 106"/>
                <a:gd name="T26" fmla="*/ 6 w 28"/>
                <a:gd name="T27" fmla="*/ 22 h 106"/>
                <a:gd name="T28" fmla="*/ 3 w 28"/>
                <a:gd name="T29" fmla="*/ 8 h 106"/>
                <a:gd name="T30" fmla="*/ 0 w 28"/>
                <a:gd name="T31" fmla="*/ 0 h 10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8"/>
                <a:gd name="T49" fmla="*/ 0 h 106"/>
                <a:gd name="T50" fmla="*/ 28 w 28"/>
                <a:gd name="T51" fmla="*/ 106 h 10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8" h="106">
                  <a:moveTo>
                    <a:pt x="0" y="0"/>
                  </a:moveTo>
                  <a:lnTo>
                    <a:pt x="14" y="2"/>
                  </a:lnTo>
                  <a:lnTo>
                    <a:pt x="14" y="5"/>
                  </a:lnTo>
                  <a:lnTo>
                    <a:pt x="15" y="10"/>
                  </a:lnTo>
                  <a:lnTo>
                    <a:pt x="18" y="12"/>
                  </a:lnTo>
                  <a:lnTo>
                    <a:pt x="22" y="16"/>
                  </a:lnTo>
                  <a:lnTo>
                    <a:pt x="25" y="23"/>
                  </a:lnTo>
                  <a:lnTo>
                    <a:pt x="27" y="34"/>
                  </a:lnTo>
                  <a:lnTo>
                    <a:pt x="27" y="94"/>
                  </a:lnTo>
                  <a:lnTo>
                    <a:pt x="22" y="96"/>
                  </a:lnTo>
                  <a:lnTo>
                    <a:pt x="15" y="99"/>
                  </a:lnTo>
                  <a:lnTo>
                    <a:pt x="8" y="105"/>
                  </a:lnTo>
                  <a:lnTo>
                    <a:pt x="12" y="58"/>
                  </a:lnTo>
                  <a:lnTo>
                    <a:pt x="8" y="26"/>
                  </a:lnTo>
                  <a:lnTo>
                    <a:pt x="5" y="10"/>
                  </a:lnTo>
                  <a:lnTo>
                    <a:pt x="0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08" name="Freeform 109"/>
            <p:cNvSpPr>
              <a:spLocks/>
            </p:cNvSpPr>
            <p:nvPr/>
          </p:nvSpPr>
          <p:spPr bwMode="auto">
            <a:xfrm>
              <a:off x="3416219" y="3620816"/>
              <a:ext cx="47383" cy="112529"/>
            </a:xfrm>
            <a:custGeom>
              <a:avLst/>
              <a:gdLst>
                <a:gd name="T0" fmla="*/ 8 w 43"/>
                <a:gd name="T1" fmla="*/ 85 h 101"/>
                <a:gd name="T2" fmla="*/ 8 w 43"/>
                <a:gd name="T3" fmla="*/ 29 h 101"/>
                <a:gd name="T4" fmla="*/ 7 w 43"/>
                <a:gd name="T5" fmla="*/ 20 h 101"/>
                <a:gd name="T6" fmla="*/ 3 w 43"/>
                <a:gd name="T7" fmla="*/ 16 h 101"/>
                <a:gd name="T8" fmla="*/ 0 w 43"/>
                <a:gd name="T9" fmla="*/ 11 h 101"/>
                <a:gd name="T10" fmla="*/ 0 w 43"/>
                <a:gd name="T11" fmla="*/ 6 h 101"/>
                <a:gd name="T12" fmla="*/ 9 w 43"/>
                <a:gd name="T13" fmla="*/ 5 h 101"/>
                <a:gd name="T14" fmla="*/ 10 w 43"/>
                <a:gd name="T15" fmla="*/ 0 h 101"/>
                <a:gd name="T16" fmla="*/ 18 w 43"/>
                <a:gd name="T17" fmla="*/ 6 h 101"/>
                <a:gd name="T18" fmla="*/ 20 w 43"/>
                <a:gd name="T19" fmla="*/ 8 h 101"/>
                <a:gd name="T20" fmla="*/ 24 w 43"/>
                <a:gd name="T21" fmla="*/ 14 h 101"/>
                <a:gd name="T22" fmla="*/ 29 w 43"/>
                <a:gd name="T23" fmla="*/ 24 h 101"/>
                <a:gd name="T24" fmla="*/ 28 w 43"/>
                <a:gd name="T25" fmla="*/ 40 h 101"/>
                <a:gd name="T26" fmla="*/ 24 w 43"/>
                <a:gd name="T27" fmla="*/ 47 h 101"/>
                <a:gd name="T28" fmla="*/ 23 w 43"/>
                <a:gd name="T29" fmla="*/ 67 h 101"/>
                <a:gd name="T30" fmla="*/ 23 w 43"/>
                <a:gd name="T31" fmla="*/ 80 h 101"/>
                <a:gd name="T32" fmla="*/ 8 w 43"/>
                <a:gd name="T33" fmla="*/ 85 h 10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3"/>
                <a:gd name="T52" fmla="*/ 0 h 101"/>
                <a:gd name="T53" fmla="*/ 43 w 43"/>
                <a:gd name="T54" fmla="*/ 101 h 10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3" h="101">
                  <a:moveTo>
                    <a:pt x="12" y="100"/>
                  </a:moveTo>
                  <a:lnTo>
                    <a:pt x="12" y="34"/>
                  </a:lnTo>
                  <a:lnTo>
                    <a:pt x="9" y="24"/>
                  </a:lnTo>
                  <a:lnTo>
                    <a:pt x="3" y="19"/>
                  </a:lnTo>
                  <a:lnTo>
                    <a:pt x="0" y="13"/>
                  </a:lnTo>
                  <a:lnTo>
                    <a:pt x="0" y="6"/>
                  </a:lnTo>
                  <a:lnTo>
                    <a:pt x="13" y="5"/>
                  </a:lnTo>
                  <a:lnTo>
                    <a:pt x="14" y="0"/>
                  </a:lnTo>
                  <a:lnTo>
                    <a:pt x="26" y="8"/>
                  </a:lnTo>
                  <a:lnTo>
                    <a:pt x="29" y="10"/>
                  </a:lnTo>
                  <a:lnTo>
                    <a:pt x="35" y="16"/>
                  </a:lnTo>
                  <a:lnTo>
                    <a:pt x="42" y="28"/>
                  </a:lnTo>
                  <a:lnTo>
                    <a:pt x="39" y="47"/>
                  </a:lnTo>
                  <a:lnTo>
                    <a:pt x="35" y="55"/>
                  </a:lnTo>
                  <a:lnTo>
                    <a:pt x="34" y="79"/>
                  </a:lnTo>
                  <a:lnTo>
                    <a:pt x="34" y="95"/>
                  </a:lnTo>
                  <a:lnTo>
                    <a:pt x="12" y="10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09" name="Freeform 110"/>
            <p:cNvSpPr>
              <a:spLocks/>
            </p:cNvSpPr>
            <p:nvPr/>
          </p:nvSpPr>
          <p:spPr bwMode="auto">
            <a:xfrm>
              <a:off x="3221423" y="3256611"/>
              <a:ext cx="190847" cy="140358"/>
            </a:xfrm>
            <a:custGeom>
              <a:avLst/>
              <a:gdLst>
                <a:gd name="T0" fmla="*/ 0 w 171"/>
                <a:gd name="T1" fmla="*/ 101 h 126"/>
                <a:gd name="T2" fmla="*/ 2 w 171"/>
                <a:gd name="T3" fmla="*/ 98 h 126"/>
                <a:gd name="T4" fmla="*/ 10 w 171"/>
                <a:gd name="T5" fmla="*/ 94 h 126"/>
                <a:gd name="T6" fmla="*/ 18 w 171"/>
                <a:gd name="T7" fmla="*/ 88 h 126"/>
                <a:gd name="T8" fmla="*/ 26 w 171"/>
                <a:gd name="T9" fmla="*/ 79 h 126"/>
                <a:gd name="T10" fmla="*/ 36 w 171"/>
                <a:gd name="T11" fmla="*/ 67 h 126"/>
                <a:gd name="T12" fmla="*/ 36 w 171"/>
                <a:gd name="T13" fmla="*/ 59 h 126"/>
                <a:gd name="T14" fmla="*/ 39 w 171"/>
                <a:gd name="T15" fmla="*/ 51 h 126"/>
                <a:gd name="T16" fmla="*/ 46 w 171"/>
                <a:gd name="T17" fmla="*/ 40 h 126"/>
                <a:gd name="T18" fmla="*/ 49 w 171"/>
                <a:gd name="T19" fmla="*/ 34 h 126"/>
                <a:gd name="T20" fmla="*/ 54 w 171"/>
                <a:gd name="T21" fmla="*/ 29 h 126"/>
                <a:gd name="T22" fmla="*/ 59 w 171"/>
                <a:gd name="T23" fmla="*/ 26 h 126"/>
                <a:gd name="T24" fmla="*/ 59 w 171"/>
                <a:gd name="T25" fmla="*/ 14 h 126"/>
                <a:gd name="T26" fmla="*/ 60 w 171"/>
                <a:gd name="T27" fmla="*/ 6 h 126"/>
                <a:gd name="T28" fmla="*/ 63 w 171"/>
                <a:gd name="T29" fmla="*/ 0 h 126"/>
                <a:gd name="T30" fmla="*/ 67 w 171"/>
                <a:gd name="T31" fmla="*/ 3 h 126"/>
                <a:gd name="T32" fmla="*/ 76 w 171"/>
                <a:gd name="T33" fmla="*/ 7 h 126"/>
                <a:gd name="T34" fmla="*/ 88 w 171"/>
                <a:gd name="T35" fmla="*/ 9 h 126"/>
                <a:gd name="T36" fmla="*/ 98 w 171"/>
                <a:gd name="T37" fmla="*/ 10 h 126"/>
                <a:gd name="T38" fmla="*/ 104 w 171"/>
                <a:gd name="T39" fmla="*/ 10 h 126"/>
                <a:gd name="T40" fmla="*/ 109 w 171"/>
                <a:gd name="T41" fmla="*/ 11 h 126"/>
                <a:gd name="T42" fmla="*/ 112 w 171"/>
                <a:gd name="T43" fmla="*/ 14 h 126"/>
                <a:gd name="T44" fmla="*/ 114 w 171"/>
                <a:gd name="T45" fmla="*/ 18 h 126"/>
                <a:gd name="T46" fmla="*/ 114 w 171"/>
                <a:gd name="T47" fmla="*/ 30 h 126"/>
                <a:gd name="T48" fmla="*/ 116 w 171"/>
                <a:gd name="T49" fmla="*/ 39 h 126"/>
                <a:gd name="T50" fmla="*/ 122 w 171"/>
                <a:gd name="T51" fmla="*/ 47 h 126"/>
                <a:gd name="T52" fmla="*/ 114 w 171"/>
                <a:gd name="T53" fmla="*/ 46 h 126"/>
                <a:gd name="T54" fmla="*/ 109 w 171"/>
                <a:gd name="T55" fmla="*/ 48 h 126"/>
                <a:gd name="T56" fmla="*/ 106 w 171"/>
                <a:gd name="T57" fmla="*/ 49 h 126"/>
                <a:gd name="T58" fmla="*/ 105 w 171"/>
                <a:gd name="T59" fmla="*/ 52 h 126"/>
                <a:gd name="T60" fmla="*/ 104 w 171"/>
                <a:gd name="T61" fmla="*/ 63 h 126"/>
                <a:gd name="T62" fmla="*/ 64 w 171"/>
                <a:gd name="T63" fmla="*/ 77 h 126"/>
                <a:gd name="T64" fmla="*/ 53 w 171"/>
                <a:gd name="T65" fmla="*/ 81 h 126"/>
                <a:gd name="T66" fmla="*/ 46 w 171"/>
                <a:gd name="T67" fmla="*/ 88 h 126"/>
                <a:gd name="T68" fmla="*/ 37 w 171"/>
                <a:gd name="T69" fmla="*/ 92 h 126"/>
                <a:gd name="T70" fmla="*/ 40 w 171"/>
                <a:gd name="T71" fmla="*/ 106 h 126"/>
                <a:gd name="T72" fmla="*/ 0 w 171"/>
                <a:gd name="T73" fmla="*/ 101 h 12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71"/>
                <a:gd name="T112" fmla="*/ 0 h 126"/>
                <a:gd name="T113" fmla="*/ 171 w 171"/>
                <a:gd name="T114" fmla="*/ 126 h 12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71" h="126">
                  <a:moveTo>
                    <a:pt x="0" y="119"/>
                  </a:moveTo>
                  <a:lnTo>
                    <a:pt x="2" y="115"/>
                  </a:lnTo>
                  <a:lnTo>
                    <a:pt x="14" y="111"/>
                  </a:lnTo>
                  <a:lnTo>
                    <a:pt x="25" y="104"/>
                  </a:lnTo>
                  <a:lnTo>
                    <a:pt x="37" y="93"/>
                  </a:lnTo>
                  <a:lnTo>
                    <a:pt x="51" y="79"/>
                  </a:lnTo>
                  <a:lnTo>
                    <a:pt x="50" y="69"/>
                  </a:lnTo>
                  <a:lnTo>
                    <a:pt x="54" y="60"/>
                  </a:lnTo>
                  <a:lnTo>
                    <a:pt x="64" y="47"/>
                  </a:lnTo>
                  <a:lnTo>
                    <a:pt x="68" y="40"/>
                  </a:lnTo>
                  <a:lnTo>
                    <a:pt x="75" y="34"/>
                  </a:lnTo>
                  <a:lnTo>
                    <a:pt x="83" y="30"/>
                  </a:lnTo>
                  <a:lnTo>
                    <a:pt x="83" y="16"/>
                  </a:lnTo>
                  <a:lnTo>
                    <a:pt x="84" y="7"/>
                  </a:lnTo>
                  <a:lnTo>
                    <a:pt x="87" y="0"/>
                  </a:lnTo>
                  <a:lnTo>
                    <a:pt x="93" y="3"/>
                  </a:lnTo>
                  <a:lnTo>
                    <a:pt x="106" y="9"/>
                  </a:lnTo>
                  <a:lnTo>
                    <a:pt x="123" y="11"/>
                  </a:lnTo>
                  <a:lnTo>
                    <a:pt x="136" y="12"/>
                  </a:lnTo>
                  <a:lnTo>
                    <a:pt x="145" y="12"/>
                  </a:lnTo>
                  <a:lnTo>
                    <a:pt x="151" y="13"/>
                  </a:lnTo>
                  <a:lnTo>
                    <a:pt x="156" y="16"/>
                  </a:lnTo>
                  <a:lnTo>
                    <a:pt x="158" y="22"/>
                  </a:lnTo>
                  <a:lnTo>
                    <a:pt x="158" y="36"/>
                  </a:lnTo>
                  <a:lnTo>
                    <a:pt x="162" y="46"/>
                  </a:lnTo>
                  <a:lnTo>
                    <a:pt x="170" y="55"/>
                  </a:lnTo>
                  <a:lnTo>
                    <a:pt x="158" y="54"/>
                  </a:lnTo>
                  <a:lnTo>
                    <a:pt x="151" y="56"/>
                  </a:lnTo>
                  <a:lnTo>
                    <a:pt x="147" y="58"/>
                  </a:lnTo>
                  <a:lnTo>
                    <a:pt x="146" y="61"/>
                  </a:lnTo>
                  <a:lnTo>
                    <a:pt x="145" y="74"/>
                  </a:lnTo>
                  <a:lnTo>
                    <a:pt x="88" y="91"/>
                  </a:lnTo>
                  <a:lnTo>
                    <a:pt x="73" y="96"/>
                  </a:lnTo>
                  <a:lnTo>
                    <a:pt x="64" y="104"/>
                  </a:lnTo>
                  <a:lnTo>
                    <a:pt x="52" y="109"/>
                  </a:lnTo>
                  <a:lnTo>
                    <a:pt x="56" y="125"/>
                  </a:lnTo>
                  <a:lnTo>
                    <a:pt x="0" y="119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10" name="Freeform 111"/>
            <p:cNvSpPr>
              <a:spLocks/>
            </p:cNvSpPr>
            <p:nvPr/>
          </p:nvSpPr>
          <p:spPr bwMode="auto">
            <a:xfrm>
              <a:off x="3534676" y="3233621"/>
              <a:ext cx="63177" cy="125838"/>
            </a:xfrm>
            <a:custGeom>
              <a:avLst/>
              <a:gdLst>
                <a:gd name="T0" fmla="*/ 8 w 56"/>
                <a:gd name="T1" fmla="*/ 9 h 112"/>
                <a:gd name="T2" fmla="*/ 6 w 56"/>
                <a:gd name="T3" fmla="*/ 11 h 112"/>
                <a:gd name="T4" fmla="*/ 3 w 56"/>
                <a:gd name="T5" fmla="*/ 19 h 112"/>
                <a:gd name="T6" fmla="*/ 3 w 56"/>
                <a:gd name="T7" fmla="*/ 24 h 112"/>
                <a:gd name="T8" fmla="*/ 3 w 56"/>
                <a:gd name="T9" fmla="*/ 28 h 112"/>
                <a:gd name="T10" fmla="*/ 0 w 56"/>
                <a:gd name="T11" fmla="*/ 33 h 112"/>
                <a:gd name="T12" fmla="*/ 0 w 56"/>
                <a:gd name="T13" fmla="*/ 35 h 112"/>
                <a:gd name="T14" fmla="*/ 1 w 56"/>
                <a:gd name="T15" fmla="*/ 42 h 112"/>
                <a:gd name="T16" fmla="*/ 2 w 56"/>
                <a:gd name="T17" fmla="*/ 45 h 112"/>
                <a:gd name="T18" fmla="*/ 2 w 56"/>
                <a:gd name="T19" fmla="*/ 49 h 112"/>
                <a:gd name="T20" fmla="*/ 4 w 56"/>
                <a:gd name="T21" fmla="*/ 54 h 112"/>
                <a:gd name="T22" fmla="*/ 6 w 56"/>
                <a:gd name="T23" fmla="*/ 55 h 112"/>
                <a:gd name="T24" fmla="*/ 8 w 56"/>
                <a:gd name="T25" fmla="*/ 58 h 112"/>
                <a:gd name="T26" fmla="*/ 10 w 56"/>
                <a:gd name="T27" fmla="*/ 75 h 112"/>
                <a:gd name="T28" fmla="*/ 13 w 56"/>
                <a:gd name="T29" fmla="*/ 86 h 112"/>
                <a:gd name="T30" fmla="*/ 18 w 56"/>
                <a:gd name="T31" fmla="*/ 96 h 112"/>
                <a:gd name="T32" fmla="*/ 24 w 56"/>
                <a:gd name="T33" fmla="*/ 89 h 112"/>
                <a:gd name="T34" fmla="*/ 28 w 56"/>
                <a:gd name="T35" fmla="*/ 83 h 112"/>
                <a:gd name="T36" fmla="*/ 31 w 56"/>
                <a:gd name="T37" fmla="*/ 78 h 112"/>
                <a:gd name="T38" fmla="*/ 29 w 56"/>
                <a:gd name="T39" fmla="*/ 74 h 112"/>
                <a:gd name="T40" fmla="*/ 29 w 56"/>
                <a:gd name="T41" fmla="*/ 71 h 112"/>
                <a:gd name="T42" fmla="*/ 33 w 56"/>
                <a:gd name="T43" fmla="*/ 69 h 112"/>
                <a:gd name="T44" fmla="*/ 35 w 56"/>
                <a:gd name="T45" fmla="*/ 67 h 112"/>
                <a:gd name="T46" fmla="*/ 37 w 56"/>
                <a:gd name="T47" fmla="*/ 62 h 112"/>
                <a:gd name="T48" fmla="*/ 33 w 56"/>
                <a:gd name="T49" fmla="*/ 51 h 112"/>
                <a:gd name="T50" fmla="*/ 33 w 56"/>
                <a:gd name="T51" fmla="*/ 49 h 112"/>
                <a:gd name="T52" fmla="*/ 33 w 56"/>
                <a:gd name="T53" fmla="*/ 45 h 112"/>
                <a:gd name="T54" fmla="*/ 33 w 56"/>
                <a:gd name="T55" fmla="*/ 43 h 112"/>
                <a:gd name="T56" fmla="*/ 39 w 56"/>
                <a:gd name="T57" fmla="*/ 38 h 112"/>
                <a:gd name="T58" fmla="*/ 39 w 56"/>
                <a:gd name="T59" fmla="*/ 36 h 112"/>
                <a:gd name="T60" fmla="*/ 39 w 56"/>
                <a:gd name="T61" fmla="*/ 35 h 112"/>
                <a:gd name="T62" fmla="*/ 39 w 56"/>
                <a:gd name="T63" fmla="*/ 33 h 112"/>
                <a:gd name="T64" fmla="*/ 35 w 56"/>
                <a:gd name="T65" fmla="*/ 32 h 112"/>
                <a:gd name="T66" fmla="*/ 34 w 56"/>
                <a:gd name="T67" fmla="*/ 22 h 112"/>
                <a:gd name="T68" fmla="*/ 40 w 56"/>
                <a:gd name="T69" fmla="*/ 17 h 112"/>
                <a:gd name="T70" fmla="*/ 38 w 56"/>
                <a:gd name="T71" fmla="*/ 9 h 112"/>
                <a:gd name="T72" fmla="*/ 25 w 56"/>
                <a:gd name="T73" fmla="*/ 1 h 112"/>
                <a:gd name="T74" fmla="*/ 21 w 56"/>
                <a:gd name="T75" fmla="*/ 0 h 112"/>
                <a:gd name="T76" fmla="*/ 13 w 56"/>
                <a:gd name="T77" fmla="*/ 3 h 112"/>
                <a:gd name="T78" fmla="*/ 8 w 56"/>
                <a:gd name="T79" fmla="*/ 9 h 11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56"/>
                <a:gd name="T121" fmla="*/ 0 h 112"/>
                <a:gd name="T122" fmla="*/ 56 w 56"/>
                <a:gd name="T123" fmla="*/ 112 h 112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56" h="112">
                  <a:moveTo>
                    <a:pt x="10" y="11"/>
                  </a:moveTo>
                  <a:lnTo>
                    <a:pt x="8" y="13"/>
                  </a:lnTo>
                  <a:lnTo>
                    <a:pt x="4" y="21"/>
                  </a:lnTo>
                  <a:lnTo>
                    <a:pt x="4" y="28"/>
                  </a:lnTo>
                  <a:lnTo>
                    <a:pt x="4" y="32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2" y="57"/>
                  </a:lnTo>
                  <a:lnTo>
                    <a:pt x="6" y="62"/>
                  </a:lnTo>
                  <a:lnTo>
                    <a:pt x="8" y="63"/>
                  </a:lnTo>
                  <a:lnTo>
                    <a:pt x="10" y="67"/>
                  </a:lnTo>
                  <a:lnTo>
                    <a:pt x="14" y="87"/>
                  </a:lnTo>
                  <a:lnTo>
                    <a:pt x="18" y="100"/>
                  </a:lnTo>
                  <a:lnTo>
                    <a:pt x="24" y="111"/>
                  </a:lnTo>
                  <a:lnTo>
                    <a:pt x="33" y="103"/>
                  </a:lnTo>
                  <a:lnTo>
                    <a:pt x="39" y="96"/>
                  </a:lnTo>
                  <a:lnTo>
                    <a:pt x="42" y="90"/>
                  </a:lnTo>
                  <a:lnTo>
                    <a:pt x="40" y="86"/>
                  </a:lnTo>
                  <a:lnTo>
                    <a:pt x="40" y="82"/>
                  </a:lnTo>
                  <a:lnTo>
                    <a:pt x="44" y="80"/>
                  </a:lnTo>
                  <a:lnTo>
                    <a:pt x="48" y="78"/>
                  </a:lnTo>
                  <a:lnTo>
                    <a:pt x="50" y="72"/>
                  </a:lnTo>
                  <a:lnTo>
                    <a:pt x="46" y="59"/>
                  </a:lnTo>
                  <a:lnTo>
                    <a:pt x="44" y="57"/>
                  </a:lnTo>
                  <a:lnTo>
                    <a:pt x="44" y="52"/>
                  </a:lnTo>
                  <a:lnTo>
                    <a:pt x="46" y="49"/>
                  </a:lnTo>
                  <a:lnTo>
                    <a:pt x="52" y="44"/>
                  </a:lnTo>
                  <a:lnTo>
                    <a:pt x="53" y="42"/>
                  </a:lnTo>
                  <a:lnTo>
                    <a:pt x="53" y="41"/>
                  </a:lnTo>
                  <a:lnTo>
                    <a:pt x="52" y="39"/>
                  </a:lnTo>
                  <a:lnTo>
                    <a:pt x="48" y="37"/>
                  </a:lnTo>
                  <a:lnTo>
                    <a:pt x="47" y="26"/>
                  </a:lnTo>
                  <a:lnTo>
                    <a:pt x="55" y="19"/>
                  </a:lnTo>
                  <a:lnTo>
                    <a:pt x="51" y="11"/>
                  </a:lnTo>
                  <a:lnTo>
                    <a:pt x="34" y="1"/>
                  </a:lnTo>
                  <a:lnTo>
                    <a:pt x="29" y="0"/>
                  </a:lnTo>
                  <a:lnTo>
                    <a:pt x="18" y="3"/>
                  </a:lnTo>
                  <a:lnTo>
                    <a:pt x="10" y="11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11" name="Freeform 112"/>
            <p:cNvSpPr>
              <a:spLocks/>
            </p:cNvSpPr>
            <p:nvPr/>
          </p:nvSpPr>
          <p:spPr bwMode="auto">
            <a:xfrm>
              <a:off x="3560999" y="3302590"/>
              <a:ext cx="251392" cy="226267"/>
            </a:xfrm>
            <a:custGeom>
              <a:avLst/>
              <a:gdLst>
                <a:gd name="T0" fmla="*/ 162 w 224"/>
                <a:gd name="T1" fmla="*/ 29 h 201"/>
                <a:gd name="T2" fmla="*/ 155 w 224"/>
                <a:gd name="T3" fmla="*/ 28 h 201"/>
                <a:gd name="T4" fmla="*/ 151 w 224"/>
                <a:gd name="T5" fmla="*/ 25 h 201"/>
                <a:gd name="T6" fmla="*/ 143 w 224"/>
                <a:gd name="T7" fmla="*/ 20 h 201"/>
                <a:gd name="T8" fmla="*/ 135 w 224"/>
                <a:gd name="T9" fmla="*/ 18 h 201"/>
                <a:gd name="T10" fmla="*/ 111 w 224"/>
                <a:gd name="T11" fmla="*/ 21 h 201"/>
                <a:gd name="T12" fmla="*/ 107 w 224"/>
                <a:gd name="T13" fmla="*/ 26 h 201"/>
                <a:gd name="T14" fmla="*/ 107 w 224"/>
                <a:gd name="T15" fmla="*/ 31 h 201"/>
                <a:gd name="T16" fmla="*/ 109 w 224"/>
                <a:gd name="T17" fmla="*/ 38 h 201"/>
                <a:gd name="T18" fmla="*/ 109 w 224"/>
                <a:gd name="T19" fmla="*/ 43 h 201"/>
                <a:gd name="T20" fmla="*/ 107 w 224"/>
                <a:gd name="T21" fmla="*/ 46 h 201"/>
                <a:gd name="T22" fmla="*/ 100 w 224"/>
                <a:gd name="T23" fmla="*/ 48 h 201"/>
                <a:gd name="T24" fmla="*/ 83 w 224"/>
                <a:gd name="T25" fmla="*/ 44 h 201"/>
                <a:gd name="T26" fmla="*/ 72 w 224"/>
                <a:gd name="T27" fmla="*/ 35 h 201"/>
                <a:gd name="T28" fmla="*/ 67 w 224"/>
                <a:gd name="T29" fmla="*/ 25 h 201"/>
                <a:gd name="T30" fmla="*/ 64 w 224"/>
                <a:gd name="T31" fmla="*/ 17 h 201"/>
                <a:gd name="T32" fmla="*/ 61 w 224"/>
                <a:gd name="T33" fmla="*/ 13 h 201"/>
                <a:gd name="T34" fmla="*/ 46 w 224"/>
                <a:gd name="T35" fmla="*/ 9 h 201"/>
                <a:gd name="T36" fmla="*/ 42 w 224"/>
                <a:gd name="T37" fmla="*/ 6 h 201"/>
                <a:gd name="T38" fmla="*/ 37 w 224"/>
                <a:gd name="T39" fmla="*/ 4 h 201"/>
                <a:gd name="T40" fmla="*/ 29 w 224"/>
                <a:gd name="T41" fmla="*/ 3 h 201"/>
                <a:gd name="T42" fmla="*/ 18 w 224"/>
                <a:gd name="T43" fmla="*/ 0 h 201"/>
                <a:gd name="T44" fmla="*/ 19 w 224"/>
                <a:gd name="T45" fmla="*/ 6 h 201"/>
                <a:gd name="T46" fmla="*/ 20 w 224"/>
                <a:gd name="T47" fmla="*/ 11 h 201"/>
                <a:gd name="T48" fmla="*/ 18 w 224"/>
                <a:gd name="T49" fmla="*/ 14 h 201"/>
                <a:gd name="T50" fmla="*/ 16 w 224"/>
                <a:gd name="T51" fmla="*/ 17 h 201"/>
                <a:gd name="T52" fmla="*/ 12 w 224"/>
                <a:gd name="T53" fmla="*/ 18 h 201"/>
                <a:gd name="T54" fmla="*/ 12 w 224"/>
                <a:gd name="T55" fmla="*/ 20 h 201"/>
                <a:gd name="T56" fmla="*/ 12 w 224"/>
                <a:gd name="T57" fmla="*/ 25 h 201"/>
                <a:gd name="T58" fmla="*/ 14 w 224"/>
                <a:gd name="T59" fmla="*/ 26 h 201"/>
                <a:gd name="T60" fmla="*/ 11 w 224"/>
                <a:gd name="T61" fmla="*/ 31 h 201"/>
                <a:gd name="T62" fmla="*/ 0 w 224"/>
                <a:gd name="T63" fmla="*/ 43 h 201"/>
                <a:gd name="T64" fmla="*/ 2 w 224"/>
                <a:gd name="T65" fmla="*/ 44 h 201"/>
                <a:gd name="T66" fmla="*/ 4 w 224"/>
                <a:gd name="T67" fmla="*/ 68 h 201"/>
                <a:gd name="T68" fmla="*/ 6 w 224"/>
                <a:gd name="T69" fmla="*/ 71 h 201"/>
                <a:gd name="T70" fmla="*/ 9 w 224"/>
                <a:gd name="T71" fmla="*/ 75 h 201"/>
                <a:gd name="T72" fmla="*/ 9 w 224"/>
                <a:gd name="T73" fmla="*/ 84 h 201"/>
                <a:gd name="T74" fmla="*/ 8 w 224"/>
                <a:gd name="T75" fmla="*/ 92 h 201"/>
                <a:gd name="T76" fmla="*/ 9 w 224"/>
                <a:gd name="T77" fmla="*/ 95 h 201"/>
                <a:gd name="T78" fmla="*/ 11 w 224"/>
                <a:gd name="T79" fmla="*/ 105 h 201"/>
                <a:gd name="T80" fmla="*/ 22 w 224"/>
                <a:gd name="T81" fmla="*/ 121 h 201"/>
                <a:gd name="T82" fmla="*/ 25 w 224"/>
                <a:gd name="T83" fmla="*/ 120 h 201"/>
                <a:gd name="T84" fmla="*/ 31 w 224"/>
                <a:gd name="T85" fmla="*/ 124 h 201"/>
                <a:gd name="T86" fmla="*/ 34 w 224"/>
                <a:gd name="T87" fmla="*/ 128 h 201"/>
                <a:gd name="T88" fmla="*/ 37 w 224"/>
                <a:gd name="T89" fmla="*/ 135 h 201"/>
                <a:gd name="T90" fmla="*/ 60 w 224"/>
                <a:gd name="T91" fmla="*/ 134 h 201"/>
                <a:gd name="T92" fmla="*/ 144 w 224"/>
                <a:gd name="T93" fmla="*/ 173 h 201"/>
                <a:gd name="T94" fmla="*/ 144 w 224"/>
                <a:gd name="T95" fmla="*/ 158 h 201"/>
                <a:gd name="T96" fmla="*/ 160 w 224"/>
                <a:gd name="T97" fmla="*/ 158 h 201"/>
                <a:gd name="T98" fmla="*/ 162 w 224"/>
                <a:gd name="T99" fmla="*/ 29 h 20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24"/>
                <a:gd name="T151" fmla="*/ 0 h 201"/>
                <a:gd name="T152" fmla="*/ 224 w 224"/>
                <a:gd name="T153" fmla="*/ 201 h 20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24" h="201">
                  <a:moveTo>
                    <a:pt x="223" y="33"/>
                  </a:moveTo>
                  <a:lnTo>
                    <a:pt x="214" y="32"/>
                  </a:lnTo>
                  <a:lnTo>
                    <a:pt x="208" y="29"/>
                  </a:lnTo>
                  <a:lnTo>
                    <a:pt x="197" y="24"/>
                  </a:lnTo>
                  <a:lnTo>
                    <a:pt x="185" y="20"/>
                  </a:lnTo>
                  <a:lnTo>
                    <a:pt x="153" y="25"/>
                  </a:lnTo>
                  <a:lnTo>
                    <a:pt x="148" y="30"/>
                  </a:lnTo>
                  <a:lnTo>
                    <a:pt x="147" y="35"/>
                  </a:lnTo>
                  <a:lnTo>
                    <a:pt x="150" y="44"/>
                  </a:lnTo>
                  <a:lnTo>
                    <a:pt x="150" y="49"/>
                  </a:lnTo>
                  <a:lnTo>
                    <a:pt x="148" y="53"/>
                  </a:lnTo>
                  <a:lnTo>
                    <a:pt x="137" y="56"/>
                  </a:lnTo>
                  <a:lnTo>
                    <a:pt x="114" y="50"/>
                  </a:lnTo>
                  <a:lnTo>
                    <a:pt x="100" y="41"/>
                  </a:lnTo>
                  <a:lnTo>
                    <a:pt x="92" y="29"/>
                  </a:lnTo>
                  <a:lnTo>
                    <a:pt x="88" y="19"/>
                  </a:lnTo>
                  <a:lnTo>
                    <a:pt x="83" y="15"/>
                  </a:lnTo>
                  <a:lnTo>
                    <a:pt x="63" y="11"/>
                  </a:lnTo>
                  <a:lnTo>
                    <a:pt x="58" y="6"/>
                  </a:lnTo>
                  <a:lnTo>
                    <a:pt x="50" y="4"/>
                  </a:lnTo>
                  <a:lnTo>
                    <a:pt x="40" y="3"/>
                  </a:lnTo>
                  <a:lnTo>
                    <a:pt x="25" y="0"/>
                  </a:lnTo>
                  <a:lnTo>
                    <a:pt x="26" y="6"/>
                  </a:lnTo>
                  <a:lnTo>
                    <a:pt x="27" y="13"/>
                  </a:lnTo>
                  <a:lnTo>
                    <a:pt x="25" y="16"/>
                  </a:lnTo>
                  <a:lnTo>
                    <a:pt x="22" y="19"/>
                  </a:lnTo>
                  <a:lnTo>
                    <a:pt x="17" y="20"/>
                  </a:lnTo>
                  <a:lnTo>
                    <a:pt x="16" y="24"/>
                  </a:lnTo>
                  <a:lnTo>
                    <a:pt x="17" y="29"/>
                  </a:lnTo>
                  <a:lnTo>
                    <a:pt x="19" y="30"/>
                  </a:lnTo>
                  <a:lnTo>
                    <a:pt x="15" y="35"/>
                  </a:lnTo>
                  <a:lnTo>
                    <a:pt x="0" y="49"/>
                  </a:lnTo>
                  <a:lnTo>
                    <a:pt x="2" y="51"/>
                  </a:lnTo>
                  <a:lnTo>
                    <a:pt x="6" y="79"/>
                  </a:lnTo>
                  <a:lnTo>
                    <a:pt x="8" y="82"/>
                  </a:lnTo>
                  <a:lnTo>
                    <a:pt x="12" y="87"/>
                  </a:lnTo>
                  <a:lnTo>
                    <a:pt x="13" y="97"/>
                  </a:lnTo>
                  <a:lnTo>
                    <a:pt x="11" y="106"/>
                  </a:lnTo>
                  <a:lnTo>
                    <a:pt x="13" y="110"/>
                  </a:lnTo>
                  <a:lnTo>
                    <a:pt x="15" y="121"/>
                  </a:lnTo>
                  <a:lnTo>
                    <a:pt x="30" y="140"/>
                  </a:lnTo>
                  <a:lnTo>
                    <a:pt x="34" y="139"/>
                  </a:lnTo>
                  <a:lnTo>
                    <a:pt x="42" y="143"/>
                  </a:lnTo>
                  <a:lnTo>
                    <a:pt x="47" y="148"/>
                  </a:lnTo>
                  <a:lnTo>
                    <a:pt x="51" y="156"/>
                  </a:lnTo>
                  <a:lnTo>
                    <a:pt x="82" y="155"/>
                  </a:lnTo>
                  <a:lnTo>
                    <a:pt x="198" y="200"/>
                  </a:lnTo>
                  <a:lnTo>
                    <a:pt x="198" y="183"/>
                  </a:lnTo>
                  <a:lnTo>
                    <a:pt x="221" y="183"/>
                  </a:lnTo>
                  <a:lnTo>
                    <a:pt x="223" y="33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12" name="Freeform 113"/>
            <p:cNvSpPr>
              <a:spLocks/>
            </p:cNvSpPr>
            <p:nvPr/>
          </p:nvSpPr>
          <p:spPr bwMode="auto">
            <a:xfrm>
              <a:off x="3453072" y="3617187"/>
              <a:ext cx="179002" cy="135518"/>
            </a:xfrm>
            <a:custGeom>
              <a:avLst/>
              <a:gdLst>
                <a:gd name="T0" fmla="*/ 115 w 160"/>
                <a:gd name="T1" fmla="*/ 0 h 121"/>
                <a:gd name="T2" fmla="*/ 108 w 160"/>
                <a:gd name="T3" fmla="*/ 0 h 121"/>
                <a:gd name="T4" fmla="*/ 101 w 160"/>
                <a:gd name="T5" fmla="*/ 3 h 121"/>
                <a:gd name="T6" fmla="*/ 94 w 160"/>
                <a:gd name="T7" fmla="*/ 6 h 121"/>
                <a:gd name="T8" fmla="*/ 89 w 160"/>
                <a:gd name="T9" fmla="*/ 4 h 121"/>
                <a:gd name="T10" fmla="*/ 84 w 160"/>
                <a:gd name="T11" fmla="*/ 3 h 121"/>
                <a:gd name="T12" fmla="*/ 75 w 160"/>
                <a:gd name="T13" fmla="*/ 3 h 121"/>
                <a:gd name="T14" fmla="*/ 65 w 160"/>
                <a:gd name="T15" fmla="*/ 6 h 121"/>
                <a:gd name="T16" fmla="*/ 62 w 160"/>
                <a:gd name="T17" fmla="*/ 6 h 121"/>
                <a:gd name="T18" fmla="*/ 60 w 160"/>
                <a:gd name="T19" fmla="*/ 6 h 121"/>
                <a:gd name="T20" fmla="*/ 54 w 160"/>
                <a:gd name="T21" fmla="*/ 8 h 121"/>
                <a:gd name="T22" fmla="*/ 48 w 160"/>
                <a:gd name="T23" fmla="*/ 14 h 121"/>
                <a:gd name="T24" fmla="*/ 45 w 160"/>
                <a:gd name="T25" fmla="*/ 10 h 121"/>
                <a:gd name="T26" fmla="*/ 38 w 160"/>
                <a:gd name="T27" fmla="*/ 6 h 121"/>
                <a:gd name="T28" fmla="*/ 31 w 160"/>
                <a:gd name="T29" fmla="*/ 6 h 121"/>
                <a:gd name="T30" fmla="*/ 30 w 160"/>
                <a:gd name="T31" fmla="*/ 5 h 121"/>
                <a:gd name="T32" fmla="*/ 23 w 160"/>
                <a:gd name="T33" fmla="*/ 4 h 121"/>
                <a:gd name="T34" fmla="*/ 14 w 160"/>
                <a:gd name="T35" fmla="*/ 6 h 121"/>
                <a:gd name="T36" fmla="*/ 6 w 160"/>
                <a:gd name="T37" fmla="*/ 10 h 121"/>
                <a:gd name="T38" fmla="*/ 3 w 160"/>
                <a:gd name="T39" fmla="*/ 18 h 121"/>
                <a:gd name="T40" fmla="*/ 3 w 160"/>
                <a:gd name="T41" fmla="*/ 24 h 121"/>
                <a:gd name="T42" fmla="*/ 5 w 160"/>
                <a:gd name="T43" fmla="*/ 30 h 121"/>
                <a:gd name="T44" fmla="*/ 5 w 160"/>
                <a:gd name="T45" fmla="*/ 39 h 121"/>
                <a:gd name="T46" fmla="*/ 3 w 160"/>
                <a:gd name="T47" fmla="*/ 44 h 121"/>
                <a:gd name="T48" fmla="*/ 2 w 160"/>
                <a:gd name="T49" fmla="*/ 52 h 121"/>
                <a:gd name="T50" fmla="*/ 1 w 160"/>
                <a:gd name="T51" fmla="*/ 58 h 121"/>
                <a:gd name="T52" fmla="*/ 0 w 160"/>
                <a:gd name="T53" fmla="*/ 83 h 121"/>
                <a:gd name="T54" fmla="*/ 11 w 160"/>
                <a:gd name="T55" fmla="*/ 83 h 121"/>
                <a:gd name="T56" fmla="*/ 18 w 160"/>
                <a:gd name="T57" fmla="*/ 90 h 121"/>
                <a:gd name="T58" fmla="*/ 26 w 160"/>
                <a:gd name="T59" fmla="*/ 95 h 121"/>
                <a:gd name="T60" fmla="*/ 37 w 160"/>
                <a:gd name="T61" fmla="*/ 100 h 121"/>
                <a:gd name="T62" fmla="*/ 48 w 160"/>
                <a:gd name="T63" fmla="*/ 103 h 121"/>
                <a:gd name="T64" fmla="*/ 68 w 160"/>
                <a:gd name="T65" fmla="*/ 101 h 121"/>
                <a:gd name="T66" fmla="*/ 74 w 160"/>
                <a:gd name="T67" fmla="*/ 86 h 121"/>
                <a:gd name="T68" fmla="*/ 74 w 160"/>
                <a:gd name="T69" fmla="*/ 74 h 121"/>
                <a:gd name="T70" fmla="*/ 81 w 160"/>
                <a:gd name="T71" fmla="*/ 63 h 121"/>
                <a:gd name="T72" fmla="*/ 88 w 160"/>
                <a:gd name="T73" fmla="*/ 58 h 121"/>
                <a:gd name="T74" fmla="*/ 92 w 160"/>
                <a:gd name="T75" fmla="*/ 58 h 121"/>
                <a:gd name="T76" fmla="*/ 96 w 160"/>
                <a:gd name="T77" fmla="*/ 60 h 121"/>
                <a:gd name="T78" fmla="*/ 100 w 160"/>
                <a:gd name="T79" fmla="*/ 59 h 121"/>
                <a:gd name="T80" fmla="*/ 105 w 160"/>
                <a:gd name="T81" fmla="*/ 53 h 121"/>
                <a:gd name="T82" fmla="*/ 111 w 160"/>
                <a:gd name="T83" fmla="*/ 39 h 121"/>
                <a:gd name="T84" fmla="*/ 113 w 160"/>
                <a:gd name="T85" fmla="*/ 19 h 121"/>
                <a:gd name="T86" fmla="*/ 113 w 160"/>
                <a:gd name="T87" fmla="*/ 6 h 121"/>
                <a:gd name="T88" fmla="*/ 115 w 160"/>
                <a:gd name="T89" fmla="*/ 0 h 12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0"/>
                <a:gd name="T136" fmla="*/ 0 h 121"/>
                <a:gd name="T137" fmla="*/ 160 w 160"/>
                <a:gd name="T138" fmla="*/ 121 h 12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0" h="121">
                  <a:moveTo>
                    <a:pt x="159" y="0"/>
                  </a:moveTo>
                  <a:lnTo>
                    <a:pt x="149" y="0"/>
                  </a:lnTo>
                  <a:lnTo>
                    <a:pt x="140" y="3"/>
                  </a:lnTo>
                  <a:lnTo>
                    <a:pt x="131" y="6"/>
                  </a:lnTo>
                  <a:lnTo>
                    <a:pt x="124" y="4"/>
                  </a:lnTo>
                  <a:lnTo>
                    <a:pt x="116" y="3"/>
                  </a:lnTo>
                  <a:lnTo>
                    <a:pt x="104" y="3"/>
                  </a:lnTo>
                  <a:lnTo>
                    <a:pt x="91" y="7"/>
                  </a:lnTo>
                  <a:lnTo>
                    <a:pt x="86" y="6"/>
                  </a:lnTo>
                  <a:lnTo>
                    <a:pt x="83" y="6"/>
                  </a:lnTo>
                  <a:lnTo>
                    <a:pt x="74" y="10"/>
                  </a:lnTo>
                  <a:lnTo>
                    <a:pt x="66" y="16"/>
                  </a:lnTo>
                  <a:lnTo>
                    <a:pt x="62" y="12"/>
                  </a:lnTo>
                  <a:lnTo>
                    <a:pt x="53" y="8"/>
                  </a:lnTo>
                  <a:lnTo>
                    <a:pt x="44" y="6"/>
                  </a:lnTo>
                  <a:lnTo>
                    <a:pt x="41" y="5"/>
                  </a:lnTo>
                  <a:lnTo>
                    <a:pt x="32" y="4"/>
                  </a:lnTo>
                  <a:lnTo>
                    <a:pt x="19" y="6"/>
                  </a:lnTo>
                  <a:lnTo>
                    <a:pt x="8" y="12"/>
                  </a:lnTo>
                  <a:lnTo>
                    <a:pt x="3" y="20"/>
                  </a:lnTo>
                  <a:lnTo>
                    <a:pt x="5" y="28"/>
                  </a:lnTo>
                  <a:lnTo>
                    <a:pt x="7" y="35"/>
                  </a:lnTo>
                  <a:lnTo>
                    <a:pt x="7" y="45"/>
                  </a:lnTo>
                  <a:lnTo>
                    <a:pt x="3" y="52"/>
                  </a:lnTo>
                  <a:lnTo>
                    <a:pt x="2" y="60"/>
                  </a:lnTo>
                  <a:lnTo>
                    <a:pt x="1" y="68"/>
                  </a:lnTo>
                  <a:lnTo>
                    <a:pt x="0" y="97"/>
                  </a:lnTo>
                  <a:lnTo>
                    <a:pt x="15" y="97"/>
                  </a:lnTo>
                  <a:lnTo>
                    <a:pt x="25" y="105"/>
                  </a:lnTo>
                  <a:lnTo>
                    <a:pt x="36" y="111"/>
                  </a:lnTo>
                  <a:lnTo>
                    <a:pt x="51" y="117"/>
                  </a:lnTo>
                  <a:lnTo>
                    <a:pt x="67" y="120"/>
                  </a:lnTo>
                  <a:lnTo>
                    <a:pt x="94" y="118"/>
                  </a:lnTo>
                  <a:lnTo>
                    <a:pt x="102" y="100"/>
                  </a:lnTo>
                  <a:lnTo>
                    <a:pt x="102" y="86"/>
                  </a:lnTo>
                  <a:lnTo>
                    <a:pt x="112" y="74"/>
                  </a:lnTo>
                  <a:lnTo>
                    <a:pt x="122" y="68"/>
                  </a:lnTo>
                  <a:lnTo>
                    <a:pt x="127" y="68"/>
                  </a:lnTo>
                  <a:lnTo>
                    <a:pt x="133" y="70"/>
                  </a:lnTo>
                  <a:lnTo>
                    <a:pt x="139" y="69"/>
                  </a:lnTo>
                  <a:lnTo>
                    <a:pt x="146" y="62"/>
                  </a:lnTo>
                  <a:lnTo>
                    <a:pt x="153" y="45"/>
                  </a:lnTo>
                  <a:lnTo>
                    <a:pt x="157" y="23"/>
                  </a:lnTo>
                  <a:lnTo>
                    <a:pt x="156" y="7"/>
                  </a:lnTo>
                  <a:lnTo>
                    <a:pt x="159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13" name="Freeform 114"/>
            <p:cNvSpPr>
              <a:spLocks/>
            </p:cNvSpPr>
            <p:nvPr/>
          </p:nvSpPr>
          <p:spPr bwMode="auto">
            <a:xfrm>
              <a:off x="3597853" y="3459888"/>
              <a:ext cx="64493" cy="148828"/>
            </a:xfrm>
            <a:custGeom>
              <a:avLst/>
              <a:gdLst>
                <a:gd name="T0" fmla="*/ 23 w 57"/>
                <a:gd name="T1" fmla="*/ 113 h 133"/>
                <a:gd name="T2" fmla="*/ 24 w 57"/>
                <a:gd name="T3" fmla="*/ 101 h 133"/>
                <a:gd name="T4" fmla="*/ 25 w 57"/>
                <a:gd name="T5" fmla="*/ 94 h 133"/>
                <a:gd name="T6" fmla="*/ 28 w 57"/>
                <a:gd name="T7" fmla="*/ 88 h 133"/>
                <a:gd name="T8" fmla="*/ 36 w 57"/>
                <a:gd name="T9" fmla="*/ 83 h 133"/>
                <a:gd name="T10" fmla="*/ 35 w 57"/>
                <a:gd name="T11" fmla="*/ 63 h 133"/>
                <a:gd name="T12" fmla="*/ 36 w 57"/>
                <a:gd name="T13" fmla="*/ 48 h 133"/>
                <a:gd name="T14" fmla="*/ 41 w 57"/>
                <a:gd name="T15" fmla="*/ 39 h 133"/>
                <a:gd name="T16" fmla="*/ 37 w 57"/>
                <a:gd name="T17" fmla="*/ 29 h 133"/>
                <a:gd name="T18" fmla="*/ 34 w 57"/>
                <a:gd name="T19" fmla="*/ 12 h 133"/>
                <a:gd name="T20" fmla="*/ 12 w 57"/>
                <a:gd name="T21" fmla="*/ 13 h 133"/>
                <a:gd name="T22" fmla="*/ 9 w 57"/>
                <a:gd name="T23" fmla="*/ 7 h 133"/>
                <a:gd name="T24" fmla="*/ 5 w 57"/>
                <a:gd name="T25" fmla="*/ 3 h 133"/>
                <a:gd name="T26" fmla="*/ 0 w 57"/>
                <a:gd name="T27" fmla="*/ 0 h 133"/>
                <a:gd name="T28" fmla="*/ 23 w 57"/>
                <a:gd name="T29" fmla="*/ 113 h 13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7"/>
                <a:gd name="T46" fmla="*/ 0 h 133"/>
                <a:gd name="T47" fmla="*/ 57 w 57"/>
                <a:gd name="T48" fmla="*/ 133 h 13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7" h="133">
                  <a:moveTo>
                    <a:pt x="31" y="132"/>
                  </a:moveTo>
                  <a:lnTo>
                    <a:pt x="32" y="118"/>
                  </a:lnTo>
                  <a:lnTo>
                    <a:pt x="34" y="110"/>
                  </a:lnTo>
                  <a:lnTo>
                    <a:pt x="38" y="103"/>
                  </a:lnTo>
                  <a:lnTo>
                    <a:pt x="49" y="97"/>
                  </a:lnTo>
                  <a:lnTo>
                    <a:pt x="48" y="73"/>
                  </a:lnTo>
                  <a:lnTo>
                    <a:pt x="49" y="56"/>
                  </a:lnTo>
                  <a:lnTo>
                    <a:pt x="56" y="45"/>
                  </a:lnTo>
                  <a:lnTo>
                    <a:pt x="50" y="33"/>
                  </a:lnTo>
                  <a:lnTo>
                    <a:pt x="47" y="14"/>
                  </a:lnTo>
                  <a:lnTo>
                    <a:pt x="16" y="15"/>
                  </a:lnTo>
                  <a:lnTo>
                    <a:pt x="12" y="9"/>
                  </a:lnTo>
                  <a:lnTo>
                    <a:pt x="7" y="3"/>
                  </a:lnTo>
                  <a:lnTo>
                    <a:pt x="0" y="0"/>
                  </a:lnTo>
                  <a:lnTo>
                    <a:pt x="31" y="132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14" name="Freeform 115"/>
            <p:cNvSpPr>
              <a:spLocks/>
            </p:cNvSpPr>
            <p:nvPr/>
          </p:nvSpPr>
          <p:spPr bwMode="auto">
            <a:xfrm>
              <a:off x="3597853" y="3459888"/>
              <a:ext cx="64493" cy="148828"/>
            </a:xfrm>
            <a:custGeom>
              <a:avLst/>
              <a:gdLst>
                <a:gd name="T0" fmla="*/ 23 w 57"/>
                <a:gd name="T1" fmla="*/ 113 h 133"/>
                <a:gd name="T2" fmla="*/ 24 w 57"/>
                <a:gd name="T3" fmla="*/ 101 h 133"/>
                <a:gd name="T4" fmla="*/ 25 w 57"/>
                <a:gd name="T5" fmla="*/ 94 h 133"/>
                <a:gd name="T6" fmla="*/ 28 w 57"/>
                <a:gd name="T7" fmla="*/ 88 h 133"/>
                <a:gd name="T8" fmla="*/ 36 w 57"/>
                <a:gd name="T9" fmla="*/ 83 h 133"/>
                <a:gd name="T10" fmla="*/ 35 w 57"/>
                <a:gd name="T11" fmla="*/ 63 h 133"/>
                <a:gd name="T12" fmla="*/ 36 w 57"/>
                <a:gd name="T13" fmla="*/ 48 h 133"/>
                <a:gd name="T14" fmla="*/ 41 w 57"/>
                <a:gd name="T15" fmla="*/ 39 h 133"/>
                <a:gd name="T16" fmla="*/ 37 w 57"/>
                <a:gd name="T17" fmla="*/ 29 h 133"/>
                <a:gd name="T18" fmla="*/ 34 w 57"/>
                <a:gd name="T19" fmla="*/ 12 h 133"/>
                <a:gd name="T20" fmla="*/ 12 w 57"/>
                <a:gd name="T21" fmla="*/ 13 h 133"/>
                <a:gd name="T22" fmla="*/ 9 w 57"/>
                <a:gd name="T23" fmla="*/ 7 h 133"/>
                <a:gd name="T24" fmla="*/ 5 w 57"/>
                <a:gd name="T25" fmla="*/ 3 h 133"/>
                <a:gd name="T26" fmla="*/ 0 w 57"/>
                <a:gd name="T27" fmla="*/ 0 h 1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7"/>
                <a:gd name="T43" fmla="*/ 0 h 133"/>
                <a:gd name="T44" fmla="*/ 57 w 57"/>
                <a:gd name="T45" fmla="*/ 133 h 13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7" h="133">
                  <a:moveTo>
                    <a:pt x="31" y="132"/>
                  </a:moveTo>
                  <a:lnTo>
                    <a:pt x="32" y="118"/>
                  </a:lnTo>
                  <a:lnTo>
                    <a:pt x="34" y="110"/>
                  </a:lnTo>
                  <a:lnTo>
                    <a:pt x="38" y="103"/>
                  </a:lnTo>
                  <a:lnTo>
                    <a:pt x="49" y="97"/>
                  </a:lnTo>
                  <a:lnTo>
                    <a:pt x="48" y="73"/>
                  </a:lnTo>
                  <a:lnTo>
                    <a:pt x="49" y="56"/>
                  </a:lnTo>
                  <a:lnTo>
                    <a:pt x="56" y="45"/>
                  </a:lnTo>
                  <a:lnTo>
                    <a:pt x="50" y="33"/>
                  </a:lnTo>
                  <a:lnTo>
                    <a:pt x="47" y="14"/>
                  </a:lnTo>
                  <a:lnTo>
                    <a:pt x="16" y="15"/>
                  </a:lnTo>
                  <a:lnTo>
                    <a:pt x="12" y="9"/>
                  </a:lnTo>
                  <a:lnTo>
                    <a:pt x="7" y="3"/>
                  </a:lnTo>
                  <a:lnTo>
                    <a:pt x="0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15" name="Freeform 116"/>
            <p:cNvSpPr>
              <a:spLocks/>
            </p:cNvSpPr>
            <p:nvPr/>
          </p:nvSpPr>
          <p:spPr bwMode="auto">
            <a:xfrm>
              <a:off x="3399108" y="3458679"/>
              <a:ext cx="264554" cy="181498"/>
            </a:xfrm>
            <a:custGeom>
              <a:avLst/>
              <a:gdLst>
                <a:gd name="T0" fmla="*/ 127 w 235"/>
                <a:gd name="T1" fmla="*/ 0 h 162"/>
                <a:gd name="T2" fmla="*/ 74 w 235"/>
                <a:gd name="T3" fmla="*/ 31 h 162"/>
                <a:gd name="T4" fmla="*/ 48 w 235"/>
                <a:gd name="T5" fmla="*/ 36 h 162"/>
                <a:gd name="T6" fmla="*/ 45 w 235"/>
                <a:gd name="T7" fmla="*/ 60 h 162"/>
                <a:gd name="T8" fmla="*/ 40 w 235"/>
                <a:gd name="T9" fmla="*/ 81 h 162"/>
                <a:gd name="T10" fmla="*/ 36 w 235"/>
                <a:gd name="T11" fmla="*/ 91 h 162"/>
                <a:gd name="T12" fmla="*/ 29 w 235"/>
                <a:gd name="T13" fmla="*/ 98 h 162"/>
                <a:gd name="T14" fmla="*/ 25 w 235"/>
                <a:gd name="T15" fmla="*/ 102 h 162"/>
                <a:gd name="T16" fmla="*/ 15 w 235"/>
                <a:gd name="T17" fmla="*/ 105 h 162"/>
                <a:gd name="T18" fmla="*/ 3 w 235"/>
                <a:gd name="T19" fmla="*/ 105 h 162"/>
                <a:gd name="T20" fmla="*/ 0 w 235"/>
                <a:gd name="T21" fmla="*/ 110 h 162"/>
                <a:gd name="T22" fmla="*/ 4 w 235"/>
                <a:gd name="T23" fmla="*/ 118 h 162"/>
                <a:gd name="T24" fmla="*/ 6 w 235"/>
                <a:gd name="T25" fmla="*/ 119 h 162"/>
                <a:gd name="T26" fmla="*/ 10 w 235"/>
                <a:gd name="T27" fmla="*/ 123 h 162"/>
                <a:gd name="T28" fmla="*/ 12 w 235"/>
                <a:gd name="T29" fmla="*/ 123 h 162"/>
                <a:gd name="T30" fmla="*/ 12 w 235"/>
                <a:gd name="T31" fmla="*/ 125 h 162"/>
                <a:gd name="T32" fmla="*/ 12 w 235"/>
                <a:gd name="T33" fmla="*/ 127 h 162"/>
                <a:gd name="T34" fmla="*/ 19 w 235"/>
                <a:gd name="T35" fmla="*/ 127 h 162"/>
                <a:gd name="T36" fmla="*/ 21 w 235"/>
                <a:gd name="T37" fmla="*/ 121 h 162"/>
                <a:gd name="T38" fmla="*/ 33 w 235"/>
                <a:gd name="T39" fmla="*/ 132 h 162"/>
                <a:gd name="T40" fmla="*/ 38 w 235"/>
                <a:gd name="T41" fmla="*/ 138 h 162"/>
                <a:gd name="T42" fmla="*/ 43 w 235"/>
                <a:gd name="T43" fmla="*/ 131 h 162"/>
                <a:gd name="T44" fmla="*/ 50 w 235"/>
                <a:gd name="T45" fmla="*/ 126 h 162"/>
                <a:gd name="T46" fmla="*/ 58 w 235"/>
                <a:gd name="T47" fmla="*/ 124 h 162"/>
                <a:gd name="T48" fmla="*/ 68 w 235"/>
                <a:gd name="T49" fmla="*/ 126 h 162"/>
                <a:gd name="T50" fmla="*/ 75 w 235"/>
                <a:gd name="T51" fmla="*/ 127 h 162"/>
                <a:gd name="T52" fmla="*/ 80 w 235"/>
                <a:gd name="T53" fmla="*/ 130 h 162"/>
                <a:gd name="T54" fmla="*/ 84 w 235"/>
                <a:gd name="T55" fmla="*/ 134 h 162"/>
                <a:gd name="T56" fmla="*/ 89 w 235"/>
                <a:gd name="T57" fmla="*/ 128 h 162"/>
                <a:gd name="T58" fmla="*/ 96 w 235"/>
                <a:gd name="T59" fmla="*/ 126 h 162"/>
                <a:gd name="T60" fmla="*/ 99 w 235"/>
                <a:gd name="T61" fmla="*/ 126 h 162"/>
                <a:gd name="T62" fmla="*/ 103 w 235"/>
                <a:gd name="T63" fmla="*/ 127 h 162"/>
                <a:gd name="T64" fmla="*/ 112 w 235"/>
                <a:gd name="T65" fmla="*/ 123 h 162"/>
                <a:gd name="T66" fmla="*/ 122 w 235"/>
                <a:gd name="T67" fmla="*/ 121 h 162"/>
                <a:gd name="T68" fmla="*/ 126 w 235"/>
                <a:gd name="T69" fmla="*/ 124 h 162"/>
                <a:gd name="T70" fmla="*/ 131 w 235"/>
                <a:gd name="T71" fmla="*/ 127 h 162"/>
                <a:gd name="T72" fmla="*/ 138 w 235"/>
                <a:gd name="T73" fmla="*/ 121 h 162"/>
                <a:gd name="T74" fmla="*/ 145 w 235"/>
                <a:gd name="T75" fmla="*/ 119 h 162"/>
                <a:gd name="T76" fmla="*/ 151 w 235"/>
                <a:gd name="T77" fmla="*/ 119 h 162"/>
                <a:gd name="T78" fmla="*/ 154 w 235"/>
                <a:gd name="T79" fmla="*/ 102 h 162"/>
                <a:gd name="T80" fmla="*/ 154 w 235"/>
                <a:gd name="T81" fmla="*/ 95 h 162"/>
                <a:gd name="T82" fmla="*/ 159 w 235"/>
                <a:gd name="T83" fmla="*/ 88 h 162"/>
                <a:gd name="T84" fmla="*/ 165 w 235"/>
                <a:gd name="T85" fmla="*/ 82 h 162"/>
                <a:gd name="T86" fmla="*/ 165 w 235"/>
                <a:gd name="T87" fmla="*/ 63 h 162"/>
                <a:gd name="T88" fmla="*/ 166 w 235"/>
                <a:gd name="T89" fmla="*/ 48 h 162"/>
                <a:gd name="T90" fmla="*/ 171 w 235"/>
                <a:gd name="T91" fmla="*/ 39 h 162"/>
                <a:gd name="T92" fmla="*/ 168 w 235"/>
                <a:gd name="T93" fmla="*/ 29 h 162"/>
                <a:gd name="T94" fmla="*/ 165 w 235"/>
                <a:gd name="T95" fmla="*/ 12 h 162"/>
                <a:gd name="T96" fmla="*/ 143 w 235"/>
                <a:gd name="T97" fmla="*/ 13 h 162"/>
                <a:gd name="T98" fmla="*/ 139 w 235"/>
                <a:gd name="T99" fmla="*/ 6 h 162"/>
                <a:gd name="T100" fmla="*/ 133 w 235"/>
                <a:gd name="T101" fmla="*/ 1 h 162"/>
                <a:gd name="T102" fmla="*/ 130 w 235"/>
                <a:gd name="T103" fmla="*/ 0 h 162"/>
                <a:gd name="T104" fmla="*/ 127 w 235"/>
                <a:gd name="T105" fmla="*/ 0 h 1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35"/>
                <a:gd name="T160" fmla="*/ 0 h 162"/>
                <a:gd name="T161" fmla="*/ 235 w 235"/>
                <a:gd name="T162" fmla="*/ 162 h 1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35" h="162">
                  <a:moveTo>
                    <a:pt x="173" y="0"/>
                  </a:moveTo>
                  <a:lnTo>
                    <a:pt x="100" y="37"/>
                  </a:lnTo>
                  <a:lnTo>
                    <a:pt x="65" y="42"/>
                  </a:lnTo>
                  <a:lnTo>
                    <a:pt x="62" y="70"/>
                  </a:lnTo>
                  <a:lnTo>
                    <a:pt x="55" y="94"/>
                  </a:lnTo>
                  <a:lnTo>
                    <a:pt x="49" y="106"/>
                  </a:lnTo>
                  <a:lnTo>
                    <a:pt x="40" y="115"/>
                  </a:lnTo>
                  <a:lnTo>
                    <a:pt x="34" y="119"/>
                  </a:lnTo>
                  <a:lnTo>
                    <a:pt x="21" y="122"/>
                  </a:lnTo>
                  <a:lnTo>
                    <a:pt x="4" y="122"/>
                  </a:lnTo>
                  <a:lnTo>
                    <a:pt x="0" y="128"/>
                  </a:lnTo>
                  <a:lnTo>
                    <a:pt x="6" y="137"/>
                  </a:lnTo>
                  <a:lnTo>
                    <a:pt x="8" y="139"/>
                  </a:lnTo>
                  <a:lnTo>
                    <a:pt x="14" y="144"/>
                  </a:lnTo>
                  <a:lnTo>
                    <a:pt x="16" y="144"/>
                  </a:lnTo>
                  <a:lnTo>
                    <a:pt x="16" y="146"/>
                  </a:lnTo>
                  <a:lnTo>
                    <a:pt x="16" y="148"/>
                  </a:lnTo>
                  <a:lnTo>
                    <a:pt x="26" y="148"/>
                  </a:lnTo>
                  <a:lnTo>
                    <a:pt x="29" y="142"/>
                  </a:lnTo>
                  <a:lnTo>
                    <a:pt x="44" y="154"/>
                  </a:lnTo>
                  <a:lnTo>
                    <a:pt x="52" y="161"/>
                  </a:lnTo>
                  <a:lnTo>
                    <a:pt x="58" y="153"/>
                  </a:lnTo>
                  <a:lnTo>
                    <a:pt x="68" y="147"/>
                  </a:lnTo>
                  <a:lnTo>
                    <a:pt x="80" y="145"/>
                  </a:lnTo>
                  <a:lnTo>
                    <a:pt x="93" y="147"/>
                  </a:lnTo>
                  <a:lnTo>
                    <a:pt x="103" y="148"/>
                  </a:lnTo>
                  <a:lnTo>
                    <a:pt x="110" y="151"/>
                  </a:lnTo>
                  <a:lnTo>
                    <a:pt x="115" y="157"/>
                  </a:lnTo>
                  <a:lnTo>
                    <a:pt x="122" y="149"/>
                  </a:lnTo>
                  <a:lnTo>
                    <a:pt x="131" y="147"/>
                  </a:lnTo>
                  <a:lnTo>
                    <a:pt x="136" y="147"/>
                  </a:lnTo>
                  <a:lnTo>
                    <a:pt x="141" y="148"/>
                  </a:lnTo>
                  <a:lnTo>
                    <a:pt x="153" y="144"/>
                  </a:lnTo>
                  <a:lnTo>
                    <a:pt x="167" y="142"/>
                  </a:lnTo>
                  <a:lnTo>
                    <a:pt x="172" y="145"/>
                  </a:lnTo>
                  <a:lnTo>
                    <a:pt x="179" y="148"/>
                  </a:lnTo>
                  <a:lnTo>
                    <a:pt x="188" y="142"/>
                  </a:lnTo>
                  <a:lnTo>
                    <a:pt x="198" y="139"/>
                  </a:lnTo>
                  <a:lnTo>
                    <a:pt x="207" y="139"/>
                  </a:lnTo>
                  <a:lnTo>
                    <a:pt x="211" y="119"/>
                  </a:lnTo>
                  <a:lnTo>
                    <a:pt x="211" y="111"/>
                  </a:lnTo>
                  <a:lnTo>
                    <a:pt x="217" y="103"/>
                  </a:lnTo>
                  <a:lnTo>
                    <a:pt x="226" y="96"/>
                  </a:lnTo>
                  <a:lnTo>
                    <a:pt x="226" y="73"/>
                  </a:lnTo>
                  <a:lnTo>
                    <a:pt x="227" y="56"/>
                  </a:lnTo>
                  <a:lnTo>
                    <a:pt x="234" y="45"/>
                  </a:lnTo>
                  <a:lnTo>
                    <a:pt x="229" y="33"/>
                  </a:lnTo>
                  <a:lnTo>
                    <a:pt x="226" y="14"/>
                  </a:lnTo>
                  <a:lnTo>
                    <a:pt x="195" y="15"/>
                  </a:lnTo>
                  <a:lnTo>
                    <a:pt x="190" y="6"/>
                  </a:lnTo>
                  <a:lnTo>
                    <a:pt x="182" y="1"/>
                  </a:lnTo>
                  <a:lnTo>
                    <a:pt x="178" y="0"/>
                  </a:lnTo>
                  <a:lnTo>
                    <a:pt x="173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16" name="Freeform 117"/>
            <p:cNvSpPr>
              <a:spLocks/>
            </p:cNvSpPr>
            <p:nvPr/>
          </p:nvSpPr>
          <p:spPr bwMode="auto">
            <a:xfrm>
              <a:off x="3558367" y="3617187"/>
              <a:ext cx="106611" cy="165768"/>
            </a:xfrm>
            <a:custGeom>
              <a:avLst/>
              <a:gdLst>
                <a:gd name="T0" fmla="*/ 46 w 95"/>
                <a:gd name="T1" fmla="*/ 0 h 148"/>
                <a:gd name="T2" fmla="*/ 43 w 95"/>
                <a:gd name="T3" fmla="*/ 6 h 148"/>
                <a:gd name="T4" fmla="*/ 46 w 95"/>
                <a:gd name="T5" fmla="*/ 19 h 148"/>
                <a:gd name="T6" fmla="*/ 42 w 95"/>
                <a:gd name="T7" fmla="*/ 40 h 148"/>
                <a:gd name="T8" fmla="*/ 38 w 95"/>
                <a:gd name="T9" fmla="*/ 53 h 148"/>
                <a:gd name="T10" fmla="*/ 32 w 95"/>
                <a:gd name="T11" fmla="*/ 59 h 148"/>
                <a:gd name="T12" fmla="*/ 27 w 95"/>
                <a:gd name="T13" fmla="*/ 60 h 148"/>
                <a:gd name="T14" fmla="*/ 24 w 95"/>
                <a:gd name="T15" fmla="*/ 58 h 148"/>
                <a:gd name="T16" fmla="*/ 20 w 95"/>
                <a:gd name="T17" fmla="*/ 58 h 148"/>
                <a:gd name="T18" fmla="*/ 12 w 95"/>
                <a:gd name="T19" fmla="*/ 64 h 148"/>
                <a:gd name="T20" fmla="*/ 6 w 95"/>
                <a:gd name="T21" fmla="*/ 74 h 148"/>
                <a:gd name="T22" fmla="*/ 6 w 95"/>
                <a:gd name="T23" fmla="*/ 86 h 148"/>
                <a:gd name="T24" fmla="*/ 0 w 95"/>
                <a:gd name="T25" fmla="*/ 101 h 148"/>
                <a:gd name="T26" fmla="*/ 1 w 95"/>
                <a:gd name="T27" fmla="*/ 106 h 148"/>
                <a:gd name="T28" fmla="*/ 3 w 95"/>
                <a:gd name="T29" fmla="*/ 110 h 148"/>
                <a:gd name="T30" fmla="*/ 8 w 95"/>
                <a:gd name="T31" fmla="*/ 113 h 148"/>
                <a:gd name="T32" fmla="*/ 12 w 95"/>
                <a:gd name="T33" fmla="*/ 116 h 148"/>
                <a:gd name="T34" fmla="*/ 13 w 95"/>
                <a:gd name="T35" fmla="*/ 120 h 148"/>
                <a:gd name="T36" fmla="*/ 13 w 95"/>
                <a:gd name="T37" fmla="*/ 126 h 148"/>
                <a:gd name="T38" fmla="*/ 67 w 95"/>
                <a:gd name="T39" fmla="*/ 123 h 148"/>
                <a:gd name="T40" fmla="*/ 68 w 95"/>
                <a:gd name="T41" fmla="*/ 113 h 148"/>
                <a:gd name="T42" fmla="*/ 59 w 95"/>
                <a:gd name="T43" fmla="*/ 106 h 148"/>
                <a:gd name="T44" fmla="*/ 53 w 95"/>
                <a:gd name="T45" fmla="*/ 98 h 148"/>
                <a:gd name="T46" fmla="*/ 50 w 95"/>
                <a:gd name="T47" fmla="*/ 86 h 148"/>
                <a:gd name="T48" fmla="*/ 48 w 95"/>
                <a:gd name="T49" fmla="*/ 85 h 148"/>
                <a:gd name="T50" fmla="*/ 50 w 95"/>
                <a:gd name="T51" fmla="*/ 83 h 148"/>
                <a:gd name="T52" fmla="*/ 54 w 95"/>
                <a:gd name="T53" fmla="*/ 76 h 148"/>
                <a:gd name="T54" fmla="*/ 55 w 95"/>
                <a:gd name="T55" fmla="*/ 71 h 148"/>
                <a:gd name="T56" fmla="*/ 55 w 95"/>
                <a:gd name="T57" fmla="*/ 68 h 148"/>
                <a:gd name="T58" fmla="*/ 53 w 95"/>
                <a:gd name="T59" fmla="*/ 64 h 148"/>
                <a:gd name="T60" fmla="*/ 49 w 95"/>
                <a:gd name="T61" fmla="*/ 61 h 148"/>
                <a:gd name="T62" fmla="*/ 47 w 95"/>
                <a:gd name="T63" fmla="*/ 56 h 148"/>
                <a:gd name="T64" fmla="*/ 48 w 95"/>
                <a:gd name="T65" fmla="*/ 49 h 148"/>
                <a:gd name="T66" fmla="*/ 55 w 95"/>
                <a:gd name="T67" fmla="*/ 48 h 148"/>
                <a:gd name="T68" fmla="*/ 59 w 95"/>
                <a:gd name="T69" fmla="*/ 44 h 148"/>
                <a:gd name="T70" fmla="*/ 61 w 95"/>
                <a:gd name="T71" fmla="*/ 38 h 148"/>
                <a:gd name="T72" fmla="*/ 57 w 95"/>
                <a:gd name="T73" fmla="*/ 30 h 148"/>
                <a:gd name="T74" fmla="*/ 55 w 95"/>
                <a:gd name="T75" fmla="*/ 24 h 148"/>
                <a:gd name="T76" fmla="*/ 56 w 95"/>
                <a:gd name="T77" fmla="*/ 17 h 148"/>
                <a:gd name="T78" fmla="*/ 56 w 95"/>
                <a:gd name="T79" fmla="*/ 9 h 148"/>
                <a:gd name="T80" fmla="*/ 54 w 95"/>
                <a:gd name="T81" fmla="*/ 4 h 148"/>
                <a:gd name="T82" fmla="*/ 50 w 95"/>
                <a:gd name="T83" fmla="*/ 1 h 148"/>
                <a:gd name="T84" fmla="*/ 46 w 95"/>
                <a:gd name="T85" fmla="*/ 0 h 14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5"/>
                <a:gd name="T130" fmla="*/ 0 h 148"/>
                <a:gd name="T131" fmla="*/ 95 w 95"/>
                <a:gd name="T132" fmla="*/ 148 h 14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5" h="148">
                  <a:moveTo>
                    <a:pt x="63" y="0"/>
                  </a:moveTo>
                  <a:lnTo>
                    <a:pt x="60" y="7"/>
                  </a:lnTo>
                  <a:lnTo>
                    <a:pt x="63" y="23"/>
                  </a:lnTo>
                  <a:lnTo>
                    <a:pt x="58" y="46"/>
                  </a:lnTo>
                  <a:lnTo>
                    <a:pt x="53" y="62"/>
                  </a:lnTo>
                  <a:lnTo>
                    <a:pt x="45" y="69"/>
                  </a:lnTo>
                  <a:lnTo>
                    <a:pt x="38" y="70"/>
                  </a:lnTo>
                  <a:lnTo>
                    <a:pt x="33" y="68"/>
                  </a:lnTo>
                  <a:lnTo>
                    <a:pt x="27" y="68"/>
                  </a:lnTo>
                  <a:lnTo>
                    <a:pt x="17" y="74"/>
                  </a:lnTo>
                  <a:lnTo>
                    <a:pt x="8" y="86"/>
                  </a:lnTo>
                  <a:lnTo>
                    <a:pt x="8" y="100"/>
                  </a:lnTo>
                  <a:lnTo>
                    <a:pt x="0" y="118"/>
                  </a:lnTo>
                  <a:lnTo>
                    <a:pt x="1" y="124"/>
                  </a:lnTo>
                  <a:lnTo>
                    <a:pt x="3" y="129"/>
                  </a:lnTo>
                  <a:lnTo>
                    <a:pt x="11" y="132"/>
                  </a:lnTo>
                  <a:lnTo>
                    <a:pt x="16" y="135"/>
                  </a:lnTo>
                  <a:lnTo>
                    <a:pt x="18" y="140"/>
                  </a:lnTo>
                  <a:lnTo>
                    <a:pt x="18" y="147"/>
                  </a:lnTo>
                  <a:lnTo>
                    <a:pt x="92" y="144"/>
                  </a:lnTo>
                  <a:lnTo>
                    <a:pt x="94" y="132"/>
                  </a:lnTo>
                  <a:lnTo>
                    <a:pt x="81" y="124"/>
                  </a:lnTo>
                  <a:lnTo>
                    <a:pt x="73" y="115"/>
                  </a:lnTo>
                  <a:lnTo>
                    <a:pt x="69" y="100"/>
                  </a:lnTo>
                  <a:lnTo>
                    <a:pt x="66" y="99"/>
                  </a:lnTo>
                  <a:lnTo>
                    <a:pt x="69" y="97"/>
                  </a:lnTo>
                  <a:lnTo>
                    <a:pt x="74" y="89"/>
                  </a:lnTo>
                  <a:lnTo>
                    <a:pt x="76" y="83"/>
                  </a:lnTo>
                  <a:lnTo>
                    <a:pt x="76" y="79"/>
                  </a:lnTo>
                  <a:lnTo>
                    <a:pt x="73" y="75"/>
                  </a:lnTo>
                  <a:lnTo>
                    <a:pt x="67" y="71"/>
                  </a:lnTo>
                  <a:lnTo>
                    <a:pt x="65" y="66"/>
                  </a:lnTo>
                  <a:lnTo>
                    <a:pt x="66" y="57"/>
                  </a:lnTo>
                  <a:lnTo>
                    <a:pt x="76" y="56"/>
                  </a:lnTo>
                  <a:lnTo>
                    <a:pt x="81" y="52"/>
                  </a:lnTo>
                  <a:lnTo>
                    <a:pt x="84" y="44"/>
                  </a:lnTo>
                  <a:lnTo>
                    <a:pt x="78" y="35"/>
                  </a:lnTo>
                  <a:lnTo>
                    <a:pt x="76" y="28"/>
                  </a:lnTo>
                  <a:lnTo>
                    <a:pt x="77" y="19"/>
                  </a:lnTo>
                  <a:lnTo>
                    <a:pt x="77" y="11"/>
                  </a:lnTo>
                  <a:lnTo>
                    <a:pt x="74" y="4"/>
                  </a:lnTo>
                  <a:lnTo>
                    <a:pt x="69" y="1"/>
                  </a:lnTo>
                  <a:lnTo>
                    <a:pt x="63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17" name="Freeform 118"/>
            <p:cNvSpPr>
              <a:spLocks/>
            </p:cNvSpPr>
            <p:nvPr/>
          </p:nvSpPr>
          <p:spPr bwMode="auto">
            <a:xfrm>
              <a:off x="3632074" y="3475618"/>
              <a:ext cx="152678" cy="238367"/>
            </a:xfrm>
            <a:custGeom>
              <a:avLst/>
              <a:gdLst>
                <a:gd name="T0" fmla="*/ 14 w 136"/>
                <a:gd name="T1" fmla="*/ 0 h 212"/>
                <a:gd name="T2" fmla="*/ 98 w 136"/>
                <a:gd name="T3" fmla="*/ 40 h 212"/>
                <a:gd name="T4" fmla="*/ 96 w 136"/>
                <a:gd name="T5" fmla="*/ 76 h 212"/>
                <a:gd name="T6" fmla="*/ 90 w 136"/>
                <a:gd name="T7" fmla="*/ 75 h 212"/>
                <a:gd name="T8" fmla="*/ 86 w 136"/>
                <a:gd name="T9" fmla="*/ 77 h 212"/>
                <a:gd name="T10" fmla="*/ 82 w 136"/>
                <a:gd name="T11" fmla="*/ 82 h 212"/>
                <a:gd name="T12" fmla="*/ 82 w 136"/>
                <a:gd name="T13" fmla="*/ 85 h 212"/>
                <a:gd name="T14" fmla="*/ 81 w 136"/>
                <a:gd name="T15" fmla="*/ 92 h 212"/>
                <a:gd name="T16" fmla="*/ 77 w 136"/>
                <a:gd name="T17" fmla="*/ 96 h 212"/>
                <a:gd name="T18" fmla="*/ 76 w 136"/>
                <a:gd name="T19" fmla="*/ 99 h 212"/>
                <a:gd name="T20" fmla="*/ 76 w 136"/>
                <a:gd name="T21" fmla="*/ 102 h 212"/>
                <a:gd name="T22" fmla="*/ 77 w 136"/>
                <a:gd name="T23" fmla="*/ 105 h 212"/>
                <a:gd name="T24" fmla="*/ 76 w 136"/>
                <a:gd name="T25" fmla="*/ 104 h 212"/>
                <a:gd name="T26" fmla="*/ 78 w 136"/>
                <a:gd name="T27" fmla="*/ 109 h 212"/>
                <a:gd name="T28" fmla="*/ 80 w 136"/>
                <a:gd name="T29" fmla="*/ 112 h 212"/>
                <a:gd name="T30" fmla="*/ 81 w 136"/>
                <a:gd name="T31" fmla="*/ 115 h 212"/>
                <a:gd name="T32" fmla="*/ 79 w 136"/>
                <a:gd name="T33" fmla="*/ 124 h 212"/>
                <a:gd name="T34" fmla="*/ 79 w 136"/>
                <a:gd name="T35" fmla="*/ 131 h 212"/>
                <a:gd name="T36" fmla="*/ 85 w 136"/>
                <a:gd name="T37" fmla="*/ 151 h 212"/>
                <a:gd name="T38" fmla="*/ 77 w 136"/>
                <a:gd name="T39" fmla="*/ 153 h 212"/>
                <a:gd name="T40" fmla="*/ 71 w 136"/>
                <a:gd name="T41" fmla="*/ 156 h 212"/>
                <a:gd name="T42" fmla="*/ 67 w 136"/>
                <a:gd name="T43" fmla="*/ 162 h 212"/>
                <a:gd name="T44" fmla="*/ 66 w 136"/>
                <a:gd name="T45" fmla="*/ 169 h 212"/>
                <a:gd name="T46" fmla="*/ 61 w 136"/>
                <a:gd name="T47" fmla="*/ 173 h 212"/>
                <a:gd name="T48" fmla="*/ 52 w 136"/>
                <a:gd name="T49" fmla="*/ 173 h 212"/>
                <a:gd name="T50" fmla="*/ 49 w 136"/>
                <a:gd name="T51" fmla="*/ 172 h 212"/>
                <a:gd name="T52" fmla="*/ 47 w 136"/>
                <a:gd name="T53" fmla="*/ 171 h 212"/>
                <a:gd name="T54" fmla="*/ 45 w 136"/>
                <a:gd name="T55" fmla="*/ 173 h 212"/>
                <a:gd name="T56" fmla="*/ 37 w 136"/>
                <a:gd name="T57" fmla="*/ 177 h 212"/>
                <a:gd name="T58" fmla="*/ 9 w 136"/>
                <a:gd name="T59" fmla="*/ 182 h 212"/>
                <a:gd name="T60" fmla="*/ 9 w 136"/>
                <a:gd name="T61" fmla="*/ 177 h 212"/>
                <a:gd name="T62" fmla="*/ 8 w 136"/>
                <a:gd name="T63" fmla="*/ 176 h 212"/>
                <a:gd name="T64" fmla="*/ 3 w 136"/>
                <a:gd name="T65" fmla="*/ 172 h 212"/>
                <a:gd name="T66" fmla="*/ 2 w 136"/>
                <a:gd name="T67" fmla="*/ 167 h 212"/>
                <a:gd name="T68" fmla="*/ 2 w 136"/>
                <a:gd name="T69" fmla="*/ 157 h 212"/>
                <a:gd name="T70" fmla="*/ 8 w 136"/>
                <a:gd name="T71" fmla="*/ 157 h 212"/>
                <a:gd name="T72" fmla="*/ 12 w 136"/>
                <a:gd name="T73" fmla="*/ 155 h 212"/>
                <a:gd name="T74" fmla="*/ 14 w 136"/>
                <a:gd name="T75" fmla="*/ 150 h 212"/>
                <a:gd name="T76" fmla="*/ 10 w 136"/>
                <a:gd name="T77" fmla="*/ 138 h 212"/>
                <a:gd name="T78" fmla="*/ 9 w 136"/>
                <a:gd name="T79" fmla="*/ 130 h 212"/>
                <a:gd name="T80" fmla="*/ 9 w 136"/>
                <a:gd name="T81" fmla="*/ 125 h 212"/>
                <a:gd name="T82" fmla="*/ 10 w 136"/>
                <a:gd name="T83" fmla="*/ 121 h 212"/>
                <a:gd name="T84" fmla="*/ 9 w 136"/>
                <a:gd name="T85" fmla="*/ 116 h 212"/>
                <a:gd name="T86" fmla="*/ 8 w 136"/>
                <a:gd name="T87" fmla="*/ 112 h 212"/>
                <a:gd name="T88" fmla="*/ 4 w 136"/>
                <a:gd name="T89" fmla="*/ 109 h 212"/>
                <a:gd name="T90" fmla="*/ 3 w 136"/>
                <a:gd name="T91" fmla="*/ 108 h 212"/>
                <a:gd name="T92" fmla="*/ 0 w 136"/>
                <a:gd name="T93" fmla="*/ 109 h 212"/>
                <a:gd name="T94" fmla="*/ 3 w 136"/>
                <a:gd name="T95" fmla="*/ 89 h 212"/>
                <a:gd name="T96" fmla="*/ 3 w 136"/>
                <a:gd name="T97" fmla="*/ 83 h 212"/>
                <a:gd name="T98" fmla="*/ 8 w 136"/>
                <a:gd name="T99" fmla="*/ 77 h 212"/>
                <a:gd name="T100" fmla="*/ 14 w 136"/>
                <a:gd name="T101" fmla="*/ 70 h 212"/>
                <a:gd name="T102" fmla="*/ 14 w 136"/>
                <a:gd name="T103" fmla="*/ 49 h 212"/>
                <a:gd name="T104" fmla="*/ 16 w 136"/>
                <a:gd name="T105" fmla="*/ 34 h 212"/>
                <a:gd name="T106" fmla="*/ 19 w 136"/>
                <a:gd name="T107" fmla="*/ 26 h 212"/>
                <a:gd name="T108" fmla="*/ 16 w 136"/>
                <a:gd name="T109" fmla="*/ 17 h 212"/>
                <a:gd name="T110" fmla="*/ 14 w 136"/>
                <a:gd name="T111" fmla="*/ 0 h 2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36"/>
                <a:gd name="T169" fmla="*/ 0 h 212"/>
                <a:gd name="T170" fmla="*/ 136 w 136"/>
                <a:gd name="T171" fmla="*/ 212 h 2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36" h="212">
                  <a:moveTo>
                    <a:pt x="19" y="0"/>
                  </a:moveTo>
                  <a:lnTo>
                    <a:pt x="135" y="46"/>
                  </a:lnTo>
                  <a:lnTo>
                    <a:pt x="133" y="88"/>
                  </a:lnTo>
                  <a:lnTo>
                    <a:pt x="123" y="87"/>
                  </a:lnTo>
                  <a:lnTo>
                    <a:pt x="118" y="89"/>
                  </a:lnTo>
                  <a:lnTo>
                    <a:pt x="113" y="95"/>
                  </a:lnTo>
                  <a:lnTo>
                    <a:pt x="113" y="99"/>
                  </a:lnTo>
                  <a:lnTo>
                    <a:pt x="111" y="106"/>
                  </a:lnTo>
                  <a:lnTo>
                    <a:pt x="105" y="111"/>
                  </a:lnTo>
                  <a:lnTo>
                    <a:pt x="104" y="114"/>
                  </a:lnTo>
                  <a:lnTo>
                    <a:pt x="104" y="118"/>
                  </a:lnTo>
                  <a:lnTo>
                    <a:pt x="105" y="122"/>
                  </a:lnTo>
                  <a:lnTo>
                    <a:pt x="104" y="121"/>
                  </a:lnTo>
                  <a:lnTo>
                    <a:pt x="108" y="126"/>
                  </a:lnTo>
                  <a:lnTo>
                    <a:pt x="110" y="129"/>
                  </a:lnTo>
                  <a:lnTo>
                    <a:pt x="111" y="133"/>
                  </a:lnTo>
                  <a:lnTo>
                    <a:pt x="109" y="143"/>
                  </a:lnTo>
                  <a:lnTo>
                    <a:pt x="109" y="152"/>
                  </a:lnTo>
                  <a:lnTo>
                    <a:pt x="117" y="175"/>
                  </a:lnTo>
                  <a:lnTo>
                    <a:pt x="105" y="178"/>
                  </a:lnTo>
                  <a:lnTo>
                    <a:pt x="97" y="181"/>
                  </a:lnTo>
                  <a:lnTo>
                    <a:pt x="92" y="187"/>
                  </a:lnTo>
                  <a:lnTo>
                    <a:pt x="90" y="196"/>
                  </a:lnTo>
                  <a:lnTo>
                    <a:pt x="83" y="200"/>
                  </a:lnTo>
                  <a:lnTo>
                    <a:pt x="72" y="200"/>
                  </a:lnTo>
                  <a:lnTo>
                    <a:pt x="68" y="199"/>
                  </a:lnTo>
                  <a:lnTo>
                    <a:pt x="64" y="198"/>
                  </a:lnTo>
                  <a:lnTo>
                    <a:pt x="62" y="200"/>
                  </a:lnTo>
                  <a:lnTo>
                    <a:pt x="50" y="205"/>
                  </a:lnTo>
                  <a:lnTo>
                    <a:pt x="12" y="211"/>
                  </a:lnTo>
                  <a:lnTo>
                    <a:pt x="12" y="206"/>
                  </a:lnTo>
                  <a:lnTo>
                    <a:pt x="10" y="203"/>
                  </a:lnTo>
                  <a:lnTo>
                    <a:pt x="5" y="199"/>
                  </a:lnTo>
                  <a:lnTo>
                    <a:pt x="2" y="194"/>
                  </a:lnTo>
                  <a:lnTo>
                    <a:pt x="2" y="182"/>
                  </a:lnTo>
                  <a:lnTo>
                    <a:pt x="11" y="182"/>
                  </a:lnTo>
                  <a:lnTo>
                    <a:pt x="16" y="180"/>
                  </a:lnTo>
                  <a:lnTo>
                    <a:pt x="19" y="173"/>
                  </a:lnTo>
                  <a:lnTo>
                    <a:pt x="14" y="160"/>
                  </a:lnTo>
                  <a:lnTo>
                    <a:pt x="12" y="151"/>
                  </a:lnTo>
                  <a:lnTo>
                    <a:pt x="13" y="144"/>
                  </a:lnTo>
                  <a:lnTo>
                    <a:pt x="14" y="140"/>
                  </a:lnTo>
                  <a:lnTo>
                    <a:pt x="12" y="135"/>
                  </a:lnTo>
                  <a:lnTo>
                    <a:pt x="10" y="130"/>
                  </a:lnTo>
                  <a:lnTo>
                    <a:pt x="6" y="126"/>
                  </a:lnTo>
                  <a:lnTo>
                    <a:pt x="4" y="125"/>
                  </a:lnTo>
                  <a:lnTo>
                    <a:pt x="0" y="126"/>
                  </a:lnTo>
                  <a:lnTo>
                    <a:pt x="4" y="103"/>
                  </a:lnTo>
                  <a:lnTo>
                    <a:pt x="4" y="96"/>
                  </a:lnTo>
                  <a:lnTo>
                    <a:pt x="10" y="89"/>
                  </a:lnTo>
                  <a:lnTo>
                    <a:pt x="19" y="81"/>
                  </a:lnTo>
                  <a:lnTo>
                    <a:pt x="19" y="57"/>
                  </a:lnTo>
                  <a:lnTo>
                    <a:pt x="22" y="40"/>
                  </a:lnTo>
                  <a:lnTo>
                    <a:pt x="26" y="30"/>
                  </a:lnTo>
                  <a:lnTo>
                    <a:pt x="22" y="19"/>
                  </a:lnTo>
                  <a:lnTo>
                    <a:pt x="19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18" name="Freeform 119"/>
            <p:cNvSpPr>
              <a:spLocks/>
            </p:cNvSpPr>
            <p:nvPr/>
          </p:nvSpPr>
          <p:spPr bwMode="auto">
            <a:xfrm>
              <a:off x="3749214" y="3484088"/>
              <a:ext cx="267186" cy="278296"/>
            </a:xfrm>
            <a:custGeom>
              <a:avLst/>
              <a:gdLst>
                <a:gd name="T0" fmla="*/ 148 w 237"/>
                <a:gd name="T1" fmla="*/ 0 h 249"/>
                <a:gd name="T2" fmla="*/ 142 w 237"/>
                <a:gd name="T3" fmla="*/ 6 h 249"/>
                <a:gd name="T4" fmla="*/ 135 w 237"/>
                <a:gd name="T5" fmla="*/ 13 h 249"/>
                <a:gd name="T6" fmla="*/ 126 w 237"/>
                <a:gd name="T7" fmla="*/ 18 h 249"/>
                <a:gd name="T8" fmla="*/ 22 w 237"/>
                <a:gd name="T9" fmla="*/ 18 h 249"/>
                <a:gd name="T10" fmla="*/ 22 w 237"/>
                <a:gd name="T11" fmla="*/ 69 h 249"/>
                <a:gd name="T12" fmla="*/ 13 w 237"/>
                <a:gd name="T13" fmla="*/ 68 h 249"/>
                <a:gd name="T14" fmla="*/ 9 w 237"/>
                <a:gd name="T15" fmla="*/ 71 h 249"/>
                <a:gd name="T16" fmla="*/ 7 w 237"/>
                <a:gd name="T17" fmla="*/ 75 h 249"/>
                <a:gd name="T18" fmla="*/ 4 w 237"/>
                <a:gd name="T19" fmla="*/ 84 h 249"/>
                <a:gd name="T20" fmla="*/ 2 w 237"/>
                <a:gd name="T21" fmla="*/ 87 h 249"/>
                <a:gd name="T22" fmla="*/ 0 w 237"/>
                <a:gd name="T23" fmla="*/ 92 h 249"/>
                <a:gd name="T24" fmla="*/ 3 w 237"/>
                <a:gd name="T25" fmla="*/ 103 h 249"/>
                <a:gd name="T26" fmla="*/ 3 w 237"/>
                <a:gd name="T27" fmla="*/ 105 h 249"/>
                <a:gd name="T28" fmla="*/ 4 w 237"/>
                <a:gd name="T29" fmla="*/ 111 h 249"/>
                <a:gd name="T30" fmla="*/ 3 w 237"/>
                <a:gd name="T31" fmla="*/ 116 h 249"/>
                <a:gd name="T32" fmla="*/ 3 w 237"/>
                <a:gd name="T33" fmla="*/ 128 h 249"/>
                <a:gd name="T34" fmla="*/ 9 w 237"/>
                <a:gd name="T35" fmla="*/ 143 h 249"/>
                <a:gd name="T36" fmla="*/ 13 w 237"/>
                <a:gd name="T37" fmla="*/ 151 h 249"/>
                <a:gd name="T38" fmla="*/ 23 w 237"/>
                <a:gd name="T39" fmla="*/ 163 h 249"/>
                <a:gd name="T40" fmla="*/ 33 w 237"/>
                <a:gd name="T41" fmla="*/ 176 h 249"/>
                <a:gd name="T42" fmla="*/ 41 w 237"/>
                <a:gd name="T43" fmla="*/ 193 h 249"/>
                <a:gd name="T44" fmla="*/ 48 w 237"/>
                <a:gd name="T45" fmla="*/ 199 h 249"/>
                <a:gd name="T46" fmla="*/ 54 w 237"/>
                <a:gd name="T47" fmla="*/ 201 h 249"/>
                <a:gd name="T48" fmla="*/ 59 w 237"/>
                <a:gd name="T49" fmla="*/ 204 h 249"/>
                <a:gd name="T50" fmla="*/ 63 w 237"/>
                <a:gd name="T51" fmla="*/ 205 h 249"/>
                <a:gd name="T52" fmla="*/ 69 w 237"/>
                <a:gd name="T53" fmla="*/ 210 h 249"/>
                <a:gd name="T54" fmla="*/ 80 w 237"/>
                <a:gd name="T55" fmla="*/ 212 h 249"/>
                <a:gd name="T56" fmla="*/ 95 w 237"/>
                <a:gd name="T57" fmla="*/ 212 h 249"/>
                <a:gd name="T58" fmla="*/ 120 w 237"/>
                <a:gd name="T59" fmla="*/ 209 h 249"/>
                <a:gd name="T60" fmla="*/ 138 w 237"/>
                <a:gd name="T61" fmla="*/ 207 h 249"/>
                <a:gd name="T62" fmla="*/ 143 w 237"/>
                <a:gd name="T63" fmla="*/ 204 h 249"/>
                <a:gd name="T64" fmla="*/ 146 w 237"/>
                <a:gd name="T65" fmla="*/ 201 h 249"/>
                <a:gd name="T66" fmla="*/ 142 w 237"/>
                <a:gd name="T67" fmla="*/ 187 h 249"/>
                <a:gd name="T68" fmla="*/ 135 w 237"/>
                <a:gd name="T69" fmla="*/ 176 h 249"/>
                <a:gd name="T70" fmla="*/ 128 w 237"/>
                <a:gd name="T71" fmla="*/ 168 h 249"/>
                <a:gd name="T72" fmla="*/ 124 w 237"/>
                <a:gd name="T73" fmla="*/ 163 h 249"/>
                <a:gd name="T74" fmla="*/ 120 w 237"/>
                <a:gd name="T75" fmla="*/ 160 h 249"/>
                <a:gd name="T76" fmla="*/ 119 w 237"/>
                <a:gd name="T77" fmla="*/ 157 h 249"/>
                <a:gd name="T78" fmla="*/ 123 w 237"/>
                <a:gd name="T79" fmla="*/ 152 h 249"/>
                <a:gd name="T80" fmla="*/ 123 w 237"/>
                <a:gd name="T81" fmla="*/ 134 h 249"/>
                <a:gd name="T82" fmla="*/ 125 w 237"/>
                <a:gd name="T83" fmla="*/ 126 h 249"/>
                <a:gd name="T84" fmla="*/ 131 w 237"/>
                <a:gd name="T85" fmla="*/ 118 h 249"/>
                <a:gd name="T86" fmla="*/ 138 w 237"/>
                <a:gd name="T87" fmla="*/ 111 h 249"/>
                <a:gd name="T88" fmla="*/ 143 w 237"/>
                <a:gd name="T89" fmla="*/ 99 h 249"/>
                <a:gd name="T90" fmla="*/ 147 w 237"/>
                <a:gd name="T91" fmla="*/ 91 h 249"/>
                <a:gd name="T92" fmla="*/ 148 w 237"/>
                <a:gd name="T93" fmla="*/ 82 h 249"/>
                <a:gd name="T94" fmla="*/ 154 w 237"/>
                <a:gd name="T95" fmla="*/ 73 h 249"/>
                <a:gd name="T96" fmla="*/ 162 w 237"/>
                <a:gd name="T97" fmla="*/ 65 h 249"/>
                <a:gd name="T98" fmla="*/ 170 w 237"/>
                <a:gd name="T99" fmla="*/ 61 h 249"/>
                <a:gd name="T100" fmla="*/ 173 w 237"/>
                <a:gd name="T101" fmla="*/ 56 h 249"/>
                <a:gd name="T102" fmla="*/ 161 w 237"/>
                <a:gd name="T103" fmla="*/ 31 h 249"/>
                <a:gd name="T104" fmla="*/ 158 w 237"/>
                <a:gd name="T105" fmla="*/ 26 h 249"/>
                <a:gd name="T106" fmla="*/ 156 w 237"/>
                <a:gd name="T107" fmla="*/ 18 h 249"/>
                <a:gd name="T108" fmla="*/ 156 w 237"/>
                <a:gd name="T109" fmla="*/ 14 h 249"/>
                <a:gd name="T110" fmla="*/ 151 w 237"/>
                <a:gd name="T111" fmla="*/ 6 h 249"/>
                <a:gd name="T112" fmla="*/ 148 w 237"/>
                <a:gd name="T113" fmla="*/ 0 h 24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37"/>
                <a:gd name="T172" fmla="*/ 0 h 249"/>
                <a:gd name="T173" fmla="*/ 237 w 237"/>
                <a:gd name="T174" fmla="*/ 249 h 24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37" h="249">
                  <a:moveTo>
                    <a:pt x="202" y="0"/>
                  </a:moveTo>
                  <a:lnTo>
                    <a:pt x="194" y="8"/>
                  </a:lnTo>
                  <a:lnTo>
                    <a:pt x="185" y="15"/>
                  </a:lnTo>
                  <a:lnTo>
                    <a:pt x="172" y="21"/>
                  </a:lnTo>
                  <a:lnTo>
                    <a:pt x="30" y="21"/>
                  </a:lnTo>
                  <a:lnTo>
                    <a:pt x="30" y="81"/>
                  </a:lnTo>
                  <a:lnTo>
                    <a:pt x="18" y="80"/>
                  </a:lnTo>
                  <a:lnTo>
                    <a:pt x="13" y="83"/>
                  </a:lnTo>
                  <a:lnTo>
                    <a:pt x="9" y="88"/>
                  </a:lnTo>
                  <a:lnTo>
                    <a:pt x="6" y="99"/>
                  </a:lnTo>
                  <a:lnTo>
                    <a:pt x="2" y="102"/>
                  </a:lnTo>
                  <a:lnTo>
                    <a:pt x="0" y="108"/>
                  </a:lnTo>
                  <a:lnTo>
                    <a:pt x="4" y="120"/>
                  </a:lnTo>
                  <a:lnTo>
                    <a:pt x="5" y="123"/>
                  </a:lnTo>
                  <a:lnTo>
                    <a:pt x="6" y="130"/>
                  </a:lnTo>
                  <a:lnTo>
                    <a:pt x="4" y="136"/>
                  </a:lnTo>
                  <a:lnTo>
                    <a:pt x="5" y="150"/>
                  </a:lnTo>
                  <a:lnTo>
                    <a:pt x="13" y="168"/>
                  </a:lnTo>
                  <a:lnTo>
                    <a:pt x="18" y="178"/>
                  </a:lnTo>
                  <a:lnTo>
                    <a:pt x="31" y="191"/>
                  </a:lnTo>
                  <a:lnTo>
                    <a:pt x="44" y="207"/>
                  </a:lnTo>
                  <a:lnTo>
                    <a:pt x="56" y="226"/>
                  </a:lnTo>
                  <a:lnTo>
                    <a:pt x="65" y="233"/>
                  </a:lnTo>
                  <a:lnTo>
                    <a:pt x="73" y="236"/>
                  </a:lnTo>
                  <a:lnTo>
                    <a:pt x="81" y="239"/>
                  </a:lnTo>
                  <a:lnTo>
                    <a:pt x="85" y="240"/>
                  </a:lnTo>
                  <a:lnTo>
                    <a:pt x="94" y="246"/>
                  </a:lnTo>
                  <a:lnTo>
                    <a:pt x="109" y="248"/>
                  </a:lnTo>
                  <a:lnTo>
                    <a:pt x="130" y="248"/>
                  </a:lnTo>
                  <a:lnTo>
                    <a:pt x="164" y="245"/>
                  </a:lnTo>
                  <a:lnTo>
                    <a:pt x="188" y="242"/>
                  </a:lnTo>
                  <a:lnTo>
                    <a:pt x="195" y="239"/>
                  </a:lnTo>
                  <a:lnTo>
                    <a:pt x="199" y="236"/>
                  </a:lnTo>
                  <a:lnTo>
                    <a:pt x="194" y="219"/>
                  </a:lnTo>
                  <a:lnTo>
                    <a:pt x="184" y="207"/>
                  </a:lnTo>
                  <a:lnTo>
                    <a:pt x="175" y="197"/>
                  </a:lnTo>
                  <a:lnTo>
                    <a:pt x="169" y="191"/>
                  </a:lnTo>
                  <a:lnTo>
                    <a:pt x="164" y="187"/>
                  </a:lnTo>
                  <a:lnTo>
                    <a:pt x="162" y="184"/>
                  </a:lnTo>
                  <a:lnTo>
                    <a:pt x="168" y="179"/>
                  </a:lnTo>
                  <a:lnTo>
                    <a:pt x="168" y="157"/>
                  </a:lnTo>
                  <a:lnTo>
                    <a:pt x="171" y="147"/>
                  </a:lnTo>
                  <a:lnTo>
                    <a:pt x="179" y="139"/>
                  </a:lnTo>
                  <a:lnTo>
                    <a:pt x="188" y="130"/>
                  </a:lnTo>
                  <a:lnTo>
                    <a:pt x="195" y="116"/>
                  </a:lnTo>
                  <a:lnTo>
                    <a:pt x="201" y="106"/>
                  </a:lnTo>
                  <a:lnTo>
                    <a:pt x="202" y="96"/>
                  </a:lnTo>
                  <a:lnTo>
                    <a:pt x="210" y="86"/>
                  </a:lnTo>
                  <a:lnTo>
                    <a:pt x="221" y="76"/>
                  </a:lnTo>
                  <a:lnTo>
                    <a:pt x="231" y="71"/>
                  </a:lnTo>
                  <a:lnTo>
                    <a:pt x="236" y="66"/>
                  </a:lnTo>
                  <a:lnTo>
                    <a:pt x="219" y="37"/>
                  </a:lnTo>
                  <a:lnTo>
                    <a:pt x="216" y="30"/>
                  </a:lnTo>
                  <a:lnTo>
                    <a:pt x="213" y="22"/>
                  </a:lnTo>
                  <a:lnTo>
                    <a:pt x="213" y="16"/>
                  </a:lnTo>
                  <a:lnTo>
                    <a:pt x="205" y="6"/>
                  </a:lnTo>
                  <a:lnTo>
                    <a:pt x="202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19" name="Freeform 120"/>
            <p:cNvSpPr>
              <a:spLocks/>
            </p:cNvSpPr>
            <p:nvPr/>
          </p:nvSpPr>
          <p:spPr bwMode="auto">
            <a:xfrm>
              <a:off x="3634706" y="3670426"/>
              <a:ext cx="177686" cy="95589"/>
            </a:xfrm>
            <a:custGeom>
              <a:avLst/>
              <a:gdLst>
                <a:gd name="T0" fmla="*/ 83 w 158"/>
                <a:gd name="T1" fmla="*/ 0 h 85"/>
                <a:gd name="T2" fmla="*/ 74 w 158"/>
                <a:gd name="T3" fmla="*/ 4 h 85"/>
                <a:gd name="T4" fmla="*/ 68 w 158"/>
                <a:gd name="T5" fmla="*/ 7 h 85"/>
                <a:gd name="T6" fmla="*/ 66 w 158"/>
                <a:gd name="T7" fmla="*/ 11 h 85"/>
                <a:gd name="T8" fmla="*/ 62 w 158"/>
                <a:gd name="T9" fmla="*/ 19 h 85"/>
                <a:gd name="T10" fmla="*/ 58 w 158"/>
                <a:gd name="T11" fmla="*/ 24 h 85"/>
                <a:gd name="T12" fmla="*/ 53 w 158"/>
                <a:gd name="T13" fmla="*/ 24 h 85"/>
                <a:gd name="T14" fmla="*/ 47 w 158"/>
                <a:gd name="T15" fmla="*/ 21 h 85"/>
                <a:gd name="T16" fmla="*/ 46 w 158"/>
                <a:gd name="T17" fmla="*/ 20 h 85"/>
                <a:gd name="T18" fmla="*/ 42 w 158"/>
                <a:gd name="T19" fmla="*/ 22 h 85"/>
                <a:gd name="T20" fmla="*/ 19 w 158"/>
                <a:gd name="T21" fmla="*/ 31 h 85"/>
                <a:gd name="T22" fmla="*/ 7 w 158"/>
                <a:gd name="T23" fmla="*/ 33 h 85"/>
                <a:gd name="T24" fmla="*/ 6 w 158"/>
                <a:gd name="T25" fmla="*/ 35 h 85"/>
                <a:gd name="T26" fmla="*/ 2 w 158"/>
                <a:gd name="T27" fmla="*/ 43 h 85"/>
                <a:gd name="T28" fmla="*/ 0 w 158"/>
                <a:gd name="T29" fmla="*/ 43 h 85"/>
                <a:gd name="T30" fmla="*/ 0 w 158"/>
                <a:gd name="T31" fmla="*/ 44 h 85"/>
                <a:gd name="T32" fmla="*/ 2 w 158"/>
                <a:gd name="T33" fmla="*/ 45 h 85"/>
                <a:gd name="T34" fmla="*/ 3 w 158"/>
                <a:gd name="T35" fmla="*/ 49 h 85"/>
                <a:gd name="T36" fmla="*/ 3 w 158"/>
                <a:gd name="T37" fmla="*/ 55 h 85"/>
                <a:gd name="T38" fmla="*/ 9 w 158"/>
                <a:gd name="T39" fmla="*/ 65 h 85"/>
                <a:gd name="T40" fmla="*/ 19 w 158"/>
                <a:gd name="T41" fmla="*/ 72 h 85"/>
                <a:gd name="T42" fmla="*/ 27 w 158"/>
                <a:gd name="T43" fmla="*/ 63 h 85"/>
                <a:gd name="T44" fmla="*/ 32 w 158"/>
                <a:gd name="T45" fmla="*/ 58 h 85"/>
                <a:gd name="T46" fmla="*/ 38 w 158"/>
                <a:gd name="T47" fmla="*/ 53 h 85"/>
                <a:gd name="T48" fmla="*/ 44 w 158"/>
                <a:gd name="T49" fmla="*/ 52 h 85"/>
                <a:gd name="T50" fmla="*/ 48 w 158"/>
                <a:gd name="T51" fmla="*/ 60 h 85"/>
                <a:gd name="T52" fmla="*/ 56 w 158"/>
                <a:gd name="T53" fmla="*/ 59 h 85"/>
                <a:gd name="T54" fmla="*/ 69 w 158"/>
                <a:gd name="T55" fmla="*/ 59 h 85"/>
                <a:gd name="T56" fmla="*/ 91 w 158"/>
                <a:gd name="T57" fmla="*/ 54 h 85"/>
                <a:gd name="T58" fmla="*/ 114 w 158"/>
                <a:gd name="T59" fmla="*/ 48 h 85"/>
                <a:gd name="T60" fmla="*/ 108 w 158"/>
                <a:gd name="T61" fmla="*/ 38 h 85"/>
                <a:gd name="T62" fmla="*/ 96 w 158"/>
                <a:gd name="T63" fmla="*/ 19 h 85"/>
                <a:gd name="T64" fmla="*/ 83 w 158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8"/>
                <a:gd name="T100" fmla="*/ 0 h 85"/>
                <a:gd name="T101" fmla="*/ 158 w 158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8" h="85">
                  <a:moveTo>
                    <a:pt x="114" y="0"/>
                  </a:moveTo>
                  <a:lnTo>
                    <a:pt x="102" y="4"/>
                  </a:lnTo>
                  <a:lnTo>
                    <a:pt x="93" y="7"/>
                  </a:lnTo>
                  <a:lnTo>
                    <a:pt x="90" y="13"/>
                  </a:lnTo>
                  <a:lnTo>
                    <a:pt x="85" y="22"/>
                  </a:lnTo>
                  <a:lnTo>
                    <a:pt x="80" y="28"/>
                  </a:lnTo>
                  <a:lnTo>
                    <a:pt x="73" y="28"/>
                  </a:lnTo>
                  <a:lnTo>
                    <a:pt x="64" y="25"/>
                  </a:lnTo>
                  <a:lnTo>
                    <a:pt x="63" y="24"/>
                  </a:lnTo>
                  <a:lnTo>
                    <a:pt x="57" y="26"/>
                  </a:lnTo>
                  <a:lnTo>
                    <a:pt x="26" y="35"/>
                  </a:lnTo>
                  <a:lnTo>
                    <a:pt x="9" y="38"/>
                  </a:lnTo>
                  <a:lnTo>
                    <a:pt x="8" y="41"/>
                  </a:lnTo>
                  <a:lnTo>
                    <a:pt x="2" y="49"/>
                  </a:lnTo>
                  <a:lnTo>
                    <a:pt x="0" y="49"/>
                  </a:lnTo>
                  <a:lnTo>
                    <a:pt x="0" y="51"/>
                  </a:lnTo>
                  <a:lnTo>
                    <a:pt x="2" y="52"/>
                  </a:lnTo>
                  <a:lnTo>
                    <a:pt x="3" y="57"/>
                  </a:lnTo>
                  <a:lnTo>
                    <a:pt x="5" y="64"/>
                  </a:lnTo>
                  <a:lnTo>
                    <a:pt x="12" y="75"/>
                  </a:lnTo>
                  <a:lnTo>
                    <a:pt x="26" y="84"/>
                  </a:lnTo>
                  <a:lnTo>
                    <a:pt x="38" y="73"/>
                  </a:lnTo>
                  <a:lnTo>
                    <a:pt x="43" y="67"/>
                  </a:lnTo>
                  <a:lnTo>
                    <a:pt x="51" y="61"/>
                  </a:lnTo>
                  <a:lnTo>
                    <a:pt x="61" y="60"/>
                  </a:lnTo>
                  <a:lnTo>
                    <a:pt x="66" y="70"/>
                  </a:lnTo>
                  <a:lnTo>
                    <a:pt x="77" y="68"/>
                  </a:lnTo>
                  <a:lnTo>
                    <a:pt x="95" y="68"/>
                  </a:lnTo>
                  <a:lnTo>
                    <a:pt x="124" y="62"/>
                  </a:lnTo>
                  <a:lnTo>
                    <a:pt x="157" y="56"/>
                  </a:lnTo>
                  <a:lnTo>
                    <a:pt x="148" y="44"/>
                  </a:lnTo>
                  <a:lnTo>
                    <a:pt x="131" y="22"/>
                  </a:lnTo>
                  <a:lnTo>
                    <a:pt x="114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20" name="Freeform 121"/>
            <p:cNvSpPr>
              <a:spLocks/>
            </p:cNvSpPr>
            <p:nvPr/>
          </p:nvSpPr>
          <p:spPr bwMode="auto">
            <a:xfrm>
              <a:off x="3549154" y="3779324"/>
              <a:ext cx="90817" cy="93169"/>
            </a:xfrm>
            <a:custGeom>
              <a:avLst/>
              <a:gdLst>
                <a:gd name="T0" fmla="*/ 24 w 80"/>
                <a:gd name="T1" fmla="*/ 2 h 83"/>
                <a:gd name="T2" fmla="*/ 41 w 80"/>
                <a:gd name="T3" fmla="*/ 0 h 83"/>
                <a:gd name="T4" fmla="*/ 41 w 80"/>
                <a:gd name="T5" fmla="*/ 9 h 83"/>
                <a:gd name="T6" fmla="*/ 57 w 80"/>
                <a:gd name="T7" fmla="*/ 9 h 83"/>
                <a:gd name="T8" fmla="*/ 57 w 80"/>
                <a:gd name="T9" fmla="*/ 20 h 83"/>
                <a:gd name="T10" fmla="*/ 56 w 80"/>
                <a:gd name="T11" fmla="*/ 21 h 83"/>
                <a:gd name="T12" fmla="*/ 53 w 80"/>
                <a:gd name="T13" fmla="*/ 25 h 83"/>
                <a:gd name="T14" fmla="*/ 53 w 80"/>
                <a:gd name="T15" fmla="*/ 30 h 83"/>
                <a:gd name="T16" fmla="*/ 59 w 80"/>
                <a:gd name="T17" fmla="*/ 32 h 83"/>
                <a:gd name="T18" fmla="*/ 59 w 80"/>
                <a:gd name="T19" fmla="*/ 40 h 83"/>
                <a:gd name="T20" fmla="*/ 57 w 80"/>
                <a:gd name="T21" fmla="*/ 45 h 83"/>
                <a:gd name="T22" fmla="*/ 56 w 80"/>
                <a:gd name="T23" fmla="*/ 51 h 83"/>
                <a:gd name="T24" fmla="*/ 46 w 80"/>
                <a:gd name="T25" fmla="*/ 57 h 83"/>
                <a:gd name="T26" fmla="*/ 37 w 80"/>
                <a:gd name="T27" fmla="*/ 58 h 83"/>
                <a:gd name="T28" fmla="*/ 35 w 80"/>
                <a:gd name="T29" fmla="*/ 53 h 83"/>
                <a:gd name="T30" fmla="*/ 32 w 80"/>
                <a:gd name="T31" fmla="*/ 58 h 83"/>
                <a:gd name="T32" fmla="*/ 25 w 80"/>
                <a:gd name="T33" fmla="*/ 60 h 83"/>
                <a:gd name="T34" fmla="*/ 18 w 80"/>
                <a:gd name="T35" fmla="*/ 71 h 83"/>
                <a:gd name="T36" fmla="*/ 16 w 80"/>
                <a:gd name="T37" fmla="*/ 64 h 83"/>
                <a:gd name="T38" fmla="*/ 16 w 80"/>
                <a:gd name="T39" fmla="*/ 60 h 83"/>
                <a:gd name="T40" fmla="*/ 12 w 80"/>
                <a:gd name="T41" fmla="*/ 58 h 83"/>
                <a:gd name="T42" fmla="*/ 8 w 80"/>
                <a:gd name="T43" fmla="*/ 53 h 83"/>
                <a:gd name="T44" fmla="*/ 3 w 80"/>
                <a:gd name="T45" fmla="*/ 48 h 83"/>
                <a:gd name="T46" fmla="*/ 0 w 80"/>
                <a:gd name="T47" fmla="*/ 41 h 83"/>
                <a:gd name="T48" fmla="*/ 0 w 80"/>
                <a:gd name="T49" fmla="*/ 37 h 83"/>
                <a:gd name="T50" fmla="*/ 4 w 80"/>
                <a:gd name="T51" fmla="*/ 14 h 83"/>
                <a:gd name="T52" fmla="*/ 20 w 80"/>
                <a:gd name="T53" fmla="*/ 15 h 83"/>
                <a:gd name="T54" fmla="*/ 22 w 80"/>
                <a:gd name="T55" fmla="*/ 15 h 83"/>
                <a:gd name="T56" fmla="*/ 23 w 80"/>
                <a:gd name="T57" fmla="*/ 12 h 83"/>
                <a:gd name="T58" fmla="*/ 24 w 80"/>
                <a:gd name="T59" fmla="*/ 2 h 8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0"/>
                <a:gd name="T91" fmla="*/ 0 h 83"/>
                <a:gd name="T92" fmla="*/ 80 w 80"/>
                <a:gd name="T93" fmla="*/ 83 h 83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0" h="83">
                  <a:moveTo>
                    <a:pt x="32" y="2"/>
                  </a:moveTo>
                  <a:lnTo>
                    <a:pt x="55" y="0"/>
                  </a:lnTo>
                  <a:lnTo>
                    <a:pt x="56" y="11"/>
                  </a:lnTo>
                  <a:lnTo>
                    <a:pt x="77" y="11"/>
                  </a:lnTo>
                  <a:lnTo>
                    <a:pt x="77" y="24"/>
                  </a:lnTo>
                  <a:lnTo>
                    <a:pt x="75" y="25"/>
                  </a:lnTo>
                  <a:lnTo>
                    <a:pt x="71" y="29"/>
                  </a:lnTo>
                  <a:lnTo>
                    <a:pt x="71" y="35"/>
                  </a:lnTo>
                  <a:lnTo>
                    <a:pt x="79" y="37"/>
                  </a:lnTo>
                  <a:lnTo>
                    <a:pt x="79" y="46"/>
                  </a:lnTo>
                  <a:lnTo>
                    <a:pt x="77" y="53"/>
                  </a:lnTo>
                  <a:lnTo>
                    <a:pt x="75" y="59"/>
                  </a:lnTo>
                  <a:lnTo>
                    <a:pt x="61" y="66"/>
                  </a:lnTo>
                  <a:lnTo>
                    <a:pt x="50" y="67"/>
                  </a:lnTo>
                  <a:lnTo>
                    <a:pt x="46" y="61"/>
                  </a:lnTo>
                  <a:lnTo>
                    <a:pt x="43" y="67"/>
                  </a:lnTo>
                  <a:lnTo>
                    <a:pt x="34" y="70"/>
                  </a:lnTo>
                  <a:lnTo>
                    <a:pt x="24" y="82"/>
                  </a:lnTo>
                  <a:lnTo>
                    <a:pt x="22" y="74"/>
                  </a:lnTo>
                  <a:lnTo>
                    <a:pt x="22" y="70"/>
                  </a:lnTo>
                  <a:lnTo>
                    <a:pt x="16" y="67"/>
                  </a:lnTo>
                  <a:lnTo>
                    <a:pt x="11" y="61"/>
                  </a:lnTo>
                  <a:lnTo>
                    <a:pt x="4" y="56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6" y="16"/>
                  </a:lnTo>
                  <a:lnTo>
                    <a:pt x="27" y="17"/>
                  </a:lnTo>
                  <a:lnTo>
                    <a:pt x="30" y="17"/>
                  </a:lnTo>
                  <a:lnTo>
                    <a:pt x="31" y="14"/>
                  </a:lnTo>
                  <a:lnTo>
                    <a:pt x="32" y="2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21" name="Freeform 122"/>
            <p:cNvSpPr>
              <a:spLocks/>
            </p:cNvSpPr>
            <p:nvPr/>
          </p:nvSpPr>
          <p:spPr bwMode="auto">
            <a:xfrm>
              <a:off x="3558367" y="3781744"/>
              <a:ext cx="28956" cy="21780"/>
            </a:xfrm>
            <a:custGeom>
              <a:avLst/>
              <a:gdLst>
                <a:gd name="T0" fmla="*/ 14 w 26"/>
                <a:gd name="T1" fmla="*/ 0 h 19"/>
                <a:gd name="T2" fmla="*/ 8 w 26"/>
                <a:gd name="T3" fmla="*/ 0 h 19"/>
                <a:gd name="T4" fmla="*/ 3 w 26"/>
                <a:gd name="T5" fmla="*/ 5 h 19"/>
                <a:gd name="T6" fmla="*/ 0 w 26"/>
                <a:gd name="T7" fmla="*/ 16 h 19"/>
                <a:gd name="T8" fmla="*/ 15 w 26"/>
                <a:gd name="T9" fmla="*/ 16 h 19"/>
                <a:gd name="T10" fmla="*/ 18 w 26"/>
                <a:gd name="T11" fmla="*/ 13 h 19"/>
                <a:gd name="T12" fmla="*/ 18 w 26"/>
                <a:gd name="T13" fmla="*/ 0 h 19"/>
                <a:gd name="T14" fmla="*/ 14 w 26"/>
                <a:gd name="T15" fmla="*/ 0 h 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"/>
                <a:gd name="T25" fmla="*/ 0 h 19"/>
                <a:gd name="T26" fmla="*/ 26 w 26"/>
                <a:gd name="T27" fmla="*/ 19 h 1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" h="19">
                  <a:moveTo>
                    <a:pt x="19" y="0"/>
                  </a:moveTo>
                  <a:lnTo>
                    <a:pt x="11" y="0"/>
                  </a:lnTo>
                  <a:lnTo>
                    <a:pt x="4" y="5"/>
                  </a:lnTo>
                  <a:lnTo>
                    <a:pt x="0" y="18"/>
                  </a:lnTo>
                  <a:lnTo>
                    <a:pt x="21" y="18"/>
                  </a:lnTo>
                  <a:lnTo>
                    <a:pt x="25" y="15"/>
                  </a:lnTo>
                  <a:lnTo>
                    <a:pt x="25" y="0"/>
                  </a:lnTo>
                  <a:lnTo>
                    <a:pt x="19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22" name="Freeform 123"/>
            <p:cNvSpPr>
              <a:spLocks/>
            </p:cNvSpPr>
            <p:nvPr/>
          </p:nvSpPr>
          <p:spPr bwMode="auto">
            <a:xfrm>
              <a:off x="3575477" y="3753915"/>
              <a:ext cx="109244" cy="136728"/>
            </a:xfrm>
            <a:custGeom>
              <a:avLst/>
              <a:gdLst>
                <a:gd name="T0" fmla="*/ 9 w 97"/>
                <a:gd name="T1" fmla="*/ 104 h 122"/>
                <a:gd name="T2" fmla="*/ 1 w 97"/>
                <a:gd name="T3" fmla="*/ 93 h 122"/>
                <a:gd name="T4" fmla="*/ 0 w 97"/>
                <a:gd name="T5" fmla="*/ 90 h 122"/>
                <a:gd name="T6" fmla="*/ 4 w 97"/>
                <a:gd name="T7" fmla="*/ 84 h 122"/>
                <a:gd name="T8" fmla="*/ 6 w 97"/>
                <a:gd name="T9" fmla="*/ 81 h 122"/>
                <a:gd name="T10" fmla="*/ 11 w 97"/>
                <a:gd name="T11" fmla="*/ 78 h 122"/>
                <a:gd name="T12" fmla="*/ 14 w 97"/>
                <a:gd name="T13" fmla="*/ 77 h 122"/>
                <a:gd name="T14" fmla="*/ 17 w 97"/>
                <a:gd name="T15" fmla="*/ 71 h 122"/>
                <a:gd name="T16" fmla="*/ 18 w 97"/>
                <a:gd name="T17" fmla="*/ 77 h 122"/>
                <a:gd name="T18" fmla="*/ 25 w 97"/>
                <a:gd name="T19" fmla="*/ 76 h 122"/>
                <a:gd name="T20" fmla="*/ 32 w 97"/>
                <a:gd name="T21" fmla="*/ 73 h 122"/>
                <a:gd name="T22" fmla="*/ 38 w 97"/>
                <a:gd name="T23" fmla="*/ 70 h 122"/>
                <a:gd name="T24" fmla="*/ 39 w 97"/>
                <a:gd name="T25" fmla="*/ 67 h 122"/>
                <a:gd name="T26" fmla="*/ 39 w 97"/>
                <a:gd name="T27" fmla="*/ 60 h 122"/>
                <a:gd name="T28" fmla="*/ 39 w 97"/>
                <a:gd name="T29" fmla="*/ 50 h 122"/>
                <a:gd name="T30" fmla="*/ 33 w 97"/>
                <a:gd name="T31" fmla="*/ 50 h 122"/>
                <a:gd name="T32" fmla="*/ 33 w 97"/>
                <a:gd name="T33" fmla="*/ 46 h 122"/>
                <a:gd name="T34" fmla="*/ 37 w 97"/>
                <a:gd name="T35" fmla="*/ 41 h 122"/>
                <a:gd name="T36" fmla="*/ 38 w 97"/>
                <a:gd name="T37" fmla="*/ 41 h 122"/>
                <a:gd name="T38" fmla="*/ 38 w 97"/>
                <a:gd name="T39" fmla="*/ 29 h 122"/>
                <a:gd name="T40" fmla="*/ 23 w 97"/>
                <a:gd name="T41" fmla="*/ 29 h 122"/>
                <a:gd name="T42" fmla="*/ 23 w 97"/>
                <a:gd name="T43" fmla="*/ 19 h 122"/>
                <a:gd name="T44" fmla="*/ 39 w 97"/>
                <a:gd name="T45" fmla="*/ 19 h 122"/>
                <a:gd name="T46" fmla="*/ 58 w 97"/>
                <a:gd name="T47" fmla="*/ 19 h 122"/>
                <a:gd name="T48" fmla="*/ 55 w 97"/>
                <a:gd name="T49" fmla="*/ 14 h 122"/>
                <a:gd name="T50" fmla="*/ 58 w 97"/>
                <a:gd name="T51" fmla="*/ 9 h 122"/>
                <a:gd name="T52" fmla="*/ 62 w 97"/>
                <a:gd name="T53" fmla="*/ 6 h 122"/>
                <a:gd name="T54" fmla="*/ 68 w 97"/>
                <a:gd name="T55" fmla="*/ 0 h 122"/>
                <a:gd name="T56" fmla="*/ 68 w 97"/>
                <a:gd name="T57" fmla="*/ 2 h 122"/>
                <a:gd name="T58" fmla="*/ 70 w 97"/>
                <a:gd name="T59" fmla="*/ 8 h 122"/>
                <a:gd name="T60" fmla="*/ 68 w 97"/>
                <a:gd name="T61" fmla="*/ 33 h 122"/>
                <a:gd name="T62" fmla="*/ 68 w 97"/>
                <a:gd name="T63" fmla="*/ 44 h 122"/>
                <a:gd name="T64" fmla="*/ 67 w 97"/>
                <a:gd name="T65" fmla="*/ 53 h 122"/>
                <a:gd name="T66" fmla="*/ 62 w 97"/>
                <a:gd name="T67" fmla="*/ 58 h 122"/>
                <a:gd name="T68" fmla="*/ 59 w 97"/>
                <a:gd name="T69" fmla="*/ 70 h 122"/>
                <a:gd name="T70" fmla="*/ 55 w 97"/>
                <a:gd name="T71" fmla="*/ 80 h 122"/>
                <a:gd name="T72" fmla="*/ 52 w 97"/>
                <a:gd name="T73" fmla="*/ 85 h 122"/>
                <a:gd name="T74" fmla="*/ 50 w 97"/>
                <a:gd name="T75" fmla="*/ 90 h 122"/>
                <a:gd name="T76" fmla="*/ 48 w 97"/>
                <a:gd name="T77" fmla="*/ 94 h 122"/>
                <a:gd name="T78" fmla="*/ 44 w 97"/>
                <a:gd name="T79" fmla="*/ 97 h 122"/>
                <a:gd name="T80" fmla="*/ 39 w 97"/>
                <a:gd name="T81" fmla="*/ 95 h 122"/>
                <a:gd name="T82" fmla="*/ 33 w 97"/>
                <a:gd name="T83" fmla="*/ 97 h 122"/>
                <a:gd name="T84" fmla="*/ 29 w 97"/>
                <a:gd name="T85" fmla="*/ 99 h 122"/>
                <a:gd name="T86" fmla="*/ 27 w 97"/>
                <a:gd name="T87" fmla="*/ 98 h 122"/>
                <a:gd name="T88" fmla="*/ 24 w 97"/>
                <a:gd name="T89" fmla="*/ 97 h 122"/>
                <a:gd name="T90" fmla="*/ 9 w 97"/>
                <a:gd name="T91" fmla="*/ 104 h 12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7"/>
                <a:gd name="T139" fmla="*/ 0 h 122"/>
                <a:gd name="T140" fmla="*/ 97 w 97"/>
                <a:gd name="T141" fmla="*/ 122 h 12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7" h="122">
                  <a:moveTo>
                    <a:pt x="12" y="121"/>
                  </a:moveTo>
                  <a:lnTo>
                    <a:pt x="1" y="108"/>
                  </a:lnTo>
                  <a:lnTo>
                    <a:pt x="0" y="105"/>
                  </a:lnTo>
                  <a:lnTo>
                    <a:pt x="6" y="98"/>
                  </a:lnTo>
                  <a:lnTo>
                    <a:pt x="8" y="94"/>
                  </a:lnTo>
                  <a:lnTo>
                    <a:pt x="15" y="91"/>
                  </a:lnTo>
                  <a:lnTo>
                    <a:pt x="19" y="90"/>
                  </a:lnTo>
                  <a:lnTo>
                    <a:pt x="23" y="83"/>
                  </a:lnTo>
                  <a:lnTo>
                    <a:pt x="25" y="90"/>
                  </a:lnTo>
                  <a:lnTo>
                    <a:pt x="34" y="89"/>
                  </a:lnTo>
                  <a:lnTo>
                    <a:pt x="43" y="85"/>
                  </a:lnTo>
                  <a:lnTo>
                    <a:pt x="51" y="82"/>
                  </a:lnTo>
                  <a:lnTo>
                    <a:pt x="53" y="78"/>
                  </a:lnTo>
                  <a:lnTo>
                    <a:pt x="54" y="70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6" y="54"/>
                  </a:lnTo>
                  <a:lnTo>
                    <a:pt x="50" y="47"/>
                  </a:lnTo>
                  <a:lnTo>
                    <a:pt x="52" y="47"/>
                  </a:lnTo>
                  <a:lnTo>
                    <a:pt x="52" y="33"/>
                  </a:lnTo>
                  <a:lnTo>
                    <a:pt x="32" y="33"/>
                  </a:lnTo>
                  <a:lnTo>
                    <a:pt x="31" y="22"/>
                  </a:lnTo>
                  <a:lnTo>
                    <a:pt x="53" y="22"/>
                  </a:lnTo>
                  <a:lnTo>
                    <a:pt x="79" y="22"/>
                  </a:lnTo>
                  <a:lnTo>
                    <a:pt x="75" y="16"/>
                  </a:lnTo>
                  <a:lnTo>
                    <a:pt x="79" y="11"/>
                  </a:lnTo>
                  <a:lnTo>
                    <a:pt x="84" y="6"/>
                  </a:lnTo>
                  <a:lnTo>
                    <a:pt x="93" y="0"/>
                  </a:lnTo>
                  <a:lnTo>
                    <a:pt x="94" y="2"/>
                  </a:lnTo>
                  <a:lnTo>
                    <a:pt x="96" y="10"/>
                  </a:lnTo>
                  <a:lnTo>
                    <a:pt x="93" y="39"/>
                  </a:lnTo>
                  <a:lnTo>
                    <a:pt x="93" y="52"/>
                  </a:lnTo>
                  <a:lnTo>
                    <a:pt x="91" y="62"/>
                  </a:lnTo>
                  <a:lnTo>
                    <a:pt x="85" y="68"/>
                  </a:lnTo>
                  <a:lnTo>
                    <a:pt x="81" y="82"/>
                  </a:lnTo>
                  <a:lnTo>
                    <a:pt x="75" y="93"/>
                  </a:lnTo>
                  <a:lnTo>
                    <a:pt x="71" y="99"/>
                  </a:lnTo>
                  <a:lnTo>
                    <a:pt x="69" y="105"/>
                  </a:lnTo>
                  <a:lnTo>
                    <a:pt x="66" y="109"/>
                  </a:lnTo>
                  <a:lnTo>
                    <a:pt x="61" y="113"/>
                  </a:lnTo>
                  <a:lnTo>
                    <a:pt x="54" y="111"/>
                  </a:lnTo>
                  <a:lnTo>
                    <a:pt x="44" y="113"/>
                  </a:lnTo>
                  <a:lnTo>
                    <a:pt x="40" y="116"/>
                  </a:lnTo>
                  <a:lnTo>
                    <a:pt x="37" y="114"/>
                  </a:lnTo>
                  <a:lnTo>
                    <a:pt x="33" y="113"/>
                  </a:lnTo>
                  <a:lnTo>
                    <a:pt x="12" y="121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23" name="Freeform 124"/>
            <p:cNvSpPr>
              <a:spLocks/>
            </p:cNvSpPr>
            <p:nvPr/>
          </p:nvSpPr>
          <p:spPr bwMode="auto">
            <a:xfrm>
              <a:off x="3589956" y="3911213"/>
              <a:ext cx="159259" cy="174238"/>
            </a:xfrm>
            <a:custGeom>
              <a:avLst/>
              <a:gdLst>
                <a:gd name="T0" fmla="*/ 3 w 142"/>
                <a:gd name="T1" fmla="*/ 3 h 156"/>
                <a:gd name="T2" fmla="*/ 18 w 142"/>
                <a:gd name="T3" fmla="*/ 2 h 156"/>
                <a:gd name="T4" fmla="*/ 32 w 142"/>
                <a:gd name="T5" fmla="*/ 0 h 156"/>
                <a:gd name="T6" fmla="*/ 43 w 142"/>
                <a:gd name="T7" fmla="*/ 0 h 156"/>
                <a:gd name="T8" fmla="*/ 49 w 142"/>
                <a:gd name="T9" fmla="*/ 19 h 156"/>
                <a:gd name="T10" fmla="*/ 66 w 142"/>
                <a:gd name="T11" fmla="*/ 21 h 156"/>
                <a:gd name="T12" fmla="*/ 69 w 142"/>
                <a:gd name="T13" fmla="*/ 10 h 156"/>
                <a:gd name="T14" fmla="*/ 78 w 142"/>
                <a:gd name="T15" fmla="*/ 10 h 156"/>
                <a:gd name="T16" fmla="*/ 78 w 142"/>
                <a:gd name="T17" fmla="*/ 14 h 156"/>
                <a:gd name="T18" fmla="*/ 86 w 142"/>
                <a:gd name="T19" fmla="*/ 14 h 156"/>
                <a:gd name="T20" fmla="*/ 86 w 142"/>
                <a:gd name="T21" fmla="*/ 27 h 156"/>
                <a:gd name="T22" fmla="*/ 88 w 142"/>
                <a:gd name="T23" fmla="*/ 32 h 156"/>
                <a:gd name="T24" fmla="*/ 90 w 142"/>
                <a:gd name="T25" fmla="*/ 37 h 156"/>
                <a:gd name="T26" fmla="*/ 90 w 142"/>
                <a:gd name="T27" fmla="*/ 43 h 156"/>
                <a:gd name="T28" fmla="*/ 88 w 142"/>
                <a:gd name="T29" fmla="*/ 50 h 156"/>
                <a:gd name="T30" fmla="*/ 100 w 142"/>
                <a:gd name="T31" fmla="*/ 51 h 156"/>
                <a:gd name="T32" fmla="*/ 100 w 142"/>
                <a:gd name="T33" fmla="*/ 74 h 156"/>
                <a:gd name="T34" fmla="*/ 86 w 142"/>
                <a:gd name="T35" fmla="*/ 74 h 156"/>
                <a:gd name="T36" fmla="*/ 86 w 142"/>
                <a:gd name="T37" fmla="*/ 114 h 156"/>
                <a:gd name="T38" fmla="*/ 90 w 142"/>
                <a:gd name="T39" fmla="*/ 118 h 156"/>
                <a:gd name="T40" fmla="*/ 94 w 142"/>
                <a:gd name="T41" fmla="*/ 123 h 156"/>
                <a:gd name="T42" fmla="*/ 102 w 142"/>
                <a:gd name="T43" fmla="*/ 127 h 156"/>
                <a:gd name="T44" fmla="*/ 78 w 142"/>
                <a:gd name="T45" fmla="*/ 132 h 156"/>
                <a:gd name="T46" fmla="*/ 70 w 142"/>
                <a:gd name="T47" fmla="*/ 129 h 156"/>
                <a:gd name="T48" fmla="*/ 59 w 142"/>
                <a:gd name="T49" fmla="*/ 127 h 156"/>
                <a:gd name="T50" fmla="*/ 25 w 142"/>
                <a:gd name="T51" fmla="*/ 127 h 156"/>
                <a:gd name="T52" fmla="*/ 20 w 142"/>
                <a:gd name="T53" fmla="*/ 126 h 156"/>
                <a:gd name="T54" fmla="*/ 15 w 142"/>
                <a:gd name="T55" fmla="*/ 121 h 156"/>
                <a:gd name="T56" fmla="*/ 11 w 142"/>
                <a:gd name="T57" fmla="*/ 120 h 156"/>
                <a:gd name="T58" fmla="*/ 0 w 142"/>
                <a:gd name="T59" fmla="*/ 120 h 156"/>
                <a:gd name="T60" fmla="*/ 8 w 142"/>
                <a:gd name="T61" fmla="*/ 83 h 156"/>
                <a:gd name="T62" fmla="*/ 10 w 142"/>
                <a:gd name="T63" fmla="*/ 75 h 156"/>
                <a:gd name="T64" fmla="*/ 19 w 142"/>
                <a:gd name="T65" fmla="*/ 58 h 156"/>
                <a:gd name="T66" fmla="*/ 20 w 142"/>
                <a:gd name="T67" fmla="*/ 57 h 156"/>
                <a:gd name="T68" fmla="*/ 22 w 142"/>
                <a:gd name="T69" fmla="*/ 53 h 156"/>
                <a:gd name="T70" fmla="*/ 22 w 142"/>
                <a:gd name="T71" fmla="*/ 45 h 156"/>
                <a:gd name="T72" fmla="*/ 18 w 142"/>
                <a:gd name="T73" fmla="*/ 32 h 156"/>
                <a:gd name="T74" fmla="*/ 11 w 142"/>
                <a:gd name="T75" fmla="*/ 13 h 156"/>
                <a:gd name="T76" fmla="*/ 3 w 142"/>
                <a:gd name="T77" fmla="*/ 8 h 156"/>
                <a:gd name="T78" fmla="*/ 3 w 142"/>
                <a:gd name="T79" fmla="*/ 3 h 15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42"/>
                <a:gd name="T121" fmla="*/ 0 h 156"/>
                <a:gd name="T122" fmla="*/ 142 w 142"/>
                <a:gd name="T123" fmla="*/ 156 h 15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42" h="156">
                  <a:moveTo>
                    <a:pt x="5" y="3"/>
                  </a:moveTo>
                  <a:lnTo>
                    <a:pt x="25" y="2"/>
                  </a:lnTo>
                  <a:lnTo>
                    <a:pt x="44" y="0"/>
                  </a:lnTo>
                  <a:lnTo>
                    <a:pt x="59" y="0"/>
                  </a:lnTo>
                  <a:lnTo>
                    <a:pt x="68" y="23"/>
                  </a:lnTo>
                  <a:lnTo>
                    <a:pt x="91" y="25"/>
                  </a:lnTo>
                  <a:lnTo>
                    <a:pt x="95" y="12"/>
                  </a:lnTo>
                  <a:lnTo>
                    <a:pt x="108" y="12"/>
                  </a:lnTo>
                  <a:lnTo>
                    <a:pt x="108" y="16"/>
                  </a:lnTo>
                  <a:lnTo>
                    <a:pt x="119" y="16"/>
                  </a:lnTo>
                  <a:lnTo>
                    <a:pt x="119" y="31"/>
                  </a:lnTo>
                  <a:lnTo>
                    <a:pt x="121" y="38"/>
                  </a:lnTo>
                  <a:lnTo>
                    <a:pt x="124" y="43"/>
                  </a:lnTo>
                  <a:lnTo>
                    <a:pt x="124" y="51"/>
                  </a:lnTo>
                  <a:lnTo>
                    <a:pt x="121" y="59"/>
                  </a:lnTo>
                  <a:lnTo>
                    <a:pt x="137" y="60"/>
                  </a:lnTo>
                  <a:lnTo>
                    <a:pt x="137" y="87"/>
                  </a:lnTo>
                  <a:lnTo>
                    <a:pt x="119" y="87"/>
                  </a:lnTo>
                  <a:lnTo>
                    <a:pt x="119" y="133"/>
                  </a:lnTo>
                  <a:lnTo>
                    <a:pt x="124" y="139"/>
                  </a:lnTo>
                  <a:lnTo>
                    <a:pt x="129" y="144"/>
                  </a:lnTo>
                  <a:lnTo>
                    <a:pt x="141" y="150"/>
                  </a:lnTo>
                  <a:lnTo>
                    <a:pt x="108" y="155"/>
                  </a:lnTo>
                  <a:lnTo>
                    <a:pt x="96" y="152"/>
                  </a:lnTo>
                  <a:lnTo>
                    <a:pt x="81" y="149"/>
                  </a:lnTo>
                  <a:lnTo>
                    <a:pt x="34" y="149"/>
                  </a:lnTo>
                  <a:lnTo>
                    <a:pt x="27" y="148"/>
                  </a:lnTo>
                  <a:lnTo>
                    <a:pt x="21" y="142"/>
                  </a:lnTo>
                  <a:lnTo>
                    <a:pt x="15" y="141"/>
                  </a:lnTo>
                  <a:lnTo>
                    <a:pt x="0" y="141"/>
                  </a:lnTo>
                  <a:lnTo>
                    <a:pt x="11" y="98"/>
                  </a:lnTo>
                  <a:lnTo>
                    <a:pt x="14" y="88"/>
                  </a:lnTo>
                  <a:lnTo>
                    <a:pt x="26" y="68"/>
                  </a:lnTo>
                  <a:lnTo>
                    <a:pt x="27" y="67"/>
                  </a:lnTo>
                  <a:lnTo>
                    <a:pt x="30" y="62"/>
                  </a:lnTo>
                  <a:lnTo>
                    <a:pt x="30" y="53"/>
                  </a:lnTo>
                  <a:lnTo>
                    <a:pt x="25" y="38"/>
                  </a:lnTo>
                  <a:lnTo>
                    <a:pt x="15" y="15"/>
                  </a:lnTo>
                  <a:lnTo>
                    <a:pt x="5" y="10"/>
                  </a:lnTo>
                  <a:lnTo>
                    <a:pt x="5" y="3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24" name="Freeform 125"/>
            <p:cNvSpPr>
              <a:spLocks/>
            </p:cNvSpPr>
            <p:nvPr/>
          </p:nvSpPr>
          <p:spPr bwMode="auto">
            <a:xfrm>
              <a:off x="3593904" y="3734555"/>
              <a:ext cx="309305" cy="286766"/>
            </a:xfrm>
            <a:custGeom>
              <a:avLst/>
              <a:gdLst>
                <a:gd name="T0" fmla="*/ 18 w 275"/>
                <a:gd name="T1" fmla="*/ 113 h 256"/>
                <a:gd name="T2" fmla="*/ 30 w 275"/>
                <a:gd name="T3" fmla="*/ 109 h 256"/>
                <a:gd name="T4" fmla="*/ 37 w 275"/>
                <a:gd name="T5" fmla="*/ 110 h 256"/>
                <a:gd name="T6" fmla="*/ 45 w 275"/>
                <a:gd name="T7" fmla="*/ 89 h 256"/>
                <a:gd name="T8" fmla="*/ 53 w 275"/>
                <a:gd name="T9" fmla="*/ 70 h 256"/>
                <a:gd name="T10" fmla="*/ 56 w 275"/>
                <a:gd name="T11" fmla="*/ 56 h 256"/>
                <a:gd name="T12" fmla="*/ 58 w 275"/>
                <a:gd name="T13" fmla="*/ 28 h 256"/>
                <a:gd name="T14" fmla="*/ 58 w 275"/>
                <a:gd name="T15" fmla="*/ 18 h 256"/>
                <a:gd name="T16" fmla="*/ 59 w 275"/>
                <a:gd name="T17" fmla="*/ 8 h 256"/>
                <a:gd name="T18" fmla="*/ 70 w 275"/>
                <a:gd name="T19" fmla="*/ 3 h 256"/>
                <a:gd name="T20" fmla="*/ 83 w 275"/>
                <a:gd name="T21" fmla="*/ 10 h 256"/>
                <a:gd name="T22" fmla="*/ 104 w 275"/>
                <a:gd name="T23" fmla="*/ 7 h 256"/>
                <a:gd name="T24" fmla="*/ 145 w 275"/>
                <a:gd name="T25" fmla="*/ 5 h 256"/>
                <a:gd name="T26" fmla="*/ 157 w 275"/>
                <a:gd name="T27" fmla="*/ 11 h 256"/>
                <a:gd name="T28" fmla="*/ 165 w 275"/>
                <a:gd name="T29" fmla="*/ 14 h 256"/>
                <a:gd name="T30" fmla="*/ 193 w 275"/>
                <a:gd name="T31" fmla="*/ 19 h 256"/>
                <a:gd name="T32" fmla="*/ 188 w 275"/>
                <a:gd name="T33" fmla="*/ 33 h 256"/>
                <a:gd name="T34" fmla="*/ 184 w 275"/>
                <a:gd name="T35" fmla="*/ 50 h 256"/>
                <a:gd name="T36" fmla="*/ 180 w 275"/>
                <a:gd name="T37" fmla="*/ 86 h 256"/>
                <a:gd name="T38" fmla="*/ 195 w 275"/>
                <a:gd name="T39" fmla="*/ 165 h 256"/>
                <a:gd name="T40" fmla="*/ 187 w 275"/>
                <a:gd name="T41" fmla="*/ 167 h 256"/>
                <a:gd name="T42" fmla="*/ 178 w 275"/>
                <a:gd name="T43" fmla="*/ 178 h 256"/>
                <a:gd name="T44" fmla="*/ 189 w 275"/>
                <a:gd name="T45" fmla="*/ 205 h 256"/>
                <a:gd name="T46" fmla="*/ 200 w 275"/>
                <a:gd name="T47" fmla="*/ 218 h 256"/>
                <a:gd name="T48" fmla="*/ 184 w 275"/>
                <a:gd name="T49" fmla="*/ 215 h 256"/>
                <a:gd name="T50" fmla="*/ 168 w 275"/>
                <a:gd name="T51" fmla="*/ 197 h 256"/>
                <a:gd name="T52" fmla="*/ 162 w 275"/>
                <a:gd name="T53" fmla="*/ 194 h 256"/>
                <a:gd name="T54" fmla="*/ 161 w 275"/>
                <a:gd name="T55" fmla="*/ 193 h 256"/>
                <a:gd name="T56" fmla="*/ 155 w 275"/>
                <a:gd name="T57" fmla="*/ 197 h 256"/>
                <a:gd name="T58" fmla="*/ 123 w 275"/>
                <a:gd name="T59" fmla="*/ 187 h 256"/>
                <a:gd name="T60" fmla="*/ 115 w 275"/>
                <a:gd name="T61" fmla="*/ 185 h 256"/>
                <a:gd name="T62" fmla="*/ 97 w 275"/>
                <a:gd name="T63" fmla="*/ 186 h 256"/>
                <a:gd name="T64" fmla="*/ 88 w 275"/>
                <a:gd name="T65" fmla="*/ 179 h 256"/>
                <a:gd name="T66" fmla="*/ 86 w 275"/>
                <a:gd name="T67" fmla="*/ 168 h 256"/>
                <a:gd name="T68" fmla="*/ 84 w 275"/>
                <a:gd name="T69" fmla="*/ 148 h 256"/>
                <a:gd name="T70" fmla="*/ 76 w 275"/>
                <a:gd name="T71" fmla="*/ 144 h 256"/>
                <a:gd name="T72" fmla="*/ 62 w 275"/>
                <a:gd name="T73" fmla="*/ 156 h 256"/>
                <a:gd name="T74" fmla="*/ 40 w 275"/>
                <a:gd name="T75" fmla="*/ 133 h 256"/>
                <a:gd name="T76" fmla="*/ 15 w 275"/>
                <a:gd name="T77" fmla="*/ 136 h 256"/>
                <a:gd name="T78" fmla="*/ 0 w 275"/>
                <a:gd name="T79" fmla="*/ 130 h 25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75"/>
                <a:gd name="T121" fmla="*/ 0 h 256"/>
                <a:gd name="T122" fmla="*/ 275 w 275"/>
                <a:gd name="T123" fmla="*/ 256 h 25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75" h="256">
                  <a:moveTo>
                    <a:pt x="0" y="151"/>
                  </a:moveTo>
                  <a:lnTo>
                    <a:pt x="25" y="132"/>
                  </a:lnTo>
                  <a:lnTo>
                    <a:pt x="28" y="128"/>
                  </a:lnTo>
                  <a:lnTo>
                    <a:pt x="41" y="127"/>
                  </a:lnTo>
                  <a:lnTo>
                    <a:pt x="44" y="129"/>
                  </a:lnTo>
                  <a:lnTo>
                    <a:pt x="50" y="128"/>
                  </a:lnTo>
                  <a:lnTo>
                    <a:pt x="52" y="122"/>
                  </a:lnTo>
                  <a:lnTo>
                    <a:pt x="62" y="104"/>
                  </a:lnTo>
                  <a:lnTo>
                    <a:pt x="70" y="85"/>
                  </a:lnTo>
                  <a:lnTo>
                    <a:pt x="73" y="82"/>
                  </a:lnTo>
                  <a:lnTo>
                    <a:pt x="75" y="72"/>
                  </a:lnTo>
                  <a:lnTo>
                    <a:pt x="76" y="65"/>
                  </a:lnTo>
                  <a:lnTo>
                    <a:pt x="76" y="51"/>
                  </a:lnTo>
                  <a:lnTo>
                    <a:pt x="80" y="32"/>
                  </a:lnTo>
                  <a:lnTo>
                    <a:pt x="80" y="25"/>
                  </a:lnTo>
                  <a:lnTo>
                    <a:pt x="80" y="21"/>
                  </a:lnTo>
                  <a:lnTo>
                    <a:pt x="76" y="15"/>
                  </a:lnTo>
                  <a:lnTo>
                    <a:pt x="81" y="10"/>
                  </a:lnTo>
                  <a:lnTo>
                    <a:pt x="86" y="5"/>
                  </a:lnTo>
                  <a:lnTo>
                    <a:pt x="96" y="3"/>
                  </a:lnTo>
                  <a:lnTo>
                    <a:pt x="103" y="14"/>
                  </a:lnTo>
                  <a:lnTo>
                    <a:pt x="113" y="12"/>
                  </a:lnTo>
                  <a:lnTo>
                    <a:pt x="130" y="11"/>
                  </a:lnTo>
                  <a:lnTo>
                    <a:pt x="143" y="9"/>
                  </a:lnTo>
                  <a:lnTo>
                    <a:pt x="193" y="0"/>
                  </a:lnTo>
                  <a:lnTo>
                    <a:pt x="199" y="5"/>
                  </a:lnTo>
                  <a:lnTo>
                    <a:pt x="206" y="10"/>
                  </a:lnTo>
                  <a:lnTo>
                    <a:pt x="215" y="13"/>
                  </a:lnTo>
                  <a:lnTo>
                    <a:pt x="221" y="14"/>
                  </a:lnTo>
                  <a:lnTo>
                    <a:pt x="226" y="16"/>
                  </a:lnTo>
                  <a:lnTo>
                    <a:pt x="232" y="22"/>
                  </a:lnTo>
                  <a:lnTo>
                    <a:pt x="264" y="23"/>
                  </a:lnTo>
                  <a:lnTo>
                    <a:pt x="260" y="34"/>
                  </a:lnTo>
                  <a:lnTo>
                    <a:pt x="258" y="39"/>
                  </a:lnTo>
                  <a:lnTo>
                    <a:pt x="257" y="49"/>
                  </a:lnTo>
                  <a:lnTo>
                    <a:pt x="252" y="58"/>
                  </a:lnTo>
                  <a:lnTo>
                    <a:pt x="247" y="72"/>
                  </a:lnTo>
                  <a:lnTo>
                    <a:pt x="247" y="100"/>
                  </a:lnTo>
                  <a:lnTo>
                    <a:pt x="269" y="189"/>
                  </a:lnTo>
                  <a:lnTo>
                    <a:pt x="267" y="192"/>
                  </a:lnTo>
                  <a:lnTo>
                    <a:pt x="265" y="192"/>
                  </a:lnTo>
                  <a:lnTo>
                    <a:pt x="256" y="194"/>
                  </a:lnTo>
                  <a:lnTo>
                    <a:pt x="247" y="196"/>
                  </a:lnTo>
                  <a:lnTo>
                    <a:pt x="243" y="207"/>
                  </a:lnTo>
                  <a:lnTo>
                    <a:pt x="249" y="222"/>
                  </a:lnTo>
                  <a:lnTo>
                    <a:pt x="259" y="239"/>
                  </a:lnTo>
                  <a:lnTo>
                    <a:pt x="274" y="240"/>
                  </a:lnTo>
                  <a:lnTo>
                    <a:pt x="274" y="255"/>
                  </a:lnTo>
                  <a:lnTo>
                    <a:pt x="262" y="255"/>
                  </a:lnTo>
                  <a:lnTo>
                    <a:pt x="252" y="251"/>
                  </a:lnTo>
                  <a:lnTo>
                    <a:pt x="239" y="242"/>
                  </a:lnTo>
                  <a:lnTo>
                    <a:pt x="230" y="230"/>
                  </a:lnTo>
                  <a:lnTo>
                    <a:pt x="226" y="230"/>
                  </a:lnTo>
                  <a:lnTo>
                    <a:pt x="222" y="227"/>
                  </a:lnTo>
                  <a:lnTo>
                    <a:pt x="221" y="223"/>
                  </a:lnTo>
                  <a:lnTo>
                    <a:pt x="220" y="226"/>
                  </a:lnTo>
                  <a:lnTo>
                    <a:pt x="217" y="229"/>
                  </a:lnTo>
                  <a:lnTo>
                    <a:pt x="212" y="230"/>
                  </a:lnTo>
                  <a:lnTo>
                    <a:pt x="174" y="223"/>
                  </a:lnTo>
                  <a:lnTo>
                    <a:pt x="169" y="218"/>
                  </a:lnTo>
                  <a:lnTo>
                    <a:pt x="167" y="216"/>
                  </a:lnTo>
                  <a:lnTo>
                    <a:pt x="157" y="216"/>
                  </a:lnTo>
                  <a:lnTo>
                    <a:pt x="149" y="215"/>
                  </a:lnTo>
                  <a:lnTo>
                    <a:pt x="132" y="217"/>
                  </a:lnTo>
                  <a:lnTo>
                    <a:pt x="118" y="217"/>
                  </a:lnTo>
                  <a:lnTo>
                    <a:pt x="120" y="208"/>
                  </a:lnTo>
                  <a:lnTo>
                    <a:pt x="120" y="200"/>
                  </a:lnTo>
                  <a:lnTo>
                    <a:pt x="118" y="195"/>
                  </a:lnTo>
                  <a:lnTo>
                    <a:pt x="115" y="188"/>
                  </a:lnTo>
                  <a:lnTo>
                    <a:pt x="115" y="173"/>
                  </a:lnTo>
                  <a:lnTo>
                    <a:pt x="105" y="173"/>
                  </a:lnTo>
                  <a:lnTo>
                    <a:pt x="104" y="169"/>
                  </a:lnTo>
                  <a:lnTo>
                    <a:pt x="91" y="170"/>
                  </a:lnTo>
                  <a:lnTo>
                    <a:pt x="86" y="183"/>
                  </a:lnTo>
                  <a:lnTo>
                    <a:pt x="64" y="180"/>
                  </a:lnTo>
                  <a:lnTo>
                    <a:pt x="55" y="156"/>
                  </a:lnTo>
                  <a:lnTo>
                    <a:pt x="41" y="156"/>
                  </a:lnTo>
                  <a:lnTo>
                    <a:pt x="21" y="159"/>
                  </a:lnTo>
                  <a:lnTo>
                    <a:pt x="1" y="161"/>
                  </a:lnTo>
                  <a:lnTo>
                    <a:pt x="0" y="151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25" name="Freeform 126"/>
            <p:cNvSpPr>
              <a:spLocks/>
            </p:cNvSpPr>
            <p:nvPr/>
          </p:nvSpPr>
          <p:spPr bwMode="auto">
            <a:xfrm>
              <a:off x="3725523" y="3946302"/>
              <a:ext cx="236914" cy="136728"/>
            </a:xfrm>
            <a:custGeom>
              <a:avLst/>
              <a:gdLst>
                <a:gd name="T0" fmla="*/ 112 w 211"/>
                <a:gd name="T1" fmla="*/ 0 h 122"/>
                <a:gd name="T2" fmla="*/ 110 w 211"/>
                <a:gd name="T3" fmla="*/ 2 h 122"/>
                <a:gd name="T4" fmla="*/ 107 w 211"/>
                <a:gd name="T5" fmla="*/ 3 h 122"/>
                <a:gd name="T6" fmla="*/ 102 w 211"/>
                <a:gd name="T7" fmla="*/ 3 h 122"/>
                <a:gd name="T8" fmla="*/ 96 w 211"/>
                <a:gd name="T9" fmla="*/ 5 h 122"/>
                <a:gd name="T10" fmla="*/ 92 w 211"/>
                <a:gd name="T11" fmla="*/ 16 h 122"/>
                <a:gd name="T12" fmla="*/ 96 w 211"/>
                <a:gd name="T13" fmla="*/ 28 h 122"/>
                <a:gd name="T14" fmla="*/ 103 w 211"/>
                <a:gd name="T15" fmla="*/ 42 h 122"/>
                <a:gd name="T16" fmla="*/ 113 w 211"/>
                <a:gd name="T17" fmla="*/ 43 h 122"/>
                <a:gd name="T18" fmla="*/ 114 w 211"/>
                <a:gd name="T19" fmla="*/ 56 h 122"/>
                <a:gd name="T20" fmla="*/ 107 w 211"/>
                <a:gd name="T21" fmla="*/ 56 h 122"/>
                <a:gd name="T22" fmla="*/ 99 w 211"/>
                <a:gd name="T23" fmla="*/ 53 h 122"/>
                <a:gd name="T24" fmla="*/ 90 w 211"/>
                <a:gd name="T25" fmla="*/ 45 h 122"/>
                <a:gd name="T26" fmla="*/ 83 w 211"/>
                <a:gd name="T27" fmla="*/ 33 h 122"/>
                <a:gd name="T28" fmla="*/ 80 w 211"/>
                <a:gd name="T29" fmla="*/ 33 h 122"/>
                <a:gd name="T30" fmla="*/ 77 w 211"/>
                <a:gd name="T31" fmla="*/ 32 h 122"/>
                <a:gd name="T32" fmla="*/ 77 w 211"/>
                <a:gd name="T33" fmla="*/ 29 h 122"/>
                <a:gd name="T34" fmla="*/ 75 w 211"/>
                <a:gd name="T35" fmla="*/ 31 h 122"/>
                <a:gd name="T36" fmla="*/ 73 w 211"/>
                <a:gd name="T37" fmla="*/ 33 h 122"/>
                <a:gd name="T38" fmla="*/ 70 w 211"/>
                <a:gd name="T39" fmla="*/ 33 h 122"/>
                <a:gd name="T40" fmla="*/ 42 w 211"/>
                <a:gd name="T41" fmla="*/ 29 h 122"/>
                <a:gd name="T42" fmla="*/ 38 w 211"/>
                <a:gd name="T43" fmla="*/ 25 h 122"/>
                <a:gd name="T44" fmla="*/ 38 w 211"/>
                <a:gd name="T45" fmla="*/ 23 h 122"/>
                <a:gd name="T46" fmla="*/ 29 w 211"/>
                <a:gd name="T47" fmla="*/ 23 h 122"/>
                <a:gd name="T48" fmla="*/ 25 w 211"/>
                <a:gd name="T49" fmla="*/ 22 h 122"/>
                <a:gd name="T50" fmla="*/ 12 w 211"/>
                <a:gd name="T51" fmla="*/ 24 h 122"/>
                <a:gd name="T52" fmla="*/ 12 w 211"/>
                <a:gd name="T53" fmla="*/ 34 h 122"/>
                <a:gd name="T54" fmla="*/ 12 w 211"/>
                <a:gd name="T55" fmla="*/ 47 h 122"/>
                <a:gd name="T56" fmla="*/ 0 w 211"/>
                <a:gd name="T57" fmla="*/ 47 h 122"/>
                <a:gd name="T58" fmla="*/ 0 w 211"/>
                <a:gd name="T59" fmla="*/ 87 h 122"/>
                <a:gd name="T60" fmla="*/ 3 w 211"/>
                <a:gd name="T61" fmla="*/ 94 h 122"/>
                <a:gd name="T62" fmla="*/ 9 w 211"/>
                <a:gd name="T63" fmla="*/ 98 h 122"/>
                <a:gd name="T64" fmla="*/ 15 w 211"/>
                <a:gd name="T65" fmla="*/ 101 h 122"/>
                <a:gd name="T66" fmla="*/ 38 w 211"/>
                <a:gd name="T67" fmla="*/ 99 h 122"/>
                <a:gd name="T68" fmla="*/ 61 w 211"/>
                <a:gd name="T69" fmla="*/ 104 h 122"/>
                <a:gd name="T70" fmla="*/ 75 w 211"/>
                <a:gd name="T71" fmla="*/ 104 h 122"/>
                <a:gd name="T72" fmla="*/ 85 w 211"/>
                <a:gd name="T73" fmla="*/ 99 h 122"/>
                <a:gd name="T74" fmla="*/ 88 w 211"/>
                <a:gd name="T75" fmla="*/ 94 h 122"/>
                <a:gd name="T76" fmla="*/ 90 w 211"/>
                <a:gd name="T77" fmla="*/ 90 h 122"/>
                <a:gd name="T78" fmla="*/ 151 w 211"/>
                <a:gd name="T79" fmla="*/ 76 h 122"/>
                <a:gd name="T80" fmla="*/ 151 w 211"/>
                <a:gd name="T81" fmla="*/ 56 h 122"/>
                <a:gd name="T82" fmla="*/ 149 w 211"/>
                <a:gd name="T83" fmla="*/ 49 h 122"/>
                <a:gd name="T84" fmla="*/ 153 w 211"/>
                <a:gd name="T85" fmla="*/ 43 h 122"/>
                <a:gd name="T86" fmla="*/ 151 w 211"/>
                <a:gd name="T87" fmla="*/ 38 h 122"/>
                <a:gd name="T88" fmla="*/ 147 w 211"/>
                <a:gd name="T89" fmla="*/ 24 h 122"/>
                <a:gd name="T90" fmla="*/ 140 w 211"/>
                <a:gd name="T91" fmla="*/ 11 h 122"/>
                <a:gd name="T92" fmla="*/ 133 w 211"/>
                <a:gd name="T93" fmla="*/ 6 h 122"/>
                <a:gd name="T94" fmla="*/ 125 w 211"/>
                <a:gd name="T95" fmla="*/ 5 h 122"/>
                <a:gd name="T96" fmla="*/ 112 w 211"/>
                <a:gd name="T97" fmla="*/ 0 h 12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11"/>
                <a:gd name="T148" fmla="*/ 0 h 122"/>
                <a:gd name="T149" fmla="*/ 211 w 211"/>
                <a:gd name="T150" fmla="*/ 122 h 12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11" h="122">
                  <a:moveTo>
                    <a:pt x="153" y="0"/>
                  </a:moveTo>
                  <a:lnTo>
                    <a:pt x="151" y="2"/>
                  </a:lnTo>
                  <a:lnTo>
                    <a:pt x="148" y="3"/>
                  </a:lnTo>
                  <a:lnTo>
                    <a:pt x="139" y="3"/>
                  </a:lnTo>
                  <a:lnTo>
                    <a:pt x="131" y="5"/>
                  </a:lnTo>
                  <a:lnTo>
                    <a:pt x="127" y="18"/>
                  </a:lnTo>
                  <a:lnTo>
                    <a:pt x="133" y="32"/>
                  </a:lnTo>
                  <a:lnTo>
                    <a:pt x="142" y="49"/>
                  </a:lnTo>
                  <a:lnTo>
                    <a:pt x="156" y="50"/>
                  </a:lnTo>
                  <a:lnTo>
                    <a:pt x="157" y="65"/>
                  </a:lnTo>
                  <a:lnTo>
                    <a:pt x="146" y="65"/>
                  </a:lnTo>
                  <a:lnTo>
                    <a:pt x="136" y="62"/>
                  </a:lnTo>
                  <a:lnTo>
                    <a:pt x="123" y="53"/>
                  </a:lnTo>
                  <a:lnTo>
                    <a:pt x="114" y="39"/>
                  </a:lnTo>
                  <a:lnTo>
                    <a:pt x="110" y="39"/>
                  </a:lnTo>
                  <a:lnTo>
                    <a:pt x="106" y="38"/>
                  </a:lnTo>
                  <a:lnTo>
                    <a:pt x="105" y="33"/>
                  </a:lnTo>
                  <a:lnTo>
                    <a:pt x="103" y="37"/>
                  </a:lnTo>
                  <a:lnTo>
                    <a:pt x="101" y="39"/>
                  </a:lnTo>
                  <a:lnTo>
                    <a:pt x="96" y="39"/>
                  </a:lnTo>
                  <a:lnTo>
                    <a:pt x="58" y="33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0" y="27"/>
                  </a:lnTo>
                  <a:lnTo>
                    <a:pt x="34" y="26"/>
                  </a:lnTo>
                  <a:lnTo>
                    <a:pt x="16" y="28"/>
                  </a:lnTo>
                  <a:lnTo>
                    <a:pt x="16" y="40"/>
                  </a:lnTo>
                  <a:lnTo>
                    <a:pt x="16" y="55"/>
                  </a:lnTo>
                  <a:lnTo>
                    <a:pt x="0" y="55"/>
                  </a:lnTo>
                  <a:lnTo>
                    <a:pt x="0" y="101"/>
                  </a:lnTo>
                  <a:lnTo>
                    <a:pt x="4" y="109"/>
                  </a:lnTo>
                  <a:lnTo>
                    <a:pt x="12" y="114"/>
                  </a:lnTo>
                  <a:lnTo>
                    <a:pt x="21" y="118"/>
                  </a:lnTo>
                  <a:lnTo>
                    <a:pt x="51" y="116"/>
                  </a:lnTo>
                  <a:lnTo>
                    <a:pt x="83" y="121"/>
                  </a:lnTo>
                  <a:lnTo>
                    <a:pt x="103" y="121"/>
                  </a:lnTo>
                  <a:lnTo>
                    <a:pt x="117" y="116"/>
                  </a:lnTo>
                  <a:lnTo>
                    <a:pt x="121" y="110"/>
                  </a:lnTo>
                  <a:lnTo>
                    <a:pt x="123" y="105"/>
                  </a:lnTo>
                  <a:lnTo>
                    <a:pt x="207" y="88"/>
                  </a:lnTo>
                  <a:lnTo>
                    <a:pt x="207" y="65"/>
                  </a:lnTo>
                  <a:lnTo>
                    <a:pt x="205" y="57"/>
                  </a:lnTo>
                  <a:lnTo>
                    <a:pt x="210" y="50"/>
                  </a:lnTo>
                  <a:lnTo>
                    <a:pt x="208" y="44"/>
                  </a:lnTo>
                  <a:lnTo>
                    <a:pt x="202" y="28"/>
                  </a:lnTo>
                  <a:lnTo>
                    <a:pt x="192" y="13"/>
                  </a:lnTo>
                  <a:lnTo>
                    <a:pt x="183" y="7"/>
                  </a:lnTo>
                  <a:lnTo>
                    <a:pt x="172" y="5"/>
                  </a:lnTo>
                  <a:lnTo>
                    <a:pt x="153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26" name="Freeform 127"/>
            <p:cNvSpPr>
              <a:spLocks/>
            </p:cNvSpPr>
            <p:nvPr/>
          </p:nvSpPr>
          <p:spPr bwMode="auto">
            <a:xfrm>
              <a:off x="3587323" y="4068511"/>
              <a:ext cx="235598" cy="186338"/>
            </a:xfrm>
            <a:custGeom>
              <a:avLst/>
              <a:gdLst>
                <a:gd name="T0" fmla="*/ 104 w 209"/>
                <a:gd name="T1" fmla="*/ 7 h 166"/>
                <a:gd name="T2" fmla="*/ 81 w 209"/>
                <a:gd name="T3" fmla="*/ 11 h 166"/>
                <a:gd name="T4" fmla="*/ 71 w 209"/>
                <a:gd name="T5" fmla="*/ 11 h 166"/>
                <a:gd name="T6" fmla="*/ 60 w 209"/>
                <a:gd name="T7" fmla="*/ 7 h 166"/>
                <a:gd name="T8" fmla="*/ 25 w 209"/>
                <a:gd name="T9" fmla="*/ 7 h 166"/>
                <a:gd name="T10" fmla="*/ 21 w 209"/>
                <a:gd name="T11" fmla="*/ 6 h 166"/>
                <a:gd name="T12" fmla="*/ 16 w 209"/>
                <a:gd name="T13" fmla="*/ 2 h 166"/>
                <a:gd name="T14" fmla="*/ 11 w 209"/>
                <a:gd name="T15" fmla="*/ 0 h 166"/>
                <a:gd name="T16" fmla="*/ 0 w 209"/>
                <a:gd name="T17" fmla="*/ 1 h 166"/>
                <a:gd name="T18" fmla="*/ 0 w 209"/>
                <a:gd name="T19" fmla="*/ 7 h 166"/>
                <a:gd name="T20" fmla="*/ 6 w 209"/>
                <a:gd name="T21" fmla="*/ 20 h 166"/>
                <a:gd name="T22" fmla="*/ 14 w 209"/>
                <a:gd name="T23" fmla="*/ 45 h 166"/>
                <a:gd name="T24" fmla="*/ 22 w 209"/>
                <a:gd name="T25" fmla="*/ 77 h 166"/>
                <a:gd name="T26" fmla="*/ 29 w 209"/>
                <a:gd name="T27" fmla="*/ 101 h 166"/>
                <a:gd name="T28" fmla="*/ 37 w 209"/>
                <a:gd name="T29" fmla="*/ 116 h 166"/>
                <a:gd name="T30" fmla="*/ 47 w 209"/>
                <a:gd name="T31" fmla="*/ 140 h 166"/>
                <a:gd name="T32" fmla="*/ 57 w 209"/>
                <a:gd name="T33" fmla="*/ 137 h 166"/>
                <a:gd name="T34" fmla="*/ 59 w 209"/>
                <a:gd name="T35" fmla="*/ 130 h 166"/>
                <a:gd name="T36" fmla="*/ 60 w 209"/>
                <a:gd name="T37" fmla="*/ 130 h 166"/>
                <a:gd name="T38" fmla="*/ 64 w 209"/>
                <a:gd name="T39" fmla="*/ 130 h 166"/>
                <a:gd name="T40" fmla="*/ 64 w 209"/>
                <a:gd name="T41" fmla="*/ 135 h 166"/>
                <a:gd name="T42" fmla="*/ 66 w 209"/>
                <a:gd name="T43" fmla="*/ 140 h 166"/>
                <a:gd name="T44" fmla="*/ 77 w 209"/>
                <a:gd name="T45" fmla="*/ 142 h 166"/>
                <a:gd name="T46" fmla="*/ 85 w 209"/>
                <a:gd name="T47" fmla="*/ 140 h 166"/>
                <a:gd name="T48" fmla="*/ 88 w 209"/>
                <a:gd name="T49" fmla="*/ 139 h 166"/>
                <a:gd name="T50" fmla="*/ 90 w 209"/>
                <a:gd name="T51" fmla="*/ 137 h 166"/>
                <a:gd name="T52" fmla="*/ 90 w 209"/>
                <a:gd name="T53" fmla="*/ 53 h 166"/>
                <a:gd name="T54" fmla="*/ 99 w 209"/>
                <a:gd name="T55" fmla="*/ 50 h 166"/>
                <a:gd name="T56" fmla="*/ 99 w 209"/>
                <a:gd name="T57" fmla="*/ 14 h 166"/>
                <a:gd name="T58" fmla="*/ 113 w 209"/>
                <a:gd name="T59" fmla="*/ 12 h 166"/>
                <a:gd name="T60" fmla="*/ 128 w 209"/>
                <a:gd name="T61" fmla="*/ 13 h 166"/>
                <a:gd name="T62" fmla="*/ 132 w 209"/>
                <a:gd name="T63" fmla="*/ 16 h 166"/>
                <a:gd name="T64" fmla="*/ 134 w 209"/>
                <a:gd name="T65" fmla="*/ 18 h 166"/>
                <a:gd name="T66" fmla="*/ 134 w 209"/>
                <a:gd name="T67" fmla="*/ 19 h 166"/>
                <a:gd name="T68" fmla="*/ 141 w 209"/>
                <a:gd name="T69" fmla="*/ 14 h 166"/>
                <a:gd name="T70" fmla="*/ 152 w 209"/>
                <a:gd name="T71" fmla="*/ 11 h 166"/>
                <a:gd name="T72" fmla="*/ 140 w 209"/>
                <a:gd name="T73" fmla="*/ 8 h 166"/>
                <a:gd name="T74" fmla="*/ 122 w 209"/>
                <a:gd name="T75" fmla="*/ 6 h 166"/>
                <a:gd name="T76" fmla="*/ 104 w 209"/>
                <a:gd name="T77" fmla="*/ 7 h 16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09"/>
                <a:gd name="T118" fmla="*/ 0 h 166"/>
                <a:gd name="T119" fmla="*/ 209 w 209"/>
                <a:gd name="T120" fmla="*/ 166 h 16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09" h="166">
                  <a:moveTo>
                    <a:pt x="142" y="9"/>
                  </a:moveTo>
                  <a:lnTo>
                    <a:pt x="110" y="13"/>
                  </a:lnTo>
                  <a:lnTo>
                    <a:pt x="97" y="13"/>
                  </a:lnTo>
                  <a:lnTo>
                    <a:pt x="82" y="9"/>
                  </a:lnTo>
                  <a:lnTo>
                    <a:pt x="34" y="9"/>
                  </a:lnTo>
                  <a:lnTo>
                    <a:pt x="29" y="7"/>
                  </a:lnTo>
                  <a:lnTo>
                    <a:pt x="22" y="2"/>
                  </a:lnTo>
                  <a:lnTo>
                    <a:pt x="15" y="0"/>
                  </a:lnTo>
                  <a:lnTo>
                    <a:pt x="0" y="1"/>
                  </a:lnTo>
                  <a:lnTo>
                    <a:pt x="0" y="9"/>
                  </a:lnTo>
                  <a:lnTo>
                    <a:pt x="8" y="24"/>
                  </a:lnTo>
                  <a:lnTo>
                    <a:pt x="19" y="53"/>
                  </a:lnTo>
                  <a:lnTo>
                    <a:pt x="30" y="90"/>
                  </a:lnTo>
                  <a:lnTo>
                    <a:pt x="40" y="117"/>
                  </a:lnTo>
                  <a:lnTo>
                    <a:pt x="50" y="135"/>
                  </a:lnTo>
                  <a:lnTo>
                    <a:pt x="64" y="163"/>
                  </a:lnTo>
                  <a:lnTo>
                    <a:pt x="77" y="160"/>
                  </a:lnTo>
                  <a:lnTo>
                    <a:pt x="80" y="151"/>
                  </a:lnTo>
                  <a:lnTo>
                    <a:pt x="82" y="151"/>
                  </a:lnTo>
                  <a:lnTo>
                    <a:pt x="87" y="151"/>
                  </a:lnTo>
                  <a:lnTo>
                    <a:pt x="88" y="157"/>
                  </a:lnTo>
                  <a:lnTo>
                    <a:pt x="90" y="163"/>
                  </a:lnTo>
                  <a:lnTo>
                    <a:pt x="105" y="165"/>
                  </a:lnTo>
                  <a:lnTo>
                    <a:pt x="116" y="163"/>
                  </a:lnTo>
                  <a:lnTo>
                    <a:pt x="120" y="162"/>
                  </a:lnTo>
                  <a:lnTo>
                    <a:pt x="123" y="160"/>
                  </a:lnTo>
                  <a:lnTo>
                    <a:pt x="123" y="61"/>
                  </a:lnTo>
                  <a:lnTo>
                    <a:pt x="136" y="58"/>
                  </a:lnTo>
                  <a:lnTo>
                    <a:pt x="136" y="16"/>
                  </a:lnTo>
                  <a:lnTo>
                    <a:pt x="154" y="14"/>
                  </a:lnTo>
                  <a:lnTo>
                    <a:pt x="175" y="15"/>
                  </a:lnTo>
                  <a:lnTo>
                    <a:pt x="180" y="18"/>
                  </a:lnTo>
                  <a:lnTo>
                    <a:pt x="182" y="20"/>
                  </a:lnTo>
                  <a:lnTo>
                    <a:pt x="182" y="22"/>
                  </a:lnTo>
                  <a:lnTo>
                    <a:pt x="193" y="16"/>
                  </a:lnTo>
                  <a:lnTo>
                    <a:pt x="208" y="13"/>
                  </a:lnTo>
                  <a:lnTo>
                    <a:pt x="192" y="10"/>
                  </a:lnTo>
                  <a:lnTo>
                    <a:pt x="167" y="6"/>
                  </a:lnTo>
                  <a:lnTo>
                    <a:pt x="142" y="9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27" name="Freeform 128"/>
            <p:cNvSpPr>
              <a:spLocks/>
            </p:cNvSpPr>
            <p:nvPr/>
          </p:nvSpPr>
          <p:spPr bwMode="auto">
            <a:xfrm>
              <a:off x="3725523" y="4084241"/>
              <a:ext cx="146097" cy="154878"/>
            </a:xfrm>
            <a:custGeom>
              <a:avLst/>
              <a:gdLst>
                <a:gd name="T0" fmla="*/ 81 w 129"/>
                <a:gd name="T1" fmla="*/ 42 h 138"/>
                <a:gd name="T2" fmla="*/ 77 w 129"/>
                <a:gd name="T3" fmla="*/ 41 h 138"/>
                <a:gd name="T4" fmla="*/ 77 w 129"/>
                <a:gd name="T5" fmla="*/ 37 h 138"/>
                <a:gd name="T6" fmla="*/ 75 w 129"/>
                <a:gd name="T7" fmla="*/ 32 h 138"/>
                <a:gd name="T8" fmla="*/ 69 w 129"/>
                <a:gd name="T9" fmla="*/ 25 h 138"/>
                <a:gd name="T10" fmla="*/ 64 w 129"/>
                <a:gd name="T11" fmla="*/ 11 h 138"/>
                <a:gd name="T12" fmla="*/ 61 w 129"/>
                <a:gd name="T13" fmla="*/ 0 h 138"/>
                <a:gd name="T14" fmla="*/ 51 w 129"/>
                <a:gd name="T15" fmla="*/ 4 h 138"/>
                <a:gd name="T16" fmla="*/ 41 w 129"/>
                <a:gd name="T17" fmla="*/ 8 h 138"/>
                <a:gd name="T18" fmla="*/ 41 w 129"/>
                <a:gd name="T19" fmla="*/ 5 h 138"/>
                <a:gd name="T20" fmla="*/ 39 w 129"/>
                <a:gd name="T21" fmla="*/ 3 h 138"/>
                <a:gd name="T22" fmla="*/ 27 w 129"/>
                <a:gd name="T23" fmla="*/ 2 h 138"/>
                <a:gd name="T24" fmla="*/ 9 w 129"/>
                <a:gd name="T25" fmla="*/ 4 h 138"/>
                <a:gd name="T26" fmla="*/ 9 w 129"/>
                <a:gd name="T27" fmla="*/ 41 h 138"/>
                <a:gd name="T28" fmla="*/ 0 w 129"/>
                <a:gd name="T29" fmla="*/ 41 h 138"/>
                <a:gd name="T30" fmla="*/ 0 w 129"/>
                <a:gd name="T31" fmla="*/ 87 h 138"/>
                <a:gd name="T32" fmla="*/ 5 w 129"/>
                <a:gd name="T33" fmla="*/ 90 h 138"/>
                <a:gd name="T34" fmla="*/ 9 w 129"/>
                <a:gd name="T35" fmla="*/ 97 h 138"/>
                <a:gd name="T36" fmla="*/ 9 w 129"/>
                <a:gd name="T37" fmla="*/ 108 h 138"/>
                <a:gd name="T38" fmla="*/ 6 w 129"/>
                <a:gd name="T39" fmla="*/ 110 h 138"/>
                <a:gd name="T40" fmla="*/ 5 w 129"/>
                <a:gd name="T41" fmla="*/ 113 h 138"/>
                <a:gd name="T42" fmla="*/ 8 w 129"/>
                <a:gd name="T43" fmla="*/ 118 h 138"/>
                <a:gd name="T44" fmla="*/ 15 w 129"/>
                <a:gd name="T45" fmla="*/ 118 h 138"/>
                <a:gd name="T46" fmla="*/ 22 w 129"/>
                <a:gd name="T47" fmla="*/ 113 h 138"/>
                <a:gd name="T48" fmla="*/ 29 w 129"/>
                <a:gd name="T49" fmla="*/ 108 h 138"/>
                <a:gd name="T50" fmla="*/ 34 w 129"/>
                <a:gd name="T51" fmla="*/ 96 h 138"/>
                <a:gd name="T52" fmla="*/ 40 w 129"/>
                <a:gd name="T53" fmla="*/ 93 h 138"/>
                <a:gd name="T54" fmla="*/ 45 w 129"/>
                <a:gd name="T55" fmla="*/ 92 h 138"/>
                <a:gd name="T56" fmla="*/ 49 w 129"/>
                <a:gd name="T57" fmla="*/ 97 h 138"/>
                <a:gd name="T58" fmla="*/ 52 w 129"/>
                <a:gd name="T59" fmla="*/ 99 h 138"/>
                <a:gd name="T60" fmla="*/ 57 w 129"/>
                <a:gd name="T61" fmla="*/ 99 h 138"/>
                <a:gd name="T62" fmla="*/ 61 w 129"/>
                <a:gd name="T63" fmla="*/ 90 h 138"/>
                <a:gd name="T64" fmla="*/ 65 w 129"/>
                <a:gd name="T65" fmla="*/ 82 h 138"/>
                <a:gd name="T66" fmla="*/ 70 w 129"/>
                <a:gd name="T67" fmla="*/ 77 h 138"/>
                <a:gd name="T68" fmla="*/ 77 w 129"/>
                <a:gd name="T69" fmla="*/ 75 h 138"/>
                <a:gd name="T70" fmla="*/ 83 w 129"/>
                <a:gd name="T71" fmla="*/ 71 h 138"/>
                <a:gd name="T72" fmla="*/ 85 w 129"/>
                <a:gd name="T73" fmla="*/ 68 h 138"/>
                <a:gd name="T74" fmla="*/ 89 w 129"/>
                <a:gd name="T75" fmla="*/ 66 h 138"/>
                <a:gd name="T76" fmla="*/ 95 w 129"/>
                <a:gd name="T77" fmla="*/ 59 h 138"/>
                <a:gd name="T78" fmla="*/ 93 w 129"/>
                <a:gd name="T79" fmla="*/ 57 h 138"/>
                <a:gd name="T80" fmla="*/ 89 w 129"/>
                <a:gd name="T81" fmla="*/ 52 h 138"/>
                <a:gd name="T82" fmla="*/ 85 w 129"/>
                <a:gd name="T83" fmla="*/ 51 h 138"/>
                <a:gd name="T84" fmla="*/ 83 w 129"/>
                <a:gd name="T85" fmla="*/ 48 h 138"/>
                <a:gd name="T86" fmla="*/ 81 w 129"/>
                <a:gd name="T87" fmla="*/ 42 h 13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29"/>
                <a:gd name="T133" fmla="*/ 0 h 138"/>
                <a:gd name="T134" fmla="*/ 129 w 129"/>
                <a:gd name="T135" fmla="*/ 138 h 13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29" h="138">
                  <a:moveTo>
                    <a:pt x="109" y="48"/>
                  </a:moveTo>
                  <a:lnTo>
                    <a:pt x="104" y="47"/>
                  </a:lnTo>
                  <a:lnTo>
                    <a:pt x="105" y="43"/>
                  </a:lnTo>
                  <a:lnTo>
                    <a:pt x="101" y="38"/>
                  </a:lnTo>
                  <a:lnTo>
                    <a:pt x="93" y="29"/>
                  </a:lnTo>
                  <a:lnTo>
                    <a:pt x="86" y="13"/>
                  </a:lnTo>
                  <a:lnTo>
                    <a:pt x="83" y="0"/>
                  </a:lnTo>
                  <a:lnTo>
                    <a:pt x="69" y="4"/>
                  </a:lnTo>
                  <a:lnTo>
                    <a:pt x="56" y="10"/>
                  </a:lnTo>
                  <a:lnTo>
                    <a:pt x="56" y="5"/>
                  </a:lnTo>
                  <a:lnTo>
                    <a:pt x="52" y="3"/>
                  </a:lnTo>
                  <a:lnTo>
                    <a:pt x="36" y="2"/>
                  </a:lnTo>
                  <a:lnTo>
                    <a:pt x="13" y="4"/>
                  </a:lnTo>
                  <a:lnTo>
                    <a:pt x="13" y="47"/>
                  </a:lnTo>
                  <a:lnTo>
                    <a:pt x="0" y="47"/>
                  </a:lnTo>
                  <a:lnTo>
                    <a:pt x="0" y="101"/>
                  </a:lnTo>
                  <a:lnTo>
                    <a:pt x="7" y="105"/>
                  </a:lnTo>
                  <a:lnTo>
                    <a:pt x="12" y="113"/>
                  </a:lnTo>
                  <a:lnTo>
                    <a:pt x="12" y="125"/>
                  </a:lnTo>
                  <a:lnTo>
                    <a:pt x="8" y="128"/>
                  </a:lnTo>
                  <a:lnTo>
                    <a:pt x="7" y="132"/>
                  </a:lnTo>
                  <a:lnTo>
                    <a:pt x="11" y="137"/>
                  </a:lnTo>
                  <a:lnTo>
                    <a:pt x="21" y="137"/>
                  </a:lnTo>
                  <a:lnTo>
                    <a:pt x="30" y="132"/>
                  </a:lnTo>
                  <a:lnTo>
                    <a:pt x="40" y="125"/>
                  </a:lnTo>
                  <a:lnTo>
                    <a:pt x="46" y="112"/>
                  </a:lnTo>
                  <a:lnTo>
                    <a:pt x="53" y="108"/>
                  </a:lnTo>
                  <a:lnTo>
                    <a:pt x="61" y="107"/>
                  </a:lnTo>
                  <a:lnTo>
                    <a:pt x="66" y="113"/>
                  </a:lnTo>
                  <a:lnTo>
                    <a:pt x="70" y="115"/>
                  </a:lnTo>
                  <a:lnTo>
                    <a:pt x="77" y="115"/>
                  </a:lnTo>
                  <a:lnTo>
                    <a:pt x="82" y="105"/>
                  </a:lnTo>
                  <a:lnTo>
                    <a:pt x="87" y="95"/>
                  </a:lnTo>
                  <a:lnTo>
                    <a:pt x="94" y="90"/>
                  </a:lnTo>
                  <a:lnTo>
                    <a:pt x="105" y="87"/>
                  </a:lnTo>
                  <a:lnTo>
                    <a:pt x="112" y="83"/>
                  </a:lnTo>
                  <a:lnTo>
                    <a:pt x="115" y="79"/>
                  </a:lnTo>
                  <a:lnTo>
                    <a:pt x="120" y="77"/>
                  </a:lnTo>
                  <a:lnTo>
                    <a:pt x="128" y="69"/>
                  </a:lnTo>
                  <a:lnTo>
                    <a:pt x="126" y="66"/>
                  </a:lnTo>
                  <a:lnTo>
                    <a:pt x="120" y="60"/>
                  </a:lnTo>
                  <a:lnTo>
                    <a:pt x="115" y="59"/>
                  </a:lnTo>
                  <a:lnTo>
                    <a:pt x="111" y="56"/>
                  </a:lnTo>
                  <a:lnTo>
                    <a:pt x="109" y="4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28" name="Freeform 129"/>
            <p:cNvSpPr>
              <a:spLocks/>
            </p:cNvSpPr>
            <p:nvPr/>
          </p:nvSpPr>
          <p:spPr bwMode="auto">
            <a:xfrm>
              <a:off x="4063784" y="3642596"/>
              <a:ext cx="140832" cy="182708"/>
            </a:xfrm>
            <a:custGeom>
              <a:avLst/>
              <a:gdLst>
                <a:gd name="T0" fmla="*/ 3 w 126"/>
                <a:gd name="T1" fmla="*/ 139 h 163"/>
                <a:gd name="T2" fmla="*/ 21 w 126"/>
                <a:gd name="T3" fmla="*/ 125 h 163"/>
                <a:gd name="T4" fmla="*/ 37 w 126"/>
                <a:gd name="T5" fmla="*/ 106 h 163"/>
                <a:gd name="T6" fmla="*/ 51 w 126"/>
                <a:gd name="T7" fmla="*/ 89 h 163"/>
                <a:gd name="T8" fmla="*/ 62 w 126"/>
                <a:gd name="T9" fmla="*/ 72 h 163"/>
                <a:gd name="T10" fmla="*/ 76 w 126"/>
                <a:gd name="T11" fmla="*/ 42 h 163"/>
                <a:gd name="T12" fmla="*/ 84 w 126"/>
                <a:gd name="T13" fmla="*/ 27 h 163"/>
                <a:gd name="T14" fmla="*/ 88 w 126"/>
                <a:gd name="T15" fmla="*/ 16 h 163"/>
                <a:gd name="T16" fmla="*/ 90 w 126"/>
                <a:gd name="T17" fmla="*/ 0 h 163"/>
                <a:gd name="T18" fmla="*/ 84 w 126"/>
                <a:gd name="T19" fmla="*/ 0 h 163"/>
                <a:gd name="T20" fmla="*/ 80 w 126"/>
                <a:gd name="T21" fmla="*/ 2 h 163"/>
                <a:gd name="T22" fmla="*/ 70 w 126"/>
                <a:gd name="T23" fmla="*/ 4 h 163"/>
                <a:gd name="T24" fmla="*/ 37 w 126"/>
                <a:gd name="T25" fmla="*/ 8 h 163"/>
                <a:gd name="T26" fmla="*/ 21 w 126"/>
                <a:gd name="T27" fmla="*/ 11 h 163"/>
                <a:gd name="T28" fmla="*/ 16 w 126"/>
                <a:gd name="T29" fmla="*/ 7 h 163"/>
                <a:gd name="T30" fmla="*/ 9 w 126"/>
                <a:gd name="T31" fmla="*/ 17 h 163"/>
                <a:gd name="T32" fmla="*/ 12 w 126"/>
                <a:gd name="T33" fmla="*/ 19 h 163"/>
                <a:gd name="T34" fmla="*/ 9 w 126"/>
                <a:gd name="T35" fmla="*/ 23 h 163"/>
                <a:gd name="T36" fmla="*/ 17 w 126"/>
                <a:gd name="T37" fmla="*/ 29 h 163"/>
                <a:gd name="T38" fmla="*/ 42 w 126"/>
                <a:gd name="T39" fmla="*/ 44 h 163"/>
                <a:gd name="T40" fmla="*/ 54 w 126"/>
                <a:gd name="T41" fmla="*/ 44 h 163"/>
                <a:gd name="T42" fmla="*/ 31 w 126"/>
                <a:gd name="T43" fmla="*/ 82 h 163"/>
                <a:gd name="T44" fmla="*/ 18 w 126"/>
                <a:gd name="T45" fmla="*/ 87 h 163"/>
                <a:gd name="T46" fmla="*/ 17 w 126"/>
                <a:gd name="T47" fmla="*/ 93 h 163"/>
                <a:gd name="T48" fmla="*/ 5 w 126"/>
                <a:gd name="T49" fmla="*/ 91 h 163"/>
                <a:gd name="T50" fmla="*/ 0 w 126"/>
                <a:gd name="T51" fmla="*/ 104 h 163"/>
                <a:gd name="T52" fmla="*/ 0 w 126"/>
                <a:gd name="T53" fmla="*/ 133 h 163"/>
                <a:gd name="T54" fmla="*/ 3 w 126"/>
                <a:gd name="T55" fmla="*/ 139 h 16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6"/>
                <a:gd name="T85" fmla="*/ 0 h 163"/>
                <a:gd name="T86" fmla="*/ 126 w 126"/>
                <a:gd name="T87" fmla="*/ 163 h 16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6" h="163">
                  <a:moveTo>
                    <a:pt x="3" y="162"/>
                  </a:moveTo>
                  <a:lnTo>
                    <a:pt x="29" y="146"/>
                  </a:lnTo>
                  <a:lnTo>
                    <a:pt x="52" y="123"/>
                  </a:lnTo>
                  <a:lnTo>
                    <a:pt x="71" y="104"/>
                  </a:lnTo>
                  <a:lnTo>
                    <a:pt x="86" y="84"/>
                  </a:lnTo>
                  <a:lnTo>
                    <a:pt x="106" y="49"/>
                  </a:lnTo>
                  <a:lnTo>
                    <a:pt x="116" y="31"/>
                  </a:lnTo>
                  <a:lnTo>
                    <a:pt x="123" y="18"/>
                  </a:lnTo>
                  <a:lnTo>
                    <a:pt x="125" y="0"/>
                  </a:lnTo>
                  <a:lnTo>
                    <a:pt x="116" y="0"/>
                  </a:lnTo>
                  <a:lnTo>
                    <a:pt x="111" y="2"/>
                  </a:lnTo>
                  <a:lnTo>
                    <a:pt x="98" y="4"/>
                  </a:lnTo>
                  <a:lnTo>
                    <a:pt x="52" y="10"/>
                  </a:lnTo>
                  <a:lnTo>
                    <a:pt x="29" y="13"/>
                  </a:lnTo>
                  <a:lnTo>
                    <a:pt x="22" y="9"/>
                  </a:lnTo>
                  <a:lnTo>
                    <a:pt x="13" y="19"/>
                  </a:lnTo>
                  <a:lnTo>
                    <a:pt x="16" y="22"/>
                  </a:lnTo>
                  <a:lnTo>
                    <a:pt x="13" y="27"/>
                  </a:lnTo>
                  <a:lnTo>
                    <a:pt x="24" y="33"/>
                  </a:lnTo>
                  <a:lnTo>
                    <a:pt x="59" y="51"/>
                  </a:lnTo>
                  <a:lnTo>
                    <a:pt x="75" y="52"/>
                  </a:lnTo>
                  <a:lnTo>
                    <a:pt x="42" y="96"/>
                  </a:lnTo>
                  <a:lnTo>
                    <a:pt x="25" y="101"/>
                  </a:lnTo>
                  <a:lnTo>
                    <a:pt x="23" y="108"/>
                  </a:lnTo>
                  <a:lnTo>
                    <a:pt x="7" y="106"/>
                  </a:lnTo>
                  <a:lnTo>
                    <a:pt x="0" y="121"/>
                  </a:lnTo>
                  <a:lnTo>
                    <a:pt x="0" y="155"/>
                  </a:lnTo>
                  <a:lnTo>
                    <a:pt x="3" y="162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29" name="Freeform 130"/>
            <p:cNvSpPr>
              <a:spLocks/>
            </p:cNvSpPr>
            <p:nvPr/>
          </p:nvSpPr>
          <p:spPr bwMode="auto">
            <a:xfrm>
              <a:off x="3940062" y="3749075"/>
              <a:ext cx="131619" cy="141568"/>
            </a:xfrm>
            <a:custGeom>
              <a:avLst/>
              <a:gdLst>
                <a:gd name="T0" fmla="*/ 51 w 118"/>
                <a:gd name="T1" fmla="*/ 99 h 126"/>
                <a:gd name="T2" fmla="*/ 64 w 118"/>
                <a:gd name="T3" fmla="*/ 86 h 126"/>
                <a:gd name="T4" fmla="*/ 79 w 118"/>
                <a:gd name="T5" fmla="*/ 59 h 126"/>
                <a:gd name="T6" fmla="*/ 81 w 118"/>
                <a:gd name="T7" fmla="*/ 58 h 126"/>
                <a:gd name="T8" fmla="*/ 78 w 118"/>
                <a:gd name="T9" fmla="*/ 52 h 126"/>
                <a:gd name="T10" fmla="*/ 78 w 118"/>
                <a:gd name="T11" fmla="*/ 23 h 126"/>
                <a:gd name="T12" fmla="*/ 84 w 118"/>
                <a:gd name="T13" fmla="*/ 10 h 126"/>
                <a:gd name="T14" fmla="*/ 81 w 118"/>
                <a:gd name="T15" fmla="*/ 6 h 126"/>
                <a:gd name="T16" fmla="*/ 65 w 118"/>
                <a:gd name="T17" fmla="*/ 8 h 126"/>
                <a:gd name="T18" fmla="*/ 59 w 118"/>
                <a:gd name="T19" fmla="*/ 16 h 126"/>
                <a:gd name="T20" fmla="*/ 45 w 118"/>
                <a:gd name="T21" fmla="*/ 13 h 126"/>
                <a:gd name="T22" fmla="*/ 31 w 118"/>
                <a:gd name="T23" fmla="*/ 2 h 126"/>
                <a:gd name="T24" fmla="*/ 21 w 118"/>
                <a:gd name="T25" fmla="*/ 0 h 126"/>
                <a:gd name="T26" fmla="*/ 19 w 118"/>
                <a:gd name="T27" fmla="*/ 2 h 126"/>
                <a:gd name="T28" fmla="*/ 8 w 118"/>
                <a:gd name="T29" fmla="*/ 6 h 126"/>
                <a:gd name="T30" fmla="*/ 8 w 118"/>
                <a:gd name="T31" fmla="*/ 11 h 126"/>
                <a:gd name="T32" fmla="*/ 12 w 118"/>
                <a:gd name="T33" fmla="*/ 34 h 126"/>
                <a:gd name="T34" fmla="*/ 0 w 118"/>
                <a:gd name="T35" fmla="*/ 49 h 126"/>
                <a:gd name="T36" fmla="*/ 3 w 118"/>
                <a:gd name="T37" fmla="*/ 55 h 126"/>
                <a:gd name="T38" fmla="*/ 4 w 118"/>
                <a:gd name="T39" fmla="*/ 62 h 126"/>
                <a:gd name="T40" fmla="*/ 3 w 118"/>
                <a:gd name="T41" fmla="*/ 67 h 126"/>
                <a:gd name="T42" fmla="*/ 37 w 118"/>
                <a:gd name="T43" fmla="*/ 94 h 126"/>
                <a:gd name="T44" fmla="*/ 37 w 118"/>
                <a:gd name="T45" fmla="*/ 97 h 126"/>
                <a:gd name="T46" fmla="*/ 40 w 118"/>
                <a:gd name="T47" fmla="*/ 101 h 126"/>
                <a:gd name="T48" fmla="*/ 49 w 118"/>
                <a:gd name="T49" fmla="*/ 108 h 126"/>
                <a:gd name="T50" fmla="*/ 51 w 118"/>
                <a:gd name="T51" fmla="*/ 99 h 12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8"/>
                <a:gd name="T79" fmla="*/ 0 h 126"/>
                <a:gd name="T80" fmla="*/ 118 w 118"/>
                <a:gd name="T81" fmla="*/ 126 h 12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8" h="126">
                  <a:moveTo>
                    <a:pt x="71" y="115"/>
                  </a:moveTo>
                  <a:lnTo>
                    <a:pt x="90" y="100"/>
                  </a:lnTo>
                  <a:lnTo>
                    <a:pt x="110" y="69"/>
                  </a:lnTo>
                  <a:lnTo>
                    <a:pt x="113" y="67"/>
                  </a:lnTo>
                  <a:lnTo>
                    <a:pt x="109" y="60"/>
                  </a:lnTo>
                  <a:lnTo>
                    <a:pt x="109" y="27"/>
                  </a:lnTo>
                  <a:lnTo>
                    <a:pt x="117" y="12"/>
                  </a:lnTo>
                  <a:lnTo>
                    <a:pt x="113" y="6"/>
                  </a:lnTo>
                  <a:lnTo>
                    <a:pt x="91" y="10"/>
                  </a:lnTo>
                  <a:lnTo>
                    <a:pt x="83" y="18"/>
                  </a:lnTo>
                  <a:lnTo>
                    <a:pt x="63" y="15"/>
                  </a:lnTo>
                  <a:lnTo>
                    <a:pt x="44" y="2"/>
                  </a:lnTo>
                  <a:lnTo>
                    <a:pt x="30" y="0"/>
                  </a:lnTo>
                  <a:lnTo>
                    <a:pt x="27" y="2"/>
                  </a:lnTo>
                  <a:lnTo>
                    <a:pt x="11" y="6"/>
                  </a:lnTo>
                  <a:lnTo>
                    <a:pt x="12" y="13"/>
                  </a:lnTo>
                  <a:lnTo>
                    <a:pt x="16" y="40"/>
                  </a:lnTo>
                  <a:lnTo>
                    <a:pt x="0" y="57"/>
                  </a:lnTo>
                  <a:lnTo>
                    <a:pt x="5" y="64"/>
                  </a:lnTo>
                  <a:lnTo>
                    <a:pt x="6" y="72"/>
                  </a:lnTo>
                  <a:lnTo>
                    <a:pt x="3" y="78"/>
                  </a:lnTo>
                  <a:lnTo>
                    <a:pt x="52" y="109"/>
                  </a:lnTo>
                  <a:lnTo>
                    <a:pt x="52" y="112"/>
                  </a:lnTo>
                  <a:lnTo>
                    <a:pt x="55" y="117"/>
                  </a:lnTo>
                  <a:lnTo>
                    <a:pt x="69" y="125"/>
                  </a:lnTo>
                  <a:lnTo>
                    <a:pt x="71" y="115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30" name="Freeform 131"/>
            <p:cNvSpPr>
              <a:spLocks/>
            </p:cNvSpPr>
            <p:nvPr/>
          </p:nvSpPr>
          <p:spPr bwMode="auto">
            <a:xfrm>
              <a:off x="3940062" y="3749075"/>
              <a:ext cx="131619" cy="141568"/>
            </a:xfrm>
            <a:custGeom>
              <a:avLst/>
              <a:gdLst>
                <a:gd name="T0" fmla="*/ 51 w 118"/>
                <a:gd name="T1" fmla="*/ 99 h 126"/>
                <a:gd name="T2" fmla="*/ 64 w 118"/>
                <a:gd name="T3" fmla="*/ 86 h 126"/>
                <a:gd name="T4" fmla="*/ 79 w 118"/>
                <a:gd name="T5" fmla="*/ 59 h 126"/>
                <a:gd name="T6" fmla="*/ 81 w 118"/>
                <a:gd name="T7" fmla="*/ 58 h 126"/>
                <a:gd name="T8" fmla="*/ 78 w 118"/>
                <a:gd name="T9" fmla="*/ 52 h 126"/>
                <a:gd name="T10" fmla="*/ 78 w 118"/>
                <a:gd name="T11" fmla="*/ 23 h 126"/>
                <a:gd name="T12" fmla="*/ 84 w 118"/>
                <a:gd name="T13" fmla="*/ 10 h 126"/>
                <a:gd name="T14" fmla="*/ 81 w 118"/>
                <a:gd name="T15" fmla="*/ 6 h 126"/>
                <a:gd name="T16" fmla="*/ 65 w 118"/>
                <a:gd name="T17" fmla="*/ 8 h 126"/>
                <a:gd name="T18" fmla="*/ 59 w 118"/>
                <a:gd name="T19" fmla="*/ 16 h 126"/>
                <a:gd name="T20" fmla="*/ 45 w 118"/>
                <a:gd name="T21" fmla="*/ 13 h 126"/>
                <a:gd name="T22" fmla="*/ 31 w 118"/>
                <a:gd name="T23" fmla="*/ 2 h 126"/>
                <a:gd name="T24" fmla="*/ 21 w 118"/>
                <a:gd name="T25" fmla="*/ 0 h 126"/>
                <a:gd name="T26" fmla="*/ 19 w 118"/>
                <a:gd name="T27" fmla="*/ 2 h 126"/>
                <a:gd name="T28" fmla="*/ 8 w 118"/>
                <a:gd name="T29" fmla="*/ 6 h 126"/>
                <a:gd name="T30" fmla="*/ 8 w 118"/>
                <a:gd name="T31" fmla="*/ 11 h 126"/>
                <a:gd name="T32" fmla="*/ 12 w 118"/>
                <a:gd name="T33" fmla="*/ 34 h 126"/>
                <a:gd name="T34" fmla="*/ 0 w 118"/>
                <a:gd name="T35" fmla="*/ 49 h 126"/>
                <a:gd name="T36" fmla="*/ 3 w 118"/>
                <a:gd name="T37" fmla="*/ 55 h 126"/>
                <a:gd name="T38" fmla="*/ 4 w 118"/>
                <a:gd name="T39" fmla="*/ 62 h 126"/>
                <a:gd name="T40" fmla="*/ 3 w 118"/>
                <a:gd name="T41" fmla="*/ 67 h 126"/>
                <a:gd name="T42" fmla="*/ 37 w 118"/>
                <a:gd name="T43" fmla="*/ 94 h 126"/>
                <a:gd name="T44" fmla="*/ 37 w 118"/>
                <a:gd name="T45" fmla="*/ 97 h 126"/>
                <a:gd name="T46" fmla="*/ 40 w 118"/>
                <a:gd name="T47" fmla="*/ 101 h 126"/>
                <a:gd name="T48" fmla="*/ 49 w 118"/>
                <a:gd name="T49" fmla="*/ 108 h 12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18"/>
                <a:gd name="T76" fmla="*/ 0 h 126"/>
                <a:gd name="T77" fmla="*/ 118 w 118"/>
                <a:gd name="T78" fmla="*/ 126 h 12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18" h="126">
                  <a:moveTo>
                    <a:pt x="71" y="115"/>
                  </a:moveTo>
                  <a:lnTo>
                    <a:pt x="90" y="100"/>
                  </a:lnTo>
                  <a:lnTo>
                    <a:pt x="110" y="69"/>
                  </a:lnTo>
                  <a:lnTo>
                    <a:pt x="113" y="67"/>
                  </a:lnTo>
                  <a:lnTo>
                    <a:pt x="109" y="60"/>
                  </a:lnTo>
                  <a:lnTo>
                    <a:pt x="109" y="27"/>
                  </a:lnTo>
                  <a:lnTo>
                    <a:pt x="117" y="12"/>
                  </a:lnTo>
                  <a:lnTo>
                    <a:pt x="113" y="6"/>
                  </a:lnTo>
                  <a:lnTo>
                    <a:pt x="91" y="10"/>
                  </a:lnTo>
                  <a:lnTo>
                    <a:pt x="83" y="18"/>
                  </a:lnTo>
                  <a:lnTo>
                    <a:pt x="63" y="15"/>
                  </a:lnTo>
                  <a:lnTo>
                    <a:pt x="44" y="2"/>
                  </a:lnTo>
                  <a:lnTo>
                    <a:pt x="30" y="0"/>
                  </a:lnTo>
                  <a:lnTo>
                    <a:pt x="27" y="2"/>
                  </a:lnTo>
                  <a:lnTo>
                    <a:pt x="11" y="6"/>
                  </a:lnTo>
                  <a:lnTo>
                    <a:pt x="12" y="13"/>
                  </a:lnTo>
                  <a:lnTo>
                    <a:pt x="16" y="40"/>
                  </a:lnTo>
                  <a:lnTo>
                    <a:pt x="0" y="57"/>
                  </a:lnTo>
                  <a:lnTo>
                    <a:pt x="5" y="64"/>
                  </a:lnTo>
                  <a:lnTo>
                    <a:pt x="6" y="72"/>
                  </a:lnTo>
                  <a:lnTo>
                    <a:pt x="3" y="78"/>
                  </a:lnTo>
                  <a:lnTo>
                    <a:pt x="52" y="109"/>
                  </a:lnTo>
                  <a:lnTo>
                    <a:pt x="52" y="112"/>
                  </a:lnTo>
                  <a:lnTo>
                    <a:pt x="55" y="117"/>
                  </a:lnTo>
                  <a:lnTo>
                    <a:pt x="69" y="125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31" name="Freeform 132"/>
            <p:cNvSpPr>
              <a:spLocks/>
            </p:cNvSpPr>
            <p:nvPr/>
          </p:nvSpPr>
          <p:spPr bwMode="auto">
            <a:xfrm>
              <a:off x="3871620" y="3758755"/>
              <a:ext cx="88185" cy="84699"/>
            </a:xfrm>
            <a:custGeom>
              <a:avLst/>
              <a:gdLst>
                <a:gd name="T0" fmla="*/ 12 w 79"/>
                <a:gd name="T1" fmla="*/ 5 h 76"/>
                <a:gd name="T2" fmla="*/ 11 w 79"/>
                <a:gd name="T3" fmla="*/ 6 h 76"/>
                <a:gd name="T4" fmla="*/ 10 w 79"/>
                <a:gd name="T5" fmla="*/ 13 h 76"/>
                <a:gd name="T6" fmla="*/ 8 w 79"/>
                <a:gd name="T7" fmla="*/ 17 h 76"/>
                <a:gd name="T8" fmla="*/ 8 w 79"/>
                <a:gd name="T9" fmla="*/ 25 h 76"/>
                <a:gd name="T10" fmla="*/ 1 w 79"/>
                <a:gd name="T11" fmla="*/ 43 h 76"/>
                <a:gd name="T12" fmla="*/ 0 w 79"/>
                <a:gd name="T13" fmla="*/ 52 h 76"/>
                <a:gd name="T14" fmla="*/ 2 w 79"/>
                <a:gd name="T15" fmla="*/ 64 h 76"/>
                <a:gd name="T16" fmla="*/ 8 w 79"/>
                <a:gd name="T17" fmla="*/ 61 h 76"/>
                <a:gd name="T18" fmla="*/ 21 w 79"/>
                <a:gd name="T19" fmla="*/ 56 h 76"/>
                <a:gd name="T20" fmla="*/ 32 w 79"/>
                <a:gd name="T21" fmla="*/ 46 h 76"/>
                <a:gd name="T22" fmla="*/ 34 w 79"/>
                <a:gd name="T23" fmla="*/ 43 h 76"/>
                <a:gd name="T24" fmla="*/ 43 w 79"/>
                <a:gd name="T25" fmla="*/ 41 h 76"/>
                <a:gd name="T26" fmla="*/ 56 w 79"/>
                <a:gd name="T27" fmla="*/ 28 h 76"/>
                <a:gd name="T28" fmla="*/ 51 w 79"/>
                <a:gd name="T29" fmla="*/ 8 h 76"/>
                <a:gd name="T30" fmla="*/ 51 w 79"/>
                <a:gd name="T31" fmla="*/ 5 h 76"/>
                <a:gd name="T32" fmla="*/ 51 w 79"/>
                <a:gd name="T33" fmla="*/ 1 h 76"/>
                <a:gd name="T34" fmla="*/ 50 w 79"/>
                <a:gd name="T35" fmla="*/ 0 h 76"/>
                <a:gd name="T36" fmla="*/ 31 w 79"/>
                <a:gd name="T37" fmla="*/ 3 h 76"/>
                <a:gd name="T38" fmla="*/ 16 w 79"/>
                <a:gd name="T39" fmla="*/ 3 h 76"/>
                <a:gd name="T40" fmla="*/ 12 w 79"/>
                <a:gd name="T41" fmla="*/ 5 h 7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79"/>
                <a:gd name="T64" fmla="*/ 0 h 76"/>
                <a:gd name="T65" fmla="*/ 79 w 79"/>
                <a:gd name="T66" fmla="*/ 76 h 7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79" h="76">
                  <a:moveTo>
                    <a:pt x="16" y="5"/>
                  </a:moveTo>
                  <a:lnTo>
                    <a:pt x="15" y="7"/>
                  </a:lnTo>
                  <a:lnTo>
                    <a:pt x="14" y="15"/>
                  </a:lnTo>
                  <a:lnTo>
                    <a:pt x="12" y="19"/>
                  </a:lnTo>
                  <a:lnTo>
                    <a:pt x="11" y="29"/>
                  </a:lnTo>
                  <a:lnTo>
                    <a:pt x="1" y="51"/>
                  </a:lnTo>
                  <a:lnTo>
                    <a:pt x="0" y="61"/>
                  </a:lnTo>
                  <a:lnTo>
                    <a:pt x="2" y="75"/>
                  </a:lnTo>
                  <a:lnTo>
                    <a:pt x="12" y="72"/>
                  </a:lnTo>
                  <a:lnTo>
                    <a:pt x="30" y="66"/>
                  </a:lnTo>
                  <a:lnTo>
                    <a:pt x="45" y="54"/>
                  </a:lnTo>
                  <a:lnTo>
                    <a:pt x="47" y="51"/>
                  </a:lnTo>
                  <a:lnTo>
                    <a:pt x="60" y="48"/>
                  </a:lnTo>
                  <a:lnTo>
                    <a:pt x="78" y="33"/>
                  </a:lnTo>
                  <a:lnTo>
                    <a:pt x="71" y="10"/>
                  </a:lnTo>
                  <a:lnTo>
                    <a:pt x="71" y="5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43" y="3"/>
                  </a:lnTo>
                  <a:lnTo>
                    <a:pt x="22" y="3"/>
                  </a:lnTo>
                  <a:lnTo>
                    <a:pt x="16" y="5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32" name="Freeform 133"/>
            <p:cNvSpPr>
              <a:spLocks/>
            </p:cNvSpPr>
            <p:nvPr/>
          </p:nvSpPr>
          <p:spPr bwMode="auto">
            <a:xfrm>
              <a:off x="3933481" y="3557897"/>
              <a:ext cx="215855" cy="212957"/>
            </a:xfrm>
            <a:custGeom>
              <a:avLst/>
              <a:gdLst>
                <a:gd name="T0" fmla="*/ 53 w 192"/>
                <a:gd name="T1" fmla="*/ 0 h 190"/>
                <a:gd name="T2" fmla="*/ 48 w 192"/>
                <a:gd name="T3" fmla="*/ 5 h 190"/>
                <a:gd name="T4" fmla="*/ 41 w 192"/>
                <a:gd name="T5" fmla="*/ 8 h 190"/>
                <a:gd name="T6" fmla="*/ 34 w 192"/>
                <a:gd name="T7" fmla="*/ 18 h 190"/>
                <a:gd name="T8" fmla="*/ 28 w 192"/>
                <a:gd name="T9" fmla="*/ 26 h 190"/>
                <a:gd name="T10" fmla="*/ 27 w 192"/>
                <a:gd name="T11" fmla="*/ 34 h 190"/>
                <a:gd name="T12" fmla="*/ 24 w 192"/>
                <a:gd name="T13" fmla="*/ 43 h 190"/>
                <a:gd name="T14" fmla="*/ 18 w 192"/>
                <a:gd name="T15" fmla="*/ 55 h 190"/>
                <a:gd name="T16" fmla="*/ 11 w 192"/>
                <a:gd name="T17" fmla="*/ 63 h 190"/>
                <a:gd name="T18" fmla="*/ 6 w 192"/>
                <a:gd name="T19" fmla="*/ 69 h 190"/>
                <a:gd name="T20" fmla="*/ 3 w 192"/>
                <a:gd name="T21" fmla="*/ 78 h 190"/>
                <a:gd name="T22" fmla="*/ 3 w 192"/>
                <a:gd name="T23" fmla="*/ 97 h 190"/>
                <a:gd name="T24" fmla="*/ 0 w 192"/>
                <a:gd name="T25" fmla="*/ 101 h 190"/>
                <a:gd name="T26" fmla="*/ 1 w 192"/>
                <a:gd name="T27" fmla="*/ 104 h 190"/>
                <a:gd name="T28" fmla="*/ 3 w 192"/>
                <a:gd name="T29" fmla="*/ 108 h 190"/>
                <a:gd name="T30" fmla="*/ 16 w 192"/>
                <a:gd name="T31" fmla="*/ 121 h 190"/>
                <a:gd name="T32" fmla="*/ 22 w 192"/>
                <a:gd name="T33" fmla="*/ 132 h 190"/>
                <a:gd name="T34" fmla="*/ 26 w 192"/>
                <a:gd name="T35" fmla="*/ 146 h 190"/>
                <a:gd name="T36" fmla="*/ 36 w 192"/>
                <a:gd name="T37" fmla="*/ 148 h 190"/>
                <a:gd name="T38" fmla="*/ 49 w 192"/>
                <a:gd name="T39" fmla="*/ 159 h 190"/>
                <a:gd name="T40" fmla="*/ 64 w 192"/>
                <a:gd name="T41" fmla="*/ 162 h 190"/>
                <a:gd name="T42" fmla="*/ 69 w 192"/>
                <a:gd name="T43" fmla="*/ 156 h 190"/>
                <a:gd name="T44" fmla="*/ 85 w 192"/>
                <a:gd name="T45" fmla="*/ 152 h 190"/>
                <a:gd name="T46" fmla="*/ 88 w 192"/>
                <a:gd name="T47" fmla="*/ 157 h 190"/>
                <a:gd name="T48" fmla="*/ 100 w 192"/>
                <a:gd name="T49" fmla="*/ 157 h 190"/>
                <a:gd name="T50" fmla="*/ 103 w 192"/>
                <a:gd name="T51" fmla="*/ 152 h 190"/>
                <a:gd name="T52" fmla="*/ 114 w 192"/>
                <a:gd name="T53" fmla="*/ 148 h 190"/>
                <a:gd name="T54" fmla="*/ 139 w 192"/>
                <a:gd name="T55" fmla="*/ 110 h 190"/>
                <a:gd name="T56" fmla="*/ 127 w 192"/>
                <a:gd name="T57" fmla="*/ 110 h 190"/>
                <a:gd name="T58" fmla="*/ 102 w 192"/>
                <a:gd name="T59" fmla="*/ 94 h 190"/>
                <a:gd name="T60" fmla="*/ 92 w 192"/>
                <a:gd name="T61" fmla="*/ 88 h 190"/>
                <a:gd name="T62" fmla="*/ 96 w 192"/>
                <a:gd name="T63" fmla="*/ 85 h 190"/>
                <a:gd name="T64" fmla="*/ 92 w 192"/>
                <a:gd name="T65" fmla="*/ 82 h 190"/>
                <a:gd name="T66" fmla="*/ 83 w 192"/>
                <a:gd name="T67" fmla="*/ 80 h 190"/>
                <a:gd name="T68" fmla="*/ 82 w 192"/>
                <a:gd name="T69" fmla="*/ 69 h 190"/>
                <a:gd name="T70" fmla="*/ 87 w 192"/>
                <a:gd name="T71" fmla="*/ 62 h 190"/>
                <a:gd name="T72" fmla="*/ 90 w 192"/>
                <a:gd name="T73" fmla="*/ 64 h 190"/>
                <a:gd name="T74" fmla="*/ 92 w 192"/>
                <a:gd name="T75" fmla="*/ 59 h 190"/>
                <a:gd name="T76" fmla="*/ 91 w 192"/>
                <a:gd name="T77" fmla="*/ 55 h 190"/>
                <a:gd name="T78" fmla="*/ 86 w 192"/>
                <a:gd name="T79" fmla="*/ 48 h 190"/>
                <a:gd name="T80" fmla="*/ 75 w 192"/>
                <a:gd name="T81" fmla="*/ 37 h 190"/>
                <a:gd name="T82" fmla="*/ 67 w 192"/>
                <a:gd name="T83" fmla="*/ 28 h 190"/>
                <a:gd name="T84" fmla="*/ 56 w 192"/>
                <a:gd name="T85" fmla="*/ 12 h 190"/>
                <a:gd name="T86" fmla="*/ 54 w 192"/>
                <a:gd name="T87" fmla="*/ 6 h 190"/>
                <a:gd name="T88" fmla="*/ 53 w 192"/>
                <a:gd name="T89" fmla="*/ 0 h 19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92"/>
                <a:gd name="T136" fmla="*/ 0 h 190"/>
                <a:gd name="T137" fmla="*/ 192 w 192"/>
                <a:gd name="T138" fmla="*/ 190 h 19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92" h="190">
                  <a:moveTo>
                    <a:pt x="72" y="0"/>
                  </a:moveTo>
                  <a:lnTo>
                    <a:pt x="66" y="5"/>
                  </a:lnTo>
                  <a:lnTo>
                    <a:pt x="56" y="10"/>
                  </a:lnTo>
                  <a:lnTo>
                    <a:pt x="47" y="20"/>
                  </a:lnTo>
                  <a:lnTo>
                    <a:pt x="39" y="30"/>
                  </a:lnTo>
                  <a:lnTo>
                    <a:pt x="37" y="40"/>
                  </a:lnTo>
                  <a:lnTo>
                    <a:pt x="33" y="50"/>
                  </a:lnTo>
                  <a:lnTo>
                    <a:pt x="25" y="64"/>
                  </a:lnTo>
                  <a:lnTo>
                    <a:pt x="15" y="73"/>
                  </a:lnTo>
                  <a:lnTo>
                    <a:pt x="8" y="81"/>
                  </a:lnTo>
                  <a:lnTo>
                    <a:pt x="3" y="91"/>
                  </a:lnTo>
                  <a:lnTo>
                    <a:pt x="3" y="113"/>
                  </a:lnTo>
                  <a:lnTo>
                    <a:pt x="0" y="118"/>
                  </a:lnTo>
                  <a:lnTo>
                    <a:pt x="1" y="121"/>
                  </a:lnTo>
                  <a:lnTo>
                    <a:pt x="4" y="126"/>
                  </a:lnTo>
                  <a:lnTo>
                    <a:pt x="22" y="141"/>
                  </a:lnTo>
                  <a:lnTo>
                    <a:pt x="31" y="154"/>
                  </a:lnTo>
                  <a:lnTo>
                    <a:pt x="35" y="171"/>
                  </a:lnTo>
                  <a:lnTo>
                    <a:pt x="49" y="173"/>
                  </a:lnTo>
                  <a:lnTo>
                    <a:pt x="67" y="186"/>
                  </a:lnTo>
                  <a:lnTo>
                    <a:pt x="88" y="189"/>
                  </a:lnTo>
                  <a:lnTo>
                    <a:pt x="95" y="181"/>
                  </a:lnTo>
                  <a:lnTo>
                    <a:pt x="117" y="177"/>
                  </a:lnTo>
                  <a:lnTo>
                    <a:pt x="121" y="183"/>
                  </a:lnTo>
                  <a:lnTo>
                    <a:pt x="137" y="184"/>
                  </a:lnTo>
                  <a:lnTo>
                    <a:pt x="141" y="177"/>
                  </a:lnTo>
                  <a:lnTo>
                    <a:pt x="156" y="173"/>
                  </a:lnTo>
                  <a:lnTo>
                    <a:pt x="191" y="129"/>
                  </a:lnTo>
                  <a:lnTo>
                    <a:pt x="175" y="128"/>
                  </a:lnTo>
                  <a:lnTo>
                    <a:pt x="139" y="110"/>
                  </a:lnTo>
                  <a:lnTo>
                    <a:pt x="127" y="103"/>
                  </a:lnTo>
                  <a:lnTo>
                    <a:pt x="131" y="99"/>
                  </a:lnTo>
                  <a:lnTo>
                    <a:pt x="127" y="95"/>
                  </a:lnTo>
                  <a:lnTo>
                    <a:pt x="113" y="93"/>
                  </a:lnTo>
                  <a:lnTo>
                    <a:pt x="112" y="81"/>
                  </a:lnTo>
                  <a:lnTo>
                    <a:pt x="119" y="72"/>
                  </a:lnTo>
                  <a:lnTo>
                    <a:pt x="123" y="74"/>
                  </a:lnTo>
                  <a:lnTo>
                    <a:pt x="127" y="69"/>
                  </a:lnTo>
                  <a:lnTo>
                    <a:pt x="125" y="64"/>
                  </a:lnTo>
                  <a:lnTo>
                    <a:pt x="118" y="56"/>
                  </a:lnTo>
                  <a:lnTo>
                    <a:pt x="103" y="43"/>
                  </a:lnTo>
                  <a:lnTo>
                    <a:pt x="91" y="32"/>
                  </a:lnTo>
                  <a:lnTo>
                    <a:pt x="76" y="14"/>
                  </a:lnTo>
                  <a:lnTo>
                    <a:pt x="74" y="6"/>
                  </a:lnTo>
                  <a:lnTo>
                    <a:pt x="72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33" name="Freeform 134"/>
            <p:cNvSpPr>
              <a:spLocks/>
            </p:cNvSpPr>
            <p:nvPr/>
          </p:nvSpPr>
          <p:spPr bwMode="auto">
            <a:xfrm>
              <a:off x="3871620" y="3834984"/>
              <a:ext cx="30272" cy="29040"/>
            </a:xfrm>
            <a:custGeom>
              <a:avLst/>
              <a:gdLst>
                <a:gd name="T0" fmla="*/ 0 w 26"/>
                <a:gd name="T1" fmla="*/ 5 h 26"/>
                <a:gd name="T2" fmla="*/ 17 w 26"/>
                <a:gd name="T3" fmla="*/ 0 h 26"/>
                <a:gd name="T4" fmla="*/ 18 w 26"/>
                <a:gd name="T5" fmla="*/ 4 h 26"/>
                <a:gd name="T6" fmla="*/ 19 w 26"/>
                <a:gd name="T7" fmla="*/ 9 h 26"/>
                <a:gd name="T8" fmla="*/ 19 w 26"/>
                <a:gd name="T9" fmla="*/ 13 h 26"/>
                <a:gd name="T10" fmla="*/ 17 w 26"/>
                <a:gd name="T11" fmla="*/ 18 h 26"/>
                <a:gd name="T12" fmla="*/ 13 w 26"/>
                <a:gd name="T13" fmla="*/ 18 h 26"/>
                <a:gd name="T14" fmla="*/ 11 w 26"/>
                <a:gd name="T15" fmla="*/ 21 h 26"/>
                <a:gd name="T16" fmla="*/ 7 w 26"/>
                <a:gd name="T17" fmla="*/ 21 h 26"/>
                <a:gd name="T18" fmla="*/ 3 w 26"/>
                <a:gd name="T19" fmla="*/ 19 h 26"/>
                <a:gd name="T20" fmla="*/ 1 w 26"/>
                <a:gd name="T21" fmla="*/ 15 h 26"/>
                <a:gd name="T22" fmla="*/ 0 w 26"/>
                <a:gd name="T23" fmla="*/ 5 h 2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"/>
                <a:gd name="T37" fmla="*/ 0 h 26"/>
                <a:gd name="T38" fmla="*/ 26 w 26"/>
                <a:gd name="T39" fmla="*/ 26 h 2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" h="26">
                  <a:moveTo>
                    <a:pt x="0" y="5"/>
                  </a:moveTo>
                  <a:lnTo>
                    <a:pt x="21" y="0"/>
                  </a:lnTo>
                  <a:lnTo>
                    <a:pt x="23" y="4"/>
                  </a:lnTo>
                  <a:lnTo>
                    <a:pt x="25" y="11"/>
                  </a:lnTo>
                  <a:lnTo>
                    <a:pt x="25" y="15"/>
                  </a:lnTo>
                  <a:lnTo>
                    <a:pt x="21" y="21"/>
                  </a:lnTo>
                  <a:lnTo>
                    <a:pt x="17" y="22"/>
                  </a:lnTo>
                  <a:lnTo>
                    <a:pt x="13" y="25"/>
                  </a:lnTo>
                  <a:lnTo>
                    <a:pt x="9" y="25"/>
                  </a:lnTo>
                  <a:lnTo>
                    <a:pt x="3" y="23"/>
                  </a:lnTo>
                  <a:lnTo>
                    <a:pt x="1" y="17"/>
                  </a:lnTo>
                  <a:lnTo>
                    <a:pt x="0" y="5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34" name="Freeform 135"/>
            <p:cNvSpPr>
              <a:spLocks/>
            </p:cNvSpPr>
            <p:nvPr/>
          </p:nvSpPr>
          <p:spPr bwMode="auto">
            <a:xfrm>
              <a:off x="3876885" y="3855554"/>
              <a:ext cx="28956" cy="38720"/>
            </a:xfrm>
            <a:custGeom>
              <a:avLst/>
              <a:gdLst>
                <a:gd name="T0" fmla="*/ 13 w 26"/>
                <a:gd name="T1" fmla="*/ 0 h 34"/>
                <a:gd name="T2" fmla="*/ 9 w 26"/>
                <a:gd name="T3" fmla="*/ 5 h 34"/>
                <a:gd name="T4" fmla="*/ 7 w 26"/>
                <a:gd name="T5" fmla="*/ 5 h 34"/>
                <a:gd name="T6" fmla="*/ 7 w 26"/>
                <a:gd name="T7" fmla="*/ 7 h 34"/>
                <a:gd name="T8" fmla="*/ 0 w 26"/>
                <a:gd name="T9" fmla="*/ 6 h 34"/>
                <a:gd name="T10" fmla="*/ 4 w 26"/>
                <a:gd name="T11" fmla="*/ 29 h 34"/>
                <a:gd name="T12" fmla="*/ 10 w 26"/>
                <a:gd name="T13" fmla="*/ 23 h 34"/>
                <a:gd name="T14" fmla="*/ 15 w 26"/>
                <a:gd name="T15" fmla="*/ 16 h 34"/>
                <a:gd name="T16" fmla="*/ 18 w 26"/>
                <a:gd name="T17" fmla="*/ 9 h 34"/>
                <a:gd name="T18" fmla="*/ 15 w 26"/>
                <a:gd name="T19" fmla="*/ 7 h 34"/>
                <a:gd name="T20" fmla="*/ 13 w 26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"/>
                <a:gd name="T34" fmla="*/ 0 h 34"/>
                <a:gd name="T35" fmla="*/ 26 w 26"/>
                <a:gd name="T36" fmla="*/ 34 h 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" h="34">
                  <a:moveTo>
                    <a:pt x="18" y="0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9" y="7"/>
                  </a:lnTo>
                  <a:lnTo>
                    <a:pt x="0" y="6"/>
                  </a:lnTo>
                  <a:lnTo>
                    <a:pt x="6" y="33"/>
                  </a:lnTo>
                  <a:lnTo>
                    <a:pt x="14" y="25"/>
                  </a:lnTo>
                  <a:lnTo>
                    <a:pt x="21" y="18"/>
                  </a:lnTo>
                  <a:lnTo>
                    <a:pt x="25" y="11"/>
                  </a:lnTo>
                  <a:lnTo>
                    <a:pt x="21" y="7"/>
                  </a:lnTo>
                  <a:lnTo>
                    <a:pt x="18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35" name="Freeform 136"/>
            <p:cNvSpPr>
              <a:spLocks/>
            </p:cNvSpPr>
            <p:nvPr/>
          </p:nvSpPr>
          <p:spPr bwMode="auto">
            <a:xfrm>
              <a:off x="3884782" y="3832564"/>
              <a:ext cx="152678" cy="160928"/>
            </a:xfrm>
            <a:custGeom>
              <a:avLst/>
              <a:gdLst>
                <a:gd name="T0" fmla="*/ 38 w 136"/>
                <a:gd name="T1" fmla="*/ 4 h 144"/>
                <a:gd name="T2" fmla="*/ 32 w 136"/>
                <a:gd name="T3" fmla="*/ 4 h 144"/>
                <a:gd name="T4" fmla="*/ 31 w 136"/>
                <a:gd name="T5" fmla="*/ 8 h 144"/>
                <a:gd name="T6" fmla="*/ 27 w 136"/>
                <a:gd name="T7" fmla="*/ 13 h 144"/>
                <a:gd name="T8" fmla="*/ 22 w 136"/>
                <a:gd name="T9" fmla="*/ 16 h 144"/>
                <a:gd name="T10" fmla="*/ 17 w 136"/>
                <a:gd name="T11" fmla="*/ 11 h 144"/>
                <a:gd name="T12" fmla="*/ 15 w 136"/>
                <a:gd name="T13" fmla="*/ 6 h 144"/>
                <a:gd name="T14" fmla="*/ 14 w 136"/>
                <a:gd name="T15" fmla="*/ 0 h 144"/>
                <a:gd name="T16" fmla="*/ 8 w 136"/>
                <a:gd name="T17" fmla="*/ 3 h 144"/>
                <a:gd name="T18" fmla="*/ 9 w 136"/>
                <a:gd name="T19" fmla="*/ 11 h 144"/>
                <a:gd name="T20" fmla="*/ 10 w 136"/>
                <a:gd name="T21" fmla="*/ 13 h 144"/>
                <a:gd name="T22" fmla="*/ 9 w 136"/>
                <a:gd name="T23" fmla="*/ 18 h 144"/>
                <a:gd name="T24" fmla="*/ 9 w 136"/>
                <a:gd name="T25" fmla="*/ 20 h 144"/>
                <a:gd name="T26" fmla="*/ 14 w 136"/>
                <a:gd name="T27" fmla="*/ 27 h 144"/>
                <a:gd name="T28" fmla="*/ 12 w 136"/>
                <a:gd name="T29" fmla="*/ 31 h 144"/>
                <a:gd name="T30" fmla="*/ 0 w 136"/>
                <a:gd name="T31" fmla="*/ 44 h 144"/>
                <a:gd name="T32" fmla="*/ 8 w 136"/>
                <a:gd name="T33" fmla="*/ 88 h 144"/>
                <a:gd name="T34" fmla="*/ 16 w 136"/>
                <a:gd name="T35" fmla="*/ 90 h 144"/>
                <a:gd name="T36" fmla="*/ 26 w 136"/>
                <a:gd name="T37" fmla="*/ 93 h 144"/>
                <a:gd name="T38" fmla="*/ 32 w 136"/>
                <a:gd name="T39" fmla="*/ 91 h 144"/>
                <a:gd name="T40" fmla="*/ 41 w 136"/>
                <a:gd name="T41" fmla="*/ 95 h 144"/>
                <a:gd name="T42" fmla="*/ 47 w 136"/>
                <a:gd name="T43" fmla="*/ 105 h 144"/>
                <a:gd name="T44" fmla="*/ 52 w 136"/>
                <a:gd name="T45" fmla="*/ 120 h 144"/>
                <a:gd name="T46" fmla="*/ 63 w 136"/>
                <a:gd name="T47" fmla="*/ 122 h 144"/>
                <a:gd name="T48" fmla="*/ 67 w 136"/>
                <a:gd name="T49" fmla="*/ 119 h 144"/>
                <a:gd name="T50" fmla="*/ 67 w 136"/>
                <a:gd name="T51" fmla="*/ 122 h 144"/>
                <a:gd name="T52" fmla="*/ 83 w 136"/>
                <a:gd name="T53" fmla="*/ 120 h 144"/>
                <a:gd name="T54" fmla="*/ 98 w 136"/>
                <a:gd name="T55" fmla="*/ 115 h 144"/>
                <a:gd name="T56" fmla="*/ 87 w 136"/>
                <a:gd name="T57" fmla="*/ 92 h 144"/>
                <a:gd name="T58" fmla="*/ 85 w 136"/>
                <a:gd name="T59" fmla="*/ 77 h 144"/>
                <a:gd name="T60" fmla="*/ 81 w 136"/>
                <a:gd name="T61" fmla="*/ 72 h 144"/>
                <a:gd name="T62" fmla="*/ 79 w 136"/>
                <a:gd name="T63" fmla="*/ 67 h 144"/>
                <a:gd name="T64" fmla="*/ 80 w 136"/>
                <a:gd name="T65" fmla="*/ 60 h 144"/>
                <a:gd name="T66" fmla="*/ 86 w 136"/>
                <a:gd name="T67" fmla="*/ 42 h 144"/>
                <a:gd name="T68" fmla="*/ 77 w 136"/>
                <a:gd name="T69" fmla="*/ 37 h 144"/>
                <a:gd name="T70" fmla="*/ 75 w 136"/>
                <a:gd name="T71" fmla="*/ 35 h 144"/>
                <a:gd name="T72" fmla="*/ 73 w 136"/>
                <a:gd name="T73" fmla="*/ 30 h 144"/>
                <a:gd name="T74" fmla="*/ 38 w 136"/>
                <a:gd name="T75" fmla="*/ 4 h 14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6"/>
                <a:gd name="T115" fmla="*/ 0 h 144"/>
                <a:gd name="T116" fmla="*/ 136 w 136"/>
                <a:gd name="T117" fmla="*/ 144 h 14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6" h="144">
                  <a:moveTo>
                    <a:pt x="52" y="4"/>
                  </a:moveTo>
                  <a:lnTo>
                    <a:pt x="43" y="4"/>
                  </a:lnTo>
                  <a:lnTo>
                    <a:pt x="42" y="10"/>
                  </a:lnTo>
                  <a:lnTo>
                    <a:pt x="37" y="15"/>
                  </a:lnTo>
                  <a:lnTo>
                    <a:pt x="31" y="18"/>
                  </a:lnTo>
                  <a:lnTo>
                    <a:pt x="24" y="13"/>
                  </a:lnTo>
                  <a:lnTo>
                    <a:pt x="21" y="6"/>
                  </a:lnTo>
                  <a:lnTo>
                    <a:pt x="19" y="0"/>
                  </a:lnTo>
                  <a:lnTo>
                    <a:pt x="11" y="3"/>
                  </a:lnTo>
                  <a:lnTo>
                    <a:pt x="13" y="13"/>
                  </a:lnTo>
                  <a:lnTo>
                    <a:pt x="14" y="15"/>
                  </a:lnTo>
                  <a:lnTo>
                    <a:pt x="13" y="21"/>
                  </a:lnTo>
                  <a:lnTo>
                    <a:pt x="13" y="24"/>
                  </a:lnTo>
                  <a:lnTo>
                    <a:pt x="19" y="31"/>
                  </a:lnTo>
                  <a:lnTo>
                    <a:pt x="16" y="37"/>
                  </a:lnTo>
                  <a:lnTo>
                    <a:pt x="0" y="52"/>
                  </a:lnTo>
                  <a:lnTo>
                    <a:pt x="11" y="103"/>
                  </a:lnTo>
                  <a:lnTo>
                    <a:pt x="22" y="105"/>
                  </a:lnTo>
                  <a:lnTo>
                    <a:pt x="36" y="109"/>
                  </a:lnTo>
                  <a:lnTo>
                    <a:pt x="45" y="106"/>
                  </a:lnTo>
                  <a:lnTo>
                    <a:pt x="56" y="111"/>
                  </a:lnTo>
                  <a:lnTo>
                    <a:pt x="65" y="123"/>
                  </a:lnTo>
                  <a:lnTo>
                    <a:pt x="72" y="141"/>
                  </a:lnTo>
                  <a:lnTo>
                    <a:pt x="87" y="143"/>
                  </a:lnTo>
                  <a:lnTo>
                    <a:pt x="91" y="140"/>
                  </a:lnTo>
                  <a:lnTo>
                    <a:pt x="93" y="143"/>
                  </a:lnTo>
                  <a:lnTo>
                    <a:pt x="114" y="141"/>
                  </a:lnTo>
                  <a:lnTo>
                    <a:pt x="135" y="135"/>
                  </a:lnTo>
                  <a:lnTo>
                    <a:pt x="120" y="108"/>
                  </a:lnTo>
                  <a:lnTo>
                    <a:pt x="117" y="90"/>
                  </a:lnTo>
                  <a:lnTo>
                    <a:pt x="111" y="84"/>
                  </a:lnTo>
                  <a:lnTo>
                    <a:pt x="109" y="78"/>
                  </a:lnTo>
                  <a:lnTo>
                    <a:pt x="110" y="70"/>
                  </a:lnTo>
                  <a:lnTo>
                    <a:pt x="118" y="50"/>
                  </a:lnTo>
                  <a:lnTo>
                    <a:pt x="105" y="43"/>
                  </a:lnTo>
                  <a:lnTo>
                    <a:pt x="103" y="41"/>
                  </a:lnTo>
                  <a:lnTo>
                    <a:pt x="100" y="36"/>
                  </a:lnTo>
                  <a:lnTo>
                    <a:pt x="52" y="4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36" name="Freeform 137"/>
            <p:cNvSpPr>
              <a:spLocks/>
            </p:cNvSpPr>
            <p:nvPr/>
          </p:nvSpPr>
          <p:spPr bwMode="auto">
            <a:xfrm>
              <a:off x="3905841" y="3983812"/>
              <a:ext cx="138200" cy="237157"/>
            </a:xfrm>
            <a:custGeom>
              <a:avLst/>
              <a:gdLst>
                <a:gd name="T0" fmla="*/ 6 w 123"/>
                <a:gd name="T1" fmla="*/ 126 h 212"/>
                <a:gd name="T2" fmla="*/ 21 w 123"/>
                <a:gd name="T3" fmla="*/ 107 h 212"/>
                <a:gd name="T4" fmla="*/ 21 w 123"/>
                <a:gd name="T5" fmla="*/ 80 h 212"/>
                <a:gd name="T6" fmla="*/ 15 w 123"/>
                <a:gd name="T7" fmla="*/ 63 h 212"/>
                <a:gd name="T8" fmla="*/ 6 w 123"/>
                <a:gd name="T9" fmla="*/ 54 h 212"/>
                <a:gd name="T10" fmla="*/ 33 w 123"/>
                <a:gd name="T11" fmla="*/ 29 h 212"/>
                <a:gd name="T12" fmla="*/ 36 w 123"/>
                <a:gd name="T13" fmla="*/ 17 h 212"/>
                <a:gd name="T14" fmla="*/ 43 w 123"/>
                <a:gd name="T15" fmla="*/ 22 h 212"/>
                <a:gd name="T16" fmla="*/ 46 w 123"/>
                <a:gd name="T17" fmla="*/ 31 h 212"/>
                <a:gd name="T18" fmla="*/ 51 w 123"/>
                <a:gd name="T19" fmla="*/ 27 h 212"/>
                <a:gd name="T20" fmla="*/ 44 w 123"/>
                <a:gd name="T21" fmla="*/ 18 h 212"/>
                <a:gd name="T22" fmla="*/ 38 w 123"/>
                <a:gd name="T23" fmla="*/ 6 h 212"/>
                <a:gd name="T24" fmla="*/ 52 w 123"/>
                <a:gd name="T25" fmla="*/ 5 h 212"/>
                <a:gd name="T26" fmla="*/ 72 w 123"/>
                <a:gd name="T27" fmla="*/ 6 h 212"/>
                <a:gd name="T28" fmla="*/ 87 w 123"/>
                <a:gd name="T29" fmla="*/ 2 h 212"/>
                <a:gd name="T30" fmla="*/ 87 w 123"/>
                <a:gd name="T31" fmla="*/ 26 h 212"/>
                <a:gd name="T32" fmla="*/ 89 w 123"/>
                <a:gd name="T33" fmla="*/ 45 h 212"/>
                <a:gd name="T34" fmla="*/ 85 w 123"/>
                <a:gd name="T35" fmla="*/ 59 h 212"/>
                <a:gd name="T36" fmla="*/ 73 w 123"/>
                <a:gd name="T37" fmla="*/ 67 h 212"/>
                <a:gd name="T38" fmla="*/ 60 w 123"/>
                <a:gd name="T39" fmla="*/ 75 h 212"/>
                <a:gd name="T40" fmla="*/ 47 w 123"/>
                <a:gd name="T41" fmla="*/ 90 h 212"/>
                <a:gd name="T42" fmla="*/ 36 w 123"/>
                <a:gd name="T43" fmla="*/ 100 h 212"/>
                <a:gd name="T44" fmla="*/ 33 w 123"/>
                <a:gd name="T45" fmla="*/ 131 h 212"/>
                <a:gd name="T46" fmla="*/ 36 w 123"/>
                <a:gd name="T47" fmla="*/ 152 h 212"/>
                <a:gd name="T48" fmla="*/ 31 w 123"/>
                <a:gd name="T49" fmla="*/ 159 h 212"/>
                <a:gd name="T50" fmla="*/ 22 w 123"/>
                <a:gd name="T51" fmla="*/ 163 h 212"/>
                <a:gd name="T52" fmla="*/ 15 w 123"/>
                <a:gd name="T53" fmla="*/ 170 h 212"/>
                <a:gd name="T54" fmla="*/ 15 w 123"/>
                <a:gd name="T55" fmla="*/ 178 h 212"/>
                <a:gd name="T56" fmla="*/ 9 w 123"/>
                <a:gd name="T57" fmla="*/ 180 h 212"/>
                <a:gd name="T58" fmla="*/ 3 w 123"/>
                <a:gd name="T59" fmla="*/ 162 h 212"/>
                <a:gd name="T60" fmla="*/ 3 w 123"/>
                <a:gd name="T61" fmla="*/ 141 h 212"/>
                <a:gd name="T62" fmla="*/ 2 w 123"/>
                <a:gd name="T63" fmla="*/ 131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23"/>
                <a:gd name="T97" fmla="*/ 0 h 212"/>
                <a:gd name="T98" fmla="*/ 123 w 123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23" h="212">
                  <a:moveTo>
                    <a:pt x="2" y="154"/>
                  </a:moveTo>
                  <a:lnTo>
                    <a:pt x="8" y="147"/>
                  </a:lnTo>
                  <a:lnTo>
                    <a:pt x="21" y="136"/>
                  </a:lnTo>
                  <a:lnTo>
                    <a:pt x="29" y="125"/>
                  </a:lnTo>
                  <a:lnTo>
                    <a:pt x="32" y="109"/>
                  </a:lnTo>
                  <a:lnTo>
                    <a:pt x="29" y="94"/>
                  </a:lnTo>
                  <a:lnTo>
                    <a:pt x="30" y="80"/>
                  </a:lnTo>
                  <a:lnTo>
                    <a:pt x="20" y="74"/>
                  </a:lnTo>
                  <a:lnTo>
                    <a:pt x="8" y="70"/>
                  </a:lnTo>
                  <a:lnTo>
                    <a:pt x="8" y="63"/>
                  </a:lnTo>
                  <a:lnTo>
                    <a:pt x="46" y="56"/>
                  </a:lnTo>
                  <a:lnTo>
                    <a:pt x="46" y="33"/>
                  </a:lnTo>
                  <a:lnTo>
                    <a:pt x="45" y="24"/>
                  </a:lnTo>
                  <a:lnTo>
                    <a:pt x="49" y="19"/>
                  </a:lnTo>
                  <a:lnTo>
                    <a:pt x="52" y="26"/>
                  </a:lnTo>
                  <a:lnTo>
                    <a:pt x="58" y="26"/>
                  </a:lnTo>
                  <a:lnTo>
                    <a:pt x="60" y="33"/>
                  </a:lnTo>
                  <a:lnTo>
                    <a:pt x="63" y="37"/>
                  </a:lnTo>
                  <a:lnTo>
                    <a:pt x="70" y="39"/>
                  </a:lnTo>
                  <a:lnTo>
                    <a:pt x="70" y="31"/>
                  </a:lnTo>
                  <a:lnTo>
                    <a:pt x="64" y="25"/>
                  </a:lnTo>
                  <a:lnTo>
                    <a:pt x="61" y="22"/>
                  </a:lnTo>
                  <a:lnTo>
                    <a:pt x="59" y="19"/>
                  </a:lnTo>
                  <a:lnTo>
                    <a:pt x="53" y="7"/>
                  </a:lnTo>
                  <a:lnTo>
                    <a:pt x="70" y="7"/>
                  </a:lnTo>
                  <a:lnTo>
                    <a:pt x="72" y="5"/>
                  </a:lnTo>
                  <a:lnTo>
                    <a:pt x="75" y="7"/>
                  </a:lnTo>
                  <a:lnTo>
                    <a:pt x="98" y="6"/>
                  </a:lnTo>
                  <a:lnTo>
                    <a:pt x="116" y="0"/>
                  </a:lnTo>
                  <a:lnTo>
                    <a:pt x="119" y="2"/>
                  </a:lnTo>
                  <a:lnTo>
                    <a:pt x="119" y="8"/>
                  </a:lnTo>
                  <a:lnTo>
                    <a:pt x="119" y="30"/>
                  </a:lnTo>
                  <a:lnTo>
                    <a:pt x="120" y="40"/>
                  </a:lnTo>
                  <a:lnTo>
                    <a:pt x="122" y="53"/>
                  </a:lnTo>
                  <a:lnTo>
                    <a:pt x="119" y="62"/>
                  </a:lnTo>
                  <a:lnTo>
                    <a:pt x="116" y="69"/>
                  </a:lnTo>
                  <a:lnTo>
                    <a:pt x="110" y="75"/>
                  </a:lnTo>
                  <a:lnTo>
                    <a:pt x="99" y="79"/>
                  </a:lnTo>
                  <a:lnTo>
                    <a:pt x="93" y="80"/>
                  </a:lnTo>
                  <a:lnTo>
                    <a:pt x="82" y="88"/>
                  </a:lnTo>
                  <a:lnTo>
                    <a:pt x="77" y="93"/>
                  </a:lnTo>
                  <a:lnTo>
                    <a:pt x="64" y="105"/>
                  </a:lnTo>
                  <a:lnTo>
                    <a:pt x="59" y="107"/>
                  </a:lnTo>
                  <a:lnTo>
                    <a:pt x="49" y="117"/>
                  </a:lnTo>
                  <a:lnTo>
                    <a:pt x="48" y="124"/>
                  </a:lnTo>
                  <a:lnTo>
                    <a:pt x="46" y="154"/>
                  </a:lnTo>
                  <a:lnTo>
                    <a:pt x="49" y="169"/>
                  </a:lnTo>
                  <a:lnTo>
                    <a:pt x="49" y="177"/>
                  </a:lnTo>
                  <a:lnTo>
                    <a:pt x="48" y="181"/>
                  </a:lnTo>
                  <a:lnTo>
                    <a:pt x="42" y="186"/>
                  </a:lnTo>
                  <a:lnTo>
                    <a:pt x="38" y="189"/>
                  </a:lnTo>
                  <a:lnTo>
                    <a:pt x="30" y="190"/>
                  </a:lnTo>
                  <a:lnTo>
                    <a:pt x="22" y="196"/>
                  </a:lnTo>
                  <a:lnTo>
                    <a:pt x="21" y="199"/>
                  </a:lnTo>
                  <a:lnTo>
                    <a:pt x="22" y="205"/>
                  </a:lnTo>
                  <a:lnTo>
                    <a:pt x="21" y="208"/>
                  </a:lnTo>
                  <a:lnTo>
                    <a:pt x="20" y="209"/>
                  </a:lnTo>
                  <a:lnTo>
                    <a:pt x="13" y="211"/>
                  </a:lnTo>
                  <a:lnTo>
                    <a:pt x="8" y="190"/>
                  </a:lnTo>
                  <a:lnTo>
                    <a:pt x="5" y="189"/>
                  </a:lnTo>
                  <a:lnTo>
                    <a:pt x="5" y="175"/>
                  </a:lnTo>
                  <a:lnTo>
                    <a:pt x="3" y="166"/>
                  </a:lnTo>
                  <a:lnTo>
                    <a:pt x="0" y="158"/>
                  </a:lnTo>
                  <a:lnTo>
                    <a:pt x="2" y="154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37" name="Freeform 138"/>
            <p:cNvSpPr>
              <a:spLocks/>
            </p:cNvSpPr>
            <p:nvPr/>
          </p:nvSpPr>
          <p:spPr bwMode="auto">
            <a:xfrm>
              <a:off x="3661030" y="4159260"/>
              <a:ext cx="272451" cy="199647"/>
            </a:xfrm>
            <a:custGeom>
              <a:avLst/>
              <a:gdLst>
                <a:gd name="T0" fmla="*/ 131 w 242"/>
                <a:gd name="T1" fmla="*/ 7 h 178"/>
                <a:gd name="T2" fmla="*/ 124 w 242"/>
                <a:gd name="T3" fmla="*/ 12 h 178"/>
                <a:gd name="T4" fmla="*/ 113 w 242"/>
                <a:gd name="T5" fmla="*/ 18 h 178"/>
                <a:gd name="T6" fmla="*/ 99 w 242"/>
                <a:gd name="T7" fmla="*/ 41 h 178"/>
                <a:gd name="T8" fmla="*/ 92 w 242"/>
                <a:gd name="T9" fmla="*/ 39 h 178"/>
                <a:gd name="T10" fmla="*/ 82 w 242"/>
                <a:gd name="T11" fmla="*/ 34 h 178"/>
                <a:gd name="T12" fmla="*/ 73 w 242"/>
                <a:gd name="T13" fmla="*/ 48 h 178"/>
                <a:gd name="T14" fmla="*/ 58 w 242"/>
                <a:gd name="T15" fmla="*/ 57 h 178"/>
                <a:gd name="T16" fmla="*/ 48 w 242"/>
                <a:gd name="T17" fmla="*/ 55 h 178"/>
                <a:gd name="T18" fmla="*/ 52 w 242"/>
                <a:gd name="T19" fmla="*/ 49 h 178"/>
                <a:gd name="T20" fmla="*/ 48 w 242"/>
                <a:gd name="T21" fmla="*/ 32 h 178"/>
                <a:gd name="T22" fmla="*/ 43 w 242"/>
                <a:gd name="T23" fmla="*/ 66 h 178"/>
                <a:gd name="T24" fmla="*/ 37 w 242"/>
                <a:gd name="T25" fmla="*/ 70 h 178"/>
                <a:gd name="T26" fmla="*/ 20 w 242"/>
                <a:gd name="T27" fmla="*/ 70 h 178"/>
                <a:gd name="T28" fmla="*/ 17 w 242"/>
                <a:gd name="T29" fmla="*/ 65 h 178"/>
                <a:gd name="T30" fmla="*/ 14 w 242"/>
                <a:gd name="T31" fmla="*/ 58 h 178"/>
                <a:gd name="T32" fmla="*/ 9 w 242"/>
                <a:gd name="T33" fmla="*/ 67 h 178"/>
                <a:gd name="T34" fmla="*/ 6 w 242"/>
                <a:gd name="T35" fmla="*/ 95 h 178"/>
                <a:gd name="T36" fmla="*/ 14 w 242"/>
                <a:gd name="T37" fmla="*/ 137 h 178"/>
                <a:gd name="T38" fmla="*/ 30 w 242"/>
                <a:gd name="T39" fmla="*/ 147 h 178"/>
                <a:gd name="T40" fmla="*/ 58 w 242"/>
                <a:gd name="T41" fmla="*/ 146 h 178"/>
                <a:gd name="T42" fmla="*/ 79 w 242"/>
                <a:gd name="T43" fmla="*/ 140 h 178"/>
                <a:gd name="T44" fmla="*/ 100 w 242"/>
                <a:gd name="T45" fmla="*/ 137 h 178"/>
                <a:gd name="T46" fmla="*/ 115 w 242"/>
                <a:gd name="T47" fmla="*/ 126 h 178"/>
                <a:gd name="T48" fmla="*/ 145 w 242"/>
                <a:gd name="T49" fmla="*/ 88 h 178"/>
                <a:gd name="T50" fmla="*/ 161 w 242"/>
                <a:gd name="T51" fmla="*/ 70 h 178"/>
                <a:gd name="T52" fmla="*/ 173 w 242"/>
                <a:gd name="T53" fmla="*/ 54 h 178"/>
                <a:gd name="T54" fmla="*/ 168 w 242"/>
                <a:gd name="T55" fmla="*/ 44 h 178"/>
                <a:gd name="T56" fmla="*/ 166 w 242"/>
                <a:gd name="T57" fmla="*/ 30 h 178"/>
                <a:gd name="T58" fmla="*/ 164 w 242"/>
                <a:gd name="T59" fmla="*/ 18 h 178"/>
                <a:gd name="T60" fmla="*/ 160 w 242"/>
                <a:gd name="T61" fmla="*/ 4 h 178"/>
                <a:gd name="T62" fmla="*/ 137 w 242"/>
                <a:gd name="T63" fmla="*/ 0 h 17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42"/>
                <a:gd name="T97" fmla="*/ 0 h 178"/>
                <a:gd name="T98" fmla="*/ 242 w 242"/>
                <a:gd name="T99" fmla="*/ 178 h 17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42" h="178">
                  <a:moveTo>
                    <a:pt x="187" y="0"/>
                  </a:moveTo>
                  <a:lnTo>
                    <a:pt x="179" y="9"/>
                  </a:lnTo>
                  <a:lnTo>
                    <a:pt x="174" y="11"/>
                  </a:lnTo>
                  <a:lnTo>
                    <a:pt x="170" y="14"/>
                  </a:lnTo>
                  <a:lnTo>
                    <a:pt x="164" y="18"/>
                  </a:lnTo>
                  <a:lnTo>
                    <a:pt x="154" y="21"/>
                  </a:lnTo>
                  <a:lnTo>
                    <a:pt x="142" y="36"/>
                  </a:lnTo>
                  <a:lnTo>
                    <a:pt x="136" y="47"/>
                  </a:lnTo>
                  <a:lnTo>
                    <a:pt x="130" y="46"/>
                  </a:lnTo>
                  <a:lnTo>
                    <a:pt x="126" y="45"/>
                  </a:lnTo>
                  <a:lnTo>
                    <a:pt x="119" y="39"/>
                  </a:lnTo>
                  <a:lnTo>
                    <a:pt x="112" y="40"/>
                  </a:lnTo>
                  <a:lnTo>
                    <a:pt x="104" y="43"/>
                  </a:lnTo>
                  <a:lnTo>
                    <a:pt x="99" y="56"/>
                  </a:lnTo>
                  <a:lnTo>
                    <a:pt x="90" y="65"/>
                  </a:lnTo>
                  <a:lnTo>
                    <a:pt x="79" y="67"/>
                  </a:lnTo>
                  <a:lnTo>
                    <a:pt x="69" y="68"/>
                  </a:lnTo>
                  <a:lnTo>
                    <a:pt x="66" y="64"/>
                  </a:lnTo>
                  <a:lnTo>
                    <a:pt x="68" y="59"/>
                  </a:lnTo>
                  <a:lnTo>
                    <a:pt x="71" y="57"/>
                  </a:lnTo>
                  <a:lnTo>
                    <a:pt x="70" y="45"/>
                  </a:lnTo>
                  <a:lnTo>
                    <a:pt x="66" y="37"/>
                  </a:lnTo>
                  <a:lnTo>
                    <a:pt x="58" y="32"/>
                  </a:lnTo>
                  <a:lnTo>
                    <a:pt x="58" y="77"/>
                  </a:lnTo>
                  <a:lnTo>
                    <a:pt x="55" y="81"/>
                  </a:lnTo>
                  <a:lnTo>
                    <a:pt x="50" y="82"/>
                  </a:lnTo>
                  <a:lnTo>
                    <a:pt x="41" y="83"/>
                  </a:lnTo>
                  <a:lnTo>
                    <a:pt x="27" y="82"/>
                  </a:lnTo>
                  <a:lnTo>
                    <a:pt x="25" y="81"/>
                  </a:lnTo>
                  <a:lnTo>
                    <a:pt x="23" y="76"/>
                  </a:lnTo>
                  <a:lnTo>
                    <a:pt x="22" y="69"/>
                  </a:lnTo>
                  <a:lnTo>
                    <a:pt x="19" y="68"/>
                  </a:lnTo>
                  <a:lnTo>
                    <a:pt x="16" y="69"/>
                  </a:lnTo>
                  <a:lnTo>
                    <a:pt x="13" y="78"/>
                  </a:lnTo>
                  <a:lnTo>
                    <a:pt x="0" y="82"/>
                  </a:lnTo>
                  <a:lnTo>
                    <a:pt x="8" y="110"/>
                  </a:lnTo>
                  <a:lnTo>
                    <a:pt x="19" y="126"/>
                  </a:lnTo>
                  <a:lnTo>
                    <a:pt x="19" y="160"/>
                  </a:lnTo>
                  <a:lnTo>
                    <a:pt x="27" y="167"/>
                  </a:lnTo>
                  <a:lnTo>
                    <a:pt x="41" y="172"/>
                  </a:lnTo>
                  <a:lnTo>
                    <a:pt x="59" y="177"/>
                  </a:lnTo>
                  <a:lnTo>
                    <a:pt x="80" y="169"/>
                  </a:lnTo>
                  <a:lnTo>
                    <a:pt x="95" y="164"/>
                  </a:lnTo>
                  <a:lnTo>
                    <a:pt x="108" y="163"/>
                  </a:lnTo>
                  <a:lnTo>
                    <a:pt x="122" y="163"/>
                  </a:lnTo>
                  <a:lnTo>
                    <a:pt x="137" y="160"/>
                  </a:lnTo>
                  <a:lnTo>
                    <a:pt x="151" y="153"/>
                  </a:lnTo>
                  <a:lnTo>
                    <a:pt x="158" y="147"/>
                  </a:lnTo>
                  <a:lnTo>
                    <a:pt x="166" y="138"/>
                  </a:lnTo>
                  <a:lnTo>
                    <a:pt x="198" y="103"/>
                  </a:lnTo>
                  <a:lnTo>
                    <a:pt x="213" y="86"/>
                  </a:lnTo>
                  <a:lnTo>
                    <a:pt x="220" y="81"/>
                  </a:lnTo>
                  <a:lnTo>
                    <a:pt x="232" y="72"/>
                  </a:lnTo>
                  <a:lnTo>
                    <a:pt x="236" y="63"/>
                  </a:lnTo>
                  <a:lnTo>
                    <a:pt x="241" y="51"/>
                  </a:lnTo>
                  <a:lnTo>
                    <a:pt x="229" y="52"/>
                  </a:lnTo>
                  <a:lnTo>
                    <a:pt x="229" y="42"/>
                  </a:lnTo>
                  <a:lnTo>
                    <a:pt x="227" y="34"/>
                  </a:lnTo>
                  <a:lnTo>
                    <a:pt x="224" y="31"/>
                  </a:lnTo>
                  <a:lnTo>
                    <a:pt x="225" y="20"/>
                  </a:lnTo>
                  <a:lnTo>
                    <a:pt x="223" y="11"/>
                  </a:lnTo>
                  <a:lnTo>
                    <a:pt x="219" y="4"/>
                  </a:lnTo>
                  <a:lnTo>
                    <a:pt x="217" y="0"/>
                  </a:lnTo>
                  <a:lnTo>
                    <a:pt x="187" y="0"/>
                  </a:lnTo>
                </a:path>
              </a:pathLst>
            </a:custGeom>
            <a:solidFill>
              <a:srgbClr val="FFFF00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38" name="Freeform 139"/>
            <p:cNvSpPr>
              <a:spLocks/>
            </p:cNvSpPr>
            <p:nvPr/>
          </p:nvSpPr>
          <p:spPr bwMode="auto">
            <a:xfrm>
              <a:off x="3905841" y="4195559"/>
              <a:ext cx="23691" cy="30250"/>
            </a:xfrm>
            <a:custGeom>
              <a:avLst/>
              <a:gdLst>
                <a:gd name="T0" fmla="*/ 3 w 21"/>
                <a:gd name="T1" fmla="*/ 1 h 27"/>
                <a:gd name="T2" fmla="*/ 7 w 21"/>
                <a:gd name="T3" fmla="*/ 0 h 27"/>
                <a:gd name="T4" fmla="*/ 10 w 21"/>
                <a:gd name="T5" fmla="*/ 3 h 27"/>
                <a:gd name="T6" fmla="*/ 13 w 21"/>
                <a:gd name="T7" fmla="*/ 7 h 27"/>
                <a:gd name="T8" fmla="*/ 15 w 21"/>
                <a:gd name="T9" fmla="*/ 18 h 27"/>
                <a:gd name="T10" fmla="*/ 10 w 21"/>
                <a:gd name="T11" fmla="*/ 20 h 27"/>
                <a:gd name="T12" fmla="*/ 8 w 21"/>
                <a:gd name="T13" fmla="*/ 22 h 27"/>
                <a:gd name="T14" fmla="*/ 3 w 21"/>
                <a:gd name="T15" fmla="*/ 20 h 27"/>
                <a:gd name="T16" fmla="*/ 0 w 21"/>
                <a:gd name="T17" fmla="*/ 14 h 27"/>
                <a:gd name="T18" fmla="*/ 0 w 21"/>
                <a:gd name="T19" fmla="*/ 7 h 27"/>
                <a:gd name="T20" fmla="*/ 3 w 21"/>
                <a:gd name="T21" fmla="*/ 1 h 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"/>
                <a:gd name="T34" fmla="*/ 0 h 27"/>
                <a:gd name="T35" fmla="*/ 21 w 21"/>
                <a:gd name="T36" fmla="*/ 27 h 2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" h="27">
                  <a:moveTo>
                    <a:pt x="4" y="1"/>
                  </a:moveTo>
                  <a:lnTo>
                    <a:pt x="9" y="0"/>
                  </a:lnTo>
                  <a:lnTo>
                    <a:pt x="14" y="3"/>
                  </a:lnTo>
                  <a:lnTo>
                    <a:pt x="18" y="9"/>
                  </a:lnTo>
                  <a:lnTo>
                    <a:pt x="20" y="21"/>
                  </a:lnTo>
                  <a:lnTo>
                    <a:pt x="14" y="24"/>
                  </a:lnTo>
                  <a:lnTo>
                    <a:pt x="10" y="26"/>
                  </a:lnTo>
                  <a:lnTo>
                    <a:pt x="3" y="24"/>
                  </a:lnTo>
                  <a:lnTo>
                    <a:pt x="0" y="16"/>
                  </a:lnTo>
                  <a:lnTo>
                    <a:pt x="0" y="9"/>
                  </a:lnTo>
                  <a:lnTo>
                    <a:pt x="4" y="1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39" name="Freeform 140"/>
            <p:cNvSpPr>
              <a:spLocks/>
            </p:cNvSpPr>
            <p:nvPr/>
          </p:nvSpPr>
          <p:spPr bwMode="auto">
            <a:xfrm>
              <a:off x="3833451" y="4247589"/>
              <a:ext cx="28956" cy="30250"/>
            </a:xfrm>
            <a:custGeom>
              <a:avLst/>
              <a:gdLst>
                <a:gd name="T0" fmla="*/ 0 w 26"/>
                <a:gd name="T1" fmla="*/ 10 h 27"/>
                <a:gd name="T2" fmla="*/ 3 w 26"/>
                <a:gd name="T3" fmla="*/ 6 h 27"/>
                <a:gd name="T4" fmla="*/ 3 w 26"/>
                <a:gd name="T5" fmla="*/ 4 h 27"/>
                <a:gd name="T6" fmla="*/ 7 w 26"/>
                <a:gd name="T7" fmla="*/ 2 h 27"/>
                <a:gd name="T8" fmla="*/ 9 w 26"/>
                <a:gd name="T9" fmla="*/ 0 h 27"/>
                <a:gd name="T10" fmla="*/ 18 w 26"/>
                <a:gd name="T11" fmla="*/ 6 h 27"/>
                <a:gd name="T12" fmla="*/ 12 w 26"/>
                <a:gd name="T13" fmla="*/ 16 h 27"/>
                <a:gd name="T14" fmla="*/ 11 w 26"/>
                <a:gd name="T15" fmla="*/ 19 h 27"/>
                <a:gd name="T16" fmla="*/ 9 w 26"/>
                <a:gd name="T17" fmla="*/ 20 h 27"/>
                <a:gd name="T18" fmla="*/ 7 w 26"/>
                <a:gd name="T19" fmla="*/ 22 h 27"/>
                <a:gd name="T20" fmla="*/ 0 w 26"/>
                <a:gd name="T21" fmla="*/ 10 h 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"/>
                <a:gd name="T34" fmla="*/ 0 h 27"/>
                <a:gd name="T35" fmla="*/ 26 w 26"/>
                <a:gd name="T36" fmla="*/ 27 h 2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" h="27">
                  <a:moveTo>
                    <a:pt x="0" y="12"/>
                  </a:moveTo>
                  <a:lnTo>
                    <a:pt x="4" y="6"/>
                  </a:lnTo>
                  <a:lnTo>
                    <a:pt x="4" y="4"/>
                  </a:lnTo>
                  <a:lnTo>
                    <a:pt x="9" y="2"/>
                  </a:lnTo>
                  <a:lnTo>
                    <a:pt x="13" y="0"/>
                  </a:lnTo>
                  <a:lnTo>
                    <a:pt x="25" y="7"/>
                  </a:lnTo>
                  <a:lnTo>
                    <a:pt x="16" y="18"/>
                  </a:lnTo>
                  <a:lnTo>
                    <a:pt x="15" y="22"/>
                  </a:lnTo>
                  <a:lnTo>
                    <a:pt x="13" y="24"/>
                  </a:lnTo>
                  <a:lnTo>
                    <a:pt x="10" y="26"/>
                  </a:lnTo>
                  <a:lnTo>
                    <a:pt x="0" y="12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40" name="Freeform 141"/>
            <p:cNvSpPr>
              <a:spLocks/>
            </p:cNvSpPr>
            <p:nvPr/>
          </p:nvSpPr>
          <p:spPr bwMode="auto">
            <a:xfrm>
              <a:off x="3821605" y="4053991"/>
              <a:ext cx="119773" cy="107689"/>
            </a:xfrm>
            <a:custGeom>
              <a:avLst/>
              <a:gdLst>
                <a:gd name="T0" fmla="*/ 0 w 107"/>
                <a:gd name="T1" fmla="*/ 22 h 96"/>
                <a:gd name="T2" fmla="*/ 9 w 107"/>
                <a:gd name="T3" fmla="*/ 20 h 96"/>
                <a:gd name="T4" fmla="*/ 17 w 107"/>
                <a:gd name="T5" fmla="*/ 20 h 96"/>
                <a:gd name="T6" fmla="*/ 25 w 107"/>
                <a:gd name="T7" fmla="*/ 17 h 96"/>
                <a:gd name="T8" fmla="*/ 27 w 107"/>
                <a:gd name="T9" fmla="*/ 10 h 96"/>
                <a:gd name="T10" fmla="*/ 27 w 107"/>
                <a:gd name="T11" fmla="*/ 6 h 96"/>
                <a:gd name="T12" fmla="*/ 60 w 107"/>
                <a:gd name="T13" fmla="*/ 0 h 96"/>
                <a:gd name="T14" fmla="*/ 60 w 107"/>
                <a:gd name="T15" fmla="*/ 6 h 96"/>
                <a:gd name="T16" fmla="*/ 67 w 107"/>
                <a:gd name="T17" fmla="*/ 9 h 96"/>
                <a:gd name="T18" fmla="*/ 75 w 107"/>
                <a:gd name="T19" fmla="*/ 15 h 96"/>
                <a:gd name="T20" fmla="*/ 75 w 107"/>
                <a:gd name="T21" fmla="*/ 28 h 96"/>
                <a:gd name="T22" fmla="*/ 77 w 107"/>
                <a:gd name="T23" fmla="*/ 40 h 96"/>
                <a:gd name="T24" fmla="*/ 75 w 107"/>
                <a:gd name="T25" fmla="*/ 53 h 96"/>
                <a:gd name="T26" fmla="*/ 68 w 107"/>
                <a:gd name="T27" fmla="*/ 63 h 96"/>
                <a:gd name="T28" fmla="*/ 59 w 107"/>
                <a:gd name="T29" fmla="*/ 72 h 96"/>
                <a:gd name="T30" fmla="*/ 55 w 107"/>
                <a:gd name="T31" fmla="*/ 78 h 96"/>
                <a:gd name="T32" fmla="*/ 54 w 107"/>
                <a:gd name="T33" fmla="*/ 82 h 96"/>
                <a:gd name="T34" fmla="*/ 31 w 107"/>
                <a:gd name="T35" fmla="*/ 82 h 96"/>
                <a:gd name="T36" fmla="*/ 31 w 107"/>
                <a:gd name="T37" fmla="*/ 78 h 96"/>
                <a:gd name="T38" fmla="*/ 26 w 107"/>
                <a:gd name="T39" fmla="*/ 74 h 96"/>
                <a:gd name="T40" fmla="*/ 23 w 107"/>
                <a:gd name="T41" fmla="*/ 74 h 96"/>
                <a:gd name="T42" fmla="*/ 20 w 107"/>
                <a:gd name="T43" fmla="*/ 67 h 96"/>
                <a:gd name="T44" fmla="*/ 19 w 107"/>
                <a:gd name="T45" fmla="*/ 63 h 96"/>
                <a:gd name="T46" fmla="*/ 14 w 107"/>
                <a:gd name="T47" fmla="*/ 63 h 96"/>
                <a:gd name="T48" fmla="*/ 16 w 107"/>
                <a:gd name="T49" fmla="*/ 61 h 96"/>
                <a:gd name="T50" fmla="*/ 13 w 107"/>
                <a:gd name="T51" fmla="*/ 57 h 96"/>
                <a:gd name="T52" fmla="*/ 9 w 107"/>
                <a:gd name="T53" fmla="*/ 49 h 96"/>
                <a:gd name="T54" fmla="*/ 3 w 107"/>
                <a:gd name="T55" fmla="*/ 39 h 96"/>
                <a:gd name="T56" fmla="*/ 0 w 107"/>
                <a:gd name="T57" fmla="*/ 22 h 96"/>
                <a:gd name="T58" fmla="*/ 3 w 107"/>
                <a:gd name="T59" fmla="*/ 34 h 96"/>
                <a:gd name="T60" fmla="*/ 7 w 107"/>
                <a:gd name="T61" fmla="*/ 46 h 96"/>
                <a:gd name="T62" fmla="*/ 12 w 107"/>
                <a:gd name="T63" fmla="*/ 54 h 96"/>
                <a:gd name="T64" fmla="*/ 16 w 107"/>
                <a:gd name="T65" fmla="*/ 60 h 96"/>
                <a:gd name="T66" fmla="*/ 16 w 107"/>
                <a:gd name="T67" fmla="*/ 61 h 96"/>
                <a:gd name="T68" fmla="*/ 14 w 107"/>
                <a:gd name="T69" fmla="*/ 63 h 96"/>
                <a:gd name="T70" fmla="*/ 19 w 107"/>
                <a:gd name="T71" fmla="*/ 63 h 96"/>
                <a:gd name="T72" fmla="*/ 20 w 107"/>
                <a:gd name="T73" fmla="*/ 70 h 96"/>
                <a:gd name="T74" fmla="*/ 22 w 107"/>
                <a:gd name="T75" fmla="*/ 72 h 96"/>
                <a:gd name="T76" fmla="*/ 26 w 107"/>
                <a:gd name="T77" fmla="*/ 74 h 96"/>
                <a:gd name="T78" fmla="*/ 30 w 107"/>
                <a:gd name="T79" fmla="*/ 78 h 96"/>
                <a:gd name="T80" fmla="*/ 31 w 107"/>
                <a:gd name="T81" fmla="*/ 82 h 96"/>
                <a:gd name="T82" fmla="*/ 0 w 107"/>
                <a:gd name="T83" fmla="*/ 22 h 9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7"/>
                <a:gd name="T127" fmla="*/ 0 h 96"/>
                <a:gd name="T128" fmla="*/ 107 w 107"/>
                <a:gd name="T129" fmla="*/ 96 h 9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7" h="96">
                  <a:moveTo>
                    <a:pt x="0" y="26"/>
                  </a:moveTo>
                  <a:lnTo>
                    <a:pt x="13" y="24"/>
                  </a:lnTo>
                  <a:lnTo>
                    <a:pt x="23" y="24"/>
                  </a:lnTo>
                  <a:lnTo>
                    <a:pt x="34" y="19"/>
                  </a:lnTo>
                  <a:lnTo>
                    <a:pt x="38" y="12"/>
                  </a:lnTo>
                  <a:lnTo>
                    <a:pt x="38" y="8"/>
                  </a:lnTo>
                  <a:lnTo>
                    <a:pt x="83" y="0"/>
                  </a:lnTo>
                  <a:lnTo>
                    <a:pt x="83" y="7"/>
                  </a:lnTo>
                  <a:lnTo>
                    <a:pt x="93" y="11"/>
                  </a:lnTo>
                  <a:lnTo>
                    <a:pt x="104" y="17"/>
                  </a:lnTo>
                  <a:lnTo>
                    <a:pt x="104" y="32"/>
                  </a:lnTo>
                  <a:lnTo>
                    <a:pt x="106" y="46"/>
                  </a:lnTo>
                  <a:lnTo>
                    <a:pt x="103" y="62"/>
                  </a:lnTo>
                  <a:lnTo>
                    <a:pt x="94" y="73"/>
                  </a:lnTo>
                  <a:lnTo>
                    <a:pt x="81" y="84"/>
                  </a:lnTo>
                  <a:lnTo>
                    <a:pt x="77" y="91"/>
                  </a:lnTo>
                  <a:lnTo>
                    <a:pt x="75" y="95"/>
                  </a:lnTo>
                  <a:lnTo>
                    <a:pt x="44" y="95"/>
                  </a:lnTo>
                  <a:lnTo>
                    <a:pt x="43" y="91"/>
                  </a:lnTo>
                  <a:lnTo>
                    <a:pt x="37" y="86"/>
                  </a:lnTo>
                  <a:lnTo>
                    <a:pt x="32" y="86"/>
                  </a:lnTo>
                  <a:lnTo>
                    <a:pt x="27" y="78"/>
                  </a:lnTo>
                  <a:lnTo>
                    <a:pt x="26" y="73"/>
                  </a:lnTo>
                  <a:lnTo>
                    <a:pt x="19" y="73"/>
                  </a:lnTo>
                  <a:lnTo>
                    <a:pt x="22" y="71"/>
                  </a:lnTo>
                  <a:lnTo>
                    <a:pt x="18" y="67"/>
                  </a:lnTo>
                  <a:lnTo>
                    <a:pt x="12" y="57"/>
                  </a:lnTo>
                  <a:lnTo>
                    <a:pt x="4" y="45"/>
                  </a:lnTo>
                  <a:lnTo>
                    <a:pt x="0" y="26"/>
                  </a:lnTo>
                  <a:lnTo>
                    <a:pt x="3" y="40"/>
                  </a:lnTo>
                  <a:lnTo>
                    <a:pt x="9" y="54"/>
                  </a:lnTo>
                  <a:lnTo>
                    <a:pt x="16" y="63"/>
                  </a:lnTo>
                  <a:lnTo>
                    <a:pt x="22" y="70"/>
                  </a:lnTo>
                  <a:lnTo>
                    <a:pt x="22" y="71"/>
                  </a:lnTo>
                  <a:lnTo>
                    <a:pt x="19" y="73"/>
                  </a:lnTo>
                  <a:lnTo>
                    <a:pt x="26" y="73"/>
                  </a:lnTo>
                  <a:lnTo>
                    <a:pt x="27" y="82"/>
                  </a:lnTo>
                  <a:lnTo>
                    <a:pt x="30" y="84"/>
                  </a:lnTo>
                  <a:lnTo>
                    <a:pt x="37" y="86"/>
                  </a:lnTo>
                  <a:lnTo>
                    <a:pt x="41" y="91"/>
                  </a:lnTo>
                  <a:lnTo>
                    <a:pt x="44" y="95"/>
                  </a:lnTo>
                  <a:lnTo>
                    <a:pt x="0" y="26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41" name="Freeform 142"/>
            <p:cNvSpPr>
              <a:spLocks/>
            </p:cNvSpPr>
            <p:nvPr/>
          </p:nvSpPr>
          <p:spPr bwMode="auto">
            <a:xfrm>
              <a:off x="3821605" y="4053991"/>
              <a:ext cx="119773" cy="107689"/>
            </a:xfrm>
            <a:custGeom>
              <a:avLst/>
              <a:gdLst>
                <a:gd name="T0" fmla="*/ 0 w 107"/>
                <a:gd name="T1" fmla="*/ 22 h 96"/>
                <a:gd name="T2" fmla="*/ 9 w 107"/>
                <a:gd name="T3" fmla="*/ 20 h 96"/>
                <a:gd name="T4" fmla="*/ 17 w 107"/>
                <a:gd name="T5" fmla="*/ 20 h 96"/>
                <a:gd name="T6" fmla="*/ 25 w 107"/>
                <a:gd name="T7" fmla="*/ 17 h 96"/>
                <a:gd name="T8" fmla="*/ 27 w 107"/>
                <a:gd name="T9" fmla="*/ 10 h 96"/>
                <a:gd name="T10" fmla="*/ 27 w 107"/>
                <a:gd name="T11" fmla="*/ 6 h 96"/>
                <a:gd name="T12" fmla="*/ 60 w 107"/>
                <a:gd name="T13" fmla="*/ 0 h 96"/>
                <a:gd name="T14" fmla="*/ 60 w 107"/>
                <a:gd name="T15" fmla="*/ 6 h 96"/>
                <a:gd name="T16" fmla="*/ 67 w 107"/>
                <a:gd name="T17" fmla="*/ 9 h 96"/>
                <a:gd name="T18" fmla="*/ 75 w 107"/>
                <a:gd name="T19" fmla="*/ 15 h 96"/>
                <a:gd name="T20" fmla="*/ 75 w 107"/>
                <a:gd name="T21" fmla="*/ 28 h 96"/>
                <a:gd name="T22" fmla="*/ 77 w 107"/>
                <a:gd name="T23" fmla="*/ 40 h 96"/>
                <a:gd name="T24" fmla="*/ 75 w 107"/>
                <a:gd name="T25" fmla="*/ 53 h 96"/>
                <a:gd name="T26" fmla="*/ 68 w 107"/>
                <a:gd name="T27" fmla="*/ 63 h 96"/>
                <a:gd name="T28" fmla="*/ 59 w 107"/>
                <a:gd name="T29" fmla="*/ 72 h 96"/>
                <a:gd name="T30" fmla="*/ 55 w 107"/>
                <a:gd name="T31" fmla="*/ 78 h 96"/>
                <a:gd name="T32" fmla="*/ 54 w 107"/>
                <a:gd name="T33" fmla="*/ 82 h 96"/>
                <a:gd name="T34" fmla="*/ 31 w 107"/>
                <a:gd name="T35" fmla="*/ 82 h 96"/>
                <a:gd name="T36" fmla="*/ 31 w 107"/>
                <a:gd name="T37" fmla="*/ 78 h 96"/>
                <a:gd name="T38" fmla="*/ 26 w 107"/>
                <a:gd name="T39" fmla="*/ 74 h 96"/>
                <a:gd name="T40" fmla="*/ 23 w 107"/>
                <a:gd name="T41" fmla="*/ 74 h 96"/>
                <a:gd name="T42" fmla="*/ 20 w 107"/>
                <a:gd name="T43" fmla="*/ 67 h 96"/>
                <a:gd name="T44" fmla="*/ 19 w 107"/>
                <a:gd name="T45" fmla="*/ 63 h 96"/>
                <a:gd name="T46" fmla="*/ 14 w 107"/>
                <a:gd name="T47" fmla="*/ 63 h 96"/>
                <a:gd name="T48" fmla="*/ 16 w 107"/>
                <a:gd name="T49" fmla="*/ 61 h 96"/>
                <a:gd name="T50" fmla="*/ 13 w 107"/>
                <a:gd name="T51" fmla="*/ 57 h 96"/>
                <a:gd name="T52" fmla="*/ 9 w 107"/>
                <a:gd name="T53" fmla="*/ 49 h 96"/>
                <a:gd name="T54" fmla="*/ 3 w 107"/>
                <a:gd name="T55" fmla="*/ 39 h 96"/>
                <a:gd name="T56" fmla="*/ 0 w 107"/>
                <a:gd name="T57" fmla="*/ 22 h 96"/>
                <a:gd name="T58" fmla="*/ 3 w 107"/>
                <a:gd name="T59" fmla="*/ 34 h 96"/>
                <a:gd name="T60" fmla="*/ 7 w 107"/>
                <a:gd name="T61" fmla="*/ 46 h 96"/>
                <a:gd name="T62" fmla="*/ 12 w 107"/>
                <a:gd name="T63" fmla="*/ 54 h 96"/>
                <a:gd name="T64" fmla="*/ 16 w 107"/>
                <a:gd name="T65" fmla="*/ 60 h 96"/>
                <a:gd name="T66" fmla="*/ 16 w 107"/>
                <a:gd name="T67" fmla="*/ 61 h 96"/>
                <a:gd name="T68" fmla="*/ 14 w 107"/>
                <a:gd name="T69" fmla="*/ 63 h 96"/>
                <a:gd name="T70" fmla="*/ 19 w 107"/>
                <a:gd name="T71" fmla="*/ 63 h 96"/>
                <a:gd name="T72" fmla="*/ 20 w 107"/>
                <a:gd name="T73" fmla="*/ 70 h 96"/>
                <a:gd name="T74" fmla="*/ 22 w 107"/>
                <a:gd name="T75" fmla="*/ 72 h 96"/>
                <a:gd name="T76" fmla="*/ 26 w 107"/>
                <a:gd name="T77" fmla="*/ 74 h 96"/>
                <a:gd name="T78" fmla="*/ 30 w 107"/>
                <a:gd name="T79" fmla="*/ 78 h 96"/>
                <a:gd name="T80" fmla="*/ 31 w 107"/>
                <a:gd name="T81" fmla="*/ 82 h 9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7"/>
                <a:gd name="T124" fmla="*/ 0 h 96"/>
                <a:gd name="T125" fmla="*/ 107 w 107"/>
                <a:gd name="T126" fmla="*/ 96 h 9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7" h="96">
                  <a:moveTo>
                    <a:pt x="0" y="26"/>
                  </a:moveTo>
                  <a:lnTo>
                    <a:pt x="13" y="24"/>
                  </a:lnTo>
                  <a:lnTo>
                    <a:pt x="23" y="24"/>
                  </a:lnTo>
                  <a:lnTo>
                    <a:pt x="34" y="19"/>
                  </a:lnTo>
                  <a:lnTo>
                    <a:pt x="38" y="12"/>
                  </a:lnTo>
                  <a:lnTo>
                    <a:pt x="38" y="8"/>
                  </a:lnTo>
                  <a:lnTo>
                    <a:pt x="83" y="0"/>
                  </a:lnTo>
                  <a:lnTo>
                    <a:pt x="83" y="7"/>
                  </a:lnTo>
                  <a:lnTo>
                    <a:pt x="93" y="11"/>
                  </a:lnTo>
                  <a:lnTo>
                    <a:pt x="104" y="17"/>
                  </a:lnTo>
                  <a:lnTo>
                    <a:pt x="104" y="32"/>
                  </a:lnTo>
                  <a:lnTo>
                    <a:pt x="106" y="46"/>
                  </a:lnTo>
                  <a:lnTo>
                    <a:pt x="103" y="62"/>
                  </a:lnTo>
                  <a:lnTo>
                    <a:pt x="94" y="73"/>
                  </a:lnTo>
                  <a:lnTo>
                    <a:pt x="81" y="84"/>
                  </a:lnTo>
                  <a:lnTo>
                    <a:pt x="77" y="91"/>
                  </a:lnTo>
                  <a:lnTo>
                    <a:pt x="75" y="95"/>
                  </a:lnTo>
                  <a:lnTo>
                    <a:pt x="44" y="95"/>
                  </a:lnTo>
                  <a:lnTo>
                    <a:pt x="43" y="91"/>
                  </a:lnTo>
                  <a:lnTo>
                    <a:pt x="37" y="86"/>
                  </a:lnTo>
                  <a:lnTo>
                    <a:pt x="32" y="86"/>
                  </a:lnTo>
                  <a:lnTo>
                    <a:pt x="27" y="78"/>
                  </a:lnTo>
                  <a:lnTo>
                    <a:pt x="26" y="73"/>
                  </a:lnTo>
                  <a:lnTo>
                    <a:pt x="19" y="73"/>
                  </a:lnTo>
                  <a:lnTo>
                    <a:pt x="22" y="71"/>
                  </a:lnTo>
                  <a:lnTo>
                    <a:pt x="18" y="67"/>
                  </a:lnTo>
                  <a:lnTo>
                    <a:pt x="12" y="57"/>
                  </a:lnTo>
                  <a:lnTo>
                    <a:pt x="4" y="45"/>
                  </a:lnTo>
                  <a:lnTo>
                    <a:pt x="0" y="26"/>
                  </a:lnTo>
                  <a:lnTo>
                    <a:pt x="3" y="40"/>
                  </a:lnTo>
                  <a:lnTo>
                    <a:pt x="9" y="54"/>
                  </a:lnTo>
                  <a:lnTo>
                    <a:pt x="16" y="63"/>
                  </a:lnTo>
                  <a:lnTo>
                    <a:pt x="22" y="70"/>
                  </a:lnTo>
                  <a:lnTo>
                    <a:pt x="22" y="71"/>
                  </a:lnTo>
                  <a:lnTo>
                    <a:pt x="19" y="73"/>
                  </a:lnTo>
                  <a:lnTo>
                    <a:pt x="26" y="73"/>
                  </a:lnTo>
                  <a:lnTo>
                    <a:pt x="27" y="82"/>
                  </a:lnTo>
                  <a:lnTo>
                    <a:pt x="30" y="84"/>
                  </a:lnTo>
                  <a:lnTo>
                    <a:pt x="37" y="86"/>
                  </a:lnTo>
                  <a:lnTo>
                    <a:pt x="41" y="91"/>
                  </a:lnTo>
                  <a:lnTo>
                    <a:pt x="44" y="95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42" name="Freeform 143"/>
            <p:cNvSpPr>
              <a:spLocks/>
            </p:cNvSpPr>
            <p:nvPr/>
          </p:nvSpPr>
          <p:spPr bwMode="auto">
            <a:xfrm>
              <a:off x="3218790" y="3428429"/>
              <a:ext cx="255341" cy="223847"/>
            </a:xfrm>
            <a:custGeom>
              <a:avLst/>
              <a:gdLst>
                <a:gd name="T0" fmla="*/ 74 w 228"/>
                <a:gd name="T1" fmla="*/ 1 h 199"/>
                <a:gd name="T2" fmla="*/ 58 w 228"/>
                <a:gd name="T3" fmla="*/ 1 h 199"/>
                <a:gd name="T4" fmla="*/ 58 w 228"/>
                <a:gd name="T5" fmla="*/ 0 h 199"/>
                <a:gd name="T6" fmla="*/ 56 w 228"/>
                <a:gd name="T7" fmla="*/ 2 h 199"/>
                <a:gd name="T8" fmla="*/ 60 w 228"/>
                <a:gd name="T9" fmla="*/ 98 h 199"/>
                <a:gd name="T10" fmla="*/ 63 w 228"/>
                <a:gd name="T11" fmla="*/ 102 h 199"/>
                <a:gd name="T12" fmla="*/ 66 w 228"/>
                <a:gd name="T13" fmla="*/ 109 h 199"/>
                <a:gd name="T14" fmla="*/ 60 w 228"/>
                <a:gd name="T15" fmla="*/ 117 h 199"/>
                <a:gd name="T16" fmla="*/ 19 w 228"/>
                <a:gd name="T17" fmla="*/ 112 h 199"/>
                <a:gd name="T18" fmla="*/ 15 w 228"/>
                <a:gd name="T19" fmla="*/ 114 h 199"/>
                <a:gd name="T20" fmla="*/ 12 w 228"/>
                <a:gd name="T21" fmla="*/ 112 h 199"/>
                <a:gd name="T22" fmla="*/ 11 w 228"/>
                <a:gd name="T23" fmla="*/ 113 h 199"/>
                <a:gd name="T24" fmla="*/ 10 w 228"/>
                <a:gd name="T25" fmla="*/ 114 h 199"/>
                <a:gd name="T26" fmla="*/ 10 w 228"/>
                <a:gd name="T27" fmla="*/ 119 h 199"/>
                <a:gd name="T28" fmla="*/ 9 w 228"/>
                <a:gd name="T29" fmla="*/ 125 h 199"/>
                <a:gd name="T30" fmla="*/ 7 w 228"/>
                <a:gd name="T31" fmla="*/ 125 h 199"/>
                <a:gd name="T32" fmla="*/ 5 w 228"/>
                <a:gd name="T33" fmla="*/ 129 h 199"/>
                <a:gd name="T34" fmla="*/ 3 w 228"/>
                <a:gd name="T35" fmla="*/ 132 h 199"/>
                <a:gd name="T36" fmla="*/ 0 w 228"/>
                <a:gd name="T37" fmla="*/ 132 h 199"/>
                <a:gd name="T38" fmla="*/ 3 w 228"/>
                <a:gd name="T39" fmla="*/ 150 h 199"/>
                <a:gd name="T40" fmla="*/ 3 w 228"/>
                <a:gd name="T41" fmla="*/ 151 h 199"/>
                <a:gd name="T42" fmla="*/ 8 w 228"/>
                <a:gd name="T43" fmla="*/ 152 h 199"/>
                <a:gd name="T44" fmla="*/ 11 w 228"/>
                <a:gd name="T45" fmla="*/ 153 h 199"/>
                <a:gd name="T46" fmla="*/ 17 w 228"/>
                <a:gd name="T47" fmla="*/ 156 h 199"/>
                <a:gd name="T48" fmla="*/ 22 w 228"/>
                <a:gd name="T49" fmla="*/ 156 h 199"/>
                <a:gd name="T50" fmla="*/ 24 w 228"/>
                <a:gd name="T51" fmla="*/ 153 h 199"/>
                <a:gd name="T52" fmla="*/ 25 w 228"/>
                <a:gd name="T53" fmla="*/ 152 h 199"/>
                <a:gd name="T54" fmla="*/ 27 w 228"/>
                <a:gd name="T55" fmla="*/ 150 h 199"/>
                <a:gd name="T56" fmla="*/ 31 w 228"/>
                <a:gd name="T57" fmla="*/ 150 h 199"/>
                <a:gd name="T58" fmla="*/ 35 w 228"/>
                <a:gd name="T59" fmla="*/ 153 h 199"/>
                <a:gd name="T60" fmla="*/ 37 w 228"/>
                <a:gd name="T61" fmla="*/ 160 h 199"/>
                <a:gd name="T62" fmla="*/ 38 w 228"/>
                <a:gd name="T63" fmla="*/ 165 h 199"/>
                <a:gd name="T64" fmla="*/ 44 w 228"/>
                <a:gd name="T65" fmla="*/ 169 h 199"/>
                <a:gd name="T66" fmla="*/ 49 w 228"/>
                <a:gd name="T67" fmla="*/ 171 h 199"/>
                <a:gd name="T68" fmla="*/ 58 w 228"/>
                <a:gd name="T69" fmla="*/ 168 h 199"/>
                <a:gd name="T70" fmla="*/ 60 w 228"/>
                <a:gd name="T71" fmla="*/ 166 h 199"/>
                <a:gd name="T72" fmla="*/ 65 w 228"/>
                <a:gd name="T73" fmla="*/ 165 h 199"/>
                <a:gd name="T74" fmla="*/ 66 w 228"/>
                <a:gd name="T75" fmla="*/ 167 h 199"/>
                <a:gd name="T76" fmla="*/ 68 w 228"/>
                <a:gd name="T77" fmla="*/ 168 h 199"/>
                <a:gd name="T78" fmla="*/ 72 w 228"/>
                <a:gd name="T79" fmla="*/ 166 h 199"/>
                <a:gd name="T80" fmla="*/ 74 w 228"/>
                <a:gd name="T81" fmla="*/ 156 h 199"/>
                <a:gd name="T82" fmla="*/ 77 w 228"/>
                <a:gd name="T83" fmla="*/ 150 h 199"/>
                <a:gd name="T84" fmla="*/ 80 w 228"/>
                <a:gd name="T85" fmla="*/ 145 h 199"/>
                <a:gd name="T86" fmla="*/ 83 w 228"/>
                <a:gd name="T87" fmla="*/ 141 h 199"/>
                <a:gd name="T88" fmla="*/ 88 w 228"/>
                <a:gd name="T89" fmla="*/ 140 h 199"/>
                <a:gd name="T90" fmla="*/ 94 w 228"/>
                <a:gd name="T91" fmla="*/ 140 h 199"/>
                <a:gd name="T92" fmla="*/ 106 w 228"/>
                <a:gd name="T93" fmla="*/ 139 h 199"/>
                <a:gd name="T94" fmla="*/ 117 w 228"/>
                <a:gd name="T95" fmla="*/ 134 h 199"/>
                <a:gd name="T96" fmla="*/ 119 w 228"/>
                <a:gd name="T97" fmla="*/ 129 h 199"/>
                <a:gd name="T98" fmla="*/ 138 w 228"/>
                <a:gd name="T99" fmla="*/ 128 h 199"/>
                <a:gd name="T100" fmla="*/ 146 w 228"/>
                <a:gd name="T101" fmla="*/ 125 h 199"/>
                <a:gd name="T102" fmla="*/ 151 w 228"/>
                <a:gd name="T103" fmla="*/ 117 h 199"/>
                <a:gd name="T104" fmla="*/ 157 w 228"/>
                <a:gd name="T105" fmla="*/ 105 h 199"/>
                <a:gd name="T106" fmla="*/ 160 w 228"/>
                <a:gd name="T107" fmla="*/ 93 h 199"/>
                <a:gd name="T108" fmla="*/ 163 w 228"/>
                <a:gd name="T109" fmla="*/ 79 h 199"/>
                <a:gd name="T110" fmla="*/ 164 w 228"/>
                <a:gd name="T111" fmla="*/ 62 h 199"/>
                <a:gd name="T112" fmla="*/ 157 w 228"/>
                <a:gd name="T113" fmla="*/ 63 h 199"/>
                <a:gd name="T114" fmla="*/ 156 w 228"/>
                <a:gd name="T115" fmla="*/ 50 h 199"/>
                <a:gd name="T116" fmla="*/ 134 w 228"/>
                <a:gd name="T117" fmla="*/ 49 h 199"/>
                <a:gd name="T118" fmla="*/ 74 w 228"/>
                <a:gd name="T119" fmla="*/ 1 h 19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28"/>
                <a:gd name="T181" fmla="*/ 0 h 199"/>
                <a:gd name="T182" fmla="*/ 228 w 228"/>
                <a:gd name="T183" fmla="*/ 199 h 19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28" h="199">
                  <a:moveTo>
                    <a:pt x="102" y="1"/>
                  </a:moveTo>
                  <a:lnTo>
                    <a:pt x="80" y="1"/>
                  </a:lnTo>
                  <a:lnTo>
                    <a:pt x="80" y="0"/>
                  </a:lnTo>
                  <a:lnTo>
                    <a:pt x="77" y="2"/>
                  </a:lnTo>
                  <a:lnTo>
                    <a:pt x="84" y="113"/>
                  </a:lnTo>
                  <a:lnTo>
                    <a:pt x="87" y="118"/>
                  </a:lnTo>
                  <a:lnTo>
                    <a:pt x="90" y="126"/>
                  </a:lnTo>
                  <a:lnTo>
                    <a:pt x="83" y="135"/>
                  </a:lnTo>
                  <a:lnTo>
                    <a:pt x="26" y="129"/>
                  </a:lnTo>
                  <a:lnTo>
                    <a:pt x="21" y="132"/>
                  </a:lnTo>
                  <a:lnTo>
                    <a:pt x="17" y="130"/>
                  </a:lnTo>
                  <a:lnTo>
                    <a:pt x="15" y="131"/>
                  </a:lnTo>
                  <a:lnTo>
                    <a:pt x="14" y="132"/>
                  </a:lnTo>
                  <a:lnTo>
                    <a:pt x="14" y="138"/>
                  </a:lnTo>
                  <a:lnTo>
                    <a:pt x="12" y="144"/>
                  </a:lnTo>
                  <a:lnTo>
                    <a:pt x="9" y="144"/>
                  </a:lnTo>
                  <a:lnTo>
                    <a:pt x="7" y="149"/>
                  </a:lnTo>
                  <a:lnTo>
                    <a:pt x="3" y="153"/>
                  </a:lnTo>
                  <a:lnTo>
                    <a:pt x="0" y="153"/>
                  </a:lnTo>
                  <a:lnTo>
                    <a:pt x="3" y="173"/>
                  </a:lnTo>
                  <a:lnTo>
                    <a:pt x="3" y="174"/>
                  </a:lnTo>
                  <a:lnTo>
                    <a:pt x="11" y="176"/>
                  </a:lnTo>
                  <a:lnTo>
                    <a:pt x="15" y="178"/>
                  </a:lnTo>
                  <a:lnTo>
                    <a:pt x="24" y="181"/>
                  </a:lnTo>
                  <a:lnTo>
                    <a:pt x="30" y="181"/>
                  </a:lnTo>
                  <a:lnTo>
                    <a:pt x="33" y="178"/>
                  </a:lnTo>
                  <a:lnTo>
                    <a:pt x="34" y="175"/>
                  </a:lnTo>
                  <a:lnTo>
                    <a:pt x="38" y="173"/>
                  </a:lnTo>
                  <a:lnTo>
                    <a:pt x="43" y="173"/>
                  </a:lnTo>
                  <a:lnTo>
                    <a:pt x="48" y="177"/>
                  </a:lnTo>
                  <a:lnTo>
                    <a:pt x="50" y="185"/>
                  </a:lnTo>
                  <a:lnTo>
                    <a:pt x="53" y="192"/>
                  </a:lnTo>
                  <a:lnTo>
                    <a:pt x="61" y="196"/>
                  </a:lnTo>
                  <a:lnTo>
                    <a:pt x="67" y="198"/>
                  </a:lnTo>
                  <a:lnTo>
                    <a:pt x="80" y="195"/>
                  </a:lnTo>
                  <a:lnTo>
                    <a:pt x="83" y="193"/>
                  </a:lnTo>
                  <a:lnTo>
                    <a:pt x="89" y="191"/>
                  </a:lnTo>
                  <a:lnTo>
                    <a:pt x="92" y="194"/>
                  </a:lnTo>
                  <a:lnTo>
                    <a:pt x="94" y="195"/>
                  </a:lnTo>
                  <a:lnTo>
                    <a:pt x="100" y="193"/>
                  </a:lnTo>
                  <a:lnTo>
                    <a:pt x="102" y="181"/>
                  </a:lnTo>
                  <a:lnTo>
                    <a:pt x="106" y="173"/>
                  </a:lnTo>
                  <a:lnTo>
                    <a:pt x="111" y="168"/>
                  </a:lnTo>
                  <a:lnTo>
                    <a:pt x="115" y="164"/>
                  </a:lnTo>
                  <a:lnTo>
                    <a:pt x="122" y="162"/>
                  </a:lnTo>
                  <a:lnTo>
                    <a:pt x="130" y="162"/>
                  </a:lnTo>
                  <a:lnTo>
                    <a:pt x="147" y="160"/>
                  </a:lnTo>
                  <a:lnTo>
                    <a:pt x="161" y="155"/>
                  </a:lnTo>
                  <a:lnTo>
                    <a:pt x="165" y="149"/>
                  </a:lnTo>
                  <a:lnTo>
                    <a:pt x="190" y="148"/>
                  </a:lnTo>
                  <a:lnTo>
                    <a:pt x="201" y="144"/>
                  </a:lnTo>
                  <a:lnTo>
                    <a:pt x="208" y="136"/>
                  </a:lnTo>
                  <a:lnTo>
                    <a:pt x="217" y="122"/>
                  </a:lnTo>
                  <a:lnTo>
                    <a:pt x="221" y="108"/>
                  </a:lnTo>
                  <a:lnTo>
                    <a:pt x="225" y="91"/>
                  </a:lnTo>
                  <a:lnTo>
                    <a:pt x="227" y="72"/>
                  </a:lnTo>
                  <a:lnTo>
                    <a:pt x="218" y="73"/>
                  </a:lnTo>
                  <a:lnTo>
                    <a:pt x="215" y="58"/>
                  </a:lnTo>
                  <a:lnTo>
                    <a:pt x="185" y="57"/>
                  </a:lnTo>
                  <a:lnTo>
                    <a:pt x="102" y="1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43" name="Freeform 144"/>
            <p:cNvSpPr>
              <a:spLocks/>
            </p:cNvSpPr>
            <p:nvPr/>
          </p:nvSpPr>
          <p:spPr bwMode="auto">
            <a:xfrm>
              <a:off x="3809759" y="3342520"/>
              <a:ext cx="169788" cy="166978"/>
            </a:xfrm>
            <a:custGeom>
              <a:avLst/>
              <a:gdLst>
                <a:gd name="T0" fmla="*/ 0 w 150"/>
                <a:gd name="T1" fmla="*/ 127 h 149"/>
                <a:gd name="T2" fmla="*/ 0 w 150"/>
                <a:gd name="T3" fmla="*/ 0 h 149"/>
                <a:gd name="T4" fmla="*/ 9 w 150"/>
                <a:gd name="T5" fmla="*/ 0 h 149"/>
                <a:gd name="T6" fmla="*/ 21 w 150"/>
                <a:gd name="T7" fmla="*/ 1 h 149"/>
                <a:gd name="T8" fmla="*/ 24 w 150"/>
                <a:gd name="T9" fmla="*/ 4 h 149"/>
                <a:gd name="T10" fmla="*/ 34 w 150"/>
                <a:gd name="T11" fmla="*/ 8 h 149"/>
                <a:gd name="T12" fmla="*/ 53 w 150"/>
                <a:gd name="T13" fmla="*/ 3 h 149"/>
                <a:gd name="T14" fmla="*/ 57 w 150"/>
                <a:gd name="T15" fmla="*/ 1 h 149"/>
                <a:gd name="T16" fmla="*/ 61 w 150"/>
                <a:gd name="T17" fmla="*/ 1 h 149"/>
                <a:gd name="T18" fmla="*/ 68 w 150"/>
                <a:gd name="T19" fmla="*/ 4 h 149"/>
                <a:gd name="T20" fmla="*/ 68 w 150"/>
                <a:gd name="T21" fmla="*/ 8 h 149"/>
                <a:gd name="T22" fmla="*/ 71 w 150"/>
                <a:gd name="T23" fmla="*/ 20 h 149"/>
                <a:gd name="T24" fmla="*/ 90 w 150"/>
                <a:gd name="T25" fmla="*/ 61 h 149"/>
                <a:gd name="T26" fmla="*/ 103 w 150"/>
                <a:gd name="T27" fmla="*/ 91 h 149"/>
                <a:gd name="T28" fmla="*/ 110 w 150"/>
                <a:gd name="T29" fmla="*/ 108 h 149"/>
                <a:gd name="T30" fmla="*/ 104 w 150"/>
                <a:gd name="T31" fmla="*/ 115 h 149"/>
                <a:gd name="T32" fmla="*/ 98 w 150"/>
                <a:gd name="T33" fmla="*/ 121 h 149"/>
                <a:gd name="T34" fmla="*/ 87 w 150"/>
                <a:gd name="T35" fmla="*/ 127 h 149"/>
                <a:gd name="T36" fmla="*/ 0 w 150"/>
                <a:gd name="T37" fmla="*/ 127 h 14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0"/>
                <a:gd name="T58" fmla="*/ 0 h 149"/>
                <a:gd name="T59" fmla="*/ 150 w 150"/>
                <a:gd name="T60" fmla="*/ 149 h 14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0" h="149">
                  <a:moveTo>
                    <a:pt x="0" y="14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8" y="1"/>
                  </a:lnTo>
                  <a:lnTo>
                    <a:pt x="33" y="4"/>
                  </a:lnTo>
                  <a:lnTo>
                    <a:pt x="46" y="10"/>
                  </a:lnTo>
                  <a:lnTo>
                    <a:pt x="72" y="3"/>
                  </a:lnTo>
                  <a:lnTo>
                    <a:pt x="77" y="1"/>
                  </a:lnTo>
                  <a:lnTo>
                    <a:pt x="83" y="1"/>
                  </a:lnTo>
                  <a:lnTo>
                    <a:pt x="92" y="4"/>
                  </a:lnTo>
                  <a:lnTo>
                    <a:pt x="92" y="10"/>
                  </a:lnTo>
                  <a:lnTo>
                    <a:pt x="97" y="24"/>
                  </a:lnTo>
                  <a:lnTo>
                    <a:pt x="122" y="71"/>
                  </a:lnTo>
                  <a:lnTo>
                    <a:pt x="140" y="106"/>
                  </a:lnTo>
                  <a:lnTo>
                    <a:pt x="149" y="126"/>
                  </a:lnTo>
                  <a:lnTo>
                    <a:pt x="141" y="134"/>
                  </a:lnTo>
                  <a:lnTo>
                    <a:pt x="132" y="141"/>
                  </a:lnTo>
                  <a:lnTo>
                    <a:pt x="118" y="148"/>
                  </a:lnTo>
                  <a:lnTo>
                    <a:pt x="0" y="14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44" name="Freeform 145"/>
            <p:cNvSpPr>
              <a:spLocks/>
            </p:cNvSpPr>
            <p:nvPr/>
          </p:nvSpPr>
          <p:spPr bwMode="auto">
            <a:xfrm>
              <a:off x="3913738" y="3343730"/>
              <a:ext cx="50015" cy="55659"/>
            </a:xfrm>
            <a:custGeom>
              <a:avLst/>
              <a:gdLst>
                <a:gd name="T0" fmla="*/ 0 w 44"/>
                <a:gd name="T1" fmla="*/ 1 h 50"/>
                <a:gd name="T2" fmla="*/ 0 w 44"/>
                <a:gd name="T3" fmla="*/ 6 h 50"/>
                <a:gd name="T4" fmla="*/ 9 w 44"/>
                <a:gd name="T5" fmla="*/ 24 h 50"/>
                <a:gd name="T6" fmla="*/ 11 w 44"/>
                <a:gd name="T7" fmla="*/ 28 h 50"/>
                <a:gd name="T8" fmla="*/ 14 w 44"/>
                <a:gd name="T9" fmla="*/ 32 h 50"/>
                <a:gd name="T10" fmla="*/ 17 w 44"/>
                <a:gd name="T11" fmla="*/ 35 h 50"/>
                <a:gd name="T12" fmla="*/ 20 w 44"/>
                <a:gd name="T13" fmla="*/ 37 h 50"/>
                <a:gd name="T14" fmla="*/ 24 w 44"/>
                <a:gd name="T15" fmla="*/ 39 h 50"/>
                <a:gd name="T16" fmla="*/ 25 w 44"/>
                <a:gd name="T17" fmla="*/ 41 h 50"/>
                <a:gd name="T18" fmla="*/ 26 w 44"/>
                <a:gd name="T19" fmla="*/ 41 h 50"/>
                <a:gd name="T20" fmla="*/ 29 w 44"/>
                <a:gd name="T21" fmla="*/ 39 h 50"/>
                <a:gd name="T22" fmla="*/ 30 w 44"/>
                <a:gd name="T23" fmla="*/ 37 h 50"/>
                <a:gd name="T24" fmla="*/ 32 w 44"/>
                <a:gd name="T25" fmla="*/ 27 h 50"/>
                <a:gd name="T26" fmla="*/ 25 w 44"/>
                <a:gd name="T27" fmla="*/ 16 h 50"/>
                <a:gd name="T28" fmla="*/ 18 w 44"/>
                <a:gd name="T29" fmla="*/ 0 h 50"/>
                <a:gd name="T30" fmla="*/ 0 w 44"/>
                <a:gd name="T31" fmla="*/ 1 h 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4"/>
                <a:gd name="T49" fmla="*/ 0 h 50"/>
                <a:gd name="T50" fmla="*/ 44 w 44"/>
                <a:gd name="T51" fmla="*/ 50 h 5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4" h="50">
                  <a:moveTo>
                    <a:pt x="0" y="1"/>
                  </a:moveTo>
                  <a:lnTo>
                    <a:pt x="0" y="8"/>
                  </a:lnTo>
                  <a:lnTo>
                    <a:pt x="11" y="28"/>
                  </a:lnTo>
                  <a:lnTo>
                    <a:pt x="15" y="33"/>
                  </a:lnTo>
                  <a:lnTo>
                    <a:pt x="18" y="38"/>
                  </a:lnTo>
                  <a:lnTo>
                    <a:pt x="23" y="41"/>
                  </a:lnTo>
                  <a:lnTo>
                    <a:pt x="27" y="44"/>
                  </a:lnTo>
                  <a:lnTo>
                    <a:pt x="32" y="46"/>
                  </a:lnTo>
                  <a:lnTo>
                    <a:pt x="34" y="49"/>
                  </a:lnTo>
                  <a:lnTo>
                    <a:pt x="35" y="49"/>
                  </a:lnTo>
                  <a:lnTo>
                    <a:pt x="38" y="46"/>
                  </a:lnTo>
                  <a:lnTo>
                    <a:pt x="40" y="44"/>
                  </a:lnTo>
                  <a:lnTo>
                    <a:pt x="43" y="32"/>
                  </a:lnTo>
                  <a:lnTo>
                    <a:pt x="33" y="18"/>
                  </a:lnTo>
                  <a:lnTo>
                    <a:pt x="24" y="0"/>
                  </a:lnTo>
                  <a:lnTo>
                    <a:pt x="0" y="1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45" name="Freeform 146"/>
            <p:cNvSpPr>
              <a:spLocks/>
            </p:cNvSpPr>
            <p:nvPr/>
          </p:nvSpPr>
          <p:spPr bwMode="auto">
            <a:xfrm>
              <a:off x="4079578" y="3985022"/>
              <a:ext cx="107928" cy="203277"/>
            </a:xfrm>
            <a:custGeom>
              <a:avLst/>
              <a:gdLst>
                <a:gd name="T0" fmla="*/ 62 w 96"/>
                <a:gd name="T1" fmla="*/ 0 h 182"/>
                <a:gd name="T2" fmla="*/ 57 w 96"/>
                <a:gd name="T3" fmla="*/ 3 h 182"/>
                <a:gd name="T4" fmla="*/ 53 w 96"/>
                <a:gd name="T5" fmla="*/ 6 h 182"/>
                <a:gd name="T6" fmla="*/ 49 w 96"/>
                <a:gd name="T7" fmla="*/ 17 h 182"/>
                <a:gd name="T8" fmla="*/ 43 w 96"/>
                <a:gd name="T9" fmla="*/ 21 h 182"/>
                <a:gd name="T10" fmla="*/ 32 w 96"/>
                <a:gd name="T11" fmla="*/ 35 h 182"/>
                <a:gd name="T12" fmla="*/ 28 w 96"/>
                <a:gd name="T13" fmla="*/ 41 h 182"/>
                <a:gd name="T14" fmla="*/ 25 w 96"/>
                <a:gd name="T15" fmla="*/ 42 h 182"/>
                <a:gd name="T16" fmla="*/ 19 w 96"/>
                <a:gd name="T17" fmla="*/ 44 h 182"/>
                <a:gd name="T18" fmla="*/ 12 w 96"/>
                <a:gd name="T19" fmla="*/ 47 h 182"/>
                <a:gd name="T20" fmla="*/ 8 w 96"/>
                <a:gd name="T21" fmla="*/ 52 h 182"/>
                <a:gd name="T22" fmla="*/ 3 w 96"/>
                <a:gd name="T23" fmla="*/ 64 h 182"/>
                <a:gd name="T24" fmla="*/ 3 w 96"/>
                <a:gd name="T25" fmla="*/ 76 h 182"/>
                <a:gd name="T26" fmla="*/ 9 w 96"/>
                <a:gd name="T27" fmla="*/ 81 h 182"/>
                <a:gd name="T28" fmla="*/ 11 w 96"/>
                <a:gd name="T29" fmla="*/ 86 h 182"/>
                <a:gd name="T30" fmla="*/ 10 w 96"/>
                <a:gd name="T31" fmla="*/ 90 h 182"/>
                <a:gd name="T32" fmla="*/ 3 w 96"/>
                <a:gd name="T33" fmla="*/ 97 h 182"/>
                <a:gd name="T34" fmla="*/ 0 w 96"/>
                <a:gd name="T35" fmla="*/ 116 h 182"/>
                <a:gd name="T36" fmla="*/ 1 w 96"/>
                <a:gd name="T37" fmla="*/ 131 h 182"/>
                <a:gd name="T38" fmla="*/ 6 w 96"/>
                <a:gd name="T39" fmla="*/ 144 h 182"/>
                <a:gd name="T40" fmla="*/ 13 w 96"/>
                <a:gd name="T41" fmla="*/ 144 h 182"/>
                <a:gd name="T42" fmla="*/ 17 w 96"/>
                <a:gd name="T43" fmla="*/ 145 h 182"/>
                <a:gd name="T44" fmla="*/ 18 w 96"/>
                <a:gd name="T45" fmla="*/ 150 h 182"/>
                <a:gd name="T46" fmla="*/ 23 w 96"/>
                <a:gd name="T47" fmla="*/ 154 h 182"/>
                <a:gd name="T48" fmla="*/ 28 w 96"/>
                <a:gd name="T49" fmla="*/ 154 h 182"/>
                <a:gd name="T50" fmla="*/ 35 w 96"/>
                <a:gd name="T51" fmla="*/ 150 h 182"/>
                <a:gd name="T52" fmla="*/ 40 w 96"/>
                <a:gd name="T53" fmla="*/ 138 h 182"/>
                <a:gd name="T54" fmla="*/ 45 w 96"/>
                <a:gd name="T55" fmla="*/ 124 h 182"/>
                <a:gd name="T56" fmla="*/ 46 w 96"/>
                <a:gd name="T57" fmla="*/ 114 h 182"/>
                <a:gd name="T58" fmla="*/ 46 w 96"/>
                <a:gd name="T59" fmla="*/ 105 h 182"/>
                <a:gd name="T60" fmla="*/ 47 w 96"/>
                <a:gd name="T61" fmla="*/ 102 h 182"/>
                <a:gd name="T62" fmla="*/ 52 w 96"/>
                <a:gd name="T63" fmla="*/ 90 h 182"/>
                <a:gd name="T64" fmla="*/ 56 w 96"/>
                <a:gd name="T65" fmla="*/ 82 h 182"/>
                <a:gd name="T66" fmla="*/ 58 w 96"/>
                <a:gd name="T67" fmla="*/ 70 h 182"/>
                <a:gd name="T68" fmla="*/ 62 w 96"/>
                <a:gd name="T69" fmla="*/ 44 h 182"/>
                <a:gd name="T70" fmla="*/ 63 w 96"/>
                <a:gd name="T71" fmla="*/ 37 h 182"/>
                <a:gd name="T72" fmla="*/ 67 w 96"/>
                <a:gd name="T73" fmla="*/ 24 h 182"/>
                <a:gd name="T74" fmla="*/ 69 w 96"/>
                <a:gd name="T75" fmla="*/ 9 h 182"/>
                <a:gd name="T76" fmla="*/ 67 w 96"/>
                <a:gd name="T77" fmla="*/ 4 h 182"/>
                <a:gd name="T78" fmla="*/ 62 w 96"/>
                <a:gd name="T79" fmla="*/ 0 h 18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96"/>
                <a:gd name="T121" fmla="*/ 0 h 182"/>
                <a:gd name="T122" fmla="*/ 96 w 96"/>
                <a:gd name="T123" fmla="*/ 182 h 182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96" h="182">
                  <a:moveTo>
                    <a:pt x="86" y="0"/>
                  </a:moveTo>
                  <a:lnTo>
                    <a:pt x="79" y="3"/>
                  </a:lnTo>
                  <a:lnTo>
                    <a:pt x="72" y="7"/>
                  </a:lnTo>
                  <a:lnTo>
                    <a:pt x="67" y="19"/>
                  </a:lnTo>
                  <a:lnTo>
                    <a:pt x="59" y="25"/>
                  </a:lnTo>
                  <a:lnTo>
                    <a:pt x="45" y="41"/>
                  </a:lnTo>
                  <a:lnTo>
                    <a:pt x="39" y="48"/>
                  </a:lnTo>
                  <a:lnTo>
                    <a:pt x="34" y="50"/>
                  </a:lnTo>
                  <a:lnTo>
                    <a:pt x="26" y="52"/>
                  </a:lnTo>
                  <a:lnTo>
                    <a:pt x="16" y="55"/>
                  </a:lnTo>
                  <a:lnTo>
                    <a:pt x="10" y="61"/>
                  </a:lnTo>
                  <a:lnTo>
                    <a:pt x="5" y="75"/>
                  </a:lnTo>
                  <a:lnTo>
                    <a:pt x="5" y="89"/>
                  </a:lnTo>
                  <a:lnTo>
                    <a:pt x="12" y="95"/>
                  </a:lnTo>
                  <a:lnTo>
                    <a:pt x="15" y="101"/>
                  </a:lnTo>
                  <a:lnTo>
                    <a:pt x="14" y="105"/>
                  </a:lnTo>
                  <a:lnTo>
                    <a:pt x="5" y="114"/>
                  </a:lnTo>
                  <a:lnTo>
                    <a:pt x="0" y="137"/>
                  </a:lnTo>
                  <a:lnTo>
                    <a:pt x="1" y="154"/>
                  </a:lnTo>
                  <a:lnTo>
                    <a:pt x="8" y="169"/>
                  </a:lnTo>
                  <a:lnTo>
                    <a:pt x="17" y="169"/>
                  </a:lnTo>
                  <a:lnTo>
                    <a:pt x="23" y="170"/>
                  </a:lnTo>
                  <a:lnTo>
                    <a:pt x="25" y="176"/>
                  </a:lnTo>
                  <a:lnTo>
                    <a:pt x="32" y="181"/>
                  </a:lnTo>
                  <a:lnTo>
                    <a:pt x="39" y="181"/>
                  </a:lnTo>
                  <a:lnTo>
                    <a:pt x="48" y="176"/>
                  </a:lnTo>
                  <a:lnTo>
                    <a:pt x="55" y="163"/>
                  </a:lnTo>
                  <a:lnTo>
                    <a:pt x="62" y="145"/>
                  </a:lnTo>
                  <a:lnTo>
                    <a:pt x="63" y="133"/>
                  </a:lnTo>
                  <a:lnTo>
                    <a:pt x="63" y="124"/>
                  </a:lnTo>
                  <a:lnTo>
                    <a:pt x="64" y="119"/>
                  </a:lnTo>
                  <a:lnTo>
                    <a:pt x="71" y="106"/>
                  </a:lnTo>
                  <a:lnTo>
                    <a:pt x="76" y="96"/>
                  </a:lnTo>
                  <a:lnTo>
                    <a:pt x="80" y="82"/>
                  </a:lnTo>
                  <a:lnTo>
                    <a:pt x="84" y="52"/>
                  </a:lnTo>
                  <a:lnTo>
                    <a:pt x="87" y="43"/>
                  </a:lnTo>
                  <a:lnTo>
                    <a:pt x="91" y="28"/>
                  </a:lnTo>
                  <a:lnTo>
                    <a:pt x="95" y="11"/>
                  </a:lnTo>
                  <a:lnTo>
                    <a:pt x="93" y="4"/>
                  </a:lnTo>
                  <a:lnTo>
                    <a:pt x="86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46" name="Freeform 147"/>
            <p:cNvSpPr>
              <a:spLocks/>
            </p:cNvSpPr>
            <p:nvPr/>
          </p:nvSpPr>
          <p:spPr bwMode="auto">
            <a:xfrm>
              <a:off x="5637946" y="4498055"/>
              <a:ext cx="69758" cy="62919"/>
            </a:xfrm>
            <a:custGeom>
              <a:avLst/>
              <a:gdLst>
                <a:gd name="T0" fmla="*/ 7 w 62"/>
                <a:gd name="T1" fmla="*/ 3 h 56"/>
                <a:gd name="T2" fmla="*/ 3 w 62"/>
                <a:gd name="T3" fmla="*/ 4 h 56"/>
                <a:gd name="T4" fmla="*/ 1 w 62"/>
                <a:gd name="T5" fmla="*/ 6 h 56"/>
                <a:gd name="T6" fmla="*/ 0 w 62"/>
                <a:gd name="T7" fmla="*/ 12 h 56"/>
                <a:gd name="T8" fmla="*/ 3 w 62"/>
                <a:gd name="T9" fmla="*/ 25 h 56"/>
                <a:gd name="T10" fmla="*/ 7 w 62"/>
                <a:gd name="T11" fmla="*/ 30 h 56"/>
                <a:gd name="T12" fmla="*/ 11 w 62"/>
                <a:gd name="T13" fmla="*/ 37 h 56"/>
                <a:gd name="T14" fmla="*/ 15 w 62"/>
                <a:gd name="T15" fmla="*/ 42 h 56"/>
                <a:gd name="T16" fmla="*/ 20 w 62"/>
                <a:gd name="T17" fmla="*/ 44 h 56"/>
                <a:gd name="T18" fmla="*/ 30 w 62"/>
                <a:gd name="T19" fmla="*/ 47 h 56"/>
                <a:gd name="T20" fmla="*/ 38 w 62"/>
                <a:gd name="T21" fmla="*/ 38 h 56"/>
                <a:gd name="T22" fmla="*/ 43 w 62"/>
                <a:gd name="T23" fmla="*/ 32 h 56"/>
                <a:gd name="T24" fmla="*/ 44 w 62"/>
                <a:gd name="T25" fmla="*/ 25 h 56"/>
                <a:gd name="T26" fmla="*/ 43 w 62"/>
                <a:gd name="T27" fmla="*/ 6 h 56"/>
                <a:gd name="T28" fmla="*/ 38 w 62"/>
                <a:gd name="T29" fmla="*/ 3 h 56"/>
                <a:gd name="T30" fmla="*/ 34 w 62"/>
                <a:gd name="T31" fmla="*/ 0 h 56"/>
                <a:gd name="T32" fmla="*/ 31 w 62"/>
                <a:gd name="T33" fmla="*/ 0 h 56"/>
                <a:gd name="T34" fmla="*/ 25 w 62"/>
                <a:gd name="T35" fmla="*/ 9 h 56"/>
                <a:gd name="T36" fmla="*/ 12 w 62"/>
                <a:gd name="T37" fmla="*/ 3 h 56"/>
                <a:gd name="T38" fmla="*/ 7 w 62"/>
                <a:gd name="T39" fmla="*/ 3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2"/>
                <a:gd name="T61" fmla="*/ 0 h 56"/>
                <a:gd name="T62" fmla="*/ 62 w 62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2" h="56">
                  <a:moveTo>
                    <a:pt x="9" y="3"/>
                  </a:moveTo>
                  <a:lnTo>
                    <a:pt x="3" y="4"/>
                  </a:lnTo>
                  <a:lnTo>
                    <a:pt x="1" y="6"/>
                  </a:lnTo>
                  <a:lnTo>
                    <a:pt x="0" y="14"/>
                  </a:lnTo>
                  <a:lnTo>
                    <a:pt x="4" y="29"/>
                  </a:lnTo>
                  <a:lnTo>
                    <a:pt x="9" y="34"/>
                  </a:lnTo>
                  <a:lnTo>
                    <a:pt x="15" y="43"/>
                  </a:lnTo>
                  <a:lnTo>
                    <a:pt x="21" y="48"/>
                  </a:lnTo>
                  <a:lnTo>
                    <a:pt x="27" y="51"/>
                  </a:lnTo>
                  <a:lnTo>
                    <a:pt x="41" y="55"/>
                  </a:lnTo>
                  <a:lnTo>
                    <a:pt x="53" y="44"/>
                  </a:lnTo>
                  <a:lnTo>
                    <a:pt x="59" y="37"/>
                  </a:lnTo>
                  <a:lnTo>
                    <a:pt x="61" y="29"/>
                  </a:lnTo>
                  <a:lnTo>
                    <a:pt x="58" y="6"/>
                  </a:lnTo>
                  <a:lnTo>
                    <a:pt x="52" y="3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4" y="11"/>
                  </a:lnTo>
                  <a:lnTo>
                    <a:pt x="16" y="3"/>
                  </a:lnTo>
                  <a:lnTo>
                    <a:pt x="9" y="3"/>
                  </a:lnTo>
                </a:path>
              </a:pathLst>
            </a:custGeom>
            <a:solidFill>
              <a:schemeClr val="tx2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/>
              <a:endParaRPr lang="en-US" sz="1400" kern="0" dirty="0">
                <a:solidFill>
                  <a:srgbClr val="999999"/>
                </a:solidFill>
                <a:sym typeface="Calibri"/>
              </a:endParaRPr>
            </a:p>
          </p:txBody>
        </p:sp>
        <p:sp>
          <p:nvSpPr>
            <p:cNvPr id="447" name="Freeform 148"/>
            <p:cNvSpPr>
              <a:spLocks/>
            </p:cNvSpPr>
            <p:nvPr/>
          </p:nvSpPr>
          <p:spPr bwMode="auto">
            <a:xfrm>
              <a:off x="5703756" y="3842244"/>
              <a:ext cx="84236" cy="60499"/>
            </a:xfrm>
            <a:custGeom>
              <a:avLst/>
              <a:gdLst>
                <a:gd name="T0" fmla="*/ 2 w 75"/>
                <a:gd name="T1" fmla="*/ 36 h 54"/>
                <a:gd name="T2" fmla="*/ 26 w 75"/>
                <a:gd name="T3" fmla="*/ 24 h 54"/>
                <a:gd name="T4" fmla="*/ 34 w 75"/>
                <a:gd name="T5" fmla="*/ 14 h 54"/>
                <a:gd name="T6" fmla="*/ 40 w 75"/>
                <a:gd name="T7" fmla="*/ 6 h 54"/>
                <a:gd name="T8" fmla="*/ 42 w 75"/>
                <a:gd name="T9" fmla="*/ 0 h 54"/>
                <a:gd name="T10" fmla="*/ 49 w 75"/>
                <a:gd name="T11" fmla="*/ 0 h 54"/>
                <a:gd name="T12" fmla="*/ 54 w 75"/>
                <a:gd name="T13" fmla="*/ 6 h 54"/>
                <a:gd name="T14" fmla="*/ 49 w 75"/>
                <a:gd name="T15" fmla="*/ 18 h 54"/>
                <a:gd name="T16" fmla="*/ 44 w 75"/>
                <a:gd name="T17" fmla="*/ 27 h 54"/>
                <a:gd name="T18" fmla="*/ 34 w 75"/>
                <a:gd name="T19" fmla="*/ 35 h 54"/>
                <a:gd name="T20" fmla="*/ 25 w 75"/>
                <a:gd name="T21" fmla="*/ 41 h 54"/>
                <a:gd name="T22" fmla="*/ 16 w 75"/>
                <a:gd name="T23" fmla="*/ 44 h 54"/>
                <a:gd name="T24" fmla="*/ 8 w 75"/>
                <a:gd name="T25" fmla="*/ 45 h 54"/>
                <a:gd name="T26" fmla="*/ 3 w 75"/>
                <a:gd name="T27" fmla="*/ 44 h 54"/>
                <a:gd name="T28" fmla="*/ 0 w 75"/>
                <a:gd name="T29" fmla="*/ 42 h 54"/>
                <a:gd name="T30" fmla="*/ 2 w 75"/>
                <a:gd name="T31" fmla="*/ 36 h 5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5"/>
                <a:gd name="T49" fmla="*/ 0 h 54"/>
                <a:gd name="T50" fmla="*/ 75 w 75"/>
                <a:gd name="T51" fmla="*/ 54 h 5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5" h="54">
                  <a:moveTo>
                    <a:pt x="2" y="42"/>
                  </a:moveTo>
                  <a:lnTo>
                    <a:pt x="36" y="28"/>
                  </a:lnTo>
                  <a:lnTo>
                    <a:pt x="47" y="16"/>
                  </a:lnTo>
                  <a:lnTo>
                    <a:pt x="55" y="7"/>
                  </a:lnTo>
                  <a:lnTo>
                    <a:pt x="58" y="0"/>
                  </a:lnTo>
                  <a:lnTo>
                    <a:pt x="67" y="0"/>
                  </a:lnTo>
                  <a:lnTo>
                    <a:pt x="74" y="6"/>
                  </a:lnTo>
                  <a:lnTo>
                    <a:pt x="67" y="20"/>
                  </a:lnTo>
                  <a:lnTo>
                    <a:pt x="60" y="31"/>
                  </a:lnTo>
                  <a:lnTo>
                    <a:pt x="47" y="41"/>
                  </a:lnTo>
                  <a:lnTo>
                    <a:pt x="34" y="48"/>
                  </a:lnTo>
                  <a:lnTo>
                    <a:pt x="22" y="51"/>
                  </a:lnTo>
                  <a:lnTo>
                    <a:pt x="11" y="53"/>
                  </a:lnTo>
                  <a:lnTo>
                    <a:pt x="4" y="51"/>
                  </a:lnTo>
                  <a:lnTo>
                    <a:pt x="0" y="49"/>
                  </a:lnTo>
                  <a:lnTo>
                    <a:pt x="2" y="42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48" name="Freeform 149"/>
            <p:cNvSpPr>
              <a:spLocks/>
            </p:cNvSpPr>
            <p:nvPr/>
          </p:nvSpPr>
          <p:spPr bwMode="auto">
            <a:xfrm>
              <a:off x="5865647" y="3968082"/>
              <a:ext cx="23691" cy="20570"/>
            </a:xfrm>
            <a:custGeom>
              <a:avLst/>
              <a:gdLst>
                <a:gd name="T0" fmla="*/ 6 w 21"/>
                <a:gd name="T1" fmla="*/ 0 h 19"/>
                <a:gd name="T2" fmla="*/ 13 w 21"/>
                <a:gd name="T3" fmla="*/ 3 h 19"/>
                <a:gd name="T4" fmla="*/ 15 w 21"/>
                <a:gd name="T5" fmla="*/ 8 h 19"/>
                <a:gd name="T6" fmla="*/ 13 w 21"/>
                <a:gd name="T7" fmla="*/ 13 h 19"/>
                <a:gd name="T8" fmla="*/ 6 w 21"/>
                <a:gd name="T9" fmla="*/ 14 h 19"/>
                <a:gd name="T10" fmla="*/ 2 w 21"/>
                <a:gd name="T11" fmla="*/ 13 h 19"/>
                <a:gd name="T12" fmla="*/ 0 w 21"/>
                <a:gd name="T13" fmla="*/ 8 h 19"/>
                <a:gd name="T14" fmla="*/ 2 w 21"/>
                <a:gd name="T15" fmla="*/ 3 h 19"/>
                <a:gd name="T16" fmla="*/ 6 w 21"/>
                <a:gd name="T17" fmla="*/ 0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"/>
                <a:gd name="T28" fmla="*/ 0 h 19"/>
                <a:gd name="T29" fmla="*/ 21 w 21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" h="19">
                  <a:moveTo>
                    <a:pt x="8" y="0"/>
                  </a:moveTo>
                  <a:lnTo>
                    <a:pt x="17" y="3"/>
                  </a:lnTo>
                  <a:lnTo>
                    <a:pt x="20" y="10"/>
                  </a:lnTo>
                  <a:lnTo>
                    <a:pt x="17" y="16"/>
                  </a:lnTo>
                  <a:lnTo>
                    <a:pt x="8" y="18"/>
                  </a:lnTo>
                  <a:lnTo>
                    <a:pt x="2" y="16"/>
                  </a:lnTo>
                  <a:lnTo>
                    <a:pt x="0" y="10"/>
                  </a:lnTo>
                  <a:lnTo>
                    <a:pt x="2" y="3"/>
                  </a:lnTo>
                  <a:lnTo>
                    <a:pt x="8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49" name="Freeform 150"/>
            <p:cNvSpPr>
              <a:spLocks/>
            </p:cNvSpPr>
            <p:nvPr/>
          </p:nvSpPr>
          <p:spPr bwMode="auto">
            <a:xfrm>
              <a:off x="5791941" y="3882173"/>
              <a:ext cx="22375" cy="31460"/>
            </a:xfrm>
            <a:custGeom>
              <a:avLst/>
              <a:gdLst>
                <a:gd name="T0" fmla="*/ 7 w 20"/>
                <a:gd name="T1" fmla="*/ 23 h 28"/>
                <a:gd name="T2" fmla="*/ 12 w 20"/>
                <a:gd name="T3" fmla="*/ 20 h 28"/>
                <a:gd name="T4" fmla="*/ 14 w 20"/>
                <a:gd name="T5" fmla="*/ 12 h 28"/>
                <a:gd name="T6" fmla="*/ 12 w 20"/>
                <a:gd name="T7" fmla="*/ 3 h 28"/>
                <a:gd name="T8" fmla="*/ 7 w 20"/>
                <a:gd name="T9" fmla="*/ 0 h 28"/>
                <a:gd name="T10" fmla="*/ 2 w 20"/>
                <a:gd name="T11" fmla="*/ 3 h 28"/>
                <a:gd name="T12" fmla="*/ 0 w 20"/>
                <a:gd name="T13" fmla="*/ 12 h 28"/>
                <a:gd name="T14" fmla="*/ 2 w 20"/>
                <a:gd name="T15" fmla="*/ 20 h 28"/>
                <a:gd name="T16" fmla="*/ 7 w 20"/>
                <a:gd name="T17" fmla="*/ 23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28"/>
                <a:gd name="T29" fmla="*/ 20 w 20"/>
                <a:gd name="T30" fmla="*/ 28 h 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28">
                  <a:moveTo>
                    <a:pt x="9" y="27"/>
                  </a:moveTo>
                  <a:lnTo>
                    <a:pt x="16" y="23"/>
                  </a:lnTo>
                  <a:lnTo>
                    <a:pt x="19" y="14"/>
                  </a:lnTo>
                  <a:lnTo>
                    <a:pt x="16" y="3"/>
                  </a:lnTo>
                  <a:lnTo>
                    <a:pt x="9" y="0"/>
                  </a:lnTo>
                  <a:lnTo>
                    <a:pt x="2" y="3"/>
                  </a:lnTo>
                  <a:lnTo>
                    <a:pt x="0" y="14"/>
                  </a:lnTo>
                  <a:lnTo>
                    <a:pt x="2" y="23"/>
                  </a:lnTo>
                  <a:lnTo>
                    <a:pt x="9" y="27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50" name="Freeform 151"/>
            <p:cNvSpPr>
              <a:spLocks/>
            </p:cNvSpPr>
            <p:nvPr/>
          </p:nvSpPr>
          <p:spPr bwMode="auto">
            <a:xfrm>
              <a:off x="5786676" y="3935413"/>
              <a:ext cx="27640" cy="21780"/>
            </a:xfrm>
            <a:custGeom>
              <a:avLst/>
              <a:gdLst>
                <a:gd name="T0" fmla="*/ 8 w 25"/>
                <a:gd name="T1" fmla="*/ 0 h 19"/>
                <a:gd name="T2" fmla="*/ 14 w 25"/>
                <a:gd name="T3" fmla="*/ 2 h 19"/>
                <a:gd name="T4" fmla="*/ 17 w 25"/>
                <a:gd name="T5" fmla="*/ 9 h 19"/>
                <a:gd name="T6" fmla="*/ 14 w 25"/>
                <a:gd name="T7" fmla="*/ 13 h 19"/>
                <a:gd name="T8" fmla="*/ 8 w 25"/>
                <a:gd name="T9" fmla="*/ 16 h 19"/>
                <a:gd name="T10" fmla="*/ 2 w 25"/>
                <a:gd name="T11" fmla="*/ 13 h 19"/>
                <a:gd name="T12" fmla="*/ 0 w 25"/>
                <a:gd name="T13" fmla="*/ 9 h 19"/>
                <a:gd name="T14" fmla="*/ 2 w 25"/>
                <a:gd name="T15" fmla="*/ 2 h 19"/>
                <a:gd name="T16" fmla="*/ 8 w 25"/>
                <a:gd name="T17" fmla="*/ 0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"/>
                <a:gd name="T28" fmla="*/ 0 h 19"/>
                <a:gd name="T29" fmla="*/ 25 w 25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" h="19">
                  <a:moveTo>
                    <a:pt x="12" y="0"/>
                  </a:moveTo>
                  <a:lnTo>
                    <a:pt x="20" y="2"/>
                  </a:lnTo>
                  <a:lnTo>
                    <a:pt x="24" y="9"/>
                  </a:lnTo>
                  <a:lnTo>
                    <a:pt x="20" y="15"/>
                  </a:lnTo>
                  <a:lnTo>
                    <a:pt x="12" y="18"/>
                  </a:lnTo>
                  <a:lnTo>
                    <a:pt x="2" y="15"/>
                  </a:lnTo>
                  <a:lnTo>
                    <a:pt x="0" y="9"/>
                  </a:lnTo>
                  <a:lnTo>
                    <a:pt x="2" y="2"/>
                  </a:lnTo>
                  <a:lnTo>
                    <a:pt x="12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51" name="Freeform 152"/>
            <p:cNvSpPr>
              <a:spLocks/>
            </p:cNvSpPr>
            <p:nvPr/>
          </p:nvSpPr>
          <p:spPr bwMode="auto">
            <a:xfrm>
              <a:off x="5874860" y="3890643"/>
              <a:ext cx="23691" cy="21780"/>
            </a:xfrm>
            <a:custGeom>
              <a:avLst/>
              <a:gdLst>
                <a:gd name="T0" fmla="*/ 7 w 21"/>
                <a:gd name="T1" fmla="*/ 0 h 19"/>
                <a:gd name="T2" fmla="*/ 11 w 21"/>
                <a:gd name="T3" fmla="*/ 3 h 19"/>
                <a:gd name="T4" fmla="*/ 15 w 21"/>
                <a:gd name="T5" fmla="*/ 9 h 19"/>
                <a:gd name="T6" fmla="*/ 11 w 21"/>
                <a:gd name="T7" fmla="*/ 13 h 19"/>
                <a:gd name="T8" fmla="*/ 7 w 21"/>
                <a:gd name="T9" fmla="*/ 16 h 19"/>
                <a:gd name="T10" fmla="*/ 2 w 21"/>
                <a:gd name="T11" fmla="*/ 13 h 19"/>
                <a:gd name="T12" fmla="*/ 0 w 21"/>
                <a:gd name="T13" fmla="*/ 9 h 19"/>
                <a:gd name="T14" fmla="*/ 2 w 21"/>
                <a:gd name="T15" fmla="*/ 3 h 19"/>
                <a:gd name="T16" fmla="*/ 7 w 21"/>
                <a:gd name="T17" fmla="*/ 0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"/>
                <a:gd name="T28" fmla="*/ 0 h 19"/>
                <a:gd name="T29" fmla="*/ 21 w 21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" h="19">
                  <a:moveTo>
                    <a:pt x="9" y="0"/>
                  </a:moveTo>
                  <a:lnTo>
                    <a:pt x="15" y="3"/>
                  </a:lnTo>
                  <a:lnTo>
                    <a:pt x="20" y="9"/>
                  </a:lnTo>
                  <a:lnTo>
                    <a:pt x="15" y="15"/>
                  </a:lnTo>
                  <a:lnTo>
                    <a:pt x="9" y="18"/>
                  </a:lnTo>
                  <a:lnTo>
                    <a:pt x="2" y="15"/>
                  </a:lnTo>
                  <a:lnTo>
                    <a:pt x="0" y="9"/>
                  </a:lnTo>
                  <a:lnTo>
                    <a:pt x="2" y="3"/>
                  </a:lnTo>
                  <a:lnTo>
                    <a:pt x="9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52" name="Freeform 153"/>
            <p:cNvSpPr>
              <a:spLocks/>
            </p:cNvSpPr>
            <p:nvPr/>
          </p:nvSpPr>
          <p:spPr bwMode="auto">
            <a:xfrm>
              <a:off x="5965678" y="3942672"/>
              <a:ext cx="22375" cy="38720"/>
            </a:xfrm>
            <a:custGeom>
              <a:avLst/>
              <a:gdLst>
                <a:gd name="T0" fmla="*/ 6 w 20"/>
                <a:gd name="T1" fmla="*/ 0 h 35"/>
                <a:gd name="T2" fmla="*/ 12 w 20"/>
                <a:gd name="T3" fmla="*/ 4 h 35"/>
                <a:gd name="T4" fmla="*/ 14 w 20"/>
                <a:gd name="T5" fmla="*/ 15 h 35"/>
                <a:gd name="T6" fmla="*/ 12 w 20"/>
                <a:gd name="T7" fmla="*/ 24 h 35"/>
                <a:gd name="T8" fmla="*/ 9 w 20"/>
                <a:gd name="T9" fmla="*/ 26 h 35"/>
                <a:gd name="T10" fmla="*/ 6 w 20"/>
                <a:gd name="T11" fmla="*/ 28 h 35"/>
                <a:gd name="T12" fmla="*/ 2 w 20"/>
                <a:gd name="T13" fmla="*/ 24 h 35"/>
                <a:gd name="T14" fmla="*/ 0 w 20"/>
                <a:gd name="T15" fmla="*/ 15 h 35"/>
                <a:gd name="T16" fmla="*/ 2 w 20"/>
                <a:gd name="T17" fmla="*/ 4 h 35"/>
                <a:gd name="T18" fmla="*/ 6 w 20"/>
                <a:gd name="T19" fmla="*/ 0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35"/>
                <a:gd name="T32" fmla="*/ 20 w 20"/>
                <a:gd name="T33" fmla="*/ 35 h 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35">
                  <a:moveTo>
                    <a:pt x="8" y="0"/>
                  </a:moveTo>
                  <a:lnTo>
                    <a:pt x="16" y="4"/>
                  </a:lnTo>
                  <a:lnTo>
                    <a:pt x="19" y="17"/>
                  </a:lnTo>
                  <a:lnTo>
                    <a:pt x="16" y="28"/>
                  </a:lnTo>
                  <a:lnTo>
                    <a:pt x="13" y="31"/>
                  </a:lnTo>
                  <a:lnTo>
                    <a:pt x="8" y="34"/>
                  </a:lnTo>
                  <a:lnTo>
                    <a:pt x="2" y="28"/>
                  </a:lnTo>
                  <a:lnTo>
                    <a:pt x="0" y="17"/>
                  </a:lnTo>
                  <a:lnTo>
                    <a:pt x="2" y="4"/>
                  </a:lnTo>
                  <a:lnTo>
                    <a:pt x="8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53" name="Freeform 154"/>
            <p:cNvSpPr>
              <a:spLocks/>
            </p:cNvSpPr>
            <p:nvPr/>
          </p:nvSpPr>
          <p:spPr bwMode="auto">
            <a:xfrm>
              <a:off x="5874860" y="3928153"/>
              <a:ext cx="23691" cy="29040"/>
            </a:xfrm>
            <a:custGeom>
              <a:avLst/>
              <a:gdLst>
                <a:gd name="T0" fmla="*/ 7 w 21"/>
                <a:gd name="T1" fmla="*/ 0 h 26"/>
                <a:gd name="T2" fmla="*/ 13 w 21"/>
                <a:gd name="T3" fmla="*/ 3 h 26"/>
                <a:gd name="T4" fmla="*/ 15 w 21"/>
                <a:gd name="T5" fmla="*/ 10 h 26"/>
                <a:gd name="T6" fmla="*/ 13 w 21"/>
                <a:gd name="T7" fmla="*/ 18 h 26"/>
                <a:gd name="T8" fmla="*/ 7 w 21"/>
                <a:gd name="T9" fmla="*/ 21 h 26"/>
                <a:gd name="T10" fmla="*/ 1 w 21"/>
                <a:gd name="T11" fmla="*/ 18 h 26"/>
                <a:gd name="T12" fmla="*/ 0 w 21"/>
                <a:gd name="T13" fmla="*/ 10 h 26"/>
                <a:gd name="T14" fmla="*/ 1 w 21"/>
                <a:gd name="T15" fmla="*/ 3 h 26"/>
                <a:gd name="T16" fmla="*/ 7 w 21"/>
                <a:gd name="T17" fmla="*/ 0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"/>
                <a:gd name="T28" fmla="*/ 0 h 26"/>
                <a:gd name="T29" fmla="*/ 21 w 21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" h="26">
                  <a:moveTo>
                    <a:pt x="9" y="0"/>
                  </a:moveTo>
                  <a:lnTo>
                    <a:pt x="17" y="3"/>
                  </a:lnTo>
                  <a:lnTo>
                    <a:pt x="20" y="12"/>
                  </a:lnTo>
                  <a:lnTo>
                    <a:pt x="17" y="21"/>
                  </a:lnTo>
                  <a:lnTo>
                    <a:pt x="9" y="25"/>
                  </a:lnTo>
                  <a:lnTo>
                    <a:pt x="1" y="21"/>
                  </a:lnTo>
                  <a:lnTo>
                    <a:pt x="0" y="12"/>
                  </a:lnTo>
                  <a:lnTo>
                    <a:pt x="1" y="3"/>
                  </a:lnTo>
                  <a:lnTo>
                    <a:pt x="9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54" name="Freeform 155"/>
            <p:cNvSpPr>
              <a:spLocks/>
            </p:cNvSpPr>
            <p:nvPr/>
          </p:nvSpPr>
          <p:spPr bwMode="auto">
            <a:xfrm>
              <a:off x="5598461" y="3681316"/>
              <a:ext cx="30272" cy="20570"/>
            </a:xfrm>
            <a:custGeom>
              <a:avLst/>
              <a:gdLst>
                <a:gd name="T0" fmla="*/ 9 w 28"/>
                <a:gd name="T1" fmla="*/ 14 h 19"/>
                <a:gd name="T2" fmla="*/ 15 w 28"/>
                <a:gd name="T3" fmla="*/ 12 h 19"/>
                <a:gd name="T4" fmla="*/ 18 w 28"/>
                <a:gd name="T5" fmla="*/ 7 h 19"/>
                <a:gd name="T6" fmla="*/ 15 w 28"/>
                <a:gd name="T7" fmla="*/ 3 h 19"/>
                <a:gd name="T8" fmla="*/ 9 w 28"/>
                <a:gd name="T9" fmla="*/ 0 h 19"/>
                <a:gd name="T10" fmla="*/ 2 w 28"/>
                <a:gd name="T11" fmla="*/ 3 h 19"/>
                <a:gd name="T12" fmla="*/ 0 w 28"/>
                <a:gd name="T13" fmla="*/ 7 h 19"/>
                <a:gd name="T14" fmla="*/ 2 w 28"/>
                <a:gd name="T15" fmla="*/ 12 h 19"/>
                <a:gd name="T16" fmla="*/ 9 w 28"/>
                <a:gd name="T17" fmla="*/ 14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"/>
                <a:gd name="T28" fmla="*/ 0 h 19"/>
                <a:gd name="T29" fmla="*/ 28 w 28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" h="19">
                  <a:moveTo>
                    <a:pt x="13" y="18"/>
                  </a:moveTo>
                  <a:lnTo>
                    <a:pt x="22" y="15"/>
                  </a:lnTo>
                  <a:lnTo>
                    <a:pt x="27" y="9"/>
                  </a:lnTo>
                  <a:lnTo>
                    <a:pt x="22" y="3"/>
                  </a:lnTo>
                  <a:lnTo>
                    <a:pt x="13" y="0"/>
                  </a:lnTo>
                  <a:lnTo>
                    <a:pt x="4" y="3"/>
                  </a:lnTo>
                  <a:lnTo>
                    <a:pt x="0" y="9"/>
                  </a:lnTo>
                  <a:lnTo>
                    <a:pt x="4" y="15"/>
                  </a:lnTo>
                  <a:lnTo>
                    <a:pt x="13" y="1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55" name="Freeform 156"/>
            <p:cNvSpPr>
              <a:spLocks/>
            </p:cNvSpPr>
            <p:nvPr/>
          </p:nvSpPr>
          <p:spPr bwMode="auto">
            <a:xfrm>
              <a:off x="5976207" y="3663166"/>
              <a:ext cx="22375" cy="20570"/>
            </a:xfrm>
            <a:custGeom>
              <a:avLst/>
              <a:gdLst>
                <a:gd name="T0" fmla="*/ 6 w 21"/>
                <a:gd name="T1" fmla="*/ 14 h 19"/>
                <a:gd name="T2" fmla="*/ 11 w 21"/>
                <a:gd name="T3" fmla="*/ 11 h 19"/>
                <a:gd name="T4" fmla="*/ 13 w 21"/>
                <a:gd name="T5" fmla="*/ 4 h 19"/>
                <a:gd name="T6" fmla="*/ 11 w 21"/>
                <a:gd name="T7" fmla="*/ 2 h 19"/>
                <a:gd name="T8" fmla="*/ 6 w 21"/>
                <a:gd name="T9" fmla="*/ 0 h 19"/>
                <a:gd name="T10" fmla="*/ 2 w 21"/>
                <a:gd name="T11" fmla="*/ 2 h 19"/>
                <a:gd name="T12" fmla="*/ 0 w 21"/>
                <a:gd name="T13" fmla="*/ 4 h 19"/>
                <a:gd name="T14" fmla="*/ 2 w 21"/>
                <a:gd name="T15" fmla="*/ 11 h 19"/>
                <a:gd name="T16" fmla="*/ 6 w 21"/>
                <a:gd name="T17" fmla="*/ 14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"/>
                <a:gd name="T28" fmla="*/ 0 h 19"/>
                <a:gd name="T29" fmla="*/ 21 w 21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" h="19">
                  <a:moveTo>
                    <a:pt x="10" y="18"/>
                  </a:moveTo>
                  <a:lnTo>
                    <a:pt x="17" y="13"/>
                  </a:lnTo>
                  <a:lnTo>
                    <a:pt x="20" y="6"/>
                  </a:lnTo>
                  <a:lnTo>
                    <a:pt x="17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2" y="13"/>
                  </a:lnTo>
                  <a:lnTo>
                    <a:pt x="10" y="1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56" name="Freeform 157"/>
            <p:cNvSpPr>
              <a:spLocks/>
            </p:cNvSpPr>
            <p:nvPr/>
          </p:nvSpPr>
          <p:spPr bwMode="auto">
            <a:xfrm>
              <a:off x="6005163" y="3686156"/>
              <a:ext cx="23691" cy="21780"/>
            </a:xfrm>
            <a:custGeom>
              <a:avLst/>
              <a:gdLst>
                <a:gd name="T0" fmla="*/ 7 w 21"/>
                <a:gd name="T1" fmla="*/ 16 h 19"/>
                <a:gd name="T2" fmla="*/ 11 w 21"/>
                <a:gd name="T3" fmla="*/ 11 h 19"/>
                <a:gd name="T4" fmla="*/ 15 w 21"/>
                <a:gd name="T5" fmla="*/ 6 h 19"/>
                <a:gd name="T6" fmla="*/ 11 w 21"/>
                <a:gd name="T7" fmla="*/ 0 h 19"/>
                <a:gd name="T8" fmla="*/ 7 w 21"/>
                <a:gd name="T9" fmla="*/ 0 h 19"/>
                <a:gd name="T10" fmla="*/ 1 w 21"/>
                <a:gd name="T11" fmla="*/ 0 h 19"/>
                <a:gd name="T12" fmla="*/ 0 w 21"/>
                <a:gd name="T13" fmla="*/ 6 h 19"/>
                <a:gd name="T14" fmla="*/ 7 w 21"/>
                <a:gd name="T15" fmla="*/ 16 h 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"/>
                <a:gd name="T25" fmla="*/ 0 h 19"/>
                <a:gd name="T26" fmla="*/ 21 w 21"/>
                <a:gd name="T27" fmla="*/ 19 h 1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" h="19">
                  <a:moveTo>
                    <a:pt x="9" y="18"/>
                  </a:moveTo>
                  <a:lnTo>
                    <a:pt x="15" y="13"/>
                  </a:lnTo>
                  <a:lnTo>
                    <a:pt x="20" y="6"/>
                  </a:lnTo>
                  <a:lnTo>
                    <a:pt x="15" y="0"/>
                  </a:lnTo>
                  <a:lnTo>
                    <a:pt x="9" y="0"/>
                  </a:lnTo>
                  <a:lnTo>
                    <a:pt x="1" y="0"/>
                  </a:lnTo>
                  <a:lnTo>
                    <a:pt x="0" y="6"/>
                  </a:lnTo>
                  <a:lnTo>
                    <a:pt x="9" y="1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57" name="Freeform 158"/>
            <p:cNvSpPr>
              <a:spLocks/>
            </p:cNvSpPr>
            <p:nvPr/>
          </p:nvSpPr>
          <p:spPr bwMode="auto">
            <a:xfrm>
              <a:off x="6030171" y="3700675"/>
              <a:ext cx="23691" cy="21780"/>
            </a:xfrm>
            <a:custGeom>
              <a:avLst/>
              <a:gdLst>
                <a:gd name="T0" fmla="*/ 8 w 21"/>
                <a:gd name="T1" fmla="*/ 16 h 19"/>
                <a:gd name="T2" fmla="*/ 15 w 21"/>
                <a:gd name="T3" fmla="*/ 9 h 19"/>
                <a:gd name="T4" fmla="*/ 13 w 21"/>
                <a:gd name="T5" fmla="*/ 2 h 19"/>
                <a:gd name="T6" fmla="*/ 8 w 21"/>
                <a:gd name="T7" fmla="*/ 0 h 19"/>
                <a:gd name="T8" fmla="*/ 3 w 21"/>
                <a:gd name="T9" fmla="*/ 2 h 19"/>
                <a:gd name="T10" fmla="*/ 0 w 21"/>
                <a:gd name="T11" fmla="*/ 9 h 19"/>
                <a:gd name="T12" fmla="*/ 8 w 21"/>
                <a:gd name="T13" fmla="*/ 16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"/>
                <a:gd name="T22" fmla="*/ 0 h 19"/>
                <a:gd name="T23" fmla="*/ 21 w 21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" h="19">
                  <a:moveTo>
                    <a:pt x="10" y="18"/>
                  </a:moveTo>
                  <a:lnTo>
                    <a:pt x="20" y="9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3" y="2"/>
                  </a:lnTo>
                  <a:lnTo>
                    <a:pt x="0" y="9"/>
                  </a:lnTo>
                  <a:lnTo>
                    <a:pt x="10" y="1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58" name="Freeform 159"/>
            <p:cNvSpPr>
              <a:spLocks/>
            </p:cNvSpPr>
            <p:nvPr/>
          </p:nvSpPr>
          <p:spPr bwMode="auto">
            <a:xfrm>
              <a:off x="6049914" y="3711565"/>
              <a:ext cx="23691" cy="20570"/>
            </a:xfrm>
            <a:custGeom>
              <a:avLst/>
              <a:gdLst>
                <a:gd name="T0" fmla="*/ 8 w 21"/>
                <a:gd name="T1" fmla="*/ 14 h 19"/>
                <a:gd name="T2" fmla="*/ 15 w 21"/>
                <a:gd name="T3" fmla="*/ 8 h 19"/>
                <a:gd name="T4" fmla="*/ 13 w 21"/>
                <a:gd name="T5" fmla="*/ 3 h 19"/>
                <a:gd name="T6" fmla="*/ 8 w 21"/>
                <a:gd name="T7" fmla="*/ 0 h 19"/>
                <a:gd name="T8" fmla="*/ 0 w 21"/>
                <a:gd name="T9" fmla="*/ 8 h 19"/>
                <a:gd name="T10" fmla="*/ 8 w 21"/>
                <a:gd name="T11" fmla="*/ 14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"/>
                <a:gd name="T19" fmla="*/ 0 h 19"/>
                <a:gd name="T20" fmla="*/ 21 w 21"/>
                <a:gd name="T21" fmla="*/ 19 h 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" h="19">
                  <a:moveTo>
                    <a:pt x="10" y="18"/>
                  </a:moveTo>
                  <a:lnTo>
                    <a:pt x="20" y="10"/>
                  </a:lnTo>
                  <a:lnTo>
                    <a:pt x="17" y="3"/>
                  </a:lnTo>
                  <a:lnTo>
                    <a:pt x="10" y="0"/>
                  </a:lnTo>
                  <a:lnTo>
                    <a:pt x="0" y="10"/>
                  </a:lnTo>
                  <a:lnTo>
                    <a:pt x="10" y="1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59" name="Freeform 160"/>
            <p:cNvSpPr>
              <a:spLocks/>
            </p:cNvSpPr>
            <p:nvPr/>
          </p:nvSpPr>
          <p:spPr bwMode="auto">
            <a:xfrm>
              <a:off x="6064392" y="3727295"/>
              <a:ext cx="23691" cy="20570"/>
            </a:xfrm>
            <a:custGeom>
              <a:avLst/>
              <a:gdLst>
                <a:gd name="T0" fmla="*/ 8 w 21"/>
                <a:gd name="T1" fmla="*/ 14 h 19"/>
                <a:gd name="T2" fmla="*/ 15 w 21"/>
                <a:gd name="T3" fmla="*/ 7 h 19"/>
                <a:gd name="T4" fmla="*/ 8 w 21"/>
                <a:gd name="T5" fmla="*/ 0 h 19"/>
                <a:gd name="T6" fmla="*/ 0 w 21"/>
                <a:gd name="T7" fmla="*/ 7 h 19"/>
                <a:gd name="T8" fmla="*/ 8 w 21"/>
                <a:gd name="T9" fmla="*/ 14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9"/>
                <a:gd name="T17" fmla="*/ 21 w 21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9">
                  <a:moveTo>
                    <a:pt x="10" y="18"/>
                  </a:moveTo>
                  <a:lnTo>
                    <a:pt x="20" y="9"/>
                  </a:lnTo>
                  <a:lnTo>
                    <a:pt x="10" y="0"/>
                  </a:lnTo>
                  <a:lnTo>
                    <a:pt x="0" y="9"/>
                  </a:lnTo>
                  <a:lnTo>
                    <a:pt x="10" y="1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60" name="Freeform 161"/>
            <p:cNvSpPr>
              <a:spLocks/>
            </p:cNvSpPr>
            <p:nvPr/>
          </p:nvSpPr>
          <p:spPr bwMode="auto">
            <a:xfrm>
              <a:off x="6073605" y="3736975"/>
              <a:ext cx="23691" cy="21780"/>
            </a:xfrm>
            <a:custGeom>
              <a:avLst/>
              <a:gdLst>
                <a:gd name="T0" fmla="*/ 8 w 21"/>
                <a:gd name="T1" fmla="*/ 16 h 19"/>
                <a:gd name="T2" fmla="*/ 15 w 21"/>
                <a:gd name="T3" fmla="*/ 9 h 19"/>
                <a:gd name="T4" fmla="*/ 8 w 21"/>
                <a:gd name="T5" fmla="*/ 0 h 19"/>
                <a:gd name="T6" fmla="*/ 0 w 21"/>
                <a:gd name="T7" fmla="*/ 9 h 19"/>
                <a:gd name="T8" fmla="*/ 8 w 21"/>
                <a:gd name="T9" fmla="*/ 16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9"/>
                <a:gd name="T17" fmla="*/ 21 w 21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9">
                  <a:moveTo>
                    <a:pt x="10" y="18"/>
                  </a:moveTo>
                  <a:lnTo>
                    <a:pt x="20" y="9"/>
                  </a:lnTo>
                  <a:lnTo>
                    <a:pt x="10" y="0"/>
                  </a:lnTo>
                  <a:lnTo>
                    <a:pt x="0" y="9"/>
                  </a:lnTo>
                  <a:lnTo>
                    <a:pt x="10" y="1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61" name="Freeform 162"/>
            <p:cNvSpPr>
              <a:spLocks/>
            </p:cNvSpPr>
            <p:nvPr/>
          </p:nvSpPr>
          <p:spPr bwMode="auto">
            <a:xfrm>
              <a:off x="6118356" y="4063671"/>
              <a:ext cx="27640" cy="20570"/>
            </a:xfrm>
            <a:custGeom>
              <a:avLst/>
              <a:gdLst>
                <a:gd name="T0" fmla="*/ 9 w 24"/>
                <a:gd name="T1" fmla="*/ 0 h 19"/>
                <a:gd name="T2" fmla="*/ 16 w 24"/>
                <a:gd name="T3" fmla="*/ 3 h 19"/>
                <a:gd name="T4" fmla="*/ 18 w 24"/>
                <a:gd name="T5" fmla="*/ 6 h 19"/>
                <a:gd name="T6" fmla="*/ 16 w 24"/>
                <a:gd name="T7" fmla="*/ 13 h 19"/>
                <a:gd name="T8" fmla="*/ 9 w 24"/>
                <a:gd name="T9" fmla="*/ 14 h 19"/>
                <a:gd name="T10" fmla="*/ 3 w 24"/>
                <a:gd name="T11" fmla="*/ 13 h 19"/>
                <a:gd name="T12" fmla="*/ 0 w 24"/>
                <a:gd name="T13" fmla="*/ 6 h 19"/>
                <a:gd name="T14" fmla="*/ 3 w 24"/>
                <a:gd name="T15" fmla="*/ 3 h 19"/>
                <a:gd name="T16" fmla="*/ 9 w 24"/>
                <a:gd name="T17" fmla="*/ 0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"/>
                <a:gd name="T28" fmla="*/ 0 h 19"/>
                <a:gd name="T29" fmla="*/ 24 w 24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" h="19">
                  <a:moveTo>
                    <a:pt x="11" y="0"/>
                  </a:moveTo>
                  <a:lnTo>
                    <a:pt x="20" y="3"/>
                  </a:lnTo>
                  <a:lnTo>
                    <a:pt x="23" y="8"/>
                  </a:lnTo>
                  <a:lnTo>
                    <a:pt x="20" y="16"/>
                  </a:lnTo>
                  <a:lnTo>
                    <a:pt x="11" y="18"/>
                  </a:lnTo>
                  <a:lnTo>
                    <a:pt x="3" y="16"/>
                  </a:lnTo>
                  <a:lnTo>
                    <a:pt x="0" y="8"/>
                  </a:lnTo>
                  <a:lnTo>
                    <a:pt x="3" y="3"/>
                  </a:lnTo>
                  <a:lnTo>
                    <a:pt x="11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62" name="Freeform 163"/>
            <p:cNvSpPr>
              <a:spLocks/>
            </p:cNvSpPr>
            <p:nvPr/>
          </p:nvSpPr>
          <p:spPr bwMode="auto">
            <a:xfrm>
              <a:off x="6148628" y="4064881"/>
              <a:ext cx="26324" cy="20570"/>
            </a:xfrm>
            <a:custGeom>
              <a:avLst/>
              <a:gdLst>
                <a:gd name="T0" fmla="*/ 9 w 23"/>
                <a:gd name="T1" fmla="*/ 0 h 19"/>
                <a:gd name="T2" fmla="*/ 14 w 23"/>
                <a:gd name="T3" fmla="*/ 2 h 19"/>
                <a:gd name="T4" fmla="*/ 17 w 23"/>
                <a:gd name="T5" fmla="*/ 7 h 19"/>
                <a:gd name="T6" fmla="*/ 14 w 23"/>
                <a:gd name="T7" fmla="*/ 12 h 19"/>
                <a:gd name="T8" fmla="*/ 9 w 23"/>
                <a:gd name="T9" fmla="*/ 14 h 19"/>
                <a:gd name="T10" fmla="*/ 3 w 23"/>
                <a:gd name="T11" fmla="*/ 12 h 19"/>
                <a:gd name="T12" fmla="*/ 0 w 23"/>
                <a:gd name="T13" fmla="*/ 7 h 19"/>
                <a:gd name="T14" fmla="*/ 3 w 23"/>
                <a:gd name="T15" fmla="*/ 2 h 19"/>
                <a:gd name="T16" fmla="*/ 9 w 23"/>
                <a:gd name="T17" fmla="*/ 0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"/>
                <a:gd name="T28" fmla="*/ 0 h 19"/>
                <a:gd name="T29" fmla="*/ 23 w 23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" h="19">
                  <a:moveTo>
                    <a:pt x="11" y="0"/>
                  </a:moveTo>
                  <a:lnTo>
                    <a:pt x="18" y="2"/>
                  </a:lnTo>
                  <a:lnTo>
                    <a:pt x="22" y="9"/>
                  </a:lnTo>
                  <a:lnTo>
                    <a:pt x="18" y="15"/>
                  </a:lnTo>
                  <a:lnTo>
                    <a:pt x="11" y="18"/>
                  </a:lnTo>
                  <a:lnTo>
                    <a:pt x="3" y="15"/>
                  </a:lnTo>
                  <a:lnTo>
                    <a:pt x="0" y="9"/>
                  </a:lnTo>
                  <a:lnTo>
                    <a:pt x="3" y="2"/>
                  </a:lnTo>
                  <a:lnTo>
                    <a:pt x="11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63" name="Freeform 164"/>
            <p:cNvSpPr>
              <a:spLocks/>
            </p:cNvSpPr>
            <p:nvPr/>
          </p:nvSpPr>
          <p:spPr bwMode="auto">
            <a:xfrm>
              <a:off x="6177584" y="4063671"/>
              <a:ext cx="25008" cy="20570"/>
            </a:xfrm>
            <a:custGeom>
              <a:avLst/>
              <a:gdLst>
                <a:gd name="T0" fmla="*/ 7 w 22"/>
                <a:gd name="T1" fmla="*/ 0 h 19"/>
                <a:gd name="T2" fmla="*/ 14 w 22"/>
                <a:gd name="T3" fmla="*/ 2 h 19"/>
                <a:gd name="T4" fmla="*/ 16 w 22"/>
                <a:gd name="T5" fmla="*/ 6 h 19"/>
                <a:gd name="T6" fmla="*/ 14 w 22"/>
                <a:gd name="T7" fmla="*/ 12 h 19"/>
                <a:gd name="T8" fmla="*/ 7 w 22"/>
                <a:gd name="T9" fmla="*/ 14 h 19"/>
                <a:gd name="T10" fmla="*/ 2 w 22"/>
                <a:gd name="T11" fmla="*/ 12 h 19"/>
                <a:gd name="T12" fmla="*/ 0 w 22"/>
                <a:gd name="T13" fmla="*/ 6 h 19"/>
                <a:gd name="T14" fmla="*/ 2 w 22"/>
                <a:gd name="T15" fmla="*/ 2 h 19"/>
                <a:gd name="T16" fmla="*/ 7 w 22"/>
                <a:gd name="T17" fmla="*/ 0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"/>
                <a:gd name="T28" fmla="*/ 0 h 19"/>
                <a:gd name="T29" fmla="*/ 22 w 22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" h="19">
                  <a:moveTo>
                    <a:pt x="9" y="0"/>
                  </a:moveTo>
                  <a:lnTo>
                    <a:pt x="18" y="2"/>
                  </a:lnTo>
                  <a:lnTo>
                    <a:pt x="21" y="8"/>
                  </a:lnTo>
                  <a:lnTo>
                    <a:pt x="18" y="15"/>
                  </a:lnTo>
                  <a:lnTo>
                    <a:pt x="9" y="18"/>
                  </a:lnTo>
                  <a:lnTo>
                    <a:pt x="2" y="15"/>
                  </a:lnTo>
                  <a:lnTo>
                    <a:pt x="0" y="8"/>
                  </a:lnTo>
                  <a:lnTo>
                    <a:pt x="2" y="2"/>
                  </a:lnTo>
                  <a:lnTo>
                    <a:pt x="9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64" name="Freeform 165"/>
            <p:cNvSpPr>
              <a:spLocks/>
            </p:cNvSpPr>
            <p:nvPr/>
          </p:nvSpPr>
          <p:spPr bwMode="auto">
            <a:xfrm>
              <a:off x="5947251" y="4016481"/>
              <a:ext cx="32905" cy="20570"/>
            </a:xfrm>
            <a:custGeom>
              <a:avLst/>
              <a:gdLst>
                <a:gd name="T0" fmla="*/ 9 w 29"/>
                <a:gd name="T1" fmla="*/ 14 h 19"/>
                <a:gd name="T2" fmla="*/ 17 w 29"/>
                <a:gd name="T3" fmla="*/ 13 h 19"/>
                <a:gd name="T4" fmla="*/ 21 w 29"/>
                <a:gd name="T5" fmla="*/ 7 h 19"/>
                <a:gd name="T6" fmla="*/ 17 w 29"/>
                <a:gd name="T7" fmla="*/ 3 h 19"/>
                <a:gd name="T8" fmla="*/ 9 w 29"/>
                <a:gd name="T9" fmla="*/ 0 h 19"/>
                <a:gd name="T10" fmla="*/ 3 w 29"/>
                <a:gd name="T11" fmla="*/ 3 h 19"/>
                <a:gd name="T12" fmla="*/ 0 w 29"/>
                <a:gd name="T13" fmla="*/ 7 h 19"/>
                <a:gd name="T14" fmla="*/ 3 w 29"/>
                <a:gd name="T15" fmla="*/ 13 h 19"/>
                <a:gd name="T16" fmla="*/ 9 w 29"/>
                <a:gd name="T17" fmla="*/ 14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"/>
                <a:gd name="T28" fmla="*/ 0 h 19"/>
                <a:gd name="T29" fmla="*/ 29 w 29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" h="19">
                  <a:moveTo>
                    <a:pt x="13" y="18"/>
                  </a:moveTo>
                  <a:lnTo>
                    <a:pt x="23" y="16"/>
                  </a:lnTo>
                  <a:lnTo>
                    <a:pt x="28" y="9"/>
                  </a:lnTo>
                  <a:lnTo>
                    <a:pt x="23" y="3"/>
                  </a:lnTo>
                  <a:lnTo>
                    <a:pt x="13" y="0"/>
                  </a:lnTo>
                  <a:lnTo>
                    <a:pt x="3" y="3"/>
                  </a:lnTo>
                  <a:lnTo>
                    <a:pt x="0" y="9"/>
                  </a:lnTo>
                  <a:lnTo>
                    <a:pt x="3" y="16"/>
                  </a:lnTo>
                  <a:lnTo>
                    <a:pt x="13" y="1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65" name="Freeform 166"/>
            <p:cNvSpPr>
              <a:spLocks/>
            </p:cNvSpPr>
            <p:nvPr/>
          </p:nvSpPr>
          <p:spPr bwMode="auto">
            <a:xfrm>
              <a:off x="6042017" y="4066091"/>
              <a:ext cx="22375" cy="21780"/>
            </a:xfrm>
            <a:custGeom>
              <a:avLst/>
              <a:gdLst>
                <a:gd name="T0" fmla="*/ 7 w 20"/>
                <a:gd name="T1" fmla="*/ 16 h 19"/>
                <a:gd name="T2" fmla="*/ 12 w 20"/>
                <a:gd name="T3" fmla="*/ 14 h 19"/>
                <a:gd name="T4" fmla="*/ 14 w 20"/>
                <a:gd name="T5" fmla="*/ 9 h 19"/>
                <a:gd name="T6" fmla="*/ 12 w 20"/>
                <a:gd name="T7" fmla="*/ 3 h 19"/>
                <a:gd name="T8" fmla="*/ 7 w 20"/>
                <a:gd name="T9" fmla="*/ 0 h 19"/>
                <a:gd name="T10" fmla="*/ 3 w 20"/>
                <a:gd name="T11" fmla="*/ 3 h 19"/>
                <a:gd name="T12" fmla="*/ 0 w 20"/>
                <a:gd name="T13" fmla="*/ 9 h 19"/>
                <a:gd name="T14" fmla="*/ 3 w 20"/>
                <a:gd name="T15" fmla="*/ 14 h 19"/>
                <a:gd name="T16" fmla="*/ 7 w 20"/>
                <a:gd name="T17" fmla="*/ 16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19"/>
                <a:gd name="T29" fmla="*/ 20 w 20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19">
                  <a:moveTo>
                    <a:pt x="9" y="18"/>
                  </a:moveTo>
                  <a:lnTo>
                    <a:pt x="16" y="16"/>
                  </a:lnTo>
                  <a:lnTo>
                    <a:pt x="19" y="9"/>
                  </a:lnTo>
                  <a:lnTo>
                    <a:pt x="16" y="3"/>
                  </a:lnTo>
                  <a:lnTo>
                    <a:pt x="9" y="0"/>
                  </a:lnTo>
                  <a:lnTo>
                    <a:pt x="3" y="3"/>
                  </a:lnTo>
                  <a:lnTo>
                    <a:pt x="0" y="9"/>
                  </a:lnTo>
                  <a:lnTo>
                    <a:pt x="3" y="16"/>
                  </a:lnTo>
                  <a:lnTo>
                    <a:pt x="9" y="1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66" name="Freeform 167"/>
            <p:cNvSpPr>
              <a:spLocks/>
            </p:cNvSpPr>
            <p:nvPr/>
          </p:nvSpPr>
          <p:spPr bwMode="auto">
            <a:xfrm>
              <a:off x="5990685" y="4066091"/>
              <a:ext cx="23691" cy="21780"/>
            </a:xfrm>
            <a:custGeom>
              <a:avLst/>
              <a:gdLst>
                <a:gd name="T0" fmla="*/ 8 w 21"/>
                <a:gd name="T1" fmla="*/ 16 h 19"/>
                <a:gd name="T2" fmla="*/ 13 w 21"/>
                <a:gd name="T3" fmla="*/ 14 h 19"/>
                <a:gd name="T4" fmla="*/ 15 w 21"/>
                <a:gd name="T5" fmla="*/ 9 h 19"/>
                <a:gd name="T6" fmla="*/ 13 w 21"/>
                <a:gd name="T7" fmla="*/ 3 h 19"/>
                <a:gd name="T8" fmla="*/ 8 w 21"/>
                <a:gd name="T9" fmla="*/ 0 h 19"/>
                <a:gd name="T10" fmla="*/ 2 w 21"/>
                <a:gd name="T11" fmla="*/ 3 h 19"/>
                <a:gd name="T12" fmla="*/ 0 w 21"/>
                <a:gd name="T13" fmla="*/ 9 h 19"/>
                <a:gd name="T14" fmla="*/ 2 w 21"/>
                <a:gd name="T15" fmla="*/ 14 h 19"/>
                <a:gd name="T16" fmla="*/ 8 w 21"/>
                <a:gd name="T17" fmla="*/ 16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"/>
                <a:gd name="T28" fmla="*/ 0 h 19"/>
                <a:gd name="T29" fmla="*/ 21 w 21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" h="19">
                  <a:moveTo>
                    <a:pt x="10" y="18"/>
                  </a:moveTo>
                  <a:lnTo>
                    <a:pt x="17" y="16"/>
                  </a:lnTo>
                  <a:lnTo>
                    <a:pt x="20" y="9"/>
                  </a:lnTo>
                  <a:lnTo>
                    <a:pt x="17" y="3"/>
                  </a:lnTo>
                  <a:lnTo>
                    <a:pt x="10" y="0"/>
                  </a:lnTo>
                  <a:lnTo>
                    <a:pt x="2" y="3"/>
                  </a:lnTo>
                  <a:lnTo>
                    <a:pt x="0" y="9"/>
                  </a:lnTo>
                  <a:lnTo>
                    <a:pt x="2" y="16"/>
                  </a:lnTo>
                  <a:lnTo>
                    <a:pt x="10" y="1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67" name="Freeform 168"/>
            <p:cNvSpPr>
              <a:spLocks/>
            </p:cNvSpPr>
            <p:nvPr/>
          </p:nvSpPr>
          <p:spPr bwMode="auto">
            <a:xfrm>
              <a:off x="5980156" y="4475066"/>
              <a:ext cx="85552" cy="124628"/>
            </a:xfrm>
            <a:custGeom>
              <a:avLst/>
              <a:gdLst>
                <a:gd name="T0" fmla="*/ 5 w 76"/>
                <a:gd name="T1" fmla="*/ 0 h 112"/>
                <a:gd name="T2" fmla="*/ 2 w 76"/>
                <a:gd name="T3" fmla="*/ 2 h 112"/>
                <a:gd name="T4" fmla="*/ 0 w 76"/>
                <a:gd name="T5" fmla="*/ 5 h 112"/>
                <a:gd name="T6" fmla="*/ 1 w 76"/>
                <a:gd name="T7" fmla="*/ 10 h 112"/>
                <a:gd name="T8" fmla="*/ 15 w 76"/>
                <a:gd name="T9" fmla="*/ 34 h 112"/>
                <a:gd name="T10" fmla="*/ 15 w 76"/>
                <a:gd name="T11" fmla="*/ 46 h 112"/>
                <a:gd name="T12" fmla="*/ 14 w 76"/>
                <a:gd name="T13" fmla="*/ 54 h 112"/>
                <a:gd name="T14" fmla="*/ 12 w 76"/>
                <a:gd name="T15" fmla="*/ 62 h 112"/>
                <a:gd name="T16" fmla="*/ 12 w 76"/>
                <a:gd name="T17" fmla="*/ 66 h 112"/>
                <a:gd name="T18" fmla="*/ 15 w 76"/>
                <a:gd name="T19" fmla="*/ 71 h 112"/>
                <a:gd name="T20" fmla="*/ 20 w 76"/>
                <a:gd name="T21" fmla="*/ 76 h 112"/>
                <a:gd name="T22" fmla="*/ 23 w 76"/>
                <a:gd name="T23" fmla="*/ 84 h 112"/>
                <a:gd name="T24" fmla="*/ 27 w 76"/>
                <a:gd name="T25" fmla="*/ 94 h 112"/>
                <a:gd name="T26" fmla="*/ 33 w 76"/>
                <a:gd name="T27" fmla="*/ 81 h 112"/>
                <a:gd name="T28" fmla="*/ 38 w 76"/>
                <a:gd name="T29" fmla="*/ 73 h 112"/>
                <a:gd name="T30" fmla="*/ 43 w 76"/>
                <a:gd name="T31" fmla="*/ 68 h 112"/>
                <a:gd name="T32" fmla="*/ 48 w 76"/>
                <a:gd name="T33" fmla="*/ 62 h 112"/>
                <a:gd name="T34" fmla="*/ 51 w 76"/>
                <a:gd name="T35" fmla="*/ 53 h 112"/>
                <a:gd name="T36" fmla="*/ 55 w 76"/>
                <a:gd name="T37" fmla="*/ 41 h 112"/>
                <a:gd name="T38" fmla="*/ 48 w 76"/>
                <a:gd name="T39" fmla="*/ 44 h 112"/>
                <a:gd name="T40" fmla="*/ 36 w 76"/>
                <a:gd name="T41" fmla="*/ 41 h 112"/>
                <a:gd name="T42" fmla="*/ 27 w 76"/>
                <a:gd name="T43" fmla="*/ 32 h 112"/>
                <a:gd name="T44" fmla="*/ 22 w 76"/>
                <a:gd name="T45" fmla="*/ 24 h 112"/>
                <a:gd name="T46" fmla="*/ 13 w 76"/>
                <a:gd name="T47" fmla="*/ 9 h 112"/>
                <a:gd name="T48" fmla="*/ 12 w 76"/>
                <a:gd name="T49" fmla="*/ 5 h 112"/>
                <a:gd name="T50" fmla="*/ 10 w 76"/>
                <a:gd name="T51" fmla="*/ 2 h 112"/>
                <a:gd name="T52" fmla="*/ 5 w 76"/>
                <a:gd name="T53" fmla="*/ 0 h 11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6"/>
                <a:gd name="T82" fmla="*/ 0 h 112"/>
                <a:gd name="T83" fmla="*/ 76 w 76"/>
                <a:gd name="T84" fmla="*/ 112 h 11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6" h="112">
                  <a:moveTo>
                    <a:pt x="7" y="0"/>
                  </a:moveTo>
                  <a:lnTo>
                    <a:pt x="2" y="2"/>
                  </a:lnTo>
                  <a:lnTo>
                    <a:pt x="0" y="5"/>
                  </a:lnTo>
                  <a:lnTo>
                    <a:pt x="1" y="12"/>
                  </a:lnTo>
                  <a:lnTo>
                    <a:pt x="21" y="40"/>
                  </a:lnTo>
                  <a:lnTo>
                    <a:pt x="21" y="54"/>
                  </a:lnTo>
                  <a:lnTo>
                    <a:pt x="19" y="64"/>
                  </a:lnTo>
                  <a:lnTo>
                    <a:pt x="16" y="73"/>
                  </a:lnTo>
                  <a:lnTo>
                    <a:pt x="16" y="78"/>
                  </a:lnTo>
                  <a:lnTo>
                    <a:pt x="21" y="84"/>
                  </a:lnTo>
                  <a:lnTo>
                    <a:pt x="27" y="90"/>
                  </a:lnTo>
                  <a:lnTo>
                    <a:pt x="32" y="99"/>
                  </a:lnTo>
                  <a:lnTo>
                    <a:pt x="36" y="111"/>
                  </a:lnTo>
                  <a:lnTo>
                    <a:pt x="44" y="96"/>
                  </a:lnTo>
                  <a:lnTo>
                    <a:pt x="51" y="86"/>
                  </a:lnTo>
                  <a:lnTo>
                    <a:pt x="58" y="80"/>
                  </a:lnTo>
                  <a:lnTo>
                    <a:pt x="65" y="73"/>
                  </a:lnTo>
                  <a:lnTo>
                    <a:pt x="70" y="63"/>
                  </a:lnTo>
                  <a:lnTo>
                    <a:pt x="75" y="49"/>
                  </a:lnTo>
                  <a:lnTo>
                    <a:pt x="65" y="52"/>
                  </a:lnTo>
                  <a:lnTo>
                    <a:pt x="49" y="49"/>
                  </a:lnTo>
                  <a:lnTo>
                    <a:pt x="36" y="38"/>
                  </a:lnTo>
                  <a:lnTo>
                    <a:pt x="30" y="28"/>
                  </a:lnTo>
                  <a:lnTo>
                    <a:pt x="18" y="11"/>
                  </a:lnTo>
                  <a:lnTo>
                    <a:pt x="16" y="5"/>
                  </a:lnTo>
                  <a:lnTo>
                    <a:pt x="14" y="2"/>
                  </a:lnTo>
                  <a:lnTo>
                    <a:pt x="7" y="0"/>
                  </a:lnTo>
                </a:path>
              </a:pathLst>
            </a:custGeom>
            <a:solidFill>
              <a:schemeClr val="tx2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/>
              <a:endParaRPr lang="en-US" sz="1400" kern="0" dirty="0">
                <a:solidFill>
                  <a:srgbClr val="999999"/>
                </a:solidFill>
                <a:sym typeface="Calibri"/>
              </a:endParaRPr>
            </a:p>
          </p:txBody>
        </p:sp>
        <p:sp>
          <p:nvSpPr>
            <p:cNvPr id="468" name="Freeform 169"/>
            <p:cNvSpPr>
              <a:spLocks/>
            </p:cNvSpPr>
            <p:nvPr/>
          </p:nvSpPr>
          <p:spPr bwMode="auto">
            <a:xfrm>
              <a:off x="5891971" y="4591224"/>
              <a:ext cx="113192" cy="117369"/>
            </a:xfrm>
            <a:custGeom>
              <a:avLst/>
              <a:gdLst>
                <a:gd name="T0" fmla="*/ 3 w 100"/>
                <a:gd name="T1" fmla="*/ 67 h 105"/>
                <a:gd name="T2" fmla="*/ 1 w 100"/>
                <a:gd name="T3" fmla="*/ 73 h 105"/>
                <a:gd name="T4" fmla="*/ 0 w 100"/>
                <a:gd name="T5" fmla="*/ 77 h 105"/>
                <a:gd name="T6" fmla="*/ 3 w 100"/>
                <a:gd name="T7" fmla="*/ 81 h 105"/>
                <a:gd name="T8" fmla="*/ 26 w 100"/>
                <a:gd name="T9" fmla="*/ 89 h 105"/>
                <a:gd name="T10" fmla="*/ 30 w 100"/>
                <a:gd name="T11" fmla="*/ 89 h 105"/>
                <a:gd name="T12" fmla="*/ 34 w 100"/>
                <a:gd name="T13" fmla="*/ 84 h 105"/>
                <a:gd name="T14" fmla="*/ 40 w 100"/>
                <a:gd name="T15" fmla="*/ 76 h 105"/>
                <a:gd name="T16" fmla="*/ 40 w 100"/>
                <a:gd name="T17" fmla="*/ 70 h 105"/>
                <a:gd name="T18" fmla="*/ 40 w 100"/>
                <a:gd name="T19" fmla="*/ 65 h 105"/>
                <a:gd name="T20" fmla="*/ 40 w 100"/>
                <a:gd name="T21" fmla="*/ 61 h 105"/>
                <a:gd name="T22" fmla="*/ 43 w 100"/>
                <a:gd name="T23" fmla="*/ 57 h 105"/>
                <a:gd name="T24" fmla="*/ 53 w 100"/>
                <a:gd name="T25" fmla="*/ 44 h 105"/>
                <a:gd name="T26" fmla="*/ 59 w 100"/>
                <a:gd name="T27" fmla="*/ 36 h 105"/>
                <a:gd name="T28" fmla="*/ 64 w 100"/>
                <a:gd name="T29" fmla="*/ 25 h 105"/>
                <a:gd name="T30" fmla="*/ 71 w 100"/>
                <a:gd name="T31" fmla="*/ 17 h 105"/>
                <a:gd name="T32" fmla="*/ 73 w 100"/>
                <a:gd name="T33" fmla="*/ 10 h 105"/>
                <a:gd name="T34" fmla="*/ 73 w 100"/>
                <a:gd name="T35" fmla="*/ 6 h 105"/>
                <a:gd name="T36" fmla="*/ 71 w 100"/>
                <a:gd name="T37" fmla="*/ 6 h 105"/>
                <a:gd name="T38" fmla="*/ 62 w 100"/>
                <a:gd name="T39" fmla="*/ 1 h 105"/>
                <a:gd name="T40" fmla="*/ 57 w 100"/>
                <a:gd name="T41" fmla="*/ 0 h 105"/>
                <a:gd name="T42" fmla="*/ 55 w 100"/>
                <a:gd name="T43" fmla="*/ 2 h 105"/>
                <a:gd name="T44" fmla="*/ 48 w 100"/>
                <a:gd name="T45" fmla="*/ 11 h 105"/>
                <a:gd name="T46" fmla="*/ 45 w 100"/>
                <a:gd name="T47" fmla="*/ 21 h 105"/>
                <a:gd name="T48" fmla="*/ 34 w 100"/>
                <a:gd name="T49" fmla="*/ 30 h 105"/>
                <a:gd name="T50" fmla="*/ 24 w 100"/>
                <a:gd name="T51" fmla="*/ 38 h 105"/>
                <a:gd name="T52" fmla="*/ 16 w 100"/>
                <a:gd name="T53" fmla="*/ 52 h 105"/>
                <a:gd name="T54" fmla="*/ 11 w 100"/>
                <a:gd name="T55" fmla="*/ 61 h 105"/>
                <a:gd name="T56" fmla="*/ 8 w 100"/>
                <a:gd name="T57" fmla="*/ 61 h 105"/>
                <a:gd name="T58" fmla="*/ 3 w 100"/>
                <a:gd name="T59" fmla="*/ 67 h 10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0"/>
                <a:gd name="T91" fmla="*/ 0 h 105"/>
                <a:gd name="T92" fmla="*/ 100 w 100"/>
                <a:gd name="T93" fmla="*/ 105 h 10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0" h="105">
                  <a:moveTo>
                    <a:pt x="4" y="78"/>
                  </a:moveTo>
                  <a:lnTo>
                    <a:pt x="1" y="86"/>
                  </a:lnTo>
                  <a:lnTo>
                    <a:pt x="0" y="90"/>
                  </a:lnTo>
                  <a:lnTo>
                    <a:pt x="3" y="95"/>
                  </a:lnTo>
                  <a:lnTo>
                    <a:pt x="35" y="104"/>
                  </a:lnTo>
                  <a:lnTo>
                    <a:pt x="41" y="104"/>
                  </a:lnTo>
                  <a:lnTo>
                    <a:pt x="45" y="99"/>
                  </a:lnTo>
                  <a:lnTo>
                    <a:pt x="55" y="89"/>
                  </a:lnTo>
                  <a:lnTo>
                    <a:pt x="55" y="82"/>
                  </a:lnTo>
                  <a:lnTo>
                    <a:pt x="55" y="76"/>
                  </a:lnTo>
                  <a:lnTo>
                    <a:pt x="55" y="71"/>
                  </a:lnTo>
                  <a:lnTo>
                    <a:pt x="58" y="67"/>
                  </a:lnTo>
                  <a:lnTo>
                    <a:pt x="72" y="52"/>
                  </a:lnTo>
                  <a:lnTo>
                    <a:pt x="80" y="42"/>
                  </a:lnTo>
                  <a:lnTo>
                    <a:pt x="86" y="29"/>
                  </a:lnTo>
                  <a:lnTo>
                    <a:pt x="95" y="20"/>
                  </a:lnTo>
                  <a:lnTo>
                    <a:pt x="99" y="12"/>
                  </a:lnTo>
                  <a:lnTo>
                    <a:pt x="99" y="8"/>
                  </a:lnTo>
                  <a:lnTo>
                    <a:pt x="96" y="6"/>
                  </a:lnTo>
                  <a:lnTo>
                    <a:pt x="84" y="1"/>
                  </a:lnTo>
                  <a:lnTo>
                    <a:pt x="77" y="0"/>
                  </a:lnTo>
                  <a:lnTo>
                    <a:pt x="74" y="2"/>
                  </a:lnTo>
                  <a:lnTo>
                    <a:pt x="65" y="13"/>
                  </a:lnTo>
                  <a:lnTo>
                    <a:pt x="61" y="25"/>
                  </a:lnTo>
                  <a:lnTo>
                    <a:pt x="45" y="36"/>
                  </a:lnTo>
                  <a:lnTo>
                    <a:pt x="33" y="44"/>
                  </a:lnTo>
                  <a:lnTo>
                    <a:pt x="22" y="61"/>
                  </a:lnTo>
                  <a:lnTo>
                    <a:pt x="15" y="71"/>
                  </a:lnTo>
                  <a:lnTo>
                    <a:pt x="11" y="71"/>
                  </a:lnTo>
                  <a:lnTo>
                    <a:pt x="4" y="78"/>
                  </a:lnTo>
                </a:path>
              </a:pathLst>
            </a:custGeom>
            <a:solidFill>
              <a:srgbClr val="FFFF00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/>
              <a:endParaRPr lang="en-US" sz="1400" kern="0" dirty="0">
                <a:solidFill>
                  <a:srgbClr val="999999"/>
                </a:solidFill>
                <a:sym typeface="Calibri"/>
              </a:endParaRPr>
            </a:p>
          </p:txBody>
        </p:sp>
        <p:sp>
          <p:nvSpPr>
            <p:cNvPr id="469" name="Freeform 170"/>
            <p:cNvSpPr>
              <a:spLocks/>
            </p:cNvSpPr>
            <p:nvPr/>
          </p:nvSpPr>
          <p:spPr bwMode="auto">
            <a:xfrm>
              <a:off x="5872228" y="4804182"/>
              <a:ext cx="23691" cy="21780"/>
            </a:xfrm>
            <a:custGeom>
              <a:avLst/>
              <a:gdLst>
                <a:gd name="T0" fmla="*/ 7 w 21"/>
                <a:gd name="T1" fmla="*/ 16 h 19"/>
                <a:gd name="T2" fmla="*/ 13 w 21"/>
                <a:gd name="T3" fmla="*/ 13 h 19"/>
                <a:gd name="T4" fmla="*/ 15 w 21"/>
                <a:gd name="T5" fmla="*/ 9 h 19"/>
                <a:gd name="T6" fmla="*/ 13 w 21"/>
                <a:gd name="T7" fmla="*/ 2 h 19"/>
                <a:gd name="T8" fmla="*/ 7 w 21"/>
                <a:gd name="T9" fmla="*/ 0 h 19"/>
                <a:gd name="T10" fmla="*/ 2 w 21"/>
                <a:gd name="T11" fmla="*/ 2 h 19"/>
                <a:gd name="T12" fmla="*/ 0 w 21"/>
                <a:gd name="T13" fmla="*/ 9 h 19"/>
                <a:gd name="T14" fmla="*/ 2 w 21"/>
                <a:gd name="T15" fmla="*/ 13 h 19"/>
                <a:gd name="T16" fmla="*/ 7 w 21"/>
                <a:gd name="T17" fmla="*/ 16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"/>
                <a:gd name="T28" fmla="*/ 0 h 19"/>
                <a:gd name="T29" fmla="*/ 21 w 21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" h="19">
                  <a:moveTo>
                    <a:pt x="9" y="18"/>
                  </a:moveTo>
                  <a:lnTo>
                    <a:pt x="18" y="15"/>
                  </a:lnTo>
                  <a:lnTo>
                    <a:pt x="20" y="9"/>
                  </a:lnTo>
                  <a:lnTo>
                    <a:pt x="18" y="2"/>
                  </a:lnTo>
                  <a:lnTo>
                    <a:pt x="9" y="0"/>
                  </a:lnTo>
                  <a:lnTo>
                    <a:pt x="2" y="2"/>
                  </a:lnTo>
                  <a:lnTo>
                    <a:pt x="0" y="9"/>
                  </a:lnTo>
                  <a:lnTo>
                    <a:pt x="2" y="15"/>
                  </a:lnTo>
                  <a:lnTo>
                    <a:pt x="9" y="1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70" name="Freeform 171"/>
            <p:cNvSpPr>
              <a:spLocks/>
            </p:cNvSpPr>
            <p:nvPr/>
          </p:nvSpPr>
          <p:spPr bwMode="auto">
            <a:xfrm>
              <a:off x="5745874" y="4888880"/>
              <a:ext cx="25008" cy="20570"/>
            </a:xfrm>
            <a:custGeom>
              <a:avLst/>
              <a:gdLst>
                <a:gd name="T0" fmla="*/ 7 w 22"/>
                <a:gd name="T1" fmla="*/ 14 h 19"/>
                <a:gd name="T2" fmla="*/ 13 w 22"/>
                <a:gd name="T3" fmla="*/ 12 h 19"/>
                <a:gd name="T4" fmla="*/ 16 w 22"/>
                <a:gd name="T5" fmla="*/ 8 h 19"/>
                <a:gd name="T6" fmla="*/ 7 w 22"/>
                <a:gd name="T7" fmla="*/ 0 h 19"/>
                <a:gd name="T8" fmla="*/ 0 w 22"/>
                <a:gd name="T9" fmla="*/ 8 h 19"/>
                <a:gd name="T10" fmla="*/ 7 w 22"/>
                <a:gd name="T11" fmla="*/ 14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"/>
                <a:gd name="T19" fmla="*/ 0 h 19"/>
                <a:gd name="T20" fmla="*/ 22 w 22"/>
                <a:gd name="T21" fmla="*/ 19 h 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" h="19">
                  <a:moveTo>
                    <a:pt x="9" y="18"/>
                  </a:moveTo>
                  <a:lnTo>
                    <a:pt x="17" y="14"/>
                  </a:lnTo>
                  <a:lnTo>
                    <a:pt x="21" y="10"/>
                  </a:lnTo>
                  <a:lnTo>
                    <a:pt x="9" y="0"/>
                  </a:lnTo>
                  <a:lnTo>
                    <a:pt x="0" y="10"/>
                  </a:lnTo>
                  <a:lnTo>
                    <a:pt x="9" y="1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71" name="Freeform 172"/>
            <p:cNvSpPr>
              <a:spLocks/>
            </p:cNvSpPr>
            <p:nvPr/>
          </p:nvSpPr>
          <p:spPr bwMode="auto">
            <a:xfrm>
              <a:off x="5989369" y="4887671"/>
              <a:ext cx="34221" cy="20570"/>
            </a:xfrm>
            <a:custGeom>
              <a:avLst/>
              <a:gdLst>
                <a:gd name="T0" fmla="*/ 10 w 31"/>
                <a:gd name="T1" fmla="*/ 14 h 19"/>
                <a:gd name="T2" fmla="*/ 17 w 31"/>
                <a:gd name="T3" fmla="*/ 12 h 19"/>
                <a:gd name="T4" fmla="*/ 21 w 31"/>
                <a:gd name="T5" fmla="*/ 7 h 19"/>
                <a:gd name="T6" fmla="*/ 17 w 31"/>
                <a:gd name="T7" fmla="*/ 3 h 19"/>
                <a:gd name="T8" fmla="*/ 10 w 31"/>
                <a:gd name="T9" fmla="*/ 0 h 19"/>
                <a:gd name="T10" fmla="*/ 0 w 31"/>
                <a:gd name="T11" fmla="*/ 7 h 19"/>
                <a:gd name="T12" fmla="*/ 3 w 31"/>
                <a:gd name="T13" fmla="*/ 12 h 19"/>
                <a:gd name="T14" fmla="*/ 10 w 31"/>
                <a:gd name="T15" fmla="*/ 14 h 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1"/>
                <a:gd name="T25" fmla="*/ 0 h 19"/>
                <a:gd name="T26" fmla="*/ 31 w 31"/>
                <a:gd name="T27" fmla="*/ 19 h 1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1" h="19">
                  <a:moveTo>
                    <a:pt x="14" y="18"/>
                  </a:moveTo>
                  <a:lnTo>
                    <a:pt x="24" y="15"/>
                  </a:lnTo>
                  <a:lnTo>
                    <a:pt x="30" y="9"/>
                  </a:lnTo>
                  <a:lnTo>
                    <a:pt x="24" y="3"/>
                  </a:lnTo>
                  <a:lnTo>
                    <a:pt x="14" y="0"/>
                  </a:lnTo>
                  <a:lnTo>
                    <a:pt x="0" y="9"/>
                  </a:lnTo>
                  <a:lnTo>
                    <a:pt x="3" y="15"/>
                  </a:lnTo>
                  <a:lnTo>
                    <a:pt x="14" y="1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72" name="Freeform 173"/>
            <p:cNvSpPr>
              <a:spLocks/>
            </p:cNvSpPr>
            <p:nvPr/>
          </p:nvSpPr>
          <p:spPr bwMode="auto">
            <a:xfrm>
              <a:off x="6072289" y="4807812"/>
              <a:ext cx="27640" cy="20570"/>
            </a:xfrm>
            <a:custGeom>
              <a:avLst/>
              <a:gdLst>
                <a:gd name="T0" fmla="*/ 10 w 24"/>
                <a:gd name="T1" fmla="*/ 14 h 19"/>
                <a:gd name="T2" fmla="*/ 16 w 24"/>
                <a:gd name="T3" fmla="*/ 13 h 19"/>
                <a:gd name="T4" fmla="*/ 18 w 24"/>
                <a:gd name="T5" fmla="*/ 7 h 19"/>
                <a:gd name="T6" fmla="*/ 16 w 24"/>
                <a:gd name="T7" fmla="*/ 3 h 19"/>
                <a:gd name="T8" fmla="*/ 10 w 24"/>
                <a:gd name="T9" fmla="*/ 0 h 19"/>
                <a:gd name="T10" fmla="*/ 2 w 24"/>
                <a:gd name="T11" fmla="*/ 3 h 19"/>
                <a:gd name="T12" fmla="*/ 0 w 24"/>
                <a:gd name="T13" fmla="*/ 7 h 19"/>
                <a:gd name="T14" fmla="*/ 2 w 24"/>
                <a:gd name="T15" fmla="*/ 13 h 19"/>
                <a:gd name="T16" fmla="*/ 10 w 24"/>
                <a:gd name="T17" fmla="*/ 14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"/>
                <a:gd name="T28" fmla="*/ 0 h 19"/>
                <a:gd name="T29" fmla="*/ 24 w 24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" h="19">
                  <a:moveTo>
                    <a:pt x="12" y="18"/>
                  </a:moveTo>
                  <a:lnTo>
                    <a:pt x="20" y="16"/>
                  </a:lnTo>
                  <a:lnTo>
                    <a:pt x="23" y="9"/>
                  </a:lnTo>
                  <a:lnTo>
                    <a:pt x="20" y="3"/>
                  </a:lnTo>
                  <a:lnTo>
                    <a:pt x="12" y="0"/>
                  </a:lnTo>
                  <a:lnTo>
                    <a:pt x="2" y="3"/>
                  </a:lnTo>
                  <a:lnTo>
                    <a:pt x="0" y="9"/>
                  </a:lnTo>
                  <a:lnTo>
                    <a:pt x="2" y="16"/>
                  </a:lnTo>
                  <a:lnTo>
                    <a:pt x="12" y="1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73" name="Freeform 174"/>
            <p:cNvSpPr>
              <a:spLocks/>
            </p:cNvSpPr>
            <p:nvPr/>
          </p:nvSpPr>
          <p:spPr bwMode="auto">
            <a:xfrm>
              <a:off x="6106510" y="4752152"/>
              <a:ext cx="31589" cy="20570"/>
            </a:xfrm>
            <a:custGeom>
              <a:avLst/>
              <a:gdLst>
                <a:gd name="T0" fmla="*/ 10 w 28"/>
                <a:gd name="T1" fmla="*/ 14 h 19"/>
                <a:gd name="T2" fmla="*/ 18 w 28"/>
                <a:gd name="T3" fmla="*/ 12 h 19"/>
                <a:gd name="T4" fmla="*/ 20 w 28"/>
                <a:gd name="T5" fmla="*/ 7 h 19"/>
                <a:gd name="T6" fmla="*/ 18 w 28"/>
                <a:gd name="T7" fmla="*/ 2 h 19"/>
                <a:gd name="T8" fmla="*/ 10 w 28"/>
                <a:gd name="T9" fmla="*/ 0 h 19"/>
                <a:gd name="T10" fmla="*/ 3 w 28"/>
                <a:gd name="T11" fmla="*/ 2 h 19"/>
                <a:gd name="T12" fmla="*/ 0 w 28"/>
                <a:gd name="T13" fmla="*/ 7 h 19"/>
                <a:gd name="T14" fmla="*/ 3 w 28"/>
                <a:gd name="T15" fmla="*/ 12 h 19"/>
                <a:gd name="T16" fmla="*/ 10 w 28"/>
                <a:gd name="T17" fmla="*/ 14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"/>
                <a:gd name="T28" fmla="*/ 0 h 19"/>
                <a:gd name="T29" fmla="*/ 28 w 28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" h="19">
                  <a:moveTo>
                    <a:pt x="14" y="18"/>
                  </a:moveTo>
                  <a:lnTo>
                    <a:pt x="24" y="15"/>
                  </a:lnTo>
                  <a:lnTo>
                    <a:pt x="27" y="9"/>
                  </a:lnTo>
                  <a:lnTo>
                    <a:pt x="24" y="2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9"/>
                  </a:lnTo>
                  <a:lnTo>
                    <a:pt x="4" y="15"/>
                  </a:lnTo>
                  <a:lnTo>
                    <a:pt x="14" y="1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74" name="Freeform 175"/>
            <p:cNvSpPr>
              <a:spLocks/>
            </p:cNvSpPr>
            <p:nvPr/>
          </p:nvSpPr>
          <p:spPr bwMode="auto">
            <a:xfrm>
              <a:off x="6210489" y="4660193"/>
              <a:ext cx="25008" cy="20570"/>
            </a:xfrm>
            <a:custGeom>
              <a:avLst/>
              <a:gdLst>
                <a:gd name="T0" fmla="*/ 7 w 22"/>
                <a:gd name="T1" fmla="*/ 14 h 19"/>
                <a:gd name="T2" fmla="*/ 14 w 22"/>
                <a:gd name="T3" fmla="*/ 13 h 19"/>
                <a:gd name="T4" fmla="*/ 16 w 22"/>
                <a:gd name="T5" fmla="*/ 7 h 19"/>
                <a:gd name="T6" fmla="*/ 14 w 22"/>
                <a:gd name="T7" fmla="*/ 1 h 19"/>
                <a:gd name="T8" fmla="*/ 7 w 22"/>
                <a:gd name="T9" fmla="*/ 0 h 19"/>
                <a:gd name="T10" fmla="*/ 2 w 22"/>
                <a:gd name="T11" fmla="*/ 1 h 19"/>
                <a:gd name="T12" fmla="*/ 0 w 22"/>
                <a:gd name="T13" fmla="*/ 7 h 19"/>
                <a:gd name="T14" fmla="*/ 2 w 22"/>
                <a:gd name="T15" fmla="*/ 13 h 19"/>
                <a:gd name="T16" fmla="*/ 7 w 22"/>
                <a:gd name="T17" fmla="*/ 14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"/>
                <a:gd name="T28" fmla="*/ 0 h 19"/>
                <a:gd name="T29" fmla="*/ 22 w 22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" h="19">
                  <a:moveTo>
                    <a:pt x="9" y="18"/>
                  </a:moveTo>
                  <a:lnTo>
                    <a:pt x="18" y="16"/>
                  </a:lnTo>
                  <a:lnTo>
                    <a:pt x="21" y="9"/>
                  </a:lnTo>
                  <a:lnTo>
                    <a:pt x="18" y="1"/>
                  </a:lnTo>
                  <a:lnTo>
                    <a:pt x="9" y="0"/>
                  </a:lnTo>
                  <a:lnTo>
                    <a:pt x="2" y="1"/>
                  </a:lnTo>
                  <a:lnTo>
                    <a:pt x="0" y="9"/>
                  </a:lnTo>
                  <a:lnTo>
                    <a:pt x="2" y="16"/>
                  </a:lnTo>
                  <a:lnTo>
                    <a:pt x="9" y="1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75" name="Freeform 176"/>
            <p:cNvSpPr>
              <a:spLocks/>
            </p:cNvSpPr>
            <p:nvPr/>
          </p:nvSpPr>
          <p:spPr bwMode="auto">
            <a:xfrm>
              <a:off x="5301002" y="3670426"/>
              <a:ext cx="23691" cy="21780"/>
            </a:xfrm>
            <a:custGeom>
              <a:avLst/>
              <a:gdLst>
                <a:gd name="T0" fmla="*/ 7 w 21"/>
                <a:gd name="T1" fmla="*/ 16 h 19"/>
                <a:gd name="T2" fmla="*/ 11 w 21"/>
                <a:gd name="T3" fmla="*/ 13 h 19"/>
                <a:gd name="T4" fmla="*/ 15 w 21"/>
                <a:gd name="T5" fmla="*/ 8 h 19"/>
                <a:gd name="T6" fmla="*/ 11 w 21"/>
                <a:gd name="T7" fmla="*/ 2 h 19"/>
                <a:gd name="T8" fmla="*/ 7 w 21"/>
                <a:gd name="T9" fmla="*/ 0 h 19"/>
                <a:gd name="T10" fmla="*/ 1 w 21"/>
                <a:gd name="T11" fmla="*/ 2 h 19"/>
                <a:gd name="T12" fmla="*/ 0 w 21"/>
                <a:gd name="T13" fmla="*/ 8 h 19"/>
                <a:gd name="T14" fmla="*/ 1 w 21"/>
                <a:gd name="T15" fmla="*/ 13 h 19"/>
                <a:gd name="T16" fmla="*/ 7 w 21"/>
                <a:gd name="T17" fmla="*/ 16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"/>
                <a:gd name="T28" fmla="*/ 0 h 19"/>
                <a:gd name="T29" fmla="*/ 21 w 21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" h="19">
                  <a:moveTo>
                    <a:pt x="9" y="18"/>
                  </a:moveTo>
                  <a:lnTo>
                    <a:pt x="15" y="15"/>
                  </a:lnTo>
                  <a:lnTo>
                    <a:pt x="20" y="8"/>
                  </a:lnTo>
                  <a:lnTo>
                    <a:pt x="15" y="2"/>
                  </a:lnTo>
                  <a:lnTo>
                    <a:pt x="9" y="0"/>
                  </a:lnTo>
                  <a:lnTo>
                    <a:pt x="1" y="2"/>
                  </a:lnTo>
                  <a:lnTo>
                    <a:pt x="0" y="8"/>
                  </a:lnTo>
                  <a:lnTo>
                    <a:pt x="1" y="15"/>
                  </a:lnTo>
                  <a:lnTo>
                    <a:pt x="9" y="1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76" name="Freeform 177"/>
            <p:cNvSpPr>
              <a:spLocks/>
            </p:cNvSpPr>
            <p:nvPr/>
          </p:nvSpPr>
          <p:spPr bwMode="auto">
            <a:xfrm>
              <a:off x="5258884" y="3540957"/>
              <a:ext cx="43434" cy="107689"/>
            </a:xfrm>
            <a:custGeom>
              <a:avLst/>
              <a:gdLst>
                <a:gd name="T0" fmla="*/ 14 w 39"/>
                <a:gd name="T1" fmla="*/ 0 h 96"/>
                <a:gd name="T2" fmla="*/ 8 w 39"/>
                <a:gd name="T3" fmla="*/ 0 h 96"/>
                <a:gd name="T4" fmla="*/ 3 w 39"/>
                <a:gd name="T5" fmla="*/ 2 h 96"/>
                <a:gd name="T6" fmla="*/ 2 w 39"/>
                <a:gd name="T7" fmla="*/ 6 h 96"/>
                <a:gd name="T8" fmla="*/ 0 w 39"/>
                <a:gd name="T9" fmla="*/ 20 h 96"/>
                <a:gd name="T10" fmla="*/ 0 w 39"/>
                <a:gd name="T11" fmla="*/ 42 h 96"/>
                <a:gd name="T12" fmla="*/ 2 w 39"/>
                <a:gd name="T13" fmla="*/ 46 h 96"/>
                <a:gd name="T14" fmla="*/ 2 w 39"/>
                <a:gd name="T15" fmla="*/ 48 h 96"/>
                <a:gd name="T16" fmla="*/ 0 w 39"/>
                <a:gd name="T17" fmla="*/ 51 h 96"/>
                <a:gd name="T18" fmla="*/ 0 w 39"/>
                <a:gd name="T19" fmla="*/ 57 h 96"/>
                <a:gd name="T20" fmla="*/ 3 w 39"/>
                <a:gd name="T21" fmla="*/ 70 h 96"/>
                <a:gd name="T22" fmla="*/ 10 w 39"/>
                <a:gd name="T23" fmla="*/ 82 h 96"/>
                <a:gd name="T24" fmla="*/ 14 w 39"/>
                <a:gd name="T25" fmla="*/ 80 h 96"/>
                <a:gd name="T26" fmla="*/ 16 w 39"/>
                <a:gd name="T27" fmla="*/ 75 h 96"/>
                <a:gd name="T28" fmla="*/ 17 w 39"/>
                <a:gd name="T29" fmla="*/ 47 h 96"/>
                <a:gd name="T30" fmla="*/ 21 w 39"/>
                <a:gd name="T31" fmla="*/ 35 h 96"/>
                <a:gd name="T32" fmla="*/ 22 w 39"/>
                <a:gd name="T33" fmla="*/ 28 h 96"/>
                <a:gd name="T34" fmla="*/ 25 w 39"/>
                <a:gd name="T35" fmla="*/ 19 h 96"/>
                <a:gd name="T36" fmla="*/ 25 w 39"/>
                <a:gd name="T37" fmla="*/ 11 h 96"/>
                <a:gd name="T38" fmla="*/ 27 w 39"/>
                <a:gd name="T39" fmla="*/ 0 h 96"/>
                <a:gd name="T40" fmla="*/ 21 w 39"/>
                <a:gd name="T41" fmla="*/ 1 h 96"/>
                <a:gd name="T42" fmla="*/ 14 w 39"/>
                <a:gd name="T43" fmla="*/ 0 h 9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9"/>
                <a:gd name="T67" fmla="*/ 0 h 96"/>
                <a:gd name="T68" fmla="*/ 39 w 39"/>
                <a:gd name="T69" fmla="*/ 96 h 9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9" h="96">
                  <a:moveTo>
                    <a:pt x="19" y="0"/>
                  </a:moveTo>
                  <a:lnTo>
                    <a:pt x="12" y="0"/>
                  </a:lnTo>
                  <a:lnTo>
                    <a:pt x="4" y="2"/>
                  </a:lnTo>
                  <a:lnTo>
                    <a:pt x="2" y="7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0" y="59"/>
                  </a:lnTo>
                  <a:lnTo>
                    <a:pt x="0" y="66"/>
                  </a:lnTo>
                  <a:lnTo>
                    <a:pt x="5" y="81"/>
                  </a:lnTo>
                  <a:lnTo>
                    <a:pt x="14" y="95"/>
                  </a:lnTo>
                  <a:lnTo>
                    <a:pt x="19" y="93"/>
                  </a:lnTo>
                  <a:lnTo>
                    <a:pt x="23" y="87"/>
                  </a:lnTo>
                  <a:lnTo>
                    <a:pt x="24" y="55"/>
                  </a:lnTo>
                  <a:lnTo>
                    <a:pt x="30" y="41"/>
                  </a:lnTo>
                  <a:lnTo>
                    <a:pt x="31" y="32"/>
                  </a:lnTo>
                  <a:lnTo>
                    <a:pt x="34" y="22"/>
                  </a:lnTo>
                  <a:lnTo>
                    <a:pt x="35" y="13"/>
                  </a:lnTo>
                  <a:lnTo>
                    <a:pt x="38" y="0"/>
                  </a:lnTo>
                  <a:lnTo>
                    <a:pt x="30" y="1"/>
                  </a:lnTo>
                  <a:lnTo>
                    <a:pt x="19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77" name="Freeform 178"/>
            <p:cNvSpPr>
              <a:spLocks/>
            </p:cNvSpPr>
            <p:nvPr/>
          </p:nvSpPr>
          <p:spPr bwMode="auto">
            <a:xfrm>
              <a:off x="5220714" y="3651066"/>
              <a:ext cx="38169" cy="38720"/>
            </a:xfrm>
            <a:custGeom>
              <a:avLst/>
              <a:gdLst>
                <a:gd name="T0" fmla="*/ 0 w 33"/>
                <a:gd name="T1" fmla="*/ 24 h 35"/>
                <a:gd name="T2" fmla="*/ 0 w 33"/>
                <a:gd name="T3" fmla="*/ 25 h 35"/>
                <a:gd name="T4" fmla="*/ 2 w 33"/>
                <a:gd name="T5" fmla="*/ 28 h 35"/>
                <a:gd name="T6" fmla="*/ 11 w 33"/>
                <a:gd name="T7" fmla="*/ 24 h 35"/>
                <a:gd name="T8" fmla="*/ 16 w 33"/>
                <a:gd name="T9" fmla="*/ 18 h 35"/>
                <a:gd name="T10" fmla="*/ 25 w 33"/>
                <a:gd name="T11" fmla="*/ 5 h 35"/>
                <a:gd name="T12" fmla="*/ 25 w 33"/>
                <a:gd name="T13" fmla="*/ 1 h 35"/>
                <a:gd name="T14" fmla="*/ 22 w 33"/>
                <a:gd name="T15" fmla="*/ 0 h 35"/>
                <a:gd name="T16" fmla="*/ 20 w 33"/>
                <a:gd name="T17" fmla="*/ 0 h 35"/>
                <a:gd name="T18" fmla="*/ 9 w 33"/>
                <a:gd name="T19" fmla="*/ 13 h 35"/>
                <a:gd name="T20" fmla="*/ 0 w 33"/>
                <a:gd name="T21" fmla="*/ 24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3"/>
                <a:gd name="T34" fmla="*/ 0 h 35"/>
                <a:gd name="T35" fmla="*/ 33 w 33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3" h="35">
                  <a:moveTo>
                    <a:pt x="0" y="28"/>
                  </a:moveTo>
                  <a:lnTo>
                    <a:pt x="0" y="30"/>
                  </a:lnTo>
                  <a:lnTo>
                    <a:pt x="2" y="34"/>
                  </a:lnTo>
                  <a:lnTo>
                    <a:pt x="14" y="28"/>
                  </a:lnTo>
                  <a:lnTo>
                    <a:pt x="21" y="22"/>
                  </a:lnTo>
                  <a:lnTo>
                    <a:pt x="32" y="5"/>
                  </a:lnTo>
                  <a:lnTo>
                    <a:pt x="32" y="1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11" y="15"/>
                  </a:lnTo>
                  <a:lnTo>
                    <a:pt x="0" y="2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78" name="Freeform 179"/>
            <p:cNvSpPr>
              <a:spLocks/>
            </p:cNvSpPr>
            <p:nvPr/>
          </p:nvSpPr>
          <p:spPr bwMode="auto">
            <a:xfrm>
              <a:off x="5282575" y="3646226"/>
              <a:ext cx="26324" cy="26620"/>
            </a:xfrm>
            <a:custGeom>
              <a:avLst/>
              <a:gdLst>
                <a:gd name="T0" fmla="*/ 9 w 23"/>
                <a:gd name="T1" fmla="*/ 0 h 24"/>
                <a:gd name="T2" fmla="*/ 3 w 23"/>
                <a:gd name="T3" fmla="*/ 2 h 24"/>
                <a:gd name="T4" fmla="*/ 2 w 23"/>
                <a:gd name="T5" fmla="*/ 3 h 24"/>
                <a:gd name="T6" fmla="*/ 0 w 23"/>
                <a:gd name="T7" fmla="*/ 6 h 24"/>
                <a:gd name="T8" fmla="*/ 1 w 23"/>
                <a:gd name="T9" fmla="*/ 13 h 24"/>
                <a:gd name="T10" fmla="*/ 3 w 23"/>
                <a:gd name="T11" fmla="*/ 19 h 24"/>
                <a:gd name="T12" fmla="*/ 12 w 23"/>
                <a:gd name="T13" fmla="*/ 17 h 24"/>
                <a:gd name="T14" fmla="*/ 15 w 23"/>
                <a:gd name="T15" fmla="*/ 16 h 24"/>
                <a:gd name="T16" fmla="*/ 17 w 23"/>
                <a:gd name="T17" fmla="*/ 13 h 24"/>
                <a:gd name="T18" fmla="*/ 14 w 23"/>
                <a:gd name="T19" fmla="*/ 6 h 24"/>
                <a:gd name="T20" fmla="*/ 9 w 23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"/>
                <a:gd name="T34" fmla="*/ 0 h 24"/>
                <a:gd name="T35" fmla="*/ 23 w 23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" h="24">
                  <a:moveTo>
                    <a:pt x="11" y="0"/>
                  </a:moveTo>
                  <a:lnTo>
                    <a:pt x="4" y="2"/>
                  </a:lnTo>
                  <a:lnTo>
                    <a:pt x="2" y="3"/>
                  </a:lnTo>
                  <a:lnTo>
                    <a:pt x="0" y="6"/>
                  </a:lnTo>
                  <a:lnTo>
                    <a:pt x="1" y="15"/>
                  </a:lnTo>
                  <a:lnTo>
                    <a:pt x="5" y="23"/>
                  </a:lnTo>
                  <a:lnTo>
                    <a:pt x="16" y="21"/>
                  </a:lnTo>
                  <a:lnTo>
                    <a:pt x="20" y="18"/>
                  </a:lnTo>
                  <a:lnTo>
                    <a:pt x="22" y="15"/>
                  </a:lnTo>
                  <a:lnTo>
                    <a:pt x="18" y="6"/>
                  </a:lnTo>
                  <a:lnTo>
                    <a:pt x="11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79" name="Freeform 180"/>
            <p:cNvSpPr>
              <a:spLocks/>
            </p:cNvSpPr>
            <p:nvPr/>
          </p:nvSpPr>
          <p:spPr bwMode="auto">
            <a:xfrm>
              <a:off x="5290472" y="3606297"/>
              <a:ext cx="30272" cy="20570"/>
            </a:xfrm>
            <a:custGeom>
              <a:avLst/>
              <a:gdLst>
                <a:gd name="T0" fmla="*/ 9 w 27"/>
                <a:gd name="T1" fmla="*/ 14 h 19"/>
                <a:gd name="T2" fmla="*/ 16 w 27"/>
                <a:gd name="T3" fmla="*/ 12 h 19"/>
                <a:gd name="T4" fmla="*/ 19 w 27"/>
                <a:gd name="T5" fmla="*/ 7 h 19"/>
                <a:gd name="T6" fmla="*/ 17 w 27"/>
                <a:gd name="T7" fmla="*/ 4 h 19"/>
                <a:gd name="T8" fmla="*/ 16 w 27"/>
                <a:gd name="T9" fmla="*/ 3 h 19"/>
                <a:gd name="T10" fmla="*/ 9 w 27"/>
                <a:gd name="T11" fmla="*/ 0 h 19"/>
                <a:gd name="T12" fmla="*/ 3 w 27"/>
                <a:gd name="T13" fmla="*/ 3 h 19"/>
                <a:gd name="T14" fmla="*/ 0 w 27"/>
                <a:gd name="T15" fmla="*/ 7 h 19"/>
                <a:gd name="T16" fmla="*/ 3 w 27"/>
                <a:gd name="T17" fmla="*/ 12 h 19"/>
                <a:gd name="T18" fmla="*/ 9 w 27"/>
                <a:gd name="T19" fmla="*/ 14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7"/>
                <a:gd name="T31" fmla="*/ 0 h 19"/>
                <a:gd name="T32" fmla="*/ 27 w 27"/>
                <a:gd name="T33" fmla="*/ 19 h 1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7" h="19">
                  <a:moveTo>
                    <a:pt x="13" y="18"/>
                  </a:moveTo>
                  <a:lnTo>
                    <a:pt x="22" y="15"/>
                  </a:lnTo>
                  <a:lnTo>
                    <a:pt x="26" y="9"/>
                  </a:lnTo>
                  <a:lnTo>
                    <a:pt x="24" y="4"/>
                  </a:lnTo>
                  <a:lnTo>
                    <a:pt x="22" y="3"/>
                  </a:lnTo>
                  <a:lnTo>
                    <a:pt x="13" y="0"/>
                  </a:lnTo>
                  <a:lnTo>
                    <a:pt x="4" y="3"/>
                  </a:lnTo>
                  <a:lnTo>
                    <a:pt x="0" y="9"/>
                  </a:lnTo>
                  <a:lnTo>
                    <a:pt x="4" y="15"/>
                  </a:lnTo>
                  <a:lnTo>
                    <a:pt x="13" y="1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80" name="Freeform 181"/>
            <p:cNvSpPr>
              <a:spLocks/>
            </p:cNvSpPr>
            <p:nvPr/>
          </p:nvSpPr>
          <p:spPr bwMode="auto">
            <a:xfrm>
              <a:off x="5320745" y="3640176"/>
              <a:ext cx="25008" cy="22990"/>
            </a:xfrm>
            <a:custGeom>
              <a:avLst/>
              <a:gdLst>
                <a:gd name="T0" fmla="*/ 9 w 22"/>
                <a:gd name="T1" fmla="*/ 17 h 20"/>
                <a:gd name="T2" fmla="*/ 12 w 22"/>
                <a:gd name="T3" fmla="*/ 13 h 20"/>
                <a:gd name="T4" fmla="*/ 16 w 22"/>
                <a:gd name="T5" fmla="*/ 8 h 20"/>
                <a:gd name="T6" fmla="*/ 12 w 22"/>
                <a:gd name="T7" fmla="*/ 2 h 20"/>
                <a:gd name="T8" fmla="*/ 9 w 22"/>
                <a:gd name="T9" fmla="*/ 0 h 20"/>
                <a:gd name="T10" fmla="*/ 3 w 22"/>
                <a:gd name="T11" fmla="*/ 2 h 20"/>
                <a:gd name="T12" fmla="*/ 0 w 22"/>
                <a:gd name="T13" fmla="*/ 8 h 20"/>
                <a:gd name="T14" fmla="*/ 3 w 22"/>
                <a:gd name="T15" fmla="*/ 13 h 20"/>
                <a:gd name="T16" fmla="*/ 9 w 22"/>
                <a:gd name="T17" fmla="*/ 17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"/>
                <a:gd name="T28" fmla="*/ 0 h 20"/>
                <a:gd name="T29" fmla="*/ 22 w 22"/>
                <a:gd name="T30" fmla="*/ 20 h 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" h="20">
                  <a:moveTo>
                    <a:pt x="11" y="19"/>
                  </a:moveTo>
                  <a:lnTo>
                    <a:pt x="16" y="15"/>
                  </a:lnTo>
                  <a:lnTo>
                    <a:pt x="21" y="8"/>
                  </a:lnTo>
                  <a:lnTo>
                    <a:pt x="16" y="2"/>
                  </a:lnTo>
                  <a:lnTo>
                    <a:pt x="11" y="0"/>
                  </a:lnTo>
                  <a:lnTo>
                    <a:pt x="3" y="2"/>
                  </a:lnTo>
                  <a:lnTo>
                    <a:pt x="0" y="8"/>
                  </a:lnTo>
                  <a:lnTo>
                    <a:pt x="3" y="15"/>
                  </a:lnTo>
                  <a:lnTo>
                    <a:pt x="11" y="19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81" name="Freeform 182"/>
            <p:cNvSpPr>
              <a:spLocks/>
            </p:cNvSpPr>
            <p:nvPr/>
          </p:nvSpPr>
          <p:spPr bwMode="auto">
            <a:xfrm>
              <a:off x="5290472" y="3680106"/>
              <a:ext cx="75023" cy="50819"/>
            </a:xfrm>
            <a:custGeom>
              <a:avLst/>
              <a:gdLst>
                <a:gd name="T0" fmla="*/ 31 w 67"/>
                <a:gd name="T1" fmla="*/ 0 h 46"/>
                <a:gd name="T2" fmla="*/ 23 w 67"/>
                <a:gd name="T3" fmla="*/ 5 h 46"/>
                <a:gd name="T4" fmla="*/ 15 w 67"/>
                <a:gd name="T5" fmla="*/ 7 h 46"/>
                <a:gd name="T6" fmla="*/ 3 w 67"/>
                <a:gd name="T7" fmla="*/ 13 h 46"/>
                <a:gd name="T8" fmla="*/ 1 w 67"/>
                <a:gd name="T9" fmla="*/ 20 h 46"/>
                <a:gd name="T10" fmla="*/ 0 w 67"/>
                <a:gd name="T11" fmla="*/ 26 h 46"/>
                <a:gd name="T12" fmla="*/ 3 w 67"/>
                <a:gd name="T13" fmla="*/ 27 h 46"/>
                <a:gd name="T14" fmla="*/ 16 w 67"/>
                <a:gd name="T15" fmla="*/ 25 h 46"/>
                <a:gd name="T16" fmla="*/ 16 w 67"/>
                <a:gd name="T17" fmla="*/ 30 h 46"/>
                <a:gd name="T18" fmla="*/ 17 w 67"/>
                <a:gd name="T19" fmla="*/ 34 h 46"/>
                <a:gd name="T20" fmla="*/ 20 w 67"/>
                <a:gd name="T21" fmla="*/ 35 h 46"/>
                <a:gd name="T22" fmla="*/ 28 w 67"/>
                <a:gd name="T23" fmla="*/ 37 h 46"/>
                <a:gd name="T24" fmla="*/ 31 w 67"/>
                <a:gd name="T25" fmla="*/ 37 h 46"/>
                <a:gd name="T26" fmla="*/ 35 w 67"/>
                <a:gd name="T27" fmla="*/ 34 h 46"/>
                <a:gd name="T28" fmla="*/ 36 w 67"/>
                <a:gd name="T29" fmla="*/ 30 h 46"/>
                <a:gd name="T30" fmla="*/ 32 w 67"/>
                <a:gd name="T31" fmla="*/ 26 h 46"/>
                <a:gd name="T32" fmla="*/ 35 w 67"/>
                <a:gd name="T33" fmla="*/ 23 h 46"/>
                <a:gd name="T34" fmla="*/ 37 w 67"/>
                <a:gd name="T35" fmla="*/ 24 h 46"/>
                <a:gd name="T36" fmla="*/ 37 w 67"/>
                <a:gd name="T37" fmla="*/ 25 h 46"/>
                <a:gd name="T38" fmla="*/ 42 w 67"/>
                <a:gd name="T39" fmla="*/ 27 h 46"/>
                <a:gd name="T40" fmla="*/ 45 w 67"/>
                <a:gd name="T41" fmla="*/ 25 h 46"/>
                <a:gd name="T42" fmla="*/ 46 w 67"/>
                <a:gd name="T43" fmla="*/ 19 h 46"/>
                <a:gd name="T44" fmla="*/ 48 w 67"/>
                <a:gd name="T45" fmla="*/ 14 h 46"/>
                <a:gd name="T46" fmla="*/ 45 w 67"/>
                <a:gd name="T47" fmla="*/ 8 h 46"/>
                <a:gd name="T48" fmla="*/ 38 w 67"/>
                <a:gd name="T49" fmla="*/ 2 h 46"/>
                <a:gd name="T50" fmla="*/ 37 w 67"/>
                <a:gd name="T51" fmla="*/ 0 h 46"/>
                <a:gd name="T52" fmla="*/ 31 w 67"/>
                <a:gd name="T53" fmla="*/ 0 h 4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67"/>
                <a:gd name="T82" fmla="*/ 0 h 46"/>
                <a:gd name="T83" fmla="*/ 67 w 67"/>
                <a:gd name="T84" fmla="*/ 46 h 4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67" h="46">
                  <a:moveTo>
                    <a:pt x="43" y="0"/>
                  </a:moveTo>
                  <a:lnTo>
                    <a:pt x="32" y="7"/>
                  </a:lnTo>
                  <a:lnTo>
                    <a:pt x="21" y="9"/>
                  </a:lnTo>
                  <a:lnTo>
                    <a:pt x="5" y="15"/>
                  </a:lnTo>
                  <a:lnTo>
                    <a:pt x="1" y="24"/>
                  </a:lnTo>
                  <a:lnTo>
                    <a:pt x="0" y="31"/>
                  </a:lnTo>
                  <a:lnTo>
                    <a:pt x="3" y="33"/>
                  </a:lnTo>
                  <a:lnTo>
                    <a:pt x="22" y="30"/>
                  </a:lnTo>
                  <a:lnTo>
                    <a:pt x="22" y="36"/>
                  </a:lnTo>
                  <a:lnTo>
                    <a:pt x="23" y="40"/>
                  </a:lnTo>
                  <a:lnTo>
                    <a:pt x="27" y="42"/>
                  </a:lnTo>
                  <a:lnTo>
                    <a:pt x="39" y="45"/>
                  </a:lnTo>
                  <a:lnTo>
                    <a:pt x="43" y="45"/>
                  </a:lnTo>
                  <a:lnTo>
                    <a:pt x="48" y="41"/>
                  </a:lnTo>
                  <a:lnTo>
                    <a:pt x="49" y="36"/>
                  </a:lnTo>
                  <a:lnTo>
                    <a:pt x="45" y="31"/>
                  </a:lnTo>
                  <a:lnTo>
                    <a:pt x="48" y="27"/>
                  </a:lnTo>
                  <a:lnTo>
                    <a:pt x="50" y="28"/>
                  </a:lnTo>
                  <a:lnTo>
                    <a:pt x="52" y="30"/>
                  </a:lnTo>
                  <a:lnTo>
                    <a:pt x="58" y="33"/>
                  </a:lnTo>
                  <a:lnTo>
                    <a:pt x="62" y="30"/>
                  </a:lnTo>
                  <a:lnTo>
                    <a:pt x="64" y="23"/>
                  </a:lnTo>
                  <a:lnTo>
                    <a:pt x="66" y="16"/>
                  </a:lnTo>
                  <a:lnTo>
                    <a:pt x="62" y="10"/>
                  </a:lnTo>
                  <a:lnTo>
                    <a:pt x="53" y="2"/>
                  </a:lnTo>
                  <a:lnTo>
                    <a:pt x="50" y="0"/>
                  </a:lnTo>
                  <a:lnTo>
                    <a:pt x="43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82" name="Freeform 183"/>
            <p:cNvSpPr>
              <a:spLocks/>
            </p:cNvSpPr>
            <p:nvPr/>
          </p:nvSpPr>
          <p:spPr bwMode="auto">
            <a:xfrm>
              <a:off x="5116735" y="3711565"/>
              <a:ext cx="134251" cy="106479"/>
            </a:xfrm>
            <a:custGeom>
              <a:avLst/>
              <a:gdLst>
                <a:gd name="T0" fmla="*/ 48 w 120"/>
                <a:gd name="T1" fmla="*/ 46 h 95"/>
                <a:gd name="T2" fmla="*/ 54 w 120"/>
                <a:gd name="T3" fmla="*/ 38 h 95"/>
                <a:gd name="T4" fmla="*/ 65 w 120"/>
                <a:gd name="T5" fmla="*/ 38 h 95"/>
                <a:gd name="T6" fmla="*/ 76 w 120"/>
                <a:gd name="T7" fmla="*/ 36 h 95"/>
                <a:gd name="T8" fmla="*/ 80 w 120"/>
                <a:gd name="T9" fmla="*/ 34 h 95"/>
                <a:gd name="T10" fmla="*/ 68 w 120"/>
                <a:gd name="T11" fmla="*/ 30 h 95"/>
                <a:gd name="T12" fmla="*/ 84 w 120"/>
                <a:gd name="T13" fmla="*/ 26 h 95"/>
                <a:gd name="T14" fmla="*/ 86 w 120"/>
                <a:gd name="T15" fmla="*/ 22 h 95"/>
                <a:gd name="T16" fmla="*/ 84 w 120"/>
                <a:gd name="T17" fmla="*/ 20 h 95"/>
                <a:gd name="T18" fmla="*/ 82 w 120"/>
                <a:gd name="T19" fmla="*/ 19 h 95"/>
                <a:gd name="T20" fmla="*/ 71 w 120"/>
                <a:gd name="T21" fmla="*/ 6 h 95"/>
                <a:gd name="T22" fmla="*/ 67 w 120"/>
                <a:gd name="T23" fmla="*/ 0 h 95"/>
                <a:gd name="T24" fmla="*/ 65 w 120"/>
                <a:gd name="T25" fmla="*/ 0 h 95"/>
                <a:gd name="T26" fmla="*/ 58 w 120"/>
                <a:gd name="T27" fmla="*/ 2 h 95"/>
                <a:gd name="T28" fmla="*/ 54 w 120"/>
                <a:gd name="T29" fmla="*/ 6 h 95"/>
                <a:gd name="T30" fmla="*/ 46 w 120"/>
                <a:gd name="T31" fmla="*/ 10 h 95"/>
                <a:gd name="T32" fmla="*/ 37 w 120"/>
                <a:gd name="T33" fmla="*/ 30 h 95"/>
                <a:gd name="T34" fmla="*/ 26 w 120"/>
                <a:gd name="T35" fmla="*/ 39 h 95"/>
                <a:gd name="T36" fmla="*/ 17 w 120"/>
                <a:gd name="T37" fmla="*/ 45 h 95"/>
                <a:gd name="T38" fmla="*/ 12 w 120"/>
                <a:gd name="T39" fmla="*/ 53 h 95"/>
                <a:gd name="T40" fmla="*/ 7 w 120"/>
                <a:gd name="T41" fmla="*/ 69 h 95"/>
                <a:gd name="T42" fmla="*/ 0 w 120"/>
                <a:gd name="T43" fmla="*/ 73 h 95"/>
                <a:gd name="T44" fmla="*/ 3 w 120"/>
                <a:gd name="T45" fmla="*/ 76 h 95"/>
                <a:gd name="T46" fmla="*/ 7 w 120"/>
                <a:gd name="T47" fmla="*/ 78 h 95"/>
                <a:gd name="T48" fmla="*/ 11 w 120"/>
                <a:gd name="T49" fmla="*/ 81 h 95"/>
                <a:gd name="T50" fmla="*/ 15 w 120"/>
                <a:gd name="T51" fmla="*/ 78 h 95"/>
                <a:gd name="T52" fmla="*/ 19 w 120"/>
                <a:gd name="T53" fmla="*/ 73 h 95"/>
                <a:gd name="T54" fmla="*/ 22 w 120"/>
                <a:gd name="T55" fmla="*/ 69 h 95"/>
                <a:gd name="T56" fmla="*/ 26 w 120"/>
                <a:gd name="T57" fmla="*/ 66 h 95"/>
                <a:gd name="T58" fmla="*/ 30 w 120"/>
                <a:gd name="T59" fmla="*/ 65 h 95"/>
                <a:gd name="T60" fmla="*/ 37 w 120"/>
                <a:gd name="T61" fmla="*/ 61 h 95"/>
                <a:gd name="T62" fmla="*/ 41 w 120"/>
                <a:gd name="T63" fmla="*/ 57 h 95"/>
                <a:gd name="T64" fmla="*/ 48 w 120"/>
                <a:gd name="T65" fmla="*/ 46 h 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0"/>
                <a:gd name="T100" fmla="*/ 0 h 95"/>
                <a:gd name="T101" fmla="*/ 120 w 120"/>
                <a:gd name="T102" fmla="*/ 95 h 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0" h="95">
                  <a:moveTo>
                    <a:pt x="67" y="54"/>
                  </a:moveTo>
                  <a:lnTo>
                    <a:pt x="75" y="44"/>
                  </a:lnTo>
                  <a:lnTo>
                    <a:pt x="91" y="44"/>
                  </a:lnTo>
                  <a:lnTo>
                    <a:pt x="105" y="42"/>
                  </a:lnTo>
                  <a:lnTo>
                    <a:pt x="110" y="40"/>
                  </a:lnTo>
                  <a:lnTo>
                    <a:pt x="94" y="35"/>
                  </a:lnTo>
                  <a:lnTo>
                    <a:pt x="117" y="30"/>
                  </a:lnTo>
                  <a:lnTo>
                    <a:pt x="119" y="26"/>
                  </a:lnTo>
                  <a:lnTo>
                    <a:pt x="117" y="24"/>
                  </a:lnTo>
                  <a:lnTo>
                    <a:pt x="113" y="22"/>
                  </a:lnTo>
                  <a:lnTo>
                    <a:pt x="99" y="6"/>
                  </a:lnTo>
                  <a:lnTo>
                    <a:pt x="93" y="0"/>
                  </a:lnTo>
                  <a:lnTo>
                    <a:pt x="89" y="0"/>
                  </a:lnTo>
                  <a:lnTo>
                    <a:pt x="80" y="2"/>
                  </a:lnTo>
                  <a:lnTo>
                    <a:pt x="74" y="6"/>
                  </a:lnTo>
                  <a:lnTo>
                    <a:pt x="63" y="12"/>
                  </a:lnTo>
                  <a:lnTo>
                    <a:pt x="52" y="35"/>
                  </a:lnTo>
                  <a:lnTo>
                    <a:pt x="35" y="45"/>
                  </a:lnTo>
                  <a:lnTo>
                    <a:pt x="24" y="53"/>
                  </a:lnTo>
                  <a:lnTo>
                    <a:pt x="17" y="61"/>
                  </a:lnTo>
                  <a:lnTo>
                    <a:pt x="9" y="81"/>
                  </a:lnTo>
                  <a:lnTo>
                    <a:pt x="0" y="85"/>
                  </a:lnTo>
                  <a:lnTo>
                    <a:pt x="4" y="89"/>
                  </a:lnTo>
                  <a:lnTo>
                    <a:pt x="9" y="91"/>
                  </a:lnTo>
                  <a:lnTo>
                    <a:pt x="15" y="94"/>
                  </a:lnTo>
                  <a:lnTo>
                    <a:pt x="21" y="91"/>
                  </a:lnTo>
                  <a:lnTo>
                    <a:pt x="26" y="85"/>
                  </a:lnTo>
                  <a:lnTo>
                    <a:pt x="31" y="80"/>
                  </a:lnTo>
                  <a:lnTo>
                    <a:pt x="35" y="77"/>
                  </a:lnTo>
                  <a:lnTo>
                    <a:pt x="41" y="76"/>
                  </a:lnTo>
                  <a:lnTo>
                    <a:pt x="51" y="71"/>
                  </a:lnTo>
                  <a:lnTo>
                    <a:pt x="57" y="67"/>
                  </a:lnTo>
                  <a:lnTo>
                    <a:pt x="67" y="54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83" name="Freeform 184"/>
            <p:cNvSpPr>
              <a:spLocks/>
            </p:cNvSpPr>
            <p:nvPr/>
          </p:nvSpPr>
          <p:spPr bwMode="auto">
            <a:xfrm>
              <a:off x="5094360" y="3758755"/>
              <a:ext cx="148729" cy="122208"/>
            </a:xfrm>
            <a:custGeom>
              <a:avLst/>
              <a:gdLst>
                <a:gd name="T0" fmla="*/ 80 w 132"/>
                <a:gd name="T1" fmla="*/ 23 h 109"/>
                <a:gd name="T2" fmla="*/ 80 w 132"/>
                <a:gd name="T3" fmla="*/ 28 h 109"/>
                <a:gd name="T4" fmla="*/ 85 w 132"/>
                <a:gd name="T5" fmla="*/ 29 h 109"/>
                <a:gd name="T6" fmla="*/ 91 w 132"/>
                <a:gd name="T7" fmla="*/ 31 h 109"/>
                <a:gd name="T8" fmla="*/ 94 w 132"/>
                <a:gd name="T9" fmla="*/ 35 h 109"/>
                <a:gd name="T10" fmla="*/ 92 w 132"/>
                <a:gd name="T11" fmla="*/ 40 h 109"/>
                <a:gd name="T12" fmla="*/ 89 w 132"/>
                <a:gd name="T13" fmla="*/ 41 h 109"/>
                <a:gd name="T14" fmla="*/ 85 w 132"/>
                <a:gd name="T15" fmla="*/ 41 h 109"/>
                <a:gd name="T16" fmla="*/ 80 w 132"/>
                <a:gd name="T17" fmla="*/ 44 h 109"/>
                <a:gd name="T18" fmla="*/ 79 w 132"/>
                <a:gd name="T19" fmla="*/ 47 h 109"/>
                <a:gd name="T20" fmla="*/ 77 w 132"/>
                <a:gd name="T21" fmla="*/ 58 h 109"/>
                <a:gd name="T22" fmla="*/ 70 w 132"/>
                <a:gd name="T23" fmla="*/ 63 h 109"/>
                <a:gd name="T24" fmla="*/ 67 w 132"/>
                <a:gd name="T25" fmla="*/ 67 h 109"/>
                <a:gd name="T26" fmla="*/ 65 w 132"/>
                <a:gd name="T27" fmla="*/ 75 h 109"/>
                <a:gd name="T28" fmla="*/ 62 w 132"/>
                <a:gd name="T29" fmla="*/ 86 h 109"/>
                <a:gd name="T30" fmla="*/ 57 w 132"/>
                <a:gd name="T31" fmla="*/ 90 h 109"/>
                <a:gd name="T32" fmla="*/ 51 w 132"/>
                <a:gd name="T33" fmla="*/ 93 h 109"/>
                <a:gd name="T34" fmla="*/ 49 w 132"/>
                <a:gd name="T35" fmla="*/ 86 h 109"/>
                <a:gd name="T36" fmla="*/ 39 w 132"/>
                <a:gd name="T37" fmla="*/ 86 h 109"/>
                <a:gd name="T38" fmla="*/ 39 w 132"/>
                <a:gd name="T39" fmla="*/ 82 h 109"/>
                <a:gd name="T40" fmla="*/ 38 w 132"/>
                <a:gd name="T41" fmla="*/ 82 h 109"/>
                <a:gd name="T42" fmla="*/ 32 w 132"/>
                <a:gd name="T43" fmla="*/ 81 h 109"/>
                <a:gd name="T44" fmla="*/ 23 w 132"/>
                <a:gd name="T45" fmla="*/ 81 h 109"/>
                <a:gd name="T46" fmla="*/ 18 w 132"/>
                <a:gd name="T47" fmla="*/ 77 h 109"/>
                <a:gd name="T48" fmla="*/ 10 w 132"/>
                <a:gd name="T49" fmla="*/ 72 h 109"/>
                <a:gd name="T50" fmla="*/ 2 w 132"/>
                <a:gd name="T51" fmla="*/ 68 h 109"/>
                <a:gd name="T52" fmla="*/ 0 w 132"/>
                <a:gd name="T53" fmla="*/ 65 h 109"/>
                <a:gd name="T54" fmla="*/ 0 w 132"/>
                <a:gd name="T55" fmla="*/ 63 h 109"/>
                <a:gd name="T56" fmla="*/ 3 w 132"/>
                <a:gd name="T57" fmla="*/ 60 h 109"/>
                <a:gd name="T58" fmla="*/ 2 w 132"/>
                <a:gd name="T59" fmla="*/ 51 h 109"/>
                <a:gd name="T60" fmla="*/ 3 w 132"/>
                <a:gd name="T61" fmla="*/ 41 h 109"/>
                <a:gd name="T62" fmla="*/ 6 w 132"/>
                <a:gd name="T63" fmla="*/ 35 h 109"/>
                <a:gd name="T64" fmla="*/ 22 w 132"/>
                <a:gd name="T65" fmla="*/ 35 h 109"/>
                <a:gd name="T66" fmla="*/ 16 w 132"/>
                <a:gd name="T67" fmla="*/ 39 h 109"/>
                <a:gd name="T68" fmla="*/ 23 w 132"/>
                <a:gd name="T69" fmla="*/ 43 h 109"/>
                <a:gd name="T70" fmla="*/ 28 w 132"/>
                <a:gd name="T71" fmla="*/ 44 h 109"/>
                <a:gd name="T72" fmla="*/ 35 w 132"/>
                <a:gd name="T73" fmla="*/ 37 h 109"/>
                <a:gd name="T74" fmla="*/ 38 w 132"/>
                <a:gd name="T75" fmla="*/ 34 h 109"/>
                <a:gd name="T76" fmla="*/ 44 w 132"/>
                <a:gd name="T77" fmla="*/ 31 h 109"/>
                <a:gd name="T78" fmla="*/ 52 w 132"/>
                <a:gd name="T79" fmla="*/ 26 h 109"/>
                <a:gd name="T80" fmla="*/ 57 w 132"/>
                <a:gd name="T81" fmla="*/ 23 h 109"/>
                <a:gd name="T82" fmla="*/ 65 w 132"/>
                <a:gd name="T83" fmla="*/ 11 h 109"/>
                <a:gd name="T84" fmla="*/ 70 w 132"/>
                <a:gd name="T85" fmla="*/ 3 h 109"/>
                <a:gd name="T86" fmla="*/ 80 w 132"/>
                <a:gd name="T87" fmla="*/ 3 h 109"/>
                <a:gd name="T88" fmla="*/ 89 w 132"/>
                <a:gd name="T89" fmla="*/ 2 h 109"/>
                <a:gd name="T90" fmla="*/ 96 w 132"/>
                <a:gd name="T91" fmla="*/ 0 h 109"/>
                <a:gd name="T92" fmla="*/ 91 w 132"/>
                <a:gd name="T93" fmla="*/ 5 h 109"/>
                <a:gd name="T94" fmla="*/ 80 w 132"/>
                <a:gd name="T95" fmla="*/ 11 h 109"/>
                <a:gd name="T96" fmla="*/ 80 w 132"/>
                <a:gd name="T97" fmla="*/ 23 h 1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32"/>
                <a:gd name="T148" fmla="*/ 0 h 109"/>
                <a:gd name="T149" fmla="*/ 132 w 132"/>
                <a:gd name="T150" fmla="*/ 109 h 10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32" h="109">
                  <a:moveTo>
                    <a:pt x="110" y="27"/>
                  </a:moveTo>
                  <a:lnTo>
                    <a:pt x="109" y="32"/>
                  </a:lnTo>
                  <a:lnTo>
                    <a:pt x="116" y="33"/>
                  </a:lnTo>
                  <a:lnTo>
                    <a:pt x="124" y="36"/>
                  </a:lnTo>
                  <a:lnTo>
                    <a:pt x="128" y="41"/>
                  </a:lnTo>
                  <a:lnTo>
                    <a:pt x="126" y="46"/>
                  </a:lnTo>
                  <a:lnTo>
                    <a:pt x="122" y="48"/>
                  </a:lnTo>
                  <a:lnTo>
                    <a:pt x="116" y="48"/>
                  </a:lnTo>
                  <a:lnTo>
                    <a:pt x="110" y="51"/>
                  </a:lnTo>
                  <a:lnTo>
                    <a:pt x="107" y="55"/>
                  </a:lnTo>
                  <a:lnTo>
                    <a:pt x="105" y="68"/>
                  </a:lnTo>
                  <a:lnTo>
                    <a:pt x="96" y="73"/>
                  </a:lnTo>
                  <a:lnTo>
                    <a:pt x="91" y="78"/>
                  </a:lnTo>
                  <a:lnTo>
                    <a:pt x="89" y="87"/>
                  </a:lnTo>
                  <a:lnTo>
                    <a:pt x="85" y="100"/>
                  </a:lnTo>
                  <a:lnTo>
                    <a:pt x="77" y="105"/>
                  </a:lnTo>
                  <a:lnTo>
                    <a:pt x="70" y="108"/>
                  </a:lnTo>
                  <a:lnTo>
                    <a:pt x="66" y="100"/>
                  </a:lnTo>
                  <a:lnTo>
                    <a:pt x="53" y="100"/>
                  </a:lnTo>
                  <a:lnTo>
                    <a:pt x="54" y="96"/>
                  </a:lnTo>
                  <a:lnTo>
                    <a:pt x="51" y="95"/>
                  </a:lnTo>
                  <a:lnTo>
                    <a:pt x="43" y="94"/>
                  </a:lnTo>
                  <a:lnTo>
                    <a:pt x="32" y="94"/>
                  </a:lnTo>
                  <a:lnTo>
                    <a:pt x="24" y="90"/>
                  </a:lnTo>
                  <a:lnTo>
                    <a:pt x="14" y="84"/>
                  </a:lnTo>
                  <a:lnTo>
                    <a:pt x="2" y="79"/>
                  </a:lnTo>
                  <a:lnTo>
                    <a:pt x="0" y="76"/>
                  </a:lnTo>
                  <a:lnTo>
                    <a:pt x="0" y="73"/>
                  </a:lnTo>
                  <a:lnTo>
                    <a:pt x="4" y="70"/>
                  </a:lnTo>
                  <a:lnTo>
                    <a:pt x="2" y="59"/>
                  </a:lnTo>
                  <a:lnTo>
                    <a:pt x="3" y="47"/>
                  </a:lnTo>
                  <a:lnTo>
                    <a:pt x="8" y="41"/>
                  </a:lnTo>
                  <a:lnTo>
                    <a:pt x="30" y="41"/>
                  </a:lnTo>
                  <a:lnTo>
                    <a:pt x="22" y="45"/>
                  </a:lnTo>
                  <a:lnTo>
                    <a:pt x="31" y="50"/>
                  </a:lnTo>
                  <a:lnTo>
                    <a:pt x="39" y="51"/>
                  </a:lnTo>
                  <a:lnTo>
                    <a:pt x="48" y="43"/>
                  </a:lnTo>
                  <a:lnTo>
                    <a:pt x="51" y="40"/>
                  </a:lnTo>
                  <a:lnTo>
                    <a:pt x="60" y="36"/>
                  </a:lnTo>
                  <a:lnTo>
                    <a:pt x="71" y="30"/>
                  </a:lnTo>
                  <a:lnTo>
                    <a:pt x="78" y="27"/>
                  </a:lnTo>
                  <a:lnTo>
                    <a:pt x="89" y="13"/>
                  </a:lnTo>
                  <a:lnTo>
                    <a:pt x="96" y="3"/>
                  </a:lnTo>
                  <a:lnTo>
                    <a:pt x="110" y="3"/>
                  </a:lnTo>
                  <a:lnTo>
                    <a:pt x="122" y="2"/>
                  </a:lnTo>
                  <a:lnTo>
                    <a:pt x="131" y="0"/>
                  </a:lnTo>
                  <a:lnTo>
                    <a:pt x="124" y="5"/>
                  </a:lnTo>
                  <a:lnTo>
                    <a:pt x="110" y="13"/>
                  </a:lnTo>
                  <a:lnTo>
                    <a:pt x="110" y="27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84" name="Freeform 185"/>
            <p:cNvSpPr>
              <a:spLocks/>
            </p:cNvSpPr>
            <p:nvPr/>
          </p:nvSpPr>
          <p:spPr bwMode="auto">
            <a:xfrm>
              <a:off x="5582666" y="3850714"/>
              <a:ext cx="157943" cy="122208"/>
            </a:xfrm>
            <a:custGeom>
              <a:avLst/>
              <a:gdLst>
                <a:gd name="T0" fmla="*/ 61 w 141"/>
                <a:gd name="T1" fmla="*/ 33 h 109"/>
                <a:gd name="T2" fmla="*/ 59 w 141"/>
                <a:gd name="T3" fmla="*/ 31 h 109"/>
                <a:gd name="T4" fmla="*/ 54 w 141"/>
                <a:gd name="T5" fmla="*/ 28 h 109"/>
                <a:gd name="T6" fmla="*/ 31 w 141"/>
                <a:gd name="T7" fmla="*/ 8 h 109"/>
                <a:gd name="T8" fmla="*/ 20 w 141"/>
                <a:gd name="T9" fmla="*/ 6 h 109"/>
                <a:gd name="T10" fmla="*/ 3 w 141"/>
                <a:gd name="T11" fmla="*/ 0 h 109"/>
                <a:gd name="T12" fmla="*/ 0 w 141"/>
                <a:gd name="T13" fmla="*/ 67 h 109"/>
                <a:gd name="T14" fmla="*/ 10 w 141"/>
                <a:gd name="T15" fmla="*/ 74 h 109"/>
                <a:gd name="T16" fmla="*/ 22 w 141"/>
                <a:gd name="T17" fmla="*/ 68 h 109"/>
                <a:gd name="T18" fmla="*/ 26 w 141"/>
                <a:gd name="T19" fmla="*/ 60 h 109"/>
                <a:gd name="T20" fmla="*/ 33 w 141"/>
                <a:gd name="T21" fmla="*/ 57 h 109"/>
                <a:gd name="T22" fmla="*/ 42 w 141"/>
                <a:gd name="T23" fmla="*/ 58 h 109"/>
                <a:gd name="T24" fmla="*/ 60 w 141"/>
                <a:gd name="T25" fmla="*/ 70 h 109"/>
                <a:gd name="T26" fmla="*/ 67 w 141"/>
                <a:gd name="T27" fmla="*/ 81 h 109"/>
                <a:gd name="T28" fmla="*/ 82 w 141"/>
                <a:gd name="T29" fmla="*/ 87 h 109"/>
                <a:gd name="T30" fmla="*/ 100 w 141"/>
                <a:gd name="T31" fmla="*/ 93 h 109"/>
                <a:gd name="T32" fmla="*/ 101 w 141"/>
                <a:gd name="T33" fmla="*/ 89 h 109"/>
                <a:gd name="T34" fmla="*/ 101 w 141"/>
                <a:gd name="T35" fmla="*/ 87 h 109"/>
                <a:gd name="T36" fmla="*/ 100 w 141"/>
                <a:gd name="T37" fmla="*/ 82 h 109"/>
                <a:gd name="T38" fmla="*/ 76 w 141"/>
                <a:gd name="T39" fmla="*/ 59 h 109"/>
                <a:gd name="T40" fmla="*/ 64 w 141"/>
                <a:gd name="T41" fmla="*/ 51 h 109"/>
                <a:gd name="T42" fmla="*/ 76 w 141"/>
                <a:gd name="T43" fmla="*/ 46 h 109"/>
                <a:gd name="T44" fmla="*/ 71 w 141"/>
                <a:gd name="T45" fmla="*/ 40 h 109"/>
                <a:gd name="T46" fmla="*/ 66 w 141"/>
                <a:gd name="T47" fmla="*/ 37 h 109"/>
                <a:gd name="T48" fmla="*/ 63 w 141"/>
                <a:gd name="T49" fmla="*/ 35 h 109"/>
                <a:gd name="T50" fmla="*/ 61 w 141"/>
                <a:gd name="T51" fmla="*/ 33 h 10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1"/>
                <a:gd name="T79" fmla="*/ 0 h 109"/>
                <a:gd name="T80" fmla="*/ 141 w 141"/>
                <a:gd name="T81" fmla="*/ 109 h 10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1" h="109">
                  <a:moveTo>
                    <a:pt x="85" y="39"/>
                  </a:moveTo>
                  <a:lnTo>
                    <a:pt x="81" y="36"/>
                  </a:lnTo>
                  <a:lnTo>
                    <a:pt x="74" y="32"/>
                  </a:lnTo>
                  <a:lnTo>
                    <a:pt x="43" y="10"/>
                  </a:lnTo>
                  <a:lnTo>
                    <a:pt x="28" y="7"/>
                  </a:lnTo>
                  <a:lnTo>
                    <a:pt x="4" y="0"/>
                  </a:lnTo>
                  <a:lnTo>
                    <a:pt x="0" y="78"/>
                  </a:lnTo>
                  <a:lnTo>
                    <a:pt x="14" y="86"/>
                  </a:lnTo>
                  <a:lnTo>
                    <a:pt x="31" y="79"/>
                  </a:lnTo>
                  <a:lnTo>
                    <a:pt x="37" y="70"/>
                  </a:lnTo>
                  <a:lnTo>
                    <a:pt x="46" y="67"/>
                  </a:lnTo>
                  <a:lnTo>
                    <a:pt x="57" y="68"/>
                  </a:lnTo>
                  <a:lnTo>
                    <a:pt x="84" y="82"/>
                  </a:lnTo>
                  <a:lnTo>
                    <a:pt x="93" y="94"/>
                  </a:lnTo>
                  <a:lnTo>
                    <a:pt x="113" y="101"/>
                  </a:lnTo>
                  <a:lnTo>
                    <a:pt x="138" y="108"/>
                  </a:lnTo>
                  <a:lnTo>
                    <a:pt x="140" y="104"/>
                  </a:lnTo>
                  <a:lnTo>
                    <a:pt x="140" y="101"/>
                  </a:lnTo>
                  <a:lnTo>
                    <a:pt x="137" y="96"/>
                  </a:lnTo>
                  <a:lnTo>
                    <a:pt x="104" y="69"/>
                  </a:lnTo>
                  <a:lnTo>
                    <a:pt x="88" y="59"/>
                  </a:lnTo>
                  <a:lnTo>
                    <a:pt x="104" y="54"/>
                  </a:lnTo>
                  <a:lnTo>
                    <a:pt x="99" y="46"/>
                  </a:lnTo>
                  <a:lnTo>
                    <a:pt x="92" y="43"/>
                  </a:lnTo>
                  <a:lnTo>
                    <a:pt x="87" y="41"/>
                  </a:lnTo>
                  <a:lnTo>
                    <a:pt x="85" y="39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85" name="Freeform 186"/>
            <p:cNvSpPr>
              <a:spLocks/>
            </p:cNvSpPr>
            <p:nvPr/>
          </p:nvSpPr>
          <p:spPr bwMode="auto">
            <a:xfrm>
              <a:off x="5440518" y="3820464"/>
              <a:ext cx="148729" cy="120998"/>
            </a:xfrm>
            <a:custGeom>
              <a:avLst/>
              <a:gdLst>
                <a:gd name="T0" fmla="*/ 96 w 132"/>
                <a:gd name="T1" fmla="*/ 23 h 108"/>
                <a:gd name="T2" fmla="*/ 76 w 132"/>
                <a:gd name="T3" fmla="*/ 13 h 108"/>
                <a:gd name="T4" fmla="*/ 65 w 132"/>
                <a:gd name="T5" fmla="*/ 11 h 108"/>
                <a:gd name="T6" fmla="*/ 57 w 132"/>
                <a:gd name="T7" fmla="*/ 17 h 108"/>
                <a:gd name="T8" fmla="*/ 56 w 132"/>
                <a:gd name="T9" fmla="*/ 25 h 108"/>
                <a:gd name="T10" fmla="*/ 53 w 132"/>
                <a:gd name="T11" fmla="*/ 31 h 108"/>
                <a:gd name="T12" fmla="*/ 49 w 132"/>
                <a:gd name="T13" fmla="*/ 35 h 108"/>
                <a:gd name="T14" fmla="*/ 39 w 132"/>
                <a:gd name="T15" fmla="*/ 34 h 108"/>
                <a:gd name="T16" fmla="*/ 34 w 132"/>
                <a:gd name="T17" fmla="*/ 32 h 108"/>
                <a:gd name="T18" fmla="*/ 31 w 132"/>
                <a:gd name="T19" fmla="*/ 28 h 108"/>
                <a:gd name="T20" fmla="*/ 23 w 132"/>
                <a:gd name="T21" fmla="*/ 10 h 108"/>
                <a:gd name="T22" fmla="*/ 17 w 132"/>
                <a:gd name="T23" fmla="*/ 3 h 108"/>
                <a:gd name="T24" fmla="*/ 9 w 132"/>
                <a:gd name="T25" fmla="*/ 0 h 108"/>
                <a:gd name="T26" fmla="*/ 2 w 132"/>
                <a:gd name="T27" fmla="*/ 4 h 108"/>
                <a:gd name="T28" fmla="*/ 0 w 132"/>
                <a:gd name="T29" fmla="*/ 6 h 108"/>
                <a:gd name="T30" fmla="*/ 1 w 132"/>
                <a:gd name="T31" fmla="*/ 11 h 108"/>
                <a:gd name="T32" fmla="*/ 4 w 132"/>
                <a:gd name="T33" fmla="*/ 18 h 108"/>
                <a:gd name="T34" fmla="*/ 9 w 132"/>
                <a:gd name="T35" fmla="*/ 28 h 108"/>
                <a:gd name="T36" fmla="*/ 12 w 132"/>
                <a:gd name="T37" fmla="*/ 39 h 108"/>
                <a:gd name="T38" fmla="*/ 15 w 132"/>
                <a:gd name="T39" fmla="*/ 41 h 108"/>
                <a:gd name="T40" fmla="*/ 18 w 132"/>
                <a:gd name="T41" fmla="*/ 42 h 108"/>
                <a:gd name="T42" fmla="*/ 27 w 132"/>
                <a:gd name="T43" fmla="*/ 41 h 108"/>
                <a:gd name="T44" fmla="*/ 33 w 132"/>
                <a:gd name="T45" fmla="*/ 44 h 108"/>
                <a:gd name="T46" fmla="*/ 46 w 132"/>
                <a:gd name="T47" fmla="*/ 48 h 108"/>
                <a:gd name="T48" fmla="*/ 57 w 132"/>
                <a:gd name="T49" fmla="*/ 49 h 108"/>
                <a:gd name="T50" fmla="*/ 68 w 132"/>
                <a:gd name="T51" fmla="*/ 62 h 108"/>
                <a:gd name="T52" fmla="*/ 77 w 132"/>
                <a:gd name="T53" fmla="*/ 77 h 108"/>
                <a:gd name="T54" fmla="*/ 89 w 132"/>
                <a:gd name="T55" fmla="*/ 89 h 108"/>
                <a:gd name="T56" fmla="*/ 92 w 132"/>
                <a:gd name="T57" fmla="*/ 92 h 108"/>
                <a:gd name="T58" fmla="*/ 96 w 132"/>
                <a:gd name="T59" fmla="*/ 23 h 10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32"/>
                <a:gd name="T91" fmla="*/ 0 h 108"/>
                <a:gd name="T92" fmla="*/ 132 w 132"/>
                <a:gd name="T93" fmla="*/ 108 h 10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32" h="108">
                  <a:moveTo>
                    <a:pt x="131" y="27"/>
                  </a:moveTo>
                  <a:lnTo>
                    <a:pt x="104" y="15"/>
                  </a:lnTo>
                  <a:lnTo>
                    <a:pt x="89" y="13"/>
                  </a:lnTo>
                  <a:lnTo>
                    <a:pt x="77" y="19"/>
                  </a:lnTo>
                  <a:lnTo>
                    <a:pt x="76" y="29"/>
                  </a:lnTo>
                  <a:lnTo>
                    <a:pt x="72" y="37"/>
                  </a:lnTo>
                  <a:lnTo>
                    <a:pt x="67" y="41"/>
                  </a:lnTo>
                  <a:lnTo>
                    <a:pt x="53" y="40"/>
                  </a:lnTo>
                  <a:lnTo>
                    <a:pt x="47" y="38"/>
                  </a:lnTo>
                  <a:lnTo>
                    <a:pt x="42" y="32"/>
                  </a:lnTo>
                  <a:lnTo>
                    <a:pt x="32" y="12"/>
                  </a:lnTo>
                  <a:lnTo>
                    <a:pt x="23" y="3"/>
                  </a:lnTo>
                  <a:lnTo>
                    <a:pt x="13" y="0"/>
                  </a:lnTo>
                  <a:lnTo>
                    <a:pt x="2" y="4"/>
                  </a:lnTo>
                  <a:lnTo>
                    <a:pt x="0" y="6"/>
                  </a:lnTo>
                  <a:lnTo>
                    <a:pt x="1" y="13"/>
                  </a:lnTo>
                  <a:lnTo>
                    <a:pt x="6" y="21"/>
                  </a:lnTo>
                  <a:lnTo>
                    <a:pt x="13" y="32"/>
                  </a:lnTo>
                  <a:lnTo>
                    <a:pt x="16" y="45"/>
                  </a:lnTo>
                  <a:lnTo>
                    <a:pt x="21" y="48"/>
                  </a:lnTo>
                  <a:lnTo>
                    <a:pt x="24" y="49"/>
                  </a:lnTo>
                  <a:lnTo>
                    <a:pt x="36" y="48"/>
                  </a:lnTo>
                  <a:lnTo>
                    <a:pt x="44" y="51"/>
                  </a:lnTo>
                  <a:lnTo>
                    <a:pt x="63" y="56"/>
                  </a:lnTo>
                  <a:lnTo>
                    <a:pt x="77" y="57"/>
                  </a:lnTo>
                  <a:lnTo>
                    <a:pt x="94" y="72"/>
                  </a:lnTo>
                  <a:lnTo>
                    <a:pt x="105" y="90"/>
                  </a:lnTo>
                  <a:lnTo>
                    <a:pt x="121" y="104"/>
                  </a:lnTo>
                  <a:lnTo>
                    <a:pt x="126" y="107"/>
                  </a:lnTo>
                  <a:lnTo>
                    <a:pt x="131" y="27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86" name="Freeform 187"/>
            <p:cNvSpPr>
              <a:spLocks/>
            </p:cNvSpPr>
            <p:nvPr/>
          </p:nvSpPr>
          <p:spPr bwMode="auto">
            <a:xfrm>
              <a:off x="5162802" y="4018901"/>
              <a:ext cx="617293" cy="454954"/>
            </a:xfrm>
            <a:custGeom>
              <a:avLst/>
              <a:gdLst>
                <a:gd name="T0" fmla="*/ 70 w 549"/>
                <a:gd name="T1" fmla="*/ 110 h 406"/>
                <a:gd name="T2" fmla="*/ 85 w 549"/>
                <a:gd name="T3" fmla="*/ 88 h 406"/>
                <a:gd name="T4" fmla="*/ 97 w 549"/>
                <a:gd name="T5" fmla="*/ 72 h 406"/>
                <a:gd name="T6" fmla="*/ 103 w 549"/>
                <a:gd name="T7" fmla="*/ 60 h 406"/>
                <a:gd name="T8" fmla="*/ 123 w 549"/>
                <a:gd name="T9" fmla="*/ 41 h 406"/>
                <a:gd name="T10" fmla="*/ 150 w 549"/>
                <a:gd name="T11" fmla="*/ 50 h 406"/>
                <a:gd name="T12" fmla="*/ 160 w 549"/>
                <a:gd name="T13" fmla="*/ 46 h 406"/>
                <a:gd name="T14" fmla="*/ 154 w 549"/>
                <a:gd name="T15" fmla="*/ 34 h 406"/>
                <a:gd name="T16" fmla="*/ 160 w 549"/>
                <a:gd name="T17" fmla="*/ 21 h 406"/>
                <a:gd name="T18" fmla="*/ 179 w 549"/>
                <a:gd name="T19" fmla="*/ 16 h 406"/>
                <a:gd name="T20" fmla="*/ 182 w 549"/>
                <a:gd name="T21" fmla="*/ 8 h 406"/>
                <a:gd name="T22" fmla="*/ 178 w 549"/>
                <a:gd name="T23" fmla="*/ 1 h 406"/>
                <a:gd name="T24" fmla="*/ 194 w 549"/>
                <a:gd name="T25" fmla="*/ 2 h 406"/>
                <a:gd name="T26" fmla="*/ 198 w 549"/>
                <a:gd name="T27" fmla="*/ 9 h 406"/>
                <a:gd name="T28" fmla="*/ 201 w 549"/>
                <a:gd name="T29" fmla="*/ 3 h 406"/>
                <a:gd name="T30" fmla="*/ 211 w 549"/>
                <a:gd name="T31" fmla="*/ 16 h 406"/>
                <a:gd name="T32" fmla="*/ 232 w 549"/>
                <a:gd name="T33" fmla="*/ 13 h 406"/>
                <a:gd name="T34" fmla="*/ 235 w 549"/>
                <a:gd name="T35" fmla="*/ 27 h 406"/>
                <a:gd name="T36" fmla="*/ 242 w 549"/>
                <a:gd name="T37" fmla="*/ 58 h 406"/>
                <a:gd name="T38" fmla="*/ 267 w 549"/>
                <a:gd name="T39" fmla="*/ 70 h 406"/>
                <a:gd name="T40" fmla="*/ 276 w 549"/>
                <a:gd name="T41" fmla="*/ 48 h 406"/>
                <a:gd name="T42" fmla="*/ 281 w 549"/>
                <a:gd name="T43" fmla="*/ 3 h 406"/>
                <a:gd name="T44" fmla="*/ 295 w 549"/>
                <a:gd name="T45" fmla="*/ 4 h 406"/>
                <a:gd name="T46" fmla="*/ 296 w 549"/>
                <a:gd name="T47" fmla="*/ 28 h 406"/>
                <a:gd name="T48" fmla="*/ 306 w 549"/>
                <a:gd name="T49" fmla="*/ 34 h 406"/>
                <a:gd name="T50" fmla="*/ 316 w 549"/>
                <a:gd name="T51" fmla="*/ 52 h 406"/>
                <a:gd name="T52" fmla="*/ 334 w 549"/>
                <a:gd name="T53" fmla="*/ 88 h 406"/>
                <a:gd name="T54" fmla="*/ 357 w 549"/>
                <a:gd name="T55" fmla="*/ 122 h 406"/>
                <a:gd name="T56" fmla="*/ 395 w 549"/>
                <a:gd name="T57" fmla="*/ 166 h 406"/>
                <a:gd name="T58" fmla="*/ 395 w 549"/>
                <a:gd name="T59" fmla="*/ 240 h 406"/>
                <a:gd name="T60" fmla="*/ 378 w 549"/>
                <a:gd name="T61" fmla="*/ 265 h 406"/>
                <a:gd name="T62" fmla="*/ 366 w 549"/>
                <a:gd name="T63" fmla="*/ 288 h 406"/>
                <a:gd name="T64" fmla="*/ 366 w 549"/>
                <a:gd name="T65" fmla="*/ 319 h 406"/>
                <a:gd name="T66" fmla="*/ 341 w 549"/>
                <a:gd name="T67" fmla="*/ 340 h 406"/>
                <a:gd name="T68" fmla="*/ 313 w 549"/>
                <a:gd name="T69" fmla="*/ 337 h 406"/>
                <a:gd name="T70" fmla="*/ 292 w 549"/>
                <a:gd name="T71" fmla="*/ 337 h 406"/>
                <a:gd name="T72" fmla="*/ 267 w 549"/>
                <a:gd name="T73" fmla="*/ 321 h 406"/>
                <a:gd name="T74" fmla="*/ 248 w 549"/>
                <a:gd name="T75" fmla="*/ 283 h 406"/>
                <a:gd name="T76" fmla="*/ 213 w 549"/>
                <a:gd name="T77" fmla="*/ 268 h 406"/>
                <a:gd name="T78" fmla="*/ 173 w 549"/>
                <a:gd name="T79" fmla="*/ 249 h 406"/>
                <a:gd name="T80" fmla="*/ 140 w 549"/>
                <a:gd name="T81" fmla="*/ 259 h 406"/>
                <a:gd name="T82" fmla="*/ 103 w 549"/>
                <a:gd name="T83" fmla="*/ 282 h 406"/>
                <a:gd name="T84" fmla="*/ 87 w 549"/>
                <a:gd name="T85" fmla="*/ 289 h 406"/>
                <a:gd name="T86" fmla="*/ 58 w 549"/>
                <a:gd name="T87" fmla="*/ 289 h 406"/>
                <a:gd name="T88" fmla="*/ 40 w 549"/>
                <a:gd name="T89" fmla="*/ 299 h 406"/>
                <a:gd name="T90" fmla="*/ 25 w 549"/>
                <a:gd name="T91" fmla="*/ 294 h 406"/>
                <a:gd name="T92" fmla="*/ 18 w 549"/>
                <a:gd name="T93" fmla="*/ 294 h 406"/>
                <a:gd name="T94" fmla="*/ 13 w 549"/>
                <a:gd name="T95" fmla="*/ 282 h 406"/>
                <a:gd name="T96" fmla="*/ 21 w 549"/>
                <a:gd name="T97" fmla="*/ 247 h 406"/>
                <a:gd name="T98" fmla="*/ 3 w 549"/>
                <a:gd name="T99" fmla="*/ 196 h 406"/>
                <a:gd name="T100" fmla="*/ 6 w 549"/>
                <a:gd name="T101" fmla="*/ 174 h 406"/>
                <a:gd name="T102" fmla="*/ 0 w 549"/>
                <a:gd name="T103" fmla="*/ 142 h 40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49"/>
                <a:gd name="T157" fmla="*/ 0 h 406"/>
                <a:gd name="T158" fmla="*/ 549 w 549"/>
                <a:gd name="T159" fmla="*/ 406 h 40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49" h="406">
                  <a:moveTo>
                    <a:pt x="32" y="136"/>
                  </a:moveTo>
                  <a:lnTo>
                    <a:pt x="64" y="135"/>
                  </a:lnTo>
                  <a:lnTo>
                    <a:pt x="96" y="129"/>
                  </a:lnTo>
                  <a:lnTo>
                    <a:pt x="108" y="119"/>
                  </a:lnTo>
                  <a:lnTo>
                    <a:pt x="114" y="110"/>
                  </a:lnTo>
                  <a:lnTo>
                    <a:pt x="116" y="103"/>
                  </a:lnTo>
                  <a:lnTo>
                    <a:pt x="120" y="90"/>
                  </a:lnTo>
                  <a:lnTo>
                    <a:pt x="125" y="85"/>
                  </a:lnTo>
                  <a:lnTo>
                    <a:pt x="132" y="84"/>
                  </a:lnTo>
                  <a:lnTo>
                    <a:pt x="138" y="84"/>
                  </a:lnTo>
                  <a:lnTo>
                    <a:pt x="139" y="76"/>
                  </a:lnTo>
                  <a:lnTo>
                    <a:pt x="141" y="70"/>
                  </a:lnTo>
                  <a:lnTo>
                    <a:pt x="147" y="68"/>
                  </a:lnTo>
                  <a:lnTo>
                    <a:pt x="157" y="55"/>
                  </a:lnTo>
                  <a:lnTo>
                    <a:pt x="168" y="47"/>
                  </a:lnTo>
                  <a:lnTo>
                    <a:pt x="182" y="47"/>
                  </a:lnTo>
                  <a:lnTo>
                    <a:pt x="197" y="55"/>
                  </a:lnTo>
                  <a:lnTo>
                    <a:pt x="206" y="58"/>
                  </a:lnTo>
                  <a:lnTo>
                    <a:pt x="212" y="59"/>
                  </a:lnTo>
                  <a:lnTo>
                    <a:pt x="217" y="56"/>
                  </a:lnTo>
                  <a:lnTo>
                    <a:pt x="219" y="54"/>
                  </a:lnTo>
                  <a:lnTo>
                    <a:pt x="217" y="50"/>
                  </a:lnTo>
                  <a:lnTo>
                    <a:pt x="211" y="45"/>
                  </a:lnTo>
                  <a:lnTo>
                    <a:pt x="211" y="40"/>
                  </a:lnTo>
                  <a:lnTo>
                    <a:pt x="217" y="38"/>
                  </a:lnTo>
                  <a:lnTo>
                    <a:pt x="219" y="31"/>
                  </a:lnTo>
                  <a:lnTo>
                    <a:pt x="219" y="25"/>
                  </a:lnTo>
                  <a:lnTo>
                    <a:pt x="222" y="22"/>
                  </a:lnTo>
                  <a:lnTo>
                    <a:pt x="228" y="19"/>
                  </a:lnTo>
                  <a:lnTo>
                    <a:pt x="245" y="18"/>
                  </a:lnTo>
                  <a:lnTo>
                    <a:pt x="248" y="15"/>
                  </a:lnTo>
                  <a:lnTo>
                    <a:pt x="250" y="12"/>
                  </a:lnTo>
                  <a:lnTo>
                    <a:pt x="249" y="10"/>
                  </a:lnTo>
                  <a:lnTo>
                    <a:pt x="238" y="10"/>
                  </a:lnTo>
                  <a:lnTo>
                    <a:pt x="239" y="4"/>
                  </a:lnTo>
                  <a:lnTo>
                    <a:pt x="243" y="1"/>
                  </a:lnTo>
                  <a:lnTo>
                    <a:pt x="248" y="0"/>
                  </a:lnTo>
                  <a:lnTo>
                    <a:pt x="262" y="0"/>
                  </a:lnTo>
                  <a:lnTo>
                    <a:pt x="266" y="2"/>
                  </a:lnTo>
                  <a:lnTo>
                    <a:pt x="264" y="7"/>
                  </a:lnTo>
                  <a:lnTo>
                    <a:pt x="262" y="9"/>
                  </a:lnTo>
                  <a:lnTo>
                    <a:pt x="271" y="11"/>
                  </a:lnTo>
                  <a:lnTo>
                    <a:pt x="272" y="10"/>
                  </a:lnTo>
                  <a:lnTo>
                    <a:pt x="274" y="7"/>
                  </a:lnTo>
                  <a:lnTo>
                    <a:pt x="275" y="3"/>
                  </a:lnTo>
                  <a:lnTo>
                    <a:pt x="277" y="2"/>
                  </a:lnTo>
                  <a:lnTo>
                    <a:pt x="280" y="6"/>
                  </a:lnTo>
                  <a:lnTo>
                    <a:pt x="289" y="18"/>
                  </a:lnTo>
                  <a:lnTo>
                    <a:pt x="301" y="13"/>
                  </a:lnTo>
                  <a:lnTo>
                    <a:pt x="311" y="13"/>
                  </a:lnTo>
                  <a:lnTo>
                    <a:pt x="318" y="15"/>
                  </a:lnTo>
                  <a:lnTo>
                    <a:pt x="324" y="20"/>
                  </a:lnTo>
                  <a:lnTo>
                    <a:pt x="326" y="29"/>
                  </a:lnTo>
                  <a:lnTo>
                    <a:pt x="322" y="31"/>
                  </a:lnTo>
                  <a:lnTo>
                    <a:pt x="312" y="41"/>
                  </a:lnTo>
                  <a:lnTo>
                    <a:pt x="308" y="52"/>
                  </a:lnTo>
                  <a:lnTo>
                    <a:pt x="331" y="68"/>
                  </a:lnTo>
                  <a:lnTo>
                    <a:pt x="355" y="82"/>
                  </a:lnTo>
                  <a:lnTo>
                    <a:pt x="360" y="83"/>
                  </a:lnTo>
                  <a:lnTo>
                    <a:pt x="365" y="82"/>
                  </a:lnTo>
                  <a:lnTo>
                    <a:pt x="369" y="77"/>
                  </a:lnTo>
                  <a:lnTo>
                    <a:pt x="375" y="68"/>
                  </a:lnTo>
                  <a:lnTo>
                    <a:pt x="378" y="56"/>
                  </a:lnTo>
                  <a:lnTo>
                    <a:pt x="382" y="41"/>
                  </a:lnTo>
                  <a:lnTo>
                    <a:pt x="385" y="11"/>
                  </a:lnTo>
                  <a:lnTo>
                    <a:pt x="385" y="3"/>
                  </a:lnTo>
                  <a:lnTo>
                    <a:pt x="388" y="0"/>
                  </a:lnTo>
                  <a:lnTo>
                    <a:pt x="395" y="0"/>
                  </a:lnTo>
                  <a:lnTo>
                    <a:pt x="404" y="4"/>
                  </a:lnTo>
                  <a:lnTo>
                    <a:pt x="406" y="12"/>
                  </a:lnTo>
                  <a:lnTo>
                    <a:pt x="406" y="22"/>
                  </a:lnTo>
                  <a:lnTo>
                    <a:pt x="405" y="32"/>
                  </a:lnTo>
                  <a:lnTo>
                    <a:pt x="406" y="38"/>
                  </a:lnTo>
                  <a:lnTo>
                    <a:pt x="409" y="41"/>
                  </a:lnTo>
                  <a:lnTo>
                    <a:pt x="419" y="40"/>
                  </a:lnTo>
                  <a:lnTo>
                    <a:pt x="424" y="42"/>
                  </a:lnTo>
                  <a:lnTo>
                    <a:pt x="426" y="49"/>
                  </a:lnTo>
                  <a:lnTo>
                    <a:pt x="433" y="61"/>
                  </a:lnTo>
                  <a:lnTo>
                    <a:pt x="439" y="67"/>
                  </a:lnTo>
                  <a:lnTo>
                    <a:pt x="447" y="90"/>
                  </a:lnTo>
                  <a:lnTo>
                    <a:pt x="458" y="103"/>
                  </a:lnTo>
                  <a:lnTo>
                    <a:pt x="470" y="112"/>
                  </a:lnTo>
                  <a:lnTo>
                    <a:pt x="489" y="135"/>
                  </a:lnTo>
                  <a:lnTo>
                    <a:pt x="489" y="142"/>
                  </a:lnTo>
                  <a:lnTo>
                    <a:pt x="524" y="168"/>
                  </a:lnTo>
                  <a:lnTo>
                    <a:pt x="534" y="180"/>
                  </a:lnTo>
                  <a:lnTo>
                    <a:pt x="541" y="193"/>
                  </a:lnTo>
                  <a:lnTo>
                    <a:pt x="545" y="208"/>
                  </a:lnTo>
                  <a:lnTo>
                    <a:pt x="548" y="270"/>
                  </a:lnTo>
                  <a:lnTo>
                    <a:pt x="541" y="280"/>
                  </a:lnTo>
                  <a:lnTo>
                    <a:pt x="535" y="286"/>
                  </a:lnTo>
                  <a:lnTo>
                    <a:pt x="525" y="292"/>
                  </a:lnTo>
                  <a:lnTo>
                    <a:pt x="517" y="309"/>
                  </a:lnTo>
                  <a:lnTo>
                    <a:pt x="512" y="321"/>
                  </a:lnTo>
                  <a:lnTo>
                    <a:pt x="507" y="330"/>
                  </a:lnTo>
                  <a:lnTo>
                    <a:pt x="502" y="336"/>
                  </a:lnTo>
                  <a:lnTo>
                    <a:pt x="494" y="342"/>
                  </a:lnTo>
                  <a:lnTo>
                    <a:pt x="496" y="355"/>
                  </a:lnTo>
                  <a:lnTo>
                    <a:pt x="501" y="371"/>
                  </a:lnTo>
                  <a:lnTo>
                    <a:pt x="500" y="375"/>
                  </a:lnTo>
                  <a:lnTo>
                    <a:pt x="495" y="381"/>
                  </a:lnTo>
                  <a:lnTo>
                    <a:pt x="467" y="396"/>
                  </a:lnTo>
                  <a:lnTo>
                    <a:pt x="447" y="405"/>
                  </a:lnTo>
                  <a:lnTo>
                    <a:pt x="441" y="402"/>
                  </a:lnTo>
                  <a:lnTo>
                    <a:pt x="428" y="393"/>
                  </a:lnTo>
                  <a:lnTo>
                    <a:pt x="421" y="388"/>
                  </a:lnTo>
                  <a:lnTo>
                    <a:pt x="414" y="393"/>
                  </a:lnTo>
                  <a:lnTo>
                    <a:pt x="400" y="393"/>
                  </a:lnTo>
                  <a:lnTo>
                    <a:pt x="393" y="390"/>
                  </a:lnTo>
                  <a:lnTo>
                    <a:pt x="372" y="389"/>
                  </a:lnTo>
                  <a:lnTo>
                    <a:pt x="365" y="375"/>
                  </a:lnTo>
                  <a:lnTo>
                    <a:pt x="358" y="364"/>
                  </a:lnTo>
                  <a:lnTo>
                    <a:pt x="356" y="351"/>
                  </a:lnTo>
                  <a:lnTo>
                    <a:pt x="340" y="330"/>
                  </a:lnTo>
                  <a:lnTo>
                    <a:pt x="315" y="330"/>
                  </a:lnTo>
                  <a:lnTo>
                    <a:pt x="295" y="316"/>
                  </a:lnTo>
                  <a:lnTo>
                    <a:pt x="291" y="312"/>
                  </a:lnTo>
                  <a:lnTo>
                    <a:pt x="282" y="304"/>
                  </a:lnTo>
                  <a:lnTo>
                    <a:pt x="264" y="295"/>
                  </a:lnTo>
                  <a:lnTo>
                    <a:pt x="236" y="290"/>
                  </a:lnTo>
                  <a:lnTo>
                    <a:pt x="219" y="293"/>
                  </a:lnTo>
                  <a:lnTo>
                    <a:pt x="204" y="297"/>
                  </a:lnTo>
                  <a:lnTo>
                    <a:pt x="192" y="302"/>
                  </a:lnTo>
                  <a:lnTo>
                    <a:pt x="153" y="322"/>
                  </a:lnTo>
                  <a:lnTo>
                    <a:pt x="145" y="322"/>
                  </a:lnTo>
                  <a:lnTo>
                    <a:pt x="142" y="328"/>
                  </a:lnTo>
                  <a:lnTo>
                    <a:pt x="139" y="334"/>
                  </a:lnTo>
                  <a:lnTo>
                    <a:pt x="133" y="337"/>
                  </a:lnTo>
                  <a:lnTo>
                    <a:pt x="119" y="337"/>
                  </a:lnTo>
                  <a:lnTo>
                    <a:pt x="110" y="336"/>
                  </a:lnTo>
                  <a:lnTo>
                    <a:pt x="84" y="335"/>
                  </a:lnTo>
                  <a:lnTo>
                    <a:pt x="80" y="337"/>
                  </a:lnTo>
                  <a:lnTo>
                    <a:pt x="73" y="344"/>
                  </a:lnTo>
                  <a:lnTo>
                    <a:pt x="66" y="348"/>
                  </a:lnTo>
                  <a:lnTo>
                    <a:pt x="55" y="349"/>
                  </a:lnTo>
                  <a:lnTo>
                    <a:pt x="40" y="348"/>
                  </a:lnTo>
                  <a:lnTo>
                    <a:pt x="35" y="346"/>
                  </a:lnTo>
                  <a:lnTo>
                    <a:pt x="34" y="342"/>
                  </a:lnTo>
                  <a:lnTo>
                    <a:pt x="35" y="338"/>
                  </a:lnTo>
                  <a:lnTo>
                    <a:pt x="32" y="338"/>
                  </a:lnTo>
                  <a:lnTo>
                    <a:pt x="25" y="342"/>
                  </a:lnTo>
                  <a:lnTo>
                    <a:pt x="22" y="339"/>
                  </a:lnTo>
                  <a:lnTo>
                    <a:pt x="17" y="336"/>
                  </a:lnTo>
                  <a:lnTo>
                    <a:pt x="17" y="329"/>
                  </a:lnTo>
                  <a:lnTo>
                    <a:pt x="26" y="324"/>
                  </a:lnTo>
                  <a:lnTo>
                    <a:pt x="32" y="298"/>
                  </a:lnTo>
                  <a:lnTo>
                    <a:pt x="28" y="288"/>
                  </a:lnTo>
                  <a:lnTo>
                    <a:pt x="23" y="275"/>
                  </a:lnTo>
                  <a:lnTo>
                    <a:pt x="11" y="247"/>
                  </a:lnTo>
                  <a:lnTo>
                    <a:pt x="4" y="229"/>
                  </a:lnTo>
                  <a:lnTo>
                    <a:pt x="4" y="217"/>
                  </a:lnTo>
                  <a:lnTo>
                    <a:pt x="8" y="210"/>
                  </a:lnTo>
                  <a:lnTo>
                    <a:pt x="8" y="203"/>
                  </a:lnTo>
                  <a:lnTo>
                    <a:pt x="4" y="191"/>
                  </a:lnTo>
                  <a:lnTo>
                    <a:pt x="0" y="176"/>
                  </a:lnTo>
                  <a:lnTo>
                    <a:pt x="0" y="165"/>
                  </a:lnTo>
                  <a:lnTo>
                    <a:pt x="4" y="159"/>
                  </a:lnTo>
                  <a:lnTo>
                    <a:pt x="32" y="136"/>
                  </a:lnTo>
                </a:path>
              </a:pathLst>
            </a:custGeom>
            <a:solidFill>
              <a:srgbClr val="AA1B1E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/>
              <a:endParaRPr lang="en-US" sz="1400" kern="0" dirty="0">
                <a:solidFill>
                  <a:srgbClr val="999999"/>
                </a:solidFill>
                <a:sym typeface="Calibri"/>
              </a:endParaRPr>
            </a:p>
          </p:txBody>
        </p:sp>
        <p:sp>
          <p:nvSpPr>
            <p:cNvPr id="487" name="Freeform 188"/>
            <p:cNvSpPr>
              <a:spLocks/>
            </p:cNvSpPr>
            <p:nvPr/>
          </p:nvSpPr>
          <p:spPr bwMode="auto">
            <a:xfrm>
              <a:off x="5377341" y="3779324"/>
              <a:ext cx="23691" cy="41139"/>
            </a:xfrm>
            <a:custGeom>
              <a:avLst/>
              <a:gdLst>
                <a:gd name="T0" fmla="*/ 8 w 21"/>
                <a:gd name="T1" fmla="*/ 0 h 36"/>
                <a:gd name="T2" fmla="*/ 13 w 21"/>
                <a:gd name="T3" fmla="*/ 4 h 36"/>
                <a:gd name="T4" fmla="*/ 15 w 21"/>
                <a:gd name="T5" fmla="*/ 14 h 36"/>
                <a:gd name="T6" fmla="*/ 13 w 21"/>
                <a:gd name="T7" fmla="*/ 26 h 36"/>
                <a:gd name="T8" fmla="*/ 8 w 21"/>
                <a:gd name="T9" fmla="*/ 31 h 36"/>
                <a:gd name="T10" fmla="*/ 1 w 21"/>
                <a:gd name="T11" fmla="*/ 26 h 36"/>
                <a:gd name="T12" fmla="*/ 0 w 21"/>
                <a:gd name="T13" fmla="*/ 14 h 36"/>
                <a:gd name="T14" fmla="*/ 1 w 21"/>
                <a:gd name="T15" fmla="*/ 4 h 36"/>
                <a:gd name="T16" fmla="*/ 8 w 21"/>
                <a:gd name="T17" fmla="*/ 0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"/>
                <a:gd name="T28" fmla="*/ 0 h 36"/>
                <a:gd name="T29" fmla="*/ 21 w 21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" h="36">
                  <a:moveTo>
                    <a:pt x="10" y="0"/>
                  </a:moveTo>
                  <a:lnTo>
                    <a:pt x="17" y="4"/>
                  </a:lnTo>
                  <a:lnTo>
                    <a:pt x="20" y="16"/>
                  </a:lnTo>
                  <a:lnTo>
                    <a:pt x="17" y="29"/>
                  </a:lnTo>
                  <a:lnTo>
                    <a:pt x="10" y="35"/>
                  </a:lnTo>
                  <a:lnTo>
                    <a:pt x="1" y="29"/>
                  </a:lnTo>
                  <a:lnTo>
                    <a:pt x="0" y="16"/>
                  </a:lnTo>
                  <a:lnTo>
                    <a:pt x="1" y="4"/>
                  </a:lnTo>
                  <a:lnTo>
                    <a:pt x="10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88" name="Freeform 189"/>
            <p:cNvSpPr>
              <a:spLocks/>
            </p:cNvSpPr>
            <p:nvPr/>
          </p:nvSpPr>
          <p:spPr bwMode="auto">
            <a:xfrm>
              <a:off x="5433937" y="3761175"/>
              <a:ext cx="23691" cy="21780"/>
            </a:xfrm>
            <a:custGeom>
              <a:avLst/>
              <a:gdLst>
                <a:gd name="T0" fmla="*/ 8 w 21"/>
                <a:gd name="T1" fmla="*/ 16 h 19"/>
                <a:gd name="T2" fmla="*/ 13 w 21"/>
                <a:gd name="T3" fmla="*/ 14 h 19"/>
                <a:gd name="T4" fmla="*/ 15 w 21"/>
                <a:gd name="T5" fmla="*/ 9 h 19"/>
                <a:gd name="T6" fmla="*/ 13 w 21"/>
                <a:gd name="T7" fmla="*/ 3 h 19"/>
                <a:gd name="T8" fmla="*/ 8 w 21"/>
                <a:gd name="T9" fmla="*/ 0 h 19"/>
                <a:gd name="T10" fmla="*/ 3 w 21"/>
                <a:gd name="T11" fmla="*/ 3 h 19"/>
                <a:gd name="T12" fmla="*/ 0 w 21"/>
                <a:gd name="T13" fmla="*/ 9 h 19"/>
                <a:gd name="T14" fmla="*/ 3 w 21"/>
                <a:gd name="T15" fmla="*/ 14 h 19"/>
                <a:gd name="T16" fmla="*/ 8 w 21"/>
                <a:gd name="T17" fmla="*/ 16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"/>
                <a:gd name="T28" fmla="*/ 0 h 19"/>
                <a:gd name="T29" fmla="*/ 21 w 21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" h="19">
                  <a:moveTo>
                    <a:pt x="10" y="18"/>
                  </a:moveTo>
                  <a:lnTo>
                    <a:pt x="17" y="16"/>
                  </a:lnTo>
                  <a:lnTo>
                    <a:pt x="20" y="9"/>
                  </a:lnTo>
                  <a:lnTo>
                    <a:pt x="17" y="3"/>
                  </a:lnTo>
                  <a:lnTo>
                    <a:pt x="10" y="0"/>
                  </a:lnTo>
                  <a:lnTo>
                    <a:pt x="3" y="3"/>
                  </a:lnTo>
                  <a:lnTo>
                    <a:pt x="0" y="9"/>
                  </a:lnTo>
                  <a:lnTo>
                    <a:pt x="3" y="16"/>
                  </a:lnTo>
                  <a:lnTo>
                    <a:pt x="10" y="1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89" name="Freeform 190"/>
            <p:cNvSpPr>
              <a:spLocks/>
            </p:cNvSpPr>
            <p:nvPr/>
          </p:nvSpPr>
          <p:spPr bwMode="auto">
            <a:xfrm>
              <a:off x="5457628" y="3717615"/>
              <a:ext cx="22375" cy="21780"/>
            </a:xfrm>
            <a:custGeom>
              <a:avLst/>
              <a:gdLst>
                <a:gd name="T0" fmla="*/ 6 w 20"/>
                <a:gd name="T1" fmla="*/ 16 h 19"/>
                <a:gd name="T2" fmla="*/ 11 w 20"/>
                <a:gd name="T3" fmla="*/ 13 h 19"/>
                <a:gd name="T4" fmla="*/ 14 w 20"/>
                <a:gd name="T5" fmla="*/ 9 h 19"/>
                <a:gd name="T6" fmla="*/ 11 w 20"/>
                <a:gd name="T7" fmla="*/ 2 h 19"/>
                <a:gd name="T8" fmla="*/ 6 w 20"/>
                <a:gd name="T9" fmla="*/ 0 h 19"/>
                <a:gd name="T10" fmla="*/ 2 w 20"/>
                <a:gd name="T11" fmla="*/ 2 h 19"/>
                <a:gd name="T12" fmla="*/ 0 w 20"/>
                <a:gd name="T13" fmla="*/ 9 h 19"/>
                <a:gd name="T14" fmla="*/ 2 w 20"/>
                <a:gd name="T15" fmla="*/ 13 h 19"/>
                <a:gd name="T16" fmla="*/ 6 w 20"/>
                <a:gd name="T17" fmla="*/ 16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19"/>
                <a:gd name="T29" fmla="*/ 20 w 20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19">
                  <a:moveTo>
                    <a:pt x="8" y="18"/>
                  </a:moveTo>
                  <a:lnTo>
                    <a:pt x="15" y="15"/>
                  </a:lnTo>
                  <a:lnTo>
                    <a:pt x="19" y="11"/>
                  </a:lnTo>
                  <a:lnTo>
                    <a:pt x="15" y="2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11"/>
                  </a:lnTo>
                  <a:lnTo>
                    <a:pt x="2" y="15"/>
                  </a:lnTo>
                  <a:lnTo>
                    <a:pt x="8" y="1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90" name="Freeform 191"/>
            <p:cNvSpPr>
              <a:spLocks/>
            </p:cNvSpPr>
            <p:nvPr/>
          </p:nvSpPr>
          <p:spPr bwMode="auto">
            <a:xfrm>
              <a:off x="5506327" y="3676476"/>
              <a:ext cx="22375" cy="21780"/>
            </a:xfrm>
            <a:custGeom>
              <a:avLst/>
              <a:gdLst>
                <a:gd name="T0" fmla="*/ 6 w 21"/>
                <a:gd name="T1" fmla="*/ 16 h 19"/>
                <a:gd name="T2" fmla="*/ 10 w 21"/>
                <a:gd name="T3" fmla="*/ 14 h 19"/>
                <a:gd name="T4" fmla="*/ 13 w 21"/>
                <a:gd name="T5" fmla="*/ 9 h 19"/>
                <a:gd name="T6" fmla="*/ 10 w 21"/>
                <a:gd name="T7" fmla="*/ 3 h 19"/>
                <a:gd name="T8" fmla="*/ 6 w 21"/>
                <a:gd name="T9" fmla="*/ 0 h 19"/>
                <a:gd name="T10" fmla="*/ 2 w 21"/>
                <a:gd name="T11" fmla="*/ 3 h 19"/>
                <a:gd name="T12" fmla="*/ 0 w 21"/>
                <a:gd name="T13" fmla="*/ 9 h 19"/>
                <a:gd name="T14" fmla="*/ 6 w 21"/>
                <a:gd name="T15" fmla="*/ 16 h 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"/>
                <a:gd name="T25" fmla="*/ 0 h 19"/>
                <a:gd name="T26" fmla="*/ 21 w 21"/>
                <a:gd name="T27" fmla="*/ 19 h 1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" h="19">
                  <a:moveTo>
                    <a:pt x="10" y="18"/>
                  </a:moveTo>
                  <a:lnTo>
                    <a:pt x="15" y="16"/>
                  </a:lnTo>
                  <a:lnTo>
                    <a:pt x="20" y="9"/>
                  </a:lnTo>
                  <a:lnTo>
                    <a:pt x="15" y="3"/>
                  </a:lnTo>
                  <a:lnTo>
                    <a:pt x="10" y="0"/>
                  </a:lnTo>
                  <a:lnTo>
                    <a:pt x="3" y="3"/>
                  </a:lnTo>
                  <a:lnTo>
                    <a:pt x="0" y="9"/>
                  </a:lnTo>
                  <a:lnTo>
                    <a:pt x="10" y="1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91" name="Freeform 192"/>
            <p:cNvSpPr>
              <a:spLocks/>
            </p:cNvSpPr>
            <p:nvPr/>
          </p:nvSpPr>
          <p:spPr bwMode="auto">
            <a:xfrm>
              <a:off x="5389187" y="3849504"/>
              <a:ext cx="34221" cy="21780"/>
            </a:xfrm>
            <a:custGeom>
              <a:avLst/>
              <a:gdLst>
                <a:gd name="T0" fmla="*/ 11 w 31"/>
                <a:gd name="T1" fmla="*/ 15 h 20"/>
                <a:gd name="T2" fmla="*/ 18 w 31"/>
                <a:gd name="T3" fmla="*/ 13 h 20"/>
                <a:gd name="T4" fmla="*/ 21 w 31"/>
                <a:gd name="T5" fmla="*/ 6 h 20"/>
                <a:gd name="T6" fmla="*/ 19 w 31"/>
                <a:gd name="T7" fmla="*/ 5 h 20"/>
                <a:gd name="T8" fmla="*/ 18 w 31"/>
                <a:gd name="T9" fmla="*/ 3 h 20"/>
                <a:gd name="T10" fmla="*/ 11 w 31"/>
                <a:gd name="T11" fmla="*/ 0 h 20"/>
                <a:gd name="T12" fmla="*/ 3 w 31"/>
                <a:gd name="T13" fmla="*/ 3 h 20"/>
                <a:gd name="T14" fmla="*/ 0 w 31"/>
                <a:gd name="T15" fmla="*/ 6 h 20"/>
                <a:gd name="T16" fmla="*/ 3 w 31"/>
                <a:gd name="T17" fmla="*/ 13 h 20"/>
                <a:gd name="T18" fmla="*/ 11 w 31"/>
                <a:gd name="T19" fmla="*/ 15 h 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"/>
                <a:gd name="T31" fmla="*/ 0 h 20"/>
                <a:gd name="T32" fmla="*/ 31 w 31"/>
                <a:gd name="T33" fmla="*/ 20 h 2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" h="20">
                  <a:moveTo>
                    <a:pt x="15" y="19"/>
                  </a:moveTo>
                  <a:lnTo>
                    <a:pt x="25" y="15"/>
                  </a:lnTo>
                  <a:lnTo>
                    <a:pt x="30" y="8"/>
                  </a:lnTo>
                  <a:lnTo>
                    <a:pt x="28" y="5"/>
                  </a:lnTo>
                  <a:lnTo>
                    <a:pt x="25" y="3"/>
                  </a:lnTo>
                  <a:lnTo>
                    <a:pt x="15" y="0"/>
                  </a:lnTo>
                  <a:lnTo>
                    <a:pt x="3" y="3"/>
                  </a:lnTo>
                  <a:lnTo>
                    <a:pt x="0" y="8"/>
                  </a:lnTo>
                  <a:lnTo>
                    <a:pt x="3" y="15"/>
                  </a:lnTo>
                  <a:lnTo>
                    <a:pt x="15" y="19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92" name="Freeform 193"/>
            <p:cNvSpPr>
              <a:spLocks/>
            </p:cNvSpPr>
            <p:nvPr/>
          </p:nvSpPr>
          <p:spPr bwMode="auto">
            <a:xfrm>
              <a:off x="5320745" y="3843454"/>
              <a:ext cx="47383" cy="21780"/>
            </a:xfrm>
            <a:custGeom>
              <a:avLst/>
              <a:gdLst>
                <a:gd name="T0" fmla="*/ 15 w 42"/>
                <a:gd name="T1" fmla="*/ 16 h 19"/>
                <a:gd name="T2" fmla="*/ 25 w 42"/>
                <a:gd name="T3" fmla="*/ 11 h 19"/>
                <a:gd name="T4" fmla="*/ 30 w 42"/>
                <a:gd name="T5" fmla="*/ 9 h 19"/>
                <a:gd name="T6" fmla="*/ 25 w 42"/>
                <a:gd name="T7" fmla="*/ 2 h 19"/>
                <a:gd name="T8" fmla="*/ 15 w 42"/>
                <a:gd name="T9" fmla="*/ 0 h 19"/>
                <a:gd name="T10" fmla="*/ 4 w 42"/>
                <a:gd name="T11" fmla="*/ 2 h 19"/>
                <a:gd name="T12" fmla="*/ 0 w 42"/>
                <a:gd name="T13" fmla="*/ 9 h 19"/>
                <a:gd name="T14" fmla="*/ 4 w 42"/>
                <a:gd name="T15" fmla="*/ 11 h 19"/>
                <a:gd name="T16" fmla="*/ 15 w 42"/>
                <a:gd name="T17" fmla="*/ 16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"/>
                <a:gd name="T28" fmla="*/ 0 h 19"/>
                <a:gd name="T29" fmla="*/ 42 w 42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" h="19">
                  <a:moveTo>
                    <a:pt x="21" y="18"/>
                  </a:moveTo>
                  <a:lnTo>
                    <a:pt x="34" y="13"/>
                  </a:lnTo>
                  <a:lnTo>
                    <a:pt x="41" y="9"/>
                  </a:lnTo>
                  <a:lnTo>
                    <a:pt x="34" y="2"/>
                  </a:lnTo>
                  <a:lnTo>
                    <a:pt x="21" y="0"/>
                  </a:lnTo>
                  <a:lnTo>
                    <a:pt x="6" y="2"/>
                  </a:lnTo>
                  <a:lnTo>
                    <a:pt x="0" y="9"/>
                  </a:lnTo>
                  <a:lnTo>
                    <a:pt x="6" y="13"/>
                  </a:lnTo>
                  <a:lnTo>
                    <a:pt x="21" y="1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93" name="Freeform 194"/>
            <p:cNvSpPr>
              <a:spLocks/>
            </p:cNvSpPr>
            <p:nvPr/>
          </p:nvSpPr>
          <p:spPr bwMode="auto">
            <a:xfrm>
              <a:off x="5362863" y="3866443"/>
              <a:ext cx="26324" cy="20570"/>
            </a:xfrm>
            <a:custGeom>
              <a:avLst/>
              <a:gdLst>
                <a:gd name="T0" fmla="*/ 9 w 23"/>
                <a:gd name="T1" fmla="*/ 14 h 19"/>
                <a:gd name="T2" fmla="*/ 14 w 23"/>
                <a:gd name="T3" fmla="*/ 13 h 19"/>
                <a:gd name="T4" fmla="*/ 17 w 23"/>
                <a:gd name="T5" fmla="*/ 7 h 19"/>
                <a:gd name="T6" fmla="*/ 14 w 23"/>
                <a:gd name="T7" fmla="*/ 3 h 19"/>
                <a:gd name="T8" fmla="*/ 9 w 23"/>
                <a:gd name="T9" fmla="*/ 0 h 19"/>
                <a:gd name="T10" fmla="*/ 2 w 23"/>
                <a:gd name="T11" fmla="*/ 3 h 19"/>
                <a:gd name="T12" fmla="*/ 0 w 23"/>
                <a:gd name="T13" fmla="*/ 7 h 19"/>
                <a:gd name="T14" fmla="*/ 2 w 23"/>
                <a:gd name="T15" fmla="*/ 13 h 19"/>
                <a:gd name="T16" fmla="*/ 9 w 23"/>
                <a:gd name="T17" fmla="*/ 14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"/>
                <a:gd name="T28" fmla="*/ 0 h 19"/>
                <a:gd name="T29" fmla="*/ 23 w 23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" h="19">
                  <a:moveTo>
                    <a:pt x="11" y="18"/>
                  </a:moveTo>
                  <a:lnTo>
                    <a:pt x="18" y="16"/>
                  </a:lnTo>
                  <a:lnTo>
                    <a:pt x="22" y="9"/>
                  </a:lnTo>
                  <a:lnTo>
                    <a:pt x="18" y="3"/>
                  </a:lnTo>
                  <a:lnTo>
                    <a:pt x="11" y="0"/>
                  </a:lnTo>
                  <a:lnTo>
                    <a:pt x="2" y="3"/>
                  </a:lnTo>
                  <a:lnTo>
                    <a:pt x="0" y="9"/>
                  </a:lnTo>
                  <a:lnTo>
                    <a:pt x="2" y="16"/>
                  </a:lnTo>
                  <a:lnTo>
                    <a:pt x="11" y="1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94" name="Freeform 195"/>
            <p:cNvSpPr>
              <a:spLocks/>
            </p:cNvSpPr>
            <p:nvPr/>
          </p:nvSpPr>
          <p:spPr bwMode="auto">
            <a:xfrm>
              <a:off x="5327326" y="3864023"/>
              <a:ext cx="22375" cy="20570"/>
            </a:xfrm>
            <a:custGeom>
              <a:avLst/>
              <a:gdLst>
                <a:gd name="T0" fmla="*/ 5 w 20"/>
                <a:gd name="T1" fmla="*/ 14 h 19"/>
                <a:gd name="T2" fmla="*/ 11 w 20"/>
                <a:gd name="T3" fmla="*/ 12 h 19"/>
                <a:gd name="T4" fmla="*/ 14 w 20"/>
                <a:gd name="T5" fmla="*/ 9 h 19"/>
                <a:gd name="T6" fmla="*/ 11 w 20"/>
                <a:gd name="T7" fmla="*/ 2 h 19"/>
                <a:gd name="T8" fmla="*/ 5 w 20"/>
                <a:gd name="T9" fmla="*/ 0 h 19"/>
                <a:gd name="T10" fmla="*/ 0 w 20"/>
                <a:gd name="T11" fmla="*/ 9 h 19"/>
                <a:gd name="T12" fmla="*/ 3 w 20"/>
                <a:gd name="T13" fmla="*/ 12 h 19"/>
                <a:gd name="T14" fmla="*/ 5 w 20"/>
                <a:gd name="T15" fmla="*/ 14 h 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"/>
                <a:gd name="T25" fmla="*/ 0 h 19"/>
                <a:gd name="T26" fmla="*/ 20 w 20"/>
                <a:gd name="T27" fmla="*/ 19 h 1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" h="19">
                  <a:moveTo>
                    <a:pt x="7" y="18"/>
                  </a:moveTo>
                  <a:lnTo>
                    <a:pt x="15" y="15"/>
                  </a:lnTo>
                  <a:lnTo>
                    <a:pt x="19" y="11"/>
                  </a:lnTo>
                  <a:lnTo>
                    <a:pt x="15" y="2"/>
                  </a:lnTo>
                  <a:lnTo>
                    <a:pt x="7" y="0"/>
                  </a:lnTo>
                  <a:lnTo>
                    <a:pt x="0" y="11"/>
                  </a:lnTo>
                  <a:lnTo>
                    <a:pt x="3" y="15"/>
                  </a:lnTo>
                  <a:lnTo>
                    <a:pt x="7" y="1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95" name="Freeform 196"/>
            <p:cNvSpPr>
              <a:spLocks/>
            </p:cNvSpPr>
            <p:nvPr/>
          </p:nvSpPr>
          <p:spPr bwMode="auto">
            <a:xfrm>
              <a:off x="5244406" y="3781744"/>
              <a:ext cx="101347" cy="110109"/>
            </a:xfrm>
            <a:custGeom>
              <a:avLst/>
              <a:gdLst>
                <a:gd name="T0" fmla="*/ 8 w 90"/>
                <a:gd name="T1" fmla="*/ 79 h 98"/>
                <a:gd name="T2" fmla="*/ 8 w 90"/>
                <a:gd name="T3" fmla="*/ 58 h 98"/>
                <a:gd name="T4" fmla="*/ 9 w 90"/>
                <a:gd name="T5" fmla="*/ 47 h 98"/>
                <a:gd name="T6" fmla="*/ 2 w 90"/>
                <a:gd name="T7" fmla="*/ 44 h 98"/>
                <a:gd name="T8" fmla="*/ 6 w 90"/>
                <a:gd name="T9" fmla="*/ 26 h 98"/>
                <a:gd name="T10" fmla="*/ 7 w 90"/>
                <a:gd name="T11" fmla="*/ 18 h 98"/>
                <a:gd name="T12" fmla="*/ 12 w 90"/>
                <a:gd name="T13" fmla="*/ 14 h 98"/>
                <a:gd name="T14" fmla="*/ 19 w 90"/>
                <a:gd name="T15" fmla="*/ 6 h 98"/>
                <a:gd name="T16" fmla="*/ 33 w 90"/>
                <a:gd name="T17" fmla="*/ 0 h 98"/>
                <a:gd name="T18" fmla="*/ 53 w 90"/>
                <a:gd name="T19" fmla="*/ 4 h 98"/>
                <a:gd name="T20" fmla="*/ 59 w 90"/>
                <a:gd name="T21" fmla="*/ 6 h 98"/>
                <a:gd name="T22" fmla="*/ 63 w 90"/>
                <a:gd name="T23" fmla="*/ 7 h 98"/>
                <a:gd name="T24" fmla="*/ 61 w 90"/>
                <a:gd name="T25" fmla="*/ 18 h 98"/>
                <a:gd name="T26" fmla="*/ 53 w 90"/>
                <a:gd name="T27" fmla="*/ 18 h 98"/>
                <a:gd name="T28" fmla="*/ 39 w 90"/>
                <a:gd name="T29" fmla="*/ 6 h 98"/>
                <a:gd name="T30" fmla="*/ 28 w 90"/>
                <a:gd name="T31" fmla="*/ 7 h 98"/>
                <a:gd name="T32" fmla="*/ 18 w 90"/>
                <a:gd name="T33" fmla="*/ 20 h 98"/>
                <a:gd name="T34" fmla="*/ 16 w 90"/>
                <a:gd name="T35" fmla="*/ 29 h 98"/>
                <a:gd name="T36" fmla="*/ 18 w 90"/>
                <a:gd name="T37" fmla="*/ 33 h 98"/>
                <a:gd name="T38" fmla="*/ 33 w 90"/>
                <a:gd name="T39" fmla="*/ 29 h 98"/>
                <a:gd name="T40" fmla="*/ 38 w 90"/>
                <a:gd name="T41" fmla="*/ 25 h 98"/>
                <a:gd name="T42" fmla="*/ 42 w 90"/>
                <a:gd name="T43" fmla="*/ 29 h 98"/>
                <a:gd name="T44" fmla="*/ 39 w 90"/>
                <a:gd name="T45" fmla="*/ 33 h 98"/>
                <a:gd name="T46" fmla="*/ 24 w 90"/>
                <a:gd name="T47" fmla="*/ 41 h 98"/>
                <a:gd name="T48" fmla="*/ 28 w 90"/>
                <a:gd name="T49" fmla="*/ 44 h 98"/>
                <a:gd name="T50" fmla="*/ 34 w 90"/>
                <a:gd name="T51" fmla="*/ 52 h 98"/>
                <a:gd name="T52" fmla="*/ 45 w 90"/>
                <a:gd name="T53" fmla="*/ 66 h 98"/>
                <a:gd name="T54" fmla="*/ 35 w 90"/>
                <a:gd name="T55" fmla="*/ 79 h 98"/>
                <a:gd name="T56" fmla="*/ 27 w 90"/>
                <a:gd name="T57" fmla="*/ 67 h 98"/>
                <a:gd name="T58" fmla="*/ 25 w 90"/>
                <a:gd name="T59" fmla="*/ 54 h 98"/>
                <a:gd name="T60" fmla="*/ 18 w 90"/>
                <a:gd name="T61" fmla="*/ 49 h 98"/>
                <a:gd name="T62" fmla="*/ 13 w 90"/>
                <a:gd name="T63" fmla="*/ 77 h 9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0"/>
                <a:gd name="T97" fmla="*/ 0 h 98"/>
                <a:gd name="T98" fmla="*/ 90 w 90"/>
                <a:gd name="T99" fmla="*/ 98 h 9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0" h="98">
                  <a:moveTo>
                    <a:pt x="17" y="89"/>
                  </a:moveTo>
                  <a:lnTo>
                    <a:pt x="11" y="91"/>
                  </a:lnTo>
                  <a:lnTo>
                    <a:pt x="9" y="82"/>
                  </a:lnTo>
                  <a:lnTo>
                    <a:pt x="11" y="67"/>
                  </a:lnTo>
                  <a:lnTo>
                    <a:pt x="12" y="59"/>
                  </a:lnTo>
                  <a:lnTo>
                    <a:pt x="12" y="55"/>
                  </a:lnTo>
                  <a:lnTo>
                    <a:pt x="8" y="54"/>
                  </a:lnTo>
                  <a:lnTo>
                    <a:pt x="2" y="51"/>
                  </a:lnTo>
                  <a:lnTo>
                    <a:pt x="0" y="45"/>
                  </a:lnTo>
                  <a:lnTo>
                    <a:pt x="8" y="30"/>
                  </a:lnTo>
                  <a:lnTo>
                    <a:pt x="8" y="24"/>
                  </a:lnTo>
                  <a:lnTo>
                    <a:pt x="9" y="20"/>
                  </a:lnTo>
                  <a:lnTo>
                    <a:pt x="14" y="16"/>
                  </a:lnTo>
                  <a:lnTo>
                    <a:pt x="16" y="16"/>
                  </a:lnTo>
                  <a:lnTo>
                    <a:pt x="21" y="14"/>
                  </a:lnTo>
                  <a:lnTo>
                    <a:pt x="26" y="6"/>
                  </a:lnTo>
                  <a:lnTo>
                    <a:pt x="34" y="3"/>
                  </a:lnTo>
                  <a:lnTo>
                    <a:pt x="44" y="0"/>
                  </a:lnTo>
                  <a:lnTo>
                    <a:pt x="54" y="0"/>
                  </a:lnTo>
                  <a:lnTo>
                    <a:pt x="73" y="4"/>
                  </a:lnTo>
                  <a:lnTo>
                    <a:pt x="77" y="6"/>
                  </a:lnTo>
                  <a:lnTo>
                    <a:pt x="81" y="6"/>
                  </a:lnTo>
                  <a:lnTo>
                    <a:pt x="82" y="4"/>
                  </a:lnTo>
                  <a:lnTo>
                    <a:pt x="87" y="9"/>
                  </a:lnTo>
                  <a:lnTo>
                    <a:pt x="89" y="14"/>
                  </a:lnTo>
                  <a:lnTo>
                    <a:pt x="83" y="20"/>
                  </a:lnTo>
                  <a:lnTo>
                    <a:pt x="77" y="22"/>
                  </a:lnTo>
                  <a:lnTo>
                    <a:pt x="73" y="20"/>
                  </a:lnTo>
                  <a:lnTo>
                    <a:pt x="64" y="12"/>
                  </a:lnTo>
                  <a:lnTo>
                    <a:pt x="53" y="6"/>
                  </a:lnTo>
                  <a:lnTo>
                    <a:pt x="46" y="6"/>
                  </a:lnTo>
                  <a:lnTo>
                    <a:pt x="38" y="9"/>
                  </a:lnTo>
                  <a:lnTo>
                    <a:pt x="26" y="18"/>
                  </a:lnTo>
                  <a:lnTo>
                    <a:pt x="24" y="24"/>
                  </a:lnTo>
                  <a:lnTo>
                    <a:pt x="23" y="29"/>
                  </a:lnTo>
                  <a:lnTo>
                    <a:pt x="22" y="33"/>
                  </a:lnTo>
                  <a:lnTo>
                    <a:pt x="21" y="37"/>
                  </a:lnTo>
                  <a:lnTo>
                    <a:pt x="24" y="38"/>
                  </a:lnTo>
                  <a:lnTo>
                    <a:pt x="38" y="36"/>
                  </a:lnTo>
                  <a:lnTo>
                    <a:pt x="44" y="33"/>
                  </a:lnTo>
                  <a:lnTo>
                    <a:pt x="47" y="31"/>
                  </a:lnTo>
                  <a:lnTo>
                    <a:pt x="52" y="29"/>
                  </a:lnTo>
                  <a:lnTo>
                    <a:pt x="56" y="29"/>
                  </a:lnTo>
                  <a:lnTo>
                    <a:pt x="57" y="33"/>
                  </a:lnTo>
                  <a:lnTo>
                    <a:pt x="56" y="36"/>
                  </a:lnTo>
                  <a:lnTo>
                    <a:pt x="53" y="38"/>
                  </a:lnTo>
                  <a:lnTo>
                    <a:pt x="34" y="45"/>
                  </a:lnTo>
                  <a:lnTo>
                    <a:pt x="33" y="47"/>
                  </a:lnTo>
                  <a:lnTo>
                    <a:pt x="34" y="49"/>
                  </a:lnTo>
                  <a:lnTo>
                    <a:pt x="38" y="51"/>
                  </a:lnTo>
                  <a:lnTo>
                    <a:pt x="43" y="55"/>
                  </a:lnTo>
                  <a:lnTo>
                    <a:pt x="47" y="60"/>
                  </a:lnTo>
                  <a:lnTo>
                    <a:pt x="50" y="69"/>
                  </a:lnTo>
                  <a:lnTo>
                    <a:pt x="62" y="76"/>
                  </a:lnTo>
                  <a:lnTo>
                    <a:pt x="65" y="90"/>
                  </a:lnTo>
                  <a:lnTo>
                    <a:pt x="48" y="92"/>
                  </a:lnTo>
                  <a:lnTo>
                    <a:pt x="38" y="97"/>
                  </a:lnTo>
                  <a:lnTo>
                    <a:pt x="36" y="78"/>
                  </a:lnTo>
                  <a:lnTo>
                    <a:pt x="35" y="64"/>
                  </a:lnTo>
                  <a:lnTo>
                    <a:pt x="34" y="62"/>
                  </a:lnTo>
                  <a:lnTo>
                    <a:pt x="28" y="56"/>
                  </a:lnTo>
                  <a:lnTo>
                    <a:pt x="24" y="57"/>
                  </a:lnTo>
                  <a:lnTo>
                    <a:pt x="24" y="78"/>
                  </a:lnTo>
                  <a:lnTo>
                    <a:pt x="17" y="89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96" name="Freeform 197"/>
            <p:cNvSpPr>
              <a:spLocks/>
            </p:cNvSpPr>
            <p:nvPr/>
          </p:nvSpPr>
          <p:spPr bwMode="auto">
            <a:xfrm>
              <a:off x="5183861" y="3928153"/>
              <a:ext cx="26324" cy="20570"/>
            </a:xfrm>
            <a:custGeom>
              <a:avLst/>
              <a:gdLst>
                <a:gd name="T0" fmla="*/ 8 w 23"/>
                <a:gd name="T1" fmla="*/ 0 h 19"/>
                <a:gd name="T2" fmla="*/ 15 w 23"/>
                <a:gd name="T3" fmla="*/ 3 h 19"/>
                <a:gd name="T4" fmla="*/ 17 w 23"/>
                <a:gd name="T5" fmla="*/ 8 h 19"/>
                <a:gd name="T6" fmla="*/ 15 w 23"/>
                <a:gd name="T7" fmla="*/ 13 h 19"/>
                <a:gd name="T8" fmla="*/ 8 w 23"/>
                <a:gd name="T9" fmla="*/ 14 h 19"/>
                <a:gd name="T10" fmla="*/ 2 w 23"/>
                <a:gd name="T11" fmla="*/ 13 h 19"/>
                <a:gd name="T12" fmla="*/ 0 w 23"/>
                <a:gd name="T13" fmla="*/ 8 h 19"/>
                <a:gd name="T14" fmla="*/ 2 w 23"/>
                <a:gd name="T15" fmla="*/ 3 h 19"/>
                <a:gd name="T16" fmla="*/ 8 w 23"/>
                <a:gd name="T17" fmla="*/ 0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"/>
                <a:gd name="T28" fmla="*/ 0 h 19"/>
                <a:gd name="T29" fmla="*/ 23 w 23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" h="19">
                  <a:moveTo>
                    <a:pt x="10" y="0"/>
                  </a:moveTo>
                  <a:lnTo>
                    <a:pt x="19" y="3"/>
                  </a:lnTo>
                  <a:lnTo>
                    <a:pt x="22" y="10"/>
                  </a:lnTo>
                  <a:lnTo>
                    <a:pt x="19" y="16"/>
                  </a:lnTo>
                  <a:lnTo>
                    <a:pt x="10" y="18"/>
                  </a:lnTo>
                  <a:lnTo>
                    <a:pt x="2" y="16"/>
                  </a:lnTo>
                  <a:lnTo>
                    <a:pt x="0" y="10"/>
                  </a:lnTo>
                  <a:lnTo>
                    <a:pt x="2" y="3"/>
                  </a:lnTo>
                  <a:lnTo>
                    <a:pt x="10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97" name="Freeform 198"/>
            <p:cNvSpPr>
              <a:spLocks/>
            </p:cNvSpPr>
            <p:nvPr/>
          </p:nvSpPr>
          <p:spPr bwMode="auto">
            <a:xfrm>
              <a:off x="5225979" y="3932993"/>
              <a:ext cx="22375" cy="21780"/>
            </a:xfrm>
            <a:custGeom>
              <a:avLst/>
              <a:gdLst>
                <a:gd name="T0" fmla="*/ 7 w 20"/>
                <a:gd name="T1" fmla="*/ 0 h 19"/>
                <a:gd name="T2" fmla="*/ 12 w 20"/>
                <a:gd name="T3" fmla="*/ 2 h 19"/>
                <a:gd name="T4" fmla="*/ 14 w 20"/>
                <a:gd name="T5" fmla="*/ 9 h 19"/>
                <a:gd name="T6" fmla="*/ 12 w 20"/>
                <a:gd name="T7" fmla="*/ 13 h 19"/>
                <a:gd name="T8" fmla="*/ 7 w 20"/>
                <a:gd name="T9" fmla="*/ 16 h 19"/>
                <a:gd name="T10" fmla="*/ 3 w 20"/>
                <a:gd name="T11" fmla="*/ 13 h 19"/>
                <a:gd name="T12" fmla="*/ 0 w 20"/>
                <a:gd name="T13" fmla="*/ 9 h 19"/>
                <a:gd name="T14" fmla="*/ 3 w 20"/>
                <a:gd name="T15" fmla="*/ 2 h 19"/>
                <a:gd name="T16" fmla="*/ 7 w 20"/>
                <a:gd name="T17" fmla="*/ 0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19"/>
                <a:gd name="T29" fmla="*/ 20 w 20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19">
                  <a:moveTo>
                    <a:pt x="9" y="0"/>
                  </a:moveTo>
                  <a:lnTo>
                    <a:pt x="16" y="2"/>
                  </a:lnTo>
                  <a:lnTo>
                    <a:pt x="19" y="10"/>
                  </a:lnTo>
                  <a:lnTo>
                    <a:pt x="16" y="15"/>
                  </a:lnTo>
                  <a:lnTo>
                    <a:pt x="9" y="18"/>
                  </a:lnTo>
                  <a:lnTo>
                    <a:pt x="3" y="15"/>
                  </a:lnTo>
                  <a:lnTo>
                    <a:pt x="0" y="10"/>
                  </a:lnTo>
                  <a:lnTo>
                    <a:pt x="3" y="2"/>
                  </a:lnTo>
                  <a:lnTo>
                    <a:pt x="9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98" name="Freeform 199"/>
            <p:cNvSpPr>
              <a:spLocks/>
            </p:cNvSpPr>
            <p:nvPr/>
          </p:nvSpPr>
          <p:spPr bwMode="auto">
            <a:xfrm>
              <a:off x="5250987" y="3945092"/>
              <a:ext cx="22375" cy="26620"/>
            </a:xfrm>
            <a:custGeom>
              <a:avLst/>
              <a:gdLst>
                <a:gd name="T0" fmla="*/ 7 w 20"/>
                <a:gd name="T1" fmla="*/ 0 h 23"/>
                <a:gd name="T2" fmla="*/ 3 w 20"/>
                <a:gd name="T3" fmla="*/ 4 h 23"/>
                <a:gd name="T4" fmla="*/ 0 w 20"/>
                <a:gd name="T5" fmla="*/ 11 h 23"/>
                <a:gd name="T6" fmla="*/ 3 w 20"/>
                <a:gd name="T7" fmla="*/ 16 h 23"/>
                <a:gd name="T8" fmla="*/ 7 w 20"/>
                <a:gd name="T9" fmla="*/ 20 h 23"/>
                <a:gd name="T10" fmla="*/ 12 w 20"/>
                <a:gd name="T11" fmla="*/ 16 h 23"/>
                <a:gd name="T12" fmla="*/ 14 w 20"/>
                <a:gd name="T13" fmla="*/ 11 h 23"/>
                <a:gd name="T14" fmla="*/ 12 w 20"/>
                <a:gd name="T15" fmla="*/ 4 h 23"/>
                <a:gd name="T16" fmla="*/ 7 w 20"/>
                <a:gd name="T17" fmla="*/ 0 h 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23"/>
                <a:gd name="T29" fmla="*/ 20 w 20"/>
                <a:gd name="T30" fmla="*/ 23 h 2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23">
                  <a:moveTo>
                    <a:pt x="9" y="0"/>
                  </a:moveTo>
                  <a:lnTo>
                    <a:pt x="3" y="4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9" y="22"/>
                  </a:lnTo>
                  <a:lnTo>
                    <a:pt x="17" y="18"/>
                  </a:lnTo>
                  <a:lnTo>
                    <a:pt x="19" y="11"/>
                  </a:lnTo>
                  <a:lnTo>
                    <a:pt x="17" y="4"/>
                  </a:lnTo>
                  <a:lnTo>
                    <a:pt x="9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499" name="Freeform 200"/>
            <p:cNvSpPr>
              <a:spLocks/>
            </p:cNvSpPr>
            <p:nvPr/>
          </p:nvSpPr>
          <p:spPr bwMode="auto">
            <a:xfrm>
              <a:off x="5258884" y="3926943"/>
              <a:ext cx="46067" cy="20570"/>
            </a:xfrm>
            <a:custGeom>
              <a:avLst/>
              <a:gdLst>
                <a:gd name="T0" fmla="*/ 14 w 42"/>
                <a:gd name="T1" fmla="*/ 14 h 19"/>
                <a:gd name="T2" fmla="*/ 23 w 42"/>
                <a:gd name="T3" fmla="*/ 12 h 19"/>
                <a:gd name="T4" fmla="*/ 28 w 42"/>
                <a:gd name="T5" fmla="*/ 6 h 19"/>
                <a:gd name="T6" fmla="*/ 23 w 42"/>
                <a:gd name="T7" fmla="*/ 2 h 19"/>
                <a:gd name="T8" fmla="*/ 14 w 42"/>
                <a:gd name="T9" fmla="*/ 0 h 19"/>
                <a:gd name="T10" fmla="*/ 3 w 42"/>
                <a:gd name="T11" fmla="*/ 2 h 19"/>
                <a:gd name="T12" fmla="*/ 0 w 42"/>
                <a:gd name="T13" fmla="*/ 6 h 19"/>
                <a:gd name="T14" fmla="*/ 3 w 42"/>
                <a:gd name="T15" fmla="*/ 12 h 19"/>
                <a:gd name="T16" fmla="*/ 14 w 42"/>
                <a:gd name="T17" fmla="*/ 14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"/>
                <a:gd name="T28" fmla="*/ 0 h 19"/>
                <a:gd name="T29" fmla="*/ 42 w 42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" h="19">
                  <a:moveTo>
                    <a:pt x="20" y="18"/>
                  </a:moveTo>
                  <a:lnTo>
                    <a:pt x="33" y="14"/>
                  </a:lnTo>
                  <a:lnTo>
                    <a:pt x="41" y="8"/>
                  </a:lnTo>
                  <a:lnTo>
                    <a:pt x="33" y="2"/>
                  </a:lnTo>
                  <a:lnTo>
                    <a:pt x="20" y="0"/>
                  </a:lnTo>
                  <a:lnTo>
                    <a:pt x="5" y="2"/>
                  </a:lnTo>
                  <a:lnTo>
                    <a:pt x="0" y="8"/>
                  </a:lnTo>
                  <a:lnTo>
                    <a:pt x="5" y="14"/>
                  </a:lnTo>
                  <a:lnTo>
                    <a:pt x="20" y="1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00" name="Freeform 201"/>
            <p:cNvSpPr>
              <a:spLocks/>
            </p:cNvSpPr>
            <p:nvPr/>
          </p:nvSpPr>
          <p:spPr bwMode="auto">
            <a:xfrm>
              <a:off x="4874556" y="3736975"/>
              <a:ext cx="164524" cy="164558"/>
            </a:xfrm>
            <a:custGeom>
              <a:avLst/>
              <a:gdLst>
                <a:gd name="T0" fmla="*/ 0 w 146"/>
                <a:gd name="T1" fmla="*/ 0 h 147"/>
                <a:gd name="T2" fmla="*/ 3 w 146"/>
                <a:gd name="T3" fmla="*/ 2 h 147"/>
                <a:gd name="T4" fmla="*/ 12 w 146"/>
                <a:gd name="T5" fmla="*/ 2 h 147"/>
                <a:gd name="T6" fmla="*/ 19 w 146"/>
                <a:gd name="T7" fmla="*/ 0 h 147"/>
                <a:gd name="T8" fmla="*/ 23 w 146"/>
                <a:gd name="T9" fmla="*/ 2 h 147"/>
                <a:gd name="T10" fmla="*/ 28 w 146"/>
                <a:gd name="T11" fmla="*/ 6 h 147"/>
                <a:gd name="T12" fmla="*/ 32 w 146"/>
                <a:gd name="T13" fmla="*/ 15 h 147"/>
                <a:gd name="T14" fmla="*/ 32 w 146"/>
                <a:gd name="T15" fmla="*/ 17 h 147"/>
                <a:gd name="T16" fmla="*/ 51 w 146"/>
                <a:gd name="T17" fmla="*/ 34 h 147"/>
                <a:gd name="T18" fmla="*/ 53 w 146"/>
                <a:gd name="T19" fmla="*/ 32 h 147"/>
                <a:gd name="T20" fmla="*/ 86 w 146"/>
                <a:gd name="T21" fmla="*/ 61 h 147"/>
                <a:gd name="T22" fmla="*/ 81 w 146"/>
                <a:gd name="T23" fmla="*/ 63 h 147"/>
                <a:gd name="T24" fmla="*/ 80 w 146"/>
                <a:gd name="T25" fmla="*/ 64 h 147"/>
                <a:gd name="T26" fmla="*/ 82 w 146"/>
                <a:gd name="T27" fmla="*/ 68 h 147"/>
                <a:gd name="T28" fmla="*/ 89 w 146"/>
                <a:gd name="T29" fmla="*/ 74 h 147"/>
                <a:gd name="T30" fmla="*/ 89 w 146"/>
                <a:gd name="T31" fmla="*/ 83 h 147"/>
                <a:gd name="T32" fmla="*/ 98 w 146"/>
                <a:gd name="T33" fmla="*/ 83 h 147"/>
                <a:gd name="T34" fmla="*/ 106 w 146"/>
                <a:gd name="T35" fmla="*/ 97 h 147"/>
                <a:gd name="T36" fmla="*/ 104 w 146"/>
                <a:gd name="T37" fmla="*/ 99 h 147"/>
                <a:gd name="T38" fmla="*/ 106 w 146"/>
                <a:gd name="T39" fmla="*/ 107 h 147"/>
                <a:gd name="T40" fmla="*/ 106 w 146"/>
                <a:gd name="T41" fmla="*/ 113 h 147"/>
                <a:gd name="T42" fmla="*/ 106 w 146"/>
                <a:gd name="T43" fmla="*/ 117 h 147"/>
                <a:gd name="T44" fmla="*/ 104 w 146"/>
                <a:gd name="T45" fmla="*/ 120 h 147"/>
                <a:gd name="T46" fmla="*/ 104 w 146"/>
                <a:gd name="T47" fmla="*/ 123 h 147"/>
                <a:gd name="T48" fmla="*/ 99 w 146"/>
                <a:gd name="T49" fmla="*/ 125 h 147"/>
                <a:gd name="T50" fmla="*/ 95 w 146"/>
                <a:gd name="T51" fmla="*/ 125 h 147"/>
                <a:gd name="T52" fmla="*/ 80 w 146"/>
                <a:gd name="T53" fmla="*/ 119 h 147"/>
                <a:gd name="T54" fmla="*/ 64 w 146"/>
                <a:gd name="T55" fmla="*/ 97 h 147"/>
                <a:gd name="T56" fmla="*/ 44 w 146"/>
                <a:gd name="T57" fmla="*/ 66 h 147"/>
                <a:gd name="T58" fmla="*/ 40 w 146"/>
                <a:gd name="T59" fmla="*/ 56 h 147"/>
                <a:gd name="T60" fmla="*/ 33 w 146"/>
                <a:gd name="T61" fmla="*/ 52 h 147"/>
                <a:gd name="T62" fmla="*/ 31 w 146"/>
                <a:gd name="T63" fmla="*/ 43 h 147"/>
                <a:gd name="T64" fmla="*/ 25 w 146"/>
                <a:gd name="T65" fmla="*/ 35 h 147"/>
                <a:gd name="T66" fmla="*/ 11 w 146"/>
                <a:gd name="T67" fmla="*/ 13 h 147"/>
                <a:gd name="T68" fmla="*/ 3 w 146"/>
                <a:gd name="T69" fmla="*/ 8 h 147"/>
                <a:gd name="T70" fmla="*/ 0 w 146"/>
                <a:gd name="T71" fmla="*/ 4 h 147"/>
                <a:gd name="T72" fmla="*/ 0 w 146"/>
                <a:gd name="T73" fmla="*/ 0 h 14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46"/>
                <a:gd name="T112" fmla="*/ 0 h 147"/>
                <a:gd name="T113" fmla="*/ 146 w 146"/>
                <a:gd name="T114" fmla="*/ 147 h 14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46" h="147">
                  <a:moveTo>
                    <a:pt x="0" y="0"/>
                  </a:moveTo>
                  <a:lnTo>
                    <a:pt x="5" y="2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9" y="6"/>
                  </a:lnTo>
                  <a:lnTo>
                    <a:pt x="43" y="17"/>
                  </a:lnTo>
                  <a:lnTo>
                    <a:pt x="43" y="19"/>
                  </a:lnTo>
                  <a:lnTo>
                    <a:pt x="70" y="40"/>
                  </a:lnTo>
                  <a:lnTo>
                    <a:pt x="72" y="38"/>
                  </a:lnTo>
                  <a:lnTo>
                    <a:pt x="117" y="71"/>
                  </a:lnTo>
                  <a:lnTo>
                    <a:pt x="111" y="73"/>
                  </a:lnTo>
                  <a:lnTo>
                    <a:pt x="109" y="75"/>
                  </a:lnTo>
                  <a:lnTo>
                    <a:pt x="112" y="80"/>
                  </a:lnTo>
                  <a:lnTo>
                    <a:pt x="121" y="86"/>
                  </a:lnTo>
                  <a:lnTo>
                    <a:pt x="121" y="97"/>
                  </a:lnTo>
                  <a:lnTo>
                    <a:pt x="134" y="97"/>
                  </a:lnTo>
                  <a:lnTo>
                    <a:pt x="145" y="113"/>
                  </a:lnTo>
                  <a:lnTo>
                    <a:pt x="142" y="116"/>
                  </a:lnTo>
                  <a:lnTo>
                    <a:pt x="145" y="125"/>
                  </a:lnTo>
                  <a:lnTo>
                    <a:pt x="145" y="132"/>
                  </a:lnTo>
                  <a:lnTo>
                    <a:pt x="145" y="137"/>
                  </a:lnTo>
                  <a:lnTo>
                    <a:pt x="143" y="141"/>
                  </a:lnTo>
                  <a:lnTo>
                    <a:pt x="141" y="144"/>
                  </a:lnTo>
                  <a:lnTo>
                    <a:pt x="136" y="146"/>
                  </a:lnTo>
                  <a:lnTo>
                    <a:pt x="130" y="146"/>
                  </a:lnTo>
                  <a:lnTo>
                    <a:pt x="109" y="139"/>
                  </a:lnTo>
                  <a:lnTo>
                    <a:pt x="88" y="113"/>
                  </a:lnTo>
                  <a:lnTo>
                    <a:pt x="59" y="77"/>
                  </a:lnTo>
                  <a:lnTo>
                    <a:pt x="55" y="66"/>
                  </a:lnTo>
                  <a:lnTo>
                    <a:pt x="45" y="60"/>
                  </a:lnTo>
                  <a:lnTo>
                    <a:pt x="42" y="51"/>
                  </a:lnTo>
                  <a:lnTo>
                    <a:pt x="34" y="41"/>
                  </a:lnTo>
                  <a:lnTo>
                    <a:pt x="15" y="15"/>
                  </a:lnTo>
                  <a:lnTo>
                    <a:pt x="4" y="10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01" name="Freeform 202"/>
            <p:cNvSpPr>
              <a:spLocks/>
            </p:cNvSpPr>
            <p:nvPr/>
          </p:nvSpPr>
          <p:spPr bwMode="auto">
            <a:xfrm>
              <a:off x="5035132" y="3903953"/>
              <a:ext cx="138200" cy="38720"/>
            </a:xfrm>
            <a:custGeom>
              <a:avLst/>
              <a:gdLst>
                <a:gd name="T0" fmla="*/ 38 w 123"/>
                <a:gd name="T1" fmla="*/ 20 h 34"/>
                <a:gd name="T2" fmla="*/ 17 w 123"/>
                <a:gd name="T3" fmla="*/ 19 h 34"/>
                <a:gd name="T4" fmla="*/ 0 w 123"/>
                <a:gd name="T5" fmla="*/ 9 h 34"/>
                <a:gd name="T6" fmla="*/ 1 w 123"/>
                <a:gd name="T7" fmla="*/ 3 h 34"/>
                <a:gd name="T8" fmla="*/ 7 w 123"/>
                <a:gd name="T9" fmla="*/ 1 h 34"/>
                <a:gd name="T10" fmla="*/ 19 w 123"/>
                <a:gd name="T11" fmla="*/ 0 h 34"/>
                <a:gd name="T12" fmla="*/ 43 w 123"/>
                <a:gd name="T13" fmla="*/ 7 h 34"/>
                <a:gd name="T14" fmla="*/ 50 w 123"/>
                <a:gd name="T15" fmla="*/ 6 h 34"/>
                <a:gd name="T16" fmla="*/ 57 w 123"/>
                <a:gd name="T17" fmla="*/ 6 h 34"/>
                <a:gd name="T18" fmla="*/ 64 w 123"/>
                <a:gd name="T19" fmla="*/ 7 h 34"/>
                <a:gd name="T20" fmla="*/ 87 w 123"/>
                <a:gd name="T21" fmla="*/ 17 h 34"/>
                <a:gd name="T22" fmla="*/ 89 w 123"/>
                <a:gd name="T23" fmla="*/ 23 h 34"/>
                <a:gd name="T24" fmla="*/ 89 w 123"/>
                <a:gd name="T25" fmla="*/ 26 h 34"/>
                <a:gd name="T26" fmla="*/ 84 w 123"/>
                <a:gd name="T27" fmla="*/ 29 h 34"/>
                <a:gd name="T28" fmla="*/ 55 w 123"/>
                <a:gd name="T29" fmla="*/ 24 h 34"/>
                <a:gd name="T30" fmla="*/ 38 w 123"/>
                <a:gd name="T31" fmla="*/ 20 h 3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3"/>
                <a:gd name="T49" fmla="*/ 0 h 34"/>
                <a:gd name="T50" fmla="*/ 123 w 123"/>
                <a:gd name="T51" fmla="*/ 34 h 3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3" h="34">
                  <a:moveTo>
                    <a:pt x="52" y="22"/>
                  </a:moveTo>
                  <a:lnTo>
                    <a:pt x="23" y="21"/>
                  </a:lnTo>
                  <a:lnTo>
                    <a:pt x="0" y="11"/>
                  </a:lnTo>
                  <a:lnTo>
                    <a:pt x="1" y="3"/>
                  </a:lnTo>
                  <a:lnTo>
                    <a:pt x="9" y="1"/>
                  </a:lnTo>
                  <a:lnTo>
                    <a:pt x="26" y="0"/>
                  </a:lnTo>
                  <a:lnTo>
                    <a:pt x="59" y="7"/>
                  </a:lnTo>
                  <a:lnTo>
                    <a:pt x="69" y="6"/>
                  </a:lnTo>
                  <a:lnTo>
                    <a:pt x="79" y="6"/>
                  </a:lnTo>
                  <a:lnTo>
                    <a:pt x="88" y="7"/>
                  </a:lnTo>
                  <a:lnTo>
                    <a:pt x="119" y="19"/>
                  </a:lnTo>
                  <a:lnTo>
                    <a:pt x="122" y="26"/>
                  </a:lnTo>
                  <a:lnTo>
                    <a:pt x="122" y="30"/>
                  </a:lnTo>
                  <a:lnTo>
                    <a:pt x="115" y="33"/>
                  </a:lnTo>
                  <a:lnTo>
                    <a:pt x="76" y="28"/>
                  </a:lnTo>
                  <a:lnTo>
                    <a:pt x="52" y="22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02" name="Freeform 203"/>
            <p:cNvSpPr>
              <a:spLocks/>
            </p:cNvSpPr>
            <p:nvPr/>
          </p:nvSpPr>
          <p:spPr bwMode="auto">
            <a:xfrm>
              <a:off x="5310215" y="3929363"/>
              <a:ext cx="72390" cy="32670"/>
            </a:xfrm>
            <a:custGeom>
              <a:avLst/>
              <a:gdLst>
                <a:gd name="T0" fmla="*/ 12 w 65"/>
                <a:gd name="T1" fmla="*/ 21 h 29"/>
                <a:gd name="T2" fmla="*/ 0 w 65"/>
                <a:gd name="T3" fmla="*/ 24 h 29"/>
                <a:gd name="T4" fmla="*/ 1 w 65"/>
                <a:gd name="T5" fmla="*/ 17 h 29"/>
                <a:gd name="T6" fmla="*/ 8 w 65"/>
                <a:gd name="T7" fmla="*/ 9 h 29"/>
                <a:gd name="T8" fmla="*/ 14 w 65"/>
                <a:gd name="T9" fmla="*/ 6 h 29"/>
                <a:gd name="T10" fmla="*/ 19 w 65"/>
                <a:gd name="T11" fmla="*/ 5 h 29"/>
                <a:gd name="T12" fmla="*/ 25 w 65"/>
                <a:gd name="T13" fmla="*/ 5 h 29"/>
                <a:gd name="T14" fmla="*/ 30 w 65"/>
                <a:gd name="T15" fmla="*/ 3 h 29"/>
                <a:gd name="T16" fmla="*/ 37 w 65"/>
                <a:gd name="T17" fmla="*/ 0 h 29"/>
                <a:gd name="T18" fmla="*/ 41 w 65"/>
                <a:gd name="T19" fmla="*/ 0 h 29"/>
                <a:gd name="T20" fmla="*/ 44 w 65"/>
                <a:gd name="T21" fmla="*/ 1 h 29"/>
                <a:gd name="T22" fmla="*/ 46 w 65"/>
                <a:gd name="T23" fmla="*/ 3 h 29"/>
                <a:gd name="T24" fmla="*/ 41 w 65"/>
                <a:gd name="T25" fmla="*/ 6 h 29"/>
                <a:gd name="T26" fmla="*/ 37 w 65"/>
                <a:gd name="T27" fmla="*/ 8 h 29"/>
                <a:gd name="T28" fmla="*/ 31 w 65"/>
                <a:gd name="T29" fmla="*/ 11 h 29"/>
                <a:gd name="T30" fmla="*/ 12 w 65"/>
                <a:gd name="T31" fmla="*/ 21 h 2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5"/>
                <a:gd name="T49" fmla="*/ 0 h 29"/>
                <a:gd name="T50" fmla="*/ 65 w 65"/>
                <a:gd name="T51" fmla="*/ 29 h 2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5" h="29">
                  <a:moveTo>
                    <a:pt x="17" y="25"/>
                  </a:moveTo>
                  <a:lnTo>
                    <a:pt x="0" y="28"/>
                  </a:lnTo>
                  <a:lnTo>
                    <a:pt x="1" y="19"/>
                  </a:lnTo>
                  <a:lnTo>
                    <a:pt x="11" y="11"/>
                  </a:lnTo>
                  <a:lnTo>
                    <a:pt x="19" y="6"/>
                  </a:lnTo>
                  <a:lnTo>
                    <a:pt x="27" y="5"/>
                  </a:lnTo>
                  <a:lnTo>
                    <a:pt x="35" y="5"/>
                  </a:lnTo>
                  <a:lnTo>
                    <a:pt x="43" y="3"/>
                  </a:lnTo>
                  <a:lnTo>
                    <a:pt x="52" y="0"/>
                  </a:lnTo>
                  <a:lnTo>
                    <a:pt x="58" y="0"/>
                  </a:lnTo>
                  <a:lnTo>
                    <a:pt x="61" y="1"/>
                  </a:lnTo>
                  <a:lnTo>
                    <a:pt x="64" y="3"/>
                  </a:lnTo>
                  <a:lnTo>
                    <a:pt x="58" y="6"/>
                  </a:lnTo>
                  <a:lnTo>
                    <a:pt x="52" y="10"/>
                  </a:lnTo>
                  <a:lnTo>
                    <a:pt x="44" y="13"/>
                  </a:lnTo>
                  <a:lnTo>
                    <a:pt x="17" y="25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03" name="Freeform 204"/>
            <p:cNvSpPr>
              <a:spLocks/>
            </p:cNvSpPr>
            <p:nvPr/>
          </p:nvSpPr>
          <p:spPr bwMode="auto">
            <a:xfrm>
              <a:off x="1755187" y="3820464"/>
              <a:ext cx="215855" cy="274667"/>
            </a:xfrm>
            <a:custGeom>
              <a:avLst/>
              <a:gdLst>
                <a:gd name="T0" fmla="*/ 57 w 192"/>
                <a:gd name="T1" fmla="*/ 186 h 245"/>
                <a:gd name="T2" fmla="*/ 52 w 192"/>
                <a:gd name="T3" fmla="*/ 168 h 245"/>
                <a:gd name="T4" fmla="*/ 30 w 192"/>
                <a:gd name="T5" fmla="*/ 115 h 245"/>
                <a:gd name="T6" fmla="*/ 7 w 192"/>
                <a:gd name="T7" fmla="*/ 82 h 245"/>
                <a:gd name="T8" fmla="*/ 3 w 192"/>
                <a:gd name="T9" fmla="*/ 74 h 245"/>
                <a:gd name="T10" fmla="*/ 3 w 192"/>
                <a:gd name="T11" fmla="*/ 65 h 245"/>
                <a:gd name="T12" fmla="*/ 3 w 192"/>
                <a:gd name="T13" fmla="*/ 53 h 245"/>
                <a:gd name="T14" fmla="*/ 9 w 192"/>
                <a:gd name="T15" fmla="*/ 53 h 245"/>
                <a:gd name="T16" fmla="*/ 20 w 192"/>
                <a:gd name="T17" fmla="*/ 56 h 245"/>
                <a:gd name="T18" fmla="*/ 26 w 192"/>
                <a:gd name="T19" fmla="*/ 57 h 245"/>
                <a:gd name="T20" fmla="*/ 32 w 192"/>
                <a:gd name="T21" fmla="*/ 44 h 245"/>
                <a:gd name="T22" fmla="*/ 36 w 192"/>
                <a:gd name="T23" fmla="*/ 41 h 245"/>
                <a:gd name="T24" fmla="*/ 57 w 192"/>
                <a:gd name="T25" fmla="*/ 27 h 245"/>
                <a:gd name="T26" fmla="*/ 63 w 192"/>
                <a:gd name="T27" fmla="*/ 4 h 245"/>
                <a:gd name="T28" fmla="*/ 73 w 192"/>
                <a:gd name="T29" fmla="*/ 6 h 245"/>
                <a:gd name="T30" fmla="*/ 92 w 192"/>
                <a:gd name="T31" fmla="*/ 12 h 245"/>
                <a:gd name="T32" fmla="*/ 97 w 192"/>
                <a:gd name="T33" fmla="*/ 19 h 245"/>
                <a:gd name="T34" fmla="*/ 101 w 192"/>
                <a:gd name="T35" fmla="*/ 28 h 245"/>
                <a:gd name="T36" fmla="*/ 122 w 192"/>
                <a:gd name="T37" fmla="*/ 32 h 245"/>
                <a:gd name="T38" fmla="*/ 121 w 192"/>
                <a:gd name="T39" fmla="*/ 50 h 245"/>
                <a:gd name="T40" fmla="*/ 127 w 192"/>
                <a:gd name="T41" fmla="*/ 56 h 245"/>
                <a:gd name="T42" fmla="*/ 120 w 192"/>
                <a:gd name="T43" fmla="*/ 53 h 245"/>
                <a:gd name="T44" fmla="*/ 106 w 192"/>
                <a:gd name="T45" fmla="*/ 57 h 245"/>
                <a:gd name="T46" fmla="*/ 94 w 192"/>
                <a:gd name="T47" fmla="*/ 68 h 245"/>
                <a:gd name="T48" fmla="*/ 92 w 192"/>
                <a:gd name="T49" fmla="*/ 79 h 245"/>
                <a:gd name="T50" fmla="*/ 85 w 192"/>
                <a:gd name="T51" fmla="*/ 94 h 245"/>
                <a:gd name="T52" fmla="*/ 91 w 192"/>
                <a:gd name="T53" fmla="*/ 110 h 245"/>
                <a:gd name="T54" fmla="*/ 90 w 192"/>
                <a:gd name="T55" fmla="*/ 113 h 245"/>
                <a:gd name="T56" fmla="*/ 97 w 192"/>
                <a:gd name="T57" fmla="*/ 112 h 245"/>
                <a:gd name="T58" fmla="*/ 99 w 192"/>
                <a:gd name="T59" fmla="*/ 117 h 245"/>
                <a:gd name="T60" fmla="*/ 110 w 192"/>
                <a:gd name="T61" fmla="*/ 119 h 245"/>
                <a:gd name="T62" fmla="*/ 120 w 192"/>
                <a:gd name="T63" fmla="*/ 111 h 245"/>
                <a:gd name="T64" fmla="*/ 120 w 192"/>
                <a:gd name="T65" fmla="*/ 134 h 245"/>
                <a:gd name="T66" fmla="*/ 130 w 192"/>
                <a:gd name="T67" fmla="*/ 136 h 245"/>
                <a:gd name="T68" fmla="*/ 138 w 192"/>
                <a:gd name="T69" fmla="*/ 158 h 245"/>
                <a:gd name="T70" fmla="*/ 137 w 192"/>
                <a:gd name="T71" fmla="*/ 177 h 245"/>
                <a:gd name="T72" fmla="*/ 139 w 192"/>
                <a:gd name="T73" fmla="*/ 184 h 245"/>
                <a:gd name="T74" fmla="*/ 129 w 192"/>
                <a:gd name="T75" fmla="*/ 193 h 245"/>
                <a:gd name="T76" fmla="*/ 108 w 192"/>
                <a:gd name="T77" fmla="*/ 205 h 245"/>
                <a:gd name="T78" fmla="*/ 92 w 192"/>
                <a:gd name="T79" fmla="*/ 209 h 245"/>
                <a:gd name="T80" fmla="*/ 63 w 192"/>
                <a:gd name="T81" fmla="*/ 193 h 24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2"/>
                <a:gd name="T124" fmla="*/ 0 h 245"/>
                <a:gd name="T125" fmla="*/ 192 w 192"/>
                <a:gd name="T126" fmla="*/ 245 h 24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2" h="245">
                  <a:moveTo>
                    <a:pt x="87" y="224"/>
                  </a:moveTo>
                  <a:lnTo>
                    <a:pt x="78" y="217"/>
                  </a:lnTo>
                  <a:lnTo>
                    <a:pt x="74" y="209"/>
                  </a:lnTo>
                  <a:lnTo>
                    <a:pt x="71" y="195"/>
                  </a:lnTo>
                  <a:lnTo>
                    <a:pt x="47" y="147"/>
                  </a:lnTo>
                  <a:lnTo>
                    <a:pt x="41" y="134"/>
                  </a:lnTo>
                  <a:lnTo>
                    <a:pt x="30" y="120"/>
                  </a:lnTo>
                  <a:lnTo>
                    <a:pt x="9" y="96"/>
                  </a:lnTo>
                  <a:lnTo>
                    <a:pt x="4" y="91"/>
                  </a:lnTo>
                  <a:lnTo>
                    <a:pt x="3" y="86"/>
                  </a:lnTo>
                  <a:lnTo>
                    <a:pt x="5" y="83"/>
                  </a:lnTo>
                  <a:lnTo>
                    <a:pt x="3" y="76"/>
                  </a:lnTo>
                  <a:lnTo>
                    <a:pt x="0" y="74"/>
                  </a:lnTo>
                  <a:lnTo>
                    <a:pt x="3" y="62"/>
                  </a:lnTo>
                  <a:lnTo>
                    <a:pt x="11" y="61"/>
                  </a:lnTo>
                  <a:lnTo>
                    <a:pt x="13" y="62"/>
                  </a:lnTo>
                  <a:lnTo>
                    <a:pt x="16" y="66"/>
                  </a:lnTo>
                  <a:lnTo>
                    <a:pt x="27" y="65"/>
                  </a:lnTo>
                  <a:lnTo>
                    <a:pt x="31" y="67"/>
                  </a:lnTo>
                  <a:lnTo>
                    <a:pt x="35" y="67"/>
                  </a:lnTo>
                  <a:lnTo>
                    <a:pt x="38" y="62"/>
                  </a:lnTo>
                  <a:lnTo>
                    <a:pt x="43" y="52"/>
                  </a:lnTo>
                  <a:lnTo>
                    <a:pt x="47" y="47"/>
                  </a:lnTo>
                  <a:lnTo>
                    <a:pt x="49" y="47"/>
                  </a:lnTo>
                  <a:lnTo>
                    <a:pt x="66" y="42"/>
                  </a:lnTo>
                  <a:lnTo>
                    <a:pt x="78" y="31"/>
                  </a:lnTo>
                  <a:lnTo>
                    <a:pt x="88" y="13"/>
                  </a:lnTo>
                  <a:lnTo>
                    <a:pt x="87" y="4"/>
                  </a:lnTo>
                  <a:lnTo>
                    <a:pt x="87" y="0"/>
                  </a:lnTo>
                  <a:lnTo>
                    <a:pt x="101" y="6"/>
                  </a:lnTo>
                  <a:lnTo>
                    <a:pt x="115" y="10"/>
                  </a:lnTo>
                  <a:lnTo>
                    <a:pt x="126" y="14"/>
                  </a:lnTo>
                  <a:lnTo>
                    <a:pt x="133" y="21"/>
                  </a:lnTo>
                  <a:lnTo>
                    <a:pt x="132" y="23"/>
                  </a:lnTo>
                  <a:lnTo>
                    <a:pt x="133" y="28"/>
                  </a:lnTo>
                  <a:lnTo>
                    <a:pt x="138" y="32"/>
                  </a:lnTo>
                  <a:lnTo>
                    <a:pt x="149" y="35"/>
                  </a:lnTo>
                  <a:lnTo>
                    <a:pt x="167" y="37"/>
                  </a:lnTo>
                  <a:lnTo>
                    <a:pt x="174" y="43"/>
                  </a:lnTo>
                  <a:lnTo>
                    <a:pt x="166" y="58"/>
                  </a:lnTo>
                  <a:lnTo>
                    <a:pt x="174" y="59"/>
                  </a:lnTo>
                  <a:lnTo>
                    <a:pt x="174" y="65"/>
                  </a:lnTo>
                  <a:lnTo>
                    <a:pt x="166" y="65"/>
                  </a:lnTo>
                  <a:lnTo>
                    <a:pt x="164" y="62"/>
                  </a:lnTo>
                  <a:lnTo>
                    <a:pt x="156" y="65"/>
                  </a:lnTo>
                  <a:lnTo>
                    <a:pt x="145" y="67"/>
                  </a:lnTo>
                  <a:lnTo>
                    <a:pt x="137" y="71"/>
                  </a:lnTo>
                  <a:lnTo>
                    <a:pt x="129" y="79"/>
                  </a:lnTo>
                  <a:lnTo>
                    <a:pt x="128" y="85"/>
                  </a:lnTo>
                  <a:lnTo>
                    <a:pt x="126" y="92"/>
                  </a:lnTo>
                  <a:lnTo>
                    <a:pt x="119" y="100"/>
                  </a:lnTo>
                  <a:lnTo>
                    <a:pt x="117" y="109"/>
                  </a:lnTo>
                  <a:lnTo>
                    <a:pt x="119" y="121"/>
                  </a:lnTo>
                  <a:lnTo>
                    <a:pt x="124" y="128"/>
                  </a:lnTo>
                  <a:lnTo>
                    <a:pt x="125" y="131"/>
                  </a:lnTo>
                  <a:lnTo>
                    <a:pt x="123" y="132"/>
                  </a:lnTo>
                  <a:lnTo>
                    <a:pt x="128" y="131"/>
                  </a:lnTo>
                  <a:lnTo>
                    <a:pt x="132" y="131"/>
                  </a:lnTo>
                  <a:lnTo>
                    <a:pt x="135" y="134"/>
                  </a:lnTo>
                  <a:lnTo>
                    <a:pt x="136" y="136"/>
                  </a:lnTo>
                  <a:lnTo>
                    <a:pt x="141" y="137"/>
                  </a:lnTo>
                  <a:lnTo>
                    <a:pt x="151" y="138"/>
                  </a:lnTo>
                  <a:lnTo>
                    <a:pt x="157" y="136"/>
                  </a:lnTo>
                  <a:lnTo>
                    <a:pt x="164" y="129"/>
                  </a:lnTo>
                  <a:lnTo>
                    <a:pt x="164" y="154"/>
                  </a:lnTo>
                  <a:lnTo>
                    <a:pt x="164" y="156"/>
                  </a:lnTo>
                  <a:lnTo>
                    <a:pt x="171" y="159"/>
                  </a:lnTo>
                  <a:lnTo>
                    <a:pt x="178" y="159"/>
                  </a:lnTo>
                  <a:lnTo>
                    <a:pt x="188" y="176"/>
                  </a:lnTo>
                  <a:lnTo>
                    <a:pt x="189" y="184"/>
                  </a:lnTo>
                  <a:lnTo>
                    <a:pt x="187" y="193"/>
                  </a:lnTo>
                  <a:lnTo>
                    <a:pt x="187" y="206"/>
                  </a:lnTo>
                  <a:lnTo>
                    <a:pt x="191" y="211"/>
                  </a:lnTo>
                  <a:lnTo>
                    <a:pt x="191" y="215"/>
                  </a:lnTo>
                  <a:lnTo>
                    <a:pt x="187" y="221"/>
                  </a:lnTo>
                  <a:lnTo>
                    <a:pt x="177" y="224"/>
                  </a:lnTo>
                  <a:lnTo>
                    <a:pt x="164" y="232"/>
                  </a:lnTo>
                  <a:lnTo>
                    <a:pt x="149" y="238"/>
                  </a:lnTo>
                  <a:lnTo>
                    <a:pt x="137" y="244"/>
                  </a:lnTo>
                  <a:lnTo>
                    <a:pt x="127" y="244"/>
                  </a:lnTo>
                  <a:lnTo>
                    <a:pt x="99" y="228"/>
                  </a:lnTo>
                  <a:lnTo>
                    <a:pt x="87" y="224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04" name="Freeform 205"/>
            <p:cNvSpPr>
              <a:spLocks/>
            </p:cNvSpPr>
            <p:nvPr/>
          </p:nvSpPr>
          <p:spPr bwMode="auto">
            <a:xfrm>
              <a:off x="1759136" y="3801104"/>
              <a:ext cx="97398" cy="95589"/>
            </a:xfrm>
            <a:custGeom>
              <a:avLst/>
              <a:gdLst>
                <a:gd name="T0" fmla="*/ 8 w 87"/>
                <a:gd name="T1" fmla="*/ 67 h 85"/>
                <a:gd name="T2" fmla="*/ 8 w 87"/>
                <a:gd name="T3" fmla="*/ 62 h 85"/>
                <a:gd name="T4" fmla="*/ 3 w 87"/>
                <a:gd name="T5" fmla="*/ 62 h 85"/>
                <a:gd name="T6" fmla="*/ 2 w 87"/>
                <a:gd name="T7" fmla="*/ 60 h 85"/>
                <a:gd name="T8" fmla="*/ 0 w 87"/>
                <a:gd name="T9" fmla="*/ 57 h 85"/>
                <a:gd name="T10" fmla="*/ 3 w 87"/>
                <a:gd name="T11" fmla="*/ 46 h 85"/>
                <a:gd name="T12" fmla="*/ 10 w 87"/>
                <a:gd name="T13" fmla="*/ 37 h 85"/>
                <a:gd name="T14" fmla="*/ 21 w 87"/>
                <a:gd name="T15" fmla="*/ 30 h 85"/>
                <a:gd name="T16" fmla="*/ 23 w 87"/>
                <a:gd name="T17" fmla="*/ 19 h 85"/>
                <a:gd name="T18" fmla="*/ 26 w 87"/>
                <a:gd name="T19" fmla="*/ 14 h 85"/>
                <a:gd name="T20" fmla="*/ 30 w 87"/>
                <a:gd name="T21" fmla="*/ 11 h 85"/>
                <a:gd name="T22" fmla="*/ 30 w 87"/>
                <a:gd name="T23" fmla="*/ 7 h 85"/>
                <a:gd name="T24" fmla="*/ 30 w 87"/>
                <a:gd name="T25" fmla="*/ 2 h 85"/>
                <a:gd name="T26" fmla="*/ 30 w 87"/>
                <a:gd name="T27" fmla="*/ 0 h 85"/>
                <a:gd name="T28" fmla="*/ 51 w 87"/>
                <a:gd name="T29" fmla="*/ 5 h 85"/>
                <a:gd name="T30" fmla="*/ 51 w 87"/>
                <a:gd name="T31" fmla="*/ 5 h 85"/>
                <a:gd name="T32" fmla="*/ 60 w 87"/>
                <a:gd name="T33" fmla="*/ 14 h 85"/>
                <a:gd name="T34" fmla="*/ 62 w 87"/>
                <a:gd name="T35" fmla="*/ 25 h 85"/>
                <a:gd name="T36" fmla="*/ 54 w 87"/>
                <a:gd name="T37" fmla="*/ 42 h 85"/>
                <a:gd name="T38" fmla="*/ 45 w 87"/>
                <a:gd name="T39" fmla="*/ 51 h 85"/>
                <a:gd name="T40" fmla="*/ 33 w 87"/>
                <a:gd name="T41" fmla="*/ 55 h 85"/>
                <a:gd name="T42" fmla="*/ 31 w 87"/>
                <a:gd name="T43" fmla="*/ 55 h 85"/>
                <a:gd name="T44" fmla="*/ 28 w 87"/>
                <a:gd name="T45" fmla="*/ 59 h 85"/>
                <a:gd name="T46" fmla="*/ 25 w 87"/>
                <a:gd name="T47" fmla="*/ 68 h 85"/>
                <a:gd name="T48" fmla="*/ 23 w 87"/>
                <a:gd name="T49" fmla="*/ 72 h 85"/>
                <a:gd name="T50" fmla="*/ 19 w 87"/>
                <a:gd name="T51" fmla="*/ 72 h 85"/>
                <a:gd name="T52" fmla="*/ 17 w 87"/>
                <a:gd name="T53" fmla="*/ 70 h 85"/>
                <a:gd name="T54" fmla="*/ 9 w 87"/>
                <a:gd name="T55" fmla="*/ 71 h 85"/>
                <a:gd name="T56" fmla="*/ 8 w 87"/>
                <a:gd name="T57" fmla="*/ 67 h 8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7"/>
                <a:gd name="T88" fmla="*/ 0 h 85"/>
                <a:gd name="T89" fmla="*/ 87 w 87"/>
                <a:gd name="T90" fmla="*/ 85 h 8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7" h="85">
                  <a:moveTo>
                    <a:pt x="10" y="78"/>
                  </a:moveTo>
                  <a:lnTo>
                    <a:pt x="10" y="72"/>
                  </a:lnTo>
                  <a:lnTo>
                    <a:pt x="5" y="72"/>
                  </a:lnTo>
                  <a:lnTo>
                    <a:pt x="2" y="70"/>
                  </a:lnTo>
                  <a:lnTo>
                    <a:pt x="0" y="66"/>
                  </a:lnTo>
                  <a:lnTo>
                    <a:pt x="4" y="53"/>
                  </a:lnTo>
                  <a:lnTo>
                    <a:pt x="14" y="43"/>
                  </a:lnTo>
                  <a:lnTo>
                    <a:pt x="29" y="34"/>
                  </a:lnTo>
                  <a:lnTo>
                    <a:pt x="32" y="21"/>
                  </a:lnTo>
                  <a:lnTo>
                    <a:pt x="37" y="16"/>
                  </a:lnTo>
                  <a:lnTo>
                    <a:pt x="41" y="13"/>
                  </a:lnTo>
                  <a:lnTo>
                    <a:pt x="41" y="8"/>
                  </a:lnTo>
                  <a:lnTo>
                    <a:pt x="41" y="2"/>
                  </a:lnTo>
                  <a:lnTo>
                    <a:pt x="41" y="0"/>
                  </a:lnTo>
                  <a:lnTo>
                    <a:pt x="70" y="5"/>
                  </a:lnTo>
                  <a:lnTo>
                    <a:pt x="71" y="5"/>
                  </a:lnTo>
                  <a:lnTo>
                    <a:pt x="83" y="16"/>
                  </a:lnTo>
                  <a:lnTo>
                    <a:pt x="86" y="29"/>
                  </a:lnTo>
                  <a:lnTo>
                    <a:pt x="74" y="48"/>
                  </a:lnTo>
                  <a:lnTo>
                    <a:pt x="62" y="59"/>
                  </a:lnTo>
                  <a:lnTo>
                    <a:pt x="46" y="63"/>
                  </a:lnTo>
                  <a:lnTo>
                    <a:pt x="43" y="63"/>
                  </a:lnTo>
                  <a:lnTo>
                    <a:pt x="39" y="68"/>
                  </a:lnTo>
                  <a:lnTo>
                    <a:pt x="34" y="79"/>
                  </a:lnTo>
                  <a:lnTo>
                    <a:pt x="32" y="84"/>
                  </a:lnTo>
                  <a:lnTo>
                    <a:pt x="26" y="84"/>
                  </a:lnTo>
                  <a:lnTo>
                    <a:pt x="24" y="81"/>
                  </a:lnTo>
                  <a:lnTo>
                    <a:pt x="12" y="82"/>
                  </a:lnTo>
                  <a:lnTo>
                    <a:pt x="10" y="7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05" name="Freeform 206"/>
            <p:cNvSpPr>
              <a:spLocks/>
            </p:cNvSpPr>
            <p:nvPr/>
          </p:nvSpPr>
          <p:spPr bwMode="auto">
            <a:xfrm>
              <a:off x="1673584" y="3607507"/>
              <a:ext cx="64493" cy="77439"/>
            </a:xfrm>
            <a:custGeom>
              <a:avLst/>
              <a:gdLst>
                <a:gd name="T0" fmla="*/ 41 w 58"/>
                <a:gd name="T1" fmla="*/ 58 h 69"/>
                <a:gd name="T2" fmla="*/ 35 w 58"/>
                <a:gd name="T3" fmla="*/ 52 h 69"/>
                <a:gd name="T4" fmla="*/ 33 w 58"/>
                <a:gd name="T5" fmla="*/ 47 h 69"/>
                <a:gd name="T6" fmla="*/ 33 w 58"/>
                <a:gd name="T7" fmla="*/ 43 h 69"/>
                <a:gd name="T8" fmla="*/ 35 w 58"/>
                <a:gd name="T9" fmla="*/ 39 h 69"/>
                <a:gd name="T10" fmla="*/ 35 w 58"/>
                <a:gd name="T11" fmla="*/ 36 h 69"/>
                <a:gd name="T12" fmla="*/ 36 w 58"/>
                <a:gd name="T13" fmla="*/ 30 h 69"/>
                <a:gd name="T14" fmla="*/ 36 w 58"/>
                <a:gd name="T15" fmla="*/ 21 h 69"/>
                <a:gd name="T16" fmla="*/ 39 w 58"/>
                <a:gd name="T17" fmla="*/ 14 h 69"/>
                <a:gd name="T18" fmla="*/ 41 w 58"/>
                <a:gd name="T19" fmla="*/ 8 h 69"/>
                <a:gd name="T20" fmla="*/ 41 w 58"/>
                <a:gd name="T21" fmla="*/ 2 h 69"/>
                <a:gd name="T22" fmla="*/ 41 w 58"/>
                <a:gd name="T23" fmla="*/ 0 h 69"/>
                <a:gd name="T24" fmla="*/ 35 w 58"/>
                <a:gd name="T25" fmla="*/ 0 h 69"/>
                <a:gd name="T26" fmla="*/ 28 w 58"/>
                <a:gd name="T27" fmla="*/ 1 h 69"/>
                <a:gd name="T28" fmla="*/ 25 w 58"/>
                <a:gd name="T29" fmla="*/ 1 h 69"/>
                <a:gd name="T30" fmla="*/ 23 w 58"/>
                <a:gd name="T31" fmla="*/ 6 h 69"/>
                <a:gd name="T32" fmla="*/ 21 w 58"/>
                <a:gd name="T33" fmla="*/ 12 h 69"/>
                <a:gd name="T34" fmla="*/ 16 w 58"/>
                <a:gd name="T35" fmla="*/ 19 h 69"/>
                <a:gd name="T36" fmla="*/ 13 w 58"/>
                <a:gd name="T37" fmla="*/ 19 h 69"/>
                <a:gd name="T38" fmla="*/ 10 w 58"/>
                <a:gd name="T39" fmla="*/ 20 h 69"/>
                <a:gd name="T40" fmla="*/ 10 w 58"/>
                <a:gd name="T41" fmla="*/ 23 h 69"/>
                <a:gd name="T42" fmla="*/ 9 w 58"/>
                <a:gd name="T43" fmla="*/ 28 h 69"/>
                <a:gd name="T44" fmla="*/ 7 w 58"/>
                <a:gd name="T45" fmla="*/ 31 h 69"/>
                <a:gd name="T46" fmla="*/ 5 w 58"/>
                <a:gd name="T47" fmla="*/ 32 h 69"/>
                <a:gd name="T48" fmla="*/ 3 w 58"/>
                <a:gd name="T49" fmla="*/ 33 h 69"/>
                <a:gd name="T50" fmla="*/ 3 w 58"/>
                <a:gd name="T51" fmla="*/ 34 h 69"/>
                <a:gd name="T52" fmla="*/ 3 w 58"/>
                <a:gd name="T53" fmla="*/ 36 h 69"/>
                <a:gd name="T54" fmla="*/ 1 w 58"/>
                <a:gd name="T55" fmla="*/ 37 h 69"/>
                <a:gd name="T56" fmla="*/ 0 w 58"/>
                <a:gd name="T57" fmla="*/ 36 h 69"/>
                <a:gd name="T58" fmla="*/ 0 w 58"/>
                <a:gd name="T59" fmla="*/ 38 h 69"/>
                <a:gd name="T60" fmla="*/ 6 w 58"/>
                <a:gd name="T61" fmla="*/ 44 h 69"/>
                <a:gd name="T62" fmla="*/ 10 w 58"/>
                <a:gd name="T63" fmla="*/ 54 h 69"/>
                <a:gd name="T64" fmla="*/ 14 w 58"/>
                <a:gd name="T65" fmla="*/ 54 h 69"/>
                <a:gd name="T66" fmla="*/ 20 w 58"/>
                <a:gd name="T67" fmla="*/ 55 h 69"/>
                <a:gd name="T68" fmla="*/ 24 w 58"/>
                <a:gd name="T69" fmla="*/ 55 h 69"/>
                <a:gd name="T70" fmla="*/ 30 w 58"/>
                <a:gd name="T71" fmla="*/ 55 h 69"/>
                <a:gd name="T72" fmla="*/ 36 w 58"/>
                <a:gd name="T73" fmla="*/ 58 h 69"/>
                <a:gd name="T74" fmla="*/ 41 w 58"/>
                <a:gd name="T75" fmla="*/ 58 h 6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8"/>
                <a:gd name="T115" fmla="*/ 0 h 69"/>
                <a:gd name="T116" fmla="*/ 58 w 58"/>
                <a:gd name="T117" fmla="*/ 69 h 6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8" h="69">
                  <a:moveTo>
                    <a:pt x="57" y="68"/>
                  </a:moveTo>
                  <a:lnTo>
                    <a:pt x="49" y="60"/>
                  </a:lnTo>
                  <a:lnTo>
                    <a:pt x="46" y="55"/>
                  </a:lnTo>
                  <a:lnTo>
                    <a:pt x="46" y="50"/>
                  </a:lnTo>
                  <a:lnTo>
                    <a:pt x="49" y="45"/>
                  </a:lnTo>
                  <a:lnTo>
                    <a:pt x="50" y="42"/>
                  </a:lnTo>
                  <a:lnTo>
                    <a:pt x="51" y="35"/>
                  </a:lnTo>
                  <a:lnTo>
                    <a:pt x="51" y="25"/>
                  </a:lnTo>
                  <a:lnTo>
                    <a:pt x="54" y="16"/>
                  </a:lnTo>
                  <a:lnTo>
                    <a:pt x="57" y="10"/>
                  </a:lnTo>
                  <a:lnTo>
                    <a:pt x="57" y="2"/>
                  </a:lnTo>
                  <a:lnTo>
                    <a:pt x="57" y="0"/>
                  </a:lnTo>
                  <a:lnTo>
                    <a:pt x="49" y="0"/>
                  </a:lnTo>
                  <a:lnTo>
                    <a:pt x="39" y="1"/>
                  </a:lnTo>
                  <a:lnTo>
                    <a:pt x="36" y="1"/>
                  </a:lnTo>
                  <a:lnTo>
                    <a:pt x="32" y="8"/>
                  </a:lnTo>
                  <a:lnTo>
                    <a:pt x="30" y="14"/>
                  </a:lnTo>
                  <a:lnTo>
                    <a:pt x="22" y="22"/>
                  </a:lnTo>
                  <a:lnTo>
                    <a:pt x="18" y="23"/>
                  </a:lnTo>
                  <a:lnTo>
                    <a:pt x="14" y="24"/>
                  </a:lnTo>
                  <a:lnTo>
                    <a:pt x="14" y="27"/>
                  </a:lnTo>
                  <a:lnTo>
                    <a:pt x="13" y="32"/>
                  </a:lnTo>
                  <a:lnTo>
                    <a:pt x="10" y="36"/>
                  </a:lnTo>
                  <a:lnTo>
                    <a:pt x="7" y="37"/>
                  </a:lnTo>
                  <a:lnTo>
                    <a:pt x="4" y="39"/>
                  </a:lnTo>
                  <a:lnTo>
                    <a:pt x="5" y="40"/>
                  </a:lnTo>
                  <a:lnTo>
                    <a:pt x="5" y="42"/>
                  </a:lnTo>
                  <a:lnTo>
                    <a:pt x="1" y="43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8" y="51"/>
                  </a:lnTo>
                  <a:lnTo>
                    <a:pt x="14" y="62"/>
                  </a:lnTo>
                  <a:lnTo>
                    <a:pt x="20" y="62"/>
                  </a:lnTo>
                  <a:lnTo>
                    <a:pt x="28" y="64"/>
                  </a:lnTo>
                  <a:lnTo>
                    <a:pt x="33" y="64"/>
                  </a:lnTo>
                  <a:lnTo>
                    <a:pt x="42" y="64"/>
                  </a:lnTo>
                  <a:lnTo>
                    <a:pt x="51" y="68"/>
                  </a:lnTo>
                  <a:lnTo>
                    <a:pt x="57" y="6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06" name="Freeform 207"/>
            <p:cNvSpPr>
              <a:spLocks/>
            </p:cNvSpPr>
            <p:nvPr/>
          </p:nvSpPr>
          <p:spPr bwMode="auto">
            <a:xfrm>
              <a:off x="1601193" y="3553057"/>
              <a:ext cx="72390" cy="84699"/>
            </a:xfrm>
            <a:custGeom>
              <a:avLst/>
              <a:gdLst>
                <a:gd name="T0" fmla="*/ 46 w 64"/>
                <a:gd name="T1" fmla="*/ 33 h 76"/>
                <a:gd name="T2" fmla="*/ 44 w 64"/>
                <a:gd name="T3" fmla="*/ 39 h 76"/>
                <a:gd name="T4" fmla="*/ 36 w 64"/>
                <a:gd name="T5" fmla="*/ 44 h 76"/>
                <a:gd name="T6" fmla="*/ 34 w 64"/>
                <a:gd name="T7" fmla="*/ 45 h 76"/>
                <a:gd name="T8" fmla="*/ 31 w 64"/>
                <a:gd name="T9" fmla="*/ 49 h 76"/>
                <a:gd name="T10" fmla="*/ 25 w 64"/>
                <a:gd name="T11" fmla="*/ 53 h 76"/>
                <a:gd name="T12" fmla="*/ 18 w 64"/>
                <a:gd name="T13" fmla="*/ 59 h 76"/>
                <a:gd name="T14" fmla="*/ 12 w 64"/>
                <a:gd name="T15" fmla="*/ 64 h 76"/>
                <a:gd name="T16" fmla="*/ 3 w 64"/>
                <a:gd name="T17" fmla="*/ 53 h 76"/>
                <a:gd name="T18" fmla="*/ 0 w 64"/>
                <a:gd name="T19" fmla="*/ 47 h 76"/>
                <a:gd name="T20" fmla="*/ 2 w 64"/>
                <a:gd name="T21" fmla="*/ 42 h 76"/>
                <a:gd name="T22" fmla="*/ 5 w 64"/>
                <a:gd name="T23" fmla="*/ 36 h 76"/>
                <a:gd name="T24" fmla="*/ 6 w 64"/>
                <a:gd name="T25" fmla="*/ 33 h 76"/>
                <a:gd name="T26" fmla="*/ 3 w 64"/>
                <a:gd name="T27" fmla="*/ 29 h 76"/>
                <a:gd name="T28" fmla="*/ 3 w 64"/>
                <a:gd name="T29" fmla="*/ 26 h 76"/>
                <a:gd name="T30" fmla="*/ 6 w 64"/>
                <a:gd name="T31" fmla="*/ 24 h 76"/>
                <a:gd name="T32" fmla="*/ 25 w 64"/>
                <a:gd name="T33" fmla="*/ 23 h 76"/>
                <a:gd name="T34" fmla="*/ 25 w 64"/>
                <a:gd name="T35" fmla="*/ 17 h 76"/>
                <a:gd name="T36" fmla="*/ 18 w 64"/>
                <a:gd name="T37" fmla="*/ 6 h 76"/>
                <a:gd name="T38" fmla="*/ 19 w 64"/>
                <a:gd name="T39" fmla="*/ 6 h 76"/>
                <a:gd name="T40" fmla="*/ 19 w 64"/>
                <a:gd name="T41" fmla="*/ 0 h 76"/>
                <a:gd name="T42" fmla="*/ 36 w 64"/>
                <a:gd name="T43" fmla="*/ 0 h 76"/>
                <a:gd name="T44" fmla="*/ 36 w 64"/>
                <a:gd name="T45" fmla="*/ 2 h 76"/>
                <a:gd name="T46" fmla="*/ 36 w 64"/>
                <a:gd name="T47" fmla="*/ 27 h 76"/>
                <a:gd name="T48" fmla="*/ 41 w 64"/>
                <a:gd name="T49" fmla="*/ 27 h 76"/>
                <a:gd name="T50" fmla="*/ 41 w 64"/>
                <a:gd name="T51" fmla="*/ 30 h 76"/>
                <a:gd name="T52" fmla="*/ 46 w 64"/>
                <a:gd name="T53" fmla="*/ 33 h 7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64"/>
                <a:gd name="T82" fmla="*/ 0 h 76"/>
                <a:gd name="T83" fmla="*/ 64 w 64"/>
                <a:gd name="T84" fmla="*/ 76 h 7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64" h="76">
                  <a:moveTo>
                    <a:pt x="63" y="39"/>
                  </a:moveTo>
                  <a:lnTo>
                    <a:pt x="59" y="46"/>
                  </a:lnTo>
                  <a:lnTo>
                    <a:pt x="49" y="52"/>
                  </a:lnTo>
                  <a:lnTo>
                    <a:pt x="47" y="53"/>
                  </a:lnTo>
                  <a:lnTo>
                    <a:pt x="42" y="57"/>
                  </a:lnTo>
                  <a:lnTo>
                    <a:pt x="34" y="62"/>
                  </a:lnTo>
                  <a:lnTo>
                    <a:pt x="24" y="69"/>
                  </a:lnTo>
                  <a:lnTo>
                    <a:pt x="16" y="75"/>
                  </a:lnTo>
                  <a:lnTo>
                    <a:pt x="3" y="62"/>
                  </a:lnTo>
                  <a:lnTo>
                    <a:pt x="0" y="55"/>
                  </a:lnTo>
                  <a:lnTo>
                    <a:pt x="2" y="50"/>
                  </a:lnTo>
                  <a:lnTo>
                    <a:pt x="7" y="42"/>
                  </a:lnTo>
                  <a:lnTo>
                    <a:pt x="8" y="39"/>
                  </a:lnTo>
                  <a:lnTo>
                    <a:pt x="5" y="34"/>
                  </a:lnTo>
                  <a:lnTo>
                    <a:pt x="5" y="30"/>
                  </a:lnTo>
                  <a:lnTo>
                    <a:pt x="8" y="28"/>
                  </a:lnTo>
                  <a:lnTo>
                    <a:pt x="34" y="27"/>
                  </a:lnTo>
                  <a:lnTo>
                    <a:pt x="34" y="19"/>
                  </a:lnTo>
                  <a:lnTo>
                    <a:pt x="24" y="7"/>
                  </a:lnTo>
                  <a:lnTo>
                    <a:pt x="26" y="7"/>
                  </a:lnTo>
                  <a:lnTo>
                    <a:pt x="26" y="0"/>
                  </a:lnTo>
                  <a:lnTo>
                    <a:pt x="49" y="0"/>
                  </a:lnTo>
                  <a:lnTo>
                    <a:pt x="49" y="2"/>
                  </a:lnTo>
                  <a:lnTo>
                    <a:pt x="49" y="32"/>
                  </a:lnTo>
                  <a:lnTo>
                    <a:pt x="56" y="32"/>
                  </a:lnTo>
                  <a:lnTo>
                    <a:pt x="56" y="36"/>
                  </a:lnTo>
                  <a:lnTo>
                    <a:pt x="63" y="39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07" name="Freeform 208"/>
            <p:cNvSpPr>
              <a:spLocks/>
            </p:cNvSpPr>
            <p:nvPr/>
          </p:nvSpPr>
          <p:spPr bwMode="auto">
            <a:xfrm>
              <a:off x="1657789" y="3545797"/>
              <a:ext cx="23691" cy="45979"/>
            </a:xfrm>
            <a:custGeom>
              <a:avLst/>
              <a:gdLst>
                <a:gd name="T0" fmla="*/ 15 w 21"/>
                <a:gd name="T1" fmla="*/ 0 h 41"/>
                <a:gd name="T2" fmla="*/ 9 w 21"/>
                <a:gd name="T3" fmla="*/ 1 h 41"/>
                <a:gd name="T4" fmla="*/ 4 w 21"/>
                <a:gd name="T5" fmla="*/ 5 h 41"/>
                <a:gd name="T6" fmla="*/ 1 w 21"/>
                <a:gd name="T7" fmla="*/ 4 h 41"/>
                <a:gd name="T8" fmla="*/ 0 w 21"/>
                <a:gd name="T9" fmla="*/ 5 h 41"/>
                <a:gd name="T10" fmla="*/ 0 w 21"/>
                <a:gd name="T11" fmla="*/ 6 h 41"/>
                <a:gd name="T12" fmla="*/ 0 w 21"/>
                <a:gd name="T13" fmla="*/ 34 h 41"/>
                <a:gd name="T14" fmla="*/ 7 w 21"/>
                <a:gd name="T15" fmla="*/ 34 h 41"/>
                <a:gd name="T16" fmla="*/ 7 w 21"/>
                <a:gd name="T17" fmla="*/ 32 h 41"/>
                <a:gd name="T18" fmla="*/ 10 w 21"/>
                <a:gd name="T19" fmla="*/ 27 h 41"/>
                <a:gd name="T20" fmla="*/ 9 w 21"/>
                <a:gd name="T21" fmla="*/ 19 h 41"/>
                <a:gd name="T22" fmla="*/ 9 w 21"/>
                <a:gd name="T23" fmla="*/ 9 h 41"/>
                <a:gd name="T24" fmla="*/ 15 w 21"/>
                <a:gd name="T25" fmla="*/ 0 h 4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"/>
                <a:gd name="T40" fmla="*/ 0 h 41"/>
                <a:gd name="T41" fmla="*/ 21 w 21"/>
                <a:gd name="T42" fmla="*/ 41 h 4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" h="41">
                  <a:moveTo>
                    <a:pt x="20" y="0"/>
                  </a:moveTo>
                  <a:lnTo>
                    <a:pt x="13" y="1"/>
                  </a:lnTo>
                  <a:lnTo>
                    <a:pt x="6" y="5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40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14" y="31"/>
                  </a:lnTo>
                  <a:lnTo>
                    <a:pt x="13" y="23"/>
                  </a:lnTo>
                  <a:lnTo>
                    <a:pt x="13" y="11"/>
                  </a:lnTo>
                  <a:lnTo>
                    <a:pt x="20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08" name="Freeform 209"/>
            <p:cNvSpPr>
              <a:spLocks/>
            </p:cNvSpPr>
            <p:nvPr/>
          </p:nvSpPr>
          <p:spPr bwMode="auto">
            <a:xfrm>
              <a:off x="1690694" y="3678896"/>
              <a:ext cx="59229" cy="44769"/>
            </a:xfrm>
            <a:custGeom>
              <a:avLst/>
              <a:gdLst>
                <a:gd name="T0" fmla="*/ 38 w 52"/>
                <a:gd name="T1" fmla="*/ 14 h 40"/>
                <a:gd name="T2" fmla="*/ 38 w 52"/>
                <a:gd name="T3" fmla="*/ 13 h 40"/>
                <a:gd name="T4" fmla="*/ 32 w 52"/>
                <a:gd name="T5" fmla="*/ 6 h 40"/>
                <a:gd name="T6" fmla="*/ 30 w 52"/>
                <a:gd name="T7" fmla="*/ 5 h 40"/>
                <a:gd name="T8" fmla="*/ 29 w 52"/>
                <a:gd name="T9" fmla="*/ 6 h 40"/>
                <a:gd name="T10" fmla="*/ 27 w 52"/>
                <a:gd name="T11" fmla="*/ 6 h 40"/>
                <a:gd name="T12" fmla="*/ 20 w 52"/>
                <a:gd name="T13" fmla="*/ 2 h 40"/>
                <a:gd name="T14" fmla="*/ 14 w 52"/>
                <a:gd name="T15" fmla="*/ 2 h 40"/>
                <a:gd name="T16" fmla="*/ 9 w 52"/>
                <a:gd name="T17" fmla="*/ 1 h 40"/>
                <a:gd name="T18" fmla="*/ 7 w 52"/>
                <a:gd name="T19" fmla="*/ 0 h 40"/>
                <a:gd name="T20" fmla="*/ 3 w 52"/>
                <a:gd name="T21" fmla="*/ 0 h 40"/>
                <a:gd name="T22" fmla="*/ 0 w 52"/>
                <a:gd name="T23" fmla="*/ 1 h 40"/>
                <a:gd name="T24" fmla="*/ 1 w 52"/>
                <a:gd name="T25" fmla="*/ 2 h 40"/>
                <a:gd name="T26" fmla="*/ 1 w 52"/>
                <a:gd name="T27" fmla="*/ 6 h 40"/>
                <a:gd name="T28" fmla="*/ 1 w 52"/>
                <a:gd name="T29" fmla="*/ 10 h 40"/>
                <a:gd name="T30" fmla="*/ 3 w 52"/>
                <a:gd name="T31" fmla="*/ 15 h 40"/>
                <a:gd name="T32" fmla="*/ 7 w 52"/>
                <a:gd name="T33" fmla="*/ 19 h 40"/>
                <a:gd name="T34" fmla="*/ 7 w 52"/>
                <a:gd name="T35" fmla="*/ 18 h 40"/>
                <a:gd name="T36" fmla="*/ 4 w 52"/>
                <a:gd name="T37" fmla="*/ 16 h 40"/>
                <a:gd name="T38" fmla="*/ 4 w 52"/>
                <a:gd name="T39" fmla="*/ 15 h 40"/>
                <a:gd name="T40" fmla="*/ 7 w 52"/>
                <a:gd name="T41" fmla="*/ 13 h 40"/>
                <a:gd name="T42" fmla="*/ 9 w 52"/>
                <a:gd name="T43" fmla="*/ 15 h 40"/>
                <a:gd name="T44" fmla="*/ 18 w 52"/>
                <a:gd name="T45" fmla="*/ 26 h 40"/>
                <a:gd name="T46" fmla="*/ 17 w 52"/>
                <a:gd name="T47" fmla="*/ 27 h 40"/>
                <a:gd name="T48" fmla="*/ 18 w 52"/>
                <a:gd name="T49" fmla="*/ 29 h 40"/>
                <a:gd name="T50" fmla="*/ 19 w 52"/>
                <a:gd name="T51" fmla="*/ 30 h 40"/>
                <a:gd name="T52" fmla="*/ 20 w 52"/>
                <a:gd name="T53" fmla="*/ 29 h 40"/>
                <a:gd name="T54" fmla="*/ 20 w 52"/>
                <a:gd name="T55" fmla="*/ 29 h 40"/>
                <a:gd name="T56" fmla="*/ 21 w 52"/>
                <a:gd name="T57" fmla="*/ 29 h 40"/>
                <a:gd name="T58" fmla="*/ 21 w 52"/>
                <a:gd name="T59" fmla="*/ 30 h 40"/>
                <a:gd name="T60" fmla="*/ 25 w 52"/>
                <a:gd name="T61" fmla="*/ 33 h 40"/>
                <a:gd name="T62" fmla="*/ 28 w 52"/>
                <a:gd name="T63" fmla="*/ 31 h 40"/>
                <a:gd name="T64" fmla="*/ 30 w 52"/>
                <a:gd name="T65" fmla="*/ 27 h 40"/>
                <a:gd name="T66" fmla="*/ 32 w 52"/>
                <a:gd name="T67" fmla="*/ 23 h 40"/>
                <a:gd name="T68" fmla="*/ 35 w 52"/>
                <a:gd name="T69" fmla="*/ 19 h 40"/>
                <a:gd name="T70" fmla="*/ 38 w 52"/>
                <a:gd name="T71" fmla="*/ 14 h 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"/>
                <a:gd name="T109" fmla="*/ 0 h 40"/>
                <a:gd name="T110" fmla="*/ 52 w 52"/>
                <a:gd name="T111" fmla="*/ 40 h 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" h="40">
                  <a:moveTo>
                    <a:pt x="51" y="16"/>
                  </a:moveTo>
                  <a:lnTo>
                    <a:pt x="51" y="15"/>
                  </a:lnTo>
                  <a:lnTo>
                    <a:pt x="43" y="8"/>
                  </a:lnTo>
                  <a:lnTo>
                    <a:pt x="41" y="5"/>
                  </a:lnTo>
                  <a:lnTo>
                    <a:pt x="38" y="6"/>
                  </a:lnTo>
                  <a:lnTo>
                    <a:pt x="36" y="6"/>
                  </a:lnTo>
                  <a:lnTo>
                    <a:pt x="26" y="2"/>
                  </a:lnTo>
                  <a:lnTo>
                    <a:pt x="18" y="2"/>
                  </a:lnTo>
                  <a:lnTo>
                    <a:pt x="12" y="1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1" y="6"/>
                  </a:lnTo>
                  <a:lnTo>
                    <a:pt x="1" y="12"/>
                  </a:lnTo>
                  <a:lnTo>
                    <a:pt x="3" y="17"/>
                  </a:lnTo>
                  <a:lnTo>
                    <a:pt x="9" y="23"/>
                  </a:lnTo>
                  <a:lnTo>
                    <a:pt x="9" y="21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9" y="15"/>
                  </a:lnTo>
                  <a:lnTo>
                    <a:pt x="12" y="17"/>
                  </a:lnTo>
                  <a:lnTo>
                    <a:pt x="24" y="30"/>
                  </a:lnTo>
                  <a:lnTo>
                    <a:pt x="23" y="31"/>
                  </a:lnTo>
                  <a:lnTo>
                    <a:pt x="24" y="34"/>
                  </a:lnTo>
                  <a:lnTo>
                    <a:pt x="25" y="35"/>
                  </a:lnTo>
                  <a:lnTo>
                    <a:pt x="26" y="33"/>
                  </a:lnTo>
                  <a:lnTo>
                    <a:pt x="27" y="33"/>
                  </a:lnTo>
                  <a:lnTo>
                    <a:pt x="28" y="33"/>
                  </a:lnTo>
                  <a:lnTo>
                    <a:pt x="28" y="35"/>
                  </a:lnTo>
                  <a:lnTo>
                    <a:pt x="34" y="39"/>
                  </a:lnTo>
                  <a:lnTo>
                    <a:pt x="37" y="36"/>
                  </a:lnTo>
                  <a:lnTo>
                    <a:pt x="41" y="31"/>
                  </a:lnTo>
                  <a:lnTo>
                    <a:pt x="43" y="27"/>
                  </a:lnTo>
                  <a:lnTo>
                    <a:pt x="47" y="22"/>
                  </a:lnTo>
                  <a:lnTo>
                    <a:pt x="51" y="16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09" name="Freeform 210"/>
            <p:cNvSpPr>
              <a:spLocks/>
            </p:cNvSpPr>
            <p:nvPr/>
          </p:nvSpPr>
          <p:spPr bwMode="auto">
            <a:xfrm>
              <a:off x="1731496" y="3700675"/>
              <a:ext cx="101347" cy="31460"/>
            </a:xfrm>
            <a:custGeom>
              <a:avLst/>
              <a:gdLst>
                <a:gd name="T0" fmla="*/ 12 w 90"/>
                <a:gd name="T1" fmla="*/ 0 h 28"/>
                <a:gd name="T2" fmla="*/ 9 w 90"/>
                <a:gd name="T3" fmla="*/ 5 h 28"/>
                <a:gd name="T4" fmla="*/ 6 w 90"/>
                <a:gd name="T5" fmla="*/ 7 h 28"/>
                <a:gd name="T6" fmla="*/ 5 w 90"/>
                <a:gd name="T7" fmla="*/ 11 h 28"/>
                <a:gd name="T8" fmla="*/ 2 w 90"/>
                <a:gd name="T9" fmla="*/ 16 h 28"/>
                <a:gd name="T10" fmla="*/ 0 w 90"/>
                <a:gd name="T11" fmla="*/ 17 h 28"/>
                <a:gd name="T12" fmla="*/ 5 w 90"/>
                <a:gd name="T13" fmla="*/ 17 h 28"/>
                <a:gd name="T14" fmla="*/ 9 w 90"/>
                <a:gd name="T15" fmla="*/ 17 h 28"/>
                <a:gd name="T16" fmla="*/ 12 w 90"/>
                <a:gd name="T17" fmla="*/ 16 h 28"/>
                <a:gd name="T18" fmla="*/ 23 w 90"/>
                <a:gd name="T19" fmla="*/ 14 h 28"/>
                <a:gd name="T20" fmla="*/ 27 w 90"/>
                <a:gd name="T21" fmla="*/ 14 h 28"/>
                <a:gd name="T22" fmla="*/ 33 w 90"/>
                <a:gd name="T23" fmla="*/ 17 h 28"/>
                <a:gd name="T24" fmla="*/ 34 w 90"/>
                <a:gd name="T25" fmla="*/ 19 h 28"/>
                <a:gd name="T26" fmla="*/ 39 w 90"/>
                <a:gd name="T27" fmla="*/ 23 h 28"/>
                <a:gd name="T28" fmla="*/ 44 w 90"/>
                <a:gd name="T29" fmla="*/ 20 h 28"/>
                <a:gd name="T30" fmla="*/ 45 w 90"/>
                <a:gd name="T31" fmla="*/ 20 h 28"/>
                <a:gd name="T32" fmla="*/ 44 w 90"/>
                <a:gd name="T33" fmla="*/ 19 h 28"/>
                <a:gd name="T34" fmla="*/ 41 w 90"/>
                <a:gd name="T35" fmla="*/ 19 h 28"/>
                <a:gd name="T36" fmla="*/ 42 w 90"/>
                <a:gd name="T37" fmla="*/ 16 h 28"/>
                <a:gd name="T38" fmla="*/ 45 w 90"/>
                <a:gd name="T39" fmla="*/ 14 h 28"/>
                <a:gd name="T40" fmla="*/ 49 w 90"/>
                <a:gd name="T41" fmla="*/ 11 h 28"/>
                <a:gd name="T42" fmla="*/ 49 w 90"/>
                <a:gd name="T43" fmla="*/ 9 h 28"/>
                <a:gd name="T44" fmla="*/ 53 w 90"/>
                <a:gd name="T45" fmla="*/ 7 h 28"/>
                <a:gd name="T46" fmla="*/ 56 w 90"/>
                <a:gd name="T47" fmla="*/ 7 h 28"/>
                <a:gd name="T48" fmla="*/ 59 w 90"/>
                <a:gd name="T49" fmla="*/ 11 h 28"/>
                <a:gd name="T50" fmla="*/ 63 w 90"/>
                <a:gd name="T51" fmla="*/ 13 h 28"/>
                <a:gd name="T52" fmla="*/ 65 w 90"/>
                <a:gd name="T53" fmla="*/ 11 h 28"/>
                <a:gd name="T54" fmla="*/ 63 w 90"/>
                <a:gd name="T55" fmla="*/ 7 h 28"/>
                <a:gd name="T56" fmla="*/ 63 w 90"/>
                <a:gd name="T57" fmla="*/ 7 h 28"/>
                <a:gd name="T58" fmla="*/ 61 w 90"/>
                <a:gd name="T59" fmla="*/ 4 h 28"/>
                <a:gd name="T60" fmla="*/ 58 w 90"/>
                <a:gd name="T61" fmla="*/ 3 h 28"/>
                <a:gd name="T62" fmla="*/ 54 w 90"/>
                <a:gd name="T63" fmla="*/ 3 h 28"/>
                <a:gd name="T64" fmla="*/ 49 w 90"/>
                <a:gd name="T65" fmla="*/ 1 h 28"/>
                <a:gd name="T66" fmla="*/ 44 w 90"/>
                <a:gd name="T67" fmla="*/ 4 h 28"/>
                <a:gd name="T68" fmla="*/ 33 w 90"/>
                <a:gd name="T69" fmla="*/ 7 h 28"/>
                <a:gd name="T70" fmla="*/ 27 w 90"/>
                <a:gd name="T71" fmla="*/ 5 h 28"/>
                <a:gd name="T72" fmla="*/ 20 w 90"/>
                <a:gd name="T73" fmla="*/ 3 h 28"/>
                <a:gd name="T74" fmla="*/ 12 w 90"/>
                <a:gd name="T75" fmla="*/ 0 h 2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0"/>
                <a:gd name="T115" fmla="*/ 0 h 28"/>
                <a:gd name="T116" fmla="*/ 90 w 90"/>
                <a:gd name="T117" fmla="*/ 28 h 2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0" h="28">
                  <a:moveTo>
                    <a:pt x="16" y="0"/>
                  </a:moveTo>
                  <a:lnTo>
                    <a:pt x="12" y="5"/>
                  </a:lnTo>
                  <a:lnTo>
                    <a:pt x="8" y="9"/>
                  </a:lnTo>
                  <a:lnTo>
                    <a:pt x="7" y="13"/>
                  </a:lnTo>
                  <a:lnTo>
                    <a:pt x="2" y="18"/>
                  </a:lnTo>
                  <a:lnTo>
                    <a:pt x="0" y="19"/>
                  </a:lnTo>
                  <a:lnTo>
                    <a:pt x="7" y="19"/>
                  </a:lnTo>
                  <a:lnTo>
                    <a:pt x="12" y="19"/>
                  </a:lnTo>
                  <a:lnTo>
                    <a:pt x="16" y="18"/>
                  </a:lnTo>
                  <a:lnTo>
                    <a:pt x="31" y="16"/>
                  </a:lnTo>
                  <a:lnTo>
                    <a:pt x="36" y="16"/>
                  </a:lnTo>
                  <a:lnTo>
                    <a:pt x="46" y="19"/>
                  </a:lnTo>
                  <a:lnTo>
                    <a:pt x="47" y="22"/>
                  </a:lnTo>
                  <a:lnTo>
                    <a:pt x="53" y="27"/>
                  </a:lnTo>
                  <a:lnTo>
                    <a:pt x="61" y="24"/>
                  </a:lnTo>
                  <a:lnTo>
                    <a:pt x="62" y="24"/>
                  </a:lnTo>
                  <a:lnTo>
                    <a:pt x="60" y="22"/>
                  </a:lnTo>
                  <a:lnTo>
                    <a:pt x="56" y="21"/>
                  </a:lnTo>
                  <a:lnTo>
                    <a:pt x="57" y="18"/>
                  </a:lnTo>
                  <a:lnTo>
                    <a:pt x="62" y="16"/>
                  </a:lnTo>
                  <a:lnTo>
                    <a:pt x="67" y="13"/>
                  </a:lnTo>
                  <a:lnTo>
                    <a:pt x="67" y="11"/>
                  </a:lnTo>
                  <a:lnTo>
                    <a:pt x="73" y="9"/>
                  </a:lnTo>
                  <a:lnTo>
                    <a:pt x="76" y="9"/>
                  </a:lnTo>
                  <a:lnTo>
                    <a:pt x="81" y="13"/>
                  </a:lnTo>
                  <a:lnTo>
                    <a:pt x="87" y="15"/>
                  </a:lnTo>
                  <a:lnTo>
                    <a:pt x="89" y="13"/>
                  </a:lnTo>
                  <a:lnTo>
                    <a:pt x="87" y="9"/>
                  </a:lnTo>
                  <a:lnTo>
                    <a:pt x="87" y="7"/>
                  </a:lnTo>
                  <a:lnTo>
                    <a:pt x="83" y="4"/>
                  </a:lnTo>
                  <a:lnTo>
                    <a:pt x="79" y="3"/>
                  </a:lnTo>
                  <a:lnTo>
                    <a:pt x="74" y="3"/>
                  </a:lnTo>
                  <a:lnTo>
                    <a:pt x="67" y="1"/>
                  </a:lnTo>
                  <a:lnTo>
                    <a:pt x="61" y="4"/>
                  </a:lnTo>
                  <a:lnTo>
                    <a:pt x="46" y="7"/>
                  </a:lnTo>
                  <a:lnTo>
                    <a:pt x="36" y="5"/>
                  </a:lnTo>
                  <a:lnTo>
                    <a:pt x="27" y="3"/>
                  </a:lnTo>
                  <a:lnTo>
                    <a:pt x="16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10" name="Freeform 211"/>
            <p:cNvSpPr>
              <a:spLocks/>
            </p:cNvSpPr>
            <p:nvPr/>
          </p:nvSpPr>
          <p:spPr bwMode="auto">
            <a:xfrm>
              <a:off x="1219498" y="3337680"/>
              <a:ext cx="469880" cy="279506"/>
            </a:xfrm>
            <a:custGeom>
              <a:avLst/>
              <a:gdLst>
                <a:gd name="T0" fmla="*/ 298 w 418"/>
                <a:gd name="T1" fmla="*/ 151 h 249"/>
                <a:gd name="T2" fmla="*/ 304 w 418"/>
                <a:gd name="T3" fmla="*/ 140 h 249"/>
                <a:gd name="T4" fmla="*/ 296 w 418"/>
                <a:gd name="T5" fmla="*/ 137 h 249"/>
                <a:gd name="T6" fmla="*/ 278 w 418"/>
                <a:gd name="T7" fmla="*/ 140 h 249"/>
                <a:gd name="T8" fmla="*/ 267 w 418"/>
                <a:gd name="T9" fmla="*/ 139 h 249"/>
                <a:gd name="T10" fmla="*/ 264 w 418"/>
                <a:gd name="T11" fmla="*/ 146 h 249"/>
                <a:gd name="T12" fmla="*/ 263 w 418"/>
                <a:gd name="T13" fmla="*/ 156 h 249"/>
                <a:gd name="T14" fmla="*/ 257 w 418"/>
                <a:gd name="T15" fmla="*/ 163 h 249"/>
                <a:gd name="T16" fmla="*/ 248 w 418"/>
                <a:gd name="T17" fmla="*/ 168 h 249"/>
                <a:gd name="T18" fmla="*/ 231 w 418"/>
                <a:gd name="T19" fmla="*/ 169 h 249"/>
                <a:gd name="T20" fmla="*/ 208 w 418"/>
                <a:gd name="T21" fmla="*/ 160 h 249"/>
                <a:gd name="T22" fmla="*/ 202 w 418"/>
                <a:gd name="T23" fmla="*/ 148 h 249"/>
                <a:gd name="T24" fmla="*/ 197 w 418"/>
                <a:gd name="T25" fmla="*/ 128 h 249"/>
                <a:gd name="T26" fmla="*/ 192 w 418"/>
                <a:gd name="T27" fmla="*/ 110 h 249"/>
                <a:gd name="T28" fmla="*/ 193 w 418"/>
                <a:gd name="T29" fmla="*/ 96 h 249"/>
                <a:gd name="T30" fmla="*/ 183 w 418"/>
                <a:gd name="T31" fmla="*/ 77 h 249"/>
                <a:gd name="T32" fmla="*/ 167 w 418"/>
                <a:gd name="T33" fmla="*/ 55 h 249"/>
                <a:gd name="T34" fmla="*/ 156 w 418"/>
                <a:gd name="T35" fmla="*/ 43 h 249"/>
                <a:gd name="T36" fmla="*/ 145 w 418"/>
                <a:gd name="T37" fmla="*/ 46 h 249"/>
                <a:gd name="T38" fmla="*/ 132 w 418"/>
                <a:gd name="T39" fmla="*/ 42 h 249"/>
                <a:gd name="T40" fmla="*/ 117 w 418"/>
                <a:gd name="T41" fmla="*/ 25 h 249"/>
                <a:gd name="T42" fmla="*/ 105 w 418"/>
                <a:gd name="T43" fmla="*/ 7 h 249"/>
                <a:gd name="T44" fmla="*/ 92 w 418"/>
                <a:gd name="T45" fmla="*/ 10 h 249"/>
                <a:gd name="T46" fmla="*/ 77 w 418"/>
                <a:gd name="T47" fmla="*/ 18 h 249"/>
                <a:gd name="T48" fmla="*/ 50 w 418"/>
                <a:gd name="T49" fmla="*/ 12 h 249"/>
                <a:gd name="T50" fmla="*/ 26 w 418"/>
                <a:gd name="T51" fmla="*/ 3 h 249"/>
                <a:gd name="T52" fmla="*/ 21 w 418"/>
                <a:gd name="T53" fmla="*/ 0 h 249"/>
                <a:gd name="T54" fmla="*/ 0 w 418"/>
                <a:gd name="T55" fmla="*/ 7 h 249"/>
                <a:gd name="T56" fmla="*/ 26 w 418"/>
                <a:gd name="T57" fmla="*/ 69 h 249"/>
                <a:gd name="T58" fmla="*/ 38 w 418"/>
                <a:gd name="T59" fmla="*/ 79 h 249"/>
                <a:gd name="T60" fmla="*/ 52 w 418"/>
                <a:gd name="T61" fmla="*/ 104 h 249"/>
                <a:gd name="T62" fmla="*/ 73 w 418"/>
                <a:gd name="T63" fmla="*/ 126 h 249"/>
                <a:gd name="T64" fmla="*/ 77 w 418"/>
                <a:gd name="T65" fmla="*/ 123 h 249"/>
                <a:gd name="T66" fmla="*/ 57 w 418"/>
                <a:gd name="T67" fmla="*/ 86 h 249"/>
                <a:gd name="T68" fmla="*/ 34 w 418"/>
                <a:gd name="T69" fmla="*/ 48 h 249"/>
                <a:gd name="T70" fmla="*/ 23 w 418"/>
                <a:gd name="T71" fmla="*/ 19 h 249"/>
                <a:gd name="T72" fmla="*/ 25 w 418"/>
                <a:gd name="T73" fmla="*/ 13 h 249"/>
                <a:gd name="T74" fmla="*/ 32 w 418"/>
                <a:gd name="T75" fmla="*/ 16 h 249"/>
                <a:gd name="T76" fmla="*/ 52 w 418"/>
                <a:gd name="T77" fmla="*/ 54 h 249"/>
                <a:gd name="T78" fmla="*/ 69 w 418"/>
                <a:gd name="T79" fmla="*/ 69 h 249"/>
                <a:gd name="T80" fmla="*/ 77 w 418"/>
                <a:gd name="T81" fmla="*/ 81 h 249"/>
                <a:gd name="T82" fmla="*/ 114 w 418"/>
                <a:gd name="T83" fmla="*/ 135 h 249"/>
                <a:gd name="T84" fmla="*/ 135 w 418"/>
                <a:gd name="T85" fmla="*/ 173 h 249"/>
                <a:gd name="T86" fmla="*/ 157 w 418"/>
                <a:gd name="T87" fmla="*/ 185 h 249"/>
                <a:gd name="T88" fmla="*/ 178 w 418"/>
                <a:gd name="T89" fmla="*/ 192 h 249"/>
                <a:gd name="T90" fmla="*/ 214 w 418"/>
                <a:gd name="T91" fmla="*/ 205 h 249"/>
                <a:gd name="T92" fmla="*/ 243 w 418"/>
                <a:gd name="T93" fmla="*/ 205 h 249"/>
                <a:gd name="T94" fmla="*/ 249 w 418"/>
                <a:gd name="T95" fmla="*/ 213 h 249"/>
                <a:gd name="T96" fmla="*/ 254 w 418"/>
                <a:gd name="T97" fmla="*/ 201 h 249"/>
                <a:gd name="T98" fmla="*/ 253 w 418"/>
                <a:gd name="T99" fmla="*/ 195 h 249"/>
                <a:gd name="T100" fmla="*/ 254 w 418"/>
                <a:gd name="T101" fmla="*/ 189 h 249"/>
                <a:gd name="T102" fmla="*/ 273 w 418"/>
                <a:gd name="T103" fmla="*/ 181 h 249"/>
                <a:gd name="T104" fmla="*/ 267 w 418"/>
                <a:gd name="T105" fmla="*/ 173 h 249"/>
                <a:gd name="T106" fmla="*/ 284 w 418"/>
                <a:gd name="T107" fmla="*/ 165 h 249"/>
                <a:gd name="T108" fmla="*/ 285 w 418"/>
                <a:gd name="T109" fmla="*/ 162 h 249"/>
                <a:gd name="T110" fmla="*/ 292 w 418"/>
                <a:gd name="T111" fmla="*/ 160 h 24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18"/>
                <a:gd name="T169" fmla="*/ 0 h 249"/>
                <a:gd name="T170" fmla="*/ 418 w 418"/>
                <a:gd name="T171" fmla="*/ 249 h 24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18" h="249">
                  <a:moveTo>
                    <a:pt x="405" y="184"/>
                  </a:moveTo>
                  <a:lnTo>
                    <a:pt x="409" y="176"/>
                  </a:lnTo>
                  <a:lnTo>
                    <a:pt x="415" y="170"/>
                  </a:lnTo>
                  <a:lnTo>
                    <a:pt x="417" y="163"/>
                  </a:lnTo>
                  <a:lnTo>
                    <a:pt x="415" y="162"/>
                  </a:lnTo>
                  <a:lnTo>
                    <a:pt x="406" y="160"/>
                  </a:lnTo>
                  <a:lnTo>
                    <a:pt x="396" y="160"/>
                  </a:lnTo>
                  <a:lnTo>
                    <a:pt x="380" y="163"/>
                  </a:lnTo>
                  <a:lnTo>
                    <a:pt x="370" y="163"/>
                  </a:lnTo>
                  <a:lnTo>
                    <a:pt x="366" y="162"/>
                  </a:lnTo>
                  <a:lnTo>
                    <a:pt x="364" y="163"/>
                  </a:lnTo>
                  <a:lnTo>
                    <a:pt x="362" y="169"/>
                  </a:lnTo>
                  <a:lnTo>
                    <a:pt x="361" y="172"/>
                  </a:lnTo>
                  <a:lnTo>
                    <a:pt x="361" y="181"/>
                  </a:lnTo>
                  <a:lnTo>
                    <a:pt x="357" y="184"/>
                  </a:lnTo>
                  <a:lnTo>
                    <a:pt x="352" y="190"/>
                  </a:lnTo>
                  <a:lnTo>
                    <a:pt x="348" y="191"/>
                  </a:lnTo>
                  <a:lnTo>
                    <a:pt x="340" y="195"/>
                  </a:lnTo>
                  <a:lnTo>
                    <a:pt x="335" y="196"/>
                  </a:lnTo>
                  <a:lnTo>
                    <a:pt x="317" y="196"/>
                  </a:lnTo>
                  <a:lnTo>
                    <a:pt x="298" y="192"/>
                  </a:lnTo>
                  <a:lnTo>
                    <a:pt x="285" y="186"/>
                  </a:lnTo>
                  <a:lnTo>
                    <a:pt x="279" y="183"/>
                  </a:lnTo>
                  <a:lnTo>
                    <a:pt x="276" y="173"/>
                  </a:lnTo>
                  <a:lnTo>
                    <a:pt x="274" y="161"/>
                  </a:lnTo>
                  <a:lnTo>
                    <a:pt x="270" y="149"/>
                  </a:lnTo>
                  <a:lnTo>
                    <a:pt x="265" y="139"/>
                  </a:lnTo>
                  <a:lnTo>
                    <a:pt x="263" y="128"/>
                  </a:lnTo>
                  <a:lnTo>
                    <a:pt x="263" y="119"/>
                  </a:lnTo>
                  <a:lnTo>
                    <a:pt x="265" y="112"/>
                  </a:lnTo>
                  <a:lnTo>
                    <a:pt x="263" y="95"/>
                  </a:lnTo>
                  <a:lnTo>
                    <a:pt x="250" y="89"/>
                  </a:lnTo>
                  <a:lnTo>
                    <a:pt x="239" y="78"/>
                  </a:lnTo>
                  <a:lnTo>
                    <a:pt x="228" y="64"/>
                  </a:lnTo>
                  <a:lnTo>
                    <a:pt x="221" y="56"/>
                  </a:lnTo>
                  <a:lnTo>
                    <a:pt x="214" y="50"/>
                  </a:lnTo>
                  <a:lnTo>
                    <a:pt x="205" y="49"/>
                  </a:lnTo>
                  <a:lnTo>
                    <a:pt x="199" y="54"/>
                  </a:lnTo>
                  <a:lnTo>
                    <a:pt x="192" y="54"/>
                  </a:lnTo>
                  <a:lnTo>
                    <a:pt x="182" y="49"/>
                  </a:lnTo>
                  <a:lnTo>
                    <a:pt x="170" y="40"/>
                  </a:lnTo>
                  <a:lnTo>
                    <a:pt x="160" y="29"/>
                  </a:lnTo>
                  <a:lnTo>
                    <a:pt x="156" y="12"/>
                  </a:lnTo>
                  <a:lnTo>
                    <a:pt x="144" y="9"/>
                  </a:lnTo>
                  <a:lnTo>
                    <a:pt x="134" y="7"/>
                  </a:lnTo>
                  <a:lnTo>
                    <a:pt x="127" y="12"/>
                  </a:lnTo>
                  <a:lnTo>
                    <a:pt x="117" y="18"/>
                  </a:lnTo>
                  <a:lnTo>
                    <a:pt x="105" y="20"/>
                  </a:lnTo>
                  <a:lnTo>
                    <a:pt x="90" y="20"/>
                  </a:lnTo>
                  <a:lnTo>
                    <a:pt x="68" y="14"/>
                  </a:lnTo>
                  <a:lnTo>
                    <a:pt x="50" y="9"/>
                  </a:lnTo>
                  <a:lnTo>
                    <a:pt x="36" y="3"/>
                  </a:lnTo>
                  <a:lnTo>
                    <a:pt x="35" y="2"/>
                  </a:lnTo>
                  <a:lnTo>
                    <a:pt x="29" y="0"/>
                  </a:lnTo>
                  <a:lnTo>
                    <a:pt x="16" y="1"/>
                  </a:lnTo>
                  <a:lnTo>
                    <a:pt x="0" y="9"/>
                  </a:lnTo>
                  <a:lnTo>
                    <a:pt x="25" y="56"/>
                  </a:lnTo>
                  <a:lnTo>
                    <a:pt x="35" y="80"/>
                  </a:lnTo>
                  <a:lnTo>
                    <a:pt x="44" y="85"/>
                  </a:lnTo>
                  <a:lnTo>
                    <a:pt x="53" y="92"/>
                  </a:lnTo>
                  <a:lnTo>
                    <a:pt x="61" y="103"/>
                  </a:lnTo>
                  <a:lnTo>
                    <a:pt x="71" y="121"/>
                  </a:lnTo>
                  <a:lnTo>
                    <a:pt x="89" y="142"/>
                  </a:lnTo>
                  <a:lnTo>
                    <a:pt x="101" y="147"/>
                  </a:lnTo>
                  <a:lnTo>
                    <a:pt x="105" y="147"/>
                  </a:lnTo>
                  <a:lnTo>
                    <a:pt x="105" y="143"/>
                  </a:lnTo>
                  <a:lnTo>
                    <a:pt x="86" y="114"/>
                  </a:lnTo>
                  <a:lnTo>
                    <a:pt x="78" y="100"/>
                  </a:lnTo>
                  <a:lnTo>
                    <a:pt x="68" y="81"/>
                  </a:lnTo>
                  <a:lnTo>
                    <a:pt x="47" y="56"/>
                  </a:lnTo>
                  <a:lnTo>
                    <a:pt x="37" y="40"/>
                  </a:lnTo>
                  <a:lnTo>
                    <a:pt x="32" y="22"/>
                  </a:lnTo>
                  <a:lnTo>
                    <a:pt x="32" y="20"/>
                  </a:lnTo>
                  <a:lnTo>
                    <a:pt x="34" y="15"/>
                  </a:lnTo>
                  <a:lnTo>
                    <a:pt x="37" y="13"/>
                  </a:lnTo>
                  <a:lnTo>
                    <a:pt x="45" y="18"/>
                  </a:lnTo>
                  <a:lnTo>
                    <a:pt x="60" y="42"/>
                  </a:lnTo>
                  <a:lnTo>
                    <a:pt x="71" y="62"/>
                  </a:lnTo>
                  <a:lnTo>
                    <a:pt x="84" y="76"/>
                  </a:lnTo>
                  <a:lnTo>
                    <a:pt x="95" y="80"/>
                  </a:lnTo>
                  <a:lnTo>
                    <a:pt x="103" y="85"/>
                  </a:lnTo>
                  <a:lnTo>
                    <a:pt x="105" y="94"/>
                  </a:lnTo>
                  <a:lnTo>
                    <a:pt x="152" y="142"/>
                  </a:lnTo>
                  <a:lnTo>
                    <a:pt x="157" y="157"/>
                  </a:lnTo>
                  <a:lnTo>
                    <a:pt x="160" y="196"/>
                  </a:lnTo>
                  <a:lnTo>
                    <a:pt x="185" y="201"/>
                  </a:lnTo>
                  <a:lnTo>
                    <a:pt x="200" y="207"/>
                  </a:lnTo>
                  <a:lnTo>
                    <a:pt x="215" y="214"/>
                  </a:lnTo>
                  <a:lnTo>
                    <a:pt x="226" y="223"/>
                  </a:lnTo>
                  <a:lnTo>
                    <a:pt x="244" y="223"/>
                  </a:lnTo>
                  <a:lnTo>
                    <a:pt x="259" y="229"/>
                  </a:lnTo>
                  <a:lnTo>
                    <a:pt x="293" y="238"/>
                  </a:lnTo>
                  <a:lnTo>
                    <a:pt x="327" y="238"/>
                  </a:lnTo>
                  <a:lnTo>
                    <a:pt x="334" y="238"/>
                  </a:lnTo>
                  <a:lnTo>
                    <a:pt x="338" y="242"/>
                  </a:lnTo>
                  <a:lnTo>
                    <a:pt x="341" y="248"/>
                  </a:lnTo>
                  <a:lnTo>
                    <a:pt x="343" y="242"/>
                  </a:lnTo>
                  <a:lnTo>
                    <a:pt x="348" y="234"/>
                  </a:lnTo>
                  <a:lnTo>
                    <a:pt x="348" y="231"/>
                  </a:lnTo>
                  <a:lnTo>
                    <a:pt x="347" y="226"/>
                  </a:lnTo>
                  <a:lnTo>
                    <a:pt x="345" y="223"/>
                  </a:lnTo>
                  <a:lnTo>
                    <a:pt x="348" y="220"/>
                  </a:lnTo>
                  <a:lnTo>
                    <a:pt x="375" y="219"/>
                  </a:lnTo>
                  <a:lnTo>
                    <a:pt x="375" y="210"/>
                  </a:lnTo>
                  <a:lnTo>
                    <a:pt x="364" y="200"/>
                  </a:lnTo>
                  <a:lnTo>
                    <a:pt x="366" y="200"/>
                  </a:lnTo>
                  <a:lnTo>
                    <a:pt x="366" y="192"/>
                  </a:lnTo>
                  <a:lnTo>
                    <a:pt x="390" y="192"/>
                  </a:lnTo>
                  <a:lnTo>
                    <a:pt x="390" y="190"/>
                  </a:lnTo>
                  <a:lnTo>
                    <a:pt x="391" y="189"/>
                  </a:lnTo>
                  <a:lnTo>
                    <a:pt x="394" y="189"/>
                  </a:lnTo>
                  <a:lnTo>
                    <a:pt x="401" y="186"/>
                  </a:lnTo>
                  <a:lnTo>
                    <a:pt x="405" y="184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11" name="Freeform 212"/>
            <p:cNvSpPr>
              <a:spLocks/>
            </p:cNvSpPr>
            <p:nvPr/>
          </p:nvSpPr>
          <p:spPr bwMode="auto">
            <a:xfrm>
              <a:off x="1635414" y="3597827"/>
              <a:ext cx="102663" cy="54449"/>
            </a:xfrm>
            <a:custGeom>
              <a:avLst/>
              <a:gdLst>
                <a:gd name="T0" fmla="*/ 64 w 91"/>
                <a:gd name="T1" fmla="*/ 8 h 48"/>
                <a:gd name="T2" fmla="*/ 60 w 91"/>
                <a:gd name="T3" fmla="*/ 8 h 48"/>
                <a:gd name="T4" fmla="*/ 54 w 91"/>
                <a:gd name="T5" fmla="*/ 8 h 48"/>
                <a:gd name="T6" fmla="*/ 51 w 91"/>
                <a:gd name="T7" fmla="*/ 8 h 48"/>
                <a:gd name="T8" fmla="*/ 47 w 91"/>
                <a:gd name="T9" fmla="*/ 17 h 48"/>
                <a:gd name="T10" fmla="*/ 45 w 91"/>
                <a:gd name="T11" fmla="*/ 21 h 48"/>
                <a:gd name="T12" fmla="*/ 39 w 91"/>
                <a:gd name="T13" fmla="*/ 27 h 48"/>
                <a:gd name="T14" fmla="*/ 38 w 91"/>
                <a:gd name="T15" fmla="*/ 28 h 48"/>
                <a:gd name="T16" fmla="*/ 35 w 91"/>
                <a:gd name="T17" fmla="*/ 29 h 48"/>
                <a:gd name="T18" fmla="*/ 34 w 91"/>
                <a:gd name="T19" fmla="*/ 34 h 48"/>
                <a:gd name="T20" fmla="*/ 33 w 91"/>
                <a:gd name="T21" fmla="*/ 36 h 48"/>
                <a:gd name="T22" fmla="*/ 31 w 91"/>
                <a:gd name="T23" fmla="*/ 39 h 48"/>
                <a:gd name="T24" fmla="*/ 29 w 91"/>
                <a:gd name="T25" fmla="*/ 41 h 48"/>
                <a:gd name="T26" fmla="*/ 28 w 91"/>
                <a:gd name="T27" fmla="*/ 41 h 48"/>
                <a:gd name="T28" fmla="*/ 27 w 91"/>
                <a:gd name="T29" fmla="*/ 38 h 48"/>
                <a:gd name="T30" fmla="*/ 26 w 91"/>
                <a:gd name="T31" fmla="*/ 38 h 48"/>
                <a:gd name="T32" fmla="*/ 25 w 91"/>
                <a:gd name="T33" fmla="*/ 38 h 48"/>
                <a:gd name="T34" fmla="*/ 23 w 91"/>
                <a:gd name="T35" fmla="*/ 38 h 48"/>
                <a:gd name="T36" fmla="*/ 23 w 91"/>
                <a:gd name="T37" fmla="*/ 37 h 48"/>
                <a:gd name="T38" fmla="*/ 25 w 91"/>
                <a:gd name="T39" fmla="*/ 32 h 48"/>
                <a:gd name="T40" fmla="*/ 21 w 91"/>
                <a:gd name="T41" fmla="*/ 29 h 48"/>
                <a:gd name="T42" fmla="*/ 18 w 91"/>
                <a:gd name="T43" fmla="*/ 27 h 48"/>
                <a:gd name="T44" fmla="*/ 16 w 91"/>
                <a:gd name="T45" fmla="*/ 26 h 48"/>
                <a:gd name="T46" fmla="*/ 13 w 91"/>
                <a:gd name="T47" fmla="*/ 27 h 48"/>
                <a:gd name="T48" fmla="*/ 13 w 91"/>
                <a:gd name="T49" fmla="*/ 29 h 48"/>
                <a:gd name="T50" fmla="*/ 9 w 91"/>
                <a:gd name="T51" fmla="*/ 25 h 48"/>
                <a:gd name="T52" fmla="*/ 3 w 91"/>
                <a:gd name="T53" fmla="*/ 22 h 48"/>
                <a:gd name="T54" fmla="*/ 0 w 91"/>
                <a:gd name="T55" fmla="*/ 22 h 48"/>
                <a:gd name="T56" fmla="*/ 2 w 91"/>
                <a:gd name="T57" fmla="*/ 21 h 48"/>
                <a:gd name="T58" fmla="*/ 3 w 91"/>
                <a:gd name="T59" fmla="*/ 21 h 48"/>
                <a:gd name="T60" fmla="*/ 8 w 91"/>
                <a:gd name="T61" fmla="*/ 17 h 48"/>
                <a:gd name="T62" fmla="*/ 11 w 91"/>
                <a:gd name="T63" fmla="*/ 11 h 48"/>
                <a:gd name="T64" fmla="*/ 13 w 91"/>
                <a:gd name="T65" fmla="*/ 11 h 48"/>
                <a:gd name="T66" fmla="*/ 20 w 91"/>
                <a:gd name="T67" fmla="*/ 7 h 48"/>
                <a:gd name="T68" fmla="*/ 23 w 91"/>
                <a:gd name="T69" fmla="*/ 2 h 48"/>
                <a:gd name="T70" fmla="*/ 23 w 91"/>
                <a:gd name="T71" fmla="*/ 1 h 48"/>
                <a:gd name="T72" fmla="*/ 27 w 91"/>
                <a:gd name="T73" fmla="*/ 2 h 48"/>
                <a:gd name="T74" fmla="*/ 33 w 91"/>
                <a:gd name="T75" fmla="*/ 1 h 48"/>
                <a:gd name="T76" fmla="*/ 39 w 91"/>
                <a:gd name="T77" fmla="*/ 0 h 48"/>
                <a:gd name="T78" fmla="*/ 49 w 91"/>
                <a:gd name="T79" fmla="*/ 2 h 48"/>
                <a:gd name="T80" fmla="*/ 64 w 91"/>
                <a:gd name="T81" fmla="*/ 4 h 48"/>
                <a:gd name="T82" fmla="*/ 66 w 91"/>
                <a:gd name="T83" fmla="*/ 7 h 48"/>
                <a:gd name="T84" fmla="*/ 64 w 91"/>
                <a:gd name="T85" fmla="*/ 8 h 4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48"/>
                <a:gd name="T131" fmla="*/ 91 w 91"/>
                <a:gd name="T132" fmla="*/ 48 h 4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48">
                  <a:moveTo>
                    <a:pt x="88" y="8"/>
                  </a:moveTo>
                  <a:lnTo>
                    <a:pt x="82" y="8"/>
                  </a:lnTo>
                  <a:lnTo>
                    <a:pt x="73" y="10"/>
                  </a:lnTo>
                  <a:lnTo>
                    <a:pt x="70" y="10"/>
                  </a:lnTo>
                  <a:lnTo>
                    <a:pt x="64" y="19"/>
                  </a:lnTo>
                  <a:lnTo>
                    <a:pt x="62" y="23"/>
                  </a:lnTo>
                  <a:lnTo>
                    <a:pt x="53" y="31"/>
                  </a:lnTo>
                  <a:lnTo>
                    <a:pt x="51" y="32"/>
                  </a:lnTo>
                  <a:lnTo>
                    <a:pt x="48" y="33"/>
                  </a:lnTo>
                  <a:lnTo>
                    <a:pt x="47" y="38"/>
                  </a:lnTo>
                  <a:lnTo>
                    <a:pt x="45" y="41"/>
                  </a:lnTo>
                  <a:lnTo>
                    <a:pt x="42" y="45"/>
                  </a:lnTo>
                  <a:lnTo>
                    <a:pt x="40" y="47"/>
                  </a:lnTo>
                  <a:lnTo>
                    <a:pt x="38" y="47"/>
                  </a:lnTo>
                  <a:lnTo>
                    <a:pt x="36" y="43"/>
                  </a:lnTo>
                  <a:lnTo>
                    <a:pt x="35" y="43"/>
                  </a:lnTo>
                  <a:lnTo>
                    <a:pt x="34" y="44"/>
                  </a:lnTo>
                  <a:lnTo>
                    <a:pt x="32" y="43"/>
                  </a:lnTo>
                  <a:lnTo>
                    <a:pt x="32" y="42"/>
                  </a:lnTo>
                  <a:lnTo>
                    <a:pt x="34" y="36"/>
                  </a:lnTo>
                  <a:lnTo>
                    <a:pt x="28" y="33"/>
                  </a:lnTo>
                  <a:lnTo>
                    <a:pt x="24" y="31"/>
                  </a:lnTo>
                  <a:lnTo>
                    <a:pt x="22" y="30"/>
                  </a:lnTo>
                  <a:lnTo>
                    <a:pt x="18" y="31"/>
                  </a:lnTo>
                  <a:lnTo>
                    <a:pt x="17" y="33"/>
                  </a:lnTo>
                  <a:lnTo>
                    <a:pt x="12" y="29"/>
                  </a:lnTo>
                  <a:lnTo>
                    <a:pt x="3" y="24"/>
                  </a:lnTo>
                  <a:lnTo>
                    <a:pt x="0" y="24"/>
                  </a:lnTo>
                  <a:lnTo>
                    <a:pt x="2" y="23"/>
                  </a:lnTo>
                  <a:lnTo>
                    <a:pt x="3" y="23"/>
                  </a:lnTo>
                  <a:lnTo>
                    <a:pt x="11" y="19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27" y="7"/>
                  </a:lnTo>
                  <a:lnTo>
                    <a:pt x="31" y="2"/>
                  </a:lnTo>
                  <a:lnTo>
                    <a:pt x="32" y="1"/>
                  </a:lnTo>
                  <a:lnTo>
                    <a:pt x="36" y="2"/>
                  </a:lnTo>
                  <a:lnTo>
                    <a:pt x="45" y="1"/>
                  </a:lnTo>
                  <a:lnTo>
                    <a:pt x="54" y="0"/>
                  </a:lnTo>
                  <a:lnTo>
                    <a:pt x="67" y="2"/>
                  </a:lnTo>
                  <a:lnTo>
                    <a:pt x="87" y="4"/>
                  </a:lnTo>
                  <a:lnTo>
                    <a:pt x="90" y="7"/>
                  </a:lnTo>
                  <a:lnTo>
                    <a:pt x="88" y="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12" name="Freeform 213"/>
            <p:cNvSpPr>
              <a:spLocks/>
            </p:cNvSpPr>
            <p:nvPr/>
          </p:nvSpPr>
          <p:spPr bwMode="auto">
            <a:xfrm>
              <a:off x="1622252" y="3625656"/>
              <a:ext cx="55280" cy="27830"/>
            </a:xfrm>
            <a:custGeom>
              <a:avLst/>
              <a:gdLst>
                <a:gd name="T0" fmla="*/ 35 w 49"/>
                <a:gd name="T1" fmla="*/ 17 h 24"/>
                <a:gd name="T2" fmla="*/ 33 w 49"/>
                <a:gd name="T3" fmla="*/ 21 h 24"/>
                <a:gd name="T4" fmla="*/ 16 w 49"/>
                <a:gd name="T5" fmla="*/ 17 h 24"/>
                <a:gd name="T6" fmla="*/ 9 w 49"/>
                <a:gd name="T7" fmla="*/ 14 h 24"/>
                <a:gd name="T8" fmla="*/ 2 w 49"/>
                <a:gd name="T9" fmla="*/ 10 h 24"/>
                <a:gd name="T10" fmla="*/ 0 w 49"/>
                <a:gd name="T11" fmla="*/ 9 h 24"/>
                <a:gd name="T12" fmla="*/ 6 w 49"/>
                <a:gd name="T13" fmla="*/ 4 h 24"/>
                <a:gd name="T14" fmla="*/ 10 w 49"/>
                <a:gd name="T15" fmla="*/ 0 h 24"/>
                <a:gd name="T16" fmla="*/ 13 w 49"/>
                <a:gd name="T17" fmla="*/ 1 h 24"/>
                <a:gd name="T18" fmla="*/ 16 w 49"/>
                <a:gd name="T19" fmla="*/ 2 h 24"/>
                <a:gd name="T20" fmla="*/ 19 w 49"/>
                <a:gd name="T21" fmla="*/ 5 h 24"/>
                <a:gd name="T22" fmla="*/ 20 w 49"/>
                <a:gd name="T23" fmla="*/ 6 h 24"/>
                <a:gd name="T24" fmla="*/ 23 w 49"/>
                <a:gd name="T25" fmla="*/ 8 h 24"/>
                <a:gd name="T26" fmla="*/ 26 w 49"/>
                <a:gd name="T27" fmla="*/ 6 h 24"/>
                <a:gd name="T28" fmla="*/ 29 w 49"/>
                <a:gd name="T29" fmla="*/ 6 h 24"/>
                <a:gd name="T30" fmla="*/ 33 w 49"/>
                <a:gd name="T31" fmla="*/ 8 h 24"/>
                <a:gd name="T32" fmla="*/ 35 w 49"/>
                <a:gd name="T33" fmla="*/ 12 h 24"/>
                <a:gd name="T34" fmla="*/ 35 w 49"/>
                <a:gd name="T35" fmla="*/ 12 h 24"/>
                <a:gd name="T36" fmla="*/ 35 w 49"/>
                <a:gd name="T37" fmla="*/ 15 h 24"/>
                <a:gd name="T38" fmla="*/ 35 w 49"/>
                <a:gd name="T39" fmla="*/ 17 h 2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9"/>
                <a:gd name="T61" fmla="*/ 0 h 24"/>
                <a:gd name="T62" fmla="*/ 49 w 49"/>
                <a:gd name="T63" fmla="*/ 24 h 2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9" h="24">
                  <a:moveTo>
                    <a:pt x="48" y="19"/>
                  </a:moveTo>
                  <a:lnTo>
                    <a:pt x="45" y="23"/>
                  </a:lnTo>
                  <a:lnTo>
                    <a:pt x="22" y="19"/>
                  </a:lnTo>
                  <a:lnTo>
                    <a:pt x="13" y="16"/>
                  </a:lnTo>
                  <a:lnTo>
                    <a:pt x="2" y="10"/>
                  </a:lnTo>
                  <a:lnTo>
                    <a:pt x="0" y="9"/>
                  </a:lnTo>
                  <a:lnTo>
                    <a:pt x="8" y="4"/>
                  </a:lnTo>
                  <a:lnTo>
                    <a:pt x="14" y="0"/>
                  </a:lnTo>
                  <a:lnTo>
                    <a:pt x="17" y="1"/>
                  </a:lnTo>
                  <a:lnTo>
                    <a:pt x="22" y="2"/>
                  </a:lnTo>
                  <a:lnTo>
                    <a:pt x="26" y="5"/>
                  </a:lnTo>
                  <a:lnTo>
                    <a:pt x="27" y="6"/>
                  </a:lnTo>
                  <a:lnTo>
                    <a:pt x="32" y="8"/>
                  </a:lnTo>
                  <a:lnTo>
                    <a:pt x="35" y="6"/>
                  </a:lnTo>
                  <a:lnTo>
                    <a:pt x="40" y="6"/>
                  </a:lnTo>
                  <a:lnTo>
                    <a:pt x="45" y="8"/>
                  </a:lnTo>
                  <a:lnTo>
                    <a:pt x="48" y="12"/>
                  </a:lnTo>
                  <a:lnTo>
                    <a:pt x="48" y="14"/>
                  </a:lnTo>
                  <a:lnTo>
                    <a:pt x="48" y="17"/>
                  </a:lnTo>
                  <a:lnTo>
                    <a:pt x="48" y="19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13" name="Freeform 214"/>
            <p:cNvSpPr>
              <a:spLocks/>
            </p:cNvSpPr>
            <p:nvPr/>
          </p:nvSpPr>
          <p:spPr bwMode="auto">
            <a:xfrm>
              <a:off x="2076338" y="3566367"/>
              <a:ext cx="23691" cy="21780"/>
            </a:xfrm>
            <a:custGeom>
              <a:avLst/>
              <a:gdLst>
                <a:gd name="T0" fmla="*/ 8 w 21"/>
                <a:gd name="T1" fmla="*/ 16 h 19"/>
                <a:gd name="T2" fmla="*/ 15 w 21"/>
                <a:gd name="T3" fmla="*/ 9 h 19"/>
                <a:gd name="T4" fmla="*/ 8 w 21"/>
                <a:gd name="T5" fmla="*/ 0 h 19"/>
                <a:gd name="T6" fmla="*/ 0 w 21"/>
                <a:gd name="T7" fmla="*/ 9 h 19"/>
                <a:gd name="T8" fmla="*/ 8 w 21"/>
                <a:gd name="T9" fmla="*/ 16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9"/>
                <a:gd name="T17" fmla="*/ 21 w 21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9">
                  <a:moveTo>
                    <a:pt x="10" y="18"/>
                  </a:moveTo>
                  <a:lnTo>
                    <a:pt x="20" y="9"/>
                  </a:lnTo>
                  <a:lnTo>
                    <a:pt x="10" y="0"/>
                  </a:lnTo>
                  <a:lnTo>
                    <a:pt x="0" y="9"/>
                  </a:lnTo>
                  <a:lnTo>
                    <a:pt x="10" y="1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14" name="Freeform 215"/>
            <p:cNvSpPr>
              <a:spLocks/>
            </p:cNvSpPr>
            <p:nvPr/>
          </p:nvSpPr>
          <p:spPr bwMode="auto">
            <a:xfrm>
              <a:off x="2094764" y="3588147"/>
              <a:ext cx="23691" cy="20570"/>
            </a:xfrm>
            <a:custGeom>
              <a:avLst/>
              <a:gdLst>
                <a:gd name="T0" fmla="*/ 8 w 21"/>
                <a:gd name="T1" fmla="*/ 14 h 19"/>
                <a:gd name="T2" fmla="*/ 15 w 21"/>
                <a:gd name="T3" fmla="*/ 7 h 19"/>
                <a:gd name="T4" fmla="*/ 8 w 21"/>
                <a:gd name="T5" fmla="*/ 0 h 19"/>
                <a:gd name="T6" fmla="*/ 0 w 21"/>
                <a:gd name="T7" fmla="*/ 7 h 19"/>
                <a:gd name="T8" fmla="*/ 8 w 21"/>
                <a:gd name="T9" fmla="*/ 14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9"/>
                <a:gd name="T17" fmla="*/ 21 w 21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9">
                  <a:moveTo>
                    <a:pt x="10" y="18"/>
                  </a:moveTo>
                  <a:lnTo>
                    <a:pt x="20" y="9"/>
                  </a:lnTo>
                  <a:lnTo>
                    <a:pt x="10" y="0"/>
                  </a:lnTo>
                  <a:lnTo>
                    <a:pt x="0" y="9"/>
                  </a:lnTo>
                  <a:lnTo>
                    <a:pt x="10" y="1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15" name="Freeform 216"/>
            <p:cNvSpPr>
              <a:spLocks/>
            </p:cNvSpPr>
            <p:nvPr/>
          </p:nvSpPr>
          <p:spPr bwMode="auto">
            <a:xfrm>
              <a:off x="2098713" y="3601457"/>
              <a:ext cx="22375" cy="21780"/>
            </a:xfrm>
            <a:custGeom>
              <a:avLst/>
              <a:gdLst>
                <a:gd name="T0" fmla="*/ 0 w 20"/>
                <a:gd name="T1" fmla="*/ 16 h 19"/>
                <a:gd name="T2" fmla="*/ 14 w 20"/>
                <a:gd name="T3" fmla="*/ 9 h 19"/>
                <a:gd name="T4" fmla="*/ 0 w 20"/>
                <a:gd name="T5" fmla="*/ 0 h 19"/>
                <a:gd name="T6" fmla="*/ 0 w 20"/>
                <a:gd name="T7" fmla="*/ 9 h 19"/>
                <a:gd name="T8" fmla="*/ 0 w 20"/>
                <a:gd name="T9" fmla="*/ 16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9"/>
                <a:gd name="T17" fmla="*/ 20 w 20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9">
                  <a:moveTo>
                    <a:pt x="0" y="18"/>
                  </a:moveTo>
                  <a:lnTo>
                    <a:pt x="19" y="1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16" name="Freeform 217"/>
            <p:cNvSpPr>
              <a:spLocks/>
            </p:cNvSpPr>
            <p:nvPr/>
          </p:nvSpPr>
          <p:spPr bwMode="auto">
            <a:xfrm>
              <a:off x="2031587" y="3561527"/>
              <a:ext cx="23691" cy="21780"/>
            </a:xfrm>
            <a:custGeom>
              <a:avLst/>
              <a:gdLst>
                <a:gd name="T0" fmla="*/ 8 w 21"/>
                <a:gd name="T1" fmla="*/ 16 h 19"/>
                <a:gd name="T2" fmla="*/ 13 w 21"/>
                <a:gd name="T3" fmla="*/ 12 h 19"/>
                <a:gd name="T4" fmla="*/ 15 w 21"/>
                <a:gd name="T5" fmla="*/ 7 h 19"/>
                <a:gd name="T6" fmla="*/ 13 w 21"/>
                <a:gd name="T7" fmla="*/ 0 h 19"/>
                <a:gd name="T8" fmla="*/ 8 w 21"/>
                <a:gd name="T9" fmla="*/ 0 h 19"/>
                <a:gd name="T10" fmla="*/ 3 w 21"/>
                <a:gd name="T11" fmla="*/ 0 h 19"/>
                <a:gd name="T12" fmla="*/ 0 w 21"/>
                <a:gd name="T13" fmla="*/ 7 h 19"/>
                <a:gd name="T14" fmla="*/ 3 w 21"/>
                <a:gd name="T15" fmla="*/ 12 h 19"/>
                <a:gd name="T16" fmla="*/ 8 w 21"/>
                <a:gd name="T17" fmla="*/ 16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"/>
                <a:gd name="T28" fmla="*/ 0 h 19"/>
                <a:gd name="T29" fmla="*/ 21 w 21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" h="19">
                  <a:moveTo>
                    <a:pt x="10" y="18"/>
                  </a:moveTo>
                  <a:lnTo>
                    <a:pt x="18" y="14"/>
                  </a:lnTo>
                  <a:lnTo>
                    <a:pt x="20" y="7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3" y="0"/>
                  </a:lnTo>
                  <a:lnTo>
                    <a:pt x="0" y="7"/>
                  </a:lnTo>
                  <a:lnTo>
                    <a:pt x="3" y="14"/>
                  </a:lnTo>
                  <a:lnTo>
                    <a:pt x="10" y="1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17" name="Freeform 218"/>
            <p:cNvSpPr>
              <a:spLocks/>
            </p:cNvSpPr>
            <p:nvPr/>
          </p:nvSpPr>
          <p:spPr bwMode="auto">
            <a:xfrm>
              <a:off x="1818365" y="3426009"/>
              <a:ext cx="26324" cy="21780"/>
            </a:xfrm>
            <a:custGeom>
              <a:avLst/>
              <a:gdLst>
                <a:gd name="T0" fmla="*/ 8 w 24"/>
                <a:gd name="T1" fmla="*/ 16 h 19"/>
                <a:gd name="T2" fmla="*/ 16 w 24"/>
                <a:gd name="T3" fmla="*/ 9 h 19"/>
                <a:gd name="T4" fmla="*/ 14 w 24"/>
                <a:gd name="T5" fmla="*/ 3 h 19"/>
                <a:gd name="T6" fmla="*/ 8 w 24"/>
                <a:gd name="T7" fmla="*/ 0 h 19"/>
                <a:gd name="T8" fmla="*/ 3 w 24"/>
                <a:gd name="T9" fmla="*/ 3 h 19"/>
                <a:gd name="T10" fmla="*/ 0 w 24"/>
                <a:gd name="T11" fmla="*/ 9 h 19"/>
                <a:gd name="T12" fmla="*/ 8 w 24"/>
                <a:gd name="T13" fmla="*/ 16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19"/>
                <a:gd name="T23" fmla="*/ 24 w 24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19">
                  <a:moveTo>
                    <a:pt x="12" y="18"/>
                  </a:moveTo>
                  <a:lnTo>
                    <a:pt x="23" y="9"/>
                  </a:lnTo>
                  <a:lnTo>
                    <a:pt x="20" y="3"/>
                  </a:lnTo>
                  <a:lnTo>
                    <a:pt x="12" y="0"/>
                  </a:lnTo>
                  <a:lnTo>
                    <a:pt x="3" y="3"/>
                  </a:lnTo>
                  <a:lnTo>
                    <a:pt x="0" y="9"/>
                  </a:lnTo>
                  <a:lnTo>
                    <a:pt x="12" y="1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18" name="Freeform 219"/>
            <p:cNvSpPr>
              <a:spLocks/>
            </p:cNvSpPr>
            <p:nvPr/>
          </p:nvSpPr>
          <p:spPr bwMode="auto">
            <a:xfrm>
              <a:off x="1867064" y="3427219"/>
              <a:ext cx="22375" cy="27830"/>
            </a:xfrm>
            <a:custGeom>
              <a:avLst/>
              <a:gdLst>
                <a:gd name="T0" fmla="*/ 5 w 20"/>
                <a:gd name="T1" fmla="*/ 20 h 25"/>
                <a:gd name="T2" fmla="*/ 14 w 20"/>
                <a:gd name="T3" fmla="*/ 10 h 25"/>
                <a:gd name="T4" fmla="*/ 5 w 20"/>
                <a:gd name="T5" fmla="*/ 0 h 25"/>
                <a:gd name="T6" fmla="*/ 0 w 20"/>
                <a:gd name="T7" fmla="*/ 3 h 25"/>
                <a:gd name="T8" fmla="*/ 0 w 20"/>
                <a:gd name="T9" fmla="*/ 10 h 25"/>
                <a:gd name="T10" fmla="*/ 5 w 20"/>
                <a:gd name="T11" fmla="*/ 2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"/>
                <a:gd name="T19" fmla="*/ 0 h 25"/>
                <a:gd name="T20" fmla="*/ 20 w 20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" h="25">
                  <a:moveTo>
                    <a:pt x="7" y="24"/>
                  </a:moveTo>
                  <a:lnTo>
                    <a:pt x="19" y="12"/>
                  </a:lnTo>
                  <a:lnTo>
                    <a:pt x="7" y="0"/>
                  </a:lnTo>
                  <a:lnTo>
                    <a:pt x="0" y="3"/>
                  </a:lnTo>
                  <a:lnTo>
                    <a:pt x="0" y="12"/>
                  </a:lnTo>
                  <a:lnTo>
                    <a:pt x="7" y="24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19" name="Freeform 220"/>
            <p:cNvSpPr>
              <a:spLocks/>
            </p:cNvSpPr>
            <p:nvPr/>
          </p:nvSpPr>
          <p:spPr bwMode="auto">
            <a:xfrm>
              <a:off x="1890755" y="3476828"/>
              <a:ext cx="23691" cy="21780"/>
            </a:xfrm>
            <a:custGeom>
              <a:avLst/>
              <a:gdLst>
                <a:gd name="T0" fmla="*/ 5 w 21"/>
                <a:gd name="T1" fmla="*/ 16 h 19"/>
                <a:gd name="T2" fmla="*/ 15 w 21"/>
                <a:gd name="T3" fmla="*/ 7 h 19"/>
                <a:gd name="T4" fmla="*/ 5 w 21"/>
                <a:gd name="T5" fmla="*/ 0 h 19"/>
                <a:gd name="T6" fmla="*/ 0 w 21"/>
                <a:gd name="T7" fmla="*/ 7 h 19"/>
                <a:gd name="T8" fmla="*/ 5 w 21"/>
                <a:gd name="T9" fmla="*/ 16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9"/>
                <a:gd name="T17" fmla="*/ 21 w 21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9">
                  <a:moveTo>
                    <a:pt x="7" y="18"/>
                  </a:moveTo>
                  <a:lnTo>
                    <a:pt x="20" y="7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1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20" name="Freeform 221"/>
            <p:cNvSpPr>
              <a:spLocks/>
            </p:cNvSpPr>
            <p:nvPr/>
          </p:nvSpPr>
          <p:spPr bwMode="auto">
            <a:xfrm>
              <a:off x="1910498" y="3479248"/>
              <a:ext cx="22375" cy="21780"/>
            </a:xfrm>
            <a:custGeom>
              <a:avLst/>
              <a:gdLst>
                <a:gd name="T0" fmla="*/ 7 w 20"/>
                <a:gd name="T1" fmla="*/ 16 h 19"/>
                <a:gd name="T2" fmla="*/ 14 w 20"/>
                <a:gd name="T3" fmla="*/ 9 h 19"/>
                <a:gd name="T4" fmla="*/ 7 w 20"/>
                <a:gd name="T5" fmla="*/ 0 h 19"/>
                <a:gd name="T6" fmla="*/ 0 w 20"/>
                <a:gd name="T7" fmla="*/ 9 h 19"/>
                <a:gd name="T8" fmla="*/ 7 w 20"/>
                <a:gd name="T9" fmla="*/ 16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9"/>
                <a:gd name="T17" fmla="*/ 20 w 20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9">
                  <a:moveTo>
                    <a:pt x="9" y="18"/>
                  </a:moveTo>
                  <a:lnTo>
                    <a:pt x="19" y="9"/>
                  </a:lnTo>
                  <a:lnTo>
                    <a:pt x="9" y="0"/>
                  </a:lnTo>
                  <a:lnTo>
                    <a:pt x="0" y="9"/>
                  </a:lnTo>
                  <a:lnTo>
                    <a:pt x="9" y="1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21" name="Freeform 222"/>
            <p:cNvSpPr>
              <a:spLocks/>
            </p:cNvSpPr>
            <p:nvPr/>
          </p:nvSpPr>
          <p:spPr bwMode="auto">
            <a:xfrm>
              <a:off x="1901284" y="3519178"/>
              <a:ext cx="25008" cy="21780"/>
            </a:xfrm>
            <a:custGeom>
              <a:avLst/>
              <a:gdLst>
                <a:gd name="T0" fmla="*/ 0 w 22"/>
                <a:gd name="T1" fmla="*/ 10 h 19"/>
                <a:gd name="T2" fmla="*/ 3 w 22"/>
                <a:gd name="T3" fmla="*/ 4 h 19"/>
                <a:gd name="T4" fmla="*/ 9 w 22"/>
                <a:gd name="T5" fmla="*/ 0 h 19"/>
                <a:gd name="T6" fmla="*/ 11 w 22"/>
                <a:gd name="T7" fmla="*/ 8 h 19"/>
                <a:gd name="T8" fmla="*/ 16 w 22"/>
                <a:gd name="T9" fmla="*/ 14 h 19"/>
                <a:gd name="T10" fmla="*/ 7 w 22"/>
                <a:gd name="T11" fmla="*/ 16 h 19"/>
                <a:gd name="T12" fmla="*/ 0 w 22"/>
                <a:gd name="T13" fmla="*/ 10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"/>
                <a:gd name="T22" fmla="*/ 0 h 19"/>
                <a:gd name="T23" fmla="*/ 22 w 22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" h="19">
                  <a:moveTo>
                    <a:pt x="0" y="12"/>
                  </a:moveTo>
                  <a:lnTo>
                    <a:pt x="3" y="4"/>
                  </a:lnTo>
                  <a:lnTo>
                    <a:pt x="11" y="0"/>
                  </a:lnTo>
                  <a:lnTo>
                    <a:pt x="15" y="8"/>
                  </a:lnTo>
                  <a:lnTo>
                    <a:pt x="21" y="16"/>
                  </a:lnTo>
                  <a:lnTo>
                    <a:pt x="9" y="18"/>
                  </a:lnTo>
                  <a:lnTo>
                    <a:pt x="0" y="12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22" name="Freeform 223"/>
            <p:cNvSpPr>
              <a:spLocks/>
            </p:cNvSpPr>
            <p:nvPr/>
          </p:nvSpPr>
          <p:spPr bwMode="auto">
            <a:xfrm>
              <a:off x="1853902" y="3476828"/>
              <a:ext cx="22375" cy="24200"/>
            </a:xfrm>
            <a:custGeom>
              <a:avLst/>
              <a:gdLst>
                <a:gd name="T0" fmla="*/ 5 w 20"/>
                <a:gd name="T1" fmla="*/ 0 h 21"/>
                <a:gd name="T2" fmla="*/ 0 w 20"/>
                <a:gd name="T3" fmla="*/ 3 h 21"/>
                <a:gd name="T4" fmla="*/ 3 w 20"/>
                <a:gd name="T5" fmla="*/ 10 h 21"/>
                <a:gd name="T6" fmla="*/ 8 w 20"/>
                <a:gd name="T7" fmla="*/ 18 h 21"/>
                <a:gd name="T8" fmla="*/ 12 w 20"/>
                <a:gd name="T9" fmla="*/ 18 h 21"/>
                <a:gd name="T10" fmla="*/ 14 w 20"/>
                <a:gd name="T11" fmla="*/ 15 h 21"/>
                <a:gd name="T12" fmla="*/ 12 w 20"/>
                <a:gd name="T13" fmla="*/ 6 h 21"/>
                <a:gd name="T14" fmla="*/ 5 w 20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"/>
                <a:gd name="T25" fmla="*/ 0 h 21"/>
                <a:gd name="T26" fmla="*/ 20 w 20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" h="21">
                  <a:moveTo>
                    <a:pt x="7" y="0"/>
                  </a:moveTo>
                  <a:lnTo>
                    <a:pt x="0" y="3"/>
                  </a:lnTo>
                  <a:lnTo>
                    <a:pt x="4" y="10"/>
                  </a:lnTo>
                  <a:lnTo>
                    <a:pt x="11" y="20"/>
                  </a:lnTo>
                  <a:lnTo>
                    <a:pt x="16" y="20"/>
                  </a:lnTo>
                  <a:lnTo>
                    <a:pt x="19" y="17"/>
                  </a:lnTo>
                  <a:lnTo>
                    <a:pt x="17" y="6"/>
                  </a:lnTo>
                  <a:lnTo>
                    <a:pt x="7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23" name="Freeform 224"/>
            <p:cNvSpPr>
              <a:spLocks/>
            </p:cNvSpPr>
            <p:nvPr/>
          </p:nvSpPr>
          <p:spPr bwMode="auto">
            <a:xfrm>
              <a:off x="1926292" y="3545797"/>
              <a:ext cx="48699" cy="32670"/>
            </a:xfrm>
            <a:custGeom>
              <a:avLst/>
              <a:gdLst>
                <a:gd name="T0" fmla="*/ 3 w 43"/>
                <a:gd name="T1" fmla="*/ 0 h 30"/>
                <a:gd name="T2" fmla="*/ 4 w 43"/>
                <a:gd name="T3" fmla="*/ 4 h 30"/>
                <a:gd name="T4" fmla="*/ 3 w 43"/>
                <a:gd name="T5" fmla="*/ 8 h 30"/>
                <a:gd name="T6" fmla="*/ 0 w 43"/>
                <a:gd name="T7" fmla="*/ 12 h 30"/>
                <a:gd name="T8" fmla="*/ 0 w 43"/>
                <a:gd name="T9" fmla="*/ 17 h 30"/>
                <a:gd name="T10" fmla="*/ 2 w 43"/>
                <a:gd name="T11" fmla="*/ 21 h 30"/>
                <a:gd name="T12" fmla="*/ 3 w 43"/>
                <a:gd name="T13" fmla="*/ 23 h 30"/>
                <a:gd name="T14" fmla="*/ 7 w 43"/>
                <a:gd name="T15" fmla="*/ 23 h 30"/>
                <a:gd name="T16" fmla="*/ 10 w 43"/>
                <a:gd name="T17" fmla="*/ 20 h 30"/>
                <a:gd name="T18" fmla="*/ 11 w 43"/>
                <a:gd name="T19" fmla="*/ 18 h 30"/>
                <a:gd name="T20" fmla="*/ 14 w 43"/>
                <a:gd name="T21" fmla="*/ 18 h 30"/>
                <a:gd name="T22" fmla="*/ 17 w 43"/>
                <a:gd name="T23" fmla="*/ 20 h 30"/>
                <a:gd name="T24" fmla="*/ 25 w 43"/>
                <a:gd name="T25" fmla="*/ 18 h 30"/>
                <a:gd name="T26" fmla="*/ 31 w 43"/>
                <a:gd name="T27" fmla="*/ 14 h 30"/>
                <a:gd name="T28" fmla="*/ 29 w 43"/>
                <a:gd name="T29" fmla="*/ 11 h 30"/>
                <a:gd name="T30" fmla="*/ 25 w 43"/>
                <a:gd name="T31" fmla="*/ 8 h 30"/>
                <a:gd name="T32" fmla="*/ 18 w 43"/>
                <a:gd name="T33" fmla="*/ 6 h 30"/>
                <a:gd name="T34" fmla="*/ 22 w 43"/>
                <a:gd name="T35" fmla="*/ 5 h 30"/>
                <a:gd name="T36" fmla="*/ 15 w 43"/>
                <a:gd name="T37" fmla="*/ 5 h 30"/>
                <a:gd name="T38" fmla="*/ 10 w 43"/>
                <a:gd name="T39" fmla="*/ 2 h 30"/>
                <a:gd name="T40" fmla="*/ 3 w 43"/>
                <a:gd name="T41" fmla="*/ 0 h 3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3"/>
                <a:gd name="T64" fmla="*/ 0 h 30"/>
                <a:gd name="T65" fmla="*/ 43 w 43"/>
                <a:gd name="T66" fmla="*/ 30 h 3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3" h="30">
                  <a:moveTo>
                    <a:pt x="4" y="0"/>
                  </a:moveTo>
                  <a:lnTo>
                    <a:pt x="6" y="4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21"/>
                  </a:lnTo>
                  <a:lnTo>
                    <a:pt x="2" y="25"/>
                  </a:lnTo>
                  <a:lnTo>
                    <a:pt x="4" y="29"/>
                  </a:lnTo>
                  <a:lnTo>
                    <a:pt x="9" y="29"/>
                  </a:lnTo>
                  <a:lnTo>
                    <a:pt x="14" y="24"/>
                  </a:lnTo>
                  <a:lnTo>
                    <a:pt x="15" y="22"/>
                  </a:lnTo>
                  <a:lnTo>
                    <a:pt x="19" y="22"/>
                  </a:lnTo>
                  <a:lnTo>
                    <a:pt x="23" y="24"/>
                  </a:lnTo>
                  <a:lnTo>
                    <a:pt x="34" y="22"/>
                  </a:lnTo>
                  <a:lnTo>
                    <a:pt x="42" y="18"/>
                  </a:lnTo>
                  <a:lnTo>
                    <a:pt x="40" y="13"/>
                  </a:lnTo>
                  <a:lnTo>
                    <a:pt x="34" y="10"/>
                  </a:lnTo>
                  <a:lnTo>
                    <a:pt x="24" y="8"/>
                  </a:lnTo>
                  <a:lnTo>
                    <a:pt x="30" y="6"/>
                  </a:lnTo>
                  <a:lnTo>
                    <a:pt x="20" y="5"/>
                  </a:lnTo>
                  <a:lnTo>
                    <a:pt x="14" y="2"/>
                  </a:lnTo>
                  <a:lnTo>
                    <a:pt x="4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24" name="Freeform 225"/>
            <p:cNvSpPr>
              <a:spLocks/>
            </p:cNvSpPr>
            <p:nvPr/>
          </p:nvSpPr>
          <p:spPr bwMode="auto">
            <a:xfrm>
              <a:off x="1880225" y="3538538"/>
              <a:ext cx="55280" cy="41139"/>
            </a:xfrm>
            <a:custGeom>
              <a:avLst/>
              <a:gdLst>
                <a:gd name="T0" fmla="*/ 9 w 49"/>
                <a:gd name="T1" fmla="*/ 1 h 37"/>
                <a:gd name="T2" fmla="*/ 5 w 49"/>
                <a:gd name="T3" fmla="*/ 5 h 37"/>
                <a:gd name="T4" fmla="*/ 10 w 49"/>
                <a:gd name="T5" fmla="*/ 6 h 37"/>
                <a:gd name="T6" fmla="*/ 14 w 49"/>
                <a:gd name="T7" fmla="*/ 6 h 37"/>
                <a:gd name="T8" fmla="*/ 17 w 49"/>
                <a:gd name="T9" fmla="*/ 7 h 37"/>
                <a:gd name="T10" fmla="*/ 20 w 49"/>
                <a:gd name="T11" fmla="*/ 10 h 37"/>
                <a:gd name="T12" fmla="*/ 21 w 49"/>
                <a:gd name="T13" fmla="*/ 14 h 37"/>
                <a:gd name="T14" fmla="*/ 19 w 49"/>
                <a:gd name="T15" fmla="*/ 16 h 37"/>
                <a:gd name="T16" fmla="*/ 15 w 49"/>
                <a:gd name="T17" fmla="*/ 17 h 37"/>
                <a:gd name="T18" fmla="*/ 8 w 49"/>
                <a:gd name="T19" fmla="*/ 14 h 37"/>
                <a:gd name="T20" fmla="*/ 3 w 49"/>
                <a:gd name="T21" fmla="*/ 14 h 37"/>
                <a:gd name="T22" fmla="*/ 0 w 49"/>
                <a:gd name="T23" fmla="*/ 17 h 37"/>
                <a:gd name="T24" fmla="*/ 3 w 49"/>
                <a:gd name="T25" fmla="*/ 19 h 37"/>
                <a:gd name="T26" fmla="*/ 9 w 49"/>
                <a:gd name="T27" fmla="*/ 20 h 37"/>
                <a:gd name="T28" fmla="*/ 15 w 49"/>
                <a:gd name="T29" fmla="*/ 23 h 37"/>
                <a:gd name="T30" fmla="*/ 18 w 49"/>
                <a:gd name="T31" fmla="*/ 26 h 37"/>
                <a:gd name="T32" fmla="*/ 25 w 49"/>
                <a:gd name="T33" fmla="*/ 30 h 37"/>
                <a:gd name="T34" fmla="*/ 32 w 49"/>
                <a:gd name="T35" fmla="*/ 28 h 37"/>
                <a:gd name="T36" fmla="*/ 33 w 49"/>
                <a:gd name="T37" fmla="*/ 27 h 37"/>
                <a:gd name="T38" fmla="*/ 32 w 49"/>
                <a:gd name="T39" fmla="*/ 26 h 37"/>
                <a:gd name="T40" fmla="*/ 29 w 49"/>
                <a:gd name="T41" fmla="*/ 20 h 37"/>
                <a:gd name="T42" fmla="*/ 29 w 49"/>
                <a:gd name="T43" fmla="*/ 16 h 37"/>
                <a:gd name="T44" fmla="*/ 33 w 49"/>
                <a:gd name="T45" fmla="*/ 11 h 37"/>
                <a:gd name="T46" fmla="*/ 35 w 49"/>
                <a:gd name="T47" fmla="*/ 7 h 37"/>
                <a:gd name="T48" fmla="*/ 33 w 49"/>
                <a:gd name="T49" fmla="*/ 4 h 37"/>
                <a:gd name="T50" fmla="*/ 22 w 49"/>
                <a:gd name="T51" fmla="*/ 1 h 37"/>
                <a:gd name="T52" fmla="*/ 15 w 49"/>
                <a:gd name="T53" fmla="*/ 0 h 37"/>
                <a:gd name="T54" fmla="*/ 9 w 49"/>
                <a:gd name="T55" fmla="*/ 1 h 3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9"/>
                <a:gd name="T85" fmla="*/ 0 h 37"/>
                <a:gd name="T86" fmla="*/ 49 w 49"/>
                <a:gd name="T87" fmla="*/ 37 h 3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9" h="37">
                  <a:moveTo>
                    <a:pt x="12" y="1"/>
                  </a:moveTo>
                  <a:lnTo>
                    <a:pt x="7" y="5"/>
                  </a:lnTo>
                  <a:lnTo>
                    <a:pt x="14" y="7"/>
                  </a:lnTo>
                  <a:lnTo>
                    <a:pt x="19" y="7"/>
                  </a:lnTo>
                  <a:lnTo>
                    <a:pt x="23" y="9"/>
                  </a:lnTo>
                  <a:lnTo>
                    <a:pt x="27" y="12"/>
                  </a:lnTo>
                  <a:lnTo>
                    <a:pt x="29" y="16"/>
                  </a:lnTo>
                  <a:lnTo>
                    <a:pt x="26" y="19"/>
                  </a:lnTo>
                  <a:lnTo>
                    <a:pt x="20" y="20"/>
                  </a:lnTo>
                  <a:lnTo>
                    <a:pt x="10" y="16"/>
                  </a:lnTo>
                  <a:lnTo>
                    <a:pt x="3" y="16"/>
                  </a:lnTo>
                  <a:lnTo>
                    <a:pt x="0" y="21"/>
                  </a:lnTo>
                  <a:lnTo>
                    <a:pt x="5" y="23"/>
                  </a:lnTo>
                  <a:lnTo>
                    <a:pt x="12" y="24"/>
                  </a:lnTo>
                  <a:lnTo>
                    <a:pt x="20" y="27"/>
                  </a:lnTo>
                  <a:lnTo>
                    <a:pt x="24" y="31"/>
                  </a:lnTo>
                  <a:lnTo>
                    <a:pt x="34" y="36"/>
                  </a:lnTo>
                  <a:lnTo>
                    <a:pt x="43" y="34"/>
                  </a:lnTo>
                  <a:lnTo>
                    <a:pt x="45" y="32"/>
                  </a:lnTo>
                  <a:lnTo>
                    <a:pt x="43" y="30"/>
                  </a:lnTo>
                  <a:lnTo>
                    <a:pt x="40" y="24"/>
                  </a:lnTo>
                  <a:lnTo>
                    <a:pt x="40" y="18"/>
                  </a:lnTo>
                  <a:lnTo>
                    <a:pt x="45" y="13"/>
                  </a:lnTo>
                  <a:lnTo>
                    <a:pt x="48" y="9"/>
                  </a:lnTo>
                  <a:lnTo>
                    <a:pt x="45" y="4"/>
                  </a:lnTo>
                  <a:lnTo>
                    <a:pt x="30" y="1"/>
                  </a:lnTo>
                  <a:lnTo>
                    <a:pt x="20" y="0"/>
                  </a:lnTo>
                  <a:lnTo>
                    <a:pt x="12" y="1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25" name="Freeform 226"/>
            <p:cNvSpPr>
              <a:spLocks/>
            </p:cNvSpPr>
            <p:nvPr/>
          </p:nvSpPr>
          <p:spPr bwMode="auto">
            <a:xfrm>
              <a:off x="1820997" y="3562737"/>
              <a:ext cx="30272" cy="21780"/>
            </a:xfrm>
            <a:custGeom>
              <a:avLst/>
              <a:gdLst>
                <a:gd name="T0" fmla="*/ 9 w 28"/>
                <a:gd name="T1" fmla="*/ 0 h 19"/>
                <a:gd name="T2" fmla="*/ 2 w 28"/>
                <a:gd name="T3" fmla="*/ 4 h 19"/>
                <a:gd name="T4" fmla="*/ 2 w 28"/>
                <a:gd name="T5" fmla="*/ 4 h 19"/>
                <a:gd name="T6" fmla="*/ 0 w 28"/>
                <a:gd name="T7" fmla="*/ 6 h 19"/>
                <a:gd name="T8" fmla="*/ 0 w 28"/>
                <a:gd name="T9" fmla="*/ 9 h 19"/>
                <a:gd name="T10" fmla="*/ 4 w 28"/>
                <a:gd name="T11" fmla="*/ 14 h 19"/>
                <a:gd name="T12" fmla="*/ 13 w 28"/>
                <a:gd name="T13" fmla="*/ 16 h 19"/>
                <a:gd name="T14" fmla="*/ 14 w 28"/>
                <a:gd name="T15" fmla="*/ 16 h 19"/>
                <a:gd name="T16" fmla="*/ 18 w 28"/>
                <a:gd name="T17" fmla="*/ 16 h 19"/>
                <a:gd name="T18" fmla="*/ 17 w 28"/>
                <a:gd name="T19" fmla="*/ 9 h 19"/>
                <a:gd name="T20" fmla="*/ 15 w 28"/>
                <a:gd name="T21" fmla="*/ 4 h 19"/>
                <a:gd name="T22" fmla="*/ 9 w 28"/>
                <a:gd name="T23" fmla="*/ 0 h 1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"/>
                <a:gd name="T37" fmla="*/ 0 h 19"/>
                <a:gd name="T38" fmla="*/ 28 w 28"/>
                <a:gd name="T39" fmla="*/ 19 h 1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" h="19">
                  <a:moveTo>
                    <a:pt x="13" y="0"/>
                  </a:move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6" y="16"/>
                  </a:lnTo>
                  <a:lnTo>
                    <a:pt x="19" y="18"/>
                  </a:lnTo>
                  <a:lnTo>
                    <a:pt x="21" y="18"/>
                  </a:lnTo>
                  <a:lnTo>
                    <a:pt x="27" y="18"/>
                  </a:lnTo>
                  <a:lnTo>
                    <a:pt x="25" y="10"/>
                  </a:lnTo>
                  <a:lnTo>
                    <a:pt x="22" y="4"/>
                  </a:lnTo>
                  <a:lnTo>
                    <a:pt x="13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26" name="Freeform 227"/>
            <p:cNvSpPr>
              <a:spLocks/>
            </p:cNvSpPr>
            <p:nvPr/>
          </p:nvSpPr>
          <p:spPr bwMode="auto">
            <a:xfrm>
              <a:off x="1713069" y="3487718"/>
              <a:ext cx="169788" cy="60499"/>
            </a:xfrm>
            <a:custGeom>
              <a:avLst/>
              <a:gdLst>
                <a:gd name="T0" fmla="*/ 15 w 152"/>
                <a:gd name="T1" fmla="*/ 1 h 54"/>
                <a:gd name="T2" fmla="*/ 7 w 152"/>
                <a:gd name="T3" fmla="*/ 5 h 54"/>
                <a:gd name="T4" fmla="*/ 2 w 152"/>
                <a:gd name="T5" fmla="*/ 8 h 54"/>
                <a:gd name="T6" fmla="*/ 0 w 152"/>
                <a:gd name="T7" fmla="*/ 14 h 54"/>
                <a:gd name="T8" fmla="*/ 3 w 152"/>
                <a:gd name="T9" fmla="*/ 17 h 54"/>
                <a:gd name="T10" fmla="*/ 10 w 152"/>
                <a:gd name="T11" fmla="*/ 18 h 54"/>
                <a:gd name="T12" fmla="*/ 17 w 152"/>
                <a:gd name="T13" fmla="*/ 13 h 54"/>
                <a:gd name="T14" fmla="*/ 22 w 152"/>
                <a:gd name="T15" fmla="*/ 12 h 54"/>
                <a:gd name="T16" fmla="*/ 26 w 152"/>
                <a:gd name="T17" fmla="*/ 13 h 54"/>
                <a:gd name="T18" fmla="*/ 42 w 152"/>
                <a:gd name="T19" fmla="*/ 19 h 54"/>
                <a:gd name="T20" fmla="*/ 53 w 152"/>
                <a:gd name="T21" fmla="*/ 26 h 54"/>
                <a:gd name="T22" fmla="*/ 56 w 152"/>
                <a:gd name="T23" fmla="*/ 29 h 54"/>
                <a:gd name="T24" fmla="*/ 61 w 152"/>
                <a:gd name="T25" fmla="*/ 31 h 54"/>
                <a:gd name="T26" fmla="*/ 68 w 152"/>
                <a:gd name="T27" fmla="*/ 32 h 54"/>
                <a:gd name="T28" fmla="*/ 76 w 152"/>
                <a:gd name="T29" fmla="*/ 33 h 54"/>
                <a:gd name="T30" fmla="*/ 75 w 152"/>
                <a:gd name="T31" fmla="*/ 37 h 54"/>
                <a:gd name="T32" fmla="*/ 70 w 152"/>
                <a:gd name="T33" fmla="*/ 41 h 54"/>
                <a:gd name="T34" fmla="*/ 71 w 152"/>
                <a:gd name="T35" fmla="*/ 44 h 54"/>
                <a:gd name="T36" fmla="*/ 82 w 152"/>
                <a:gd name="T37" fmla="*/ 45 h 54"/>
                <a:gd name="T38" fmla="*/ 97 w 152"/>
                <a:gd name="T39" fmla="*/ 44 h 54"/>
                <a:gd name="T40" fmla="*/ 107 w 152"/>
                <a:gd name="T41" fmla="*/ 43 h 54"/>
                <a:gd name="T42" fmla="*/ 109 w 152"/>
                <a:gd name="T43" fmla="*/ 41 h 54"/>
                <a:gd name="T44" fmla="*/ 107 w 152"/>
                <a:gd name="T45" fmla="*/ 35 h 54"/>
                <a:gd name="T46" fmla="*/ 93 w 152"/>
                <a:gd name="T47" fmla="*/ 28 h 54"/>
                <a:gd name="T48" fmla="*/ 91 w 152"/>
                <a:gd name="T49" fmla="*/ 25 h 54"/>
                <a:gd name="T50" fmla="*/ 68 w 152"/>
                <a:gd name="T51" fmla="*/ 18 h 54"/>
                <a:gd name="T52" fmla="*/ 59 w 152"/>
                <a:gd name="T53" fmla="*/ 17 h 54"/>
                <a:gd name="T54" fmla="*/ 45 w 152"/>
                <a:gd name="T55" fmla="*/ 5 h 54"/>
                <a:gd name="T56" fmla="*/ 25 w 152"/>
                <a:gd name="T57" fmla="*/ 0 h 54"/>
                <a:gd name="T58" fmla="*/ 15 w 152"/>
                <a:gd name="T59" fmla="*/ 1 h 5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52"/>
                <a:gd name="T91" fmla="*/ 0 h 54"/>
                <a:gd name="T92" fmla="*/ 152 w 152"/>
                <a:gd name="T93" fmla="*/ 54 h 5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52" h="54">
                  <a:moveTo>
                    <a:pt x="21" y="1"/>
                  </a:moveTo>
                  <a:lnTo>
                    <a:pt x="9" y="5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4" y="19"/>
                  </a:lnTo>
                  <a:lnTo>
                    <a:pt x="14" y="20"/>
                  </a:lnTo>
                  <a:lnTo>
                    <a:pt x="24" y="15"/>
                  </a:lnTo>
                  <a:lnTo>
                    <a:pt x="31" y="14"/>
                  </a:lnTo>
                  <a:lnTo>
                    <a:pt x="36" y="15"/>
                  </a:lnTo>
                  <a:lnTo>
                    <a:pt x="58" y="22"/>
                  </a:lnTo>
                  <a:lnTo>
                    <a:pt x="73" y="30"/>
                  </a:lnTo>
                  <a:lnTo>
                    <a:pt x="78" y="33"/>
                  </a:lnTo>
                  <a:lnTo>
                    <a:pt x="85" y="37"/>
                  </a:lnTo>
                  <a:lnTo>
                    <a:pt x="94" y="38"/>
                  </a:lnTo>
                  <a:lnTo>
                    <a:pt x="106" y="39"/>
                  </a:lnTo>
                  <a:lnTo>
                    <a:pt x="104" y="43"/>
                  </a:lnTo>
                  <a:lnTo>
                    <a:pt x="98" y="47"/>
                  </a:lnTo>
                  <a:lnTo>
                    <a:pt x="99" y="51"/>
                  </a:lnTo>
                  <a:lnTo>
                    <a:pt x="114" y="53"/>
                  </a:lnTo>
                  <a:lnTo>
                    <a:pt x="134" y="51"/>
                  </a:lnTo>
                  <a:lnTo>
                    <a:pt x="148" y="50"/>
                  </a:lnTo>
                  <a:lnTo>
                    <a:pt x="151" y="47"/>
                  </a:lnTo>
                  <a:lnTo>
                    <a:pt x="149" y="41"/>
                  </a:lnTo>
                  <a:lnTo>
                    <a:pt x="128" y="32"/>
                  </a:lnTo>
                  <a:lnTo>
                    <a:pt x="126" y="29"/>
                  </a:lnTo>
                  <a:lnTo>
                    <a:pt x="94" y="20"/>
                  </a:lnTo>
                  <a:lnTo>
                    <a:pt x="83" y="19"/>
                  </a:lnTo>
                  <a:lnTo>
                    <a:pt x="63" y="5"/>
                  </a:lnTo>
                  <a:lnTo>
                    <a:pt x="34" y="0"/>
                  </a:lnTo>
                  <a:lnTo>
                    <a:pt x="21" y="1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27" name="Freeform 228"/>
            <p:cNvSpPr>
              <a:spLocks/>
            </p:cNvSpPr>
            <p:nvPr/>
          </p:nvSpPr>
          <p:spPr bwMode="auto">
            <a:xfrm>
              <a:off x="1989469" y="3561527"/>
              <a:ext cx="32905" cy="21780"/>
            </a:xfrm>
            <a:custGeom>
              <a:avLst/>
              <a:gdLst>
                <a:gd name="T0" fmla="*/ 3 w 30"/>
                <a:gd name="T1" fmla="*/ 3 h 19"/>
                <a:gd name="T2" fmla="*/ 0 w 30"/>
                <a:gd name="T3" fmla="*/ 7 h 19"/>
                <a:gd name="T4" fmla="*/ 0 w 30"/>
                <a:gd name="T5" fmla="*/ 11 h 19"/>
                <a:gd name="T6" fmla="*/ 3 w 30"/>
                <a:gd name="T7" fmla="*/ 16 h 19"/>
                <a:gd name="T8" fmla="*/ 8 w 30"/>
                <a:gd name="T9" fmla="*/ 13 h 19"/>
                <a:gd name="T10" fmla="*/ 15 w 30"/>
                <a:gd name="T11" fmla="*/ 14 h 19"/>
                <a:gd name="T12" fmla="*/ 17 w 30"/>
                <a:gd name="T13" fmla="*/ 10 h 19"/>
                <a:gd name="T14" fmla="*/ 20 w 30"/>
                <a:gd name="T15" fmla="*/ 3 h 19"/>
                <a:gd name="T16" fmla="*/ 13 w 30"/>
                <a:gd name="T17" fmla="*/ 0 h 19"/>
                <a:gd name="T18" fmla="*/ 7 w 30"/>
                <a:gd name="T19" fmla="*/ 1 h 19"/>
                <a:gd name="T20" fmla="*/ 3 w 30"/>
                <a:gd name="T21" fmla="*/ 3 h 1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19"/>
                <a:gd name="T35" fmla="*/ 30 w 30"/>
                <a:gd name="T36" fmla="*/ 19 h 1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19">
                  <a:moveTo>
                    <a:pt x="3" y="3"/>
                  </a:moveTo>
                  <a:lnTo>
                    <a:pt x="0" y="7"/>
                  </a:lnTo>
                  <a:lnTo>
                    <a:pt x="0" y="13"/>
                  </a:lnTo>
                  <a:lnTo>
                    <a:pt x="4" y="18"/>
                  </a:lnTo>
                  <a:lnTo>
                    <a:pt x="12" y="15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9" y="3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3" y="3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28" name="Freeform 229"/>
            <p:cNvSpPr>
              <a:spLocks/>
            </p:cNvSpPr>
            <p:nvPr/>
          </p:nvSpPr>
          <p:spPr bwMode="auto">
            <a:xfrm>
              <a:off x="2992406" y="2539090"/>
              <a:ext cx="165840" cy="108899"/>
            </a:xfrm>
            <a:custGeom>
              <a:avLst/>
              <a:gdLst>
                <a:gd name="T0" fmla="*/ 9 w 148"/>
                <a:gd name="T1" fmla="*/ 3 h 98"/>
                <a:gd name="T2" fmla="*/ 0 w 148"/>
                <a:gd name="T3" fmla="*/ 26 h 98"/>
                <a:gd name="T4" fmla="*/ 12 w 148"/>
                <a:gd name="T5" fmla="*/ 30 h 98"/>
                <a:gd name="T6" fmla="*/ 17 w 148"/>
                <a:gd name="T7" fmla="*/ 39 h 98"/>
                <a:gd name="T8" fmla="*/ 3 w 148"/>
                <a:gd name="T9" fmla="*/ 45 h 98"/>
                <a:gd name="T10" fmla="*/ 1 w 148"/>
                <a:gd name="T11" fmla="*/ 47 h 98"/>
                <a:gd name="T12" fmla="*/ 1 w 148"/>
                <a:gd name="T13" fmla="*/ 50 h 98"/>
                <a:gd name="T14" fmla="*/ 3 w 148"/>
                <a:gd name="T15" fmla="*/ 57 h 98"/>
                <a:gd name="T16" fmla="*/ 15 w 148"/>
                <a:gd name="T17" fmla="*/ 57 h 98"/>
                <a:gd name="T18" fmla="*/ 29 w 148"/>
                <a:gd name="T19" fmla="*/ 72 h 98"/>
                <a:gd name="T20" fmla="*/ 43 w 148"/>
                <a:gd name="T21" fmla="*/ 82 h 98"/>
                <a:gd name="T22" fmla="*/ 50 w 148"/>
                <a:gd name="T23" fmla="*/ 80 h 98"/>
                <a:gd name="T24" fmla="*/ 57 w 148"/>
                <a:gd name="T25" fmla="*/ 75 h 98"/>
                <a:gd name="T26" fmla="*/ 61 w 148"/>
                <a:gd name="T27" fmla="*/ 72 h 98"/>
                <a:gd name="T28" fmla="*/ 66 w 148"/>
                <a:gd name="T29" fmla="*/ 72 h 98"/>
                <a:gd name="T30" fmla="*/ 74 w 148"/>
                <a:gd name="T31" fmla="*/ 73 h 98"/>
                <a:gd name="T32" fmla="*/ 90 w 148"/>
                <a:gd name="T33" fmla="*/ 63 h 98"/>
                <a:gd name="T34" fmla="*/ 101 w 148"/>
                <a:gd name="T35" fmla="*/ 52 h 98"/>
                <a:gd name="T36" fmla="*/ 105 w 148"/>
                <a:gd name="T37" fmla="*/ 45 h 98"/>
                <a:gd name="T38" fmla="*/ 106 w 148"/>
                <a:gd name="T39" fmla="*/ 36 h 98"/>
                <a:gd name="T40" fmla="*/ 100 w 148"/>
                <a:gd name="T41" fmla="*/ 26 h 98"/>
                <a:gd name="T42" fmla="*/ 96 w 148"/>
                <a:gd name="T43" fmla="*/ 20 h 98"/>
                <a:gd name="T44" fmla="*/ 92 w 148"/>
                <a:gd name="T45" fmla="*/ 17 h 98"/>
                <a:gd name="T46" fmla="*/ 92 w 148"/>
                <a:gd name="T47" fmla="*/ 12 h 98"/>
                <a:gd name="T48" fmla="*/ 90 w 148"/>
                <a:gd name="T49" fmla="*/ 8 h 98"/>
                <a:gd name="T50" fmla="*/ 83 w 148"/>
                <a:gd name="T51" fmla="*/ 7 h 98"/>
                <a:gd name="T52" fmla="*/ 75 w 148"/>
                <a:gd name="T53" fmla="*/ 11 h 98"/>
                <a:gd name="T54" fmla="*/ 66 w 148"/>
                <a:gd name="T55" fmla="*/ 17 h 98"/>
                <a:gd name="T56" fmla="*/ 60 w 148"/>
                <a:gd name="T57" fmla="*/ 17 h 98"/>
                <a:gd name="T58" fmla="*/ 54 w 148"/>
                <a:gd name="T59" fmla="*/ 14 h 98"/>
                <a:gd name="T60" fmla="*/ 50 w 148"/>
                <a:gd name="T61" fmla="*/ 7 h 98"/>
                <a:gd name="T62" fmla="*/ 45 w 148"/>
                <a:gd name="T63" fmla="*/ 5 h 98"/>
                <a:gd name="T64" fmla="*/ 39 w 148"/>
                <a:gd name="T65" fmla="*/ 7 h 98"/>
                <a:gd name="T66" fmla="*/ 36 w 148"/>
                <a:gd name="T67" fmla="*/ 11 h 98"/>
                <a:gd name="T68" fmla="*/ 34 w 148"/>
                <a:gd name="T69" fmla="*/ 16 h 98"/>
                <a:gd name="T70" fmla="*/ 34 w 148"/>
                <a:gd name="T71" fmla="*/ 21 h 98"/>
                <a:gd name="T72" fmla="*/ 33 w 148"/>
                <a:gd name="T73" fmla="*/ 24 h 98"/>
                <a:gd name="T74" fmla="*/ 32 w 148"/>
                <a:gd name="T75" fmla="*/ 24 h 98"/>
                <a:gd name="T76" fmla="*/ 27 w 148"/>
                <a:gd name="T77" fmla="*/ 17 h 98"/>
                <a:gd name="T78" fmla="*/ 17 w 148"/>
                <a:gd name="T79" fmla="*/ 5 h 98"/>
                <a:gd name="T80" fmla="*/ 12 w 148"/>
                <a:gd name="T81" fmla="*/ 0 h 98"/>
                <a:gd name="T82" fmla="*/ 10 w 148"/>
                <a:gd name="T83" fmla="*/ 0 h 98"/>
                <a:gd name="T84" fmla="*/ 9 w 148"/>
                <a:gd name="T85" fmla="*/ 3 h 9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48"/>
                <a:gd name="T130" fmla="*/ 0 h 98"/>
                <a:gd name="T131" fmla="*/ 148 w 148"/>
                <a:gd name="T132" fmla="*/ 98 h 9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48" h="98">
                  <a:moveTo>
                    <a:pt x="12" y="3"/>
                  </a:moveTo>
                  <a:lnTo>
                    <a:pt x="0" y="31"/>
                  </a:lnTo>
                  <a:lnTo>
                    <a:pt x="16" y="36"/>
                  </a:lnTo>
                  <a:lnTo>
                    <a:pt x="23" y="47"/>
                  </a:lnTo>
                  <a:lnTo>
                    <a:pt x="5" y="53"/>
                  </a:lnTo>
                  <a:lnTo>
                    <a:pt x="1" y="55"/>
                  </a:lnTo>
                  <a:lnTo>
                    <a:pt x="1" y="59"/>
                  </a:lnTo>
                  <a:lnTo>
                    <a:pt x="5" y="67"/>
                  </a:lnTo>
                  <a:lnTo>
                    <a:pt x="21" y="67"/>
                  </a:lnTo>
                  <a:lnTo>
                    <a:pt x="40" y="85"/>
                  </a:lnTo>
                  <a:lnTo>
                    <a:pt x="60" y="97"/>
                  </a:lnTo>
                  <a:lnTo>
                    <a:pt x="69" y="95"/>
                  </a:lnTo>
                  <a:lnTo>
                    <a:pt x="79" y="89"/>
                  </a:lnTo>
                  <a:lnTo>
                    <a:pt x="85" y="85"/>
                  </a:lnTo>
                  <a:lnTo>
                    <a:pt x="92" y="85"/>
                  </a:lnTo>
                  <a:lnTo>
                    <a:pt x="102" y="86"/>
                  </a:lnTo>
                  <a:lnTo>
                    <a:pt x="125" y="75"/>
                  </a:lnTo>
                  <a:lnTo>
                    <a:pt x="140" y="62"/>
                  </a:lnTo>
                  <a:lnTo>
                    <a:pt x="145" y="53"/>
                  </a:lnTo>
                  <a:lnTo>
                    <a:pt x="147" y="42"/>
                  </a:lnTo>
                  <a:lnTo>
                    <a:pt x="139" y="31"/>
                  </a:lnTo>
                  <a:lnTo>
                    <a:pt x="133" y="24"/>
                  </a:lnTo>
                  <a:lnTo>
                    <a:pt x="127" y="21"/>
                  </a:lnTo>
                  <a:lnTo>
                    <a:pt x="127" y="14"/>
                  </a:lnTo>
                  <a:lnTo>
                    <a:pt x="124" y="10"/>
                  </a:lnTo>
                  <a:lnTo>
                    <a:pt x="114" y="9"/>
                  </a:lnTo>
                  <a:lnTo>
                    <a:pt x="103" y="13"/>
                  </a:lnTo>
                  <a:lnTo>
                    <a:pt x="90" y="20"/>
                  </a:lnTo>
                  <a:lnTo>
                    <a:pt x="83" y="20"/>
                  </a:lnTo>
                  <a:lnTo>
                    <a:pt x="75" y="16"/>
                  </a:lnTo>
                  <a:lnTo>
                    <a:pt x="69" y="9"/>
                  </a:lnTo>
                  <a:lnTo>
                    <a:pt x="62" y="5"/>
                  </a:lnTo>
                  <a:lnTo>
                    <a:pt x="54" y="9"/>
                  </a:lnTo>
                  <a:lnTo>
                    <a:pt x="49" y="13"/>
                  </a:lnTo>
                  <a:lnTo>
                    <a:pt x="47" y="18"/>
                  </a:lnTo>
                  <a:lnTo>
                    <a:pt x="47" y="25"/>
                  </a:lnTo>
                  <a:lnTo>
                    <a:pt x="46" y="28"/>
                  </a:lnTo>
                  <a:lnTo>
                    <a:pt x="44" y="28"/>
                  </a:lnTo>
                  <a:lnTo>
                    <a:pt x="37" y="21"/>
                  </a:lnTo>
                  <a:lnTo>
                    <a:pt x="24" y="5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3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grpSp>
          <p:nvGrpSpPr>
            <p:cNvPr id="529" name="Group 230"/>
            <p:cNvGrpSpPr>
              <a:grpSpLocks/>
            </p:cNvGrpSpPr>
            <p:nvPr/>
          </p:nvGrpSpPr>
          <p:grpSpPr bwMode="auto">
            <a:xfrm>
              <a:off x="2444871" y="1752600"/>
              <a:ext cx="531741" cy="733251"/>
              <a:chOff x="2198" y="1218"/>
              <a:chExt cx="473" cy="654"/>
            </a:xfrm>
          </p:grpSpPr>
          <p:sp>
            <p:nvSpPr>
              <p:cNvPr id="582" name="Freeform 231"/>
              <p:cNvSpPr>
                <a:spLocks/>
              </p:cNvSpPr>
              <p:nvPr/>
            </p:nvSpPr>
            <p:spPr bwMode="auto">
              <a:xfrm>
                <a:off x="2631" y="1390"/>
                <a:ext cx="26" cy="19"/>
              </a:xfrm>
              <a:custGeom>
                <a:avLst/>
                <a:gdLst>
                  <a:gd name="T0" fmla="*/ 9 w 26"/>
                  <a:gd name="T1" fmla="*/ 0 h 19"/>
                  <a:gd name="T2" fmla="*/ 4 w 26"/>
                  <a:gd name="T3" fmla="*/ 1 h 19"/>
                  <a:gd name="T4" fmla="*/ 1 w 26"/>
                  <a:gd name="T5" fmla="*/ 2 h 19"/>
                  <a:gd name="T6" fmla="*/ 0 w 26"/>
                  <a:gd name="T7" fmla="*/ 8 h 19"/>
                  <a:gd name="T8" fmla="*/ 1 w 26"/>
                  <a:gd name="T9" fmla="*/ 12 h 19"/>
                  <a:gd name="T10" fmla="*/ 4 w 26"/>
                  <a:gd name="T11" fmla="*/ 16 h 19"/>
                  <a:gd name="T12" fmla="*/ 17 w 26"/>
                  <a:gd name="T13" fmla="*/ 18 h 19"/>
                  <a:gd name="T14" fmla="*/ 25 w 26"/>
                  <a:gd name="T15" fmla="*/ 15 h 19"/>
                  <a:gd name="T16" fmla="*/ 18 w 26"/>
                  <a:gd name="T17" fmla="*/ 8 h 19"/>
                  <a:gd name="T18" fmla="*/ 11 w 26"/>
                  <a:gd name="T19" fmla="*/ 0 h 19"/>
                  <a:gd name="T20" fmla="*/ 9 w 26"/>
                  <a:gd name="T21" fmla="*/ 0 h 1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6"/>
                  <a:gd name="T34" fmla="*/ 0 h 19"/>
                  <a:gd name="T35" fmla="*/ 26 w 26"/>
                  <a:gd name="T36" fmla="*/ 19 h 1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6" h="19">
                    <a:moveTo>
                      <a:pt x="9" y="0"/>
                    </a:moveTo>
                    <a:lnTo>
                      <a:pt x="4" y="1"/>
                    </a:lnTo>
                    <a:lnTo>
                      <a:pt x="1" y="2"/>
                    </a:lnTo>
                    <a:lnTo>
                      <a:pt x="0" y="8"/>
                    </a:lnTo>
                    <a:lnTo>
                      <a:pt x="1" y="12"/>
                    </a:lnTo>
                    <a:lnTo>
                      <a:pt x="4" y="16"/>
                    </a:lnTo>
                    <a:lnTo>
                      <a:pt x="17" y="18"/>
                    </a:lnTo>
                    <a:lnTo>
                      <a:pt x="25" y="15"/>
                    </a:lnTo>
                    <a:lnTo>
                      <a:pt x="18" y="8"/>
                    </a:lnTo>
                    <a:lnTo>
                      <a:pt x="11" y="0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83C2E5"/>
              </a:solidFill>
              <a:ln w="6350" cap="rnd">
                <a:solidFill>
                  <a:srgbClr val="006699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defTabSz="914377">
                  <a:defRPr/>
                </a:pPr>
                <a:endParaRPr lang="en-US" sz="1400" kern="0" dirty="0">
                  <a:solidFill>
                    <a:srgbClr val="000000"/>
                  </a:solidFill>
                  <a:sym typeface="Calibri"/>
                </a:endParaRPr>
              </a:p>
            </p:txBody>
          </p:sp>
          <p:sp>
            <p:nvSpPr>
              <p:cNvPr id="583" name="Freeform 232"/>
              <p:cNvSpPr>
                <a:spLocks/>
              </p:cNvSpPr>
              <p:nvPr/>
            </p:nvSpPr>
            <p:spPr bwMode="auto">
              <a:xfrm>
                <a:off x="2198" y="1218"/>
                <a:ext cx="473" cy="654"/>
              </a:xfrm>
              <a:custGeom>
                <a:avLst/>
                <a:gdLst>
                  <a:gd name="T0" fmla="*/ 103 w 473"/>
                  <a:gd name="T1" fmla="*/ 113 h 654"/>
                  <a:gd name="T2" fmla="*/ 60 w 473"/>
                  <a:gd name="T3" fmla="*/ 131 h 654"/>
                  <a:gd name="T4" fmla="*/ 71 w 473"/>
                  <a:gd name="T5" fmla="*/ 156 h 654"/>
                  <a:gd name="T6" fmla="*/ 57 w 473"/>
                  <a:gd name="T7" fmla="*/ 197 h 654"/>
                  <a:gd name="T8" fmla="*/ 22 w 473"/>
                  <a:gd name="T9" fmla="*/ 211 h 654"/>
                  <a:gd name="T10" fmla="*/ 2 w 473"/>
                  <a:gd name="T11" fmla="*/ 234 h 654"/>
                  <a:gd name="T12" fmla="*/ 44 w 473"/>
                  <a:gd name="T13" fmla="*/ 248 h 654"/>
                  <a:gd name="T14" fmla="*/ 44 w 473"/>
                  <a:gd name="T15" fmla="*/ 261 h 654"/>
                  <a:gd name="T16" fmla="*/ 30 w 473"/>
                  <a:gd name="T17" fmla="*/ 274 h 654"/>
                  <a:gd name="T18" fmla="*/ 21 w 473"/>
                  <a:gd name="T19" fmla="*/ 289 h 654"/>
                  <a:gd name="T20" fmla="*/ 50 w 473"/>
                  <a:gd name="T21" fmla="*/ 314 h 654"/>
                  <a:gd name="T22" fmla="*/ 124 w 473"/>
                  <a:gd name="T23" fmla="*/ 310 h 654"/>
                  <a:gd name="T24" fmla="*/ 150 w 473"/>
                  <a:gd name="T25" fmla="*/ 366 h 654"/>
                  <a:gd name="T26" fmla="*/ 155 w 473"/>
                  <a:gd name="T27" fmla="*/ 406 h 654"/>
                  <a:gd name="T28" fmla="*/ 152 w 473"/>
                  <a:gd name="T29" fmla="*/ 423 h 654"/>
                  <a:gd name="T30" fmla="*/ 166 w 473"/>
                  <a:gd name="T31" fmla="*/ 420 h 654"/>
                  <a:gd name="T32" fmla="*/ 192 w 473"/>
                  <a:gd name="T33" fmla="*/ 456 h 654"/>
                  <a:gd name="T34" fmla="*/ 159 w 473"/>
                  <a:gd name="T35" fmla="*/ 455 h 654"/>
                  <a:gd name="T36" fmla="*/ 169 w 473"/>
                  <a:gd name="T37" fmla="*/ 499 h 654"/>
                  <a:gd name="T38" fmla="*/ 162 w 473"/>
                  <a:gd name="T39" fmla="*/ 538 h 654"/>
                  <a:gd name="T40" fmla="*/ 199 w 473"/>
                  <a:gd name="T41" fmla="*/ 638 h 654"/>
                  <a:gd name="T42" fmla="*/ 226 w 473"/>
                  <a:gd name="T43" fmla="*/ 644 h 654"/>
                  <a:gd name="T44" fmla="*/ 251 w 473"/>
                  <a:gd name="T45" fmla="*/ 631 h 654"/>
                  <a:gd name="T46" fmla="*/ 263 w 473"/>
                  <a:gd name="T47" fmla="*/ 602 h 654"/>
                  <a:gd name="T48" fmla="*/ 278 w 473"/>
                  <a:gd name="T49" fmla="*/ 559 h 654"/>
                  <a:gd name="T50" fmla="*/ 323 w 473"/>
                  <a:gd name="T51" fmla="*/ 530 h 654"/>
                  <a:gd name="T52" fmla="*/ 360 w 473"/>
                  <a:gd name="T53" fmla="*/ 494 h 654"/>
                  <a:gd name="T54" fmla="*/ 380 w 473"/>
                  <a:gd name="T55" fmla="*/ 493 h 654"/>
                  <a:gd name="T56" fmla="*/ 415 w 473"/>
                  <a:gd name="T57" fmla="*/ 460 h 654"/>
                  <a:gd name="T58" fmla="*/ 358 w 473"/>
                  <a:gd name="T59" fmla="*/ 467 h 654"/>
                  <a:gd name="T60" fmla="*/ 390 w 473"/>
                  <a:gd name="T61" fmla="*/ 446 h 654"/>
                  <a:gd name="T62" fmla="*/ 381 w 473"/>
                  <a:gd name="T63" fmla="*/ 427 h 654"/>
                  <a:gd name="T64" fmla="*/ 424 w 473"/>
                  <a:gd name="T65" fmla="*/ 454 h 654"/>
                  <a:gd name="T66" fmla="*/ 416 w 473"/>
                  <a:gd name="T67" fmla="*/ 406 h 654"/>
                  <a:gd name="T68" fmla="*/ 430 w 473"/>
                  <a:gd name="T69" fmla="*/ 373 h 654"/>
                  <a:gd name="T70" fmla="*/ 450 w 473"/>
                  <a:gd name="T71" fmla="*/ 322 h 654"/>
                  <a:gd name="T72" fmla="*/ 410 w 473"/>
                  <a:gd name="T73" fmla="*/ 306 h 654"/>
                  <a:gd name="T74" fmla="*/ 405 w 473"/>
                  <a:gd name="T75" fmla="*/ 243 h 654"/>
                  <a:gd name="T76" fmla="*/ 417 w 473"/>
                  <a:gd name="T77" fmla="*/ 168 h 654"/>
                  <a:gd name="T78" fmla="*/ 438 w 473"/>
                  <a:gd name="T79" fmla="*/ 146 h 654"/>
                  <a:gd name="T80" fmla="*/ 426 w 473"/>
                  <a:gd name="T81" fmla="*/ 137 h 654"/>
                  <a:gd name="T82" fmla="*/ 468 w 473"/>
                  <a:gd name="T83" fmla="*/ 91 h 654"/>
                  <a:gd name="T84" fmla="*/ 444 w 473"/>
                  <a:gd name="T85" fmla="*/ 76 h 654"/>
                  <a:gd name="T86" fmla="*/ 439 w 473"/>
                  <a:gd name="T87" fmla="*/ 86 h 654"/>
                  <a:gd name="T88" fmla="*/ 404 w 473"/>
                  <a:gd name="T89" fmla="*/ 110 h 654"/>
                  <a:gd name="T90" fmla="*/ 404 w 473"/>
                  <a:gd name="T91" fmla="*/ 66 h 654"/>
                  <a:gd name="T92" fmla="*/ 390 w 473"/>
                  <a:gd name="T93" fmla="*/ 57 h 654"/>
                  <a:gd name="T94" fmla="*/ 350 w 473"/>
                  <a:gd name="T95" fmla="*/ 67 h 654"/>
                  <a:gd name="T96" fmla="*/ 394 w 473"/>
                  <a:gd name="T97" fmla="*/ 34 h 654"/>
                  <a:gd name="T98" fmla="*/ 358 w 473"/>
                  <a:gd name="T99" fmla="*/ 16 h 654"/>
                  <a:gd name="T100" fmla="*/ 310 w 473"/>
                  <a:gd name="T101" fmla="*/ 35 h 654"/>
                  <a:gd name="T102" fmla="*/ 336 w 473"/>
                  <a:gd name="T103" fmla="*/ 1 h 654"/>
                  <a:gd name="T104" fmla="*/ 227 w 473"/>
                  <a:gd name="T105" fmla="*/ 29 h 654"/>
                  <a:gd name="T106" fmla="*/ 216 w 473"/>
                  <a:gd name="T107" fmla="*/ 59 h 654"/>
                  <a:gd name="T108" fmla="*/ 183 w 473"/>
                  <a:gd name="T109" fmla="*/ 74 h 65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473"/>
                  <a:gd name="T166" fmla="*/ 0 h 654"/>
                  <a:gd name="T167" fmla="*/ 473 w 473"/>
                  <a:gd name="T168" fmla="*/ 654 h 654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473" h="654">
                    <a:moveTo>
                      <a:pt x="110" y="76"/>
                    </a:moveTo>
                    <a:lnTo>
                      <a:pt x="105" y="80"/>
                    </a:lnTo>
                    <a:lnTo>
                      <a:pt x="103" y="84"/>
                    </a:lnTo>
                    <a:lnTo>
                      <a:pt x="101" y="89"/>
                    </a:lnTo>
                    <a:lnTo>
                      <a:pt x="103" y="107"/>
                    </a:lnTo>
                    <a:lnTo>
                      <a:pt x="103" y="113"/>
                    </a:lnTo>
                    <a:lnTo>
                      <a:pt x="101" y="118"/>
                    </a:lnTo>
                    <a:lnTo>
                      <a:pt x="94" y="120"/>
                    </a:lnTo>
                    <a:lnTo>
                      <a:pt x="80" y="120"/>
                    </a:lnTo>
                    <a:lnTo>
                      <a:pt x="71" y="125"/>
                    </a:lnTo>
                    <a:lnTo>
                      <a:pt x="60" y="128"/>
                    </a:lnTo>
                    <a:lnTo>
                      <a:pt x="60" y="131"/>
                    </a:lnTo>
                    <a:lnTo>
                      <a:pt x="55" y="139"/>
                    </a:lnTo>
                    <a:lnTo>
                      <a:pt x="52" y="142"/>
                    </a:lnTo>
                    <a:lnTo>
                      <a:pt x="51" y="146"/>
                    </a:lnTo>
                    <a:lnTo>
                      <a:pt x="52" y="151"/>
                    </a:lnTo>
                    <a:lnTo>
                      <a:pt x="57" y="153"/>
                    </a:lnTo>
                    <a:lnTo>
                      <a:pt x="71" y="156"/>
                    </a:lnTo>
                    <a:lnTo>
                      <a:pt x="71" y="162"/>
                    </a:lnTo>
                    <a:lnTo>
                      <a:pt x="73" y="177"/>
                    </a:lnTo>
                    <a:lnTo>
                      <a:pt x="74" y="186"/>
                    </a:lnTo>
                    <a:lnTo>
                      <a:pt x="69" y="191"/>
                    </a:lnTo>
                    <a:lnTo>
                      <a:pt x="62" y="192"/>
                    </a:lnTo>
                    <a:lnTo>
                      <a:pt x="57" y="197"/>
                    </a:lnTo>
                    <a:lnTo>
                      <a:pt x="56" y="200"/>
                    </a:lnTo>
                    <a:lnTo>
                      <a:pt x="50" y="200"/>
                    </a:lnTo>
                    <a:lnTo>
                      <a:pt x="45" y="200"/>
                    </a:lnTo>
                    <a:lnTo>
                      <a:pt x="40" y="205"/>
                    </a:lnTo>
                    <a:lnTo>
                      <a:pt x="28" y="210"/>
                    </a:lnTo>
                    <a:lnTo>
                      <a:pt x="22" y="211"/>
                    </a:lnTo>
                    <a:lnTo>
                      <a:pt x="15" y="212"/>
                    </a:lnTo>
                    <a:lnTo>
                      <a:pt x="8" y="216"/>
                    </a:lnTo>
                    <a:lnTo>
                      <a:pt x="4" y="220"/>
                    </a:lnTo>
                    <a:lnTo>
                      <a:pt x="1" y="223"/>
                    </a:lnTo>
                    <a:lnTo>
                      <a:pt x="0" y="227"/>
                    </a:lnTo>
                    <a:lnTo>
                      <a:pt x="2" y="234"/>
                    </a:lnTo>
                    <a:lnTo>
                      <a:pt x="8" y="237"/>
                    </a:lnTo>
                    <a:lnTo>
                      <a:pt x="18" y="243"/>
                    </a:lnTo>
                    <a:lnTo>
                      <a:pt x="25" y="249"/>
                    </a:lnTo>
                    <a:lnTo>
                      <a:pt x="28" y="252"/>
                    </a:lnTo>
                    <a:lnTo>
                      <a:pt x="41" y="251"/>
                    </a:lnTo>
                    <a:lnTo>
                      <a:pt x="44" y="248"/>
                    </a:lnTo>
                    <a:lnTo>
                      <a:pt x="47" y="247"/>
                    </a:lnTo>
                    <a:lnTo>
                      <a:pt x="50" y="249"/>
                    </a:lnTo>
                    <a:lnTo>
                      <a:pt x="54" y="254"/>
                    </a:lnTo>
                    <a:lnTo>
                      <a:pt x="54" y="256"/>
                    </a:lnTo>
                    <a:lnTo>
                      <a:pt x="52" y="258"/>
                    </a:lnTo>
                    <a:lnTo>
                      <a:pt x="44" y="261"/>
                    </a:lnTo>
                    <a:lnTo>
                      <a:pt x="45" y="267"/>
                    </a:lnTo>
                    <a:lnTo>
                      <a:pt x="47" y="271"/>
                    </a:lnTo>
                    <a:lnTo>
                      <a:pt x="40" y="269"/>
                    </a:lnTo>
                    <a:lnTo>
                      <a:pt x="34" y="265"/>
                    </a:lnTo>
                    <a:lnTo>
                      <a:pt x="32" y="269"/>
                    </a:lnTo>
                    <a:lnTo>
                      <a:pt x="30" y="274"/>
                    </a:lnTo>
                    <a:lnTo>
                      <a:pt x="25" y="271"/>
                    </a:lnTo>
                    <a:lnTo>
                      <a:pt x="18" y="269"/>
                    </a:lnTo>
                    <a:lnTo>
                      <a:pt x="12" y="271"/>
                    </a:lnTo>
                    <a:lnTo>
                      <a:pt x="8" y="276"/>
                    </a:lnTo>
                    <a:lnTo>
                      <a:pt x="11" y="283"/>
                    </a:lnTo>
                    <a:lnTo>
                      <a:pt x="21" y="289"/>
                    </a:lnTo>
                    <a:lnTo>
                      <a:pt x="26" y="293"/>
                    </a:lnTo>
                    <a:lnTo>
                      <a:pt x="27" y="300"/>
                    </a:lnTo>
                    <a:lnTo>
                      <a:pt x="35" y="302"/>
                    </a:lnTo>
                    <a:lnTo>
                      <a:pt x="41" y="304"/>
                    </a:lnTo>
                    <a:lnTo>
                      <a:pt x="44" y="307"/>
                    </a:lnTo>
                    <a:lnTo>
                      <a:pt x="50" y="314"/>
                    </a:lnTo>
                    <a:lnTo>
                      <a:pt x="62" y="311"/>
                    </a:lnTo>
                    <a:lnTo>
                      <a:pt x="77" y="303"/>
                    </a:lnTo>
                    <a:lnTo>
                      <a:pt x="89" y="301"/>
                    </a:lnTo>
                    <a:lnTo>
                      <a:pt x="115" y="297"/>
                    </a:lnTo>
                    <a:lnTo>
                      <a:pt x="120" y="301"/>
                    </a:lnTo>
                    <a:lnTo>
                      <a:pt x="124" y="310"/>
                    </a:lnTo>
                    <a:lnTo>
                      <a:pt x="131" y="312"/>
                    </a:lnTo>
                    <a:lnTo>
                      <a:pt x="135" y="318"/>
                    </a:lnTo>
                    <a:lnTo>
                      <a:pt x="140" y="327"/>
                    </a:lnTo>
                    <a:lnTo>
                      <a:pt x="142" y="343"/>
                    </a:lnTo>
                    <a:lnTo>
                      <a:pt x="144" y="350"/>
                    </a:lnTo>
                    <a:lnTo>
                      <a:pt x="150" y="366"/>
                    </a:lnTo>
                    <a:lnTo>
                      <a:pt x="150" y="383"/>
                    </a:lnTo>
                    <a:lnTo>
                      <a:pt x="152" y="388"/>
                    </a:lnTo>
                    <a:lnTo>
                      <a:pt x="155" y="394"/>
                    </a:lnTo>
                    <a:lnTo>
                      <a:pt x="159" y="398"/>
                    </a:lnTo>
                    <a:lnTo>
                      <a:pt x="158" y="402"/>
                    </a:lnTo>
                    <a:lnTo>
                      <a:pt x="155" y="406"/>
                    </a:lnTo>
                    <a:lnTo>
                      <a:pt x="150" y="406"/>
                    </a:lnTo>
                    <a:lnTo>
                      <a:pt x="148" y="406"/>
                    </a:lnTo>
                    <a:lnTo>
                      <a:pt x="148" y="411"/>
                    </a:lnTo>
                    <a:lnTo>
                      <a:pt x="153" y="418"/>
                    </a:lnTo>
                    <a:lnTo>
                      <a:pt x="154" y="420"/>
                    </a:lnTo>
                    <a:lnTo>
                      <a:pt x="152" y="423"/>
                    </a:lnTo>
                    <a:lnTo>
                      <a:pt x="142" y="432"/>
                    </a:lnTo>
                    <a:lnTo>
                      <a:pt x="142" y="434"/>
                    </a:lnTo>
                    <a:lnTo>
                      <a:pt x="146" y="436"/>
                    </a:lnTo>
                    <a:lnTo>
                      <a:pt x="156" y="433"/>
                    </a:lnTo>
                    <a:lnTo>
                      <a:pt x="160" y="425"/>
                    </a:lnTo>
                    <a:lnTo>
                      <a:pt x="166" y="420"/>
                    </a:lnTo>
                    <a:lnTo>
                      <a:pt x="171" y="424"/>
                    </a:lnTo>
                    <a:lnTo>
                      <a:pt x="174" y="437"/>
                    </a:lnTo>
                    <a:lnTo>
                      <a:pt x="175" y="442"/>
                    </a:lnTo>
                    <a:lnTo>
                      <a:pt x="181" y="445"/>
                    </a:lnTo>
                    <a:lnTo>
                      <a:pt x="188" y="448"/>
                    </a:lnTo>
                    <a:lnTo>
                      <a:pt x="192" y="456"/>
                    </a:lnTo>
                    <a:lnTo>
                      <a:pt x="188" y="459"/>
                    </a:lnTo>
                    <a:lnTo>
                      <a:pt x="178" y="454"/>
                    </a:lnTo>
                    <a:lnTo>
                      <a:pt x="171" y="450"/>
                    </a:lnTo>
                    <a:lnTo>
                      <a:pt x="163" y="449"/>
                    </a:lnTo>
                    <a:lnTo>
                      <a:pt x="158" y="450"/>
                    </a:lnTo>
                    <a:lnTo>
                      <a:pt x="159" y="455"/>
                    </a:lnTo>
                    <a:lnTo>
                      <a:pt x="168" y="460"/>
                    </a:lnTo>
                    <a:lnTo>
                      <a:pt x="184" y="467"/>
                    </a:lnTo>
                    <a:lnTo>
                      <a:pt x="189" y="473"/>
                    </a:lnTo>
                    <a:lnTo>
                      <a:pt x="189" y="477"/>
                    </a:lnTo>
                    <a:lnTo>
                      <a:pt x="184" y="484"/>
                    </a:lnTo>
                    <a:lnTo>
                      <a:pt x="169" y="499"/>
                    </a:lnTo>
                    <a:lnTo>
                      <a:pt x="168" y="501"/>
                    </a:lnTo>
                    <a:lnTo>
                      <a:pt x="169" y="502"/>
                    </a:lnTo>
                    <a:lnTo>
                      <a:pt x="172" y="503"/>
                    </a:lnTo>
                    <a:lnTo>
                      <a:pt x="168" y="510"/>
                    </a:lnTo>
                    <a:lnTo>
                      <a:pt x="158" y="520"/>
                    </a:lnTo>
                    <a:lnTo>
                      <a:pt x="162" y="538"/>
                    </a:lnTo>
                    <a:lnTo>
                      <a:pt x="165" y="552"/>
                    </a:lnTo>
                    <a:lnTo>
                      <a:pt x="170" y="567"/>
                    </a:lnTo>
                    <a:lnTo>
                      <a:pt x="178" y="594"/>
                    </a:lnTo>
                    <a:lnTo>
                      <a:pt x="192" y="613"/>
                    </a:lnTo>
                    <a:lnTo>
                      <a:pt x="195" y="629"/>
                    </a:lnTo>
                    <a:lnTo>
                      <a:pt x="199" y="638"/>
                    </a:lnTo>
                    <a:lnTo>
                      <a:pt x="208" y="640"/>
                    </a:lnTo>
                    <a:lnTo>
                      <a:pt x="226" y="638"/>
                    </a:lnTo>
                    <a:lnTo>
                      <a:pt x="233" y="633"/>
                    </a:lnTo>
                    <a:lnTo>
                      <a:pt x="237" y="636"/>
                    </a:lnTo>
                    <a:lnTo>
                      <a:pt x="234" y="638"/>
                    </a:lnTo>
                    <a:lnTo>
                      <a:pt x="226" y="644"/>
                    </a:lnTo>
                    <a:lnTo>
                      <a:pt x="226" y="646"/>
                    </a:lnTo>
                    <a:lnTo>
                      <a:pt x="229" y="647"/>
                    </a:lnTo>
                    <a:lnTo>
                      <a:pt x="244" y="653"/>
                    </a:lnTo>
                    <a:lnTo>
                      <a:pt x="249" y="651"/>
                    </a:lnTo>
                    <a:lnTo>
                      <a:pt x="251" y="646"/>
                    </a:lnTo>
                    <a:lnTo>
                      <a:pt x="251" y="631"/>
                    </a:lnTo>
                    <a:lnTo>
                      <a:pt x="254" y="623"/>
                    </a:lnTo>
                    <a:lnTo>
                      <a:pt x="257" y="615"/>
                    </a:lnTo>
                    <a:lnTo>
                      <a:pt x="254" y="611"/>
                    </a:lnTo>
                    <a:lnTo>
                      <a:pt x="254" y="609"/>
                    </a:lnTo>
                    <a:lnTo>
                      <a:pt x="259" y="605"/>
                    </a:lnTo>
                    <a:lnTo>
                      <a:pt x="263" y="602"/>
                    </a:lnTo>
                    <a:lnTo>
                      <a:pt x="268" y="585"/>
                    </a:lnTo>
                    <a:lnTo>
                      <a:pt x="271" y="570"/>
                    </a:lnTo>
                    <a:lnTo>
                      <a:pt x="268" y="567"/>
                    </a:lnTo>
                    <a:lnTo>
                      <a:pt x="270" y="561"/>
                    </a:lnTo>
                    <a:lnTo>
                      <a:pt x="276" y="559"/>
                    </a:lnTo>
                    <a:lnTo>
                      <a:pt x="278" y="559"/>
                    </a:lnTo>
                    <a:lnTo>
                      <a:pt x="283" y="560"/>
                    </a:lnTo>
                    <a:lnTo>
                      <a:pt x="290" y="557"/>
                    </a:lnTo>
                    <a:lnTo>
                      <a:pt x="292" y="554"/>
                    </a:lnTo>
                    <a:lnTo>
                      <a:pt x="298" y="552"/>
                    </a:lnTo>
                    <a:lnTo>
                      <a:pt x="303" y="550"/>
                    </a:lnTo>
                    <a:lnTo>
                      <a:pt x="323" y="530"/>
                    </a:lnTo>
                    <a:lnTo>
                      <a:pt x="338" y="517"/>
                    </a:lnTo>
                    <a:lnTo>
                      <a:pt x="345" y="512"/>
                    </a:lnTo>
                    <a:lnTo>
                      <a:pt x="349" y="512"/>
                    </a:lnTo>
                    <a:lnTo>
                      <a:pt x="351" y="508"/>
                    </a:lnTo>
                    <a:lnTo>
                      <a:pt x="355" y="499"/>
                    </a:lnTo>
                    <a:lnTo>
                      <a:pt x="360" y="494"/>
                    </a:lnTo>
                    <a:lnTo>
                      <a:pt x="363" y="494"/>
                    </a:lnTo>
                    <a:lnTo>
                      <a:pt x="366" y="495"/>
                    </a:lnTo>
                    <a:lnTo>
                      <a:pt x="370" y="500"/>
                    </a:lnTo>
                    <a:lnTo>
                      <a:pt x="375" y="495"/>
                    </a:lnTo>
                    <a:lnTo>
                      <a:pt x="377" y="494"/>
                    </a:lnTo>
                    <a:lnTo>
                      <a:pt x="380" y="493"/>
                    </a:lnTo>
                    <a:lnTo>
                      <a:pt x="384" y="493"/>
                    </a:lnTo>
                    <a:lnTo>
                      <a:pt x="396" y="483"/>
                    </a:lnTo>
                    <a:lnTo>
                      <a:pt x="407" y="476"/>
                    </a:lnTo>
                    <a:lnTo>
                      <a:pt x="418" y="469"/>
                    </a:lnTo>
                    <a:lnTo>
                      <a:pt x="418" y="464"/>
                    </a:lnTo>
                    <a:lnTo>
                      <a:pt x="415" y="460"/>
                    </a:lnTo>
                    <a:lnTo>
                      <a:pt x="409" y="459"/>
                    </a:lnTo>
                    <a:lnTo>
                      <a:pt x="389" y="459"/>
                    </a:lnTo>
                    <a:lnTo>
                      <a:pt x="385" y="465"/>
                    </a:lnTo>
                    <a:lnTo>
                      <a:pt x="375" y="469"/>
                    </a:lnTo>
                    <a:lnTo>
                      <a:pt x="363" y="469"/>
                    </a:lnTo>
                    <a:lnTo>
                      <a:pt x="358" y="467"/>
                    </a:lnTo>
                    <a:lnTo>
                      <a:pt x="357" y="463"/>
                    </a:lnTo>
                    <a:lnTo>
                      <a:pt x="358" y="460"/>
                    </a:lnTo>
                    <a:lnTo>
                      <a:pt x="360" y="460"/>
                    </a:lnTo>
                    <a:lnTo>
                      <a:pt x="372" y="465"/>
                    </a:lnTo>
                    <a:lnTo>
                      <a:pt x="384" y="457"/>
                    </a:lnTo>
                    <a:lnTo>
                      <a:pt x="390" y="446"/>
                    </a:lnTo>
                    <a:lnTo>
                      <a:pt x="382" y="443"/>
                    </a:lnTo>
                    <a:lnTo>
                      <a:pt x="386" y="440"/>
                    </a:lnTo>
                    <a:lnTo>
                      <a:pt x="389" y="437"/>
                    </a:lnTo>
                    <a:lnTo>
                      <a:pt x="386" y="434"/>
                    </a:lnTo>
                    <a:lnTo>
                      <a:pt x="382" y="430"/>
                    </a:lnTo>
                    <a:lnTo>
                      <a:pt x="381" y="427"/>
                    </a:lnTo>
                    <a:lnTo>
                      <a:pt x="384" y="424"/>
                    </a:lnTo>
                    <a:lnTo>
                      <a:pt x="392" y="424"/>
                    </a:lnTo>
                    <a:lnTo>
                      <a:pt x="397" y="432"/>
                    </a:lnTo>
                    <a:lnTo>
                      <a:pt x="404" y="446"/>
                    </a:lnTo>
                    <a:lnTo>
                      <a:pt x="407" y="451"/>
                    </a:lnTo>
                    <a:lnTo>
                      <a:pt x="424" y="454"/>
                    </a:lnTo>
                    <a:lnTo>
                      <a:pt x="424" y="430"/>
                    </a:lnTo>
                    <a:lnTo>
                      <a:pt x="420" y="424"/>
                    </a:lnTo>
                    <a:lnTo>
                      <a:pt x="415" y="419"/>
                    </a:lnTo>
                    <a:lnTo>
                      <a:pt x="409" y="412"/>
                    </a:lnTo>
                    <a:lnTo>
                      <a:pt x="408" y="406"/>
                    </a:lnTo>
                    <a:lnTo>
                      <a:pt x="416" y="406"/>
                    </a:lnTo>
                    <a:lnTo>
                      <a:pt x="415" y="391"/>
                    </a:lnTo>
                    <a:lnTo>
                      <a:pt x="410" y="386"/>
                    </a:lnTo>
                    <a:lnTo>
                      <a:pt x="410" y="382"/>
                    </a:lnTo>
                    <a:lnTo>
                      <a:pt x="413" y="379"/>
                    </a:lnTo>
                    <a:lnTo>
                      <a:pt x="425" y="377"/>
                    </a:lnTo>
                    <a:lnTo>
                      <a:pt x="430" y="373"/>
                    </a:lnTo>
                    <a:lnTo>
                      <a:pt x="431" y="366"/>
                    </a:lnTo>
                    <a:lnTo>
                      <a:pt x="441" y="359"/>
                    </a:lnTo>
                    <a:lnTo>
                      <a:pt x="450" y="346"/>
                    </a:lnTo>
                    <a:lnTo>
                      <a:pt x="457" y="337"/>
                    </a:lnTo>
                    <a:lnTo>
                      <a:pt x="455" y="328"/>
                    </a:lnTo>
                    <a:lnTo>
                      <a:pt x="450" y="322"/>
                    </a:lnTo>
                    <a:lnTo>
                      <a:pt x="444" y="320"/>
                    </a:lnTo>
                    <a:lnTo>
                      <a:pt x="444" y="313"/>
                    </a:lnTo>
                    <a:lnTo>
                      <a:pt x="441" y="307"/>
                    </a:lnTo>
                    <a:lnTo>
                      <a:pt x="435" y="305"/>
                    </a:lnTo>
                    <a:lnTo>
                      <a:pt x="419" y="305"/>
                    </a:lnTo>
                    <a:lnTo>
                      <a:pt x="410" y="306"/>
                    </a:lnTo>
                    <a:lnTo>
                      <a:pt x="410" y="296"/>
                    </a:lnTo>
                    <a:lnTo>
                      <a:pt x="408" y="267"/>
                    </a:lnTo>
                    <a:lnTo>
                      <a:pt x="400" y="261"/>
                    </a:lnTo>
                    <a:lnTo>
                      <a:pt x="397" y="256"/>
                    </a:lnTo>
                    <a:lnTo>
                      <a:pt x="400" y="251"/>
                    </a:lnTo>
                    <a:lnTo>
                      <a:pt x="405" y="243"/>
                    </a:lnTo>
                    <a:lnTo>
                      <a:pt x="407" y="229"/>
                    </a:lnTo>
                    <a:lnTo>
                      <a:pt x="407" y="206"/>
                    </a:lnTo>
                    <a:lnTo>
                      <a:pt x="406" y="185"/>
                    </a:lnTo>
                    <a:lnTo>
                      <a:pt x="409" y="176"/>
                    </a:lnTo>
                    <a:lnTo>
                      <a:pt x="413" y="170"/>
                    </a:lnTo>
                    <a:lnTo>
                      <a:pt x="417" y="168"/>
                    </a:lnTo>
                    <a:lnTo>
                      <a:pt x="420" y="169"/>
                    </a:lnTo>
                    <a:lnTo>
                      <a:pt x="426" y="171"/>
                    </a:lnTo>
                    <a:lnTo>
                      <a:pt x="434" y="169"/>
                    </a:lnTo>
                    <a:lnTo>
                      <a:pt x="437" y="162"/>
                    </a:lnTo>
                    <a:lnTo>
                      <a:pt x="436" y="151"/>
                    </a:lnTo>
                    <a:lnTo>
                      <a:pt x="438" y="146"/>
                    </a:lnTo>
                    <a:lnTo>
                      <a:pt x="441" y="141"/>
                    </a:lnTo>
                    <a:lnTo>
                      <a:pt x="446" y="138"/>
                    </a:lnTo>
                    <a:lnTo>
                      <a:pt x="445" y="135"/>
                    </a:lnTo>
                    <a:lnTo>
                      <a:pt x="441" y="134"/>
                    </a:lnTo>
                    <a:lnTo>
                      <a:pt x="436" y="137"/>
                    </a:lnTo>
                    <a:lnTo>
                      <a:pt x="426" y="137"/>
                    </a:lnTo>
                    <a:lnTo>
                      <a:pt x="426" y="134"/>
                    </a:lnTo>
                    <a:lnTo>
                      <a:pt x="433" y="131"/>
                    </a:lnTo>
                    <a:lnTo>
                      <a:pt x="452" y="121"/>
                    </a:lnTo>
                    <a:lnTo>
                      <a:pt x="460" y="115"/>
                    </a:lnTo>
                    <a:lnTo>
                      <a:pt x="467" y="105"/>
                    </a:lnTo>
                    <a:lnTo>
                      <a:pt x="468" y="91"/>
                    </a:lnTo>
                    <a:lnTo>
                      <a:pt x="468" y="86"/>
                    </a:lnTo>
                    <a:lnTo>
                      <a:pt x="472" y="80"/>
                    </a:lnTo>
                    <a:lnTo>
                      <a:pt x="455" y="70"/>
                    </a:lnTo>
                    <a:lnTo>
                      <a:pt x="450" y="76"/>
                    </a:lnTo>
                    <a:lnTo>
                      <a:pt x="447" y="78"/>
                    </a:lnTo>
                    <a:lnTo>
                      <a:pt x="444" y="76"/>
                    </a:lnTo>
                    <a:lnTo>
                      <a:pt x="438" y="70"/>
                    </a:lnTo>
                    <a:lnTo>
                      <a:pt x="436" y="71"/>
                    </a:lnTo>
                    <a:lnTo>
                      <a:pt x="436" y="76"/>
                    </a:lnTo>
                    <a:lnTo>
                      <a:pt x="437" y="80"/>
                    </a:lnTo>
                    <a:lnTo>
                      <a:pt x="439" y="83"/>
                    </a:lnTo>
                    <a:lnTo>
                      <a:pt x="439" y="86"/>
                    </a:lnTo>
                    <a:lnTo>
                      <a:pt x="435" y="95"/>
                    </a:lnTo>
                    <a:lnTo>
                      <a:pt x="424" y="107"/>
                    </a:lnTo>
                    <a:lnTo>
                      <a:pt x="407" y="120"/>
                    </a:lnTo>
                    <a:lnTo>
                      <a:pt x="380" y="137"/>
                    </a:lnTo>
                    <a:lnTo>
                      <a:pt x="394" y="122"/>
                    </a:lnTo>
                    <a:lnTo>
                      <a:pt x="404" y="110"/>
                    </a:lnTo>
                    <a:lnTo>
                      <a:pt x="409" y="98"/>
                    </a:lnTo>
                    <a:lnTo>
                      <a:pt x="417" y="85"/>
                    </a:lnTo>
                    <a:lnTo>
                      <a:pt x="426" y="64"/>
                    </a:lnTo>
                    <a:lnTo>
                      <a:pt x="420" y="60"/>
                    </a:lnTo>
                    <a:lnTo>
                      <a:pt x="413" y="60"/>
                    </a:lnTo>
                    <a:lnTo>
                      <a:pt x="404" y="66"/>
                    </a:lnTo>
                    <a:lnTo>
                      <a:pt x="392" y="78"/>
                    </a:lnTo>
                    <a:lnTo>
                      <a:pt x="384" y="82"/>
                    </a:lnTo>
                    <a:lnTo>
                      <a:pt x="381" y="82"/>
                    </a:lnTo>
                    <a:lnTo>
                      <a:pt x="381" y="78"/>
                    </a:lnTo>
                    <a:lnTo>
                      <a:pt x="395" y="65"/>
                    </a:lnTo>
                    <a:lnTo>
                      <a:pt x="390" y="57"/>
                    </a:lnTo>
                    <a:lnTo>
                      <a:pt x="386" y="56"/>
                    </a:lnTo>
                    <a:lnTo>
                      <a:pt x="378" y="58"/>
                    </a:lnTo>
                    <a:lnTo>
                      <a:pt x="366" y="60"/>
                    </a:lnTo>
                    <a:lnTo>
                      <a:pt x="355" y="70"/>
                    </a:lnTo>
                    <a:lnTo>
                      <a:pt x="350" y="76"/>
                    </a:lnTo>
                    <a:lnTo>
                      <a:pt x="350" y="67"/>
                    </a:lnTo>
                    <a:lnTo>
                      <a:pt x="354" y="60"/>
                    </a:lnTo>
                    <a:lnTo>
                      <a:pt x="359" y="57"/>
                    </a:lnTo>
                    <a:lnTo>
                      <a:pt x="387" y="51"/>
                    </a:lnTo>
                    <a:lnTo>
                      <a:pt x="392" y="46"/>
                    </a:lnTo>
                    <a:lnTo>
                      <a:pt x="395" y="40"/>
                    </a:lnTo>
                    <a:lnTo>
                      <a:pt x="394" y="34"/>
                    </a:lnTo>
                    <a:lnTo>
                      <a:pt x="387" y="30"/>
                    </a:lnTo>
                    <a:lnTo>
                      <a:pt x="380" y="26"/>
                    </a:lnTo>
                    <a:lnTo>
                      <a:pt x="372" y="24"/>
                    </a:lnTo>
                    <a:lnTo>
                      <a:pt x="366" y="26"/>
                    </a:lnTo>
                    <a:lnTo>
                      <a:pt x="366" y="16"/>
                    </a:lnTo>
                    <a:lnTo>
                      <a:pt x="358" y="16"/>
                    </a:lnTo>
                    <a:lnTo>
                      <a:pt x="354" y="17"/>
                    </a:lnTo>
                    <a:lnTo>
                      <a:pt x="349" y="23"/>
                    </a:lnTo>
                    <a:lnTo>
                      <a:pt x="338" y="24"/>
                    </a:lnTo>
                    <a:lnTo>
                      <a:pt x="329" y="26"/>
                    </a:lnTo>
                    <a:lnTo>
                      <a:pt x="321" y="31"/>
                    </a:lnTo>
                    <a:lnTo>
                      <a:pt x="310" y="35"/>
                    </a:lnTo>
                    <a:lnTo>
                      <a:pt x="323" y="24"/>
                    </a:lnTo>
                    <a:lnTo>
                      <a:pt x="336" y="15"/>
                    </a:lnTo>
                    <a:lnTo>
                      <a:pt x="345" y="12"/>
                    </a:lnTo>
                    <a:lnTo>
                      <a:pt x="346" y="7"/>
                    </a:lnTo>
                    <a:lnTo>
                      <a:pt x="344" y="4"/>
                    </a:lnTo>
                    <a:lnTo>
                      <a:pt x="336" y="1"/>
                    </a:lnTo>
                    <a:lnTo>
                      <a:pt x="319" y="0"/>
                    </a:lnTo>
                    <a:lnTo>
                      <a:pt x="299" y="0"/>
                    </a:lnTo>
                    <a:lnTo>
                      <a:pt x="277" y="2"/>
                    </a:lnTo>
                    <a:lnTo>
                      <a:pt x="266" y="4"/>
                    </a:lnTo>
                    <a:lnTo>
                      <a:pt x="259" y="10"/>
                    </a:lnTo>
                    <a:lnTo>
                      <a:pt x="227" y="29"/>
                    </a:lnTo>
                    <a:lnTo>
                      <a:pt x="234" y="34"/>
                    </a:lnTo>
                    <a:lnTo>
                      <a:pt x="240" y="42"/>
                    </a:lnTo>
                    <a:lnTo>
                      <a:pt x="244" y="53"/>
                    </a:lnTo>
                    <a:lnTo>
                      <a:pt x="221" y="35"/>
                    </a:lnTo>
                    <a:lnTo>
                      <a:pt x="210" y="37"/>
                    </a:lnTo>
                    <a:lnTo>
                      <a:pt x="216" y="59"/>
                    </a:lnTo>
                    <a:lnTo>
                      <a:pt x="198" y="47"/>
                    </a:lnTo>
                    <a:lnTo>
                      <a:pt x="175" y="51"/>
                    </a:lnTo>
                    <a:lnTo>
                      <a:pt x="174" y="53"/>
                    </a:lnTo>
                    <a:lnTo>
                      <a:pt x="174" y="58"/>
                    </a:lnTo>
                    <a:lnTo>
                      <a:pt x="174" y="65"/>
                    </a:lnTo>
                    <a:lnTo>
                      <a:pt x="183" y="74"/>
                    </a:lnTo>
                    <a:lnTo>
                      <a:pt x="162" y="60"/>
                    </a:lnTo>
                    <a:lnTo>
                      <a:pt x="136" y="67"/>
                    </a:lnTo>
                    <a:lnTo>
                      <a:pt x="110" y="76"/>
                    </a:lnTo>
                  </a:path>
                </a:pathLst>
              </a:custGeom>
              <a:solidFill>
                <a:srgbClr val="83C2E5"/>
              </a:solidFill>
              <a:ln w="6350" cap="rnd">
                <a:solidFill>
                  <a:srgbClr val="006699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defTabSz="914377">
                  <a:defRPr/>
                </a:pPr>
                <a:endParaRPr lang="en-US" sz="1400" kern="0" dirty="0">
                  <a:solidFill>
                    <a:srgbClr val="000000"/>
                  </a:solidFill>
                  <a:sym typeface="Calibri"/>
                </a:endParaRPr>
              </a:p>
            </p:txBody>
          </p:sp>
          <p:sp>
            <p:nvSpPr>
              <p:cNvPr id="584" name="Freeform 233"/>
              <p:cNvSpPr>
                <a:spLocks/>
              </p:cNvSpPr>
              <p:nvPr/>
            </p:nvSpPr>
            <p:spPr bwMode="auto">
              <a:xfrm>
                <a:off x="2641" y="1363"/>
                <a:ext cx="23" cy="19"/>
              </a:xfrm>
              <a:custGeom>
                <a:avLst/>
                <a:gdLst>
                  <a:gd name="T0" fmla="*/ 8 w 23"/>
                  <a:gd name="T1" fmla="*/ 1 h 19"/>
                  <a:gd name="T2" fmla="*/ 2 w 23"/>
                  <a:gd name="T3" fmla="*/ 9 h 19"/>
                  <a:gd name="T4" fmla="*/ 0 w 23"/>
                  <a:gd name="T5" fmla="*/ 13 h 19"/>
                  <a:gd name="T6" fmla="*/ 1 w 23"/>
                  <a:gd name="T7" fmla="*/ 18 h 19"/>
                  <a:gd name="T8" fmla="*/ 19 w 23"/>
                  <a:gd name="T9" fmla="*/ 18 h 19"/>
                  <a:gd name="T10" fmla="*/ 22 w 23"/>
                  <a:gd name="T11" fmla="*/ 10 h 19"/>
                  <a:gd name="T12" fmla="*/ 20 w 23"/>
                  <a:gd name="T13" fmla="*/ 1 h 19"/>
                  <a:gd name="T14" fmla="*/ 18 w 23"/>
                  <a:gd name="T15" fmla="*/ 0 h 19"/>
                  <a:gd name="T16" fmla="*/ 13 w 23"/>
                  <a:gd name="T17" fmla="*/ 3 h 19"/>
                  <a:gd name="T18" fmla="*/ 8 w 23"/>
                  <a:gd name="T19" fmla="*/ 1 h 1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"/>
                  <a:gd name="T31" fmla="*/ 0 h 19"/>
                  <a:gd name="T32" fmla="*/ 23 w 23"/>
                  <a:gd name="T33" fmla="*/ 19 h 1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" h="19">
                    <a:moveTo>
                      <a:pt x="8" y="1"/>
                    </a:moveTo>
                    <a:lnTo>
                      <a:pt x="2" y="9"/>
                    </a:lnTo>
                    <a:lnTo>
                      <a:pt x="0" y="13"/>
                    </a:lnTo>
                    <a:lnTo>
                      <a:pt x="1" y="18"/>
                    </a:lnTo>
                    <a:lnTo>
                      <a:pt x="19" y="18"/>
                    </a:lnTo>
                    <a:lnTo>
                      <a:pt x="22" y="10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3" y="3"/>
                    </a:lnTo>
                    <a:lnTo>
                      <a:pt x="8" y="1"/>
                    </a:lnTo>
                  </a:path>
                </a:pathLst>
              </a:custGeom>
              <a:solidFill>
                <a:srgbClr val="83C2E5"/>
              </a:solidFill>
              <a:ln w="6350" cap="rnd">
                <a:solidFill>
                  <a:srgbClr val="006699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defTabSz="914377">
                  <a:defRPr/>
                </a:pPr>
                <a:endParaRPr lang="en-US" sz="1400" kern="0" dirty="0">
                  <a:solidFill>
                    <a:srgbClr val="000000"/>
                  </a:solidFill>
                  <a:sym typeface="Calibri"/>
                </a:endParaRPr>
              </a:p>
            </p:txBody>
          </p:sp>
          <p:sp>
            <p:nvSpPr>
              <p:cNvPr id="585" name="Freeform 234"/>
              <p:cNvSpPr>
                <a:spLocks/>
              </p:cNvSpPr>
              <p:nvPr/>
            </p:nvSpPr>
            <p:spPr bwMode="auto">
              <a:xfrm>
                <a:off x="2615" y="1411"/>
                <a:ext cx="21" cy="22"/>
              </a:xfrm>
              <a:custGeom>
                <a:avLst/>
                <a:gdLst>
                  <a:gd name="T0" fmla="*/ 14 w 21"/>
                  <a:gd name="T1" fmla="*/ 0 h 22"/>
                  <a:gd name="T2" fmla="*/ 10 w 21"/>
                  <a:gd name="T3" fmla="*/ 0 h 22"/>
                  <a:gd name="T4" fmla="*/ 4 w 21"/>
                  <a:gd name="T5" fmla="*/ 4 h 22"/>
                  <a:gd name="T6" fmla="*/ 0 w 21"/>
                  <a:gd name="T7" fmla="*/ 12 h 22"/>
                  <a:gd name="T8" fmla="*/ 2 w 21"/>
                  <a:gd name="T9" fmla="*/ 16 h 22"/>
                  <a:gd name="T10" fmla="*/ 7 w 21"/>
                  <a:gd name="T11" fmla="*/ 16 h 22"/>
                  <a:gd name="T12" fmla="*/ 12 w 21"/>
                  <a:gd name="T13" fmla="*/ 21 h 22"/>
                  <a:gd name="T14" fmla="*/ 14 w 21"/>
                  <a:gd name="T15" fmla="*/ 21 h 22"/>
                  <a:gd name="T16" fmla="*/ 18 w 21"/>
                  <a:gd name="T17" fmla="*/ 16 h 22"/>
                  <a:gd name="T18" fmla="*/ 20 w 21"/>
                  <a:gd name="T19" fmla="*/ 9 h 22"/>
                  <a:gd name="T20" fmla="*/ 20 w 21"/>
                  <a:gd name="T21" fmla="*/ 3 h 22"/>
                  <a:gd name="T22" fmla="*/ 14 w 21"/>
                  <a:gd name="T23" fmla="*/ 0 h 2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"/>
                  <a:gd name="T37" fmla="*/ 0 h 22"/>
                  <a:gd name="T38" fmla="*/ 21 w 21"/>
                  <a:gd name="T39" fmla="*/ 22 h 2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" h="22">
                    <a:moveTo>
                      <a:pt x="14" y="0"/>
                    </a:moveTo>
                    <a:lnTo>
                      <a:pt x="10" y="0"/>
                    </a:lnTo>
                    <a:lnTo>
                      <a:pt x="4" y="4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7" y="16"/>
                    </a:lnTo>
                    <a:lnTo>
                      <a:pt x="12" y="21"/>
                    </a:lnTo>
                    <a:lnTo>
                      <a:pt x="14" y="21"/>
                    </a:lnTo>
                    <a:lnTo>
                      <a:pt x="18" y="16"/>
                    </a:lnTo>
                    <a:lnTo>
                      <a:pt x="20" y="9"/>
                    </a:lnTo>
                    <a:lnTo>
                      <a:pt x="20" y="3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83C2E5"/>
              </a:solidFill>
              <a:ln w="6350" cap="rnd">
                <a:solidFill>
                  <a:srgbClr val="006699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defTabSz="914377">
                  <a:defRPr/>
                </a:pPr>
                <a:endParaRPr lang="en-US" sz="1400" kern="0" dirty="0">
                  <a:solidFill>
                    <a:srgbClr val="000000"/>
                  </a:solidFill>
                  <a:sym typeface="Calibri"/>
                </a:endParaRPr>
              </a:p>
            </p:txBody>
          </p:sp>
          <p:sp>
            <p:nvSpPr>
              <p:cNvPr id="586" name="Freeform 235"/>
              <p:cNvSpPr>
                <a:spLocks/>
              </p:cNvSpPr>
              <p:nvPr/>
            </p:nvSpPr>
            <p:spPr bwMode="auto">
              <a:xfrm>
                <a:off x="2624" y="1452"/>
                <a:ext cx="41" cy="47"/>
              </a:xfrm>
              <a:custGeom>
                <a:avLst/>
                <a:gdLst>
                  <a:gd name="T0" fmla="*/ 8 w 41"/>
                  <a:gd name="T1" fmla="*/ 0 h 47"/>
                  <a:gd name="T2" fmla="*/ 5 w 41"/>
                  <a:gd name="T3" fmla="*/ 0 h 47"/>
                  <a:gd name="T4" fmla="*/ 3 w 41"/>
                  <a:gd name="T5" fmla="*/ 3 h 47"/>
                  <a:gd name="T6" fmla="*/ 3 w 41"/>
                  <a:gd name="T7" fmla="*/ 10 h 47"/>
                  <a:gd name="T8" fmla="*/ 1 w 41"/>
                  <a:gd name="T9" fmla="*/ 21 h 47"/>
                  <a:gd name="T10" fmla="*/ 1 w 41"/>
                  <a:gd name="T11" fmla="*/ 23 h 47"/>
                  <a:gd name="T12" fmla="*/ 3 w 41"/>
                  <a:gd name="T13" fmla="*/ 23 h 47"/>
                  <a:gd name="T14" fmla="*/ 6 w 41"/>
                  <a:gd name="T15" fmla="*/ 25 h 47"/>
                  <a:gd name="T16" fmla="*/ 3 w 41"/>
                  <a:gd name="T17" fmla="*/ 29 h 47"/>
                  <a:gd name="T18" fmla="*/ 0 w 41"/>
                  <a:gd name="T19" fmla="*/ 31 h 47"/>
                  <a:gd name="T20" fmla="*/ 0 w 41"/>
                  <a:gd name="T21" fmla="*/ 34 h 47"/>
                  <a:gd name="T22" fmla="*/ 0 w 41"/>
                  <a:gd name="T23" fmla="*/ 39 h 47"/>
                  <a:gd name="T24" fmla="*/ 4 w 41"/>
                  <a:gd name="T25" fmla="*/ 42 h 47"/>
                  <a:gd name="T26" fmla="*/ 11 w 41"/>
                  <a:gd name="T27" fmla="*/ 41 h 47"/>
                  <a:gd name="T28" fmla="*/ 14 w 41"/>
                  <a:gd name="T29" fmla="*/ 37 h 47"/>
                  <a:gd name="T30" fmla="*/ 16 w 41"/>
                  <a:gd name="T31" fmla="*/ 34 h 47"/>
                  <a:gd name="T32" fmla="*/ 18 w 41"/>
                  <a:gd name="T33" fmla="*/ 37 h 47"/>
                  <a:gd name="T34" fmla="*/ 31 w 41"/>
                  <a:gd name="T35" fmla="*/ 43 h 47"/>
                  <a:gd name="T36" fmla="*/ 38 w 41"/>
                  <a:gd name="T37" fmla="*/ 46 h 47"/>
                  <a:gd name="T38" fmla="*/ 40 w 41"/>
                  <a:gd name="T39" fmla="*/ 41 h 47"/>
                  <a:gd name="T40" fmla="*/ 37 w 41"/>
                  <a:gd name="T41" fmla="*/ 31 h 47"/>
                  <a:gd name="T42" fmla="*/ 33 w 41"/>
                  <a:gd name="T43" fmla="*/ 26 h 47"/>
                  <a:gd name="T44" fmla="*/ 31 w 41"/>
                  <a:gd name="T45" fmla="*/ 23 h 47"/>
                  <a:gd name="T46" fmla="*/ 30 w 41"/>
                  <a:gd name="T47" fmla="*/ 22 h 47"/>
                  <a:gd name="T48" fmla="*/ 27 w 41"/>
                  <a:gd name="T49" fmla="*/ 22 h 47"/>
                  <a:gd name="T50" fmla="*/ 16 w 41"/>
                  <a:gd name="T51" fmla="*/ 19 h 47"/>
                  <a:gd name="T52" fmla="*/ 14 w 41"/>
                  <a:gd name="T53" fmla="*/ 15 h 47"/>
                  <a:gd name="T54" fmla="*/ 16 w 41"/>
                  <a:gd name="T55" fmla="*/ 13 h 47"/>
                  <a:gd name="T56" fmla="*/ 27 w 41"/>
                  <a:gd name="T57" fmla="*/ 12 h 47"/>
                  <a:gd name="T58" fmla="*/ 27 w 41"/>
                  <a:gd name="T59" fmla="*/ 3 h 47"/>
                  <a:gd name="T60" fmla="*/ 18 w 41"/>
                  <a:gd name="T61" fmla="*/ 4 h 47"/>
                  <a:gd name="T62" fmla="*/ 8 w 41"/>
                  <a:gd name="T63" fmla="*/ 0 h 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1"/>
                  <a:gd name="T97" fmla="*/ 0 h 47"/>
                  <a:gd name="T98" fmla="*/ 41 w 41"/>
                  <a:gd name="T99" fmla="*/ 47 h 47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1" h="47">
                    <a:moveTo>
                      <a:pt x="8" y="0"/>
                    </a:moveTo>
                    <a:lnTo>
                      <a:pt x="5" y="0"/>
                    </a:lnTo>
                    <a:lnTo>
                      <a:pt x="3" y="3"/>
                    </a:lnTo>
                    <a:lnTo>
                      <a:pt x="3" y="10"/>
                    </a:lnTo>
                    <a:lnTo>
                      <a:pt x="1" y="21"/>
                    </a:lnTo>
                    <a:lnTo>
                      <a:pt x="1" y="23"/>
                    </a:lnTo>
                    <a:lnTo>
                      <a:pt x="3" y="23"/>
                    </a:lnTo>
                    <a:lnTo>
                      <a:pt x="6" y="25"/>
                    </a:lnTo>
                    <a:lnTo>
                      <a:pt x="3" y="29"/>
                    </a:lnTo>
                    <a:lnTo>
                      <a:pt x="0" y="31"/>
                    </a:lnTo>
                    <a:lnTo>
                      <a:pt x="0" y="34"/>
                    </a:lnTo>
                    <a:lnTo>
                      <a:pt x="0" y="39"/>
                    </a:lnTo>
                    <a:lnTo>
                      <a:pt x="4" y="42"/>
                    </a:lnTo>
                    <a:lnTo>
                      <a:pt x="11" y="41"/>
                    </a:lnTo>
                    <a:lnTo>
                      <a:pt x="14" y="37"/>
                    </a:lnTo>
                    <a:lnTo>
                      <a:pt x="16" y="34"/>
                    </a:lnTo>
                    <a:lnTo>
                      <a:pt x="18" y="37"/>
                    </a:lnTo>
                    <a:lnTo>
                      <a:pt x="31" y="43"/>
                    </a:lnTo>
                    <a:lnTo>
                      <a:pt x="38" y="46"/>
                    </a:lnTo>
                    <a:lnTo>
                      <a:pt x="40" y="41"/>
                    </a:lnTo>
                    <a:lnTo>
                      <a:pt x="37" y="31"/>
                    </a:lnTo>
                    <a:lnTo>
                      <a:pt x="33" y="26"/>
                    </a:lnTo>
                    <a:lnTo>
                      <a:pt x="31" y="23"/>
                    </a:lnTo>
                    <a:lnTo>
                      <a:pt x="30" y="22"/>
                    </a:lnTo>
                    <a:lnTo>
                      <a:pt x="27" y="22"/>
                    </a:lnTo>
                    <a:lnTo>
                      <a:pt x="16" y="19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27" y="12"/>
                    </a:lnTo>
                    <a:lnTo>
                      <a:pt x="27" y="3"/>
                    </a:lnTo>
                    <a:lnTo>
                      <a:pt x="18" y="4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83C2E5"/>
              </a:solidFill>
              <a:ln w="6350" cap="rnd">
                <a:solidFill>
                  <a:srgbClr val="006699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defTabSz="914377">
                  <a:defRPr/>
                </a:pPr>
                <a:endParaRPr lang="en-US" sz="1400" kern="0" dirty="0">
                  <a:solidFill>
                    <a:srgbClr val="000000"/>
                  </a:solidFill>
                  <a:sym typeface="Calibri"/>
                </a:endParaRPr>
              </a:p>
            </p:txBody>
          </p:sp>
        </p:grpSp>
        <p:sp>
          <p:nvSpPr>
            <p:cNvPr id="530" name="Freeform 236"/>
            <p:cNvSpPr>
              <a:spLocks/>
            </p:cNvSpPr>
            <p:nvPr/>
          </p:nvSpPr>
          <p:spPr bwMode="auto">
            <a:xfrm>
              <a:off x="1769666" y="2299513"/>
              <a:ext cx="336945" cy="355736"/>
            </a:xfrm>
            <a:custGeom>
              <a:avLst/>
              <a:gdLst>
                <a:gd name="T0" fmla="*/ 73 w 300"/>
                <a:gd name="T1" fmla="*/ 104 h 317"/>
                <a:gd name="T2" fmla="*/ 82 w 300"/>
                <a:gd name="T3" fmla="*/ 107 h 317"/>
                <a:gd name="T4" fmla="*/ 108 w 300"/>
                <a:gd name="T5" fmla="*/ 121 h 317"/>
                <a:gd name="T6" fmla="*/ 113 w 300"/>
                <a:gd name="T7" fmla="*/ 126 h 317"/>
                <a:gd name="T8" fmla="*/ 122 w 300"/>
                <a:gd name="T9" fmla="*/ 149 h 317"/>
                <a:gd name="T10" fmla="*/ 117 w 300"/>
                <a:gd name="T11" fmla="*/ 186 h 317"/>
                <a:gd name="T12" fmla="*/ 107 w 300"/>
                <a:gd name="T13" fmla="*/ 203 h 317"/>
                <a:gd name="T14" fmla="*/ 94 w 300"/>
                <a:gd name="T15" fmla="*/ 202 h 317"/>
                <a:gd name="T16" fmla="*/ 86 w 300"/>
                <a:gd name="T17" fmla="*/ 215 h 317"/>
                <a:gd name="T18" fmla="*/ 106 w 300"/>
                <a:gd name="T19" fmla="*/ 227 h 317"/>
                <a:gd name="T20" fmla="*/ 113 w 300"/>
                <a:gd name="T21" fmla="*/ 219 h 317"/>
                <a:gd name="T22" fmla="*/ 137 w 300"/>
                <a:gd name="T23" fmla="*/ 243 h 317"/>
                <a:gd name="T24" fmla="*/ 154 w 300"/>
                <a:gd name="T25" fmla="*/ 257 h 317"/>
                <a:gd name="T26" fmla="*/ 169 w 300"/>
                <a:gd name="T27" fmla="*/ 272 h 317"/>
                <a:gd name="T28" fmla="*/ 170 w 300"/>
                <a:gd name="T29" fmla="*/ 255 h 317"/>
                <a:gd name="T30" fmla="*/ 160 w 300"/>
                <a:gd name="T31" fmla="*/ 244 h 317"/>
                <a:gd name="T32" fmla="*/ 174 w 300"/>
                <a:gd name="T33" fmla="*/ 247 h 317"/>
                <a:gd name="T34" fmla="*/ 188 w 300"/>
                <a:gd name="T35" fmla="*/ 262 h 317"/>
                <a:gd name="T36" fmla="*/ 195 w 300"/>
                <a:gd name="T37" fmla="*/ 250 h 317"/>
                <a:gd name="T38" fmla="*/ 186 w 300"/>
                <a:gd name="T39" fmla="*/ 228 h 317"/>
                <a:gd name="T40" fmla="*/ 172 w 300"/>
                <a:gd name="T41" fmla="*/ 219 h 317"/>
                <a:gd name="T42" fmla="*/ 164 w 300"/>
                <a:gd name="T43" fmla="*/ 206 h 317"/>
                <a:gd name="T44" fmla="*/ 162 w 300"/>
                <a:gd name="T45" fmla="*/ 180 h 317"/>
                <a:gd name="T46" fmla="*/ 172 w 300"/>
                <a:gd name="T47" fmla="*/ 180 h 317"/>
                <a:gd name="T48" fmla="*/ 181 w 300"/>
                <a:gd name="T49" fmla="*/ 211 h 317"/>
                <a:gd name="T50" fmla="*/ 193 w 300"/>
                <a:gd name="T51" fmla="*/ 208 h 317"/>
                <a:gd name="T52" fmla="*/ 209 w 300"/>
                <a:gd name="T53" fmla="*/ 199 h 317"/>
                <a:gd name="T54" fmla="*/ 216 w 300"/>
                <a:gd name="T55" fmla="*/ 187 h 317"/>
                <a:gd name="T56" fmla="*/ 209 w 300"/>
                <a:gd name="T57" fmla="*/ 184 h 317"/>
                <a:gd name="T58" fmla="*/ 216 w 300"/>
                <a:gd name="T59" fmla="*/ 175 h 317"/>
                <a:gd name="T60" fmla="*/ 209 w 300"/>
                <a:gd name="T61" fmla="*/ 168 h 317"/>
                <a:gd name="T62" fmla="*/ 200 w 300"/>
                <a:gd name="T63" fmla="*/ 172 h 317"/>
                <a:gd name="T64" fmla="*/ 196 w 300"/>
                <a:gd name="T65" fmla="*/ 159 h 317"/>
                <a:gd name="T66" fmla="*/ 171 w 300"/>
                <a:gd name="T67" fmla="*/ 141 h 317"/>
                <a:gd name="T68" fmla="*/ 161 w 300"/>
                <a:gd name="T69" fmla="*/ 137 h 317"/>
                <a:gd name="T70" fmla="*/ 172 w 300"/>
                <a:gd name="T71" fmla="*/ 126 h 317"/>
                <a:gd name="T72" fmla="*/ 172 w 300"/>
                <a:gd name="T73" fmla="*/ 115 h 317"/>
                <a:gd name="T74" fmla="*/ 172 w 300"/>
                <a:gd name="T75" fmla="*/ 108 h 317"/>
                <a:gd name="T76" fmla="*/ 164 w 300"/>
                <a:gd name="T77" fmla="*/ 98 h 317"/>
                <a:gd name="T78" fmla="*/ 153 w 300"/>
                <a:gd name="T79" fmla="*/ 83 h 317"/>
                <a:gd name="T80" fmla="*/ 146 w 300"/>
                <a:gd name="T81" fmla="*/ 79 h 317"/>
                <a:gd name="T82" fmla="*/ 139 w 300"/>
                <a:gd name="T83" fmla="*/ 77 h 317"/>
                <a:gd name="T84" fmla="*/ 138 w 300"/>
                <a:gd name="T85" fmla="*/ 65 h 317"/>
                <a:gd name="T86" fmla="*/ 125 w 300"/>
                <a:gd name="T87" fmla="*/ 63 h 317"/>
                <a:gd name="T88" fmla="*/ 103 w 300"/>
                <a:gd name="T89" fmla="*/ 41 h 317"/>
                <a:gd name="T90" fmla="*/ 77 w 300"/>
                <a:gd name="T91" fmla="*/ 38 h 317"/>
                <a:gd name="T92" fmla="*/ 62 w 300"/>
                <a:gd name="T93" fmla="*/ 32 h 317"/>
                <a:gd name="T94" fmla="*/ 67 w 300"/>
                <a:gd name="T95" fmla="*/ 6 h 317"/>
                <a:gd name="T96" fmla="*/ 48 w 300"/>
                <a:gd name="T97" fmla="*/ 9 h 317"/>
                <a:gd name="T98" fmla="*/ 44 w 300"/>
                <a:gd name="T99" fmla="*/ 48 h 317"/>
                <a:gd name="T100" fmla="*/ 55 w 300"/>
                <a:gd name="T101" fmla="*/ 77 h 317"/>
                <a:gd name="T102" fmla="*/ 38 w 300"/>
                <a:gd name="T103" fmla="*/ 50 h 317"/>
                <a:gd name="T104" fmla="*/ 37 w 300"/>
                <a:gd name="T105" fmla="*/ 13 h 317"/>
                <a:gd name="T106" fmla="*/ 36 w 300"/>
                <a:gd name="T107" fmla="*/ 0 h 317"/>
                <a:gd name="T108" fmla="*/ 14 w 300"/>
                <a:gd name="T109" fmla="*/ 11 h 317"/>
                <a:gd name="T110" fmla="*/ 2 w 300"/>
                <a:gd name="T111" fmla="*/ 47 h 317"/>
                <a:gd name="T112" fmla="*/ 3 w 300"/>
                <a:gd name="T113" fmla="*/ 58 h 317"/>
                <a:gd name="T114" fmla="*/ 17 w 300"/>
                <a:gd name="T115" fmla="*/ 91 h 317"/>
                <a:gd name="T116" fmla="*/ 25 w 300"/>
                <a:gd name="T117" fmla="*/ 91 h 317"/>
                <a:gd name="T118" fmla="*/ 48 w 300"/>
                <a:gd name="T119" fmla="*/ 103 h 31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00"/>
                <a:gd name="T181" fmla="*/ 0 h 317"/>
                <a:gd name="T182" fmla="*/ 300 w 300"/>
                <a:gd name="T183" fmla="*/ 317 h 31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00" h="317">
                  <a:moveTo>
                    <a:pt x="86" y="122"/>
                  </a:moveTo>
                  <a:lnTo>
                    <a:pt x="100" y="123"/>
                  </a:lnTo>
                  <a:lnTo>
                    <a:pt x="100" y="121"/>
                  </a:lnTo>
                  <a:lnTo>
                    <a:pt x="101" y="120"/>
                  </a:lnTo>
                  <a:lnTo>
                    <a:pt x="104" y="122"/>
                  </a:lnTo>
                  <a:lnTo>
                    <a:pt x="112" y="124"/>
                  </a:lnTo>
                  <a:lnTo>
                    <a:pt x="123" y="128"/>
                  </a:lnTo>
                  <a:lnTo>
                    <a:pt x="145" y="137"/>
                  </a:lnTo>
                  <a:lnTo>
                    <a:pt x="148" y="140"/>
                  </a:lnTo>
                  <a:lnTo>
                    <a:pt x="149" y="142"/>
                  </a:lnTo>
                  <a:lnTo>
                    <a:pt x="146" y="147"/>
                  </a:lnTo>
                  <a:lnTo>
                    <a:pt x="155" y="147"/>
                  </a:lnTo>
                  <a:lnTo>
                    <a:pt x="160" y="148"/>
                  </a:lnTo>
                  <a:lnTo>
                    <a:pt x="165" y="155"/>
                  </a:lnTo>
                  <a:lnTo>
                    <a:pt x="168" y="174"/>
                  </a:lnTo>
                  <a:lnTo>
                    <a:pt x="168" y="191"/>
                  </a:lnTo>
                  <a:lnTo>
                    <a:pt x="161" y="206"/>
                  </a:lnTo>
                  <a:lnTo>
                    <a:pt x="161" y="217"/>
                  </a:lnTo>
                  <a:lnTo>
                    <a:pt x="159" y="224"/>
                  </a:lnTo>
                  <a:lnTo>
                    <a:pt x="152" y="232"/>
                  </a:lnTo>
                  <a:lnTo>
                    <a:pt x="146" y="236"/>
                  </a:lnTo>
                  <a:lnTo>
                    <a:pt x="140" y="237"/>
                  </a:lnTo>
                  <a:lnTo>
                    <a:pt x="135" y="236"/>
                  </a:lnTo>
                  <a:lnTo>
                    <a:pt x="129" y="235"/>
                  </a:lnTo>
                  <a:lnTo>
                    <a:pt x="122" y="238"/>
                  </a:lnTo>
                  <a:lnTo>
                    <a:pt x="117" y="247"/>
                  </a:lnTo>
                  <a:lnTo>
                    <a:pt x="118" y="250"/>
                  </a:lnTo>
                  <a:lnTo>
                    <a:pt x="121" y="256"/>
                  </a:lnTo>
                  <a:lnTo>
                    <a:pt x="130" y="262"/>
                  </a:lnTo>
                  <a:lnTo>
                    <a:pt x="145" y="264"/>
                  </a:lnTo>
                  <a:lnTo>
                    <a:pt x="153" y="259"/>
                  </a:lnTo>
                  <a:lnTo>
                    <a:pt x="157" y="256"/>
                  </a:lnTo>
                  <a:lnTo>
                    <a:pt x="155" y="254"/>
                  </a:lnTo>
                  <a:lnTo>
                    <a:pt x="172" y="272"/>
                  </a:lnTo>
                  <a:lnTo>
                    <a:pt x="186" y="274"/>
                  </a:lnTo>
                  <a:lnTo>
                    <a:pt x="187" y="282"/>
                  </a:lnTo>
                  <a:lnTo>
                    <a:pt x="194" y="290"/>
                  </a:lnTo>
                  <a:lnTo>
                    <a:pt x="206" y="296"/>
                  </a:lnTo>
                  <a:lnTo>
                    <a:pt x="212" y="299"/>
                  </a:lnTo>
                  <a:lnTo>
                    <a:pt x="218" y="302"/>
                  </a:lnTo>
                  <a:lnTo>
                    <a:pt x="222" y="308"/>
                  </a:lnTo>
                  <a:lnTo>
                    <a:pt x="232" y="316"/>
                  </a:lnTo>
                  <a:lnTo>
                    <a:pt x="238" y="316"/>
                  </a:lnTo>
                  <a:lnTo>
                    <a:pt x="239" y="308"/>
                  </a:lnTo>
                  <a:lnTo>
                    <a:pt x="233" y="296"/>
                  </a:lnTo>
                  <a:lnTo>
                    <a:pt x="229" y="290"/>
                  </a:lnTo>
                  <a:lnTo>
                    <a:pt x="223" y="286"/>
                  </a:lnTo>
                  <a:lnTo>
                    <a:pt x="220" y="284"/>
                  </a:lnTo>
                  <a:lnTo>
                    <a:pt x="220" y="282"/>
                  </a:lnTo>
                  <a:lnTo>
                    <a:pt x="225" y="282"/>
                  </a:lnTo>
                  <a:lnTo>
                    <a:pt x="239" y="287"/>
                  </a:lnTo>
                  <a:lnTo>
                    <a:pt x="251" y="293"/>
                  </a:lnTo>
                  <a:lnTo>
                    <a:pt x="257" y="301"/>
                  </a:lnTo>
                  <a:lnTo>
                    <a:pt x="258" y="304"/>
                  </a:lnTo>
                  <a:lnTo>
                    <a:pt x="262" y="304"/>
                  </a:lnTo>
                  <a:lnTo>
                    <a:pt x="264" y="301"/>
                  </a:lnTo>
                  <a:lnTo>
                    <a:pt x="268" y="291"/>
                  </a:lnTo>
                  <a:lnTo>
                    <a:pt x="269" y="282"/>
                  </a:lnTo>
                  <a:lnTo>
                    <a:pt x="264" y="275"/>
                  </a:lnTo>
                  <a:lnTo>
                    <a:pt x="256" y="265"/>
                  </a:lnTo>
                  <a:lnTo>
                    <a:pt x="247" y="258"/>
                  </a:lnTo>
                  <a:lnTo>
                    <a:pt x="242" y="256"/>
                  </a:lnTo>
                  <a:lnTo>
                    <a:pt x="237" y="255"/>
                  </a:lnTo>
                  <a:lnTo>
                    <a:pt x="235" y="247"/>
                  </a:lnTo>
                  <a:lnTo>
                    <a:pt x="230" y="245"/>
                  </a:lnTo>
                  <a:lnTo>
                    <a:pt x="225" y="239"/>
                  </a:lnTo>
                  <a:lnTo>
                    <a:pt x="224" y="228"/>
                  </a:lnTo>
                  <a:lnTo>
                    <a:pt x="222" y="217"/>
                  </a:lnTo>
                  <a:lnTo>
                    <a:pt x="223" y="209"/>
                  </a:lnTo>
                  <a:lnTo>
                    <a:pt x="225" y="206"/>
                  </a:lnTo>
                  <a:lnTo>
                    <a:pt x="229" y="205"/>
                  </a:lnTo>
                  <a:lnTo>
                    <a:pt x="235" y="209"/>
                  </a:lnTo>
                  <a:lnTo>
                    <a:pt x="238" y="214"/>
                  </a:lnTo>
                  <a:lnTo>
                    <a:pt x="242" y="224"/>
                  </a:lnTo>
                  <a:lnTo>
                    <a:pt x="249" y="245"/>
                  </a:lnTo>
                  <a:lnTo>
                    <a:pt x="252" y="247"/>
                  </a:lnTo>
                  <a:lnTo>
                    <a:pt x="257" y="247"/>
                  </a:lnTo>
                  <a:lnTo>
                    <a:pt x="265" y="242"/>
                  </a:lnTo>
                  <a:lnTo>
                    <a:pt x="274" y="237"/>
                  </a:lnTo>
                  <a:lnTo>
                    <a:pt x="282" y="233"/>
                  </a:lnTo>
                  <a:lnTo>
                    <a:pt x="287" y="232"/>
                  </a:lnTo>
                  <a:lnTo>
                    <a:pt x="295" y="229"/>
                  </a:lnTo>
                  <a:lnTo>
                    <a:pt x="299" y="226"/>
                  </a:lnTo>
                  <a:lnTo>
                    <a:pt x="296" y="218"/>
                  </a:lnTo>
                  <a:lnTo>
                    <a:pt x="290" y="217"/>
                  </a:lnTo>
                  <a:lnTo>
                    <a:pt x="287" y="215"/>
                  </a:lnTo>
                  <a:lnTo>
                    <a:pt x="287" y="213"/>
                  </a:lnTo>
                  <a:lnTo>
                    <a:pt x="297" y="210"/>
                  </a:lnTo>
                  <a:lnTo>
                    <a:pt x="297" y="206"/>
                  </a:lnTo>
                  <a:lnTo>
                    <a:pt x="296" y="204"/>
                  </a:lnTo>
                  <a:lnTo>
                    <a:pt x="292" y="202"/>
                  </a:lnTo>
                  <a:lnTo>
                    <a:pt x="291" y="197"/>
                  </a:lnTo>
                  <a:lnTo>
                    <a:pt x="287" y="195"/>
                  </a:lnTo>
                  <a:lnTo>
                    <a:pt x="283" y="196"/>
                  </a:lnTo>
                  <a:lnTo>
                    <a:pt x="277" y="199"/>
                  </a:lnTo>
                  <a:lnTo>
                    <a:pt x="274" y="199"/>
                  </a:lnTo>
                  <a:lnTo>
                    <a:pt x="273" y="195"/>
                  </a:lnTo>
                  <a:lnTo>
                    <a:pt x="273" y="190"/>
                  </a:lnTo>
                  <a:lnTo>
                    <a:pt x="269" y="184"/>
                  </a:lnTo>
                  <a:lnTo>
                    <a:pt x="263" y="179"/>
                  </a:lnTo>
                  <a:lnTo>
                    <a:pt x="245" y="174"/>
                  </a:lnTo>
                  <a:lnTo>
                    <a:pt x="234" y="164"/>
                  </a:lnTo>
                  <a:lnTo>
                    <a:pt x="226" y="166"/>
                  </a:lnTo>
                  <a:lnTo>
                    <a:pt x="222" y="165"/>
                  </a:lnTo>
                  <a:lnTo>
                    <a:pt x="222" y="160"/>
                  </a:lnTo>
                  <a:lnTo>
                    <a:pt x="224" y="156"/>
                  </a:lnTo>
                  <a:lnTo>
                    <a:pt x="225" y="147"/>
                  </a:lnTo>
                  <a:lnTo>
                    <a:pt x="235" y="147"/>
                  </a:lnTo>
                  <a:lnTo>
                    <a:pt x="238" y="142"/>
                  </a:lnTo>
                  <a:lnTo>
                    <a:pt x="238" y="139"/>
                  </a:lnTo>
                  <a:lnTo>
                    <a:pt x="235" y="134"/>
                  </a:lnTo>
                  <a:lnTo>
                    <a:pt x="234" y="131"/>
                  </a:lnTo>
                  <a:lnTo>
                    <a:pt x="234" y="128"/>
                  </a:lnTo>
                  <a:lnTo>
                    <a:pt x="235" y="125"/>
                  </a:lnTo>
                  <a:lnTo>
                    <a:pt x="236" y="119"/>
                  </a:lnTo>
                  <a:lnTo>
                    <a:pt x="234" y="115"/>
                  </a:lnTo>
                  <a:lnTo>
                    <a:pt x="225" y="114"/>
                  </a:lnTo>
                  <a:lnTo>
                    <a:pt x="224" y="102"/>
                  </a:lnTo>
                  <a:lnTo>
                    <a:pt x="219" y="101"/>
                  </a:lnTo>
                  <a:lnTo>
                    <a:pt x="210" y="96"/>
                  </a:lnTo>
                  <a:lnTo>
                    <a:pt x="209" y="92"/>
                  </a:lnTo>
                  <a:lnTo>
                    <a:pt x="206" y="89"/>
                  </a:lnTo>
                  <a:lnTo>
                    <a:pt x="200" y="92"/>
                  </a:lnTo>
                  <a:lnTo>
                    <a:pt x="194" y="94"/>
                  </a:lnTo>
                  <a:lnTo>
                    <a:pt x="190" y="94"/>
                  </a:lnTo>
                  <a:lnTo>
                    <a:pt x="191" y="89"/>
                  </a:lnTo>
                  <a:lnTo>
                    <a:pt x="194" y="82"/>
                  </a:lnTo>
                  <a:lnTo>
                    <a:pt x="192" y="77"/>
                  </a:lnTo>
                  <a:lnTo>
                    <a:pt x="190" y="75"/>
                  </a:lnTo>
                  <a:lnTo>
                    <a:pt x="185" y="75"/>
                  </a:lnTo>
                  <a:lnTo>
                    <a:pt x="179" y="76"/>
                  </a:lnTo>
                  <a:lnTo>
                    <a:pt x="172" y="73"/>
                  </a:lnTo>
                  <a:lnTo>
                    <a:pt x="162" y="60"/>
                  </a:lnTo>
                  <a:lnTo>
                    <a:pt x="155" y="51"/>
                  </a:lnTo>
                  <a:lnTo>
                    <a:pt x="142" y="47"/>
                  </a:lnTo>
                  <a:lnTo>
                    <a:pt x="122" y="44"/>
                  </a:lnTo>
                  <a:lnTo>
                    <a:pt x="113" y="47"/>
                  </a:lnTo>
                  <a:lnTo>
                    <a:pt x="106" y="44"/>
                  </a:lnTo>
                  <a:lnTo>
                    <a:pt x="100" y="38"/>
                  </a:lnTo>
                  <a:lnTo>
                    <a:pt x="83" y="42"/>
                  </a:lnTo>
                  <a:lnTo>
                    <a:pt x="86" y="38"/>
                  </a:lnTo>
                  <a:lnTo>
                    <a:pt x="89" y="26"/>
                  </a:lnTo>
                  <a:lnTo>
                    <a:pt x="91" y="15"/>
                  </a:lnTo>
                  <a:lnTo>
                    <a:pt x="91" y="7"/>
                  </a:lnTo>
                  <a:lnTo>
                    <a:pt x="86" y="3"/>
                  </a:lnTo>
                  <a:lnTo>
                    <a:pt x="76" y="5"/>
                  </a:lnTo>
                  <a:lnTo>
                    <a:pt x="66" y="11"/>
                  </a:lnTo>
                  <a:lnTo>
                    <a:pt x="60" y="22"/>
                  </a:lnTo>
                  <a:lnTo>
                    <a:pt x="58" y="34"/>
                  </a:lnTo>
                  <a:lnTo>
                    <a:pt x="61" y="56"/>
                  </a:lnTo>
                  <a:lnTo>
                    <a:pt x="76" y="76"/>
                  </a:lnTo>
                  <a:lnTo>
                    <a:pt x="78" y="85"/>
                  </a:lnTo>
                  <a:lnTo>
                    <a:pt x="76" y="89"/>
                  </a:lnTo>
                  <a:lnTo>
                    <a:pt x="73" y="89"/>
                  </a:lnTo>
                  <a:lnTo>
                    <a:pt x="61" y="75"/>
                  </a:lnTo>
                  <a:lnTo>
                    <a:pt x="52" y="58"/>
                  </a:lnTo>
                  <a:lnTo>
                    <a:pt x="45" y="35"/>
                  </a:lnTo>
                  <a:lnTo>
                    <a:pt x="47" y="26"/>
                  </a:lnTo>
                  <a:lnTo>
                    <a:pt x="50" y="15"/>
                  </a:lnTo>
                  <a:lnTo>
                    <a:pt x="55" y="3"/>
                  </a:lnTo>
                  <a:lnTo>
                    <a:pt x="54" y="2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6" y="2"/>
                  </a:lnTo>
                  <a:lnTo>
                    <a:pt x="19" y="13"/>
                  </a:lnTo>
                  <a:lnTo>
                    <a:pt x="11" y="28"/>
                  </a:lnTo>
                  <a:lnTo>
                    <a:pt x="4" y="41"/>
                  </a:lnTo>
                  <a:lnTo>
                    <a:pt x="2" y="55"/>
                  </a:lnTo>
                  <a:lnTo>
                    <a:pt x="0" y="57"/>
                  </a:lnTo>
                  <a:lnTo>
                    <a:pt x="1" y="61"/>
                  </a:lnTo>
                  <a:lnTo>
                    <a:pt x="4" y="67"/>
                  </a:lnTo>
                  <a:lnTo>
                    <a:pt x="16" y="83"/>
                  </a:lnTo>
                  <a:lnTo>
                    <a:pt x="26" y="102"/>
                  </a:lnTo>
                  <a:lnTo>
                    <a:pt x="24" y="106"/>
                  </a:lnTo>
                  <a:lnTo>
                    <a:pt x="27" y="110"/>
                  </a:lnTo>
                  <a:lnTo>
                    <a:pt x="30" y="107"/>
                  </a:lnTo>
                  <a:lnTo>
                    <a:pt x="34" y="106"/>
                  </a:lnTo>
                  <a:lnTo>
                    <a:pt x="39" y="109"/>
                  </a:lnTo>
                  <a:lnTo>
                    <a:pt x="52" y="115"/>
                  </a:lnTo>
                  <a:lnTo>
                    <a:pt x="66" y="120"/>
                  </a:lnTo>
                  <a:lnTo>
                    <a:pt x="86" y="122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31" name="Freeform 237"/>
            <p:cNvSpPr>
              <a:spLocks/>
            </p:cNvSpPr>
            <p:nvPr/>
          </p:nvSpPr>
          <p:spPr bwMode="auto">
            <a:xfrm>
              <a:off x="1693327" y="2563290"/>
              <a:ext cx="97398" cy="66549"/>
            </a:xfrm>
            <a:custGeom>
              <a:avLst/>
              <a:gdLst>
                <a:gd name="T0" fmla="*/ 3 w 87"/>
                <a:gd name="T1" fmla="*/ 31 h 59"/>
                <a:gd name="T2" fmla="*/ 0 w 87"/>
                <a:gd name="T3" fmla="*/ 38 h 59"/>
                <a:gd name="T4" fmla="*/ 8 w 87"/>
                <a:gd name="T5" fmla="*/ 37 h 59"/>
                <a:gd name="T6" fmla="*/ 11 w 87"/>
                <a:gd name="T7" fmla="*/ 38 h 59"/>
                <a:gd name="T8" fmla="*/ 12 w 87"/>
                <a:gd name="T9" fmla="*/ 44 h 59"/>
                <a:gd name="T10" fmla="*/ 15 w 87"/>
                <a:gd name="T11" fmla="*/ 47 h 59"/>
                <a:gd name="T12" fmla="*/ 21 w 87"/>
                <a:gd name="T13" fmla="*/ 50 h 59"/>
                <a:gd name="T14" fmla="*/ 26 w 87"/>
                <a:gd name="T15" fmla="*/ 47 h 59"/>
                <a:gd name="T16" fmla="*/ 42 w 87"/>
                <a:gd name="T17" fmla="*/ 37 h 59"/>
                <a:gd name="T18" fmla="*/ 55 w 87"/>
                <a:gd name="T19" fmla="*/ 41 h 59"/>
                <a:gd name="T20" fmla="*/ 62 w 87"/>
                <a:gd name="T21" fmla="*/ 35 h 59"/>
                <a:gd name="T22" fmla="*/ 57 w 87"/>
                <a:gd name="T23" fmla="*/ 30 h 59"/>
                <a:gd name="T24" fmla="*/ 53 w 87"/>
                <a:gd name="T25" fmla="*/ 23 h 59"/>
                <a:gd name="T26" fmla="*/ 46 w 87"/>
                <a:gd name="T27" fmla="*/ 20 h 59"/>
                <a:gd name="T28" fmla="*/ 39 w 87"/>
                <a:gd name="T29" fmla="*/ 14 h 59"/>
                <a:gd name="T30" fmla="*/ 32 w 87"/>
                <a:gd name="T31" fmla="*/ 9 h 59"/>
                <a:gd name="T32" fmla="*/ 26 w 87"/>
                <a:gd name="T33" fmla="*/ 8 h 59"/>
                <a:gd name="T34" fmla="*/ 25 w 87"/>
                <a:gd name="T35" fmla="*/ 0 h 59"/>
                <a:gd name="T36" fmla="*/ 17 w 87"/>
                <a:gd name="T37" fmla="*/ 11 h 59"/>
                <a:gd name="T38" fmla="*/ 14 w 87"/>
                <a:gd name="T39" fmla="*/ 11 h 59"/>
                <a:gd name="T40" fmla="*/ 9 w 87"/>
                <a:gd name="T41" fmla="*/ 15 h 59"/>
                <a:gd name="T42" fmla="*/ 4 w 87"/>
                <a:gd name="T43" fmla="*/ 20 h 59"/>
                <a:gd name="T44" fmla="*/ 3 w 87"/>
                <a:gd name="T45" fmla="*/ 31 h 5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7"/>
                <a:gd name="T70" fmla="*/ 0 h 59"/>
                <a:gd name="T71" fmla="*/ 87 w 87"/>
                <a:gd name="T72" fmla="*/ 59 h 5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7" h="59">
                  <a:moveTo>
                    <a:pt x="5" y="35"/>
                  </a:moveTo>
                  <a:lnTo>
                    <a:pt x="0" y="44"/>
                  </a:lnTo>
                  <a:lnTo>
                    <a:pt x="10" y="43"/>
                  </a:lnTo>
                  <a:lnTo>
                    <a:pt x="15" y="44"/>
                  </a:lnTo>
                  <a:lnTo>
                    <a:pt x="16" y="50"/>
                  </a:lnTo>
                  <a:lnTo>
                    <a:pt x="21" y="54"/>
                  </a:lnTo>
                  <a:lnTo>
                    <a:pt x="29" y="58"/>
                  </a:lnTo>
                  <a:lnTo>
                    <a:pt x="35" y="54"/>
                  </a:lnTo>
                  <a:lnTo>
                    <a:pt x="58" y="43"/>
                  </a:lnTo>
                  <a:lnTo>
                    <a:pt x="77" y="47"/>
                  </a:lnTo>
                  <a:lnTo>
                    <a:pt x="86" y="41"/>
                  </a:lnTo>
                  <a:lnTo>
                    <a:pt x="79" y="34"/>
                  </a:lnTo>
                  <a:lnTo>
                    <a:pt x="73" y="27"/>
                  </a:lnTo>
                  <a:lnTo>
                    <a:pt x="64" y="23"/>
                  </a:lnTo>
                  <a:lnTo>
                    <a:pt x="54" y="16"/>
                  </a:lnTo>
                  <a:lnTo>
                    <a:pt x="45" y="11"/>
                  </a:lnTo>
                  <a:lnTo>
                    <a:pt x="35" y="10"/>
                  </a:lnTo>
                  <a:lnTo>
                    <a:pt x="34" y="0"/>
                  </a:lnTo>
                  <a:lnTo>
                    <a:pt x="23" y="13"/>
                  </a:lnTo>
                  <a:lnTo>
                    <a:pt x="19" y="13"/>
                  </a:lnTo>
                  <a:lnTo>
                    <a:pt x="13" y="17"/>
                  </a:lnTo>
                  <a:lnTo>
                    <a:pt x="6" y="23"/>
                  </a:lnTo>
                  <a:lnTo>
                    <a:pt x="5" y="35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32" name="Freeform 238"/>
            <p:cNvSpPr>
              <a:spLocks/>
            </p:cNvSpPr>
            <p:nvPr/>
          </p:nvSpPr>
          <p:spPr bwMode="auto">
            <a:xfrm>
              <a:off x="1643311" y="1989757"/>
              <a:ext cx="38169" cy="20570"/>
            </a:xfrm>
            <a:custGeom>
              <a:avLst/>
              <a:gdLst>
                <a:gd name="T0" fmla="*/ 6 w 34"/>
                <a:gd name="T1" fmla="*/ 0 h 19"/>
                <a:gd name="T2" fmla="*/ 2 w 34"/>
                <a:gd name="T3" fmla="*/ 0 h 19"/>
                <a:gd name="T4" fmla="*/ 0 w 34"/>
                <a:gd name="T5" fmla="*/ 4 h 19"/>
                <a:gd name="T6" fmla="*/ 1 w 34"/>
                <a:gd name="T7" fmla="*/ 12 h 19"/>
                <a:gd name="T8" fmla="*/ 18 w 34"/>
                <a:gd name="T9" fmla="*/ 14 h 19"/>
                <a:gd name="T10" fmla="*/ 24 w 34"/>
                <a:gd name="T11" fmla="*/ 9 h 19"/>
                <a:gd name="T12" fmla="*/ 21 w 34"/>
                <a:gd name="T13" fmla="*/ 0 h 19"/>
                <a:gd name="T14" fmla="*/ 12 w 34"/>
                <a:gd name="T15" fmla="*/ 0 h 19"/>
                <a:gd name="T16" fmla="*/ 6 w 34"/>
                <a:gd name="T17" fmla="*/ 0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4"/>
                <a:gd name="T28" fmla="*/ 0 h 19"/>
                <a:gd name="T29" fmla="*/ 34 w 34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4" h="19">
                  <a:moveTo>
                    <a:pt x="8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1" y="15"/>
                  </a:lnTo>
                  <a:lnTo>
                    <a:pt x="25" y="18"/>
                  </a:lnTo>
                  <a:lnTo>
                    <a:pt x="33" y="11"/>
                  </a:lnTo>
                  <a:lnTo>
                    <a:pt x="29" y="0"/>
                  </a:lnTo>
                  <a:lnTo>
                    <a:pt x="16" y="0"/>
                  </a:lnTo>
                  <a:lnTo>
                    <a:pt x="8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33" name="Freeform 239"/>
            <p:cNvSpPr>
              <a:spLocks/>
            </p:cNvSpPr>
            <p:nvPr/>
          </p:nvSpPr>
          <p:spPr bwMode="auto">
            <a:xfrm>
              <a:off x="1449831" y="2201504"/>
              <a:ext cx="101347" cy="136728"/>
            </a:xfrm>
            <a:custGeom>
              <a:avLst/>
              <a:gdLst>
                <a:gd name="T0" fmla="*/ 10 w 90"/>
                <a:gd name="T1" fmla="*/ 41 h 122"/>
                <a:gd name="T2" fmla="*/ 3 w 90"/>
                <a:gd name="T3" fmla="*/ 38 h 122"/>
                <a:gd name="T4" fmla="*/ 2 w 90"/>
                <a:gd name="T5" fmla="*/ 39 h 122"/>
                <a:gd name="T6" fmla="*/ 0 w 90"/>
                <a:gd name="T7" fmla="*/ 42 h 122"/>
                <a:gd name="T8" fmla="*/ 0 w 90"/>
                <a:gd name="T9" fmla="*/ 53 h 122"/>
                <a:gd name="T10" fmla="*/ 3 w 90"/>
                <a:gd name="T11" fmla="*/ 61 h 122"/>
                <a:gd name="T12" fmla="*/ 8 w 90"/>
                <a:gd name="T13" fmla="*/ 69 h 122"/>
                <a:gd name="T14" fmla="*/ 16 w 90"/>
                <a:gd name="T15" fmla="*/ 74 h 122"/>
                <a:gd name="T16" fmla="*/ 18 w 90"/>
                <a:gd name="T17" fmla="*/ 76 h 122"/>
                <a:gd name="T18" fmla="*/ 24 w 90"/>
                <a:gd name="T19" fmla="*/ 87 h 122"/>
                <a:gd name="T20" fmla="*/ 25 w 90"/>
                <a:gd name="T21" fmla="*/ 90 h 122"/>
                <a:gd name="T22" fmla="*/ 28 w 90"/>
                <a:gd name="T23" fmla="*/ 98 h 122"/>
                <a:gd name="T24" fmla="*/ 37 w 90"/>
                <a:gd name="T25" fmla="*/ 104 h 122"/>
                <a:gd name="T26" fmla="*/ 49 w 90"/>
                <a:gd name="T27" fmla="*/ 102 h 122"/>
                <a:gd name="T28" fmla="*/ 56 w 90"/>
                <a:gd name="T29" fmla="*/ 99 h 122"/>
                <a:gd name="T30" fmla="*/ 65 w 90"/>
                <a:gd name="T31" fmla="*/ 88 h 122"/>
                <a:gd name="T32" fmla="*/ 65 w 90"/>
                <a:gd name="T33" fmla="*/ 75 h 122"/>
                <a:gd name="T34" fmla="*/ 63 w 90"/>
                <a:gd name="T35" fmla="*/ 64 h 122"/>
                <a:gd name="T36" fmla="*/ 62 w 90"/>
                <a:gd name="T37" fmla="*/ 57 h 122"/>
                <a:gd name="T38" fmla="*/ 62 w 90"/>
                <a:gd name="T39" fmla="*/ 45 h 122"/>
                <a:gd name="T40" fmla="*/ 54 w 90"/>
                <a:gd name="T41" fmla="*/ 48 h 122"/>
                <a:gd name="T42" fmla="*/ 49 w 90"/>
                <a:gd name="T43" fmla="*/ 46 h 122"/>
                <a:gd name="T44" fmla="*/ 48 w 90"/>
                <a:gd name="T45" fmla="*/ 44 h 122"/>
                <a:gd name="T46" fmla="*/ 46 w 90"/>
                <a:gd name="T47" fmla="*/ 42 h 122"/>
                <a:gd name="T48" fmla="*/ 50 w 90"/>
                <a:gd name="T49" fmla="*/ 36 h 122"/>
                <a:gd name="T50" fmla="*/ 54 w 90"/>
                <a:gd name="T51" fmla="*/ 31 h 122"/>
                <a:gd name="T52" fmla="*/ 59 w 90"/>
                <a:gd name="T53" fmla="*/ 30 h 122"/>
                <a:gd name="T54" fmla="*/ 61 w 90"/>
                <a:gd name="T55" fmla="*/ 20 h 122"/>
                <a:gd name="T56" fmla="*/ 61 w 90"/>
                <a:gd name="T57" fmla="*/ 13 h 122"/>
                <a:gd name="T58" fmla="*/ 59 w 90"/>
                <a:gd name="T59" fmla="*/ 10 h 122"/>
                <a:gd name="T60" fmla="*/ 56 w 90"/>
                <a:gd name="T61" fmla="*/ 8 h 122"/>
                <a:gd name="T62" fmla="*/ 53 w 90"/>
                <a:gd name="T63" fmla="*/ 0 h 122"/>
                <a:gd name="T64" fmla="*/ 38 w 90"/>
                <a:gd name="T65" fmla="*/ 4 h 122"/>
                <a:gd name="T66" fmla="*/ 27 w 90"/>
                <a:gd name="T67" fmla="*/ 2 h 122"/>
                <a:gd name="T68" fmla="*/ 19 w 90"/>
                <a:gd name="T69" fmla="*/ 4 h 122"/>
                <a:gd name="T70" fmla="*/ 17 w 90"/>
                <a:gd name="T71" fmla="*/ 6 h 122"/>
                <a:gd name="T72" fmla="*/ 16 w 90"/>
                <a:gd name="T73" fmla="*/ 11 h 122"/>
                <a:gd name="T74" fmla="*/ 13 w 90"/>
                <a:gd name="T75" fmla="*/ 19 h 122"/>
                <a:gd name="T76" fmla="*/ 17 w 90"/>
                <a:gd name="T77" fmla="*/ 26 h 122"/>
                <a:gd name="T78" fmla="*/ 21 w 90"/>
                <a:gd name="T79" fmla="*/ 30 h 122"/>
                <a:gd name="T80" fmla="*/ 25 w 90"/>
                <a:gd name="T81" fmla="*/ 38 h 122"/>
                <a:gd name="T82" fmla="*/ 25 w 90"/>
                <a:gd name="T83" fmla="*/ 44 h 122"/>
                <a:gd name="T84" fmla="*/ 21 w 90"/>
                <a:gd name="T85" fmla="*/ 49 h 122"/>
                <a:gd name="T86" fmla="*/ 18 w 90"/>
                <a:gd name="T87" fmla="*/ 48 h 122"/>
                <a:gd name="T88" fmla="*/ 10 w 90"/>
                <a:gd name="T89" fmla="*/ 41 h 12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0"/>
                <a:gd name="T136" fmla="*/ 0 h 122"/>
                <a:gd name="T137" fmla="*/ 90 w 90"/>
                <a:gd name="T138" fmla="*/ 122 h 12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0" h="122">
                  <a:moveTo>
                    <a:pt x="14" y="47"/>
                  </a:moveTo>
                  <a:lnTo>
                    <a:pt x="4" y="44"/>
                  </a:lnTo>
                  <a:lnTo>
                    <a:pt x="2" y="45"/>
                  </a:lnTo>
                  <a:lnTo>
                    <a:pt x="0" y="49"/>
                  </a:lnTo>
                  <a:lnTo>
                    <a:pt x="0" y="61"/>
                  </a:lnTo>
                  <a:lnTo>
                    <a:pt x="4" y="71"/>
                  </a:lnTo>
                  <a:lnTo>
                    <a:pt x="11" y="80"/>
                  </a:lnTo>
                  <a:lnTo>
                    <a:pt x="22" y="86"/>
                  </a:lnTo>
                  <a:lnTo>
                    <a:pt x="25" y="89"/>
                  </a:lnTo>
                  <a:lnTo>
                    <a:pt x="33" y="101"/>
                  </a:lnTo>
                  <a:lnTo>
                    <a:pt x="34" y="105"/>
                  </a:lnTo>
                  <a:lnTo>
                    <a:pt x="38" y="114"/>
                  </a:lnTo>
                  <a:lnTo>
                    <a:pt x="50" y="121"/>
                  </a:lnTo>
                  <a:lnTo>
                    <a:pt x="67" y="119"/>
                  </a:lnTo>
                  <a:lnTo>
                    <a:pt x="76" y="116"/>
                  </a:lnTo>
                  <a:lnTo>
                    <a:pt x="89" y="103"/>
                  </a:lnTo>
                  <a:lnTo>
                    <a:pt x="89" y="87"/>
                  </a:lnTo>
                  <a:lnTo>
                    <a:pt x="87" y="75"/>
                  </a:lnTo>
                  <a:lnTo>
                    <a:pt x="85" y="67"/>
                  </a:lnTo>
                  <a:lnTo>
                    <a:pt x="85" y="53"/>
                  </a:lnTo>
                  <a:lnTo>
                    <a:pt x="74" y="56"/>
                  </a:lnTo>
                  <a:lnTo>
                    <a:pt x="67" y="54"/>
                  </a:lnTo>
                  <a:lnTo>
                    <a:pt x="65" y="52"/>
                  </a:lnTo>
                  <a:lnTo>
                    <a:pt x="63" y="49"/>
                  </a:lnTo>
                  <a:lnTo>
                    <a:pt x="69" y="42"/>
                  </a:lnTo>
                  <a:lnTo>
                    <a:pt x="74" y="36"/>
                  </a:lnTo>
                  <a:lnTo>
                    <a:pt x="81" y="35"/>
                  </a:lnTo>
                  <a:lnTo>
                    <a:pt x="83" y="24"/>
                  </a:lnTo>
                  <a:lnTo>
                    <a:pt x="83" y="15"/>
                  </a:lnTo>
                  <a:lnTo>
                    <a:pt x="81" y="12"/>
                  </a:lnTo>
                  <a:lnTo>
                    <a:pt x="77" y="10"/>
                  </a:lnTo>
                  <a:lnTo>
                    <a:pt x="73" y="0"/>
                  </a:lnTo>
                  <a:lnTo>
                    <a:pt x="51" y="4"/>
                  </a:lnTo>
                  <a:lnTo>
                    <a:pt x="36" y="2"/>
                  </a:lnTo>
                  <a:lnTo>
                    <a:pt x="26" y="4"/>
                  </a:lnTo>
                  <a:lnTo>
                    <a:pt x="23" y="7"/>
                  </a:lnTo>
                  <a:lnTo>
                    <a:pt x="22" y="13"/>
                  </a:lnTo>
                  <a:lnTo>
                    <a:pt x="18" y="22"/>
                  </a:lnTo>
                  <a:lnTo>
                    <a:pt x="23" y="30"/>
                  </a:lnTo>
                  <a:lnTo>
                    <a:pt x="28" y="35"/>
                  </a:lnTo>
                  <a:lnTo>
                    <a:pt x="34" y="44"/>
                  </a:lnTo>
                  <a:lnTo>
                    <a:pt x="34" y="51"/>
                  </a:lnTo>
                  <a:lnTo>
                    <a:pt x="28" y="57"/>
                  </a:lnTo>
                  <a:lnTo>
                    <a:pt x="24" y="56"/>
                  </a:lnTo>
                  <a:lnTo>
                    <a:pt x="14" y="47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34" name="Freeform 240"/>
            <p:cNvSpPr>
              <a:spLocks/>
            </p:cNvSpPr>
            <p:nvPr/>
          </p:nvSpPr>
          <p:spPr bwMode="auto">
            <a:xfrm>
              <a:off x="1620936" y="2214814"/>
              <a:ext cx="82920" cy="120998"/>
            </a:xfrm>
            <a:custGeom>
              <a:avLst/>
              <a:gdLst>
                <a:gd name="T0" fmla="*/ 27 w 73"/>
                <a:gd name="T1" fmla="*/ 0 h 108"/>
                <a:gd name="T2" fmla="*/ 22 w 73"/>
                <a:gd name="T3" fmla="*/ 0 h 108"/>
                <a:gd name="T4" fmla="*/ 19 w 73"/>
                <a:gd name="T5" fmla="*/ 1 h 108"/>
                <a:gd name="T6" fmla="*/ 17 w 73"/>
                <a:gd name="T7" fmla="*/ 4 h 108"/>
                <a:gd name="T8" fmla="*/ 14 w 73"/>
                <a:gd name="T9" fmla="*/ 1 h 108"/>
                <a:gd name="T10" fmla="*/ 12 w 73"/>
                <a:gd name="T11" fmla="*/ 4 h 108"/>
                <a:gd name="T12" fmla="*/ 7 w 73"/>
                <a:gd name="T13" fmla="*/ 13 h 108"/>
                <a:gd name="T14" fmla="*/ 4 w 73"/>
                <a:gd name="T15" fmla="*/ 18 h 108"/>
                <a:gd name="T16" fmla="*/ 0 w 73"/>
                <a:gd name="T17" fmla="*/ 26 h 108"/>
                <a:gd name="T18" fmla="*/ 3 w 73"/>
                <a:gd name="T19" fmla="*/ 29 h 108"/>
                <a:gd name="T20" fmla="*/ 3 w 73"/>
                <a:gd name="T21" fmla="*/ 35 h 108"/>
                <a:gd name="T22" fmla="*/ 3 w 73"/>
                <a:gd name="T23" fmla="*/ 41 h 108"/>
                <a:gd name="T24" fmla="*/ 3 w 73"/>
                <a:gd name="T25" fmla="*/ 44 h 108"/>
                <a:gd name="T26" fmla="*/ 4 w 73"/>
                <a:gd name="T27" fmla="*/ 64 h 108"/>
                <a:gd name="T28" fmla="*/ 7 w 73"/>
                <a:gd name="T29" fmla="*/ 89 h 108"/>
                <a:gd name="T30" fmla="*/ 14 w 73"/>
                <a:gd name="T31" fmla="*/ 92 h 108"/>
                <a:gd name="T32" fmla="*/ 19 w 73"/>
                <a:gd name="T33" fmla="*/ 87 h 108"/>
                <a:gd name="T34" fmla="*/ 20 w 73"/>
                <a:gd name="T35" fmla="*/ 77 h 108"/>
                <a:gd name="T36" fmla="*/ 19 w 73"/>
                <a:gd name="T37" fmla="*/ 67 h 108"/>
                <a:gd name="T38" fmla="*/ 20 w 73"/>
                <a:gd name="T39" fmla="*/ 60 h 108"/>
                <a:gd name="T40" fmla="*/ 23 w 73"/>
                <a:gd name="T41" fmla="*/ 58 h 108"/>
                <a:gd name="T42" fmla="*/ 27 w 73"/>
                <a:gd name="T43" fmla="*/ 58 h 108"/>
                <a:gd name="T44" fmla="*/ 34 w 73"/>
                <a:gd name="T45" fmla="*/ 56 h 108"/>
                <a:gd name="T46" fmla="*/ 40 w 73"/>
                <a:gd name="T47" fmla="*/ 52 h 108"/>
                <a:gd name="T48" fmla="*/ 43 w 73"/>
                <a:gd name="T49" fmla="*/ 43 h 108"/>
                <a:gd name="T50" fmla="*/ 47 w 73"/>
                <a:gd name="T51" fmla="*/ 37 h 108"/>
                <a:gd name="T52" fmla="*/ 50 w 73"/>
                <a:gd name="T53" fmla="*/ 29 h 108"/>
                <a:gd name="T54" fmla="*/ 51 w 73"/>
                <a:gd name="T55" fmla="*/ 19 h 108"/>
                <a:gd name="T56" fmla="*/ 54 w 73"/>
                <a:gd name="T57" fmla="*/ 13 h 108"/>
                <a:gd name="T58" fmla="*/ 52 w 73"/>
                <a:gd name="T59" fmla="*/ 9 h 108"/>
                <a:gd name="T60" fmla="*/ 44 w 73"/>
                <a:gd name="T61" fmla="*/ 6 h 108"/>
                <a:gd name="T62" fmla="*/ 36 w 73"/>
                <a:gd name="T63" fmla="*/ 7 h 108"/>
                <a:gd name="T64" fmla="*/ 32 w 73"/>
                <a:gd name="T65" fmla="*/ 6 h 108"/>
                <a:gd name="T66" fmla="*/ 27 w 73"/>
                <a:gd name="T67" fmla="*/ 0 h 10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3"/>
                <a:gd name="T103" fmla="*/ 0 h 108"/>
                <a:gd name="T104" fmla="*/ 73 w 73"/>
                <a:gd name="T105" fmla="*/ 108 h 10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3" h="108">
                  <a:moveTo>
                    <a:pt x="36" y="0"/>
                  </a:moveTo>
                  <a:lnTo>
                    <a:pt x="29" y="0"/>
                  </a:lnTo>
                  <a:lnTo>
                    <a:pt x="25" y="1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6" y="4"/>
                  </a:lnTo>
                  <a:lnTo>
                    <a:pt x="9" y="15"/>
                  </a:lnTo>
                  <a:lnTo>
                    <a:pt x="6" y="21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5" y="41"/>
                  </a:lnTo>
                  <a:lnTo>
                    <a:pt x="3" y="47"/>
                  </a:lnTo>
                  <a:lnTo>
                    <a:pt x="3" y="52"/>
                  </a:lnTo>
                  <a:lnTo>
                    <a:pt x="6" y="74"/>
                  </a:lnTo>
                  <a:lnTo>
                    <a:pt x="9" y="104"/>
                  </a:lnTo>
                  <a:lnTo>
                    <a:pt x="18" y="107"/>
                  </a:lnTo>
                  <a:lnTo>
                    <a:pt x="25" y="102"/>
                  </a:lnTo>
                  <a:lnTo>
                    <a:pt x="27" y="90"/>
                  </a:lnTo>
                  <a:lnTo>
                    <a:pt x="25" y="78"/>
                  </a:lnTo>
                  <a:lnTo>
                    <a:pt x="27" y="70"/>
                  </a:lnTo>
                  <a:lnTo>
                    <a:pt x="31" y="68"/>
                  </a:lnTo>
                  <a:lnTo>
                    <a:pt x="36" y="68"/>
                  </a:lnTo>
                  <a:lnTo>
                    <a:pt x="45" y="66"/>
                  </a:lnTo>
                  <a:lnTo>
                    <a:pt x="53" y="60"/>
                  </a:lnTo>
                  <a:lnTo>
                    <a:pt x="58" y="50"/>
                  </a:lnTo>
                  <a:lnTo>
                    <a:pt x="63" y="43"/>
                  </a:lnTo>
                  <a:lnTo>
                    <a:pt x="67" y="34"/>
                  </a:lnTo>
                  <a:lnTo>
                    <a:pt x="68" y="23"/>
                  </a:lnTo>
                  <a:lnTo>
                    <a:pt x="72" y="15"/>
                  </a:lnTo>
                  <a:lnTo>
                    <a:pt x="70" y="11"/>
                  </a:lnTo>
                  <a:lnTo>
                    <a:pt x="59" y="7"/>
                  </a:lnTo>
                  <a:lnTo>
                    <a:pt x="49" y="9"/>
                  </a:lnTo>
                  <a:lnTo>
                    <a:pt x="43" y="6"/>
                  </a:lnTo>
                  <a:lnTo>
                    <a:pt x="36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35" name="Freeform 241"/>
            <p:cNvSpPr>
              <a:spLocks/>
            </p:cNvSpPr>
            <p:nvPr/>
          </p:nvSpPr>
          <p:spPr bwMode="auto">
            <a:xfrm>
              <a:off x="1137895" y="2185775"/>
              <a:ext cx="128987" cy="128258"/>
            </a:xfrm>
            <a:custGeom>
              <a:avLst/>
              <a:gdLst>
                <a:gd name="T0" fmla="*/ 3 w 115"/>
                <a:gd name="T1" fmla="*/ 65 h 115"/>
                <a:gd name="T2" fmla="*/ 0 w 115"/>
                <a:gd name="T3" fmla="*/ 69 h 115"/>
                <a:gd name="T4" fmla="*/ 0 w 115"/>
                <a:gd name="T5" fmla="*/ 72 h 115"/>
                <a:gd name="T6" fmla="*/ 3 w 115"/>
                <a:gd name="T7" fmla="*/ 77 h 115"/>
                <a:gd name="T8" fmla="*/ 8 w 115"/>
                <a:gd name="T9" fmla="*/ 80 h 115"/>
                <a:gd name="T10" fmla="*/ 10 w 115"/>
                <a:gd name="T11" fmla="*/ 85 h 115"/>
                <a:gd name="T12" fmla="*/ 12 w 115"/>
                <a:gd name="T13" fmla="*/ 92 h 115"/>
                <a:gd name="T14" fmla="*/ 17 w 115"/>
                <a:gd name="T15" fmla="*/ 97 h 115"/>
                <a:gd name="T16" fmla="*/ 21 w 115"/>
                <a:gd name="T17" fmla="*/ 97 h 115"/>
                <a:gd name="T18" fmla="*/ 27 w 115"/>
                <a:gd name="T19" fmla="*/ 92 h 115"/>
                <a:gd name="T20" fmla="*/ 27 w 115"/>
                <a:gd name="T21" fmla="*/ 88 h 115"/>
                <a:gd name="T22" fmla="*/ 32 w 115"/>
                <a:gd name="T23" fmla="*/ 88 h 115"/>
                <a:gd name="T24" fmla="*/ 37 w 115"/>
                <a:gd name="T25" fmla="*/ 88 h 115"/>
                <a:gd name="T26" fmla="*/ 39 w 115"/>
                <a:gd name="T27" fmla="*/ 88 h 115"/>
                <a:gd name="T28" fmla="*/ 42 w 115"/>
                <a:gd name="T29" fmla="*/ 84 h 115"/>
                <a:gd name="T30" fmla="*/ 43 w 115"/>
                <a:gd name="T31" fmla="*/ 77 h 115"/>
                <a:gd name="T32" fmla="*/ 43 w 115"/>
                <a:gd name="T33" fmla="*/ 72 h 115"/>
                <a:gd name="T34" fmla="*/ 47 w 115"/>
                <a:gd name="T35" fmla="*/ 62 h 115"/>
                <a:gd name="T36" fmla="*/ 55 w 115"/>
                <a:gd name="T37" fmla="*/ 49 h 115"/>
                <a:gd name="T38" fmla="*/ 58 w 115"/>
                <a:gd name="T39" fmla="*/ 43 h 115"/>
                <a:gd name="T40" fmla="*/ 65 w 115"/>
                <a:gd name="T41" fmla="*/ 40 h 115"/>
                <a:gd name="T42" fmla="*/ 81 w 115"/>
                <a:gd name="T43" fmla="*/ 31 h 115"/>
                <a:gd name="T44" fmla="*/ 83 w 115"/>
                <a:gd name="T45" fmla="*/ 27 h 115"/>
                <a:gd name="T46" fmla="*/ 69 w 115"/>
                <a:gd name="T47" fmla="*/ 17 h 115"/>
                <a:gd name="T48" fmla="*/ 66 w 115"/>
                <a:gd name="T49" fmla="*/ 11 h 115"/>
                <a:gd name="T50" fmla="*/ 61 w 115"/>
                <a:gd name="T51" fmla="*/ 9 h 115"/>
                <a:gd name="T52" fmla="*/ 56 w 115"/>
                <a:gd name="T53" fmla="*/ 16 h 115"/>
                <a:gd name="T54" fmla="*/ 55 w 115"/>
                <a:gd name="T55" fmla="*/ 17 h 115"/>
                <a:gd name="T56" fmla="*/ 53 w 115"/>
                <a:gd name="T57" fmla="*/ 17 h 115"/>
                <a:gd name="T58" fmla="*/ 50 w 115"/>
                <a:gd name="T59" fmla="*/ 13 h 115"/>
                <a:gd name="T60" fmla="*/ 47 w 115"/>
                <a:gd name="T61" fmla="*/ 6 h 115"/>
                <a:gd name="T62" fmla="*/ 43 w 115"/>
                <a:gd name="T63" fmla="*/ 5 h 115"/>
                <a:gd name="T64" fmla="*/ 39 w 115"/>
                <a:gd name="T65" fmla="*/ 9 h 115"/>
                <a:gd name="T66" fmla="*/ 33 w 115"/>
                <a:gd name="T67" fmla="*/ 7 h 115"/>
                <a:gd name="T68" fmla="*/ 36 w 115"/>
                <a:gd name="T69" fmla="*/ 2 h 115"/>
                <a:gd name="T70" fmla="*/ 36 w 115"/>
                <a:gd name="T71" fmla="*/ 0 h 115"/>
                <a:gd name="T72" fmla="*/ 31 w 115"/>
                <a:gd name="T73" fmla="*/ 0 h 115"/>
                <a:gd name="T74" fmla="*/ 25 w 115"/>
                <a:gd name="T75" fmla="*/ 1 h 115"/>
                <a:gd name="T76" fmla="*/ 21 w 115"/>
                <a:gd name="T77" fmla="*/ 4 h 115"/>
                <a:gd name="T78" fmla="*/ 20 w 115"/>
                <a:gd name="T79" fmla="*/ 7 h 115"/>
                <a:gd name="T80" fmla="*/ 16 w 115"/>
                <a:gd name="T81" fmla="*/ 6 h 115"/>
                <a:gd name="T82" fmla="*/ 12 w 115"/>
                <a:gd name="T83" fmla="*/ 9 h 115"/>
                <a:gd name="T84" fmla="*/ 12 w 115"/>
                <a:gd name="T85" fmla="*/ 19 h 115"/>
                <a:gd name="T86" fmla="*/ 13 w 115"/>
                <a:gd name="T87" fmla="*/ 25 h 115"/>
                <a:gd name="T88" fmla="*/ 14 w 115"/>
                <a:gd name="T89" fmla="*/ 28 h 115"/>
                <a:gd name="T90" fmla="*/ 13 w 115"/>
                <a:gd name="T91" fmla="*/ 31 h 115"/>
                <a:gd name="T92" fmla="*/ 10 w 115"/>
                <a:gd name="T93" fmla="*/ 38 h 115"/>
                <a:gd name="T94" fmla="*/ 8 w 115"/>
                <a:gd name="T95" fmla="*/ 42 h 115"/>
                <a:gd name="T96" fmla="*/ 5 w 115"/>
                <a:gd name="T97" fmla="*/ 53 h 115"/>
                <a:gd name="T98" fmla="*/ 3 w 115"/>
                <a:gd name="T99" fmla="*/ 65 h 11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5"/>
                <a:gd name="T151" fmla="*/ 0 h 115"/>
                <a:gd name="T152" fmla="*/ 115 w 115"/>
                <a:gd name="T153" fmla="*/ 115 h 11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5" h="115">
                  <a:moveTo>
                    <a:pt x="5" y="77"/>
                  </a:moveTo>
                  <a:lnTo>
                    <a:pt x="0" y="81"/>
                  </a:lnTo>
                  <a:lnTo>
                    <a:pt x="0" y="85"/>
                  </a:lnTo>
                  <a:lnTo>
                    <a:pt x="5" y="91"/>
                  </a:lnTo>
                  <a:lnTo>
                    <a:pt x="11" y="94"/>
                  </a:lnTo>
                  <a:lnTo>
                    <a:pt x="14" y="100"/>
                  </a:lnTo>
                  <a:lnTo>
                    <a:pt x="16" y="108"/>
                  </a:lnTo>
                  <a:lnTo>
                    <a:pt x="24" y="114"/>
                  </a:lnTo>
                  <a:lnTo>
                    <a:pt x="29" y="114"/>
                  </a:lnTo>
                  <a:lnTo>
                    <a:pt x="37" y="108"/>
                  </a:lnTo>
                  <a:lnTo>
                    <a:pt x="38" y="104"/>
                  </a:lnTo>
                  <a:lnTo>
                    <a:pt x="43" y="103"/>
                  </a:lnTo>
                  <a:lnTo>
                    <a:pt x="50" y="104"/>
                  </a:lnTo>
                  <a:lnTo>
                    <a:pt x="54" y="103"/>
                  </a:lnTo>
                  <a:lnTo>
                    <a:pt x="57" y="99"/>
                  </a:lnTo>
                  <a:lnTo>
                    <a:pt x="60" y="91"/>
                  </a:lnTo>
                  <a:lnTo>
                    <a:pt x="60" y="85"/>
                  </a:lnTo>
                  <a:lnTo>
                    <a:pt x="65" y="73"/>
                  </a:lnTo>
                  <a:lnTo>
                    <a:pt x="75" y="58"/>
                  </a:lnTo>
                  <a:lnTo>
                    <a:pt x="80" y="51"/>
                  </a:lnTo>
                  <a:lnTo>
                    <a:pt x="89" y="47"/>
                  </a:lnTo>
                  <a:lnTo>
                    <a:pt x="111" y="37"/>
                  </a:lnTo>
                  <a:lnTo>
                    <a:pt x="114" y="31"/>
                  </a:lnTo>
                  <a:lnTo>
                    <a:pt x="95" y="19"/>
                  </a:lnTo>
                  <a:lnTo>
                    <a:pt x="90" y="13"/>
                  </a:lnTo>
                  <a:lnTo>
                    <a:pt x="85" y="11"/>
                  </a:lnTo>
                  <a:lnTo>
                    <a:pt x="78" y="18"/>
                  </a:lnTo>
                  <a:lnTo>
                    <a:pt x="75" y="20"/>
                  </a:lnTo>
                  <a:lnTo>
                    <a:pt x="73" y="19"/>
                  </a:lnTo>
                  <a:lnTo>
                    <a:pt x="69" y="15"/>
                  </a:lnTo>
                  <a:lnTo>
                    <a:pt x="65" y="7"/>
                  </a:lnTo>
                  <a:lnTo>
                    <a:pt x="60" y="5"/>
                  </a:lnTo>
                  <a:lnTo>
                    <a:pt x="54" y="11"/>
                  </a:lnTo>
                  <a:lnTo>
                    <a:pt x="46" y="9"/>
                  </a:lnTo>
                  <a:lnTo>
                    <a:pt x="49" y="2"/>
                  </a:lnTo>
                  <a:lnTo>
                    <a:pt x="49" y="0"/>
                  </a:lnTo>
                  <a:lnTo>
                    <a:pt x="42" y="0"/>
                  </a:lnTo>
                  <a:lnTo>
                    <a:pt x="34" y="1"/>
                  </a:lnTo>
                  <a:lnTo>
                    <a:pt x="29" y="4"/>
                  </a:lnTo>
                  <a:lnTo>
                    <a:pt x="28" y="9"/>
                  </a:lnTo>
                  <a:lnTo>
                    <a:pt x="22" y="7"/>
                  </a:lnTo>
                  <a:lnTo>
                    <a:pt x="16" y="11"/>
                  </a:lnTo>
                  <a:lnTo>
                    <a:pt x="16" y="23"/>
                  </a:lnTo>
                  <a:lnTo>
                    <a:pt x="18" y="29"/>
                  </a:lnTo>
                  <a:lnTo>
                    <a:pt x="20" y="33"/>
                  </a:lnTo>
                  <a:lnTo>
                    <a:pt x="18" y="37"/>
                  </a:lnTo>
                  <a:lnTo>
                    <a:pt x="14" y="44"/>
                  </a:lnTo>
                  <a:lnTo>
                    <a:pt x="11" y="50"/>
                  </a:lnTo>
                  <a:lnTo>
                    <a:pt x="7" y="62"/>
                  </a:lnTo>
                  <a:lnTo>
                    <a:pt x="5" y="77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36" name="Freeform 242"/>
            <p:cNvSpPr>
              <a:spLocks/>
            </p:cNvSpPr>
            <p:nvPr/>
          </p:nvSpPr>
          <p:spPr bwMode="auto">
            <a:xfrm>
              <a:off x="1205020" y="2245064"/>
              <a:ext cx="282981" cy="209327"/>
            </a:xfrm>
            <a:custGeom>
              <a:avLst/>
              <a:gdLst>
                <a:gd name="T0" fmla="*/ 27 w 251"/>
                <a:gd name="T1" fmla="*/ 66 h 187"/>
                <a:gd name="T2" fmla="*/ 38 w 251"/>
                <a:gd name="T3" fmla="*/ 68 h 187"/>
                <a:gd name="T4" fmla="*/ 23 w 251"/>
                <a:gd name="T5" fmla="*/ 76 h 187"/>
                <a:gd name="T6" fmla="*/ 10 w 251"/>
                <a:gd name="T7" fmla="*/ 74 h 187"/>
                <a:gd name="T8" fmla="*/ 6 w 251"/>
                <a:gd name="T9" fmla="*/ 80 h 187"/>
                <a:gd name="T10" fmla="*/ 9 w 251"/>
                <a:gd name="T11" fmla="*/ 88 h 187"/>
                <a:gd name="T12" fmla="*/ 49 w 251"/>
                <a:gd name="T13" fmla="*/ 89 h 187"/>
                <a:gd name="T14" fmla="*/ 66 w 251"/>
                <a:gd name="T15" fmla="*/ 93 h 187"/>
                <a:gd name="T16" fmla="*/ 68 w 251"/>
                <a:gd name="T17" fmla="*/ 107 h 187"/>
                <a:gd name="T18" fmla="*/ 55 w 251"/>
                <a:gd name="T19" fmla="*/ 112 h 187"/>
                <a:gd name="T20" fmla="*/ 43 w 251"/>
                <a:gd name="T21" fmla="*/ 109 h 187"/>
                <a:gd name="T22" fmla="*/ 25 w 251"/>
                <a:gd name="T23" fmla="*/ 112 h 187"/>
                <a:gd name="T24" fmla="*/ 19 w 251"/>
                <a:gd name="T25" fmla="*/ 115 h 187"/>
                <a:gd name="T26" fmla="*/ 16 w 251"/>
                <a:gd name="T27" fmla="*/ 123 h 187"/>
                <a:gd name="T28" fmla="*/ 27 w 251"/>
                <a:gd name="T29" fmla="*/ 133 h 187"/>
                <a:gd name="T30" fmla="*/ 47 w 251"/>
                <a:gd name="T31" fmla="*/ 142 h 187"/>
                <a:gd name="T32" fmla="*/ 55 w 251"/>
                <a:gd name="T33" fmla="*/ 159 h 187"/>
                <a:gd name="T34" fmla="*/ 99 w 251"/>
                <a:gd name="T35" fmla="*/ 147 h 187"/>
                <a:gd name="T36" fmla="*/ 123 w 251"/>
                <a:gd name="T37" fmla="*/ 139 h 187"/>
                <a:gd name="T38" fmla="*/ 137 w 251"/>
                <a:gd name="T39" fmla="*/ 144 h 187"/>
                <a:gd name="T40" fmla="*/ 148 w 251"/>
                <a:gd name="T41" fmla="*/ 144 h 187"/>
                <a:gd name="T42" fmla="*/ 157 w 251"/>
                <a:gd name="T43" fmla="*/ 146 h 187"/>
                <a:gd name="T44" fmla="*/ 166 w 251"/>
                <a:gd name="T45" fmla="*/ 135 h 187"/>
                <a:gd name="T46" fmla="*/ 157 w 251"/>
                <a:gd name="T47" fmla="*/ 131 h 187"/>
                <a:gd name="T48" fmla="*/ 153 w 251"/>
                <a:gd name="T49" fmla="*/ 126 h 187"/>
                <a:gd name="T50" fmla="*/ 166 w 251"/>
                <a:gd name="T51" fmla="*/ 122 h 187"/>
                <a:gd name="T52" fmla="*/ 179 w 251"/>
                <a:gd name="T53" fmla="*/ 123 h 187"/>
                <a:gd name="T54" fmla="*/ 183 w 251"/>
                <a:gd name="T55" fmla="*/ 111 h 187"/>
                <a:gd name="T56" fmla="*/ 173 w 251"/>
                <a:gd name="T57" fmla="*/ 107 h 187"/>
                <a:gd name="T58" fmla="*/ 158 w 251"/>
                <a:gd name="T59" fmla="*/ 99 h 187"/>
                <a:gd name="T60" fmla="*/ 141 w 251"/>
                <a:gd name="T61" fmla="*/ 84 h 187"/>
                <a:gd name="T62" fmla="*/ 137 w 251"/>
                <a:gd name="T63" fmla="*/ 44 h 187"/>
                <a:gd name="T64" fmla="*/ 128 w 251"/>
                <a:gd name="T65" fmla="*/ 18 h 187"/>
                <a:gd name="T66" fmla="*/ 119 w 251"/>
                <a:gd name="T67" fmla="*/ 17 h 187"/>
                <a:gd name="T68" fmla="*/ 110 w 251"/>
                <a:gd name="T69" fmla="*/ 29 h 187"/>
                <a:gd name="T70" fmla="*/ 99 w 251"/>
                <a:gd name="T71" fmla="*/ 20 h 187"/>
                <a:gd name="T72" fmla="*/ 93 w 251"/>
                <a:gd name="T73" fmla="*/ 16 h 187"/>
                <a:gd name="T74" fmla="*/ 83 w 251"/>
                <a:gd name="T75" fmla="*/ 27 h 187"/>
                <a:gd name="T76" fmla="*/ 77 w 251"/>
                <a:gd name="T77" fmla="*/ 23 h 187"/>
                <a:gd name="T78" fmla="*/ 66 w 251"/>
                <a:gd name="T79" fmla="*/ 6 h 187"/>
                <a:gd name="T80" fmla="*/ 63 w 251"/>
                <a:gd name="T81" fmla="*/ 26 h 187"/>
                <a:gd name="T82" fmla="*/ 55 w 251"/>
                <a:gd name="T83" fmla="*/ 29 h 187"/>
                <a:gd name="T84" fmla="*/ 49 w 251"/>
                <a:gd name="T85" fmla="*/ 17 h 187"/>
                <a:gd name="T86" fmla="*/ 48 w 251"/>
                <a:gd name="T87" fmla="*/ 2 h 187"/>
                <a:gd name="T88" fmla="*/ 39 w 251"/>
                <a:gd name="T89" fmla="*/ 3 h 187"/>
                <a:gd name="T90" fmla="*/ 11 w 251"/>
                <a:gd name="T91" fmla="*/ 21 h 187"/>
                <a:gd name="T92" fmla="*/ 6 w 251"/>
                <a:gd name="T93" fmla="*/ 31 h 187"/>
                <a:gd name="T94" fmla="*/ 5 w 251"/>
                <a:gd name="T95" fmla="*/ 43 h 187"/>
                <a:gd name="T96" fmla="*/ 1 w 251"/>
                <a:gd name="T97" fmla="*/ 51 h 187"/>
                <a:gd name="T98" fmla="*/ 2 w 251"/>
                <a:gd name="T99" fmla="*/ 59 h 187"/>
                <a:gd name="T100" fmla="*/ 18 w 251"/>
                <a:gd name="T101" fmla="*/ 65 h 1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51"/>
                <a:gd name="T154" fmla="*/ 0 h 187"/>
                <a:gd name="T155" fmla="*/ 251 w 251"/>
                <a:gd name="T156" fmla="*/ 187 h 1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51" h="187">
                  <a:moveTo>
                    <a:pt x="25" y="76"/>
                  </a:moveTo>
                  <a:lnTo>
                    <a:pt x="36" y="77"/>
                  </a:lnTo>
                  <a:lnTo>
                    <a:pt x="48" y="74"/>
                  </a:lnTo>
                  <a:lnTo>
                    <a:pt x="51" y="80"/>
                  </a:lnTo>
                  <a:lnTo>
                    <a:pt x="46" y="85"/>
                  </a:lnTo>
                  <a:lnTo>
                    <a:pt x="32" y="89"/>
                  </a:lnTo>
                  <a:lnTo>
                    <a:pt x="18" y="86"/>
                  </a:lnTo>
                  <a:lnTo>
                    <a:pt x="14" y="87"/>
                  </a:lnTo>
                  <a:lnTo>
                    <a:pt x="11" y="89"/>
                  </a:lnTo>
                  <a:lnTo>
                    <a:pt x="8" y="94"/>
                  </a:lnTo>
                  <a:lnTo>
                    <a:pt x="8" y="101"/>
                  </a:lnTo>
                  <a:lnTo>
                    <a:pt x="13" y="103"/>
                  </a:lnTo>
                  <a:lnTo>
                    <a:pt x="38" y="107"/>
                  </a:lnTo>
                  <a:lnTo>
                    <a:pt x="66" y="104"/>
                  </a:lnTo>
                  <a:lnTo>
                    <a:pt x="83" y="105"/>
                  </a:lnTo>
                  <a:lnTo>
                    <a:pt x="90" y="109"/>
                  </a:lnTo>
                  <a:lnTo>
                    <a:pt x="92" y="113"/>
                  </a:lnTo>
                  <a:lnTo>
                    <a:pt x="92" y="125"/>
                  </a:lnTo>
                  <a:lnTo>
                    <a:pt x="87" y="131"/>
                  </a:lnTo>
                  <a:lnTo>
                    <a:pt x="75" y="131"/>
                  </a:lnTo>
                  <a:lnTo>
                    <a:pt x="67" y="128"/>
                  </a:lnTo>
                  <a:lnTo>
                    <a:pt x="58" y="128"/>
                  </a:lnTo>
                  <a:lnTo>
                    <a:pt x="45" y="133"/>
                  </a:lnTo>
                  <a:lnTo>
                    <a:pt x="34" y="131"/>
                  </a:lnTo>
                  <a:lnTo>
                    <a:pt x="30" y="131"/>
                  </a:lnTo>
                  <a:lnTo>
                    <a:pt x="26" y="134"/>
                  </a:lnTo>
                  <a:lnTo>
                    <a:pt x="23" y="137"/>
                  </a:lnTo>
                  <a:lnTo>
                    <a:pt x="22" y="144"/>
                  </a:lnTo>
                  <a:lnTo>
                    <a:pt x="27" y="151"/>
                  </a:lnTo>
                  <a:lnTo>
                    <a:pt x="36" y="156"/>
                  </a:lnTo>
                  <a:lnTo>
                    <a:pt x="53" y="161"/>
                  </a:lnTo>
                  <a:lnTo>
                    <a:pt x="64" y="167"/>
                  </a:lnTo>
                  <a:lnTo>
                    <a:pt x="72" y="174"/>
                  </a:lnTo>
                  <a:lnTo>
                    <a:pt x="75" y="186"/>
                  </a:lnTo>
                  <a:lnTo>
                    <a:pt x="108" y="180"/>
                  </a:lnTo>
                  <a:lnTo>
                    <a:pt x="136" y="172"/>
                  </a:lnTo>
                  <a:lnTo>
                    <a:pt x="158" y="163"/>
                  </a:lnTo>
                  <a:lnTo>
                    <a:pt x="168" y="162"/>
                  </a:lnTo>
                  <a:lnTo>
                    <a:pt x="178" y="163"/>
                  </a:lnTo>
                  <a:lnTo>
                    <a:pt x="187" y="169"/>
                  </a:lnTo>
                  <a:lnTo>
                    <a:pt x="194" y="173"/>
                  </a:lnTo>
                  <a:lnTo>
                    <a:pt x="202" y="169"/>
                  </a:lnTo>
                  <a:lnTo>
                    <a:pt x="206" y="172"/>
                  </a:lnTo>
                  <a:lnTo>
                    <a:pt x="214" y="171"/>
                  </a:lnTo>
                  <a:lnTo>
                    <a:pt x="224" y="165"/>
                  </a:lnTo>
                  <a:lnTo>
                    <a:pt x="226" y="158"/>
                  </a:lnTo>
                  <a:lnTo>
                    <a:pt x="224" y="154"/>
                  </a:lnTo>
                  <a:lnTo>
                    <a:pt x="214" y="154"/>
                  </a:lnTo>
                  <a:lnTo>
                    <a:pt x="209" y="151"/>
                  </a:lnTo>
                  <a:lnTo>
                    <a:pt x="209" y="147"/>
                  </a:lnTo>
                  <a:lnTo>
                    <a:pt x="215" y="145"/>
                  </a:lnTo>
                  <a:lnTo>
                    <a:pt x="226" y="143"/>
                  </a:lnTo>
                  <a:lnTo>
                    <a:pt x="236" y="142"/>
                  </a:lnTo>
                  <a:lnTo>
                    <a:pt x="244" y="144"/>
                  </a:lnTo>
                  <a:lnTo>
                    <a:pt x="250" y="136"/>
                  </a:lnTo>
                  <a:lnTo>
                    <a:pt x="250" y="130"/>
                  </a:lnTo>
                  <a:lnTo>
                    <a:pt x="244" y="127"/>
                  </a:lnTo>
                  <a:lnTo>
                    <a:pt x="236" y="125"/>
                  </a:lnTo>
                  <a:lnTo>
                    <a:pt x="226" y="119"/>
                  </a:lnTo>
                  <a:lnTo>
                    <a:pt x="216" y="116"/>
                  </a:lnTo>
                  <a:lnTo>
                    <a:pt x="202" y="116"/>
                  </a:lnTo>
                  <a:lnTo>
                    <a:pt x="193" y="98"/>
                  </a:lnTo>
                  <a:lnTo>
                    <a:pt x="187" y="80"/>
                  </a:lnTo>
                  <a:lnTo>
                    <a:pt x="187" y="52"/>
                  </a:lnTo>
                  <a:lnTo>
                    <a:pt x="183" y="33"/>
                  </a:lnTo>
                  <a:lnTo>
                    <a:pt x="175" y="21"/>
                  </a:lnTo>
                  <a:lnTo>
                    <a:pt x="168" y="19"/>
                  </a:lnTo>
                  <a:lnTo>
                    <a:pt x="162" y="19"/>
                  </a:lnTo>
                  <a:lnTo>
                    <a:pt x="155" y="27"/>
                  </a:lnTo>
                  <a:lnTo>
                    <a:pt x="151" y="33"/>
                  </a:lnTo>
                  <a:lnTo>
                    <a:pt x="151" y="42"/>
                  </a:lnTo>
                  <a:lnTo>
                    <a:pt x="136" y="24"/>
                  </a:lnTo>
                  <a:lnTo>
                    <a:pt x="131" y="19"/>
                  </a:lnTo>
                  <a:lnTo>
                    <a:pt x="126" y="18"/>
                  </a:lnTo>
                  <a:lnTo>
                    <a:pt x="122" y="21"/>
                  </a:lnTo>
                  <a:lnTo>
                    <a:pt x="113" y="31"/>
                  </a:lnTo>
                  <a:lnTo>
                    <a:pt x="111" y="31"/>
                  </a:lnTo>
                  <a:lnTo>
                    <a:pt x="105" y="27"/>
                  </a:lnTo>
                  <a:lnTo>
                    <a:pt x="95" y="10"/>
                  </a:lnTo>
                  <a:lnTo>
                    <a:pt x="90" y="7"/>
                  </a:lnTo>
                  <a:lnTo>
                    <a:pt x="87" y="12"/>
                  </a:lnTo>
                  <a:lnTo>
                    <a:pt x="86" y="30"/>
                  </a:lnTo>
                  <a:lnTo>
                    <a:pt x="83" y="34"/>
                  </a:lnTo>
                  <a:lnTo>
                    <a:pt x="75" y="34"/>
                  </a:lnTo>
                  <a:lnTo>
                    <a:pt x="68" y="30"/>
                  </a:lnTo>
                  <a:lnTo>
                    <a:pt x="67" y="19"/>
                  </a:lnTo>
                  <a:lnTo>
                    <a:pt x="71" y="7"/>
                  </a:lnTo>
                  <a:lnTo>
                    <a:pt x="65" y="2"/>
                  </a:lnTo>
                  <a:lnTo>
                    <a:pt x="61" y="0"/>
                  </a:lnTo>
                  <a:lnTo>
                    <a:pt x="54" y="3"/>
                  </a:lnTo>
                  <a:lnTo>
                    <a:pt x="28" y="16"/>
                  </a:lnTo>
                  <a:lnTo>
                    <a:pt x="15" y="25"/>
                  </a:lnTo>
                  <a:lnTo>
                    <a:pt x="11" y="30"/>
                  </a:lnTo>
                  <a:lnTo>
                    <a:pt x="8" y="37"/>
                  </a:lnTo>
                  <a:lnTo>
                    <a:pt x="8" y="45"/>
                  </a:lnTo>
                  <a:lnTo>
                    <a:pt x="7" y="51"/>
                  </a:lnTo>
                  <a:lnTo>
                    <a:pt x="2" y="56"/>
                  </a:lnTo>
                  <a:lnTo>
                    <a:pt x="1" y="59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7" y="73"/>
                  </a:lnTo>
                  <a:lnTo>
                    <a:pt x="25" y="76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37" name="Freeform 243"/>
            <p:cNvSpPr>
              <a:spLocks/>
            </p:cNvSpPr>
            <p:nvPr/>
          </p:nvSpPr>
          <p:spPr bwMode="auto">
            <a:xfrm>
              <a:off x="1215550" y="2007907"/>
              <a:ext cx="142148" cy="102849"/>
            </a:xfrm>
            <a:custGeom>
              <a:avLst/>
              <a:gdLst>
                <a:gd name="T0" fmla="*/ 46 w 127"/>
                <a:gd name="T1" fmla="*/ 17 h 91"/>
                <a:gd name="T2" fmla="*/ 34 w 127"/>
                <a:gd name="T3" fmla="*/ 35 h 91"/>
                <a:gd name="T4" fmla="*/ 14 w 127"/>
                <a:gd name="T5" fmla="*/ 57 h 91"/>
                <a:gd name="T6" fmla="*/ 1 w 127"/>
                <a:gd name="T7" fmla="*/ 60 h 91"/>
                <a:gd name="T8" fmla="*/ 0 w 127"/>
                <a:gd name="T9" fmla="*/ 63 h 91"/>
                <a:gd name="T10" fmla="*/ 3 w 127"/>
                <a:gd name="T11" fmla="*/ 71 h 91"/>
                <a:gd name="T12" fmla="*/ 12 w 127"/>
                <a:gd name="T13" fmla="*/ 76 h 91"/>
                <a:gd name="T14" fmla="*/ 22 w 127"/>
                <a:gd name="T15" fmla="*/ 78 h 91"/>
                <a:gd name="T16" fmla="*/ 31 w 127"/>
                <a:gd name="T17" fmla="*/ 73 h 91"/>
                <a:gd name="T18" fmla="*/ 33 w 127"/>
                <a:gd name="T19" fmla="*/ 76 h 91"/>
                <a:gd name="T20" fmla="*/ 37 w 127"/>
                <a:gd name="T21" fmla="*/ 78 h 91"/>
                <a:gd name="T22" fmla="*/ 43 w 127"/>
                <a:gd name="T23" fmla="*/ 76 h 91"/>
                <a:gd name="T24" fmla="*/ 51 w 127"/>
                <a:gd name="T25" fmla="*/ 67 h 91"/>
                <a:gd name="T26" fmla="*/ 60 w 127"/>
                <a:gd name="T27" fmla="*/ 50 h 91"/>
                <a:gd name="T28" fmla="*/ 65 w 127"/>
                <a:gd name="T29" fmla="*/ 55 h 91"/>
                <a:gd name="T30" fmla="*/ 72 w 127"/>
                <a:gd name="T31" fmla="*/ 55 h 91"/>
                <a:gd name="T32" fmla="*/ 80 w 127"/>
                <a:gd name="T33" fmla="*/ 48 h 91"/>
                <a:gd name="T34" fmla="*/ 82 w 127"/>
                <a:gd name="T35" fmla="*/ 43 h 91"/>
                <a:gd name="T36" fmla="*/ 82 w 127"/>
                <a:gd name="T37" fmla="*/ 39 h 91"/>
                <a:gd name="T38" fmla="*/ 80 w 127"/>
                <a:gd name="T39" fmla="*/ 35 h 91"/>
                <a:gd name="T40" fmla="*/ 83 w 127"/>
                <a:gd name="T41" fmla="*/ 30 h 91"/>
                <a:gd name="T42" fmla="*/ 85 w 127"/>
                <a:gd name="T43" fmla="*/ 26 h 91"/>
                <a:gd name="T44" fmla="*/ 83 w 127"/>
                <a:gd name="T45" fmla="*/ 21 h 91"/>
                <a:gd name="T46" fmla="*/ 85 w 127"/>
                <a:gd name="T47" fmla="*/ 17 h 91"/>
                <a:gd name="T48" fmla="*/ 91 w 127"/>
                <a:gd name="T49" fmla="*/ 11 h 91"/>
                <a:gd name="T50" fmla="*/ 91 w 127"/>
                <a:gd name="T51" fmla="*/ 9 h 91"/>
                <a:gd name="T52" fmla="*/ 85 w 127"/>
                <a:gd name="T53" fmla="*/ 6 h 91"/>
                <a:gd name="T54" fmla="*/ 79 w 127"/>
                <a:gd name="T55" fmla="*/ 0 h 91"/>
                <a:gd name="T56" fmla="*/ 66 w 127"/>
                <a:gd name="T57" fmla="*/ 10 h 91"/>
                <a:gd name="T58" fmla="*/ 59 w 127"/>
                <a:gd name="T59" fmla="*/ 10 h 91"/>
                <a:gd name="T60" fmla="*/ 53 w 127"/>
                <a:gd name="T61" fmla="*/ 12 h 91"/>
                <a:gd name="T62" fmla="*/ 46 w 127"/>
                <a:gd name="T63" fmla="*/ 17 h 9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27"/>
                <a:gd name="T97" fmla="*/ 0 h 91"/>
                <a:gd name="T98" fmla="*/ 127 w 127"/>
                <a:gd name="T99" fmla="*/ 91 h 9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27" h="91">
                  <a:moveTo>
                    <a:pt x="63" y="19"/>
                  </a:moveTo>
                  <a:lnTo>
                    <a:pt x="47" y="40"/>
                  </a:lnTo>
                  <a:lnTo>
                    <a:pt x="20" y="65"/>
                  </a:lnTo>
                  <a:lnTo>
                    <a:pt x="1" y="68"/>
                  </a:lnTo>
                  <a:lnTo>
                    <a:pt x="0" y="72"/>
                  </a:lnTo>
                  <a:lnTo>
                    <a:pt x="5" y="81"/>
                  </a:lnTo>
                  <a:lnTo>
                    <a:pt x="17" y="87"/>
                  </a:lnTo>
                  <a:lnTo>
                    <a:pt x="31" y="90"/>
                  </a:lnTo>
                  <a:lnTo>
                    <a:pt x="42" y="84"/>
                  </a:lnTo>
                  <a:lnTo>
                    <a:pt x="46" y="87"/>
                  </a:lnTo>
                  <a:lnTo>
                    <a:pt x="51" y="90"/>
                  </a:lnTo>
                  <a:lnTo>
                    <a:pt x="60" y="87"/>
                  </a:lnTo>
                  <a:lnTo>
                    <a:pt x="71" y="77"/>
                  </a:lnTo>
                  <a:lnTo>
                    <a:pt x="84" y="57"/>
                  </a:lnTo>
                  <a:lnTo>
                    <a:pt x="91" y="63"/>
                  </a:lnTo>
                  <a:lnTo>
                    <a:pt x="100" y="63"/>
                  </a:lnTo>
                  <a:lnTo>
                    <a:pt x="110" y="55"/>
                  </a:lnTo>
                  <a:lnTo>
                    <a:pt x="113" y="49"/>
                  </a:lnTo>
                  <a:lnTo>
                    <a:pt x="114" y="45"/>
                  </a:lnTo>
                  <a:lnTo>
                    <a:pt x="110" y="41"/>
                  </a:lnTo>
                  <a:lnTo>
                    <a:pt x="115" y="34"/>
                  </a:lnTo>
                  <a:lnTo>
                    <a:pt x="118" y="30"/>
                  </a:lnTo>
                  <a:lnTo>
                    <a:pt x="115" y="25"/>
                  </a:lnTo>
                  <a:lnTo>
                    <a:pt x="118" y="19"/>
                  </a:lnTo>
                  <a:lnTo>
                    <a:pt x="126" y="13"/>
                  </a:lnTo>
                  <a:lnTo>
                    <a:pt x="126" y="11"/>
                  </a:lnTo>
                  <a:lnTo>
                    <a:pt x="118" y="6"/>
                  </a:lnTo>
                  <a:lnTo>
                    <a:pt x="109" y="0"/>
                  </a:lnTo>
                  <a:lnTo>
                    <a:pt x="92" y="12"/>
                  </a:lnTo>
                  <a:lnTo>
                    <a:pt x="81" y="12"/>
                  </a:lnTo>
                  <a:lnTo>
                    <a:pt x="73" y="14"/>
                  </a:lnTo>
                  <a:lnTo>
                    <a:pt x="63" y="19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38" name="Freeform 244"/>
            <p:cNvSpPr>
              <a:spLocks/>
            </p:cNvSpPr>
            <p:nvPr/>
          </p:nvSpPr>
          <p:spPr bwMode="auto">
            <a:xfrm>
              <a:off x="1351117" y="1964347"/>
              <a:ext cx="28956" cy="27830"/>
            </a:xfrm>
            <a:custGeom>
              <a:avLst/>
              <a:gdLst>
                <a:gd name="T0" fmla="*/ 11 w 25"/>
                <a:gd name="T1" fmla="*/ 1 h 25"/>
                <a:gd name="T2" fmla="*/ 10 w 25"/>
                <a:gd name="T3" fmla="*/ 0 h 25"/>
                <a:gd name="T4" fmla="*/ 4 w 25"/>
                <a:gd name="T5" fmla="*/ 0 h 25"/>
                <a:gd name="T6" fmla="*/ 1 w 25"/>
                <a:gd name="T7" fmla="*/ 3 h 25"/>
                <a:gd name="T8" fmla="*/ 0 w 25"/>
                <a:gd name="T9" fmla="*/ 16 h 25"/>
                <a:gd name="T10" fmla="*/ 9 w 25"/>
                <a:gd name="T11" fmla="*/ 20 h 25"/>
                <a:gd name="T12" fmla="*/ 14 w 25"/>
                <a:gd name="T13" fmla="*/ 20 h 25"/>
                <a:gd name="T14" fmla="*/ 18 w 25"/>
                <a:gd name="T15" fmla="*/ 16 h 25"/>
                <a:gd name="T16" fmla="*/ 17 w 25"/>
                <a:gd name="T17" fmla="*/ 6 h 25"/>
                <a:gd name="T18" fmla="*/ 16 w 25"/>
                <a:gd name="T19" fmla="*/ 3 h 25"/>
                <a:gd name="T20" fmla="*/ 11 w 25"/>
                <a:gd name="T21" fmla="*/ 1 h 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"/>
                <a:gd name="T34" fmla="*/ 0 h 25"/>
                <a:gd name="T35" fmla="*/ 25 w 25"/>
                <a:gd name="T36" fmla="*/ 25 h 2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" h="25">
                  <a:moveTo>
                    <a:pt x="14" y="1"/>
                  </a:moveTo>
                  <a:lnTo>
                    <a:pt x="12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18"/>
                  </a:lnTo>
                  <a:lnTo>
                    <a:pt x="11" y="24"/>
                  </a:lnTo>
                  <a:lnTo>
                    <a:pt x="18" y="24"/>
                  </a:lnTo>
                  <a:lnTo>
                    <a:pt x="24" y="18"/>
                  </a:lnTo>
                  <a:lnTo>
                    <a:pt x="22" y="8"/>
                  </a:lnTo>
                  <a:lnTo>
                    <a:pt x="20" y="3"/>
                  </a:lnTo>
                  <a:lnTo>
                    <a:pt x="14" y="1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39" name="Freeform 245"/>
            <p:cNvSpPr>
              <a:spLocks/>
            </p:cNvSpPr>
            <p:nvPr/>
          </p:nvSpPr>
          <p:spPr bwMode="auto">
            <a:xfrm>
              <a:off x="1381390" y="1920788"/>
              <a:ext cx="82920" cy="47189"/>
            </a:xfrm>
            <a:custGeom>
              <a:avLst/>
              <a:gdLst>
                <a:gd name="T0" fmla="*/ 9 w 73"/>
                <a:gd name="T1" fmla="*/ 8 h 42"/>
                <a:gd name="T2" fmla="*/ 1 w 73"/>
                <a:gd name="T3" fmla="*/ 17 h 42"/>
                <a:gd name="T4" fmla="*/ 0 w 73"/>
                <a:gd name="T5" fmla="*/ 19 h 42"/>
                <a:gd name="T6" fmla="*/ 0 w 73"/>
                <a:gd name="T7" fmla="*/ 23 h 42"/>
                <a:gd name="T8" fmla="*/ 8 w 73"/>
                <a:gd name="T9" fmla="*/ 31 h 42"/>
                <a:gd name="T10" fmla="*/ 13 w 73"/>
                <a:gd name="T11" fmla="*/ 24 h 42"/>
                <a:gd name="T12" fmla="*/ 19 w 73"/>
                <a:gd name="T13" fmla="*/ 21 h 42"/>
                <a:gd name="T14" fmla="*/ 21 w 73"/>
                <a:gd name="T15" fmla="*/ 23 h 42"/>
                <a:gd name="T16" fmla="*/ 24 w 73"/>
                <a:gd name="T17" fmla="*/ 25 h 42"/>
                <a:gd name="T18" fmla="*/ 30 w 73"/>
                <a:gd name="T19" fmla="*/ 33 h 42"/>
                <a:gd name="T20" fmla="*/ 39 w 73"/>
                <a:gd name="T21" fmla="*/ 35 h 42"/>
                <a:gd name="T22" fmla="*/ 49 w 73"/>
                <a:gd name="T23" fmla="*/ 27 h 42"/>
                <a:gd name="T24" fmla="*/ 54 w 73"/>
                <a:gd name="T25" fmla="*/ 21 h 42"/>
                <a:gd name="T26" fmla="*/ 54 w 73"/>
                <a:gd name="T27" fmla="*/ 17 h 42"/>
                <a:gd name="T28" fmla="*/ 49 w 73"/>
                <a:gd name="T29" fmla="*/ 13 h 42"/>
                <a:gd name="T30" fmla="*/ 45 w 73"/>
                <a:gd name="T31" fmla="*/ 10 h 42"/>
                <a:gd name="T32" fmla="*/ 31 w 73"/>
                <a:gd name="T33" fmla="*/ 2 h 42"/>
                <a:gd name="T34" fmla="*/ 24 w 73"/>
                <a:gd name="T35" fmla="*/ 0 h 42"/>
                <a:gd name="T36" fmla="*/ 17 w 73"/>
                <a:gd name="T37" fmla="*/ 1 h 42"/>
                <a:gd name="T38" fmla="*/ 9 w 73"/>
                <a:gd name="T39" fmla="*/ 8 h 4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3"/>
                <a:gd name="T61" fmla="*/ 0 h 42"/>
                <a:gd name="T62" fmla="*/ 73 w 73"/>
                <a:gd name="T63" fmla="*/ 42 h 4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3" h="42">
                  <a:moveTo>
                    <a:pt x="13" y="10"/>
                  </a:moveTo>
                  <a:lnTo>
                    <a:pt x="1" y="19"/>
                  </a:lnTo>
                  <a:lnTo>
                    <a:pt x="0" y="22"/>
                  </a:lnTo>
                  <a:lnTo>
                    <a:pt x="0" y="27"/>
                  </a:lnTo>
                  <a:lnTo>
                    <a:pt x="11" y="36"/>
                  </a:lnTo>
                  <a:lnTo>
                    <a:pt x="17" y="28"/>
                  </a:lnTo>
                  <a:lnTo>
                    <a:pt x="25" y="25"/>
                  </a:lnTo>
                  <a:lnTo>
                    <a:pt x="28" y="27"/>
                  </a:lnTo>
                  <a:lnTo>
                    <a:pt x="32" y="29"/>
                  </a:lnTo>
                  <a:lnTo>
                    <a:pt x="41" y="38"/>
                  </a:lnTo>
                  <a:lnTo>
                    <a:pt x="52" y="41"/>
                  </a:lnTo>
                  <a:lnTo>
                    <a:pt x="66" y="31"/>
                  </a:lnTo>
                  <a:lnTo>
                    <a:pt x="72" y="25"/>
                  </a:lnTo>
                  <a:lnTo>
                    <a:pt x="72" y="19"/>
                  </a:lnTo>
                  <a:lnTo>
                    <a:pt x="66" y="15"/>
                  </a:lnTo>
                  <a:lnTo>
                    <a:pt x="60" y="12"/>
                  </a:lnTo>
                  <a:lnTo>
                    <a:pt x="42" y="2"/>
                  </a:lnTo>
                  <a:lnTo>
                    <a:pt x="33" y="0"/>
                  </a:lnTo>
                  <a:lnTo>
                    <a:pt x="23" y="1"/>
                  </a:lnTo>
                  <a:lnTo>
                    <a:pt x="13" y="1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40" name="Freeform 246"/>
            <p:cNvSpPr>
              <a:spLocks/>
            </p:cNvSpPr>
            <p:nvPr/>
          </p:nvSpPr>
          <p:spPr bwMode="auto">
            <a:xfrm>
              <a:off x="1381390" y="1981287"/>
              <a:ext cx="72390" cy="38720"/>
            </a:xfrm>
            <a:custGeom>
              <a:avLst/>
              <a:gdLst>
                <a:gd name="T0" fmla="*/ 10 w 64"/>
                <a:gd name="T1" fmla="*/ 0 h 35"/>
                <a:gd name="T2" fmla="*/ 8 w 64"/>
                <a:gd name="T3" fmla="*/ 2 h 35"/>
                <a:gd name="T4" fmla="*/ 3 w 64"/>
                <a:gd name="T5" fmla="*/ 9 h 35"/>
                <a:gd name="T6" fmla="*/ 1 w 64"/>
                <a:gd name="T7" fmla="*/ 15 h 35"/>
                <a:gd name="T8" fmla="*/ 0 w 64"/>
                <a:gd name="T9" fmla="*/ 17 h 35"/>
                <a:gd name="T10" fmla="*/ 2 w 64"/>
                <a:gd name="T11" fmla="*/ 24 h 35"/>
                <a:gd name="T12" fmla="*/ 6 w 64"/>
                <a:gd name="T13" fmla="*/ 28 h 35"/>
                <a:gd name="T14" fmla="*/ 11 w 64"/>
                <a:gd name="T15" fmla="*/ 28 h 35"/>
                <a:gd name="T16" fmla="*/ 26 w 64"/>
                <a:gd name="T17" fmla="*/ 26 h 35"/>
                <a:gd name="T18" fmla="*/ 33 w 64"/>
                <a:gd name="T19" fmla="*/ 18 h 35"/>
                <a:gd name="T20" fmla="*/ 38 w 64"/>
                <a:gd name="T21" fmla="*/ 15 h 35"/>
                <a:gd name="T22" fmla="*/ 41 w 64"/>
                <a:gd name="T23" fmla="*/ 15 h 35"/>
                <a:gd name="T24" fmla="*/ 44 w 64"/>
                <a:gd name="T25" fmla="*/ 15 h 35"/>
                <a:gd name="T26" fmla="*/ 46 w 64"/>
                <a:gd name="T27" fmla="*/ 10 h 35"/>
                <a:gd name="T28" fmla="*/ 45 w 64"/>
                <a:gd name="T29" fmla="*/ 5 h 35"/>
                <a:gd name="T30" fmla="*/ 38 w 64"/>
                <a:gd name="T31" fmla="*/ 3 h 35"/>
                <a:gd name="T32" fmla="*/ 20 w 64"/>
                <a:gd name="T33" fmla="*/ 0 h 35"/>
                <a:gd name="T34" fmla="*/ 10 w 64"/>
                <a:gd name="T35" fmla="*/ 0 h 3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35"/>
                <a:gd name="T56" fmla="*/ 64 w 64"/>
                <a:gd name="T57" fmla="*/ 35 h 3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35">
                  <a:moveTo>
                    <a:pt x="14" y="0"/>
                  </a:moveTo>
                  <a:lnTo>
                    <a:pt x="11" y="2"/>
                  </a:lnTo>
                  <a:lnTo>
                    <a:pt x="3" y="11"/>
                  </a:lnTo>
                  <a:lnTo>
                    <a:pt x="1" y="17"/>
                  </a:lnTo>
                  <a:lnTo>
                    <a:pt x="0" y="21"/>
                  </a:lnTo>
                  <a:lnTo>
                    <a:pt x="2" y="28"/>
                  </a:lnTo>
                  <a:lnTo>
                    <a:pt x="8" y="34"/>
                  </a:lnTo>
                  <a:lnTo>
                    <a:pt x="15" y="34"/>
                  </a:lnTo>
                  <a:lnTo>
                    <a:pt x="35" y="31"/>
                  </a:lnTo>
                  <a:lnTo>
                    <a:pt x="44" y="22"/>
                  </a:lnTo>
                  <a:lnTo>
                    <a:pt x="51" y="18"/>
                  </a:lnTo>
                  <a:lnTo>
                    <a:pt x="56" y="18"/>
                  </a:lnTo>
                  <a:lnTo>
                    <a:pt x="59" y="17"/>
                  </a:lnTo>
                  <a:lnTo>
                    <a:pt x="63" y="12"/>
                  </a:lnTo>
                  <a:lnTo>
                    <a:pt x="60" y="6"/>
                  </a:lnTo>
                  <a:lnTo>
                    <a:pt x="51" y="3"/>
                  </a:lnTo>
                  <a:lnTo>
                    <a:pt x="27" y="0"/>
                  </a:lnTo>
                  <a:lnTo>
                    <a:pt x="14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41" name="Freeform 247"/>
            <p:cNvSpPr>
              <a:spLocks/>
            </p:cNvSpPr>
            <p:nvPr/>
          </p:nvSpPr>
          <p:spPr bwMode="auto">
            <a:xfrm>
              <a:off x="1294521" y="2098656"/>
              <a:ext cx="25008" cy="32670"/>
            </a:xfrm>
            <a:custGeom>
              <a:avLst/>
              <a:gdLst>
                <a:gd name="T0" fmla="*/ 11 w 22"/>
                <a:gd name="T1" fmla="*/ 0 h 29"/>
                <a:gd name="T2" fmla="*/ 3 w 22"/>
                <a:gd name="T3" fmla="*/ 8 h 29"/>
                <a:gd name="T4" fmla="*/ 0 w 22"/>
                <a:gd name="T5" fmla="*/ 17 h 29"/>
                <a:gd name="T6" fmla="*/ 1 w 22"/>
                <a:gd name="T7" fmla="*/ 24 h 29"/>
                <a:gd name="T8" fmla="*/ 7 w 22"/>
                <a:gd name="T9" fmla="*/ 24 h 29"/>
                <a:gd name="T10" fmla="*/ 10 w 22"/>
                <a:gd name="T11" fmla="*/ 20 h 29"/>
                <a:gd name="T12" fmla="*/ 14 w 22"/>
                <a:gd name="T13" fmla="*/ 13 h 29"/>
                <a:gd name="T14" fmla="*/ 16 w 22"/>
                <a:gd name="T15" fmla="*/ 6 h 29"/>
                <a:gd name="T16" fmla="*/ 16 w 22"/>
                <a:gd name="T17" fmla="*/ 2 h 29"/>
                <a:gd name="T18" fmla="*/ 11 w 22"/>
                <a:gd name="T19" fmla="*/ 0 h 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"/>
                <a:gd name="T31" fmla="*/ 0 h 29"/>
                <a:gd name="T32" fmla="*/ 22 w 22"/>
                <a:gd name="T33" fmla="*/ 29 h 2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" h="29">
                  <a:moveTo>
                    <a:pt x="15" y="0"/>
                  </a:moveTo>
                  <a:lnTo>
                    <a:pt x="4" y="10"/>
                  </a:lnTo>
                  <a:lnTo>
                    <a:pt x="0" y="19"/>
                  </a:lnTo>
                  <a:lnTo>
                    <a:pt x="1" y="28"/>
                  </a:lnTo>
                  <a:lnTo>
                    <a:pt x="9" y="28"/>
                  </a:lnTo>
                  <a:lnTo>
                    <a:pt x="14" y="24"/>
                  </a:lnTo>
                  <a:lnTo>
                    <a:pt x="19" y="15"/>
                  </a:lnTo>
                  <a:lnTo>
                    <a:pt x="21" y="6"/>
                  </a:lnTo>
                  <a:lnTo>
                    <a:pt x="21" y="2"/>
                  </a:lnTo>
                  <a:lnTo>
                    <a:pt x="15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42" name="Freeform 248"/>
            <p:cNvSpPr>
              <a:spLocks/>
            </p:cNvSpPr>
            <p:nvPr/>
          </p:nvSpPr>
          <p:spPr bwMode="auto">
            <a:xfrm>
              <a:off x="1290573" y="2121645"/>
              <a:ext cx="139516" cy="100429"/>
            </a:xfrm>
            <a:custGeom>
              <a:avLst/>
              <a:gdLst>
                <a:gd name="T0" fmla="*/ 16 w 124"/>
                <a:gd name="T1" fmla="*/ 14 h 90"/>
                <a:gd name="T2" fmla="*/ 9 w 124"/>
                <a:gd name="T3" fmla="*/ 18 h 90"/>
                <a:gd name="T4" fmla="*/ 8 w 124"/>
                <a:gd name="T5" fmla="*/ 28 h 90"/>
                <a:gd name="T6" fmla="*/ 7 w 124"/>
                <a:gd name="T7" fmla="*/ 39 h 90"/>
                <a:gd name="T8" fmla="*/ 0 w 124"/>
                <a:gd name="T9" fmla="*/ 47 h 90"/>
                <a:gd name="T10" fmla="*/ 7 w 124"/>
                <a:gd name="T11" fmla="*/ 56 h 90"/>
                <a:gd name="T12" fmla="*/ 17 w 124"/>
                <a:gd name="T13" fmla="*/ 61 h 90"/>
                <a:gd name="T14" fmla="*/ 24 w 124"/>
                <a:gd name="T15" fmla="*/ 56 h 90"/>
                <a:gd name="T16" fmla="*/ 25 w 124"/>
                <a:gd name="T17" fmla="*/ 54 h 90"/>
                <a:gd name="T18" fmla="*/ 35 w 124"/>
                <a:gd name="T19" fmla="*/ 57 h 90"/>
                <a:gd name="T20" fmla="*/ 46 w 124"/>
                <a:gd name="T21" fmla="*/ 54 h 90"/>
                <a:gd name="T22" fmla="*/ 38 w 124"/>
                <a:gd name="T23" fmla="*/ 63 h 90"/>
                <a:gd name="T24" fmla="*/ 21 w 124"/>
                <a:gd name="T25" fmla="*/ 73 h 90"/>
                <a:gd name="T26" fmla="*/ 38 w 124"/>
                <a:gd name="T27" fmla="*/ 76 h 90"/>
                <a:gd name="T28" fmla="*/ 51 w 124"/>
                <a:gd name="T29" fmla="*/ 65 h 90"/>
                <a:gd name="T30" fmla="*/ 61 w 124"/>
                <a:gd name="T31" fmla="*/ 60 h 90"/>
                <a:gd name="T32" fmla="*/ 64 w 124"/>
                <a:gd name="T33" fmla="*/ 61 h 90"/>
                <a:gd name="T34" fmla="*/ 72 w 124"/>
                <a:gd name="T35" fmla="*/ 60 h 90"/>
                <a:gd name="T36" fmla="*/ 80 w 124"/>
                <a:gd name="T37" fmla="*/ 61 h 90"/>
                <a:gd name="T38" fmla="*/ 88 w 124"/>
                <a:gd name="T39" fmla="*/ 43 h 90"/>
                <a:gd name="T40" fmla="*/ 88 w 124"/>
                <a:gd name="T41" fmla="*/ 29 h 90"/>
                <a:gd name="T42" fmla="*/ 79 w 124"/>
                <a:gd name="T43" fmla="*/ 31 h 90"/>
                <a:gd name="T44" fmla="*/ 71 w 124"/>
                <a:gd name="T45" fmla="*/ 26 h 90"/>
                <a:gd name="T46" fmla="*/ 65 w 124"/>
                <a:gd name="T47" fmla="*/ 14 h 90"/>
                <a:gd name="T48" fmla="*/ 56 w 124"/>
                <a:gd name="T49" fmla="*/ 3 h 90"/>
                <a:gd name="T50" fmla="*/ 51 w 124"/>
                <a:gd name="T51" fmla="*/ 18 h 90"/>
                <a:gd name="T52" fmla="*/ 51 w 124"/>
                <a:gd name="T53" fmla="*/ 21 h 90"/>
                <a:gd name="T54" fmla="*/ 49 w 124"/>
                <a:gd name="T55" fmla="*/ 35 h 90"/>
                <a:gd name="T56" fmla="*/ 43 w 124"/>
                <a:gd name="T57" fmla="*/ 40 h 90"/>
                <a:gd name="T58" fmla="*/ 42 w 124"/>
                <a:gd name="T59" fmla="*/ 28 h 90"/>
                <a:gd name="T60" fmla="*/ 36 w 124"/>
                <a:gd name="T61" fmla="*/ 20 h 90"/>
                <a:gd name="T62" fmla="*/ 27 w 124"/>
                <a:gd name="T63" fmla="*/ 23 h 90"/>
                <a:gd name="T64" fmla="*/ 24 w 124"/>
                <a:gd name="T65" fmla="*/ 18 h 9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4"/>
                <a:gd name="T100" fmla="*/ 0 h 90"/>
                <a:gd name="T101" fmla="*/ 124 w 124"/>
                <a:gd name="T102" fmla="*/ 90 h 9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4" h="90">
                  <a:moveTo>
                    <a:pt x="33" y="21"/>
                  </a:moveTo>
                  <a:lnTo>
                    <a:pt x="22" y="16"/>
                  </a:lnTo>
                  <a:lnTo>
                    <a:pt x="16" y="18"/>
                  </a:lnTo>
                  <a:lnTo>
                    <a:pt x="13" y="21"/>
                  </a:lnTo>
                  <a:lnTo>
                    <a:pt x="11" y="24"/>
                  </a:lnTo>
                  <a:lnTo>
                    <a:pt x="11" y="33"/>
                  </a:lnTo>
                  <a:lnTo>
                    <a:pt x="9" y="32"/>
                  </a:lnTo>
                  <a:lnTo>
                    <a:pt x="9" y="45"/>
                  </a:lnTo>
                  <a:lnTo>
                    <a:pt x="1" y="51"/>
                  </a:lnTo>
                  <a:lnTo>
                    <a:pt x="0" y="55"/>
                  </a:lnTo>
                  <a:lnTo>
                    <a:pt x="0" y="58"/>
                  </a:lnTo>
                  <a:lnTo>
                    <a:pt x="9" y="66"/>
                  </a:lnTo>
                  <a:lnTo>
                    <a:pt x="12" y="69"/>
                  </a:lnTo>
                  <a:lnTo>
                    <a:pt x="23" y="72"/>
                  </a:lnTo>
                  <a:lnTo>
                    <a:pt x="28" y="70"/>
                  </a:lnTo>
                  <a:lnTo>
                    <a:pt x="33" y="66"/>
                  </a:lnTo>
                  <a:lnTo>
                    <a:pt x="34" y="58"/>
                  </a:lnTo>
                  <a:lnTo>
                    <a:pt x="34" y="64"/>
                  </a:lnTo>
                  <a:lnTo>
                    <a:pt x="38" y="67"/>
                  </a:lnTo>
                  <a:lnTo>
                    <a:pt x="48" y="67"/>
                  </a:lnTo>
                  <a:lnTo>
                    <a:pt x="59" y="63"/>
                  </a:lnTo>
                  <a:lnTo>
                    <a:pt x="63" y="64"/>
                  </a:lnTo>
                  <a:lnTo>
                    <a:pt x="60" y="70"/>
                  </a:lnTo>
                  <a:lnTo>
                    <a:pt x="52" y="74"/>
                  </a:lnTo>
                  <a:lnTo>
                    <a:pt x="36" y="82"/>
                  </a:lnTo>
                  <a:lnTo>
                    <a:pt x="28" y="86"/>
                  </a:lnTo>
                  <a:lnTo>
                    <a:pt x="41" y="89"/>
                  </a:lnTo>
                  <a:lnTo>
                    <a:pt x="52" y="89"/>
                  </a:lnTo>
                  <a:lnTo>
                    <a:pt x="62" y="83"/>
                  </a:lnTo>
                  <a:lnTo>
                    <a:pt x="70" y="77"/>
                  </a:lnTo>
                  <a:lnTo>
                    <a:pt x="78" y="75"/>
                  </a:lnTo>
                  <a:lnTo>
                    <a:pt x="83" y="70"/>
                  </a:lnTo>
                  <a:lnTo>
                    <a:pt x="85" y="69"/>
                  </a:lnTo>
                  <a:lnTo>
                    <a:pt x="88" y="72"/>
                  </a:lnTo>
                  <a:lnTo>
                    <a:pt x="92" y="74"/>
                  </a:lnTo>
                  <a:lnTo>
                    <a:pt x="98" y="70"/>
                  </a:lnTo>
                  <a:lnTo>
                    <a:pt x="104" y="72"/>
                  </a:lnTo>
                  <a:lnTo>
                    <a:pt x="110" y="72"/>
                  </a:lnTo>
                  <a:lnTo>
                    <a:pt x="115" y="67"/>
                  </a:lnTo>
                  <a:lnTo>
                    <a:pt x="121" y="51"/>
                  </a:lnTo>
                  <a:lnTo>
                    <a:pt x="123" y="39"/>
                  </a:lnTo>
                  <a:lnTo>
                    <a:pt x="121" y="34"/>
                  </a:lnTo>
                  <a:lnTo>
                    <a:pt x="115" y="32"/>
                  </a:lnTo>
                  <a:lnTo>
                    <a:pt x="108" y="37"/>
                  </a:lnTo>
                  <a:lnTo>
                    <a:pt x="101" y="37"/>
                  </a:lnTo>
                  <a:lnTo>
                    <a:pt x="97" y="30"/>
                  </a:lnTo>
                  <a:lnTo>
                    <a:pt x="95" y="28"/>
                  </a:lnTo>
                  <a:lnTo>
                    <a:pt x="89" y="16"/>
                  </a:lnTo>
                  <a:lnTo>
                    <a:pt x="88" y="0"/>
                  </a:lnTo>
                  <a:lnTo>
                    <a:pt x="77" y="3"/>
                  </a:lnTo>
                  <a:lnTo>
                    <a:pt x="70" y="9"/>
                  </a:lnTo>
                  <a:lnTo>
                    <a:pt x="70" y="21"/>
                  </a:lnTo>
                  <a:lnTo>
                    <a:pt x="69" y="23"/>
                  </a:lnTo>
                  <a:lnTo>
                    <a:pt x="70" y="25"/>
                  </a:lnTo>
                  <a:lnTo>
                    <a:pt x="75" y="28"/>
                  </a:lnTo>
                  <a:lnTo>
                    <a:pt x="67" y="41"/>
                  </a:lnTo>
                  <a:lnTo>
                    <a:pt x="60" y="47"/>
                  </a:lnTo>
                  <a:lnTo>
                    <a:pt x="59" y="47"/>
                  </a:lnTo>
                  <a:lnTo>
                    <a:pt x="59" y="42"/>
                  </a:lnTo>
                  <a:lnTo>
                    <a:pt x="57" y="32"/>
                  </a:lnTo>
                  <a:lnTo>
                    <a:pt x="54" y="28"/>
                  </a:lnTo>
                  <a:lnTo>
                    <a:pt x="49" y="24"/>
                  </a:lnTo>
                  <a:lnTo>
                    <a:pt x="45" y="24"/>
                  </a:lnTo>
                  <a:lnTo>
                    <a:pt x="38" y="27"/>
                  </a:lnTo>
                  <a:lnTo>
                    <a:pt x="35" y="25"/>
                  </a:lnTo>
                  <a:lnTo>
                    <a:pt x="33" y="21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43" name="Freeform 249"/>
            <p:cNvSpPr>
              <a:spLocks/>
            </p:cNvSpPr>
            <p:nvPr/>
          </p:nvSpPr>
          <p:spPr bwMode="auto">
            <a:xfrm>
              <a:off x="1510376" y="1975237"/>
              <a:ext cx="25008" cy="55659"/>
            </a:xfrm>
            <a:custGeom>
              <a:avLst/>
              <a:gdLst>
                <a:gd name="T0" fmla="*/ 6 w 22"/>
                <a:gd name="T1" fmla="*/ 8 h 49"/>
                <a:gd name="T2" fmla="*/ 3 w 22"/>
                <a:gd name="T3" fmla="*/ 1 h 49"/>
                <a:gd name="T4" fmla="*/ 2 w 22"/>
                <a:gd name="T5" fmla="*/ 0 h 49"/>
                <a:gd name="T6" fmla="*/ 1 w 22"/>
                <a:gd name="T7" fmla="*/ 3 h 49"/>
                <a:gd name="T8" fmla="*/ 0 w 22"/>
                <a:gd name="T9" fmla="*/ 20 h 49"/>
                <a:gd name="T10" fmla="*/ 2 w 22"/>
                <a:gd name="T11" fmla="*/ 29 h 49"/>
                <a:gd name="T12" fmla="*/ 5 w 22"/>
                <a:gd name="T13" fmla="*/ 36 h 49"/>
                <a:gd name="T14" fmla="*/ 12 w 22"/>
                <a:gd name="T15" fmla="*/ 42 h 49"/>
                <a:gd name="T16" fmla="*/ 16 w 22"/>
                <a:gd name="T17" fmla="*/ 39 h 49"/>
                <a:gd name="T18" fmla="*/ 16 w 22"/>
                <a:gd name="T19" fmla="*/ 36 h 49"/>
                <a:gd name="T20" fmla="*/ 12 w 22"/>
                <a:gd name="T21" fmla="*/ 29 h 49"/>
                <a:gd name="T22" fmla="*/ 6 w 22"/>
                <a:gd name="T23" fmla="*/ 8 h 4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2"/>
                <a:gd name="T37" fmla="*/ 0 h 49"/>
                <a:gd name="T38" fmla="*/ 22 w 22"/>
                <a:gd name="T39" fmla="*/ 49 h 4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2" h="49">
                  <a:moveTo>
                    <a:pt x="8" y="8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1" y="3"/>
                  </a:lnTo>
                  <a:lnTo>
                    <a:pt x="0" y="22"/>
                  </a:lnTo>
                  <a:lnTo>
                    <a:pt x="2" y="33"/>
                  </a:lnTo>
                  <a:lnTo>
                    <a:pt x="7" y="41"/>
                  </a:lnTo>
                  <a:lnTo>
                    <a:pt x="16" y="48"/>
                  </a:lnTo>
                  <a:lnTo>
                    <a:pt x="21" y="45"/>
                  </a:lnTo>
                  <a:lnTo>
                    <a:pt x="21" y="41"/>
                  </a:lnTo>
                  <a:lnTo>
                    <a:pt x="16" y="33"/>
                  </a:lnTo>
                  <a:lnTo>
                    <a:pt x="8" y="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44" name="Freeform 250"/>
            <p:cNvSpPr>
              <a:spLocks/>
            </p:cNvSpPr>
            <p:nvPr/>
          </p:nvSpPr>
          <p:spPr bwMode="auto">
            <a:xfrm>
              <a:off x="1448515" y="2051466"/>
              <a:ext cx="89501" cy="101639"/>
            </a:xfrm>
            <a:custGeom>
              <a:avLst/>
              <a:gdLst>
                <a:gd name="T0" fmla="*/ 12 w 80"/>
                <a:gd name="T1" fmla="*/ 8 h 90"/>
                <a:gd name="T2" fmla="*/ 9 w 80"/>
                <a:gd name="T3" fmla="*/ 7 h 90"/>
                <a:gd name="T4" fmla="*/ 3 w 80"/>
                <a:gd name="T5" fmla="*/ 4 h 90"/>
                <a:gd name="T6" fmla="*/ 3 w 80"/>
                <a:gd name="T7" fmla="*/ 4 h 90"/>
                <a:gd name="T8" fmla="*/ 0 w 80"/>
                <a:gd name="T9" fmla="*/ 6 h 90"/>
                <a:gd name="T10" fmla="*/ 1 w 80"/>
                <a:gd name="T11" fmla="*/ 19 h 90"/>
                <a:gd name="T12" fmla="*/ 4 w 80"/>
                <a:gd name="T13" fmla="*/ 26 h 90"/>
                <a:gd name="T14" fmla="*/ 12 w 80"/>
                <a:gd name="T15" fmla="*/ 43 h 90"/>
                <a:gd name="T16" fmla="*/ 20 w 80"/>
                <a:gd name="T17" fmla="*/ 44 h 90"/>
                <a:gd name="T18" fmla="*/ 26 w 80"/>
                <a:gd name="T19" fmla="*/ 47 h 90"/>
                <a:gd name="T20" fmla="*/ 29 w 80"/>
                <a:gd name="T21" fmla="*/ 55 h 90"/>
                <a:gd name="T22" fmla="*/ 31 w 80"/>
                <a:gd name="T23" fmla="*/ 65 h 90"/>
                <a:gd name="T24" fmla="*/ 37 w 80"/>
                <a:gd name="T25" fmla="*/ 74 h 90"/>
                <a:gd name="T26" fmla="*/ 45 w 80"/>
                <a:gd name="T27" fmla="*/ 77 h 90"/>
                <a:gd name="T28" fmla="*/ 52 w 80"/>
                <a:gd name="T29" fmla="*/ 75 h 90"/>
                <a:gd name="T30" fmla="*/ 57 w 80"/>
                <a:gd name="T31" fmla="*/ 72 h 90"/>
                <a:gd name="T32" fmla="*/ 55 w 80"/>
                <a:gd name="T33" fmla="*/ 72 h 90"/>
                <a:gd name="T34" fmla="*/ 48 w 80"/>
                <a:gd name="T35" fmla="*/ 75 h 90"/>
                <a:gd name="T36" fmla="*/ 48 w 80"/>
                <a:gd name="T37" fmla="*/ 61 h 90"/>
                <a:gd name="T38" fmla="*/ 48 w 80"/>
                <a:gd name="T39" fmla="*/ 49 h 90"/>
                <a:gd name="T40" fmla="*/ 44 w 80"/>
                <a:gd name="T41" fmla="*/ 37 h 90"/>
                <a:gd name="T42" fmla="*/ 51 w 80"/>
                <a:gd name="T43" fmla="*/ 21 h 90"/>
                <a:gd name="T44" fmla="*/ 52 w 80"/>
                <a:gd name="T45" fmla="*/ 9 h 90"/>
                <a:gd name="T46" fmla="*/ 51 w 80"/>
                <a:gd name="T47" fmla="*/ 6 h 90"/>
                <a:gd name="T48" fmla="*/ 46 w 80"/>
                <a:gd name="T49" fmla="*/ 3 h 90"/>
                <a:gd name="T50" fmla="*/ 37 w 80"/>
                <a:gd name="T51" fmla="*/ 0 h 90"/>
                <a:gd name="T52" fmla="*/ 30 w 80"/>
                <a:gd name="T53" fmla="*/ 0 h 90"/>
                <a:gd name="T54" fmla="*/ 27 w 80"/>
                <a:gd name="T55" fmla="*/ 1 h 90"/>
                <a:gd name="T56" fmla="*/ 26 w 80"/>
                <a:gd name="T57" fmla="*/ 4 h 90"/>
                <a:gd name="T58" fmla="*/ 31 w 80"/>
                <a:gd name="T59" fmla="*/ 24 h 90"/>
                <a:gd name="T60" fmla="*/ 33 w 80"/>
                <a:gd name="T61" fmla="*/ 33 h 90"/>
                <a:gd name="T62" fmla="*/ 30 w 80"/>
                <a:gd name="T63" fmla="*/ 33 h 90"/>
                <a:gd name="T64" fmla="*/ 17 w 80"/>
                <a:gd name="T65" fmla="*/ 21 h 90"/>
                <a:gd name="T66" fmla="*/ 12 w 80"/>
                <a:gd name="T67" fmla="*/ 16 h 90"/>
                <a:gd name="T68" fmla="*/ 12 w 80"/>
                <a:gd name="T69" fmla="*/ 8 h 9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0"/>
                <a:gd name="T106" fmla="*/ 0 h 90"/>
                <a:gd name="T107" fmla="*/ 80 w 80"/>
                <a:gd name="T108" fmla="*/ 90 h 9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0" h="90">
                  <a:moveTo>
                    <a:pt x="16" y="10"/>
                  </a:moveTo>
                  <a:lnTo>
                    <a:pt x="13" y="7"/>
                  </a:lnTo>
                  <a:lnTo>
                    <a:pt x="5" y="4"/>
                  </a:lnTo>
                  <a:lnTo>
                    <a:pt x="3" y="4"/>
                  </a:lnTo>
                  <a:lnTo>
                    <a:pt x="0" y="6"/>
                  </a:lnTo>
                  <a:lnTo>
                    <a:pt x="1" y="21"/>
                  </a:lnTo>
                  <a:lnTo>
                    <a:pt x="6" y="30"/>
                  </a:lnTo>
                  <a:lnTo>
                    <a:pt x="16" y="49"/>
                  </a:lnTo>
                  <a:lnTo>
                    <a:pt x="28" y="50"/>
                  </a:lnTo>
                  <a:lnTo>
                    <a:pt x="37" y="54"/>
                  </a:lnTo>
                  <a:lnTo>
                    <a:pt x="40" y="63"/>
                  </a:lnTo>
                  <a:lnTo>
                    <a:pt x="42" y="75"/>
                  </a:lnTo>
                  <a:lnTo>
                    <a:pt x="50" y="85"/>
                  </a:lnTo>
                  <a:lnTo>
                    <a:pt x="62" y="89"/>
                  </a:lnTo>
                  <a:lnTo>
                    <a:pt x="72" y="86"/>
                  </a:lnTo>
                  <a:lnTo>
                    <a:pt x="79" y="82"/>
                  </a:lnTo>
                  <a:lnTo>
                    <a:pt x="76" y="83"/>
                  </a:lnTo>
                  <a:lnTo>
                    <a:pt x="67" y="86"/>
                  </a:lnTo>
                  <a:lnTo>
                    <a:pt x="67" y="70"/>
                  </a:lnTo>
                  <a:lnTo>
                    <a:pt x="66" y="57"/>
                  </a:lnTo>
                  <a:lnTo>
                    <a:pt x="61" y="43"/>
                  </a:lnTo>
                  <a:lnTo>
                    <a:pt x="70" y="24"/>
                  </a:lnTo>
                  <a:lnTo>
                    <a:pt x="72" y="11"/>
                  </a:lnTo>
                  <a:lnTo>
                    <a:pt x="70" y="6"/>
                  </a:lnTo>
                  <a:lnTo>
                    <a:pt x="64" y="3"/>
                  </a:lnTo>
                  <a:lnTo>
                    <a:pt x="50" y="0"/>
                  </a:lnTo>
                  <a:lnTo>
                    <a:pt x="41" y="0"/>
                  </a:lnTo>
                  <a:lnTo>
                    <a:pt x="38" y="1"/>
                  </a:lnTo>
                  <a:lnTo>
                    <a:pt x="37" y="4"/>
                  </a:lnTo>
                  <a:lnTo>
                    <a:pt x="44" y="28"/>
                  </a:lnTo>
                  <a:lnTo>
                    <a:pt x="46" y="37"/>
                  </a:lnTo>
                  <a:lnTo>
                    <a:pt x="41" y="37"/>
                  </a:lnTo>
                  <a:lnTo>
                    <a:pt x="24" y="25"/>
                  </a:lnTo>
                  <a:lnTo>
                    <a:pt x="17" y="18"/>
                  </a:lnTo>
                  <a:lnTo>
                    <a:pt x="16" y="1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45" name="Freeform 251"/>
            <p:cNvSpPr>
              <a:spLocks/>
            </p:cNvSpPr>
            <p:nvPr/>
          </p:nvSpPr>
          <p:spPr bwMode="auto">
            <a:xfrm>
              <a:off x="1540649" y="2118015"/>
              <a:ext cx="53964" cy="52029"/>
            </a:xfrm>
            <a:custGeom>
              <a:avLst/>
              <a:gdLst>
                <a:gd name="T0" fmla="*/ 8 w 48"/>
                <a:gd name="T1" fmla="*/ 2 h 46"/>
                <a:gd name="T2" fmla="*/ 3 w 48"/>
                <a:gd name="T3" fmla="*/ 0 h 46"/>
                <a:gd name="T4" fmla="*/ 2 w 48"/>
                <a:gd name="T5" fmla="*/ 2 h 46"/>
                <a:gd name="T6" fmla="*/ 3 w 48"/>
                <a:gd name="T7" fmla="*/ 11 h 46"/>
                <a:gd name="T8" fmla="*/ 0 w 48"/>
                <a:gd name="T9" fmla="*/ 34 h 46"/>
                <a:gd name="T10" fmla="*/ 12 w 48"/>
                <a:gd name="T11" fmla="*/ 30 h 46"/>
                <a:gd name="T12" fmla="*/ 18 w 48"/>
                <a:gd name="T13" fmla="*/ 39 h 46"/>
                <a:gd name="T14" fmla="*/ 23 w 48"/>
                <a:gd name="T15" fmla="*/ 36 h 46"/>
                <a:gd name="T16" fmla="*/ 30 w 48"/>
                <a:gd name="T17" fmla="*/ 32 h 46"/>
                <a:gd name="T18" fmla="*/ 32 w 48"/>
                <a:gd name="T19" fmla="*/ 24 h 46"/>
                <a:gd name="T20" fmla="*/ 34 w 48"/>
                <a:gd name="T21" fmla="*/ 18 h 46"/>
                <a:gd name="T22" fmla="*/ 30 w 48"/>
                <a:gd name="T23" fmla="*/ 11 h 46"/>
                <a:gd name="T24" fmla="*/ 23 w 48"/>
                <a:gd name="T25" fmla="*/ 3 h 46"/>
                <a:gd name="T26" fmla="*/ 17 w 48"/>
                <a:gd name="T27" fmla="*/ 0 h 46"/>
                <a:gd name="T28" fmla="*/ 12 w 48"/>
                <a:gd name="T29" fmla="*/ 0 h 46"/>
                <a:gd name="T30" fmla="*/ 8 w 48"/>
                <a:gd name="T31" fmla="*/ 2 h 4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8"/>
                <a:gd name="T49" fmla="*/ 0 h 46"/>
                <a:gd name="T50" fmla="*/ 48 w 48"/>
                <a:gd name="T51" fmla="*/ 46 h 4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8" h="46">
                  <a:moveTo>
                    <a:pt x="11" y="2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4" y="13"/>
                  </a:lnTo>
                  <a:lnTo>
                    <a:pt x="0" y="38"/>
                  </a:lnTo>
                  <a:lnTo>
                    <a:pt x="16" y="34"/>
                  </a:lnTo>
                  <a:lnTo>
                    <a:pt x="24" y="45"/>
                  </a:lnTo>
                  <a:lnTo>
                    <a:pt x="32" y="42"/>
                  </a:lnTo>
                  <a:lnTo>
                    <a:pt x="41" y="36"/>
                  </a:lnTo>
                  <a:lnTo>
                    <a:pt x="45" y="28"/>
                  </a:lnTo>
                  <a:lnTo>
                    <a:pt x="47" y="20"/>
                  </a:lnTo>
                  <a:lnTo>
                    <a:pt x="41" y="13"/>
                  </a:lnTo>
                  <a:lnTo>
                    <a:pt x="32" y="3"/>
                  </a:lnTo>
                  <a:lnTo>
                    <a:pt x="23" y="0"/>
                  </a:lnTo>
                  <a:lnTo>
                    <a:pt x="16" y="0"/>
                  </a:lnTo>
                  <a:lnTo>
                    <a:pt x="11" y="2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46" name="Freeform 252"/>
            <p:cNvSpPr>
              <a:spLocks/>
            </p:cNvSpPr>
            <p:nvPr/>
          </p:nvSpPr>
          <p:spPr bwMode="auto">
            <a:xfrm>
              <a:off x="1601193" y="2097446"/>
              <a:ext cx="204009" cy="108899"/>
            </a:xfrm>
            <a:custGeom>
              <a:avLst/>
              <a:gdLst>
                <a:gd name="T0" fmla="*/ 7 w 181"/>
                <a:gd name="T1" fmla="*/ 0 h 97"/>
                <a:gd name="T2" fmla="*/ 0 w 181"/>
                <a:gd name="T3" fmla="*/ 1 h 97"/>
                <a:gd name="T4" fmla="*/ 3 w 181"/>
                <a:gd name="T5" fmla="*/ 19 h 97"/>
                <a:gd name="T6" fmla="*/ 6 w 181"/>
                <a:gd name="T7" fmla="*/ 26 h 97"/>
                <a:gd name="T8" fmla="*/ 20 w 181"/>
                <a:gd name="T9" fmla="*/ 21 h 97"/>
                <a:gd name="T10" fmla="*/ 25 w 181"/>
                <a:gd name="T11" fmla="*/ 19 h 97"/>
                <a:gd name="T12" fmla="*/ 29 w 181"/>
                <a:gd name="T13" fmla="*/ 40 h 97"/>
                <a:gd name="T14" fmla="*/ 31 w 181"/>
                <a:gd name="T15" fmla="*/ 60 h 97"/>
                <a:gd name="T16" fmla="*/ 29 w 181"/>
                <a:gd name="T17" fmla="*/ 68 h 97"/>
                <a:gd name="T18" fmla="*/ 39 w 181"/>
                <a:gd name="T19" fmla="*/ 75 h 97"/>
                <a:gd name="T20" fmla="*/ 48 w 181"/>
                <a:gd name="T21" fmla="*/ 71 h 97"/>
                <a:gd name="T22" fmla="*/ 56 w 181"/>
                <a:gd name="T23" fmla="*/ 75 h 97"/>
                <a:gd name="T24" fmla="*/ 74 w 181"/>
                <a:gd name="T25" fmla="*/ 83 h 97"/>
                <a:gd name="T26" fmla="*/ 93 w 181"/>
                <a:gd name="T27" fmla="*/ 80 h 97"/>
                <a:gd name="T28" fmla="*/ 94 w 181"/>
                <a:gd name="T29" fmla="*/ 75 h 97"/>
                <a:gd name="T30" fmla="*/ 99 w 181"/>
                <a:gd name="T31" fmla="*/ 72 h 97"/>
                <a:gd name="T32" fmla="*/ 116 w 181"/>
                <a:gd name="T33" fmla="*/ 77 h 97"/>
                <a:gd name="T34" fmla="*/ 120 w 181"/>
                <a:gd name="T35" fmla="*/ 63 h 97"/>
                <a:gd name="T36" fmla="*/ 129 w 181"/>
                <a:gd name="T37" fmla="*/ 59 h 97"/>
                <a:gd name="T38" fmla="*/ 130 w 181"/>
                <a:gd name="T39" fmla="*/ 54 h 97"/>
                <a:gd name="T40" fmla="*/ 127 w 181"/>
                <a:gd name="T41" fmla="*/ 44 h 97"/>
                <a:gd name="T42" fmla="*/ 104 w 181"/>
                <a:gd name="T43" fmla="*/ 37 h 97"/>
                <a:gd name="T44" fmla="*/ 86 w 181"/>
                <a:gd name="T45" fmla="*/ 37 h 97"/>
                <a:gd name="T46" fmla="*/ 74 w 181"/>
                <a:gd name="T47" fmla="*/ 42 h 97"/>
                <a:gd name="T48" fmla="*/ 48 w 181"/>
                <a:gd name="T49" fmla="*/ 27 h 97"/>
                <a:gd name="T50" fmla="*/ 45 w 181"/>
                <a:gd name="T51" fmla="*/ 19 h 97"/>
                <a:gd name="T52" fmla="*/ 39 w 181"/>
                <a:gd name="T53" fmla="*/ 18 h 97"/>
                <a:gd name="T54" fmla="*/ 39 w 181"/>
                <a:gd name="T55" fmla="*/ 15 h 97"/>
                <a:gd name="T56" fmla="*/ 38 w 181"/>
                <a:gd name="T57" fmla="*/ 6 h 97"/>
                <a:gd name="T58" fmla="*/ 27 w 181"/>
                <a:gd name="T59" fmla="*/ 11 h 97"/>
                <a:gd name="T60" fmla="*/ 22 w 181"/>
                <a:gd name="T61" fmla="*/ 6 h 97"/>
                <a:gd name="T62" fmla="*/ 13 w 181"/>
                <a:gd name="T63" fmla="*/ 1 h 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81"/>
                <a:gd name="T97" fmla="*/ 0 h 97"/>
                <a:gd name="T98" fmla="*/ 181 w 181"/>
                <a:gd name="T99" fmla="*/ 97 h 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81" h="97">
                  <a:moveTo>
                    <a:pt x="12" y="1"/>
                  </a:moveTo>
                  <a:lnTo>
                    <a:pt x="9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5"/>
                  </a:lnTo>
                  <a:lnTo>
                    <a:pt x="3" y="23"/>
                  </a:lnTo>
                  <a:lnTo>
                    <a:pt x="3" y="25"/>
                  </a:lnTo>
                  <a:lnTo>
                    <a:pt x="8" y="30"/>
                  </a:lnTo>
                  <a:lnTo>
                    <a:pt x="15" y="31"/>
                  </a:lnTo>
                  <a:lnTo>
                    <a:pt x="27" y="25"/>
                  </a:lnTo>
                  <a:lnTo>
                    <a:pt x="30" y="23"/>
                  </a:lnTo>
                  <a:lnTo>
                    <a:pt x="34" y="22"/>
                  </a:lnTo>
                  <a:lnTo>
                    <a:pt x="38" y="29"/>
                  </a:lnTo>
                  <a:lnTo>
                    <a:pt x="40" y="46"/>
                  </a:lnTo>
                  <a:lnTo>
                    <a:pt x="47" y="69"/>
                  </a:lnTo>
                  <a:lnTo>
                    <a:pt x="42" y="70"/>
                  </a:lnTo>
                  <a:lnTo>
                    <a:pt x="40" y="72"/>
                  </a:lnTo>
                  <a:lnTo>
                    <a:pt x="40" y="79"/>
                  </a:lnTo>
                  <a:lnTo>
                    <a:pt x="46" y="84"/>
                  </a:lnTo>
                  <a:lnTo>
                    <a:pt x="52" y="87"/>
                  </a:lnTo>
                  <a:lnTo>
                    <a:pt x="61" y="84"/>
                  </a:lnTo>
                  <a:lnTo>
                    <a:pt x="65" y="82"/>
                  </a:lnTo>
                  <a:lnTo>
                    <a:pt x="72" y="82"/>
                  </a:lnTo>
                  <a:lnTo>
                    <a:pt x="76" y="87"/>
                  </a:lnTo>
                  <a:lnTo>
                    <a:pt x="88" y="93"/>
                  </a:lnTo>
                  <a:lnTo>
                    <a:pt x="101" y="96"/>
                  </a:lnTo>
                  <a:lnTo>
                    <a:pt x="115" y="94"/>
                  </a:lnTo>
                  <a:lnTo>
                    <a:pt x="127" y="93"/>
                  </a:lnTo>
                  <a:lnTo>
                    <a:pt x="127" y="91"/>
                  </a:lnTo>
                  <a:lnTo>
                    <a:pt x="128" y="87"/>
                  </a:lnTo>
                  <a:lnTo>
                    <a:pt x="131" y="84"/>
                  </a:lnTo>
                  <a:lnTo>
                    <a:pt x="135" y="84"/>
                  </a:lnTo>
                  <a:lnTo>
                    <a:pt x="148" y="91"/>
                  </a:lnTo>
                  <a:lnTo>
                    <a:pt x="158" y="89"/>
                  </a:lnTo>
                  <a:lnTo>
                    <a:pt x="165" y="84"/>
                  </a:lnTo>
                  <a:lnTo>
                    <a:pt x="164" y="73"/>
                  </a:lnTo>
                  <a:lnTo>
                    <a:pt x="171" y="72"/>
                  </a:lnTo>
                  <a:lnTo>
                    <a:pt x="176" y="69"/>
                  </a:lnTo>
                  <a:lnTo>
                    <a:pt x="176" y="64"/>
                  </a:lnTo>
                  <a:lnTo>
                    <a:pt x="178" y="62"/>
                  </a:lnTo>
                  <a:lnTo>
                    <a:pt x="180" y="56"/>
                  </a:lnTo>
                  <a:lnTo>
                    <a:pt x="173" y="51"/>
                  </a:lnTo>
                  <a:lnTo>
                    <a:pt x="152" y="46"/>
                  </a:lnTo>
                  <a:lnTo>
                    <a:pt x="141" y="43"/>
                  </a:lnTo>
                  <a:lnTo>
                    <a:pt x="131" y="42"/>
                  </a:lnTo>
                  <a:lnTo>
                    <a:pt x="118" y="43"/>
                  </a:lnTo>
                  <a:lnTo>
                    <a:pt x="111" y="48"/>
                  </a:lnTo>
                  <a:lnTo>
                    <a:pt x="101" y="48"/>
                  </a:lnTo>
                  <a:lnTo>
                    <a:pt x="87" y="43"/>
                  </a:lnTo>
                  <a:lnTo>
                    <a:pt x="65" y="31"/>
                  </a:lnTo>
                  <a:lnTo>
                    <a:pt x="63" y="26"/>
                  </a:lnTo>
                  <a:lnTo>
                    <a:pt x="61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2" y="20"/>
                  </a:lnTo>
                  <a:lnTo>
                    <a:pt x="53" y="17"/>
                  </a:lnTo>
                  <a:lnTo>
                    <a:pt x="53" y="11"/>
                  </a:lnTo>
                  <a:lnTo>
                    <a:pt x="51" y="7"/>
                  </a:lnTo>
                  <a:lnTo>
                    <a:pt x="43" y="7"/>
                  </a:lnTo>
                  <a:lnTo>
                    <a:pt x="37" y="13"/>
                  </a:lnTo>
                  <a:lnTo>
                    <a:pt x="33" y="13"/>
                  </a:lnTo>
                  <a:lnTo>
                    <a:pt x="30" y="6"/>
                  </a:lnTo>
                  <a:lnTo>
                    <a:pt x="24" y="3"/>
                  </a:lnTo>
                  <a:lnTo>
                    <a:pt x="18" y="1"/>
                  </a:lnTo>
                  <a:lnTo>
                    <a:pt x="12" y="1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47" name="Freeform 253"/>
            <p:cNvSpPr>
              <a:spLocks/>
            </p:cNvSpPr>
            <p:nvPr/>
          </p:nvSpPr>
          <p:spPr bwMode="auto">
            <a:xfrm>
              <a:off x="1493266" y="1868759"/>
              <a:ext cx="106611" cy="117369"/>
            </a:xfrm>
            <a:custGeom>
              <a:avLst/>
              <a:gdLst>
                <a:gd name="T0" fmla="*/ 22 w 95"/>
                <a:gd name="T1" fmla="*/ 39 h 104"/>
                <a:gd name="T2" fmla="*/ 20 w 95"/>
                <a:gd name="T3" fmla="*/ 33 h 104"/>
                <a:gd name="T4" fmla="*/ 16 w 95"/>
                <a:gd name="T5" fmla="*/ 28 h 104"/>
                <a:gd name="T6" fmla="*/ 10 w 95"/>
                <a:gd name="T7" fmla="*/ 24 h 104"/>
                <a:gd name="T8" fmla="*/ 2 w 95"/>
                <a:gd name="T9" fmla="*/ 17 h 104"/>
                <a:gd name="T10" fmla="*/ 0 w 95"/>
                <a:gd name="T11" fmla="*/ 8 h 104"/>
                <a:gd name="T12" fmla="*/ 1 w 95"/>
                <a:gd name="T13" fmla="*/ 4 h 104"/>
                <a:gd name="T14" fmla="*/ 4 w 95"/>
                <a:gd name="T15" fmla="*/ 0 h 104"/>
                <a:gd name="T16" fmla="*/ 14 w 95"/>
                <a:gd name="T17" fmla="*/ 1 h 104"/>
                <a:gd name="T18" fmla="*/ 21 w 95"/>
                <a:gd name="T19" fmla="*/ 5 h 104"/>
                <a:gd name="T20" fmla="*/ 22 w 95"/>
                <a:gd name="T21" fmla="*/ 14 h 104"/>
                <a:gd name="T22" fmla="*/ 26 w 95"/>
                <a:gd name="T23" fmla="*/ 19 h 104"/>
                <a:gd name="T24" fmla="*/ 28 w 95"/>
                <a:gd name="T25" fmla="*/ 21 h 104"/>
                <a:gd name="T26" fmla="*/ 32 w 95"/>
                <a:gd name="T27" fmla="*/ 22 h 104"/>
                <a:gd name="T28" fmla="*/ 32 w 95"/>
                <a:gd name="T29" fmla="*/ 19 h 104"/>
                <a:gd name="T30" fmla="*/ 32 w 95"/>
                <a:gd name="T31" fmla="*/ 12 h 104"/>
                <a:gd name="T32" fmla="*/ 37 w 95"/>
                <a:gd name="T33" fmla="*/ 8 h 104"/>
                <a:gd name="T34" fmla="*/ 40 w 95"/>
                <a:gd name="T35" fmla="*/ 8 h 104"/>
                <a:gd name="T36" fmla="*/ 45 w 95"/>
                <a:gd name="T37" fmla="*/ 12 h 104"/>
                <a:gd name="T38" fmla="*/ 43 w 95"/>
                <a:gd name="T39" fmla="*/ 20 h 104"/>
                <a:gd name="T40" fmla="*/ 47 w 95"/>
                <a:gd name="T41" fmla="*/ 34 h 104"/>
                <a:gd name="T42" fmla="*/ 49 w 95"/>
                <a:gd name="T43" fmla="*/ 38 h 104"/>
                <a:gd name="T44" fmla="*/ 52 w 95"/>
                <a:gd name="T45" fmla="*/ 40 h 104"/>
                <a:gd name="T46" fmla="*/ 58 w 95"/>
                <a:gd name="T47" fmla="*/ 31 h 104"/>
                <a:gd name="T48" fmla="*/ 62 w 95"/>
                <a:gd name="T49" fmla="*/ 22 h 104"/>
                <a:gd name="T50" fmla="*/ 65 w 95"/>
                <a:gd name="T51" fmla="*/ 22 h 104"/>
                <a:gd name="T52" fmla="*/ 67 w 95"/>
                <a:gd name="T53" fmla="*/ 24 h 104"/>
                <a:gd name="T54" fmla="*/ 68 w 95"/>
                <a:gd name="T55" fmla="*/ 39 h 104"/>
                <a:gd name="T56" fmla="*/ 65 w 95"/>
                <a:gd name="T57" fmla="*/ 54 h 104"/>
                <a:gd name="T58" fmla="*/ 63 w 95"/>
                <a:gd name="T59" fmla="*/ 66 h 104"/>
                <a:gd name="T60" fmla="*/ 68 w 95"/>
                <a:gd name="T61" fmla="*/ 77 h 104"/>
                <a:gd name="T62" fmla="*/ 65 w 95"/>
                <a:gd name="T63" fmla="*/ 85 h 104"/>
                <a:gd name="T64" fmla="*/ 61 w 95"/>
                <a:gd name="T65" fmla="*/ 90 h 104"/>
                <a:gd name="T66" fmla="*/ 59 w 95"/>
                <a:gd name="T67" fmla="*/ 84 h 104"/>
                <a:gd name="T68" fmla="*/ 58 w 95"/>
                <a:gd name="T69" fmla="*/ 71 h 104"/>
                <a:gd name="T70" fmla="*/ 55 w 95"/>
                <a:gd name="T71" fmla="*/ 64 h 104"/>
                <a:gd name="T72" fmla="*/ 52 w 95"/>
                <a:gd name="T73" fmla="*/ 64 h 104"/>
                <a:gd name="T74" fmla="*/ 50 w 95"/>
                <a:gd name="T75" fmla="*/ 66 h 104"/>
                <a:gd name="T76" fmla="*/ 42 w 95"/>
                <a:gd name="T77" fmla="*/ 62 h 104"/>
                <a:gd name="T78" fmla="*/ 32 w 95"/>
                <a:gd name="T79" fmla="*/ 53 h 104"/>
                <a:gd name="T80" fmla="*/ 22 w 95"/>
                <a:gd name="T81" fmla="*/ 39 h 10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5"/>
                <a:gd name="T124" fmla="*/ 0 h 104"/>
                <a:gd name="T125" fmla="*/ 95 w 95"/>
                <a:gd name="T126" fmla="*/ 104 h 10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5" h="104">
                  <a:moveTo>
                    <a:pt x="30" y="45"/>
                  </a:moveTo>
                  <a:lnTo>
                    <a:pt x="27" y="38"/>
                  </a:lnTo>
                  <a:lnTo>
                    <a:pt x="22" y="32"/>
                  </a:lnTo>
                  <a:lnTo>
                    <a:pt x="14" y="28"/>
                  </a:lnTo>
                  <a:lnTo>
                    <a:pt x="2" y="19"/>
                  </a:lnTo>
                  <a:lnTo>
                    <a:pt x="0" y="10"/>
                  </a:lnTo>
                  <a:lnTo>
                    <a:pt x="1" y="4"/>
                  </a:lnTo>
                  <a:lnTo>
                    <a:pt x="6" y="0"/>
                  </a:lnTo>
                  <a:lnTo>
                    <a:pt x="19" y="1"/>
                  </a:lnTo>
                  <a:lnTo>
                    <a:pt x="29" y="5"/>
                  </a:lnTo>
                  <a:lnTo>
                    <a:pt x="31" y="16"/>
                  </a:lnTo>
                  <a:lnTo>
                    <a:pt x="35" y="21"/>
                  </a:lnTo>
                  <a:lnTo>
                    <a:pt x="39" y="24"/>
                  </a:lnTo>
                  <a:lnTo>
                    <a:pt x="44" y="26"/>
                  </a:lnTo>
                  <a:lnTo>
                    <a:pt x="44" y="21"/>
                  </a:lnTo>
                  <a:lnTo>
                    <a:pt x="45" y="14"/>
                  </a:lnTo>
                  <a:lnTo>
                    <a:pt x="51" y="10"/>
                  </a:lnTo>
                  <a:lnTo>
                    <a:pt x="55" y="10"/>
                  </a:lnTo>
                  <a:lnTo>
                    <a:pt x="62" y="14"/>
                  </a:lnTo>
                  <a:lnTo>
                    <a:pt x="60" y="23"/>
                  </a:lnTo>
                  <a:lnTo>
                    <a:pt x="64" y="39"/>
                  </a:lnTo>
                  <a:lnTo>
                    <a:pt x="68" y="44"/>
                  </a:lnTo>
                  <a:lnTo>
                    <a:pt x="71" y="46"/>
                  </a:lnTo>
                  <a:lnTo>
                    <a:pt x="80" y="35"/>
                  </a:lnTo>
                  <a:lnTo>
                    <a:pt x="86" y="26"/>
                  </a:lnTo>
                  <a:lnTo>
                    <a:pt x="89" y="26"/>
                  </a:lnTo>
                  <a:lnTo>
                    <a:pt x="91" y="28"/>
                  </a:lnTo>
                  <a:lnTo>
                    <a:pt x="94" y="45"/>
                  </a:lnTo>
                  <a:lnTo>
                    <a:pt x="89" y="62"/>
                  </a:lnTo>
                  <a:lnTo>
                    <a:pt x="87" y="76"/>
                  </a:lnTo>
                  <a:lnTo>
                    <a:pt x="94" y="89"/>
                  </a:lnTo>
                  <a:lnTo>
                    <a:pt x="89" y="98"/>
                  </a:lnTo>
                  <a:lnTo>
                    <a:pt x="85" y="103"/>
                  </a:lnTo>
                  <a:lnTo>
                    <a:pt x="81" y="96"/>
                  </a:lnTo>
                  <a:lnTo>
                    <a:pt x="80" y="82"/>
                  </a:lnTo>
                  <a:lnTo>
                    <a:pt x="76" y="74"/>
                  </a:lnTo>
                  <a:lnTo>
                    <a:pt x="72" y="74"/>
                  </a:lnTo>
                  <a:lnTo>
                    <a:pt x="69" y="76"/>
                  </a:lnTo>
                  <a:lnTo>
                    <a:pt x="58" y="72"/>
                  </a:lnTo>
                  <a:lnTo>
                    <a:pt x="44" y="61"/>
                  </a:lnTo>
                  <a:lnTo>
                    <a:pt x="30" y="45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48" name="Freeform 254"/>
            <p:cNvSpPr>
              <a:spLocks/>
            </p:cNvSpPr>
            <p:nvPr/>
          </p:nvSpPr>
          <p:spPr bwMode="auto">
            <a:xfrm>
              <a:off x="1619620" y="1918368"/>
              <a:ext cx="48699" cy="61709"/>
            </a:xfrm>
            <a:custGeom>
              <a:avLst/>
              <a:gdLst>
                <a:gd name="T0" fmla="*/ 12 w 44"/>
                <a:gd name="T1" fmla="*/ 0 h 55"/>
                <a:gd name="T2" fmla="*/ 10 w 44"/>
                <a:gd name="T3" fmla="*/ 1 h 55"/>
                <a:gd name="T4" fmla="*/ 7 w 44"/>
                <a:gd name="T5" fmla="*/ 2 h 55"/>
                <a:gd name="T6" fmla="*/ 3 w 44"/>
                <a:gd name="T7" fmla="*/ 8 h 55"/>
                <a:gd name="T8" fmla="*/ 2 w 44"/>
                <a:gd name="T9" fmla="*/ 20 h 55"/>
                <a:gd name="T10" fmla="*/ 0 w 44"/>
                <a:gd name="T11" fmla="*/ 41 h 55"/>
                <a:gd name="T12" fmla="*/ 14 w 44"/>
                <a:gd name="T13" fmla="*/ 46 h 55"/>
                <a:gd name="T14" fmla="*/ 24 w 44"/>
                <a:gd name="T15" fmla="*/ 44 h 55"/>
                <a:gd name="T16" fmla="*/ 29 w 44"/>
                <a:gd name="T17" fmla="*/ 41 h 55"/>
                <a:gd name="T18" fmla="*/ 30 w 44"/>
                <a:gd name="T19" fmla="*/ 34 h 55"/>
                <a:gd name="T20" fmla="*/ 12 w 44"/>
                <a:gd name="T21" fmla="*/ 0 h 5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"/>
                <a:gd name="T34" fmla="*/ 0 h 55"/>
                <a:gd name="T35" fmla="*/ 44 w 44"/>
                <a:gd name="T36" fmla="*/ 55 h 5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" h="55">
                  <a:moveTo>
                    <a:pt x="17" y="0"/>
                  </a:moveTo>
                  <a:lnTo>
                    <a:pt x="14" y="1"/>
                  </a:lnTo>
                  <a:lnTo>
                    <a:pt x="10" y="2"/>
                  </a:lnTo>
                  <a:lnTo>
                    <a:pt x="4" y="10"/>
                  </a:lnTo>
                  <a:lnTo>
                    <a:pt x="2" y="24"/>
                  </a:lnTo>
                  <a:lnTo>
                    <a:pt x="0" y="47"/>
                  </a:lnTo>
                  <a:lnTo>
                    <a:pt x="20" y="54"/>
                  </a:lnTo>
                  <a:lnTo>
                    <a:pt x="35" y="51"/>
                  </a:lnTo>
                  <a:lnTo>
                    <a:pt x="40" y="47"/>
                  </a:lnTo>
                  <a:lnTo>
                    <a:pt x="43" y="40"/>
                  </a:lnTo>
                  <a:lnTo>
                    <a:pt x="17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49" name="Freeform 255"/>
            <p:cNvSpPr>
              <a:spLocks/>
            </p:cNvSpPr>
            <p:nvPr/>
          </p:nvSpPr>
          <p:spPr bwMode="auto">
            <a:xfrm>
              <a:off x="1772298" y="1929258"/>
              <a:ext cx="84236" cy="164558"/>
            </a:xfrm>
            <a:custGeom>
              <a:avLst/>
              <a:gdLst>
                <a:gd name="T0" fmla="*/ 15 w 75"/>
                <a:gd name="T1" fmla="*/ 1 h 146"/>
                <a:gd name="T2" fmla="*/ 10 w 75"/>
                <a:gd name="T3" fmla="*/ 0 h 146"/>
                <a:gd name="T4" fmla="*/ 9 w 75"/>
                <a:gd name="T5" fmla="*/ 1 h 146"/>
                <a:gd name="T6" fmla="*/ 8 w 75"/>
                <a:gd name="T7" fmla="*/ 6 h 146"/>
                <a:gd name="T8" fmla="*/ 9 w 75"/>
                <a:gd name="T9" fmla="*/ 8 h 146"/>
                <a:gd name="T10" fmla="*/ 10 w 75"/>
                <a:gd name="T11" fmla="*/ 12 h 146"/>
                <a:gd name="T12" fmla="*/ 8 w 75"/>
                <a:gd name="T13" fmla="*/ 17 h 146"/>
                <a:gd name="T14" fmla="*/ 5 w 75"/>
                <a:gd name="T15" fmla="*/ 19 h 146"/>
                <a:gd name="T16" fmla="*/ 3 w 75"/>
                <a:gd name="T17" fmla="*/ 24 h 146"/>
                <a:gd name="T18" fmla="*/ 2 w 75"/>
                <a:gd name="T19" fmla="*/ 34 h 146"/>
                <a:gd name="T20" fmla="*/ 0 w 75"/>
                <a:gd name="T21" fmla="*/ 49 h 146"/>
                <a:gd name="T22" fmla="*/ 0 w 75"/>
                <a:gd name="T23" fmla="*/ 56 h 146"/>
                <a:gd name="T24" fmla="*/ 3 w 75"/>
                <a:gd name="T25" fmla="*/ 67 h 146"/>
                <a:gd name="T26" fmla="*/ 2 w 75"/>
                <a:gd name="T27" fmla="*/ 73 h 146"/>
                <a:gd name="T28" fmla="*/ 8 w 75"/>
                <a:gd name="T29" fmla="*/ 73 h 146"/>
                <a:gd name="T30" fmla="*/ 10 w 75"/>
                <a:gd name="T31" fmla="*/ 75 h 146"/>
                <a:gd name="T32" fmla="*/ 10 w 75"/>
                <a:gd name="T33" fmla="*/ 82 h 146"/>
                <a:gd name="T34" fmla="*/ 11 w 75"/>
                <a:gd name="T35" fmla="*/ 88 h 146"/>
                <a:gd name="T36" fmla="*/ 11 w 75"/>
                <a:gd name="T37" fmla="*/ 92 h 146"/>
                <a:gd name="T38" fmla="*/ 10 w 75"/>
                <a:gd name="T39" fmla="*/ 92 h 146"/>
                <a:gd name="T40" fmla="*/ 8 w 75"/>
                <a:gd name="T41" fmla="*/ 96 h 146"/>
                <a:gd name="T42" fmla="*/ 9 w 75"/>
                <a:gd name="T43" fmla="*/ 108 h 146"/>
                <a:gd name="T44" fmla="*/ 9 w 75"/>
                <a:gd name="T45" fmla="*/ 116 h 146"/>
                <a:gd name="T46" fmla="*/ 10 w 75"/>
                <a:gd name="T47" fmla="*/ 120 h 146"/>
                <a:gd name="T48" fmla="*/ 17 w 75"/>
                <a:gd name="T49" fmla="*/ 124 h 146"/>
                <a:gd name="T50" fmla="*/ 28 w 75"/>
                <a:gd name="T51" fmla="*/ 126 h 146"/>
                <a:gd name="T52" fmla="*/ 32 w 75"/>
                <a:gd name="T53" fmla="*/ 124 h 146"/>
                <a:gd name="T54" fmla="*/ 38 w 75"/>
                <a:gd name="T55" fmla="*/ 121 h 146"/>
                <a:gd name="T56" fmla="*/ 38 w 75"/>
                <a:gd name="T57" fmla="*/ 116 h 146"/>
                <a:gd name="T58" fmla="*/ 42 w 75"/>
                <a:gd name="T59" fmla="*/ 108 h 146"/>
                <a:gd name="T60" fmla="*/ 45 w 75"/>
                <a:gd name="T61" fmla="*/ 101 h 146"/>
                <a:gd name="T62" fmla="*/ 49 w 75"/>
                <a:gd name="T63" fmla="*/ 96 h 146"/>
                <a:gd name="T64" fmla="*/ 52 w 75"/>
                <a:gd name="T65" fmla="*/ 90 h 146"/>
                <a:gd name="T66" fmla="*/ 54 w 75"/>
                <a:gd name="T67" fmla="*/ 72 h 146"/>
                <a:gd name="T68" fmla="*/ 49 w 75"/>
                <a:gd name="T69" fmla="*/ 69 h 146"/>
                <a:gd name="T70" fmla="*/ 47 w 75"/>
                <a:gd name="T71" fmla="*/ 67 h 146"/>
                <a:gd name="T72" fmla="*/ 44 w 75"/>
                <a:gd name="T73" fmla="*/ 68 h 146"/>
                <a:gd name="T74" fmla="*/ 42 w 75"/>
                <a:gd name="T75" fmla="*/ 69 h 146"/>
                <a:gd name="T76" fmla="*/ 38 w 75"/>
                <a:gd name="T77" fmla="*/ 68 h 146"/>
                <a:gd name="T78" fmla="*/ 42 w 75"/>
                <a:gd name="T79" fmla="*/ 64 h 146"/>
                <a:gd name="T80" fmla="*/ 44 w 75"/>
                <a:gd name="T81" fmla="*/ 61 h 146"/>
                <a:gd name="T82" fmla="*/ 44 w 75"/>
                <a:gd name="T83" fmla="*/ 48 h 146"/>
                <a:gd name="T84" fmla="*/ 43 w 75"/>
                <a:gd name="T85" fmla="*/ 41 h 146"/>
                <a:gd name="T86" fmla="*/ 38 w 75"/>
                <a:gd name="T87" fmla="*/ 33 h 146"/>
                <a:gd name="T88" fmla="*/ 34 w 75"/>
                <a:gd name="T89" fmla="*/ 24 h 146"/>
                <a:gd name="T90" fmla="*/ 28 w 75"/>
                <a:gd name="T91" fmla="*/ 18 h 146"/>
                <a:gd name="T92" fmla="*/ 25 w 75"/>
                <a:gd name="T93" fmla="*/ 12 h 146"/>
                <a:gd name="T94" fmla="*/ 20 w 75"/>
                <a:gd name="T95" fmla="*/ 9 h 146"/>
                <a:gd name="T96" fmla="*/ 17 w 75"/>
                <a:gd name="T97" fmla="*/ 7 h 146"/>
                <a:gd name="T98" fmla="*/ 15 w 75"/>
                <a:gd name="T99" fmla="*/ 5 h 146"/>
                <a:gd name="T100" fmla="*/ 15 w 75"/>
                <a:gd name="T101" fmla="*/ 1 h 14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75"/>
                <a:gd name="T154" fmla="*/ 0 h 146"/>
                <a:gd name="T155" fmla="*/ 75 w 75"/>
                <a:gd name="T156" fmla="*/ 146 h 14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75" h="146">
                  <a:moveTo>
                    <a:pt x="21" y="1"/>
                  </a:moveTo>
                  <a:lnTo>
                    <a:pt x="14" y="0"/>
                  </a:lnTo>
                  <a:lnTo>
                    <a:pt x="12" y="1"/>
                  </a:lnTo>
                  <a:lnTo>
                    <a:pt x="10" y="6"/>
                  </a:lnTo>
                  <a:lnTo>
                    <a:pt x="12" y="10"/>
                  </a:lnTo>
                  <a:lnTo>
                    <a:pt x="14" y="14"/>
                  </a:lnTo>
                  <a:lnTo>
                    <a:pt x="11" y="19"/>
                  </a:lnTo>
                  <a:lnTo>
                    <a:pt x="7" y="22"/>
                  </a:lnTo>
                  <a:lnTo>
                    <a:pt x="3" y="28"/>
                  </a:lnTo>
                  <a:lnTo>
                    <a:pt x="2" y="39"/>
                  </a:lnTo>
                  <a:lnTo>
                    <a:pt x="0" y="57"/>
                  </a:lnTo>
                  <a:lnTo>
                    <a:pt x="0" y="64"/>
                  </a:lnTo>
                  <a:lnTo>
                    <a:pt x="4" y="77"/>
                  </a:lnTo>
                  <a:lnTo>
                    <a:pt x="2" y="84"/>
                  </a:lnTo>
                  <a:lnTo>
                    <a:pt x="10" y="84"/>
                  </a:lnTo>
                  <a:lnTo>
                    <a:pt x="14" y="87"/>
                  </a:lnTo>
                  <a:lnTo>
                    <a:pt x="14" y="95"/>
                  </a:lnTo>
                  <a:lnTo>
                    <a:pt x="15" y="102"/>
                  </a:lnTo>
                  <a:lnTo>
                    <a:pt x="15" y="106"/>
                  </a:lnTo>
                  <a:lnTo>
                    <a:pt x="14" y="106"/>
                  </a:lnTo>
                  <a:lnTo>
                    <a:pt x="11" y="111"/>
                  </a:lnTo>
                  <a:lnTo>
                    <a:pt x="12" y="125"/>
                  </a:lnTo>
                  <a:lnTo>
                    <a:pt x="12" y="133"/>
                  </a:lnTo>
                  <a:lnTo>
                    <a:pt x="14" y="139"/>
                  </a:lnTo>
                  <a:lnTo>
                    <a:pt x="23" y="143"/>
                  </a:lnTo>
                  <a:lnTo>
                    <a:pt x="39" y="145"/>
                  </a:lnTo>
                  <a:lnTo>
                    <a:pt x="45" y="143"/>
                  </a:lnTo>
                  <a:lnTo>
                    <a:pt x="51" y="140"/>
                  </a:lnTo>
                  <a:lnTo>
                    <a:pt x="53" y="133"/>
                  </a:lnTo>
                  <a:lnTo>
                    <a:pt x="58" y="124"/>
                  </a:lnTo>
                  <a:lnTo>
                    <a:pt x="62" y="116"/>
                  </a:lnTo>
                  <a:lnTo>
                    <a:pt x="67" y="111"/>
                  </a:lnTo>
                  <a:lnTo>
                    <a:pt x="72" y="104"/>
                  </a:lnTo>
                  <a:lnTo>
                    <a:pt x="74" y="83"/>
                  </a:lnTo>
                  <a:lnTo>
                    <a:pt x="68" y="79"/>
                  </a:lnTo>
                  <a:lnTo>
                    <a:pt x="65" y="77"/>
                  </a:lnTo>
                  <a:lnTo>
                    <a:pt x="61" y="78"/>
                  </a:lnTo>
                  <a:lnTo>
                    <a:pt x="57" y="79"/>
                  </a:lnTo>
                  <a:lnTo>
                    <a:pt x="53" y="78"/>
                  </a:lnTo>
                  <a:lnTo>
                    <a:pt x="58" y="74"/>
                  </a:lnTo>
                  <a:lnTo>
                    <a:pt x="60" y="70"/>
                  </a:lnTo>
                  <a:lnTo>
                    <a:pt x="61" y="56"/>
                  </a:lnTo>
                  <a:lnTo>
                    <a:pt x="59" y="47"/>
                  </a:lnTo>
                  <a:lnTo>
                    <a:pt x="53" y="38"/>
                  </a:lnTo>
                  <a:lnTo>
                    <a:pt x="47" y="28"/>
                  </a:lnTo>
                  <a:lnTo>
                    <a:pt x="39" y="20"/>
                  </a:lnTo>
                  <a:lnTo>
                    <a:pt x="34" y="14"/>
                  </a:lnTo>
                  <a:lnTo>
                    <a:pt x="28" y="11"/>
                  </a:lnTo>
                  <a:lnTo>
                    <a:pt x="23" y="7"/>
                  </a:lnTo>
                  <a:lnTo>
                    <a:pt x="20" y="5"/>
                  </a:lnTo>
                  <a:lnTo>
                    <a:pt x="21" y="1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50" name="Freeform 256"/>
            <p:cNvSpPr>
              <a:spLocks/>
            </p:cNvSpPr>
            <p:nvPr/>
          </p:nvSpPr>
          <p:spPr bwMode="auto">
            <a:xfrm>
              <a:off x="1484052" y="2392682"/>
              <a:ext cx="61861" cy="52029"/>
            </a:xfrm>
            <a:custGeom>
              <a:avLst/>
              <a:gdLst>
                <a:gd name="T0" fmla="*/ 18 w 55"/>
                <a:gd name="T1" fmla="*/ 14 h 46"/>
                <a:gd name="T2" fmla="*/ 12 w 55"/>
                <a:gd name="T3" fmla="*/ 16 h 46"/>
                <a:gd name="T4" fmla="*/ 8 w 55"/>
                <a:gd name="T5" fmla="*/ 18 h 46"/>
                <a:gd name="T6" fmla="*/ 8 w 55"/>
                <a:gd name="T7" fmla="*/ 21 h 46"/>
                <a:gd name="T8" fmla="*/ 2 w 55"/>
                <a:gd name="T9" fmla="*/ 21 h 46"/>
                <a:gd name="T10" fmla="*/ 1 w 55"/>
                <a:gd name="T11" fmla="*/ 24 h 46"/>
                <a:gd name="T12" fmla="*/ 0 w 55"/>
                <a:gd name="T13" fmla="*/ 32 h 46"/>
                <a:gd name="T14" fmla="*/ 3 w 55"/>
                <a:gd name="T15" fmla="*/ 35 h 46"/>
                <a:gd name="T16" fmla="*/ 10 w 55"/>
                <a:gd name="T17" fmla="*/ 36 h 46"/>
                <a:gd name="T18" fmla="*/ 18 w 55"/>
                <a:gd name="T19" fmla="*/ 39 h 46"/>
                <a:gd name="T20" fmla="*/ 27 w 55"/>
                <a:gd name="T21" fmla="*/ 36 h 46"/>
                <a:gd name="T22" fmla="*/ 35 w 55"/>
                <a:gd name="T23" fmla="*/ 36 h 46"/>
                <a:gd name="T24" fmla="*/ 39 w 55"/>
                <a:gd name="T25" fmla="*/ 39 h 46"/>
                <a:gd name="T26" fmla="*/ 38 w 55"/>
                <a:gd name="T27" fmla="*/ 30 h 46"/>
                <a:gd name="T28" fmla="*/ 32 w 55"/>
                <a:gd name="T29" fmla="*/ 20 h 46"/>
                <a:gd name="T30" fmla="*/ 29 w 55"/>
                <a:gd name="T31" fmla="*/ 7 h 46"/>
                <a:gd name="T32" fmla="*/ 26 w 55"/>
                <a:gd name="T33" fmla="*/ 1 h 46"/>
                <a:gd name="T34" fmla="*/ 23 w 55"/>
                <a:gd name="T35" fmla="*/ 0 h 46"/>
                <a:gd name="T36" fmla="*/ 21 w 55"/>
                <a:gd name="T37" fmla="*/ 1 h 46"/>
                <a:gd name="T38" fmla="*/ 18 w 55"/>
                <a:gd name="T39" fmla="*/ 14 h 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5"/>
                <a:gd name="T61" fmla="*/ 0 h 46"/>
                <a:gd name="T62" fmla="*/ 55 w 55"/>
                <a:gd name="T63" fmla="*/ 46 h 4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5" h="46">
                  <a:moveTo>
                    <a:pt x="25" y="16"/>
                  </a:moveTo>
                  <a:lnTo>
                    <a:pt x="16" y="18"/>
                  </a:lnTo>
                  <a:lnTo>
                    <a:pt x="11" y="20"/>
                  </a:lnTo>
                  <a:lnTo>
                    <a:pt x="10" y="24"/>
                  </a:lnTo>
                  <a:lnTo>
                    <a:pt x="2" y="24"/>
                  </a:lnTo>
                  <a:lnTo>
                    <a:pt x="1" y="28"/>
                  </a:lnTo>
                  <a:lnTo>
                    <a:pt x="0" y="36"/>
                  </a:lnTo>
                  <a:lnTo>
                    <a:pt x="5" y="40"/>
                  </a:lnTo>
                  <a:lnTo>
                    <a:pt x="14" y="42"/>
                  </a:lnTo>
                  <a:lnTo>
                    <a:pt x="25" y="45"/>
                  </a:lnTo>
                  <a:lnTo>
                    <a:pt x="38" y="42"/>
                  </a:lnTo>
                  <a:lnTo>
                    <a:pt x="48" y="42"/>
                  </a:lnTo>
                  <a:lnTo>
                    <a:pt x="54" y="45"/>
                  </a:lnTo>
                  <a:lnTo>
                    <a:pt x="51" y="34"/>
                  </a:lnTo>
                  <a:lnTo>
                    <a:pt x="45" y="22"/>
                  </a:lnTo>
                  <a:lnTo>
                    <a:pt x="40" y="9"/>
                  </a:lnTo>
                  <a:lnTo>
                    <a:pt x="36" y="1"/>
                  </a:lnTo>
                  <a:lnTo>
                    <a:pt x="32" y="0"/>
                  </a:lnTo>
                  <a:lnTo>
                    <a:pt x="29" y="1"/>
                  </a:lnTo>
                  <a:lnTo>
                    <a:pt x="25" y="16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51" name="Freeform 257"/>
            <p:cNvSpPr>
              <a:spLocks/>
            </p:cNvSpPr>
            <p:nvPr/>
          </p:nvSpPr>
          <p:spPr bwMode="auto">
            <a:xfrm>
              <a:off x="1520906" y="1947408"/>
              <a:ext cx="39486" cy="24200"/>
            </a:xfrm>
            <a:custGeom>
              <a:avLst/>
              <a:gdLst>
                <a:gd name="T0" fmla="*/ 12 w 35"/>
                <a:gd name="T1" fmla="*/ 3 h 21"/>
                <a:gd name="T2" fmla="*/ 8 w 35"/>
                <a:gd name="T3" fmla="*/ 0 h 21"/>
                <a:gd name="T4" fmla="*/ 3 w 35"/>
                <a:gd name="T5" fmla="*/ 0 h 21"/>
                <a:gd name="T6" fmla="*/ 0 w 35"/>
                <a:gd name="T7" fmla="*/ 4 h 21"/>
                <a:gd name="T8" fmla="*/ 2 w 35"/>
                <a:gd name="T9" fmla="*/ 8 h 21"/>
                <a:gd name="T10" fmla="*/ 3 w 35"/>
                <a:gd name="T11" fmla="*/ 10 h 21"/>
                <a:gd name="T12" fmla="*/ 9 w 35"/>
                <a:gd name="T13" fmla="*/ 13 h 21"/>
                <a:gd name="T14" fmla="*/ 19 w 35"/>
                <a:gd name="T15" fmla="*/ 18 h 21"/>
                <a:gd name="T16" fmla="*/ 25 w 35"/>
                <a:gd name="T17" fmla="*/ 18 h 21"/>
                <a:gd name="T18" fmla="*/ 25 w 35"/>
                <a:gd name="T19" fmla="*/ 13 h 21"/>
                <a:gd name="T20" fmla="*/ 21 w 35"/>
                <a:gd name="T21" fmla="*/ 8 h 21"/>
                <a:gd name="T22" fmla="*/ 15 w 35"/>
                <a:gd name="T23" fmla="*/ 5 h 21"/>
                <a:gd name="T24" fmla="*/ 12 w 35"/>
                <a:gd name="T25" fmla="*/ 3 h 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21"/>
                <a:gd name="T41" fmla="*/ 35 w 35"/>
                <a:gd name="T42" fmla="*/ 21 h 2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21">
                  <a:moveTo>
                    <a:pt x="16" y="3"/>
                  </a:moveTo>
                  <a:lnTo>
                    <a:pt x="10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4" y="12"/>
                  </a:lnTo>
                  <a:lnTo>
                    <a:pt x="12" y="15"/>
                  </a:lnTo>
                  <a:lnTo>
                    <a:pt x="26" y="20"/>
                  </a:lnTo>
                  <a:lnTo>
                    <a:pt x="34" y="20"/>
                  </a:lnTo>
                  <a:lnTo>
                    <a:pt x="34" y="15"/>
                  </a:lnTo>
                  <a:lnTo>
                    <a:pt x="28" y="8"/>
                  </a:lnTo>
                  <a:lnTo>
                    <a:pt x="21" y="5"/>
                  </a:lnTo>
                  <a:lnTo>
                    <a:pt x="16" y="3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52" name="Freeform 258"/>
            <p:cNvSpPr>
              <a:spLocks/>
            </p:cNvSpPr>
            <p:nvPr/>
          </p:nvSpPr>
          <p:spPr bwMode="auto">
            <a:xfrm>
              <a:off x="1473523" y="2024847"/>
              <a:ext cx="23691" cy="21780"/>
            </a:xfrm>
            <a:custGeom>
              <a:avLst/>
              <a:gdLst>
                <a:gd name="T0" fmla="*/ 7 w 20"/>
                <a:gd name="T1" fmla="*/ 16 h 19"/>
                <a:gd name="T2" fmla="*/ 13 w 20"/>
                <a:gd name="T3" fmla="*/ 13 h 19"/>
                <a:gd name="T4" fmla="*/ 15 w 20"/>
                <a:gd name="T5" fmla="*/ 9 h 19"/>
                <a:gd name="T6" fmla="*/ 13 w 20"/>
                <a:gd name="T7" fmla="*/ 3 h 19"/>
                <a:gd name="T8" fmla="*/ 7 w 20"/>
                <a:gd name="T9" fmla="*/ 0 h 19"/>
                <a:gd name="T10" fmla="*/ 2 w 20"/>
                <a:gd name="T11" fmla="*/ 3 h 19"/>
                <a:gd name="T12" fmla="*/ 0 w 20"/>
                <a:gd name="T13" fmla="*/ 9 h 19"/>
                <a:gd name="T14" fmla="*/ 2 w 20"/>
                <a:gd name="T15" fmla="*/ 13 h 19"/>
                <a:gd name="T16" fmla="*/ 7 w 20"/>
                <a:gd name="T17" fmla="*/ 16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19"/>
                <a:gd name="T29" fmla="*/ 20 w 20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19">
                  <a:moveTo>
                    <a:pt x="9" y="18"/>
                  </a:moveTo>
                  <a:lnTo>
                    <a:pt x="16" y="15"/>
                  </a:lnTo>
                  <a:lnTo>
                    <a:pt x="19" y="9"/>
                  </a:lnTo>
                  <a:lnTo>
                    <a:pt x="16" y="3"/>
                  </a:lnTo>
                  <a:lnTo>
                    <a:pt x="9" y="0"/>
                  </a:lnTo>
                  <a:lnTo>
                    <a:pt x="2" y="3"/>
                  </a:lnTo>
                  <a:lnTo>
                    <a:pt x="0" y="9"/>
                  </a:lnTo>
                  <a:lnTo>
                    <a:pt x="2" y="15"/>
                  </a:lnTo>
                  <a:lnTo>
                    <a:pt x="9" y="1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53" name="Freeform 259"/>
            <p:cNvSpPr>
              <a:spLocks/>
            </p:cNvSpPr>
            <p:nvPr/>
          </p:nvSpPr>
          <p:spPr bwMode="auto">
            <a:xfrm>
              <a:off x="1507744" y="2035736"/>
              <a:ext cx="23691" cy="21780"/>
            </a:xfrm>
            <a:custGeom>
              <a:avLst/>
              <a:gdLst>
                <a:gd name="T0" fmla="*/ 6 w 21"/>
                <a:gd name="T1" fmla="*/ 16 h 19"/>
                <a:gd name="T2" fmla="*/ 11 w 21"/>
                <a:gd name="T3" fmla="*/ 13 h 19"/>
                <a:gd name="T4" fmla="*/ 15 w 21"/>
                <a:gd name="T5" fmla="*/ 9 h 19"/>
                <a:gd name="T6" fmla="*/ 11 w 21"/>
                <a:gd name="T7" fmla="*/ 3 h 19"/>
                <a:gd name="T8" fmla="*/ 6 w 21"/>
                <a:gd name="T9" fmla="*/ 0 h 19"/>
                <a:gd name="T10" fmla="*/ 3 w 21"/>
                <a:gd name="T11" fmla="*/ 3 h 19"/>
                <a:gd name="T12" fmla="*/ 0 w 21"/>
                <a:gd name="T13" fmla="*/ 9 h 19"/>
                <a:gd name="T14" fmla="*/ 3 w 21"/>
                <a:gd name="T15" fmla="*/ 13 h 19"/>
                <a:gd name="T16" fmla="*/ 6 w 21"/>
                <a:gd name="T17" fmla="*/ 16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"/>
                <a:gd name="T28" fmla="*/ 0 h 19"/>
                <a:gd name="T29" fmla="*/ 21 w 21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" h="19">
                  <a:moveTo>
                    <a:pt x="8" y="18"/>
                  </a:moveTo>
                  <a:lnTo>
                    <a:pt x="15" y="15"/>
                  </a:lnTo>
                  <a:lnTo>
                    <a:pt x="20" y="9"/>
                  </a:lnTo>
                  <a:lnTo>
                    <a:pt x="15" y="3"/>
                  </a:lnTo>
                  <a:lnTo>
                    <a:pt x="8" y="0"/>
                  </a:lnTo>
                  <a:lnTo>
                    <a:pt x="3" y="3"/>
                  </a:lnTo>
                  <a:lnTo>
                    <a:pt x="0" y="9"/>
                  </a:lnTo>
                  <a:lnTo>
                    <a:pt x="3" y="15"/>
                  </a:lnTo>
                  <a:lnTo>
                    <a:pt x="8" y="1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54" name="Freeform 260"/>
            <p:cNvSpPr>
              <a:spLocks/>
            </p:cNvSpPr>
            <p:nvPr/>
          </p:nvSpPr>
          <p:spPr bwMode="auto">
            <a:xfrm>
              <a:off x="1539332" y="1978867"/>
              <a:ext cx="23691" cy="21780"/>
            </a:xfrm>
            <a:custGeom>
              <a:avLst/>
              <a:gdLst>
                <a:gd name="T0" fmla="*/ 8 w 21"/>
                <a:gd name="T1" fmla="*/ 16 h 19"/>
                <a:gd name="T2" fmla="*/ 15 w 21"/>
                <a:gd name="T3" fmla="*/ 9 h 19"/>
                <a:gd name="T4" fmla="*/ 11 w 21"/>
                <a:gd name="T5" fmla="*/ 4 h 19"/>
                <a:gd name="T6" fmla="*/ 8 w 21"/>
                <a:gd name="T7" fmla="*/ 0 h 19"/>
                <a:gd name="T8" fmla="*/ 1 w 21"/>
                <a:gd name="T9" fmla="*/ 4 h 19"/>
                <a:gd name="T10" fmla="*/ 0 w 21"/>
                <a:gd name="T11" fmla="*/ 9 h 19"/>
                <a:gd name="T12" fmla="*/ 1 w 21"/>
                <a:gd name="T13" fmla="*/ 13 h 19"/>
                <a:gd name="T14" fmla="*/ 8 w 21"/>
                <a:gd name="T15" fmla="*/ 16 h 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"/>
                <a:gd name="T25" fmla="*/ 0 h 19"/>
                <a:gd name="T26" fmla="*/ 21 w 21"/>
                <a:gd name="T27" fmla="*/ 19 h 1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" h="19">
                  <a:moveTo>
                    <a:pt x="10" y="18"/>
                  </a:moveTo>
                  <a:lnTo>
                    <a:pt x="20" y="11"/>
                  </a:lnTo>
                  <a:lnTo>
                    <a:pt x="15" y="4"/>
                  </a:lnTo>
                  <a:lnTo>
                    <a:pt x="10" y="0"/>
                  </a:lnTo>
                  <a:lnTo>
                    <a:pt x="1" y="4"/>
                  </a:lnTo>
                  <a:lnTo>
                    <a:pt x="0" y="11"/>
                  </a:lnTo>
                  <a:lnTo>
                    <a:pt x="1" y="15"/>
                  </a:lnTo>
                  <a:lnTo>
                    <a:pt x="10" y="1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55" name="Freeform 261"/>
            <p:cNvSpPr>
              <a:spLocks/>
            </p:cNvSpPr>
            <p:nvPr/>
          </p:nvSpPr>
          <p:spPr bwMode="auto">
            <a:xfrm>
              <a:off x="1360331" y="2055096"/>
              <a:ext cx="23691" cy="21780"/>
            </a:xfrm>
            <a:custGeom>
              <a:avLst/>
              <a:gdLst>
                <a:gd name="T0" fmla="*/ 7 w 21"/>
                <a:gd name="T1" fmla="*/ 0 h 19"/>
                <a:gd name="T2" fmla="*/ 13 w 21"/>
                <a:gd name="T3" fmla="*/ 2 h 19"/>
                <a:gd name="T4" fmla="*/ 15 w 21"/>
                <a:gd name="T5" fmla="*/ 7 h 19"/>
                <a:gd name="T6" fmla="*/ 13 w 21"/>
                <a:gd name="T7" fmla="*/ 13 h 19"/>
                <a:gd name="T8" fmla="*/ 7 w 21"/>
                <a:gd name="T9" fmla="*/ 16 h 19"/>
                <a:gd name="T10" fmla="*/ 2 w 21"/>
                <a:gd name="T11" fmla="*/ 13 h 19"/>
                <a:gd name="T12" fmla="*/ 0 w 21"/>
                <a:gd name="T13" fmla="*/ 7 h 19"/>
                <a:gd name="T14" fmla="*/ 2 w 21"/>
                <a:gd name="T15" fmla="*/ 2 h 19"/>
                <a:gd name="T16" fmla="*/ 7 w 21"/>
                <a:gd name="T17" fmla="*/ 0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"/>
                <a:gd name="T28" fmla="*/ 0 h 19"/>
                <a:gd name="T29" fmla="*/ 21 w 21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" h="19">
                  <a:moveTo>
                    <a:pt x="9" y="0"/>
                  </a:moveTo>
                  <a:lnTo>
                    <a:pt x="17" y="2"/>
                  </a:lnTo>
                  <a:lnTo>
                    <a:pt x="20" y="7"/>
                  </a:lnTo>
                  <a:lnTo>
                    <a:pt x="17" y="15"/>
                  </a:lnTo>
                  <a:lnTo>
                    <a:pt x="9" y="18"/>
                  </a:lnTo>
                  <a:lnTo>
                    <a:pt x="2" y="15"/>
                  </a:lnTo>
                  <a:lnTo>
                    <a:pt x="0" y="7"/>
                  </a:lnTo>
                  <a:lnTo>
                    <a:pt x="2" y="2"/>
                  </a:lnTo>
                  <a:lnTo>
                    <a:pt x="9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56" name="Freeform 262"/>
            <p:cNvSpPr>
              <a:spLocks/>
            </p:cNvSpPr>
            <p:nvPr/>
          </p:nvSpPr>
          <p:spPr bwMode="auto">
            <a:xfrm>
              <a:off x="1789408" y="2211184"/>
              <a:ext cx="72390" cy="52029"/>
            </a:xfrm>
            <a:custGeom>
              <a:avLst/>
              <a:gdLst>
                <a:gd name="T0" fmla="*/ 11 w 64"/>
                <a:gd name="T1" fmla="*/ 2 h 46"/>
                <a:gd name="T2" fmla="*/ 5 w 64"/>
                <a:gd name="T3" fmla="*/ 2 h 46"/>
                <a:gd name="T4" fmla="*/ 2 w 64"/>
                <a:gd name="T5" fmla="*/ 4 h 46"/>
                <a:gd name="T6" fmla="*/ 0 w 64"/>
                <a:gd name="T7" fmla="*/ 11 h 46"/>
                <a:gd name="T8" fmla="*/ 0 w 64"/>
                <a:gd name="T9" fmla="*/ 22 h 46"/>
                <a:gd name="T10" fmla="*/ 3 w 64"/>
                <a:gd name="T11" fmla="*/ 30 h 46"/>
                <a:gd name="T12" fmla="*/ 9 w 64"/>
                <a:gd name="T13" fmla="*/ 34 h 46"/>
                <a:gd name="T14" fmla="*/ 12 w 64"/>
                <a:gd name="T15" fmla="*/ 36 h 46"/>
                <a:gd name="T16" fmla="*/ 15 w 64"/>
                <a:gd name="T17" fmla="*/ 39 h 46"/>
                <a:gd name="T18" fmla="*/ 19 w 64"/>
                <a:gd name="T19" fmla="*/ 36 h 46"/>
                <a:gd name="T20" fmla="*/ 45 w 64"/>
                <a:gd name="T21" fmla="*/ 35 h 46"/>
                <a:gd name="T22" fmla="*/ 46 w 64"/>
                <a:gd name="T23" fmla="*/ 32 h 46"/>
                <a:gd name="T24" fmla="*/ 41 w 64"/>
                <a:gd name="T25" fmla="*/ 7 h 46"/>
                <a:gd name="T26" fmla="*/ 40 w 64"/>
                <a:gd name="T27" fmla="*/ 4 h 46"/>
                <a:gd name="T28" fmla="*/ 37 w 64"/>
                <a:gd name="T29" fmla="*/ 1 h 46"/>
                <a:gd name="T30" fmla="*/ 31 w 64"/>
                <a:gd name="T31" fmla="*/ 0 h 46"/>
                <a:gd name="T32" fmla="*/ 24 w 64"/>
                <a:gd name="T33" fmla="*/ 2 h 46"/>
                <a:gd name="T34" fmla="*/ 11 w 64"/>
                <a:gd name="T35" fmla="*/ 2 h 4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46"/>
                <a:gd name="T56" fmla="*/ 64 w 64"/>
                <a:gd name="T57" fmla="*/ 46 h 4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46">
                  <a:moveTo>
                    <a:pt x="15" y="2"/>
                  </a:moveTo>
                  <a:lnTo>
                    <a:pt x="7" y="2"/>
                  </a:lnTo>
                  <a:lnTo>
                    <a:pt x="2" y="4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3" y="34"/>
                  </a:lnTo>
                  <a:lnTo>
                    <a:pt x="12" y="39"/>
                  </a:lnTo>
                  <a:lnTo>
                    <a:pt x="16" y="42"/>
                  </a:lnTo>
                  <a:lnTo>
                    <a:pt x="20" y="45"/>
                  </a:lnTo>
                  <a:lnTo>
                    <a:pt x="26" y="42"/>
                  </a:lnTo>
                  <a:lnTo>
                    <a:pt x="60" y="40"/>
                  </a:lnTo>
                  <a:lnTo>
                    <a:pt x="63" y="36"/>
                  </a:lnTo>
                  <a:lnTo>
                    <a:pt x="56" y="9"/>
                  </a:lnTo>
                  <a:lnTo>
                    <a:pt x="55" y="4"/>
                  </a:lnTo>
                  <a:lnTo>
                    <a:pt x="50" y="1"/>
                  </a:lnTo>
                  <a:lnTo>
                    <a:pt x="42" y="0"/>
                  </a:lnTo>
                  <a:lnTo>
                    <a:pt x="33" y="2"/>
                  </a:lnTo>
                  <a:lnTo>
                    <a:pt x="15" y="2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57" name="Freeform 263"/>
            <p:cNvSpPr>
              <a:spLocks/>
            </p:cNvSpPr>
            <p:nvPr/>
          </p:nvSpPr>
          <p:spPr bwMode="auto">
            <a:xfrm>
              <a:off x="1840740" y="2441081"/>
              <a:ext cx="30272" cy="36300"/>
            </a:xfrm>
            <a:custGeom>
              <a:avLst/>
              <a:gdLst>
                <a:gd name="T0" fmla="*/ 8 w 27"/>
                <a:gd name="T1" fmla="*/ 1 h 33"/>
                <a:gd name="T2" fmla="*/ 7 w 27"/>
                <a:gd name="T3" fmla="*/ 0 h 33"/>
                <a:gd name="T4" fmla="*/ 3 w 27"/>
                <a:gd name="T5" fmla="*/ 1 h 33"/>
                <a:gd name="T6" fmla="*/ 1 w 27"/>
                <a:gd name="T7" fmla="*/ 5 h 33"/>
                <a:gd name="T8" fmla="*/ 0 w 27"/>
                <a:gd name="T9" fmla="*/ 13 h 33"/>
                <a:gd name="T10" fmla="*/ 0 w 27"/>
                <a:gd name="T11" fmla="*/ 18 h 33"/>
                <a:gd name="T12" fmla="*/ 2 w 27"/>
                <a:gd name="T13" fmla="*/ 23 h 33"/>
                <a:gd name="T14" fmla="*/ 4 w 27"/>
                <a:gd name="T15" fmla="*/ 25 h 33"/>
                <a:gd name="T16" fmla="*/ 12 w 27"/>
                <a:gd name="T17" fmla="*/ 26 h 33"/>
                <a:gd name="T18" fmla="*/ 16 w 27"/>
                <a:gd name="T19" fmla="*/ 24 h 33"/>
                <a:gd name="T20" fmla="*/ 19 w 27"/>
                <a:gd name="T21" fmla="*/ 21 h 33"/>
                <a:gd name="T22" fmla="*/ 19 w 27"/>
                <a:gd name="T23" fmla="*/ 10 h 33"/>
                <a:gd name="T24" fmla="*/ 16 w 27"/>
                <a:gd name="T25" fmla="*/ 3 h 33"/>
                <a:gd name="T26" fmla="*/ 12 w 27"/>
                <a:gd name="T27" fmla="*/ 1 h 33"/>
                <a:gd name="T28" fmla="*/ 8 w 27"/>
                <a:gd name="T29" fmla="*/ 1 h 3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7"/>
                <a:gd name="T46" fmla="*/ 0 h 33"/>
                <a:gd name="T47" fmla="*/ 27 w 27"/>
                <a:gd name="T48" fmla="*/ 33 h 3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7" h="33">
                  <a:moveTo>
                    <a:pt x="10" y="1"/>
                  </a:moveTo>
                  <a:lnTo>
                    <a:pt x="9" y="0"/>
                  </a:lnTo>
                  <a:lnTo>
                    <a:pt x="5" y="1"/>
                  </a:lnTo>
                  <a:lnTo>
                    <a:pt x="1" y="5"/>
                  </a:lnTo>
                  <a:lnTo>
                    <a:pt x="0" y="15"/>
                  </a:lnTo>
                  <a:lnTo>
                    <a:pt x="0" y="22"/>
                  </a:lnTo>
                  <a:lnTo>
                    <a:pt x="2" y="27"/>
                  </a:lnTo>
                  <a:lnTo>
                    <a:pt x="6" y="30"/>
                  </a:lnTo>
                  <a:lnTo>
                    <a:pt x="16" y="32"/>
                  </a:lnTo>
                  <a:lnTo>
                    <a:pt x="22" y="29"/>
                  </a:lnTo>
                  <a:lnTo>
                    <a:pt x="26" y="25"/>
                  </a:lnTo>
                  <a:lnTo>
                    <a:pt x="26" y="12"/>
                  </a:lnTo>
                  <a:lnTo>
                    <a:pt x="22" y="3"/>
                  </a:lnTo>
                  <a:lnTo>
                    <a:pt x="17" y="1"/>
                  </a:lnTo>
                  <a:lnTo>
                    <a:pt x="10" y="1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58" name="Freeform 264"/>
            <p:cNvSpPr>
              <a:spLocks/>
            </p:cNvSpPr>
            <p:nvPr/>
          </p:nvSpPr>
          <p:spPr bwMode="auto">
            <a:xfrm>
              <a:off x="1744658" y="2638309"/>
              <a:ext cx="35537" cy="21780"/>
            </a:xfrm>
            <a:custGeom>
              <a:avLst/>
              <a:gdLst>
                <a:gd name="T0" fmla="*/ 10 w 31"/>
                <a:gd name="T1" fmla="*/ 16 h 19"/>
                <a:gd name="T2" fmla="*/ 23 w 31"/>
                <a:gd name="T3" fmla="*/ 9 h 19"/>
                <a:gd name="T4" fmla="*/ 18 w 31"/>
                <a:gd name="T5" fmla="*/ 3 h 19"/>
                <a:gd name="T6" fmla="*/ 10 w 31"/>
                <a:gd name="T7" fmla="*/ 0 h 19"/>
                <a:gd name="T8" fmla="*/ 3 w 31"/>
                <a:gd name="T9" fmla="*/ 3 h 19"/>
                <a:gd name="T10" fmla="*/ 0 w 31"/>
                <a:gd name="T11" fmla="*/ 9 h 19"/>
                <a:gd name="T12" fmla="*/ 3 w 31"/>
                <a:gd name="T13" fmla="*/ 13 h 19"/>
                <a:gd name="T14" fmla="*/ 10 w 31"/>
                <a:gd name="T15" fmla="*/ 16 h 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1"/>
                <a:gd name="T25" fmla="*/ 0 h 19"/>
                <a:gd name="T26" fmla="*/ 31 w 31"/>
                <a:gd name="T27" fmla="*/ 19 h 1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1" h="19">
                  <a:moveTo>
                    <a:pt x="13" y="18"/>
                  </a:moveTo>
                  <a:lnTo>
                    <a:pt x="30" y="9"/>
                  </a:lnTo>
                  <a:lnTo>
                    <a:pt x="24" y="3"/>
                  </a:lnTo>
                  <a:lnTo>
                    <a:pt x="13" y="0"/>
                  </a:lnTo>
                  <a:lnTo>
                    <a:pt x="3" y="3"/>
                  </a:lnTo>
                  <a:lnTo>
                    <a:pt x="0" y="9"/>
                  </a:lnTo>
                  <a:lnTo>
                    <a:pt x="3" y="15"/>
                  </a:lnTo>
                  <a:lnTo>
                    <a:pt x="13" y="1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59" name="Freeform 265"/>
            <p:cNvSpPr>
              <a:spLocks/>
            </p:cNvSpPr>
            <p:nvPr/>
          </p:nvSpPr>
          <p:spPr bwMode="auto">
            <a:xfrm>
              <a:off x="1790725" y="2661299"/>
              <a:ext cx="23691" cy="30250"/>
            </a:xfrm>
            <a:custGeom>
              <a:avLst/>
              <a:gdLst>
                <a:gd name="T0" fmla="*/ 7 w 21"/>
                <a:gd name="T1" fmla="*/ 21 h 28"/>
                <a:gd name="T2" fmla="*/ 11 w 21"/>
                <a:gd name="T3" fmla="*/ 19 h 28"/>
                <a:gd name="T4" fmla="*/ 15 w 21"/>
                <a:gd name="T5" fmla="*/ 11 h 28"/>
                <a:gd name="T6" fmla="*/ 11 w 21"/>
                <a:gd name="T7" fmla="*/ 3 h 28"/>
                <a:gd name="T8" fmla="*/ 7 w 21"/>
                <a:gd name="T9" fmla="*/ 0 h 28"/>
                <a:gd name="T10" fmla="*/ 3 w 21"/>
                <a:gd name="T11" fmla="*/ 3 h 28"/>
                <a:gd name="T12" fmla="*/ 0 w 21"/>
                <a:gd name="T13" fmla="*/ 11 h 28"/>
                <a:gd name="T14" fmla="*/ 3 w 21"/>
                <a:gd name="T15" fmla="*/ 19 h 28"/>
                <a:gd name="T16" fmla="*/ 7 w 21"/>
                <a:gd name="T17" fmla="*/ 21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"/>
                <a:gd name="T28" fmla="*/ 0 h 28"/>
                <a:gd name="T29" fmla="*/ 21 w 21"/>
                <a:gd name="T30" fmla="*/ 28 h 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" h="28">
                  <a:moveTo>
                    <a:pt x="9" y="27"/>
                  </a:moveTo>
                  <a:lnTo>
                    <a:pt x="15" y="23"/>
                  </a:lnTo>
                  <a:lnTo>
                    <a:pt x="20" y="13"/>
                  </a:lnTo>
                  <a:lnTo>
                    <a:pt x="15" y="3"/>
                  </a:lnTo>
                  <a:lnTo>
                    <a:pt x="9" y="0"/>
                  </a:lnTo>
                  <a:lnTo>
                    <a:pt x="4" y="3"/>
                  </a:lnTo>
                  <a:lnTo>
                    <a:pt x="0" y="13"/>
                  </a:lnTo>
                  <a:lnTo>
                    <a:pt x="4" y="23"/>
                  </a:lnTo>
                  <a:lnTo>
                    <a:pt x="9" y="27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60" name="Freeform 266"/>
            <p:cNvSpPr>
              <a:spLocks/>
            </p:cNvSpPr>
            <p:nvPr/>
          </p:nvSpPr>
          <p:spPr bwMode="auto">
            <a:xfrm>
              <a:off x="1840740" y="2617739"/>
              <a:ext cx="21059" cy="24200"/>
            </a:xfrm>
            <a:custGeom>
              <a:avLst/>
              <a:gdLst>
                <a:gd name="T0" fmla="*/ 5 w 19"/>
                <a:gd name="T1" fmla="*/ 18 h 21"/>
                <a:gd name="T2" fmla="*/ 11 w 19"/>
                <a:gd name="T3" fmla="*/ 14 h 21"/>
                <a:gd name="T4" fmla="*/ 13 w 19"/>
                <a:gd name="T5" fmla="*/ 10 h 21"/>
                <a:gd name="T6" fmla="*/ 11 w 19"/>
                <a:gd name="T7" fmla="*/ 3 h 21"/>
                <a:gd name="T8" fmla="*/ 5 w 19"/>
                <a:gd name="T9" fmla="*/ 0 h 21"/>
                <a:gd name="T10" fmla="*/ 2 w 19"/>
                <a:gd name="T11" fmla="*/ 3 h 21"/>
                <a:gd name="T12" fmla="*/ 0 w 19"/>
                <a:gd name="T13" fmla="*/ 10 h 21"/>
                <a:gd name="T14" fmla="*/ 2 w 19"/>
                <a:gd name="T15" fmla="*/ 14 h 21"/>
                <a:gd name="T16" fmla="*/ 5 w 19"/>
                <a:gd name="T17" fmla="*/ 18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"/>
                <a:gd name="T28" fmla="*/ 0 h 21"/>
                <a:gd name="T29" fmla="*/ 19 w 19"/>
                <a:gd name="T30" fmla="*/ 21 h 2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" h="21">
                  <a:moveTo>
                    <a:pt x="7" y="20"/>
                  </a:moveTo>
                  <a:lnTo>
                    <a:pt x="15" y="16"/>
                  </a:lnTo>
                  <a:lnTo>
                    <a:pt x="18" y="10"/>
                  </a:lnTo>
                  <a:lnTo>
                    <a:pt x="15" y="3"/>
                  </a:lnTo>
                  <a:lnTo>
                    <a:pt x="7" y="0"/>
                  </a:lnTo>
                  <a:lnTo>
                    <a:pt x="2" y="3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7" y="2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61" name="Freeform 267"/>
            <p:cNvSpPr>
              <a:spLocks/>
            </p:cNvSpPr>
            <p:nvPr/>
          </p:nvSpPr>
          <p:spPr bwMode="auto">
            <a:xfrm>
              <a:off x="1828894" y="1901428"/>
              <a:ext cx="277716" cy="301286"/>
            </a:xfrm>
            <a:custGeom>
              <a:avLst/>
              <a:gdLst>
                <a:gd name="T0" fmla="*/ 161 w 247"/>
                <a:gd name="T1" fmla="*/ 70 h 268"/>
                <a:gd name="T2" fmla="*/ 159 w 247"/>
                <a:gd name="T3" fmla="*/ 79 h 268"/>
                <a:gd name="T4" fmla="*/ 151 w 247"/>
                <a:gd name="T5" fmla="*/ 83 h 268"/>
                <a:gd name="T6" fmla="*/ 161 w 247"/>
                <a:gd name="T7" fmla="*/ 88 h 268"/>
                <a:gd name="T8" fmla="*/ 167 w 247"/>
                <a:gd name="T9" fmla="*/ 92 h 268"/>
                <a:gd name="T10" fmla="*/ 153 w 247"/>
                <a:gd name="T11" fmla="*/ 101 h 268"/>
                <a:gd name="T12" fmla="*/ 132 w 247"/>
                <a:gd name="T13" fmla="*/ 119 h 268"/>
                <a:gd name="T14" fmla="*/ 121 w 247"/>
                <a:gd name="T15" fmla="*/ 131 h 268"/>
                <a:gd name="T16" fmla="*/ 114 w 247"/>
                <a:gd name="T17" fmla="*/ 141 h 268"/>
                <a:gd name="T18" fmla="*/ 97 w 247"/>
                <a:gd name="T19" fmla="*/ 144 h 268"/>
                <a:gd name="T20" fmla="*/ 84 w 247"/>
                <a:gd name="T21" fmla="*/ 156 h 268"/>
                <a:gd name="T22" fmla="*/ 92 w 247"/>
                <a:gd name="T23" fmla="*/ 164 h 268"/>
                <a:gd name="T24" fmla="*/ 83 w 247"/>
                <a:gd name="T25" fmla="*/ 177 h 268"/>
                <a:gd name="T26" fmla="*/ 67 w 247"/>
                <a:gd name="T27" fmla="*/ 195 h 268"/>
                <a:gd name="T28" fmla="*/ 61 w 247"/>
                <a:gd name="T29" fmla="*/ 211 h 268"/>
                <a:gd name="T30" fmla="*/ 53 w 247"/>
                <a:gd name="T31" fmla="*/ 226 h 268"/>
                <a:gd name="T32" fmla="*/ 34 w 247"/>
                <a:gd name="T33" fmla="*/ 221 h 268"/>
                <a:gd name="T34" fmla="*/ 17 w 247"/>
                <a:gd name="T35" fmla="*/ 219 h 268"/>
                <a:gd name="T36" fmla="*/ 3 w 247"/>
                <a:gd name="T37" fmla="*/ 197 h 268"/>
                <a:gd name="T38" fmla="*/ 18 w 247"/>
                <a:gd name="T39" fmla="*/ 186 h 268"/>
                <a:gd name="T40" fmla="*/ 21 w 247"/>
                <a:gd name="T41" fmla="*/ 179 h 268"/>
                <a:gd name="T42" fmla="*/ 34 w 247"/>
                <a:gd name="T43" fmla="*/ 188 h 268"/>
                <a:gd name="T44" fmla="*/ 27 w 247"/>
                <a:gd name="T45" fmla="*/ 172 h 268"/>
                <a:gd name="T46" fmla="*/ 22 w 247"/>
                <a:gd name="T47" fmla="*/ 172 h 268"/>
                <a:gd name="T48" fmla="*/ 27 w 247"/>
                <a:gd name="T49" fmla="*/ 152 h 268"/>
                <a:gd name="T50" fmla="*/ 35 w 247"/>
                <a:gd name="T51" fmla="*/ 153 h 268"/>
                <a:gd name="T52" fmla="*/ 53 w 247"/>
                <a:gd name="T53" fmla="*/ 140 h 268"/>
                <a:gd name="T54" fmla="*/ 38 w 247"/>
                <a:gd name="T55" fmla="*/ 140 h 268"/>
                <a:gd name="T56" fmla="*/ 40 w 247"/>
                <a:gd name="T57" fmla="*/ 105 h 268"/>
                <a:gd name="T58" fmla="*/ 47 w 247"/>
                <a:gd name="T59" fmla="*/ 94 h 268"/>
                <a:gd name="T60" fmla="*/ 56 w 247"/>
                <a:gd name="T61" fmla="*/ 121 h 268"/>
                <a:gd name="T62" fmla="*/ 62 w 247"/>
                <a:gd name="T63" fmla="*/ 101 h 268"/>
                <a:gd name="T64" fmla="*/ 80 w 247"/>
                <a:gd name="T65" fmla="*/ 82 h 268"/>
                <a:gd name="T66" fmla="*/ 97 w 247"/>
                <a:gd name="T67" fmla="*/ 75 h 268"/>
                <a:gd name="T68" fmla="*/ 105 w 247"/>
                <a:gd name="T69" fmla="*/ 68 h 268"/>
                <a:gd name="T70" fmla="*/ 67 w 247"/>
                <a:gd name="T71" fmla="*/ 65 h 268"/>
                <a:gd name="T72" fmla="*/ 50 w 247"/>
                <a:gd name="T73" fmla="*/ 59 h 268"/>
                <a:gd name="T74" fmla="*/ 44 w 247"/>
                <a:gd name="T75" fmla="*/ 65 h 268"/>
                <a:gd name="T76" fmla="*/ 34 w 247"/>
                <a:gd name="T77" fmla="*/ 46 h 268"/>
                <a:gd name="T78" fmla="*/ 39 w 247"/>
                <a:gd name="T79" fmla="*/ 32 h 268"/>
                <a:gd name="T80" fmla="*/ 56 w 247"/>
                <a:gd name="T81" fmla="*/ 28 h 268"/>
                <a:gd name="T82" fmla="*/ 73 w 247"/>
                <a:gd name="T83" fmla="*/ 19 h 268"/>
                <a:gd name="T84" fmla="*/ 85 w 247"/>
                <a:gd name="T85" fmla="*/ 8 h 268"/>
                <a:gd name="T86" fmla="*/ 98 w 247"/>
                <a:gd name="T87" fmla="*/ 1 h 268"/>
                <a:gd name="T88" fmla="*/ 137 w 247"/>
                <a:gd name="T89" fmla="*/ 12 h 268"/>
                <a:gd name="T90" fmla="*/ 155 w 247"/>
                <a:gd name="T91" fmla="*/ 10 h 268"/>
                <a:gd name="T92" fmla="*/ 166 w 247"/>
                <a:gd name="T93" fmla="*/ 26 h 268"/>
                <a:gd name="T94" fmla="*/ 169 w 247"/>
                <a:gd name="T95" fmla="*/ 50 h 26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47"/>
                <a:gd name="T145" fmla="*/ 0 h 268"/>
                <a:gd name="T146" fmla="*/ 247 w 247"/>
                <a:gd name="T147" fmla="*/ 268 h 26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47" h="268">
                  <a:moveTo>
                    <a:pt x="238" y="68"/>
                  </a:moveTo>
                  <a:lnTo>
                    <a:pt x="246" y="81"/>
                  </a:lnTo>
                  <a:lnTo>
                    <a:pt x="227" y="84"/>
                  </a:lnTo>
                  <a:lnTo>
                    <a:pt x="220" y="81"/>
                  </a:lnTo>
                  <a:lnTo>
                    <a:pt x="210" y="79"/>
                  </a:lnTo>
                  <a:lnTo>
                    <a:pt x="210" y="83"/>
                  </a:lnTo>
                  <a:lnTo>
                    <a:pt x="214" y="89"/>
                  </a:lnTo>
                  <a:lnTo>
                    <a:pt x="218" y="91"/>
                  </a:lnTo>
                  <a:lnTo>
                    <a:pt x="214" y="92"/>
                  </a:lnTo>
                  <a:lnTo>
                    <a:pt x="210" y="92"/>
                  </a:lnTo>
                  <a:lnTo>
                    <a:pt x="207" y="94"/>
                  </a:lnTo>
                  <a:lnTo>
                    <a:pt x="207" y="96"/>
                  </a:lnTo>
                  <a:lnTo>
                    <a:pt x="220" y="96"/>
                  </a:lnTo>
                  <a:lnTo>
                    <a:pt x="222" y="98"/>
                  </a:lnTo>
                  <a:lnTo>
                    <a:pt x="222" y="100"/>
                  </a:lnTo>
                  <a:lnTo>
                    <a:pt x="220" y="102"/>
                  </a:lnTo>
                  <a:lnTo>
                    <a:pt x="217" y="102"/>
                  </a:lnTo>
                  <a:lnTo>
                    <a:pt x="214" y="104"/>
                  </a:lnTo>
                  <a:lnTo>
                    <a:pt x="217" y="108"/>
                  </a:lnTo>
                  <a:lnTo>
                    <a:pt x="230" y="107"/>
                  </a:lnTo>
                  <a:lnTo>
                    <a:pt x="232" y="111"/>
                  </a:lnTo>
                  <a:lnTo>
                    <a:pt x="230" y="113"/>
                  </a:lnTo>
                  <a:lnTo>
                    <a:pt x="223" y="113"/>
                  </a:lnTo>
                  <a:lnTo>
                    <a:pt x="210" y="117"/>
                  </a:lnTo>
                  <a:lnTo>
                    <a:pt x="203" y="122"/>
                  </a:lnTo>
                  <a:lnTo>
                    <a:pt x="195" y="128"/>
                  </a:lnTo>
                  <a:lnTo>
                    <a:pt x="188" y="135"/>
                  </a:lnTo>
                  <a:lnTo>
                    <a:pt x="181" y="138"/>
                  </a:lnTo>
                  <a:lnTo>
                    <a:pt x="173" y="138"/>
                  </a:lnTo>
                  <a:lnTo>
                    <a:pt x="178" y="141"/>
                  </a:lnTo>
                  <a:lnTo>
                    <a:pt x="171" y="149"/>
                  </a:lnTo>
                  <a:lnTo>
                    <a:pt x="166" y="152"/>
                  </a:lnTo>
                  <a:lnTo>
                    <a:pt x="162" y="154"/>
                  </a:lnTo>
                  <a:lnTo>
                    <a:pt x="165" y="156"/>
                  </a:lnTo>
                  <a:lnTo>
                    <a:pt x="161" y="159"/>
                  </a:lnTo>
                  <a:lnTo>
                    <a:pt x="156" y="164"/>
                  </a:lnTo>
                  <a:lnTo>
                    <a:pt x="149" y="161"/>
                  </a:lnTo>
                  <a:lnTo>
                    <a:pt x="142" y="165"/>
                  </a:lnTo>
                  <a:lnTo>
                    <a:pt x="139" y="164"/>
                  </a:lnTo>
                  <a:lnTo>
                    <a:pt x="133" y="167"/>
                  </a:lnTo>
                  <a:lnTo>
                    <a:pt x="129" y="173"/>
                  </a:lnTo>
                  <a:lnTo>
                    <a:pt x="123" y="180"/>
                  </a:lnTo>
                  <a:lnTo>
                    <a:pt x="120" y="181"/>
                  </a:lnTo>
                  <a:lnTo>
                    <a:pt x="115" y="181"/>
                  </a:lnTo>
                  <a:lnTo>
                    <a:pt x="113" y="183"/>
                  </a:lnTo>
                  <a:lnTo>
                    <a:pt x="113" y="188"/>
                  </a:lnTo>
                  <a:lnTo>
                    <a:pt x="121" y="188"/>
                  </a:lnTo>
                  <a:lnTo>
                    <a:pt x="127" y="190"/>
                  </a:lnTo>
                  <a:lnTo>
                    <a:pt x="127" y="193"/>
                  </a:lnTo>
                  <a:lnTo>
                    <a:pt x="125" y="197"/>
                  </a:lnTo>
                  <a:lnTo>
                    <a:pt x="118" y="199"/>
                  </a:lnTo>
                  <a:lnTo>
                    <a:pt x="113" y="206"/>
                  </a:lnTo>
                  <a:lnTo>
                    <a:pt x="109" y="208"/>
                  </a:lnTo>
                  <a:lnTo>
                    <a:pt x="105" y="217"/>
                  </a:lnTo>
                  <a:lnTo>
                    <a:pt x="100" y="221"/>
                  </a:lnTo>
                  <a:lnTo>
                    <a:pt x="91" y="226"/>
                  </a:lnTo>
                  <a:lnTo>
                    <a:pt x="87" y="225"/>
                  </a:lnTo>
                  <a:lnTo>
                    <a:pt x="82" y="228"/>
                  </a:lnTo>
                  <a:lnTo>
                    <a:pt x="80" y="236"/>
                  </a:lnTo>
                  <a:lnTo>
                    <a:pt x="83" y="244"/>
                  </a:lnTo>
                  <a:lnTo>
                    <a:pt x="83" y="251"/>
                  </a:lnTo>
                  <a:lnTo>
                    <a:pt x="81" y="257"/>
                  </a:lnTo>
                  <a:lnTo>
                    <a:pt x="77" y="261"/>
                  </a:lnTo>
                  <a:lnTo>
                    <a:pt x="73" y="262"/>
                  </a:lnTo>
                  <a:lnTo>
                    <a:pt x="60" y="267"/>
                  </a:lnTo>
                  <a:lnTo>
                    <a:pt x="53" y="267"/>
                  </a:lnTo>
                  <a:lnTo>
                    <a:pt x="51" y="261"/>
                  </a:lnTo>
                  <a:lnTo>
                    <a:pt x="47" y="256"/>
                  </a:lnTo>
                  <a:lnTo>
                    <a:pt x="41" y="254"/>
                  </a:lnTo>
                  <a:lnTo>
                    <a:pt x="34" y="253"/>
                  </a:lnTo>
                  <a:lnTo>
                    <a:pt x="27" y="256"/>
                  </a:lnTo>
                  <a:lnTo>
                    <a:pt x="23" y="254"/>
                  </a:lnTo>
                  <a:lnTo>
                    <a:pt x="16" y="248"/>
                  </a:lnTo>
                  <a:lnTo>
                    <a:pt x="1" y="241"/>
                  </a:lnTo>
                  <a:lnTo>
                    <a:pt x="0" y="236"/>
                  </a:lnTo>
                  <a:lnTo>
                    <a:pt x="4" y="228"/>
                  </a:lnTo>
                  <a:lnTo>
                    <a:pt x="9" y="224"/>
                  </a:lnTo>
                  <a:lnTo>
                    <a:pt x="15" y="221"/>
                  </a:lnTo>
                  <a:lnTo>
                    <a:pt x="24" y="218"/>
                  </a:lnTo>
                  <a:lnTo>
                    <a:pt x="24" y="215"/>
                  </a:lnTo>
                  <a:lnTo>
                    <a:pt x="17" y="212"/>
                  </a:lnTo>
                  <a:lnTo>
                    <a:pt x="18" y="208"/>
                  </a:lnTo>
                  <a:lnTo>
                    <a:pt x="24" y="207"/>
                  </a:lnTo>
                  <a:lnTo>
                    <a:pt x="28" y="208"/>
                  </a:lnTo>
                  <a:lnTo>
                    <a:pt x="34" y="215"/>
                  </a:lnTo>
                  <a:lnTo>
                    <a:pt x="38" y="218"/>
                  </a:lnTo>
                  <a:lnTo>
                    <a:pt x="43" y="218"/>
                  </a:lnTo>
                  <a:lnTo>
                    <a:pt x="47" y="217"/>
                  </a:lnTo>
                  <a:lnTo>
                    <a:pt x="45" y="212"/>
                  </a:lnTo>
                  <a:lnTo>
                    <a:pt x="42" y="207"/>
                  </a:lnTo>
                  <a:lnTo>
                    <a:pt x="38" y="202"/>
                  </a:lnTo>
                  <a:lnTo>
                    <a:pt x="37" y="199"/>
                  </a:lnTo>
                  <a:lnTo>
                    <a:pt x="41" y="198"/>
                  </a:lnTo>
                  <a:lnTo>
                    <a:pt x="41" y="192"/>
                  </a:lnTo>
                  <a:lnTo>
                    <a:pt x="37" y="192"/>
                  </a:lnTo>
                  <a:lnTo>
                    <a:pt x="30" y="199"/>
                  </a:lnTo>
                  <a:lnTo>
                    <a:pt x="25" y="197"/>
                  </a:lnTo>
                  <a:lnTo>
                    <a:pt x="26" y="192"/>
                  </a:lnTo>
                  <a:lnTo>
                    <a:pt x="31" y="185"/>
                  </a:lnTo>
                  <a:lnTo>
                    <a:pt x="37" y="176"/>
                  </a:lnTo>
                  <a:lnTo>
                    <a:pt x="41" y="174"/>
                  </a:lnTo>
                  <a:lnTo>
                    <a:pt x="43" y="175"/>
                  </a:lnTo>
                  <a:lnTo>
                    <a:pt x="43" y="176"/>
                  </a:lnTo>
                  <a:lnTo>
                    <a:pt x="48" y="178"/>
                  </a:lnTo>
                  <a:lnTo>
                    <a:pt x="56" y="174"/>
                  </a:lnTo>
                  <a:lnTo>
                    <a:pt x="66" y="168"/>
                  </a:lnTo>
                  <a:lnTo>
                    <a:pt x="73" y="164"/>
                  </a:lnTo>
                  <a:lnTo>
                    <a:pt x="73" y="163"/>
                  </a:lnTo>
                  <a:lnTo>
                    <a:pt x="66" y="163"/>
                  </a:lnTo>
                  <a:lnTo>
                    <a:pt x="63" y="165"/>
                  </a:lnTo>
                  <a:lnTo>
                    <a:pt x="57" y="165"/>
                  </a:lnTo>
                  <a:lnTo>
                    <a:pt x="53" y="163"/>
                  </a:lnTo>
                  <a:lnTo>
                    <a:pt x="56" y="145"/>
                  </a:lnTo>
                  <a:lnTo>
                    <a:pt x="63" y="134"/>
                  </a:lnTo>
                  <a:lnTo>
                    <a:pt x="62" y="131"/>
                  </a:lnTo>
                  <a:lnTo>
                    <a:pt x="55" y="122"/>
                  </a:lnTo>
                  <a:lnTo>
                    <a:pt x="54" y="117"/>
                  </a:lnTo>
                  <a:lnTo>
                    <a:pt x="56" y="112"/>
                  </a:lnTo>
                  <a:lnTo>
                    <a:pt x="60" y="110"/>
                  </a:lnTo>
                  <a:lnTo>
                    <a:pt x="64" y="109"/>
                  </a:lnTo>
                  <a:lnTo>
                    <a:pt x="70" y="110"/>
                  </a:lnTo>
                  <a:lnTo>
                    <a:pt x="73" y="114"/>
                  </a:lnTo>
                  <a:lnTo>
                    <a:pt x="76" y="121"/>
                  </a:lnTo>
                  <a:lnTo>
                    <a:pt x="77" y="140"/>
                  </a:lnTo>
                  <a:lnTo>
                    <a:pt x="80" y="144"/>
                  </a:lnTo>
                  <a:lnTo>
                    <a:pt x="82" y="141"/>
                  </a:lnTo>
                  <a:lnTo>
                    <a:pt x="87" y="135"/>
                  </a:lnTo>
                  <a:lnTo>
                    <a:pt x="86" y="117"/>
                  </a:lnTo>
                  <a:lnTo>
                    <a:pt x="90" y="110"/>
                  </a:lnTo>
                  <a:lnTo>
                    <a:pt x="90" y="107"/>
                  </a:lnTo>
                  <a:lnTo>
                    <a:pt x="92" y="96"/>
                  </a:lnTo>
                  <a:lnTo>
                    <a:pt x="110" y="95"/>
                  </a:lnTo>
                  <a:lnTo>
                    <a:pt x="118" y="96"/>
                  </a:lnTo>
                  <a:lnTo>
                    <a:pt x="122" y="96"/>
                  </a:lnTo>
                  <a:lnTo>
                    <a:pt x="126" y="94"/>
                  </a:lnTo>
                  <a:lnTo>
                    <a:pt x="133" y="87"/>
                  </a:lnTo>
                  <a:lnTo>
                    <a:pt x="140" y="86"/>
                  </a:lnTo>
                  <a:lnTo>
                    <a:pt x="136" y="84"/>
                  </a:lnTo>
                  <a:lnTo>
                    <a:pt x="140" y="82"/>
                  </a:lnTo>
                  <a:lnTo>
                    <a:pt x="144" y="79"/>
                  </a:lnTo>
                  <a:lnTo>
                    <a:pt x="139" y="77"/>
                  </a:lnTo>
                  <a:lnTo>
                    <a:pt x="102" y="79"/>
                  </a:lnTo>
                  <a:lnTo>
                    <a:pt x="99" y="77"/>
                  </a:lnTo>
                  <a:lnTo>
                    <a:pt x="93" y="75"/>
                  </a:lnTo>
                  <a:lnTo>
                    <a:pt x="87" y="74"/>
                  </a:lnTo>
                  <a:lnTo>
                    <a:pt x="76" y="75"/>
                  </a:lnTo>
                  <a:lnTo>
                    <a:pt x="71" y="73"/>
                  </a:lnTo>
                  <a:lnTo>
                    <a:pt x="69" y="69"/>
                  </a:lnTo>
                  <a:lnTo>
                    <a:pt x="66" y="69"/>
                  </a:lnTo>
                  <a:lnTo>
                    <a:pt x="64" y="72"/>
                  </a:lnTo>
                  <a:lnTo>
                    <a:pt x="62" y="75"/>
                  </a:lnTo>
                  <a:lnTo>
                    <a:pt x="60" y="75"/>
                  </a:lnTo>
                  <a:lnTo>
                    <a:pt x="56" y="73"/>
                  </a:lnTo>
                  <a:lnTo>
                    <a:pt x="47" y="65"/>
                  </a:lnTo>
                  <a:lnTo>
                    <a:pt x="44" y="57"/>
                  </a:lnTo>
                  <a:lnTo>
                    <a:pt x="47" y="54"/>
                  </a:lnTo>
                  <a:lnTo>
                    <a:pt x="47" y="47"/>
                  </a:lnTo>
                  <a:lnTo>
                    <a:pt x="44" y="43"/>
                  </a:lnTo>
                  <a:lnTo>
                    <a:pt x="50" y="39"/>
                  </a:lnTo>
                  <a:lnTo>
                    <a:pt x="54" y="37"/>
                  </a:lnTo>
                  <a:lnTo>
                    <a:pt x="60" y="37"/>
                  </a:lnTo>
                  <a:lnTo>
                    <a:pt x="71" y="43"/>
                  </a:lnTo>
                  <a:lnTo>
                    <a:pt x="74" y="36"/>
                  </a:lnTo>
                  <a:lnTo>
                    <a:pt x="76" y="32"/>
                  </a:lnTo>
                  <a:lnTo>
                    <a:pt x="79" y="29"/>
                  </a:lnTo>
                  <a:lnTo>
                    <a:pt x="82" y="28"/>
                  </a:lnTo>
                  <a:lnTo>
                    <a:pt x="93" y="24"/>
                  </a:lnTo>
                  <a:lnTo>
                    <a:pt x="99" y="21"/>
                  </a:lnTo>
                  <a:lnTo>
                    <a:pt x="103" y="27"/>
                  </a:lnTo>
                  <a:lnTo>
                    <a:pt x="105" y="18"/>
                  </a:lnTo>
                  <a:lnTo>
                    <a:pt x="110" y="14"/>
                  </a:lnTo>
                  <a:lnTo>
                    <a:pt x="116" y="10"/>
                  </a:lnTo>
                  <a:lnTo>
                    <a:pt x="126" y="7"/>
                  </a:lnTo>
                  <a:lnTo>
                    <a:pt x="129" y="15"/>
                  </a:lnTo>
                  <a:lnTo>
                    <a:pt x="130" y="4"/>
                  </a:lnTo>
                  <a:lnTo>
                    <a:pt x="135" y="1"/>
                  </a:lnTo>
                  <a:lnTo>
                    <a:pt x="142" y="0"/>
                  </a:lnTo>
                  <a:lnTo>
                    <a:pt x="149" y="1"/>
                  </a:lnTo>
                  <a:lnTo>
                    <a:pt x="187" y="5"/>
                  </a:lnTo>
                  <a:lnTo>
                    <a:pt x="187" y="14"/>
                  </a:lnTo>
                  <a:lnTo>
                    <a:pt x="192" y="7"/>
                  </a:lnTo>
                  <a:lnTo>
                    <a:pt x="200" y="7"/>
                  </a:lnTo>
                  <a:lnTo>
                    <a:pt x="208" y="9"/>
                  </a:lnTo>
                  <a:lnTo>
                    <a:pt x="213" y="12"/>
                  </a:lnTo>
                  <a:lnTo>
                    <a:pt x="227" y="28"/>
                  </a:lnTo>
                  <a:lnTo>
                    <a:pt x="222" y="32"/>
                  </a:lnTo>
                  <a:lnTo>
                    <a:pt x="224" y="30"/>
                  </a:lnTo>
                  <a:lnTo>
                    <a:pt x="227" y="30"/>
                  </a:lnTo>
                  <a:lnTo>
                    <a:pt x="232" y="32"/>
                  </a:lnTo>
                  <a:lnTo>
                    <a:pt x="237" y="41"/>
                  </a:lnTo>
                  <a:lnTo>
                    <a:pt x="233" y="52"/>
                  </a:lnTo>
                  <a:lnTo>
                    <a:pt x="232" y="58"/>
                  </a:lnTo>
                  <a:lnTo>
                    <a:pt x="234" y="64"/>
                  </a:lnTo>
                  <a:lnTo>
                    <a:pt x="238" y="68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62" name="Freeform 268"/>
            <p:cNvSpPr>
              <a:spLocks/>
            </p:cNvSpPr>
            <p:nvPr/>
          </p:nvSpPr>
          <p:spPr bwMode="auto">
            <a:xfrm>
              <a:off x="939150" y="2802867"/>
              <a:ext cx="23691" cy="21780"/>
            </a:xfrm>
            <a:custGeom>
              <a:avLst/>
              <a:gdLst>
                <a:gd name="T0" fmla="*/ 11 w 21"/>
                <a:gd name="T1" fmla="*/ 1 h 19"/>
                <a:gd name="T2" fmla="*/ 3 w 21"/>
                <a:gd name="T3" fmla="*/ 0 h 19"/>
                <a:gd name="T4" fmla="*/ 0 w 21"/>
                <a:gd name="T5" fmla="*/ 3 h 19"/>
                <a:gd name="T6" fmla="*/ 3 w 21"/>
                <a:gd name="T7" fmla="*/ 13 h 19"/>
                <a:gd name="T8" fmla="*/ 11 w 21"/>
                <a:gd name="T9" fmla="*/ 16 h 19"/>
                <a:gd name="T10" fmla="*/ 15 w 21"/>
                <a:gd name="T11" fmla="*/ 12 h 19"/>
                <a:gd name="T12" fmla="*/ 11 w 21"/>
                <a:gd name="T13" fmla="*/ 1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"/>
                <a:gd name="T22" fmla="*/ 0 h 19"/>
                <a:gd name="T23" fmla="*/ 21 w 21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" h="19">
                  <a:moveTo>
                    <a:pt x="15" y="1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4" y="15"/>
                  </a:lnTo>
                  <a:lnTo>
                    <a:pt x="15" y="18"/>
                  </a:lnTo>
                  <a:lnTo>
                    <a:pt x="20" y="14"/>
                  </a:lnTo>
                  <a:lnTo>
                    <a:pt x="15" y="1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grpSp>
          <p:nvGrpSpPr>
            <p:cNvPr id="563" name="Group 269"/>
            <p:cNvGrpSpPr>
              <a:grpSpLocks/>
            </p:cNvGrpSpPr>
            <p:nvPr/>
          </p:nvGrpSpPr>
          <p:grpSpPr bwMode="auto">
            <a:xfrm>
              <a:off x="1814416" y="3618396"/>
              <a:ext cx="726537" cy="1309204"/>
              <a:chOff x="1865" y="2550"/>
              <a:chExt cx="552" cy="1082"/>
            </a:xfrm>
          </p:grpSpPr>
          <p:sp>
            <p:nvSpPr>
              <p:cNvPr id="569" name="Freeform 270"/>
              <p:cNvSpPr>
                <a:spLocks/>
              </p:cNvSpPr>
              <p:nvPr/>
            </p:nvSpPr>
            <p:spPr bwMode="auto">
              <a:xfrm>
                <a:off x="1964" y="2845"/>
                <a:ext cx="162" cy="189"/>
              </a:xfrm>
              <a:custGeom>
                <a:avLst/>
                <a:gdLst>
                  <a:gd name="T0" fmla="*/ 3 w 190"/>
                  <a:gd name="T1" fmla="*/ 80 h 204"/>
                  <a:gd name="T2" fmla="*/ 22 w 190"/>
                  <a:gd name="T3" fmla="*/ 65 h 204"/>
                  <a:gd name="T4" fmla="*/ 18 w 190"/>
                  <a:gd name="T5" fmla="*/ 57 h 204"/>
                  <a:gd name="T6" fmla="*/ 20 w 190"/>
                  <a:gd name="T7" fmla="*/ 39 h 204"/>
                  <a:gd name="T8" fmla="*/ 12 w 190"/>
                  <a:gd name="T9" fmla="*/ 18 h 204"/>
                  <a:gd name="T10" fmla="*/ 31 w 190"/>
                  <a:gd name="T11" fmla="*/ 13 h 204"/>
                  <a:gd name="T12" fmla="*/ 41 w 190"/>
                  <a:gd name="T13" fmla="*/ 4 h 204"/>
                  <a:gd name="T14" fmla="*/ 49 w 190"/>
                  <a:gd name="T15" fmla="*/ 4 h 204"/>
                  <a:gd name="T16" fmla="*/ 56 w 190"/>
                  <a:gd name="T17" fmla="*/ 0 h 204"/>
                  <a:gd name="T18" fmla="*/ 56 w 190"/>
                  <a:gd name="T19" fmla="*/ 18 h 204"/>
                  <a:gd name="T20" fmla="*/ 67 w 190"/>
                  <a:gd name="T21" fmla="*/ 35 h 204"/>
                  <a:gd name="T22" fmla="*/ 84 w 190"/>
                  <a:gd name="T23" fmla="*/ 39 h 204"/>
                  <a:gd name="T24" fmla="*/ 90 w 190"/>
                  <a:gd name="T25" fmla="*/ 49 h 204"/>
                  <a:gd name="T26" fmla="*/ 104 w 190"/>
                  <a:gd name="T27" fmla="*/ 59 h 204"/>
                  <a:gd name="T28" fmla="*/ 112 w 190"/>
                  <a:gd name="T29" fmla="*/ 75 h 204"/>
                  <a:gd name="T30" fmla="*/ 130 w 190"/>
                  <a:gd name="T31" fmla="*/ 81 h 204"/>
                  <a:gd name="T32" fmla="*/ 133 w 190"/>
                  <a:gd name="T33" fmla="*/ 91 h 204"/>
                  <a:gd name="T34" fmla="*/ 137 w 190"/>
                  <a:gd name="T35" fmla="*/ 99 h 204"/>
                  <a:gd name="T36" fmla="*/ 137 w 190"/>
                  <a:gd name="T37" fmla="*/ 132 h 204"/>
                  <a:gd name="T38" fmla="*/ 126 w 190"/>
                  <a:gd name="T39" fmla="*/ 131 h 204"/>
                  <a:gd name="T40" fmla="*/ 112 w 190"/>
                  <a:gd name="T41" fmla="*/ 125 h 204"/>
                  <a:gd name="T42" fmla="*/ 98 w 190"/>
                  <a:gd name="T43" fmla="*/ 134 h 204"/>
                  <a:gd name="T44" fmla="*/ 88 w 190"/>
                  <a:gd name="T45" fmla="*/ 155 h 204"/>
                  <a:gd name="T46" fmla="*/ 81 w 190"/>
                  <a:gd name="T47" fmla="*/ 159 h 204"/>
                  <a:gd name="T48" fmla="*/ 70 w 190"/>
                  <a:gd name="T49" fmla="*/ 163 h 204"/>
                  <a:gd name="T50" fmla="*/ 63 w 190"/>
                  <a:gd name="T51" fmla="*/ 165 h 204"/>
                  <a:gd name="T52" fmla="*/ 59 w 190"/>
                  <a:gd name="T53" fmla="*/ 159 h 204"/>
                  <a:gd name="T54" fmla="*/ 42 w 190"/>
                  <a:gd name="T55" fmla="*/ 163 h 204"/>
                  <a:gd name="T56" fmla="*/ 34 w 190"/>
                  <a:gd name="T57" fmla="*/ 172 h 204"/>
                  <a:gd name="T58" fmla="*/ 30 w 190"/>
                  <a:gd name="T59" fmla="*/ 170 h 204"/>
                  <a:gd name="T60" fmla="*/ 22 w 190"/>
                  <a:gd name="T61" fmla="*/ 136 h 204"/>
                  <a:gd name="T62" fmla="*/ 22 w 190"/>
                  <a:gd name="T63" fmla="*/ 122 h 204"/>
                  <a:gd name="T64" fmla="*/ 9 w 190"/>
                  <a:gd name="T65" fmla="*/ 103 h 204"/>
                  <a:gd name="T66" fmla="*/ 3 w 190"/>
                  <a:gd name="T67" fmla="*/ 91 h 20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90"/>
                  <a:gd name="T103" fmla="*/ 0 h 204"/>
                  <a:gd name="T104" fmla="*/ 190 w 190"/>
                  <a:gd name="T105" fmla="*/ 204 h 20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90" h="204">
                    <a:moveTo>
                      <a:pt x="0" y="94"/>
                    </a:moveTo>
                    <a:lnTo>
                      <a:pt x="3" y="93"/>
                    </a:lnTo>
                    <a:lnTo>
                      <a:pt x="26" y="82"/>
                    </a:lnTo>
                    <a:lnTo>
                      <a:pt x="30" y="76"/>
                    </a:lnTo>
                    <a:lnTo>
                      <a:pt x="30" y="72"/>
                    </a:lnTo>
                    <a:lnTo>
                      <a:pt x="25" y="67"/>
                    </a:lnTo>
                    <a:lnTo>
                      <a:pt x="25" y="54"/>
                    </a:lnTo>
                    <a:lnTo>
                      <a:pt x="28" y="45"/>
                    </a:lnTo>
                    <a:lnTo>
                      <a:pt x="27" y="37"/>
                    </a:lnTo>
                    <a:lnTo>
                      <a:pt x="17" y="20"/>
                    </a:lnTo>
                    <a:lnTo>
                      <a:pt x="37" y="18"/>
                    </a:lnTo>
                    <a:lnTo>
                      <a:pt x="42" y="15"/>
                    </a:lnTo>
                    <a:lnTo>
                      <a:pt x="50" y="10"/>
                    </a:lnTo>
                    <a:lnTo>
                      <a:pt x="56" y="4"/>
                    </a:lnTo>
                    <a:lnTo>
                      <a:pt x="64" y="4"/>
                    </a:lnTo>
                    <a:lnTo>
                      <a:pt x="68" y="4"/>
                    </a:lnTo>
                    <a:lnTo>
                      <a:pt x="73" y="0"/>
                    </a:lnTo>
                    <a:lnTo>
                      <a:pt x="77" y="0"/>
                    </a:lnTo>
                    <a:lnTo>
                      <a:pt x="78" y="5"/>
                    </a:lnTo>
                    <a:lnTo>
                      <a:pt x="77" y="20"/>
                    </a:lnTo>
                    <a:lnTo>
                      <a:pt x="81" y="31"/>
                    </a:lnTo>
                    <a:lnTo>
                      <a:pt x="91" y="41"/>
                    </a:lnTo>
                    <a:lnTo>
                      <a:pt x="104" y="46"/>
                    </a:lnTo>
                    <a:lnTo>
                      <a:pt x="116" y="45"/>
                    </a:lnTo>
                    <a:lnTo>
                      <a:pt x="117" y="51"/>
                    </a:lnTo>
                    <a:lnTo>
                      <a:pt x="124" y="57"/>
                    </a:lnTo>
                    <a:lnTo>
                      <a:pt x="132" y="62"/>
                    </a:lnTo>
                    <a:lnTo>
                      <a:pt x="143" y="69"/>
                    </a:lnTo>
                    <a:lnTo>
                      <a:pt x="151" y="77"/>
                    </a:lnTo>
                    <a:lnTo>
                      <a:pt x="154" y="87"/>
                    </a:lnTo>
                    <a:lnTo>
                      <a:pt x="179" y="89"/>
                    </a:lnTo>
                    <a:lnTo>
                      <a:pt x="179" y="94"/>
                    </a:lnTo>
                    <a:lnTo>
                      <a:pt x="180" y="104"/>
                    </a:lnTo>
                    <a:lnTo>
                      <a:pt x="183" y="106"/>
                    </a:lnTo>
                    <a:lnTo>
                      <a:pt x="187" y="108"/>
                    </a:lnTo>
                    <a:lnTo>
                      <a:pt x="189" y="116"/>
                    </a:lnTo>
                    <a:lnTo>
                      <a:pt x="189" y="136"/>
                    </a:lnTo>
                    <a:lnTo>
                      <a:pt x="189" y="153"/>
                    </a:lnTo>
                    <a:lnTo>
                      <a:pt x="185" y="162"/>
                    </a:lnTo>
                    <a:lnTo>
                      <a:pt x="174" y="152"/>
                    </a:lnTo>
                    <a:lnTo>
                      <a:pt x="162" y="146"/>
                    </a:lnTo>
                    <a:lnTo>
                      <a:pt x="154" y="146"/>
                    </a:lnTo>
                    <a:lnTo>
                      <a:pt x="145" y="147"/>
                    </a:lnTo>
                    <a:lnTo>
                      <a:pt x="135" y="156"/>
                    </a:lnTo>
                    <a:lnTo>
                      <a:pt x="125" y="166"/>
                    </a:lnTo>
                    <a:lnTo>
                      <a:pt x="121" y="180"/>
                    </a:lnTo>
                    <a:lnTo>
                      <a:pt x="116" y="190"/>
                    </a:lnTo>
                    <a:lnTo>
                      <a:pt x="111" y="186"/>
                    </a:lnTo>
                    <a:lnTo>
                      <a:pt x="103" y="186"/>
                    </a:lnTo>
                    <a:lnTo>
                      <a:pt x="96" y="190"/>
                    </a:lnTo>
                    <a:lnTo>
                      <a:pt x="88" y="199"/>
                    </a:lnTo>
                    <a:lnTo>
                      <a:pt x="87" y="192"/>
                    </a:lnTo>
                    <a:lnTo>
                      <a:pt x="85" y="188"/>
                    </a:lnTo>
                    <a:lnTo>
                      <a:pt x="81" y="186"/>
                    </a:lnTo>
                    <a:lnTo>
                      <a:pt x="62" y="183"/>
                    </a:lnTo>
                    <a:lnTo>
                      <a:pt x="58" y="190"/>
                    </a:lnTo>
                    <a:lnTo>
                      <a:pt x="50" y="198"/>
                    </a:lnTo>
                    <a:lnTo>
                      <a:pt x="47" y="201"/>
                    </a:lnTo>
                    <a:lnTo>
                      <a:pt x="43" y="203"/>
                    </a:lnTo>
                    <a:lnTo>
                      <a:pt x="41" y="199"/>
                    </a:lnTo>
                    <a:lnTo>
                      <a:pt x="37" y="180"/>
                    </a:lnTo>
                    <a:lnTo>
                      <a:pt x="31" y="159"/>
                    </a:lnTo>
                    <a:lnTo>
                      <a:pt x="31" y="148"/>
                    </a:lnTo>
                    <a:lnTo>
                      <a:pt x="30" y="142"/>
                    </a:lnTo>
                    <a:lnTo>
                      <a:pt x="25" y="136"/>
                    </a:lnTo>
                    <a:lnTo>
                      <a:pt x="12" y="120"/>
                    </a:lnTo>
                    <a:lnTo>
                      <a:pt x="7" y="113"/>
                    </a:lnTo>
                    <a:lnTo>
                      <a:pt x="3" y="106"/>
                    </a:lnTo>
                    <a:lnTo>
                      <a:pt x="0" y="94"/>
                    </a:lnTo>
                  </a:path>
                </a:pathLst>
              </a:custGeom>
              <a:solidFill>
                <a:srgbClr val="83C2E5"/>
              </a:solidFill>
              <a:ln w="6350" cap="rnd">
                <a:solidFill>
                  <a:srgbClr val="006699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defTabSz="914377">
                  <a:defRPr/>
                </a:pPr>
                <a:endParaRPr lang="en-US" sz="1400" kern="0" dirty="0">
                  <a:solidFill>
                    <a:srgbClr val="000000"/>
                  </a:solidFill>
                  <a:sym typeface="Calibri"/>
                </a:endParaRPr>
              </a:p>
            </p:txBody>
          </p:sp>
          <p:sp>
            <p:nvSpPr>
              <p:cNvPr id="570" name="Freeform 271"/>
              <p:cNvSpPr>
                <a:spLocks/>
              </p:cNvSpPr>
              <p:nvPr/>
            </p:nvSpPr>
            <p:spPr bwMode="auto">
              <a:xfrm>
                <a:off x="1938" y="2551"/>
                <a:ext cx="164" cy="160"/>
              </a:xfrm>
              <a:custGeom>
                <a:avLst/>
                <a:gdLst>
                  <a:gd name="T0" fmla="*/ 132 w 192"/>
                  <a:gd name="T1" fmla="*/ 43 h 173"/>
                  <a:gd name="T2" fmla="*/ 121 w 192"/>
                  <a:gd name="T3" fmla="*/ 32 h 173"/>
                  <a:gd name="T4" fmla="*/ 105 w 192"/>
                  <a:gd name="T5" fmla="*/ 19 h 173"/>
                  <a:gd name="T6" fmla="*/ 92 w 192"/>
                  <a:gd name="T7" fmla="*/ 20 h 173"/>
                  <a:gd name="T8" fmla="*/ 72 w 192"/>
                  <a:gd name="T9" fmla="*/ 28 h 173"/>
                  <a:gd name="T10" fmla="*/ 53 w 192"/>
                  <a:gd name="T11" fmla="*/ 21 h 173"/>
                  <a:gd name="T12" fmla="*/ 42 w 192"/>
                  <a:gd name="T13" fmla="*/ 10 h 173"/>
                  <a:gd name="T14" fmla="*/ 37 w 192"/>
                  <a:gd name="T15" fmla="*/ 3 h 173"/>
                  <a:gd name="T16" fmla="*/ 35 w 192"/>
                  <a:gd name="T17" fmla="*/ 1 h 173"/>
                  <a:gd name="T18" fmla="*/ 32 w 192"/>
                  <a:gd name="T19" fmla="*/ 2 h 173"/>
                  <a:gd name="T20" fmla="*/ 32 w 192"/>
                  <a:gd name="T21" fmla="*/ 6 h 173"/>
                  <a:gd name="T22" fmla="*/ 29 w 192"/>
                  <a:gd name="T23" fmla="*/ 9 h 173"/>
                  <a:gd name="T24" fmla="*/ 30 w 192"/>
                  <a:gd name="T25" fmla="*/ 13 h 173"/>
                  <a:gd name="T26" fmla="*/ 27 w 192"/>
                  <a:gd name="T27" fmla="*/ 17 h 173"/>
                  <a:gd name="T28" fmla="*/ 26 w 192"/>
                  <a:gd name="T29" fmla="*/ 13 h 173"/>
                  <a:gd name="T30" fmla="*/ 27 w 192"/>
                  <a:gd name="T31" fmla="*/ 8 h 173"/>
                  <a:gd name="T32" fmla="*/ 26 w 192"/>
                  <a:gd name="T33" fmla="*/ 4 h 173"/>
                  <a:gd name="T34" fmla="*/ 18 w 192"/>
                  <a:gd name="T35" fmla="*/ 9 h 173"/>
                  <a:gd name="T36" fmla="*/ 9 w 192"/>
                  <a:gd name="T37" fmla="*/ 18 h 173"/>
                  <a:gd name="T38" fmla="*/ 2 w 192"/>
                  <a:gd name="T39" fmla="*/ 25 h 173"/>
                  <a:gd name="T40" fmla="*/ 2 w 192"/>
                  <a:gd name="T41" fmla="*/ 40 h 173"/>
                  <a:gd name="T42" fmla="*/ 3 w 192"/>
                  <a:gd name="T43" fmla="*/ 50 h 173"/>
                  <a:gd name="T44" fmla="*/ 3 w 192"/>
                  <a:gd name="T45" fmla="*/ 68 h 173"/>
                  <a:gd name="T46" fmla="*/ 37 w 192"/>
                  <a:gd name="T47" fmla="*/ 76 h 173"/>
                  <a:gd name="T48" fmla="*/ 48 w 192"/>
                  <a:gd name="T49" fmla="*/ 83 h 173"/>
                  <a:gd name="T50" fmla="*/ 53 w 192"/>
                  <a:gd name="T51" fmla="*/ 82 h 173"/>
                  <a:gd name="T52" fmla="*/ 49 w 192"/>
                  <a:gd name="T53" fmla="*/ 91 h 173"/>
                  <a:gd name="T54" fmla="*/ 50 w 192"/>
                  <a:gd name="T55" fmla="*/ 109 h 173"/>
                  <a:gd name="T56" fmla="*/ 49 w 192"/>
                  <a:gd name="T57" fmla="*/ 119 h 173"/>
                  <a:gd name="T58" fmla="*/ 54 w 192"/>
                  <a:gd name="T59" fmla="*/ 141 h 173"/>
                  <a:gd name="T60" fmla="*/ 78 w 192"/>
                  <a:gd name="T61" fmla="*/ 147 h 173"/>
                  <a:gd name="T62" fmla="*/ 99 w 192"/>
                  <a:gd name="T63" fmla="*/ 126 h 173"/>
                  <a:gd name="T64" fmla="*/ 93 w 192"/>
                  <a:gd name="T65" fmla="*/ 119 h 173"/>
                  <a:gd name="T66" fmla="*/ 88 w 192"/>
                  <a:gd name="T67" fmla="*/ 114 h 173"/>
                  <a:gd name="T68" fmla="*/ 85 w 192"/>
                  <a:gd name="T69" fmla="*/ 105 h 173"/>
                  <a:gd name="T70" fmla="*/ 83 w 192"/>
                  <a:gd name="T71" fmla="*/ 101 h 173"/>
                  <a:gd name="T72" fmla="*/ 100 w 192"/>
                  <a:gd name="T73" fmla="*/ 105 h 173"/>
                  <a:gd name="T74" fmla="*/ 114 w 192"/>
                  <a:gd name="T75" fmla="*/ 109 h 173"/>
                  <a:gd name="T76" fmla="*/ 121 w 192"/>
                  <a:gd name="T77" fmla="*/ 103 h 173"/>
                  <a:gd name="T78" fmla="*/ 130 w 192"/>
                  <a:gd name="T79" fmla="*/ 101 h 173"/>
                  <a:gd name="T80" fmla="*/ 124 w 192"/>
                  <a:gd name="T81" fmla="*/ 84 h 173"/>
                  <a:gd name="T82" fmla="*/ 123 w 192"/>
                  <a:gd name="T83" fmla="*/ 74 h 173"/>
                  <a:gd name="T84" fmla="*/ 131 w 192"/>
                  <a:gd name="T85" fmla="*/ 63 h 173"/>
                  <a:gd name="T86" fmla="*/ 135 w 192"/>
                  <a:gd name="T87" fmla="*/ 52 h 17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92"/>
                  <a:gd name="T133" fmla="*/ 0 h 173"/>
                  <a:gd name="T134" fmla="*/ 192 w 192"/>
                  <a:gd name="T135" fmla="*/ 173 h 173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92" h="173">
                    <a:moveTo>
                      <a:pt x="191" y="57"/>
                    </a:moveTo>
                    <a:lnTo>
                      <a:pt x="182" y="50"/>
                    </a:lnTo>
                    <a:lnTo>
                      <a:pt x="174" y="43"/>
                    </a:lnTo>
                    <a:lnTo>
                      <a:pt x="166" y="38"/>
                    </a:lnTo>
                    <a:lnTo>
                      <a:pt x="156" y="34"/>
                    </a:lnTo>
                    <a:lnTo>
                      <a:pt x="144" y="23"/>
                    </a:lnTo>
                    <a:lnTo>
                      <a:pt x="136" y="22"/>
                    </a:lnTo>
                    <a:lnTo>
                      <a:pt x="126" y="24"/>
                    </a:lnTo>
                    <a:lnTo>
                      <a:pt x="116" y="26"/>
                    </a:lnTo>
                    <a:lnTo>
                      <a:pt x="98" y="32"/>
                    </a:lnTo>
                    <a:lnTo>
                      <a:pt x="87" y="31"/>
                    </a:lnTo>
                    <a:lnTo>
                      <a:pt x="73" y="25"/>
                    </a:lnTo>
                    <a:lnTo>
                      <a:pt x="68" y="21"/>
                    </a:lnTo>
                    <a:lnTo>
                      <a:pt x="57" y="12"/>
                    </a:lnTo>
                    <a:lnTo>
                      <a:pt x="53" y="5"/>
                    </a:lnTo>
                    <a:lnTo>
                      <a:pt x="50" y="3"/>
                    </a:lnTo>
                    <a:lnTo>
                      <a:pt x="48" y="3"/>
                    </a:lnTo>
                    <a:lnTo>
                      <a:pt x="48" y="1"/>
                    </a:lnTo>
                    <a:lnTo>
                      <a:pt x="44" y="0"/>
                    </a:lnTo>
                    <a:lnTo>
                      <a:pt x="44" y="2"/>
                    </a:lnTo>
                    <a:lnTo>
                      <a:pt x="44" y="4"/>
                    </a:lnTo>
                    <a:lnTo>
                      <a:pt x="43" y="7"/>
                    </a:lnTo>
                    <a:lnTo>
                      <a:pt x="42" y="8"/>
                    </a:lnTo>
                    <a:lnTo>
                      <a:pt x="40" y="11"/>
                    </a:lnTo>
                    <a:lnTo>
                      <a:pt x="40" y="14"/>
                    </a:lnTo>
                    <a:lnTo>
                      <a:pt x="41" y="15"/>
                    </a:lnTo>
                    <a:lnTo>
                      <a:pt x="40" y="19"/>
                    </a:lnTo>
                    <a:lnTo>
                      <a:pt x="37" y="20"/>
                    </a:lnTo>
                    <a:lnTo>
                      <a:pt x="35" y="17"/>
                    </a:lnTo>
                    <a:lnTo>
                      <a:pt x="35" y="15"/>
                    </a:lnTo>
                    <a:lnTo>
                      <a:pt x="37" y="13"/>
                    </a:lnTo>
                    <a:lnTo>
                      <a:pt x="37" y="10"/>
                    </a:lnTo>
                    <a:lnTo>
                      <a:pt x="36" y="8"/>
                    </a:lnTo>
                    <a:lnTo>
                      <a:pt x="36" y="4"/>
                    </a:lnTo>
                    <a:lnTo>
                      <a:pt x="30" y="6"/>
                    </a:lnTo>
                    <a:lnTo>
                      <a:pt x="25" y="11"/>
                    </a:lnTo>
                    <a:lnTo>
                      <a:pt x="22" y="15"/>
                    </a:lnTo>
                    <a:lnTo>
                      <a:pt x="13" y="21"/>
                    </a:lnTo>
                    <a:lnTo>
                      <a:pt x="5" y="25"/>
                    </a:lnTo>
                    <a:lnTo>
                      <a:pt x="2" y="29"/>
                    </a:lnTo>
                    <a:lnTo>
                      <a:pt x="0" y="34"/>
                    </a:lnTo>
                    <a:lnTo>
                      <a:pt x="2" y="46"/>
                    </a:lnTo>
                    <a:lnTo>
                      <a:pt x="3" y="48"/>
                    </a:lnTo>
                    <a:lnTo>
                      <a:pt x="4" y="58"/>
                    </a:lnTo>
                    <a:lnTo>
                      <a:pt x="2" y="70"/>
                    </a:lnTo>
                    <a:lnTo>
                      <a:pt x="4" y="79"/>
                    </a:lnTo>
                    <a:lnTo>
                      <a:pt x="13" y="84"/>
                    </a:lnTo>
                    <a:lnTo>
                      <a:pt x="50" y="89"/>
                    </a:lnTo>
                    <a:lnTo>
                      <a:pt x="52" y="97"/>
                    </a:lnTo>
                    <a:lnTo>
                      <a:pt x="65" y="97"/>
                    </a:lnTo>
                    <a:lnTo>
                      <a:pt x="71" y="95"/>
                    </a:lnTo>
                    <a:lnTo>
                      <a:pt x="73" y="96"/>
                    </a:lnTo>
                    <a:lnTo>
                      <a:pt x="73" y="101"/>
                    </a:lnTo>
                    <a:lnTo>
                      <a:pt x="67" y="106"/>
                    </a:lnTo>
                    <a:lnTo>
                      <a:pt x="65" y="115"/>
                    </a:lnTo>
                    <a:lnTo>
                      <a:pt x="68" y="128"/>
                    </a:lnTo>
                    <a:lnTo>
                      <a:pt x="74" y="131"/>
                    </a:lnTo>
                    <a:lnTo>
                      <a:pt x="67" y="139"/>
                    </a:lnTo>
                    <a:lnTo>
                      <a:pt x="71" y="147"/>
                    </a:lnTo>
                    <a:lnTo>
                      <a:pt x="74" y="164"/>
                    </a:lnTo>
                    <a:lnTo>
                      <a:pt x="88" y="165"/>
                    </a:lnTo>
                    <a:lnTo>
                      <a:pt x="107" y="172"/>
                    </a:lnTo>
                    <a:lnTo>
                      <a:pt x="127" y="151"/>
                    </a:lnTo>
                    <a:lnTo>
                      <a:pt x="136" y="147"/>
                    </a:lnTo>
                    <a:lnTo>
                      <a:pt x="136" y="138"/>
                    </a:lnTo>
                    <a:lnTo>
                      <a:pt x="128" y="139"/>
                    </a:lnTo>
                    <a:lnTo>
                      <a:pt x="125" y="138"/>
                    </a:lnTo>
                    <a:lnTo>
                      <a:pt x="121" y="133"/>
                    </a:lnTo>
                    <a:lnTo>
                      <a:pt x="120" y="127"/>
                    </a:lnTo>
                    <a:lnTo>
                      <a:pt x="117" y="123"/>
                    </a:lnTo>
                    <a:lnTo>
                      <a:pt x="113" y="122"/>
                    </a:lnTo>
                    <a:lnTo>
                      <a:pt x="113" y="118"/>
                    </a:lnTo>
                    <a:lnTo>
                      <a:pt x="126" y="121"/>
                    </a:lnTo>
                    <a:lnTo>
                      <a:pt x="137" y="123"/>
                    </a:lnTo>
                    <a:lnTo>
                      <a:pt x="140" y="129"/>
                    </a:lnTo>
                    <a:lnTo>
                      <a:pt x="156" y="128"/>
                    </a:lnTo>
                    <a:lnTo>
                      <a:pt x="156" y="123"/>
                    </a:lnTo>
                    <a:lnTo>
                      <a:pt x="166" y="120"/>
                    </a:lnTo>
                    <a:lnTo>
                      <a:pt x="174" y="120"/>
                    </a:lnTo>
                    <a:lnTo>
                      <a:pt x="178" y="118"/>
                    </a:lnTo>
                    <a:lnTo>
                      <a:pt x="178" y="114"/>
                    </a:lnTo>
                    <a:lnTo>
                      <a:pt x="170" y="98"/>
                    </a:lnTo>
                    <a:lnTo>
                      <a:pt x="168" y="93"/>
                    </a:lnTo>
                    <a:lnTo>
                      <a:pt x="168" y="86"/>
                    </a:lnTo>
                    <a:lnTo>
                      <a:pt x="169" y="77"/>
                    </a:lnTo>
                    <a:lnTo>
                      <a:pt x="179" y="74"/>
                    </a:lnTo>
                    <a:lnTo>
                      <a:pt x="178" y="64"/>
                    </a:lnTo>
                    <a:lnTo>
                      <a:pt x="185" y="61"/>
                    </a:lnTo>
                    <a:lnTo>
                      <a:pt x="191" y="57"/>
                    </a:lnTo>
                  </a:path>
                </a:pathLst>
              </a:custGeom>
              <a:solidFill>
                <a:srgbClr val="83C2E5"/>
              </a:solidFill>
              <a:ln w="6350" cap="rnd">
                <a:solidFill>
                  <a:srgbClr val="006699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defTabSz="914377">
                  <a:defRPr/>
                </a:pPr>
                <a:endParaRPr lang="en-US" sz="1400" kern="0" dirty="0">
                  <a:solidFill>
                    <a:srgbClr val="000000"/>
                  </a:solidFill>
                  <a:sym typeface="Calibri"/>
                </a:endParaRPr>
              </a:p>
            </p:txBody>
          </p:sp>
          <p:sp>
            <p:nvSpPr>
              <p:cNvPr id="571" name="Freeform 272"/>
              <p:cNvSpPr>
                <a:spLocks/>
              </p:cNvSpPr>
              <p:nvPr/>
            </p:nvSpPr>
            <p:spPr bwMode="auto">
              <a:xfrm>
                <a:off x="2082" y="2604"/>
                <a:ext cx="48" cy="80"/>
              </a:xfrm>
              <a:custGeom>
                <a:avLst/>
                <a:gdLst>
                  <a:gd name="T0" fmla="*/ 40 w 57"/>
                  <a:gd name="T1" fmla="*/ 25 h 87"/>
                  <a:gd name="T2" fmla="*/ 16 w 57"/>
                  <a:gd name="T3" fmla="*/ 0 h 87"/>
                  <a:gd name="T4" fmla="*/ 12 w 57"/>
                  <a:gd name="T5" fmla="*/ 3 h 87"/>
                  <a:gd name="T6" fmla="*/ 8 w 57"/>
                  <a:gd name="T7" fmla="*/ 6 h 87"/>
                  <a:gd name="T8" fmla="*/ 8 w 57"/>
                  <a:gd name="T9" fmla="*/ 14 h 87"/>
                  <a:gd name="T10" fmla="*/ 2 w 57"/>
                  <a:gd name="T11" fmla="*/ 16 h 87"/>
                  <a:gd name="T12" fmla="*/ 0 w 57"/>
                  <a:gd name="T13" fmla="*/ 25 h 87"/>
                  <a:gd name="T14" fmla="*/ 1 w 57"/>
                  <a:gd name="T15" fmla="*/ 30 h 87"/>
                  <a:gd name="T16" fmla="*/ 2 w 57"/>
                  <a:gd name="T17" fmla="*/ 35 h 87"/>
                  <a:gd name="T18" fmla="*/ 7 w 57"/>
                  <a:gd name="T19" fmla="*/ 48 h 87"/>
                  <a:gd name="T20" fmla="*/ 11 w 57"/>
                  <a:gd name="T21" fmla="*/ 49 h 87"/>
                  <a:gd name="T22" fmla="*/ 12 w 57"/>
                  <a:gd name="T23" fmla="*/ 51 h 87"/>
                  <a:gd name="T24" fmla="*/ 13 w 57"/>
                  <a:gd name="T25" fmla="*/ 59 h 87"/>
                  <a:gd name="T26" fmla="*/ 12 w 57"/>
                  <a:gd name="T27" fmla="*/ 64 h 87"/>
                  <a:gd name="T28" fmla="*/ 12 w 57"/>
                  <a:gd name="T29" fmla="*/ 69 h 87"/>
                  <a:gd name="T30" fmla="*/ 13 w 57"/>
                  <a:gd name="T31" fmla="*/ 73 h 87"/>
                  <a:gd name="T32" fmla="*/ 19 w 57"/>
                  <a:gd name="T33" fmla="*/ 71 h 87"/>
                  <a:gd name="T34" fmla="*/ 20 w 57"/>
                  <a:gd name="T35" fmla="*/ 71 h 87"/>
                  <a:gd name="T36" fmla="*/ 28 w 57"/>
                  <a:gd name="T37" fmla="*/ 69 h 87"/>
                  <a:gd name="T38" fmla="*/ 30 w 57"/>
                  <a:gd name="T39" fmla="*/ 69 h 87"/>
                  <a:gd name="T40" fmla="*/ 35 w 57"/>
                  <a:gd name="T41" fmla="*/ 70 h 87"/>
                  <a:gd name="T42" fmla="*/ 30 w 57"/>
                  <a:gd name="T43" fmla="*/ 63 h 87"/>
                  <a:gd name="T44" fmla="*/ 29 w 57"/>
                  <a:gd name="T45" fmla="*/ 54 h 87"/>
                  <a:gd name="T46" fmla="*/ 28 w 57"/>
                  <a:gd name="T47" fmla="*/ 53 h 87"/>
                  <a:gd name="T48" fmla="*/ 24 w 57"/>
                  <a:gd name="T49" fmla="*/ 46 h 87"/>
                  <a:gd name="T50" fmla="*/ 24 w 57"/>
                  <a:gd name="T51" fmla="*/ 40 h 87"/>
                  <a:gd name="T52" fmla="*/ 27 w 57"/>
                  <a:gd name="T53" fmla="*/ 34 h 87"/>
                  <a:gd name="T54" fmla="*/ 29 w 57"/>
                  <a:gd name="T55" fmla="*/ 34 h 87"/>
                  <a:gd name="T56" fmla="*/ 31 w 57"/>
                  <a:gd name="T57" fmla="*/ 35 h 87"/>
                  <a:gd name="T58" fmla="*/ 34 w 57"/>
                  <a:gd name="T59" fmla="*/ 32 h 87"/>
                  <a:gd name="T60" fmla="*/ 35 w 57"/>
                  <a:gd name="T61" fmla="*/ 30 h 87"/>
                  <a:gd name="T62" fmla="*/ 37 w 57"/>
                  <a:gd name="T63" fmla="*/ 27 h 87"/>
                  <a:gd name="T64" fmla="*/ 40 w 57"/>
                  <a:gd name="T65" fmla="*/ 25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7"/>
                  <a:gd name="T100" fmla="*/ 0 h 87"/>
                  <a:gd name="T101" fmla="*/ 57 w 57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7" h="87">
                    <a:moveTo>
                      <a:pt x="56" y="29"/>
                    </a:moveTo>
                    <a:lnTo>
                      <a:pt x="23" y="0"/>
                    </a:lnTo>
                    <a:lnTo>
                      <a:pt x="17" y="3"/>
                    </a:lnTo>
                    <a:lnTo>
                      <a:pt x="11" y="6"/>
                    </a:lnTo>
                    <a:lnTo>
                      <a:pt x="12" y="16"/>
                    </a:lnTo>
                    <a:lnTo>
                      <a:pt x="2" y="19"/>
                    </a:lnTo>
                    <a:lnTo>
                      <a:pt x="0" y="29"/>
                    </a:lnTo>
                    <a:lnTo>
                      <a:pt x="1" y="36"/>
                    </a:lnTo>
                    <a:lnTo>
                      <a:pt x="2" y="41"/>
                    </a:lnTo>
                    <a:lnTo>
                      <a:pt x="10" y="57"/>
                    </a:lnTo>
                    <a:lnTo>
                      <a:pt x="15" y="58"/>
                    </a:lnTo>
                    <a:lnTo>
                      <a:pt x="17" y="61"/>
                    </a:lnTo>
                    <a:lnTo>
                      <a:pt x="19" y="70"/>
                    </a:lnTo>
                    <a:lnTo>
                      <a:pt x="17" y="76"/>
                    </a:lnTo>
                    <a:lnTo>
                      <a:pt x="17" y="82"/>
                    </a:lnTo>
                    <a:lnTo>
                      <a:pt x="19" y="86"/>
                    </a:lnTo>
                    <a:lnTo>
                      <a:pt x="26" y="84"/>
                    </a:lnTo>
                    <a:lnTo>
                      <a:pt x="29" y="84"/>
                    </a:lnTo>
                    <a:lnTo>
                      <a:pt x="39" y="82"/>
                    </a:lnTo>
                    <a:lnTo>
                      <a:pt x="43" y="82"/>
                    </a:lnTo>
                    <a:lnTo>
                      <a:pt x="49" y="83"/>
                    </a:lnTo>
                    <a:lnTo>
                      <a:pt x="43" y="74"/>
                    </a:lnTo>
                    <a:lnTo>
                      <a:pt x="42" y="64"/>
                    </a:lnTo>
                    <a:lnTo>
                      <a:pt x="39" y="63"/>
                    </a:lnTo>
                    <a:lnTo>
                      <a:pt x="33" y="54"/>
                    </a:lnTo>
                    <a:lnTo>
                      <a:pt x="33" y="47"/>
                    </a:lnTo>
                    <a:lnTo>
                      <a:pt x="38" y="40"/>
                    </a:lnTo>
                    <a:lnTo>
                      <a:pt x="41" y="40"/>
                    </a:lnTo>
                    <a:lnTo>
                      <a:pt x="44" y="41"/>
                    </a:lnTo>
                    <a:lnTo>
                      <a:pt x="48" y="38"/>
                    </a:lnTo>
                    <a:lnTo>
                      <a:pt x="49" y="36"/>
                    </a:lnTo>
                    <a:lnTo>
                      <a:pt x="52" y="32"/>
                    </a:lnTo>
                    <a:lnTo>
                      <a:pt x="56" y="29"/>
                    </a:lnTo>
                  </a:path>
                </a:pathLst>
              </a:custGeom>
              <a:solidFill>
                <a:srgbClr val="83C2E5"/>
              </a:solidFill>
              <a:ln w="6350" cap="rnd">
                <a:solidFill>
                  <a:srgbClr val="006699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defTabSz="914377">
                  <a:defRPr/>
                </a:pPr>
                <a:endParaRPr lang="en-US" sz="1400" kern="0" dirty="0">
                  <a:solidFill>
                    <a:srgbClr val="000000"/>
                  </a:solidFill>
                  <a:sym typeface="Calibri"/>
                </a:endParaRPr>
              </a:p>
            </p:txBody>
          </p:sp>
          <p:sp>
            <p:nvSpPr>
              <p:cNvPr id="572" name="Freeform 273"/>
              <p:cNvSpPr>
                <a:spLocks/>
              </p:cNvSpPr>
              <p:nvPr/>
            </p:nvSpPr>
            <p:spPr bwMode="auto">
              <a:xfrm>
                <a:off x="2111" y="2629"/>
                <a:ext cx="42" cy="53"/>
              </a:xfrm>
              <a:custGeom>
                <a:avLst/>
                <a:gdLst>
                  <a:gd name="T0" fmla="*/ 15 w 49"/>
                  <a:gd name="T1" fmla="*/ 0 h 57"/>
                  <a:gd name="T2" fmla="*/ 25 w 49"/>
                  <a:gd name="T3" fmla="*/ 5 h 57"/>
                  <a:gd name="T4" fmla="*/ 35 w 49"/>
                  <a:gd name="T5" fmla="*/ 7 h 57"/>
                  <a:gd name="T6" fmla="*/ 33 w 49"/>
                  <a:gd name="T7" fmla="*/ 12 h 57"/>
                  <a:gd name="T8" fmla="*/ 28 w 49"/>
                  <a:gd name="T9" fmla="*/ 19 h 57"/>
                  <a:gd name="T10" fmla="*/ 28 w 49"/>
                  <a:gd name="T11" fmla="*/ 23 h 57"/>
                  <a:gd name="T12" fmla="*/ 29 w 49"/>
                  <a:gd name="T13" fmla="*/ 25 h 57"/>
                  <a:gd name="T14" fmla="*/ 33 w 49"/>
                  <a:gd name="T15" fmla="*/ 31 h 57"/>
                  <a:gd name="T16" fmla="*/ 33 w 49"/>
                  <a:gd name="T17" fmla="*/ 32 h 57"/>
                  <a:gd name="T18" fmla="*/ 32 w 49"/>
                  <a:gd name="T19" fmla="*/ 37 h 57"/>
                  <a:gd name="T20" fmla="*/ 32 w 49"/>
                  <a:gd name="T21" fmla="*/ 40 h 57"/>
                  <a:gd name="T22" fmla="*/ 28 w 49"/>
                  <a:gd name="T23" fmla="*/ 44 h 57"/>
                  <a:gd name="T24" fmla="*/ 27 w 49"/>
                  <a:gd name="T25" fmla="*/ 44 h 57"/>
                  <a:gd name="T26" fmla="*/ 24 w 49"/>
                  <a:gd name="T27" fmla="*/ 43 h 57"/>
                  <a:gd name="T28" fmla="*/ 21 w 49"/>
                  <a:gd name="T29" fmla="*/ 43 h 57"/>
                  <a:gd name="T30" fmla="*/ 15 w 49"/>
                  <a:gd name="T31" fmla="*/ 43 h 57"/>
                  <a:gd name="T32" fmla="*/ 14 w 49"/>
                  <a:gd name="T33" fmla="*/ 45 h 57"/>
                  <a:gd name="T34" fmla="*/ 15 w 49"/>
                  <a:gd name="T35" fmla="*/ 48 h 57"/>
                  <a:gd name="T36" fmla="*/ 11 w 49"/>
                  <a:gd name="T37" fmla="*/ 46 h 57"/>
                  <a:gd name="T38" fmla="*/ 8 w 49"/>
                  <a:gd name="T39" fmla="*/ 40 h 57"/>
                  <a:gd name="T40" fmla="*/ 5 w 49"/>
                  <a:gd name="T41" fmla="*/ 31 h 57"/>
                  <a:gd name="T42" fmla="*/ 3 w 49"/>
                  <a:gd name="T43" fmla="*/ 29 h 57"/>
                  <a:gd name="T44" fmla="*/ 0 w 49"/>
                  <a:gd name="T45" fmla="*/ 22 h 57"/>
                  <a:gd name="T46" fmla="*/ 0 w 49"/>
                  <a:gd name="T47" fmla="*/ 16 h 57"/>
                  <a:gd name="T48" fmla="*/ 2 w 49"/>
                  <a:gd name="T49" fmla="*/ 9 h 57"/>
                  <a:gd name="T50" fmla="*/ 4 w 49"/>
                  <a:gd name="T51" fmla="*/ 10 h 57"/>
                  <a:gd name="T52" fmla="*/ 8 w 49"/>
                  <a:gd name="T53" fmla="*/ 10 h 57"/>
                  <a:gd name="T54" fmla="*/ 10 w 49"/>
                  <a:gd name="T55" fmla="*/ 8 h 57"/>
                  <a:gd name="T56" fmla="*/ 11 w 49"/>
                  <a:gd name="T57" fmla="*/ 6 h 57"/>
                  <a:gd name="T58" fmla="*/ 13 w 49"/>
                  <a:gd name="T59" fmla="*/ 3 h 57"/>
                  <a:gd name="T60" fmla="*/ 15 w 49"/>
                  <a:gd name="T61" fmla="*/ 0 h 57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49"/>
                  <a:gd name="T94" fmla="*/ 0 h 57"/>
                  <a:gd name="T95" fmla="*/ 49 w 49"/>
                  <a:gd name="T96" fmla="*/ 57 h 57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49" h="57">
                    <a:moveTo>
                      <a:pt x="21" y="0"/>
                    </a:moveTo>
                    <a:lnTo>
                      <a:pt x="34" y="5"/>
                    </a:lnTo>
                    <a:lnTo>
                      <a:pt x="48" y="9"/>
                    </a:lnTo>
                    <a:lnTo>
                      <a:pt x="46" y="14"/>
                    </a:lnTo>
                    <a:lnTo>
                      <a:pt x="39" y="22"/>
                    </a:lnTo>
                    <a:lnTo>
                      <a:pt x="39" y="27"/>
                    </a:lnTo>
                    <a:lnTo>
                      <a:pt x="40" y="29"/>
                    </a:lnTo>
                    <a:lnTo>
                      <a:pt x="45" y="35"/>
                    </a:lnTo>
                    <a:lnTo>
                      <a:pt x="45" y="37"/>
                    </a:lnTo>
                    <a:lnTo>
                      <a:pt x="43" y="43"/>
                    </a:lnTo>
                    <a:lnTo>
                      <a:pt x="43" y="46"/>
                    </a:lnTo>
                    <a:lnTo>
                      <a:pt x="39" y="51"/>
                    </a:lnTo>
                    <a:lnTo>
                      <a:pt x="36" y="51"/>
                    </a:lnTo>
                    <a:lnTo>
                      <a:pt x="33" y="49"/>
                    </a:lnTo>
                    <a:lnTo>
                      <a:pt x="29" y="50"/>
                    </a:lnTo>
                    <a:lnTo>
                      <a:pt x="21" y="50"/>
                    </a:lnTo>
                    <a:lnTo>
                      <a:pt x="19" y="52"/>
                    </a:lnTo>
                    <a:lnTo>
                      <a:pt x="21" y="56"/>
                    </a:lnTo>
                    <a:lnTo>
                      <a:pt x="15" y="54"/>
                    </a:lnTo>
                    <a:lnTo>
                      <a:pt x="10" y="46"/>
                    </a:lnTo>
                    <a:lnTo>
                      <a:pt x="7" y="35"/>
                    </a:lnTo>
                    <a:lnTo>
                      <a:pt x="4" y="33"/>
                    </a:lnTo>
                    <a:lnTo>
                      <a:pt x="0" y="26"/>
                    </a:lnTo>
                    <a:lnTo>
                      <a:pt x="0" y="18"/>
                    </a:lnTo>
                    <a:lnTo>
                      <a:pt x="2" y="11"/>
                    </a:lnTo>
                    <a:lnTo>
                      <a:pt x="6" y="12"/>
                    </a:lnTo>
                    <a:lnTo>
                      <a:pt x="11" y="12"/>
                    </a:lnTo>
                    <a:lnTo>
                      <a:pt x="14" y="10"/>
                    </a:lnTo>
                    <a:lnTo>
                      <a:pt x="15" y="6"/>
                    </a:lnTo>
                    <a:lnTo>
                      <a:pt x="17" y="3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83C2E5"/>
              </a:solidFill>
              <a:ln w="6350" cap="rnd">
                <a:solidFill>
                  <a:srgbClr val="006699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defTabSz="914377">
                  <a:defRPr/>
                </a:pPr>
                <a:endParaRPr lang="en-US" sz="1400" kern="0" dirty="0">
                  <a:solidFill>
                    <a:srgbClr val="000000"/>
                  </a:solidFill>
                  <a:sym typeface="Calibri"/>
                </a:endParaRPr>
              </a:p>
            </p:txBody>
          </p:sp>
          <p:sp>
            <p:nvSpPr>
              <p:cNvPr id="573" name="Freeform 274"/>
              <p:cNvSpPr>
                <a:spLocks/>
              </p:cNvSpPr>
              <p:nvPr/>
            </p:nvSpPr>
            <p:spPr bwMode="auto">
              <a:xfrm>
                <a:off x="2146" y="2640"/>
                <a:ext cx="43" cy="38"/>
              </a:xfrm>
              <a:custGeom>
                <a:avLst/>
                <a:gdLst>
                  <a:gd name="T0" fmla="*/ 36 w 50"/>
                  <a:gd name="T1" fmla="*/ 14 h 41"/>
                  <a:gd name="T2" fmla="*/ 24 w 50"/>
                  <a:gd name="T3" fmla="*/ 6 h 41"/>
                  <a:gd name="T4" fmla="*/ 6 w 50"/>
                  <a:gd name="T5" fmla="*/ 0 h 41"/>
                  <a:gd name="T6" fmla="*/ 6 w 50"/>
                  <a:gd name="T7" fmla="*/ 2 h 41"/>
                  <a:gd name="T8" fmla="*/ 5 w 50"/>
                  <a:gd name="T9" fmla="*/ 4 h 41"/>
                  <a:gd name="T10" fmla="*/ 0 w 50"/>
                  <a:gd name="T11" fmla="*/ 11 h 41"/>
                  <a:gd name="T12" fmla="*/ 0 w 50"/>
                  <a:gd name="T13" fmla="*/ 15 h 41"/>
                  <a:gd name="T14" fmla="*/ 1 w 50"/>
                  <a:gd name="T15" fmla="*/ 18 h 41"/>
                  <a:gd name="T16" fmla="*/ 3 w 50"/>
                  <a:gd name="T17" fmla="*/ 20 h 41"/>
                  <a:gd name="T18" fmla="*/ 3 w 50"/>
                  <a:gd name="T19" fmla="*/ 23 h 41"/>
                  <a:gd name="T20" fmla="*/ 2 w 50"/>
                  <a:gd name="T21" fmla="*/ 29 h 41"/>
                  <a:gd name="T22" fmla="*/ 2 w 50"/>
                  <a:gd name="T23" fmla="*/ 30 h 41"/>
                  <a:gd name="T24" fmla="*/ 0 w 50"/>
                  <a:gd name="T25" fmla="*/ 34 h 41"/>
                  <a:gd name="T26" fmla="*/ 3 w 50"/>
                  <a:gd name="T27" fmla="*/ 34 h 41"/>
                  <a:gd name="T28" fmla="*/ 9 w 50"/>
                  <a:gd name="T29" fmla="*/ 32 h 41"/>
                  <a:gd name="T30" fmla="*/ 11 w 50"/>
                  <a:gd name="T31" fmla="*/ 32 h 41"/>
                  <a:gd name="T32" fmla="*/ 16 w 50"/>
                  <a:gd name="T33" fmla="*/ 34 h 41"/>
                  <a:gd name="T34" fmla="*/ 19 w 50"/>
                  <a:gd name="T35" fmla="*/ 34 h 41"/>
                  <a:gd name="T36" fmla="*/ 22 w 50"/>
                  <a:gd name="T37" fmla="*/ 32 h 41"/>
                  <a:gd name="T38" fmla="*/ 24 w 50"/>
                  <a:gd name="T39" fmla="*/ 27 h 41"/>
                  <a:gd name="T40" fmla="*/ 28 w 50"/>
                  <a:gd name="T41" fmla="*/ 21 h 41"/>
                  <a:gd name="T42" fmla="*/ 32 w 50"/>
                  <a:gd name="T43" fmla="*/ 19 h 41"/>
                  <a:gd name="T44" fmla="*/ 36 w 50"/>
                  <a:gd name="T45" fmla="*/ 14 h 4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50"/>
                  <a:gd name="T70" fmla="*/ 0 h 41"/>
                  <a:gd name="T71" fmla="*/ 50 w 50"/>
                  <a:gd name="T72" fmla="*/ 41 h 41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50" h="41">
                    <a:moveTo>
                      <a:pt x="49" y="16"/>
                    </a:moveTo>
                    <a:lnTo>
                      <a:pt x="32" y="7"/>
                    </a:lnTo>
                    <a:lnTo>
                      <a:pt x="8" y="0"/>
                    </a:lnTo>
                    <a:lnTo>
                      <a:pt x="8" y="2"/>
                    </a:lnTo>
                    <a:lnTo>
                      <a:pt x="7" y="4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1" y="20"/>
                    </a:lnTo>
                    <a:lnTo>
                      <a:pt x="4" y="24"/>
                    </a:lnTo>
                    <a:lnTo>
                      <a:pt x="4" y="27"/>
                    </a:lnTo>
                    <a:lnTo>
                      <a:pt x="2" y="33"/>
                    </a:lnTo>
                    <a:lnTo>
                      <a:pt x="2" y="35"/>
                    </a:lnTo>
                    <a:lnTo>
                      <a:pt x="0" y="40"/>
                    </a:lnTo>
                    <a:lnTo>
                      <a:pt x="5" y="40"/>
                    </a:lnTo>
                    <a:lnTo>
                      <a:pt x="12" y="38"/>
                    </a:lnTo>
                    <a:lnTo>
                      <a:pt x="15" y="38"/>
                    </a:lnTo>
                    <a:lnTo>
                      <a:pt x="22" y="40"/>
                    </a:lnTo>
                    <a:lnTo>
                      <a:pt x="26" y="40"/>
                    </a:lnTo>
                    <a:lnTo>
                      <a:pt x="30" y="37"/>
                    </a:lnTo>
                    <a:lnTo>
                      <a:pt x="33" y="31"/>
                    </a:lnTo>
                    <a:lnTo>
                      <a:pt x="37" y="25"/>
                    </a:lnTo>
                    <a:lnTo>
                      <a:pt x="43" y="22"/>
                    </a:lnTo>
                    <a:lnTo>
                      <a:pt x="49" y="16"/>
                    </a:lnTo>
                  </a:path>
                </a:pathLst>
              </a:custGeom>
              <a:solidFill>
                <a:srgbClr val="83C2E5"/>
              </a:solidFill>
              <a:ln w="6350" cap="rnd">
                <a:solidFill>
                  <a:srgbClr val="006699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defTabSz="914377">
                  <a:defRPr/>
                </a:pPr>
                <a:endParaRPr lang="en-US" sz="1400" kern="0" dirty="0">
                  <a:solidFill>
                    <a:srgbClr val="000000"/>
                  </a:solidFill>
                  <a:sym typeface="Calibri"/>
                </a:endParaRPr>
              </a:p>
            </p:txBody>
          </p:sp>
          <p:sp>
            <p:nvSpPr>
              <p:cNvPr id="574" name="Freeform 275"/>
              <p:cNvSpPr>
                <a:spLocks/>
              </p:cNvSpPr>
              <p:nvPr/>
            </p:nvSpPr>
            <p:spPr bwMode="auto">
              <a:xfrm>
                <a:off x="1865" y="2550"/>
                <a:ext cx="139" cy="222"/>
              </a:xfrm>
              <a:custGeom>
                <a:avLst/>
                <a:gdLst>
                  <a:gd name="T0" fmla="*/ 101 w 163"/>
                  <a:gd name="T1" fmla="*/ 175 h 240"/>
                  <a:gd name="T2" fmla="*/ 94 w 163"/>
                  <a:gd name="T3" fmla="*/ 204 h 240"/>
                  <a:gd name="T4" fmla="*/ 88 w 163"/>
                  <a:gd name="T5" fmla="*/ 203 h 240"/>
                  <a:gd name="T6" fmla="*/ 90 w 163"/>
                  <a:gd name="T7" fmla="*/ 185 h 240"/>
                  <a:gd name="T8" fmla="*/ 67 w 163"/>
                  <a:gd name="T9" fmla="*/ 182 h 240"/>
                  <a:gd name="T10" fmla="*/ 64 w 163"/>
                  <a:gd name="T11" fmla="*/ 174 h 240"/>
                  <a:gd name="T12" fmla="*/ 58 w 163"/>
                  <a:gd name="T13" fmla="*/ 166 h 240"/>
                  <a:gd name="T14" fmla="*/ 39 w 163"/>
                  <a:gd name="T15" fmla="*/ 159 h 240"/>
                  <a:gd name="T16" fmla="*/ 26 w 163"/>
                  <a:gd name="T17" fmla="*/ 152 h 240"/>
                  <a:gd name="T18" fmla="*/ 19 w 163"/>
                  <a:gd name="T19" fmla="*/ 143 h 240"/>
                  <a:gd name="T20" fmla="*/ 3 w 163"/>
                  <a:gd name="T21" fmla="*/ 135 h 240"/>
                  <a:gd name="T22" fmla="*/ 11 w 163"/>
                  <a:gd name="T23" fmla="*/ 120 h 240"/>
                  <a:gd name="T24" fmla="*/ 14 w 163"/>
                  <a:gd name="T25" fmla="*/ 96 h 240"/>
                  <a:gd name="T26" fmla="*/ 15 w 163"/>
                  <a:gd name="T27" fmla="*/ 61 h 240"/>
                  <a:gd name="T28" fmla="*/ 16 w 163"/>
                  <a:gd name="T29" fmla="*/ 52 h 240"/>
                  <a:gd name="T30" fmla="*/ 16 w 163"/>
                  <a:gd name="T31" fmla="*/ 45 h 240"/>
                  <a:gd name="T32" fmla="*/ 36 w 163"/>
                  <a:gd name="T33" fmla="*/ 29 h 240"/>
                  <a:gd name="T34" fmla="*/ 53 w 163"/>
                  <a:gd name="T35" fmla="*/ 18 h 240"/>
                  <a:gd name="T36" fmla="*/ 62 w 163"/>
                  <a:gd name="T37" fmla="*/ 8 h 240"/>
                  <a:gd name="T38" fmla="*/ 74 w 163"/>
                  <a:gd name="T39" fmla="*/ 5 h 240"/>
                  <a:gd name="T40" fmla="*/ 88 w 163"/>
                  <a:gd name="T41" fmla="*/ 0 h 240"/>
                  <a:gd name="T42" fmla="*/ 91 w 163"/>
                  <a:gd name="T43" fmla="*/ 3 h 240"/>
                  <a:gd name="T44" fmla="*/ 85 w 163"/>
                  <a:gd name="T45" fmla="*/ 6 h 240"/>
                  <a:gd name="T46" fmla="*/ 72 w 163"/>
                  <a:gd name="T47" fmla="*/ 18 h 240"/>
                  <a:gd name="T48" fmla="*/ 64 w 163"/>
                  <a:gd name="T49" fmla="*/ 25 h 240"/>
                  <a:gd name="T50" fmla="*/ 64 w 163"/>
                  <a:gd name="T51" fmla="*/ 40 h 240"/>
                  <a:gd name="T52" fmla="*/ 66 w 163"/>
                  <a:gd name="T53" fmla="*/ 50 h 240"/>
                  <a:gd name="T54" fmla="*/ 66 w 163"/>
                  <a:gd name="T55" fmla="*/ 68 h 240"/>
                  <a:gd name="T56" fmla="*/ 99 w 163"/>
                  <a:gd name="T57" fmla="*/ 77 h 240"/>
                  <a:gd name="T58" fmla="*/ 110 w 163"/>
                  <a:gd name="T59" fmla="*/ 84 h 240"/>
                  <a:gd name="T60" fmla="*/ 116 w 163"/>
                  <a:gd name="T61" fmla="*/ 82 h 240"/>
                  <a:gd name="T62" fmla="*/ 111 w 163"/>
                  <a:gd name="T63" fmla="*/ 92 h 240"/>
                  <a:gd name="T64" fmla="*/ 112 w 163"/>
                  <a:gd name="T65" fmla="*/ 110 h 240"/>
                  <a:gd name="T66" fmla="*/ 111 w 163"/>
                  <a:gd name="T67" fmla="*/ 120 h 240"/>
                  <a:gd name="T68" fmla="*/ 118 w 163"/>
                  <a:gd name="T69" fmla="*/ 140 h 240"/>
                  <a:gd name="T70" fmla="*/ 115 w 163"/>
                  <a:gd name="T71" fmla="*/ 137 h 240"/>
                  <a:gd name="T72" fmla="*/ 94 w 163"/>
                  <a:gd name="T73" fmla="*/ 134 h 240"/>
                  <a:gd name="T74" fmla="*/ 100 w 163"/>
                  <a:gd name="T75" fmla="*/ 142 h 240"/>
                  <a:gd name="T76" fmla="*/ 99 w 163"/>
                  <a:gd name="T77" fmla="*/ 147 h 240"/>
                  <a:gd name="T78" fmla="*/ 95 w 163"/>
                  <a:gd name="T79" fmla="*/ 148 h 240"/>
                  <a:gd name="T80" fmla="*/ 99 w 163"/>
                  <a:gd name="T81" fmla="*/ 163 h 24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63"/>
                  <a:gd name="T124" fmla="*/ 0 h 240"/>
                  <a:gd name="T125" fmla="*/ 163 w 163"/>
                  <a:gd name="T126" fmla="*/ 240 h 24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63" h="240">
                    <a:moveTo>
                      <a:pt x="136" y="190"/>
                    </a:moveTo>
                    <a:lnTo>
                      <a:pt x="138" y="204"/>
                    </a:lnTo>
                    <a:lnTo>
                      <a:pt x="137" y="209"/>
                    </a:lnTo>
                    <a:lnTo>
                      <a:pt x="129" y="239"/>
                    </a:lnTo>
                    <a:lnTo>
                      <a:pt x="125" y="237"/>
                    </a:lnTo>
                    <a:lnTo>
                      <a:pt x="121" y="237"/>
                    </a:lnTo>
                    <a:lnTo>
                      <a:pt x="128" y="223"/>
                    </a:lnTo>
                    <a:lnTo>
                      <a:pt x="124" y="216"/>
                    </a:lnTo>
                    <a:lnTo>
                      <a:pt x="103" y="215"/>
                    </a:lnTo>
                    <a:lnTo>
                      <a:pt x="92" y="213"/>
                    </a:lnTo>
                    <a:lnTo>
                      <a:pt x="88" y="207"/>
                    </a:lnTo>
                    <a:lnTo>
                      <a:pt x="88" y="203"/>
                    </a:lnTo>
                    <a:lnTo>
                      <a:pt x="88" y="200"/>
                    </a:lnTo>
                    <a:lnTo>
                      <a:pt x="80" y="194"/>
                    </a:lnTo>
                    <a:lnTo>
                      <a:pt x="70" y="189"/>
                    </a:lnTo>
                    <a:lnTo>
                      <a:pt x="54" y="186"/>
                    </a:lnTo>
                    <a:lnTo>
                      <a:pt x="45" y="181"/>
                    </a:lnTo>
                    <a:lnTo>
                      <a:pt x="36" y="177"/>
                    </a:lnTo>
                    <a:lnTo>
                      <a:pt x="29" y="169"/>
                    </a:lnTo>
                    <a:lnTo>
                      <a:pt x="26" y="168"/>
                    </a:lnTo>
                    <a:lnTo>
                      <a:pt x="0" y="163"/>
                    </a:lnTo>
                    <a:lnTo>
                      <a:pt x="4" y="158"/>
                    </a:lnTo>
                    <a:lnTo>
                      <a:pt x="11" y="151"/>
                    </a:lnTo>
                    <a:lnTo>
                      <a:pt x="15" y="141"/>
                    </a:lnTo>
                    <a:lnTo>
                      <a:pt x="20" y="127"/>
                    </a:lnTo>
                    <a:lnTo>
                      <a:pt x="20" y="112"/>
                    </a:lnTo>
                    <a:lnTo>
                      <a:pt x="20" y="89"/>
                    </a:lnTo>
                    <a:lnTo>
                      <a:pt x="21" y="71"/>
                    </a:lnTo>
                    <a:lnTo>
                      <a:pt x="21" y="65"/>
                    </a:lnTo>
                    <a:lnTo>
                      <a:pt x="22" y="60"/>
                    </a:lnTo>
                    <a:lnTo>
                      <a:pt x="21" y="54"/>
                    </a:lnTo>
                    <a:lnTo>
                      <a:pt x="22" y="53"/>
                    </a:lnTo>
                    <a:lnTo>
                      <a:pt x="36" y="49"/>
                    </a:lnTo>
                    <a:lnTo>
                      <a:pt x="49" y="33"/>
                    </a:lnTo>
                    <a:lnTo>
                      <a:pt x="54" y="22"/>
                    </a:lnTo>
                    <a:lnTo>
                      <a:pt x="73" y="21"/>
                    </a:lnTo>
                    <a:lnTo>
                      <a:pt x="81" y="13"/>
                    </a:lnTo>
                    <a:lnTo>
                      <a:pt x="86" y="10"/>
                    </a:lnTo>
                    <a:lnTo>
                      <a:pt x="91" y="7"/>
                    </a:lnTo>
                    <a:lnTo>
                      <a:pt x="102" y="5"/>
                    </a:lnTo>
                    <a:lnTo>
                      <a:pt x="109" y="2"/>
                    </a:lnTo>
                    <a:lnTo>
                      <a:pt x="121" y="0"/>
                    </a:lnTo>
                    <a:lnTo>
                      <a:pt x="124" y="0"/>
                    </a:lnTo>
                    <a:lnTo>
                      <a:pt x="126" y="3"/>
                    </a:lnTo>
                    <a:lnTo>
                      <a:pt x="124" y="4"/>
                    </a:lnTo>
                    <a:lnTo>
                      <a:pt x="117" y="7"/>
                    </a:lnTo>
                    <a:lnTo>
                      <a:pt x="108" y="16"/>
                    </a:lnTo>
                    <a:lnTo>
                      <a:pt x="99" y="21"/>
                    </a:lnTo>
                    <a:lnTo>
                      <a:pt x="91" y="25"/>
                    </a:lnTo>
                    <a:lnTo>
                      <a:pt x="88" y="29"/>
                    </a:lnTo>
                    <a:lnTo>
                      <a:pt x="86" y="34"/>
                    </a:lnTo>
                    <a:lnTo>
                      <a:pt x="88" y="47"/>
                    </a:lnTo>
                    <a:lnTo>
                      <a:pt x="89" y="49"/>
                    </a:lnTo>
                    <a:lnTo>
                      <a:pt x="90" y="58"/>
                    </a:lnTo>
                    <a:lnTo>
                      <a:pt x="88" y="70"/>
                    </a:lnTo>
                    <a:lnTo>
                      <a:pt x="90" y="79"/>
                    </a:lnTo>
                    <a:lnTo>
                      <a:pt x="99" y="85"/>
                    </a:lnTo>
                    <a:lnTo>
                      <a:pt x="136" y="90"/>
                    </a:lnTo>
                    <a:lnTo>
                      <a:pt x="138" y="98"/>
                    </a:lnTo>
                    <a:lnTo>
                      <a:pt x="151" y="98"/>
                    </a:lnTo>
                    <a:lnTo>
                      <a:pt x="156" y="96"/>
                    </a:lnTo>
                    <a:lnTo>
                      <a:pt x="159" y="96"/>
                    </a:lnTo>
                    <a:lnTo>
                      <a:pt x="159" y="102"/>
                    </a:lnTo>
                    <a:lnTo>
                      <a:pt x="153" y="107"/>
                    </a:lnTo>
                    <a:lnTo>
                      <a:pt x="151" y="116"/>
                    </a:lnTo>
                    <a:lnTo>
                      <a:pt x="154" y="129"/>
                    </a:lnTo>
                    <a:lnTo>
                      <a:pt x="162" y="132"/>
                    </a:lnTo>
                    <a:lnTo>
                      <a:pt x="153" y="140"/>
                    </a:lnTo>
                    <a:lnTo>
                      <a:pt x="156" y="148"/>
                    </a:lnTo>
                    <a:lnTo>
                      <a:pt x="162" y="163"/>
                    </a:lnTo>
                    <a:lnTo>
                      <a:pt x="158" y="163"/>
                    </a:lnTo>
                    <a:lnTo>
                      <a:pt x="158" y="160"/>
                    </a:lnTo>
                    <a:lnTo>
                      <a:pt x="154" y="154"/>
                    </a:lnTo>
                    <a:lnTo>
                      <a:pt x="129" y="157"/>
                    </a:lnTo>
                    <a:lnTo>
                      <a:pt x="130" y="166"/>
                    </a:lnTo>
                    <a:lnTo>
                      <a:pt x="137" y="166"/>
                    </a:lnTo>
                    <a:lnTo>
                      <a:pt x="140" y="175"/>
                    </a:lnTo>
                    <a:lnTo>
                      <a:pt x="136" y="172"/>
                    </a:lnTo>
                    <a:lnTo>
                      <a:pt x="131" y="172"/>
                    </a:lnTo>
                    <a:lnTo>
                      <a:pt x="130" y="173"/>
                    </a:lnTo>
                    <a:lnTo>
                      <a:pt x="130" y="182"/>
                    </a:lnTo>
                    <a:lnTo>
                      <a:pt x="136" y="190"/>
                    </a:lnTo>
                  </a:path>
                </a:pathLst>
              </a:custGeom>
              <a:solidFill>
                <a:srgbClr val="83C2E5"/>
              </a:solidFill>
              <a:ln w="6350" cap="rnd">
                <a:solidFill>
                  <a:srgbClr val="006699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defTabSz="914377">
                  <a:defRPr/>
                </a:pPr>
                <a:endParaRPr lang="en-US" sz="1400" kern="0" dirty="0">
                  <a:solidFill>
                    <a:srgbClr val="000000"/>
                  </a:solidFill>
                  <a:sym typeface="Calibri"/>
                </a:endParaRPr>
              </a:p>
            </p:txBody>
          </p:sp>
          <p:sp>
            <p:nvSpPr>
              <p:cNvPr id="575" name="Freeform 276"/>
              <p:cNvSpPr>
                <a:spLocks/>
              </p:cNvSpPr>
              <p:nvPr/>
            </p:nvSpPr>
            <p:spPr bwMode="auto">
              <a:xfrm>
                <a:off x="1930" y="3015"/>
                <a:ext cx="249" cy="610"/>
              </a:xfrm>
              <a:custGeom>
                <a:avLst/>
                <a:gdLst>
                  <a:gd name="T0" fmla="*/ 65 w 292"/>
                  <a:gd name="T1" fmla="*/ 31 h 658"/>
                  <a:gd name="T2" fmla="*/ 55 w 292"/>
                  <a:gd name="T3" fmla="*/ 49 h 658"/>
                  <a:gd name="T4" fmla="*/ 38 w 292"/>
                  <a:gd name="T5" fmla="*/ 96 h 658"/>
                  <a:gd name="T6" fmla="*/ 30 w 292"/>
                  <a:gd name="T7" fmla="*/ 210 h 658"/>
                  <a:gd name="T8" fmla="*/ 20 w 292"/>
                  <a:gd name="T9" fmla="*/ 240 h 658"/>
                  <a:gd name="T10" fmla="*/ 20 w 292"/>
                  <a:gd name="T11" fmla="*/ 249 h 658"/>
                  <a:gd name="T12" fmla="*/ 17 w 292"/>
                  <a:gd name="T13" fmla="*/ 275 h 658"/>
                  <a:gd name="T14" fmla="*/ 17 w 292"/>
                  <a:gd name="T15" fmla="*/ 283 h 658"/>
                  <a:gd name="T16" fmla="*/ 15 w 292"/>
                  <a:gd name="T17" fmla="*/ 326 h 658"/>
                  <a:gd name="T18" fmla="*/ 18 w 292"/>
                  <a:gd name="T19" fmla="*/ 360 h 658"/>
                  <a:gd name="T20" fmla="*/ 6 w 292"/>
                  <a:gd name="T21" fmla="*/ 377 h 658"/>
                  <a:gd name="T22" fmla="*/ 0 w 292"/>
                  <a:gd name="T23" fmla="*/ 453 h 658"/>
                  <a:gd name="T24" fmla="*/ 3 w 292"/>
                  <a:gd name="T25" fmla="*/ 474 h 658"/>
                  <a:gd name="T26" fmla="*/ 44 w 292"/>
                  <a:gd name="T27" fmla="*/ 501 h 658"/>
                  <a:gd name="T28" fmla="*/ 80 w 292"/>
                  <a:gd name="T29" fmla="*/ 548 h 658"/>
                  <a:gd name="T30" fmla="*/ 93 w 292"/>
                  <a:gd name="T31" fmla="*/ 554 h 658"/>
                  <a:gd name="T32" fmla="*/ 75 w 292"/>
                  <a:gd name="T33" fmla="*/ 526 h 658"/>
                  <a:gd name="T34" fmla="*/ 57 w 292"/>
                  <a:gd name="T35" fmla="*/ 521 h 658"/>
                  <a:gd name="T36" fmla="*/ 45 w 292"/>
                  <a:gd name="T37" fmla="*/ 484 h 658"/>
                  <a:gd name="T38" fmla="*/ 43 w 292"/>
                  <a:gd name="T39" fmla="*/ 457 h 658"/>
                  <a:gd name="T40" fmla="*/ 59 w 292"/>
                  <a:gd name="T41" fmla="*/ 434 h 658"/>
                  <a:gd name="T42" fmla="*/ 75 w 292"/>
                  <a:gd name="T43" fmla="*/ 415 h 658"/>
                  <a:gd name="T44" fmla="*/ 72 w 292"/>
                  <a:gd name="T45" fmla="*/ 393 h 658"/>
                  <a:gd name="T46" fmla="*/ 60 w 292"/>
                  <a:gd name="T47" fmla="*/ 382 h 658"/>
                  <a:gd name="T48" fmla="*/ 65 w 292"/>
                  <a:gd name="T49" fmla="*/ 362 h 658"/>
                  <a:gd name="T50" fmla="*/ 89 w 292"/>
                  <a:gd name="T51" fmla="*/ 326 h 658"/>
                  <a:gd name="T52" fmla="*/ 97 w 292"/>
                  <a:gd name="T53" fmla="*/ 302 h 658"/>
                  <a:gd name="T54" fmla="*/ 89 w 292"/>
                  <a:gd name="T55" fmla="*/ 286 h 658"/>
                  <a:gd name="T56" fmla="*/ 113 w 292"/>
                  <a:gd name="T57" fmla="*/ 267 h 658"/>
                  <a:gd name="T58" fmla="*/ 126 w 292"/>
                  <a:gd name="T59" fmla="*/ 250 h 658"/>
                  <a:gd name="T60" fmla="*/ 154 w 292"/>
                  <a:gd name="T61" fmla="*/ 249 h 658"/>
                  <a:gd name="T62" fmla="*/ 172 w 292"/>
                  <a:gd name="T63" fmla="*/ 227 h 658"/>
                  <a:gd name="T64" fmla="*/ 164 w 292"/>
                  <a:gd name="T65" fmla="*/ 185 h 658"/>
                  <a:gd name="T66" fmla="*/ 159 w 292"/>
                  <a:gd name="T67" fmla="*/ 165 h 658"/>
                  <a:gd name="T68" fmla="*/ 159 w 292"/>
                  <a:gd name="T69" fmla="*/ 129 h 658"/>
                  <a:gd name="T70" fmla="*/ 175 w 292"/>
                  <a:gd name="T71" fmla="*/ 102 h 658"/>
                  <a:gd name="T72" fmla="*/ 211 w 292"/>
                  <a:gd name="T73" fmla="*/ 59 h 658"/>
                  <a:gd name="T74" fmla="*/ 204 w 292"/>
                  <a:gd name="T75" fmla="*/ 49 h 658"/>
                  <a:gd name="T76" fmla="*/ 196 w 292"/>
                  <a:gd name="T77" fmla="*/ 63 h 658"/>
                  <a:gd name="T78" fmla="*/ 154 w 292"/>
                  <a:gd name="T79" fmla="*/ 74 h 658"/>
                  <a:gd name="T80" fmla="*/ 135 w 292"/>
                  <a:gd name="T81" fmla="*/ 23 h 658"/>
                  <a:gd name="T82" fmla="*/ 113 w 292"/>
                  <a:gd name="T83" fmla="*/ 12 h 658"/>
                  <a:gd name="T84" fmla="*/ 107 w 292"/>
                  <a:gd name="T85" fmla="*/ 0 h 658"/>
                  <a:gd name="T86" fmla="*/ 95 w 292"/>
                  <a:gd name="T87" fmla="*/ 8 h 658"/>
                  <a:gd name="T88" fmla="*/ 75 w 292"/>
                  <a:gd name="T89" fmla="*/ 0 h 658"/>
                  <a:gd name="T90" fmla="*/ 66 w 292"/>
                  <a:gd name="T91" fmla="*/ 14 h 65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92"/>
                  <a:gd name="T139" fmla="*/ 0 h 658"/>
                  <a:gd name="T140" fmla="*/ 292 w 292"/>
                  <a:gd name="T141" fmla="*/ 658 h 65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92" h="658">
                    <a:moveTo>
                      <a:pt x="90" y="16"/>
                    </a:moveTo>
                    <a:lnTo>
                      <a:pt x="90" y="24"/>
                    </a:lnTo>
                    <a:lnTo>
                      <a:pt x="89" y="36"/>
                    </a:lnTo>
                    <a:lnTo>
                      <a:pt x="82" y="40"/>
                    </a:lnTo>
                    <a:lnTo>
                      <a:pt x="78" y="47"/>
                    </a:lnTo>
                    <a:lnTo>
                      <a:pt x="75" y="57"/>
                    </a:lnTo>
                    <a:lnTo>
                      <a:pt x="65" y="73"/>
                    </a:lnTo>
                    <a:lnTo>
                      <a:pt x="54" y="96"/>
                    </a:lnTo>
                    <a:lnTo>
                      <a:pt x="52" y="112"/>
                    </a:lnTo>
                    <a:lnTo>
                      <a:pt x="52" y="144"/>
                    </a:lnTo>
                    <a:lnTo>
                      <a:pt x="51" y="232"/>
                    </a:lnTo>
                    <a:lnTo>
                      <a:pt x="41" y="244"/>
                    </a:lnTo>
                    <a:lnTo>
                      <a:pt x="35" y="253"/>
                    </a:lnTo>
                    <a:lnTo>
                      <a:pt x="33" y="262"/>
                    </a:lnTo>
                    <a:lnTo>
                      <a:pt x="27" y="279"/>
                    </a:lnTo>
                    <a:lnTo>
                      <a:pt x="24" y="280"/>
                    </a:lnTo>
                    <a:lnTo>
                      <a:pt x="24" y="283"/>
                    </a:lnTo>
                    <a:lnTo>
                      <a:pt x="27" y="290"/>
                    </a:lnTo>
                    <a:lnTo>
                      <a:pt x="24" y="300"/>
                    </a:lnTo>
                    <a:lnTo>
                      <a:pt x="26" y="307"/>
                    </a:lnTo>
                    <a:lnTo>
                      <a:pt x="24" y="320"/>
                    </a:lnTo>
                    <a:lnTo>
                      <a:pt x="21" y="322"/>
                    </a:lnTo>
                    <a:lnTo>
                      <a:pt x="21" y="329"/>
                    </a:lnTo>
                    <a:lnTo>
                      <a:pt x="23" y="329"/>
                    </a:lnTo>
                    <a:lnTo>
                      <a:pt x="23" y="367"/>
                    </a:lnTo>
                    <a:lnTo>
                      <a:pt x="21" y="375"/>
                    </a:lnTo>
                    <a:lnTo>
                      <a:pt x="21" y="380"/>
                    </a:lnTo>
                    <a:lnTo>
                      <a:pt x="24" y="388"/>
                    </a:lnTo>
                    <a:lnTo>
                      <a:pt x="25" y="406"/>
                    </a:lnTo>
                    <a:lnTo>
                      <a:pt x="25" y="418"/>
                    </a:lnTo>
                    <a:lnTo>
                      <a:pt x="23" y="426"/>
                    </a:lnTo>
                    <a:lnTo>
                      <a:pt x="14" y="433"/>
                    </a:lnTo>
                    <a:lnTo>
                      <a:pt x="8" y="439"/>
                    </a:lnTo>
                    <a:lnTo>
                      <a:pt x="4" y="450"/>
                    </a:lnTo>
                    <a:lnTo>
                      <a:pt x="3" y="527"/>
                    </a:lnTo>
                    <a:lnTo>
                      <a:pt x="0" y="528"/>
                    </a:lnTo>
                    <a:lnTo>
                      <a:pt x="1" y="532"/>
                    </a:lnTo>
                    <a:lnTo>
                      <a:pt x="3" y="540"/>
                    </a:lnTo>
                    <a:lnTo>
                      <a:pt x="4" y="551"/>
                    </a:lnTo>
                    <a:lnTo>
                      <a:pt x="16" y="563"/>
                    </a:lnTo>
                    <a:lnTo>
                      <a:pt x="59" y="565"/>
                    </a:lnTo>
                    <a:lnTo>
                      <a:pt x="61" y="583"/>
                    </a:lnTo>
                    <a:lnTo>
                      <a:pt x="61" y="608"/>
                    </a:lnTo>
                    <a:lnTo>
                      <a:pt x="65" y="635"/>
                    </a:lnTo>
                    <a:lnTo>
                      <a:pt x="110" y="637"/>
                    </a:lnTo>
                    <a:lnTo>
                      <a:pt x="124" y="657"/>
                    </a:lnTo>
                    <a:lnTo>
                      <a:pt x="127" y="650"/>
                    </a:lnTo>
                    <a:lnTo>
                      <a:pt x="128" y="645"/>
                    </a:lnTo>
                    <a:lnTo>
                      <a:pt x="128" y="635"/>
                    </a:lnTo>
                    <a:lnTo>
                      <a:pt x="115" y="621"/>
                    </a:lnTo>
                    <a:lnTo>
                      <a:pt x="103" y="612"/>
                    </a:lnTo>
                    <a:lnTo>
                      <a:pt x="98" y="613"/>
                    </a:lnTo>
                    <a:lnTo>
                      <a:pt x="85" y="610"/>
                    </a:lnTo>
                    <a:lnTo>
                      <a:pt x="78" y="606"/>
                    </a:lnTo>
                    <a:lnTo>
                      <a:pt x="72" y="597"/>
                    </a:lnTo>
                    <a:lnTo>
                      <a:pt x="65" y="583"/>
                    </a:lnTo>
                    <a:lnTo>
                      <a:pt x="62" y="563"/>
                    </a:lnTo>
                    <a:lnTo>
                      <a:pt x="61" y="559"/>
                    </a:lnTo>
                    <a:lnTo>
                      <a:pt x="59" y="546"/>
                    </a:lnTo>
                    <a:lnTo>
                      <a:pt x="60" y="532"/>
                    </a:lnTo>
                    <a:lnTo>
                      <a:pt x="63" y="526"/>
                    </a:lnTo>
                    <a:lnTo>
                      <a:pt x="68" y="523"/>
                    </a:lnTo>
                    <a:lnTo>
                      <a:pt x="81" y="505"/>
                    </a:lnTo>
                    <a:lnTo>
                      <a:pt x="93" y="497"/>
                    </a:lnTo>
                    <a:lnTo>
                      <a:pt x="101" y="490"/>
                    </a:lnTo>
                    <a:lnTo>
                      <a:pt x="103" y="483"/>
                    </a:lnTo>
                    <a:lnTo>
                      <a:pt x="104" y="471"/>
                    </a:lnTo>
                    <a:lnTo>
                      <a:pt x="104" y="463"/>
                    </a:lnTo>
                    <a:lnTo>
                      <a:pt x="100" y="457"/>
                    </a:lnTo>
                    <a:lnTo>
                      <a:pt x="92" y="454"/>
                    </a:lnTo>
                    <a:lnTo>
                      <a:pt x="86" y="450"/>
                    </a:lnTo>
                    <a:lnTo>
                      <a:pt x="82" y="444"/>
                    </a:lnTo>
                    <a:lnTo>
                      <a:pt x="81" y="434"/>
                    </a:lnTo>
                    <a:lnTo>
                      <a:pt x="84" y="425"/>
                    </a:lnTo>
                    <a:lnTo>
                      <a:pt x="89" y="421"/>
                    </a:lnTo>
                    <a:lnTo>
                      <a:pt x="98" y="421"/>
                    </a:lnTo>
                    <a:lnTo>
                      <a:pt x="114" y="399"/>
                    </a:lnTo>
                    <a:lnTo>
                      <a:pt x="122" y="380"/>
                    </a:lnTo>
                    <a:lnTo>
                      <a:pt x="122" y="369"/>
                    </a:lnTo>
                    <a:lnTo>
                      <a:pt x="134" y="366"/>
                    </a:lnTo>
                    <a:lnTo>
                      <a:pt x="134" y="352"/>
                    </a:lnTo>
                    <a:lnTo>
                      <a:pt x="122" y="346"/>
                    </a:lnTo>
                    <a:lnTo>
                      <a:pt x="120" y="338"/>
                    </a:lnTo>
                    <a:lnTo>
                      <a:pt x="122" y="333"/>
                    </a:lnTo>
                    <a:lnTo>
                      <a:pt x="128" y="330"/>
                    </a:lnTo>
                    <a:lnTo>
                      <a:pt x="151" y="333"/>
                    </a:lnTo>
                    <a:lnTo>
                      <a:pt x="155" y="311"/>
                    </a:lnTo>
                    <a:lnTo>
                      <a:pt x="158" y="300"/>
                    </a:lnTo>
                    <a:lnTo>
                      <a:pt x="165" y="293"/>
                    </a:lnTo>
                    <a:lnTo>
                      <a:pt x="173" y="291"/>
                    </a:lnTo>
                    <a:lnTo>
                      <a:pt x="181" y="293"/>
                    </a:lnTo>
                    <a:lnTo>
                      <a:pt x="200" y="293"/>
                    </a:lnTo>
                    <a:lnTo>
                      <a:pt x="212" y="290"/>
                    </a:lnTo>
                    <a:lnTo>
                      <a:pt x="221" y="285"/>
                    </a:lnTo>
                    <a:lnTo>
                      <a:pt x="230" y="276"/>
                    </a:lnTo>
                    <a:lnTo>
                      <a:pt x="237" y="264"/>
                    </a:lnTo>
                    <a:lnTo>
                      <a:pt x="238" y="250"/>
                    </a:lnTo>
                    <a:lnTo>
                      <a:pt x="231" y="231"/>
                    </a:lnTo>
                    <a:lnTo>
                      <a:pt x="225" y="216"/>
                    </a:lnTo>
                    <a:lnTo>
                      <a:pt x="219" y="205"/>
                    </a:lnTo>
                    <a:lnTo>
                      <a:pt x="218" y="198"/>
                    </a:lnTo>
                    <a:lnTo>
                      <a:pt x="219" y="192"/>
                    </a:lnTo>
                    <a:lnTo>
                      <a:pt x="217" y="173"/>
                    </a:lnTo>
                    <a:lnTo>
                      <a:pt x="217" y="158"/>
                    </a:lnTo>
                    <a:lnTo>
                      <a:pt x="219" y="150"/>
                    </a:lnTo>
                    <a:lnTo>
                      <a:pt x="231" y="132"/>
                    </a:lnTo>
                    <a:lnTo>
                      <a:pt x="233" y="128"/>
                    </a:lnTo>
                    <a:lnTo>
                      <a:pt x="240" y="119"/>
                    </a:lnTo>
                    <a:lnTo>
                      <a:pt x="250" y="108"/>
                    </a:lnTo>
                    <a:lnTo>
                      <a:pt x="287" y="81"/>
                    </a:lnTo>
                    <a:lnTo>
                      <a:pt x="291" y="69"/>
                    </a:lnTo>
                    <a:lnTo>
                      <a:pt x="289" y="63"/>
                    </a:lnTo>
                    <a:lnTo>
                      <a:pt x="283" y="60"/>
                    </a:lnTo>
                    <a:lnTo>
                      <a:pt x="280" y="57"/>
                    </a:lnTo>
                    <a:lnTo>
                      <a:pt x="280" y="55"/>
                    </a:lnTo>
                    <a:lnTo>
                      <a:pt x="275" y="57"/>
                    </a:lnTo>
                    <a:lnTo>
                      <a:pt x="270" y="73"/>
                    </a:lnTo>
                    <a:lnTo>
                      <a:pt x="267" y="82"/>
                    </a:lnTo>
                    <a:lnTo>
                      <a:pt x="266" y="87"/>
                    </a:lnTo>
                    <a:lnTo>
                      <a:pt x="212" y="86"/>
                    </a:lnTo>
                    <a:lnTo>
                      <a:pt x="229" y="51"/>
                    </a:lnTo>
                    <a:lnTo>
                      <a:pt x="191" y="34"/>
                    </a:lnTo>
                    <a:lnTo>
                      <a:pt x="185" y="27"/>
                    </a:lnTo>
                    <a:lnTo>
                      <a:pt x="168" y="20"/>
                    </a:lnTo>
                    <a:lnTo>
                      <a:pt x="158" y="15"/>
                    </a:lnTo>
                    <a:lnTo>
                      <a:pt x="156" y="14"/>
                    </a:lnTo>
                    <a:lnTo>
                      <a:pt x="157" y="5"/>
                    </a:lnTo>
                    <a:lnTo>
                      <a:pt x="151" y="1"/>
                    </a:lnTo>
                    <a:lnTo>
                      <a:pt x="147" y="0"/>
                    </a:lnTo>
                    <a:lnTo>
                      <a:pt x="141" y="3"/>
                    </a:lnTo>
                    <a:lnTo>
                      <a:pt x="130" y="15"/>
                    </a:lnTo>
                    <a:lnTo>
                      <a:pt x="130" y="10"/>
                    </a:lnTo>
                    <a:lnTo>
                      <a:pt x="127" y="4"/>
                    </a:lnTo>
                    <a:lnTo>
                      <a:pt x="118" y="3"/>
                    </a:lnTo>
                    <a:lnTo>
                      <a:pt x="103" y="0"/>
                    </a:lnTo>
                    <a:lnTo>
                      <a:pt x="100" y="6"/>
                    </a:lnTo>
                    <a:lnTo>
                      <a:pt x="96" y="12"/>
                    </a:lnTo>
                    <a:lnTo>
                      <a:pt x="90" y="16"/>
                    </a:lnTo>
                  </a:path>
                </a:pathLst>
              </a:custGeom>
              <a:solidFill>
                <a:srgbClr val="83C2E5"/>
              </a:solidFill>
              <a:ln w="6350" cap="rnd">
                <a:solidFill>
                  <a:srgbClr val="006699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defTabSz="914377">
                  <a:defRPr/>
                </a:pPr>
                <a:endParaRPr lang="en-US" sz="1400" kern="0" dirty="0">
                  <a:solidFill>
                    <a:srgbClr val="000000"/>
                  </a:solidFill>
                  <a:sym typeface="Calibri"/>
                </a:endParaRPr>
              </a:p>
            </p:txBody>
          </p:sp>
          <p:sp>
            <p:nvSpPr>
              <p:cNvPr id="576" name="Freeform 277"/>
              <p:cNvSpPr>
                <a:spLocks/>
              </p:cNvSpPr>
              <p:nvPr/>
            </p:nvSpPr>
            <p:spPr bwMode="auto">
              <a:xfrm>
                <a:off x="1927" y="2654"/>
                <a:ext cx="490" cy="529"/>
              </a:xfrm>
              <a:custGeom>
                <a:avLst/>
                <a:gdLst>
                  <a:gd name="T0" fmla="*/ 253 w 574"/>
                  <a:gd name="T1" fmla="*/ 426 h 571"/>
                  <a:gd name="T2" fmla="*/ 303 w 574"/>
                  <a:gd name="T3" fmla="*/ 356 h 571"/>
                  <a:gd name="T4" fmla="*/ 350 w 574"/>
                  <a:gd name="T5" fmla="*/ 327 h 571"/>
                  <a:gd name="T6" fmla="*/ 371 w 574"/>
                  <a:gd name="T7" fmla="*/ 243 h 571"/>
                  <a:gd name="T8" fmla="*/ 416 w 574"/>
                  <a:gd name="T9" fmla="*/ 145 h 571"/>
                  <a:gd name="T10" fmla="*/ 405 w 574"/>
                  <a:gd name="T11" fmla="*/ 117 h 571"/>
                  <a:gd name="T12" fmla="*/ 351 w 574"/>
                  <a:gd name="T13" fmla="*/ 94 h 571"/>
                  <a:gd name="T14" fmla="*/ 296 w 574"/>
                  <a:gd name="T15" fmla="*/ 84 h 571"/>
                  <a:gd name="T16" fmla="*/ 288 w 574"/>
                  <a:gd name="T17" fmla="*/ 66 h 571"/>
                  <a:gd name="T18" fmla="*/ 231 w 574"/>
                  <a:gd name="T19" fmla="*/ 81 h 571"/>
                  <a:gd name="T20" fmla="*/ 227 w 574"/>
                  <a:gd name="T21" fmla="*/ 76 h 571"/>
                  <a:gd name="T22" fmla="*/ 253 w 574"/>
                  <a:gd name="T23" fmla="*/ 44 h 571"/>
                  <a:gd name="T24" fmla="*/ 231 w 574"/>
                  <a:gd name="T25" fmla="*/ 8 h 571"/>
                  <a:gd name="T26" fmla="*/ 212 w 574"/>
                  <a:gd name="T27" fmla="*/ 8 h 571"/>
                  <a:gd name="T28" fmla="*/ 201 w 574"/>
                  <a:gd name="T29" fmla="*/ 20 h 571"/>
                  <a:gd name="T30" fmla="*/ 186 w 574"/>
                  <a:gd name="T31" fmla="*/ 20 h 571"/>
                  <a:gd name="T32" fmla="*/ 175 w 574"/>
                  <a:gd name="T33" fmla="*/ 20 h 571"/>
                  <a:gd name="T34" fmla="*/ 159 w 574"/>
                  <a:gd name="T35" fmla="*/ 22 h 571"/>
                  <a:gd name="T36" fmla="*/ 144 w 574"/>
                  <a:gd name="T37" fmla="*/ 25 h 571"/>
                  <a:gd name="T38" fmla="*/ 138 w 574"/>
                  <a:gd name="T39" fmla="*/ 3 h 571"/>
                  <a:gd name="T40" fmla="*/ 123 w 574"/>
                  <a:gd name="T41" fmla="*/ 9 h 571"/>
                  <a:gd name="T42" fmla="*/ 102 w 574"/>
                  <a:gd name="T43" fmla="*/ 6 h 571"/>
                  <a:gd name="T44" fmla="*/ 96 w 574"/>
                  <a:gd name="T45" fmla="*/ 12 h 571"/>
                  <a:gd name="T46" fmla="*/ 107 w 574"/>
                  <a:gd name="T47" fmla="*/ 21 h 571"/>
                  <a:gd name="T48" fmla="*/ 73 w 574"/>
                  <a:gd name="T49" fmla="*/ 44 h 571"/>
                  <a:gd name="T50" fmla="*/ 40 w 574"/>
                  <a:gd name="T51" fmla="*/ 38 h 571"/>
                  <a:gd name="T52" fmla="*/ 45 w 574"/>
                  <a:gd name="T53" fmla="*/ 51 h 571"/>
                  <a:gd name="T54" fmla="*/ 45 w 574"/>
                  <a:gd name="T55" fmla="*/ 65 h 571"/>
                  <a:gd name="T56" fmla="*/ 39 w 574"/>
                  <a:gd name="T57" fmla="*/ 113 h 571"/>
                  <a:gd name="T58" fmla="*/ 20 w 574"/>
                  <a:gd name="T59" fmla="*/ 115 h 571"/>
                  <a:gd name="T60" fmla="*/ 4 w 574"/>
                  <a:gd name="T61" fmla="*/ 136 h 571"/>
                  <a:gd name="T62" fmla="*/ 3 w 574"/>
                  <a:gd name="T63" fmla="*/ 167 h 571"/>
                  <a:gd name="T64" fmla="*/ 10 w 574"/>
                  <a:gd name="T65" fmla="*/ 170 h 571"/>
                  <a:gd name="T66" fmla="*/ 23 w 574"/>
                  <a:gd name="T67" fmla="*/ 176 h 571"/>
                  <a:gd name="T68" fmla="*/ 32 w 574"/>
                  <a:gd name="T69" fmla="*/ 191 h 571"/>
                  <a:gd name="T70" fmla="*/ 67 w 574"/>
                  <a:gd name="T71" fmla="*/ 185 h 571"/>
                  <a:gd name="T72" fmla="*/ 80 w 574"/>
                  <a:gd name="T73" fmla="*/ 181 h 571"/>
                  <a:gd name="T74" fmla="*/ 87 w 574"/>
                  <a:gd name="T75" fmla="*/ 193 h 571"/>
                  <a:gd name="T76" fmla="*/ 115 w 574"/>
                  <a:gd name="T77" fmla="*/ 215 h 571"/>
                  <a:gd name="T78" fmla="*/ 135 w 574"/>
                  <a:gd name="T79" fmla="*/ 237 h 571"/>
                  <a:gd name="T80" fmla="*/ 160 w 574"/>
                  <a:gd name="T81" fmla="*/ 258 h 571"/>
                  <a:gd name="T82" fmla="*/ 168 w 574"/>
                  <a:gd name="T83" fmla="*/ 275 h 571"/>
                  <a:gd name="T84" fmla="*/ 167 w 574"/>
                  <a:gd name="T85" fmla="*/ 317 h 571"/>
                  <a:gd name="T86" fmla="*/ 186 w 574"/>
                  <a:gd name="T87" fmla="*/ 361 h 571"/>
                  <a:gd name="T88" fmla="*/ 198 w 574"/>
                  <a:gd name="T89" fmla="*/ 371 h 571"/>
                  <a:gd name="T90" fmla="*/ 212 w 574"/>
                  <a:gd name="T91" fmla="*/ 393 h 571"/>
                  <a:gd name="T92" fmla="*/ 171 w 574"/>
                  <a:gd name="T93" fmla="*/ 444 h 571"/>
                  <a:gd name="T94" fmla="*/ 179 w 574"/>
                  <a:gd name="T95" fmla="*/ 452 h 571"/>
                  <a:gd name="T96" fmla="*/ 218 w 574"/>
                  <a:gd name="T97" fmla="*/ 485 h 57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574"/>
                  <a:gd name="T148" fmla="*/ 0 h 571"/>
                  <a:gd name="T149" fmla="*/ 574 w 574"/>
                  <a:gd name="T150" fmla="*/ 571 h 571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574" h="571">
                    <a:moveTo>
                      <a:pt x="312" y="559"/>
                    </a:moveTo>
                    <a:lnTo>
                      <a:pt x="317" y="550"/>
                    </a:lnTo>
                    <a:lnTo>
                      <a:pt x="331" y="526"/>
                    </a:lnTo>
                    <a:lnTo>
                      <a:pt x="347" y="496"/>
                    </a:lnTo>
                    <a:lnTo>
                      <a:pt x="362" y="457"/>
                    </a:lnTo>
                    <a:lnTo>
                      <a:pt x="370" y="447"/>
                    </a:lnTo>
                    <a:lnTo>
                      <a:pt x="389" y="431"/>
                    </a:lnTo>
                    <a:lnTo>
                      <a:pt x="416" y="415"/>
                    </a:lnTo>
                    <a:lnTo>
                      <a:pt x="448" y="404"/>
                    </a:lnTo>
                    <a:lnTo>
                      <a:pt x="458" y="399"/>
                    </a:lnTo>
                    <a:lnTo>
                      <a:pt x="468" y="392"/>
                    </a:lnTo>
                    <a:lnTo>
                      <a:pt x="480" y="381"/>
                    </a:lnTo>
                    <a:lnTo>
                      <a:pt x="491" y="364"/>
                    </a:lnTo>
                    <a:lnTo>
                      <a:pt x="500" y="344"/>
                    </a:lnTo>
                    <a:lnTo>
                      <a:pt x="507" y="317"/>
                    </a:lnTo>
                    <a:lnTo>
                      <a:pt x="509" y="283"/>
                    </a:lnTo>
                    <a:lnTo>
                      <a:pt x="553" y="216"/>
                    </a:lnTo>
                    <a:lnTo>
                      <a:pt x="563" y="203"/>
                    </a:lnTo>
                    <a:lnTo>
                      <a:pt x="569" y="190"/>
                    </a:lnTo>
                    <a:lnTo>
                      <a:pt x="571" y="170"/>
                    </a:lnTo>
                    <a:lnTo>
                      <a:pt x="573" y="166"/>
                    </a:lnTo>
                    <a:lnTo>
                      <a:pt x="571" y="155"/>
                    </a:lnTo>
                    <a:lnTo>
                      <a:pt x="563" y="142"/>
                    </a:lnTo>
                    <a:lnTo>
                      <a:pt x="555" y="136"/>
                    </a:lnTo>
                    <a:lnTo>
                      <a:pt x="540" y="133"/>
                    </a:lnTo>
                    <a:lnTo>
                      <a:pt x="521" y="120"/>
                    </a:lnTo>
                    <a:lnTo>
                      <a:pt x="501" y="112"/>
                    </a:lnTo>
                    <a:lnTo>
                      <a:pt x="482" y="110"/>
                    </a:lnTo>
                    <a:lnTo>
                      <a:pt x="428" y="94"/>
                    </a:lnTo>
                    <a:lnTo>
                      <a:pt x="421" y="93"/>
                    </a:lnTo>
                    <a:lnTo>
                      <a:pt x="414" y="95"/>
                    </a:lnTo>
                    <a:lnTo>
                      <a:pt x="407" y="98"/>
                    </a:lnTo>
                    <a:lnTo>
                      <a:pt x="413" y="82"/>
                    </a:lnTo>
                    <a:lnTo>
                      <a:pt x="410" y="77"/>
                    </a:lnTo>
                    <a:lnTo>
                      <a:pt x="405" y="76"/>
                    </a:lnTo>
                    <a:lnTo>
                      <a:pt x="395" y="77"/>
                    </a:lnTo>
                    <a:lnTo>
                      <a:pt x="362" y="71"/>
                    </a:lnTo>
                    <a:lnTo>
                      <a:pt x="340" y="78"/>
                    </a:lnTo>
                    <a:lnTo>
                      <a:pt x="329" y="85"/>
                    </a:lnTo>
                    <a:lnTo>
                      <a:pt x="317" y="94"/>
                    </a:lnTo>
                    <a:lnTo>
                      <a:pt x="308" y="97"/>
                    </a:lnTo>
                    <a:lnTo>
                      <a:pt x="299" y="98"/>
                    </a:lnTo>
                    <a:lnTo>
                      <a:pt x="306" y="95"/>
                    </a:lnTo>
                    <a:lnTo>
                      <a:pt x="312" y="89"/>
                    </a:lnTo>
                    <a:lnTo>
                      <a:pt x="317" y="84"/>
                    </a:lnTo>
                    <a:lnTo>
                      <a:pt x="330" y="69"/>
                    </a:lnTo>
                    <a:lnTo>
                      <a:pt x="339" y="62"/>
                    </a:lnTo>
                    <a:lnTo>
                      <a:pt x="347" y="51"/>
                    </a:lnTo>
                    <a:lnTo>
                      <a:pt x="347" y="46"/>
                    </a:lnTo>
                    <a:lnTo>
                      <a:pt x="342" y="35"/>
                    </a:lnTo>
                    <a:lnTo>
                      <a:pt x="335" y="26"/>
                    </a:lnTo>
                    <a:lnTo>
                      <a:pt x="318" y="10"/>
                    </a:lnTo>
                    <a:lnTo>
                      <a:pt x="303" y="0"/>
                    </a:lnTo>
                    <a:lnTo>
                      <a:pt x="302" y="0"/>
                    </a:lnTo>
                    <a:lnTo>
                      <a:pt x="298" y="5"/>
                    </a:lnTo>
                    <a:lnTo>
                      <a:pt x="291" y="10"/>
                    </a:lnTo>
                    <a:lnTo>
                      <a:pt x="285" y="22"/>
                    </a:lnTo>
                    <a:lnTo>
                      <a:pt x="282" y="23"/>
                    </a:lnTo>
                    <a:lnTo>
                      <a:pt x="281" y="24"/>
                    </a:lnTo>
                    <a:lnTo>
                      <a:pt x="277" y="24"/>
                    </a:lnTo>
                    <a:lnTo>
                      <a:pt x="270" y="23"/>
                    </a:lnTo>
                    <a:lnTo>
                      <a:pt x="265" y="23"/>
                    </a:lnTo>
                    <a:lnTo>
                      <a:pt x="260" y="24"/>
                    </a:lnTo>
                    <a:lnTo>
                      <a:pt x="255" y="24"/>
                    </a:lnTo>
                    <a:lnTo>
                      <a:pt x="253" y="24"/>
                    </a:lnTo>
                    <a:lnTo>
                      <a:pt x="250" y="23"/>
                    </a:lnTo>
                    <a:lnTo>
                      <a:pt x="248" y="22"/>
                    </a:lnTo>
                    <a:lnTo>
                      <a:pt x="240" y="24"/>
                    </a:lnTo>
                    <a:lnTo>
                      <a:pt x="234" y="23"/>
                    </a:lnTo>
                    <a:lnTo>
                      <a:pt x="233" y="25"/>
                    </a:lnTo>
                    <a:lnTo>
                      <a:pt x="234" y="29"/>
                    </a:lnTo>
                    <a:lnTo>
                      <a:pt x="218" y="26"/>
                    </a:lnTo>
                    <a:lnTo>
                      <a:pt x="209" y="29"/>
                    </a:lnTo>
                    <a:lnTo>
                      <a:pt x="205" y="29"/>
                    </a:lnTo>
                    <a:lnTo>
                      <a:pt x="199" y="31"/>
                    </a:lnTo>
                    <a:lnTo>
                      <a:pt x="198" y="29"/>
                    </a:lnTo>
                    <a:lnTo>
                      <a:pt x="198" y="20"/>
                    </a:lnTo>
                    <a:lnTo>
                      <a:pt x="198" y="13"/>
                    </a:lnTo>
                    <a:lnTo>
                      <a:pt x="195" y="3"/>
                    </a:lnTo>
                    <a:lnTo>
                      <a:pt x="190" y="3"/>
                    </a:lnTo>
                    <a:lnTo>
                      <a:pt x="190" y="5"/>
                    </a:lnTo>
                    <a:lnTo>
                      <a:pt x="185" y="8"/>
                    </a:lnTo>
                    <a:lnTo>
                      <a:pt x="179" y="7"/>
                    </a:lnTo>
                    <a:lnTo>
                      <a:pt x="169" y="11"/>
                    </a:lnTo>
                    <a:lnTo>
                      <a:pt x="167" y="15"/>
                    </a:lnTo>
                    <a:lnTo>
                      <a:pt x="152" y="16"/>
                    </a:lnTo>
                    <a:lnTo>
                      <a:pt x="149" y="11"/>
                    </a:lnTo>
                    <a:lnTo>
                      <a:pt x="139" y="8"/>
                    </a:lnTo>
                    <a:lnTo>
                      <a:pt x="125" y="5"/>
                    </a:lnTo>
                    <a:lnTo>
                      <a:pt x="125" y="10"/>
                    </a:lnTo>
                    <a:lnTo>
                      <a:pt x="130" y="11"/>
                    </a:lnTo>
                    <a:lnTo>
                      <a:pt x="132" y="14"/>
                    </a:lnTo>
                    <a:lnTo>
                      <a:pt x="133" y="20"/>
                    </a:lnTo>
                    <a:lnTo>
                      <a:pt x="134" y="24"/>
                    </a:lnTo>
                    <a:lnTo>
                      <a:pt x="136" y="26"/>
                    </a:lnTo>
                    <a:lnTo>
                      <a:pt x="146" y="25"/>
                    </a:lnTo>
                    <a:lnTo>
                      <a:pt x="146" y="34"/>
                    </a:lnTo>
                    <a:lnTo>
                      <a:pt x="140" y="39"/>
                    </a:lnTo>
                    <a:lnTo>
                      <a:pt x="119" y="59"/>
                    </a:lnTo>
                    <a:lnTo>
                      <a:pt x="100" y="52"/>
                    </a:lnTo>
                    <a:lnTo>
                      <a:pt x="83" y="51"/>
                    </a:lnTo>
                    <a:lnTo>
                      <a:pt x="82" y="44"/>
                    </a:lnTo>
                    <a:lnTo>
                      <a:pt x="80" y="41"/>
                    </a:lnTo>
                    <a:lnTo>
                      <a:pt x="55" y="44"/>
                    </a:lnTo>
                    <a:lnTo>
                      <a:pt x="56" y="52"/>
                    </a:lnTo>
                    <a:lnTo>
                      <a:pt x="63" y="52"/>
                    </a:lnTo>
                    <a:lnTo>
                      <a:pt x="66" y="61"/>
                    </a:lnTo>
                    <a:lnTo>
                      <a:pt x="62" y="59"/>
                    </a:lnTo>
                    <a:lnTo>
                      <a:pt x="57" y="59"/>
                    </a:lnTo>
                    <a:lnTo>
                      <a:pt x="56" y="60"/>
                    </a:lnTo>
                    <a:lnTo>
                      <a:pt x="56" y="69"/>
                    </a:lnTo>
                    <a:lnTo>
                      <a:pt x="62" y="76"/>
                    </a:lnTo>
                    <a:lnTo>
                      <a:pt x="64" y="92"/>
                    </a:lnTo>
                    <a:lnTo>
                      <a:pt x="64" y="96"/>
                    </a:lnTo>
                    <a:lnTo>
                      <a:pt x="55" y="125"/>
                    </a:lnTo>
                    <a:lnTo>
                      <a:pt x="54" y="132"/>
                    </a:lnTo>
                    <a:lnTo>
                      <a:pt x="48" y="132"/>
                    </a:lnTo>
                    <a:lnTo>
                      <a:pt x="44" y="131"/>
                    </a:lnTo>
                    <a:lnTo>
                      <a:pt x="38" y="132"/>
                    </a:lnTo>
                    <a:lnTo>
                      <a:pt x="27" y="134"/>
                    </a:lnTo>
                    <a:lnTo>
                      <a:pt x="17" y="139"/>
                    </a:lnTo>
                    <a:lnTo>
                      <a:pt x="12" y="147"/>
                    </a:lnTo>
                    <a:lnTo>
                      <a:pt x="11" y="152"/>
                    </a:lnTo>
                    <a:lnTo>
                      <a:pt x="6" y="159"/>
                    </a:lnTo>
                    <a:lnTo>
                      <a:pt x="1" y="167"/>
                    </a:lnTo>
                    <a:lnTo>
                      <a:pt x="0" y="176"/>
                    </a:lnTo>
                    <a:lnTo>
                      <a:pt x="2" y="188"/>
                    </a:lnTo>
                    <a:lnTo>
                      <a:pt x="5" y="194"/>
                    </a:lnTo>
                    <a:lnTo>
                      <a:pt x="5" y="198"/>
                    </a:lnTo>
                    <a:lnTo>
                      <a:pt x="4" y="200"/>
                    </a:lnTo>
                    <a:lnTo>
                      <a:pt x="11" y="198"/>
                    </a:lnTo>
                    <a:lnTo>
                      <a:pt x="14" y="198"/>
                    </a:lnTo>
                    <a:lnTo>
                      <a:pt x="16" y="201"/>
                    </a:lnTo>
                    <a:lnTo>
                      <a:pt x="17" y="202"/>
                    </a:lnTo>
                    <a:lnTo>
                      <a:pt x="23" y="204"/>
                    </a:lnTo>
                    <a:lnTo>
                      <a:pt x="32" y="205"/>
                    </a:lnTo>
                    <a:lnTo>
                      <a:pt x="38" y="202"/>
                    </a:lnTo>
                    <a:lnTo>
                      <a:pt x="44" y="196"/>
                    </a:lnTo>
                    <a:lnTo>
                      <a:pt x="44" y="221"/>
                    </a:lnTo>
                    <a:lnTo>
                      <a:pt x="45" y="222"/>
                    </a:lnTo>
                    <a:lnTo>
                      <a:pt x="52" y="225"/>
                    </a:lnTo>
                    <a:lnTo>
                      <a:pt x="79" y="224"/>
                    </a:lnTo>
                    <a:lnTo>
                      <a:pt x="84" y="222"/>
                    </a:lnTo>
                    <a:lnTo>
                      <a:pt x="91" y="216"/>
                    </a:lnTo>
                    <a:lnTo>
                      <a:pt x="97" y="211"/>
                    </a:lnTo>
                    <a:lnTo>
                      <a:pt x="106" y="211"/>
                    </a:lnTo>
                    <a:lnTo>
                      <a:pt x="109" y="212"/>
                    </a:lnTo>
                    <a:lnTo>
                      <a:pt x="110" y="210"/>
                    </a:lnTo>
                    <a:lnTo>
                      <a:pt x="115" y="206"/>
                    </a:lnTo>
                    <a:lnTo>
                      <a:pt x="120" y="206"/>
                    </a:lnTo>
                    <a:lnTo>
                      <a:pt x="121" y="212"/>
                    </a:lnTo>
                    <a:lnTo>
                      <a:pt x="120" y="225"/>
                    </a:lnTo>
                    <a:lnTo>
                      <a:pt x="122" y="238"/>
                    </a:lnTo>
                    <a:lnTo>
                      <a:pt x="134" y="247"/>
                    </a:lnTo>
                    <a:lnTo>
                      <a:pt x="146" y="251"/>
                    </a:lnTo>
                    <a:lnTo>
                      <a:pt x="158" y="250"/>
                    </a:lnTo>
                    <a:lnTo>
                      <a:pt x="161" y="257"/>
                    </a:lnTo>
                    <a:lnTo>
                      <a:pt x="166" y="263"/>
                    </a:lnTo>
                    <a:lnTo>
                      <a:pt x="174" y="267"/>
                    </a:lnTo>
                    <a:lnTo>
                      <a:pt x="185" y="276"/>
                    </a:lnTo>
                    <a:lnTo>
                      <a:pt x="193" y="284"/>
                    </a:lnTo>
                    <a:lnTo>
                      <a:pt x="196" y="294"/>
                    </a:lnTo>
                    <a:lnTo>
                      <a:pt x="221" y="295"/>
                    </a:lnTo>
                    <a:lnTo>
                      <a:pt x="220" y="301"/>
                    </a:lnTo>
                    <a:lnTo>
                      <a:pt x="222" y="310"/>
                    </a:lnTo>
                    <a:lnTo>
                      <a:pt x="227" y="311"/>
                    </a:lnTo>
                    <a:lnTo>
                      <a:pt x="230" y="314"/>
                    </a:lnTo>
                    <a:lnTo>
                      <a:pt x="231" y="321"/>
                    </a:lnTo>
                    <a:lnTo>
                      <a:pt x="231" y="342"/>
                    </a:lnTo>
                    <a:lnTo>
                      <a:pt x="230" y="358"/>
                    </a:lnTo>
                    <a:lnTo>
                      <a:pt x="227" y="367"/>
                    </a:lnTo>
                    <a:lnTo>
                      <a:pt x="230" y="369"/>
                    </a:lnTo>
                    <a:lnTo>
                      <a:pt x="231" y="378"/>
                    </a:lnTo>
                    <a:lnTo>
                      <a:pt x="235" y="414"/>
                    </a:lnTo>
                    <a:lnTo>
                      <a:pt x="242" y="419"/>
                    </a:lnTo>
                    <a:lnTo>
                      <a:pt x="255" y="421"/>
                    </a:lnTo>
                    <a:lnTo>
                      <a:pt x="260" y="420"/>
                    </a:lnTo>
                    <a:lnTo>
                      <a:pt x="263" y="420"/>
                    </a:lnTo>
                    <a:lnTo>
                      <a:pt x="268" y="422"/>
                    </a:lnTo>
                    <a:lnTo>
                      <a:pt x="272" y="432"/>
                    </a:lnTo>
                    <a:lnTo>
                      <a:pt x="275" y="447"/>
                    </a:lnTo>
                    <a:lnTo>
                      <a:pt x="283" y="449"/>
                    </a:lnTo>
                    <a:lnTo>
                      <a:pt x="289" y="451"/>
                    </a:lnTo>
                    <a:lnTo>
                      <a:pt x="291" y="458"/>
                    </a:lnTo>
                    <a:lnTo>
                      <a:pt x="287" y="469"/>
                    </a:lnTo>
                    <a:lnTo>
                      <a:pt x="251" y="498"/>
                    </a:lnTo>
                    <a:lnTo>
                      <a:pt x="240" y="508"/>
                    </a:lnTo>
                    <a:lnTo>
                      <a:pt x="234" y="517"/>
                    </a:lnTo>
                    <a:lnTo>
                      <a:pt x="232" y="522"/>
                    </a:lnTo>
                    <a:lnTo>
                      <a:pt x="238" y="521"/>
                    </a:lnTo>
                    <a:lnTo>
                      <a:pt x="242" y="522"/>
                    </a:lnTo>
                    <a:lnTo>
                      <a:pt x="246" y="527"/>
                    </a:lnTo>
                    <a:lnTo>
                      <a:pt x="258" y="537"/>
                    </a:lnTo>
                    <a:lnTo>
                      <a:pt x="270" y="541"/>
                    </a:lnTo>
                    <a:lnTo>
                      <a:pt x="283" y="549"/>
                    </a:lnTo>
                    <a:lnTo>
                      <a:pt x="299" y="565"/>
                    </a:lnTo>
                    <a:lnTo>
                      <a:pt x="303" y="570"/>
                    </a:lnTo>
                    <a:lnTo>
                      <a:pt x="312" y="559"/>
                    </a:lnTo>
                  </a:path>
                </a:pathLst>
              </a:custGeom>
              <a:solidFill>
                <a:srgbClr val="83C2E5"/>
              </a:solidFill>
              <a:ln w="6350" cap="rnd">
                <a:solidFill>
                  <a:srgbClr val="006699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defTabSz="914377">
                  <a:defRPr/>
                </a:pPr>
                <a:endParaRPr lang="en-US" sz="1400" kern="0" dirty="0">
                  <a:solidFill>
                    <a:srgbClr val="000000"/>
                  </a:solidFill>
                  <a:sym typeface="Calibri"/>
                </a:endParaRPr>
              </a:p>
            </p:txBody>
          </p:sp>
          <p:sp>
            <p:nvSpPr>
              <p:cNvPr id="577" name="Freeform 278"/>
              <p:cNvSpPr>
                <a:spLocks/>
              </p:cNvSpPr>
              <p:nvPr/>
            </p:nvSpPr>
            <p:spPr bwMode="auto">
              <a:xfrm>
                <a:off x="1896" y="2933"/>
                <a:ext cx="141" cy="699"/>
              </a:xfrm>
              <a:custGeom>
                <a:avLst/>
                <a:gdLst>
                  <a:gd name="T0" fmla="*/ 114 w 165"/>
                  <a:gd name="T1" fmla="*/ 642 h 754"/>
                  <a:gd name="T2" fmla="*/ 103 w 165"/>
                  <a:gd name="T3" fmla="*/ 635 h 754"/>
                  <a:gd name="T4" fmla="*/ 89 w 165"/>
                  <a:gd name="T5" fmla="*/ 642 h 754"/>
                  <a:gd name="T6" fmla="*/ 81 w 165"/>
                  <a:gd name="T7" fmla="*/ 641 h 754"/>
                  <a:gd name="T8" fmla="*/ 81 w 165"/>
                  <a:gd name="T9" fmla="*/ 627 h 754"/>
                  <a:gd name="T10" fmla="*/ 73 w 165"/>
                  <a:gd name="T11" fmla="*/ 641 h 754"/>
                  <a:gd name="T12" fmla="*/ 55 w 165"/>
                  <a:gd name="T13" fmla="*/ 624 h 754"/>
                  <a:gd name="T14" fmla="*/ 44 w 165"/>
                  <a:gd name="T15" fmla="*/ 613 h 754"/>
                  <a:gd name="T16" fmla="*/ 57 w 165"/>
                  <a:gd name="T17" fmla="*/ 593 h 754"/>
                  <a:gd name="T18" fmla="*/ 52 w 165"/>
                  <a:gd name="T19" fmla="*/ 583 h 754"/>
                  <a:gd name="T20" fmla="*/ 36 w 165"/>
                  <a:gd name="T21" fmla="*/ 578 h 754"/>
                  <a:gd name="T22" fmla="*/ 26 w 165"/>
                  <a:gd name="T23" fmla="*/ 587 h 754"/>
                  <a:gd name="T24" fmla="*/ 1 w 165"/>
                  <a:gd name="T25" fmla="*/ 550 h 754"/>
                  <a:gd name="T26" fmla="*/ 2 w 165"/>
                  <a:gd name="T27" fmla="*/ 502 h 754"/>
                  <a:gd name="T28" fmla="*/ 21 w 165"/>
                  <a:gd name="T29" fmla="*/ 436 h 754"/>
                  <a:gd name="T30" fmla="*/ 24 w 165"/>
                  <a:gd name="T31" fmla="*/ 387 h 754"/>
                  <a:gd name="T32" fmla="*/ 26 w 165"/>
                  <a:gd name="T33" fmla="*/ 355 h 754"/>
                  <a:gd name="T34" fmla="*/ 22 w 165"/>
                  <a:gd name="T35" fmla="*/ 339 h 754"/>
                  <a:gd name="T36" fmla="*/ 30 w 165"/>
                  <a:gd name="T37" fmla="*/ 333 h 754"/>
                  <a:gd name="T38" fmla="*/ 38 w 165"/>
                  <a:gd name="T39" fmla="*/ 314 h 754"/>
                  <a:gd name="T40" fmla="*/ 39 w 165"/>
                  <a:gd name="T41" fmla="*/ 298 h 754"/>
                  <a:gd name="T42" fmla="*/ 38 w 165"/>
                  <a:gd name="T43" fmla="*/ 287 h 754"/>
                  <a:gd name="T44" fmla="*/ 32 w 165"/>
                  <a:gd name="T45" fmla="*/ 297 h 754"/>
                  <a:gd name="T46" fmla="*/ 30 w 165"/>
                  <a:gd name="T47" fmla="*/ 314 h 754"/>
                  <a:gd name="T48" fmla="*/ 24 w 165"/>
                  <a:gd name="T49" fmla="*/ 324 h 754"/>
                  <a:gd name="T50" fmla="*/ 33 w 165"/>
                  <a:gd name="T51" fmla="*/ 261 h 754"/>
                  <a:gd name="T52" fmla="*/ 38 w 165"/>
                  <a:gd name="T53" fmla="*/ 206 h 754"/>
                  <a:gd name="T54" fmla="*/ 46 w 165"/>
                  <a:gd name="T55" fmla="*/ 177 h 754"/>
                  <a:gd name="T56" fmla="*/ 53 w 165"/>
                  <a:gd name="T57" fmla="*/ 139 h 754"/>
                  <a:gd name="T58" fmla="*/ 56 w 165"/>
                  <a:gd name="T59" fmla="*/ 112 h 754"/>
                  <a:gd name="T60" fmla="*/ 55 w 165"/>
                  <a:gd name="T61" fmla="*/ 89 h 754"/>
                  <a:gd name="T62" fmla="*/ 58 w 165"/>
                  <a:gd name="T63" fmla="*/ 64 h 754"/>
                  <a:gd name="T64" fmla="*/ 54 w 165"/>
                  <a:gd name="T65" fmla="*/ 32 h 754"/>
                  <a:gd name="T66" fmla="*/ 38 w 165"/>
                  <a:gd name="T67" fmla="*/ 10 h 754"/>
                  <a:gd name="T68" fmla="*/ 44 w 165"/>
                  <a:gd name="T69" fmla="*/ 6 h 754"/>
                  <a:gd name="T70" fmla="*/ 59 w 165"/>
                  <a:gd name="T71" fmla="*/ 6 h 754"/>
                  <a:gd name="T72" fmla="*/ 73 w 165"/>
                  <a:gd name="T73" fmla="*/ 30 h 754"/>
                  <a:gd name="T74" fmla="*/ 81 w 165"/>
                  <a:gd name="T75" fmla="*/ 52 h 754"/>
                  <a:gd name="T76" fmla="*/ 89 w 165"/>
                  <a:gd name="T77" fmla="*/ 91 h 754"/>
                  <a:gd name="T78" fmla="*/ 93 w 165"/>
                  <a:gd name="T79" fmla="*/ 97 h 754"/>
                  <a:gd name="T80" fmla="*/ 89 w 165"/>
                  <a:gd name="T81" fmla="*/ 110 h 754"/>
                  <a:gd name="T82" fmla="*/ 83 w 165"/>
                  <a:gd name="T83" fmla="*/ 125 h 754"/>
                  <a:gd name="T84" fmla="*/ 68 w 165"/>
                  <a:gd name="T85" fmla="*/ 159 h 754"/>
                  <a:gd name="T86" fmla="*/ 66 w 165"/>
                  <a:gd name="T87" fmla="*/ 199 h 754"/>
                  <a:gd name="T88" fmla="*/ 58 w 165"/>
                  <a:gd name="T89" fmla="*/ 286 h 754"/>
                  <a:gd name="T90" fmla="*/ 52 w 165"/>
                  <a:gd name="T91" fmla="*/ 300 h 754"/>
                  <a:gd name="T92" fmla="*/ 46 w 165"/>
                  <a:gd name="T93" fmla="*/ 316 h 754"/>
                  <a:gd name="T94" fmla="*/ 48 w 165"/>
                  <a:gd name="T95" fmla="*/ 324 h 754"/>
                  <a:gd name="T96" fmla="*/ 47 w 165"/>
                  <a:gd name="T97" fmla="*/ 339 h 754"/>
                  <a:gd name="T98" fmla="*/ 43 w 165"/>
                  <a:gd name="T99" fmla="*/ 353 h 754"/>
                  <a:gd name="T100" fmla="*/ 45 w 165"/>
                  <a:gd name="T101" fmla="*/ 360 h 754"/>
                  <a:gd name="T102" fmla="*/ 44 w 165"/>
                  <a:gd name="T103" fmla="*/ 398 h 754"/>
                  <a:gd name="T104" fmla="*/ 45 w 165"/>
                  <a:gd name="T105" fmla="*/ 408 h 754"/>
                  <a:gd name="T106" fmla="*/ 46 w 165"/>
                  <a:gd name="T107" fmla="*/ 435 h 754"/>
                  <a:gd name="T108" fmla="*/ 38 w 165"/>
                  <a:gd name="T109" fmla="*/ 448 h 754"/>
                  <a:gd name="T110" fmla="*/ 31 w 165"/>
                  <a:gd name="T111" fmla="*/ 463 h 754"/>
                  <a:gd name="T112" fmla="*/ 28 w 165"/>
                  <a:gd name="T113" fmla="*/ 530 h 754"/>
                  <a:gd name="T114" fmla="*/ 30 w 165"/>
                  <a:gd name="T115" fmla="*/ 540 h 754"/>
                  <a:gd name="T116" fmla="*/ 39 w 165"/>
                  <a:gd name="T117" fmla="*/ 560 h 754"/>
                  <a:gd name="T118" fmla="*/ 73 w 165"/>
                  <a:gd name="T119" fmla="*/ 578 h 754"/>
                  <a:gd name="T120" fmla="*/ 75 w 165"/>
                  <a:gd name="T121" fmla="*/ 621 h 754"/>
                  <a:gd name="T122" fmla="*/ 120 w 165"/>
                  <a:gd name="T123" fmla="*/ 641 h 75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65"/>
                  <a:gd name="T187" fmla="*/ 0 h 754"/>
                  <a:gd name="T188" fmla="*/ 165 w 165"/>
                  <a:gd name="T189" fmla="*/ 754 h 75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65" h="754">
                    <a:moveTo>
                      <a:pt x="164" y="745"/>
                    </a:moveTo>
                    <a:lnTo>
                      <a:pt x="156" y="748"/>
                    </a:lnTo>
                    <a:lnTo>
                      <a:pt x="148" y="745"/>
                    </a:lnTo>
                    <a:lnTo>
                      <a:pt x="141" y="739"/>
                    </a:lnTo>
                    <a:lnTo>
                      <a:pt x="131" y="740"/>
                    </a:lnTo>
                    <a:lnTo>
                      <a:pt x="122" y="747"/>
                    </a:lnTo>
                    <a:lnTo>
                      <a:pt x="114" y="753"/>
                    </a:lnTo>
                    <a:lnTo>
                      <a:pt x="111" y="745"/>
                    </a:lnTo>
                    <a:lnTo>
                      <a:pt x="113" y="735"/>
                    </a:lnTo>
                    <a:lnTo>
                      <a:pt x="111" y="729"/>
                    </a:lnTo>
                    <a:lnTo>
                      <a:pt x="100" y="733"/>
                    </a:lnTo>
                    <a:lnTo>
                      <a:pt x="100" y="745"/>
                    </a:lnTo>
                    <a:lnTo>
                      <a:pt x="81" y="745"/>
                    </a:lnTo>
                    <a:lnTo>
                      <a:pt x="75" y="726"/>
                    </a:lnTo>
                    <a:lnTo>
                      <a:pt x="60" y="727"/>
                    </a:lnTo>
                    <a:lnTo>
                      <a:pt x="60" y="713"/>
                    </a:lnTo>
                    <a:lnTo>
                      <a:pt x="72" y="709"/>
                    </a:lnTo>
                    <a:lnTo>
                      <a:pt x="78" y="690"/>
                    </a:lnTo>
                    <a:lnTo>
                      <a:pt x="75" y="684"/>
                    </a:lnTo>
                    <a:lnTo>
                      <a:pt x="71" y="679"/>
                    </a:lnTo>
                    <a:lnTo>
                      <a:pt x="62" y="674"/>
                    </a:lnTo>
                    <a:lnTo>
                      <a:pt x="49" y="672"/>
                    </a:lnTo>
                    <a:lnTo>
                      <a:pt x="41" y="676"/>
                    </a:lnTo>
                    <a:lnTo>
                      <a:pt x="36" y="683"/>
                    </a:lnTo>
                    <a:lnTo>
                      <a:pt x="3" y="650"/>
                    </a:lnTo>
                    <a:lnTo>
                      <a:pt x="1" y="640"/>
                    </a:lnTo>
                    <a:lnTo>
                      <a:pt x="0" y="624"/>
                    </a:lnTo>
                    <a:lnTo>
                      <a:pt x="2" y="585"/>
                    </a:lnTo>
                    <a:lnTo>
                      <a:pt x="10" y="531"/>
                    </a:lnTo>
                    <a:lnTo>
                      <a:pt x="29" y="507"/>
                    </a:lnTo>
                    <a:lnTo>
                      <a:pt x="33" y="482"/>
                    </a:lnTo>
                    <a:lnTo>
                      <a:pt x="33" y="450"/>
                    </a:lnTo>
                    <a:lnTo>
                      <a:pt x="17" y="431"/>
                    </a:lnTo>
                    <a:lnTo>
                      <a:pt x="36" y="413"/>
                    </a:lnTo>
                    <a:lnTo>
                      <a:pt x="39" y="395"/>
                    </a:lnTo>
                    <a:lnTo>
                      <a:pt x="30" y="395"/>
                    </a:lnTo>
                    <a:lnTo>
                      <a:pt x="34" y="387"/>
                    </a:lnTo>
                    <a:lnTo>
                      <a:pt x="41" y="387"/>
                    </a:lnTo>
                    <a:lnTo>
                      <a:pt x="51" y="382"/>
                    </a:lnTo>
                    <a:lnTo>
                      <a:pt x="53" y="366"/>
                    </a:lnTo>
                    <a:lnTo>
                      <a:pt x="53" y="355"/>
                    </a:lnTo>
                    <a:lnTo>
                      <a:pt x="54" y="346"/>
                    </a:lnTo>
                    <a:lnTo>
                      <a:pt x="60" y="330"/>
                    </a:lnTo>
                    <a:lnTo>
                      <a:pt x="51" y="334"/>
                    </a:lnTo>
                    <a:lnTo>
                      <a:pt x="47" y="341"/>
                    </a:lnTo>
                    <a:lnTo>
                      <a:pt x="43" y="345"/>
                    </a:lnTo>
                    <a:lnTo>
                      <a:pt x="41" y="350"/>
                    </a:lnTo>
                    <a:lnTo>
                      <a:pt x="41" y="366"/>
                    </a:lnTo>
                    <a:lnTo>
                      <a:pt x="35" y="375"/>
                    </a:lnTo>
                    <a:lnTo>
                      <a:pt x="33" y="377"/>
                    </a:lnTo>
                    <a:lnTo>
                      <a:pt x="30" y="350"/>
                    </a:lnTo>
                    <a:lnTo>
                      <a:pt x="46" y="303"/>
                    </a:lnTo>
                    <a:lnTo>
                      <a:pt x="53" y="269"/>
                    </a:lnTo>
                    <a:lnTo>
                      <a:pt x="53" y="239"/>
                    </a:lnTo>
                    <a:lnTo>
                      <a:pt x="56" y="224"/>
                    </a:lnTo>
                    <a:lnTo>
                      <a:pt x="63" y="206"/>
                    </a:lnTo>
                    <a:lnTo>
                      <a:pt x="72" y="186"/>
                    </a:lnTo>
                    <a:lnTo>
                      <a:pt x="72" y="162"/>
                    </a:lnTo>
                    <a:lnTo>
                      <a:pt x="75" y="141"/>
                    </a:lnTo>
                    <a:lnTo>
                      <a:pt x="76" y="131"/>
                    </a:lnTo>
                    <a:lnTo>
                      <a:pt x="75" y="115"/>
                    </a:lnTo>
                    <a:lnTo>
                      <a:pt x="75" y="104"/>
                    </a:lnTo>
                    <a:lnTo>
                      <a:pt x="78" y="95"/>
                    </a:lnTo>
                    <a:lnTo>
                      <a:pt x="80" y="74"/>
                    </a:lnTo>
                    <a:lnTo>
                      <a:pt x="79" y="57"/>
                    </a:lnTo>
                    <a:lnTo>
                      <a:pt x="74" y="37"/>
                    </a:lnTo>
                    <a:lnTo>
                      <a:pt x="65" y="22"/>
                    </a:lnTo>
                    <a:lnTo>
                      <a:pt x="52" y="12"/>
                    </a:lnTo>
                    <a:lnTo>
                      <a:pt x="49" y="10"/>
                    </a:lnTo>
                    <a:lnTo>
                      <a:pt x="60" y="7"/>
                    </a:lnTo>
                    <a:lnTo>
                      <a:pt x="79" y="0"/>
                    </a:lnTo>
                    <a:lnTo>
                      <a:pt x="81" y="8"/>
                    </a:lnTo>
                    <a:lnTo>
                      <a:pt x="88" y="19"/>
                    </a:lnTo>
                    <a:lnTo>
                      <a:pt x="99" y="34"/>
                    </a:lnTo>
                    <a:lnTo>
                      <a:pt x="107" y="46"/>
                    </a:lnTo>
                    <a:lnTo>
                      <a:pt x="111" y="60"/>
                    </a:lnTo>
                    <a:lnTo>
                      <a:pt x="120" y="104"/>
                    </a:lnTo>
                    <a:lnTo>
                      <a:pt x="122" y="106"/>
                    </a:lnTo>
                    <a:lnTo>
                      <a:pt x="128" y="105"/>
                    </a:lnTo>
                    <a:lnTo>
                      <a:pt x="128" y="113"/>
                    </a:lnTo>
                    <a:lnTo>
                      <a:pt x="127" y="124"/>
                    </a:lnTo>
                    <a:lnTo>
                      <a:pt x="122" y="128"/>
                    </a:lnTo>
                    <a:lnTo>
                      <a:pt x="117" y="134"/>
                    </a:lnTo>
                    <a:lnTo>
                      <a:pt x="113" y="146"/>
                    </a:lnTo>
                    <a:lnTo>
                      <a:pt x="103" y="161"/>
                    </a:lnTo>
                    <a:lnTo>
                      <a:pt x="92" y="184"/>
                    </a:lnTo>
                    <a:lnTo>
                      <a:pt x="90" y="201"/>
                    </a:lnTo>
                    <a:lnTo>
                      <a:pt x="90" y="232"/>
                    </a:lnTo>
                    <a:lnTo>
                      <a:pt x="89" y="321"/>
                    </a:lnTo>
                    <a:lnTo>
                      <a:pt x="80" y="332"/>
                    </a:lnTo>
                    <a:lnTo>
                      <a:pt x="74" y="341"/>
                    </a:lnTo>
                    <a:lnTo>
                      <a:pt x="71" y="349"/>
                    </a:lnTo>
                    <a:lnTo>
                      <a:pt x="65" y="366"/>
                    </a:lnTo>
                    <a:lnTo>
                      <a:pt x="63" y="368"/>
                    </a:lnTo>
                    <a:lnTo>
                      <a:pt x="63" y="372"/>
                    </a:lnTo>
                    <a:lnTo>
                      <a:pt x="65" y="378"/>
                    </a:lnTo>
                    <a:lnTo>
                      <a:pt x="62" y="388"/>
                    </a:lnTo>
                    <a:lnTo>
                      <a:pt x="64" y="395"/>
                    </a:lnTo>
                    <a:lnTo>
                      <a:pt x="62" y="409"/>
                    </a:lnTo>
                    <a:lnTo>
                      <a:pt x="59" y="411"/>
                    </a:lnTo>
                    <a:lnTo>
                      <a:pt x="59" y="418"/>
                    </a:lnTo>
                    <a:lnTo>
                      <a:pt x="62" y="418"/>
                    </a:lnTo>
                    <a:lnTo>
                      <a:pt x="62" y="456"/>
                    </a:lnTo>
                    <a:lnTo>
                      <a:pt x="60" y="463"/>
                    </a:lnTo>
                    <a:lnTo>
                      <a:pt x="59" y="468"/>
                    </a:lnTo>
                    <a:lnTo>
                      <a:pt x="62" y="475"/>
                    </a:lnTo>
                    <a:lnTo>
                      <a:pt x="63" y="494"/>
                    </a:lnTo>
                    <a:lnTo>
                      <a:pt x="63" y="506"/>
                    </a:lnTo>
                    <a:lnTo>
                      <a:pt x="62" y="514"/>
                    </a:lnTo>
                    <a:lnTo>
                      <a:pt x="52" y="521"/>
                    </a:lnTo>
                    <a:lnTo>
                      <a:pt x="46" y="528"/>
                    </a:lnTo>
                    <a:lnTo>
                      <a:pt x="42" y="538"/>
                    </a:lnTo>
                    <a:lnTo>
                      <a:pt x="41" y="615"/>
                    </a:lnTo>
                    <a:lnTo>
                      <a:pt x="39" y="617"/>
                    </a:lnTo>
                    <a:lnTo>
                      <a:pt x="39" y="620"/>
                    </a:lnTo>
                    <a:lnTo>
                      <a:pt x="41" y="628"/>
                    </a:lnTo>
                    <a:lnTo>
                      <a:pt x="42" y="639"/>
                    </a:lnTo>
                    <a:lnTo>
                      <a:pt x="54" y="651"/>
                    </a:lnTo>
                    <a:lnTo>
                      <a:pt x="97" y="654"/>
                    </a:lnTo>
                    <a:lnTo>
                      <a:pt x="99" y="672"/>
                    </a:lnTo>
                    <a:lnTo>
                      <a:pt x="99" y="696"/>
                    </a:lnTo>
                    <a:lnTo>
                      <a:pt x="103" y="723"/>
                    </a:lnTo>
                    <a:lnTo>
                      <a:pt x="148" y="724"/>
                    </a:lnTo>
                    <a:lnTo>
                      <a:pt x="164" y="745"/>
                    </a:lnTo>
                  </a:path>
                </a:pathLst>
              </a:custGeom>
              <a:solidFill>
                <a:srgbClr val="83C2E5"/>
              </a:solidFill>
              <a:ln w="6350" cap="rnd">
                <a:solidFill>
                  <a:srgbClr val="006699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defTabSz="914377">
                  <a:defRPr/>
                </a:pPr>
                <a:endParaRPr lang="en-US" sz="1400" kern="0" dirty="0">
                  <a:solidFill>
                    <a:srgbClr val="000000"/>
                  </a:solidFill>
                  <a:sym typeface="Calibri"/>
                </a:endParaRPr>
              </a:p>
            </p:txBody>
          </p:sp>
          <p:sp>
            <p:nvSpPr>
              <p:cNvPr id="578" name="Freeform 279"/>
              <p:cNvSpPr>
                <a:spLocks/>
              </p:cNvSpPr>
              <p:nvPr/>
            </p:nvSpPr>
            <p:spPr bwMode="auto">
              <a:xfrm>
                <a:off x="2063" y="2981"/>
                <a:ext cx="101" cy="116"/>
              </a:xfrm>
              <a:custGeom>
                <a:avLst/>
                <a:gdLst>
                  <a:gd name="T0" fmla="*/ 85 w 119"/>
                  <a:gd name="T1" fmla="*/ 80 h 126"/>
                  <a:gd name="T2" fmla="*/ 82 w 119"/>
                  <a:gd name="T3" fmla="*/ 67 h 126"/>
                  <a:gd name="T4" fmla="*/ 79 w 119"/>
                  <a:gd name="T5" fmla="*/ 59 h 126"/>
                  <a:gd name="T6" fmla="*/ 76 w 119"/>
                  <a:gd name="T7" fmla="*/ 57 h 126"/>
                  <a:gd name="T8" fmla="*/ 74 w 119"/>
                  <a:gd name="T9" fmla="*/ 57 h 126"/>
                  <a:gd name="T10" fmla="*/ 69 w 119"/>
                  <a:gd name="T11" fmla="*/ 59 h 126"/>
                  <a:gd name="T12" fmla="*/ 60 w 119"/>
                  <a:gd name="T13" fmla="*/ 56 h 126"/>
                  <a:gd name="T14" fmla="*/ 55 w 119"/>
                  <a:gd name="T15" fmla="*/ 52 h 126"/>
                  <a:gd name="T16" fmla="*/ 52 w 119"/>
                  <a:gd name="T17" fmla="*/ 23 h 126"/>
                  <a:gd name="T18" fmla="*/ 52 w 119"/>
                  <a:gd name="T19" fmla="*/ 14 h 126"/>
                  <a:gd name="T20" fmla="*/ 44 w 119"/>
                  <a:gd name="T21" fmla="*/ 6 h 126"/>
                  <a:gd name="T22" fmla="*/ 36 w 119"/>
                  <a:gd name="T23" fmla="*/ 1 h 126"/>
                  <a:gd name="T24" fmla="*/ 29 w 119"/>
                  <a:gd name="T25" fmla="*/ 0 h 126"/>
                  <a:gd name="T26" fmla="*/ 19 w 119"/>
                  <a:gd name="T27" fmla="*/ 5 h 126"/>
                  <a:gd name="T28" fmla="*/ 12 w 119"/>
                  <a:gd name="T29" fmla="*/ 10 h 126"/>
                  <a:gd name="T30" fmla="*/ 6 w 119"/>
                  <a:gd name="T31" fmla="*/ 18 h 126"/>
                  <a:gd name="T32" fmla="*/ 3 w 119"/>
                  <a:gd name="T33" fmla="*/ 26 h 126"/>
                  <a:gd name="T34" fmla="*/ 0 w 119"/>
                  <a:gd name="T35" fmla="*/ 42 h 126"/>
                  <a:gd name="T36" fmla="*/ 2 w 119"/>
                  <a:gd name="T37" fmla="*/ 44 h 126"/>
                  <a:gd name="T38" fmla="*/ 8 w 119"/>
                  <a:gd name="T39" fmla="*/ 48 h 126"/>
                  <a:gd name="T40" fmla="*/ 20 w 119"/>
                  <a:gd name="T41" fmla="*/ 54 h 126"/>
                  <a:gd name="T42" fmla="*/ 25 w 119"/>
                  <a:gd name="T43" fmla="*/ 59 h 126"/>
                  <a:gd name="T44" fmla="*/ 51 w 119"/>
                  <a:gd name="T45" fmla="*/ 74 h 126"/>
                  <a:gd name="T46" fmla="*/ 39 w 119"/>
                  <a:gd name="T47" fmla="*/ 104 h 126"/>
                  <a:gd name="T48" fmla="*/ 79 w 119"/>
                  <a:gd name="T49" fmla="*/ 106 h 126"/>
                  <a:gd name="T50" fmla="*/ 79 w 119"/>
                  <a:gd name="T51" fmla="*/ 101 h 126"/>
                  <a:gd name="T52" fmla="*/ 82 w 119"/>
                  <a:gd name="T53" fmla="*/ 93 h 126"/>
                  <a:gd name="T54" fmla="*/ 85 w 119"/>
                  <a:gd name="T55" fmla="*/ 80 h 12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19"/>
                  <a:gd name="T85" fmla="*/ 0 h 126"/>
                  <a:gd name="T86" fmla="*/ 119 w 119"/>
                  <a:gd name="T87" fmla="*/ 126 h 12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19" h="126">
                    <a:moveTo>
                      <a:pt x="118" y="94"/>
                    </a:moveTo>
                    <a:lnTo>
                      <a:pt x="114" y="79"/>
                    </a:lnTo>
                    <a:lnTo>
                      <a:pt x="109" y="69"/>
                    </a:lnTo>
                    <a:lnTo>
                      <a:pt x="105" y="67"/>
                    </a:lnTo>
                    <a:lnTo>
                      <a:pt x="102" y="67"/>
                    </a:lnTo>
                    <a:lnTo>
                      <a:pt x="96" y="69"/>
                    </a:lnTo>
                    <a:lnTo>
                      <a:pt x="84" y="66"/>
                    </a:lnTo>
                    <a:lnTo>
                      <a:pt x="77" y="61"/>
                    </a:lnTo>
                    <a:lnTo>
                      <a:pt x="72" y="27"/>
                    </a:lnTo>
                    <a:lnTo>
                      <a:pt x="72" y="16"/>
                    </a:lnTo>
                    <a:lnTo>
                      <a:pt x="61" y="6"/>
                    </a:lnTo>
                    <a:lnTo>
                      <a:pt x="51" y="1"/>
                    </a:lnTo>
                    <a:lnTo>
                      <a:pt x="40" y="0"/>
                    </a:lnTo>
                    <a:lnTo>
                      <a:pt x="26" y="5"/>
                    </a:lnTo>
                    <a:lnTo>
                      <a:pt x="16" y="12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0" y="50"/>
                    </a:lnTo>
                    <a:lnTo>
                      <a:pt x="2" y="52"/>
                    </a:lnTo>
                    <a:lnTo>
                      <a:pt x="12" y="57"/>
                    </a:lnTo>
                    <a:lnTo>
                      <a:pt x="27" y="64"/>
                    </a:lnTo>
                    <a:lnTo>
                      <a:pt x="34" y="70"/>
                    </a:lnTo>
                    <a:lnTo>
                      <a:pt x="71" y="87"/>
                    </a:lnTo>
                    <a:lnTo>
                      <a:pt x="54" y="123"/>
                    </a:lnTo>
                    <a:lnTo>
                      <a:pt x="109" y="125"/>
                    </a:lnTo>
                    <a:lnTo>
                      <a:pt x="109" y="119"/>
                    </a:lnTo>
                    <a:lnTo>
                      <a:pt x="114" y="110"/>
                    </a:lnTo>
                    <a:lnTo>
                      <a:pt x="118" y="94"/>
                    </a:lnTo>
                  </a:path>
                </a:pathLst>
              </a:custGeom>
              <a:solidFill>
                <a:srgbClr val="83C2E5"/>
              </a:solidFill>
              <a:ln w="6350" cap="rnd">
                <a:solidFill>
                  <a:srgbClr val="006699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defTabSz="914377">
                  <a:defRPr/>
                </a:pPr>
                <a:endParaRPr lang="en-US" sz="1400" kern="0" dirty="0">
                  <a:solidFill>
                    <a:srgbClr val="000000"/>
                  </a:solidFill>
                  <a:sym typeface="Calibri"/>
                </a:endParaRPr>
              </a:p>
            </p:txBody>
          </p:sp>
          <p:sp>
            <p:nvSpPr>
              <p:cNvPr id="579" name="Freeform 280"/>
              <p:cNvSpPr>
                <a:spLocks/>
              </p:cNvSpPr>
              <p:nvPr/>
            </p:nvSpPr>
            <p:spPr bwMode="auto">
              <a:xfrm>
                <a:off x="2082" y="2566"/>
                <a:ext cx="18" cy="17"/>
              </a:xfrm>
              <a:custGeom>
                <a:avLst/>
                <a:gdLst>
                  <a:gd name="T0" fmla="*/ 8 w 21"/>
                  <a:gd name="T1" fmla="*/ 14 h 19"/>
                  <a:gd name="T2" fmla="*/ 15 w 21"/>
                  <a:gd name="T3" fmla="*/ 7 h 19"/>
                  <a:gd name="T4" fmla="*/ 8 w 21"/>
                  <a:gd name="T5" fmla="*/ 0 h 19"/>
                  <a:gd name="T6" fmla="*/ 0 w 21"/>
                  <a:gd name="T7" fmla="*/ 7 h 19"/>
                  <a:gd name="T8" fmla="*/ 8 w 21"/>
                  <a:gd name="T9" fmla="*/ 14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19"/>
                  <a:gd name="T17" fmla="*/ 21 w 21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19">
                    <a:moveTo>
                      <a:pt x="11" y="18"/>
                    </a:moveTo>
                    <a:lnTo>
                      <a:pt x="20" y="9"/>
                    </a:lnTo>
                    <a:lnTo>
                      <a:pt x="11" y="0"/>
                    </a:lnTo>
                    <a:lnTo>
                      <a:pt x="0" y="9"/>
                    </a:lnTo>
                    <a:lnTo>
                      <a:pt x="11" y="18"/>
                    </a:lnTo>
                  </a:path>
                </a:pathLst>
              </a:custGeom>
              <a:solidFill>
                <a:srgbClr val="83C2E5"/>
              </a:solidFill>
              <a:ln w="6350" cap="rnd">
                <a:solidFill>
                  <a:srgbClr val="006699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defTabSz="914377">
                  <a:defRPr/>
                </a:pPr>
                <a:endParaRPr lang="en-US" sz="1400" kern="0" dirty="0">
                  <a:solidFill>
                    <a:srgbClr val="000000"/>
                  </a:solidFill>
                  <a:sym typeface="Calibri"/>
                </a:endParaRPr>
              </a:p>
            </p:txBody>
          </p:sp>
          <p:sp>
            <p:nvSpPr>
              <p:cNvPr id="580" name="Freeform 281"/>
              <p:cNvSpPr>
                <a:spLocks/>
              </p:cNvSpPr>
              <p:nvPr/>
            </p:nvSpPr>
            <p:spPr bwMode="auto">
              <a:xfrm>
                <a:off x="2085" y="2552"/>
                <a:ext cx="18" cy="17"/>
              </a:xfrm>
              <a:custGeom>
                <a:avLst/>
                <a:gdLst>
                  <a:gd name="T0" fmla="*/ 8 w 21"/>
                  <a:gd name="T1" fmla="*/ 14 h 19"/>
                  <a:gd name="T2" fmla="*/ 15 w 21"/>
                  <a:gd name="T3" fmla="*/ 7 h 19"/>
                  <a:gd name="T4" fmla="*/ 8 w 21"/>
                  <a:gd name="T5" fmla="*/ 0 h 19"/>
                  <a:gd name="T6" fmla="*/ 0 w 21"/>
                  <a:gd name="T7" fmla="*/ 7 h 19"/>
                  <a:gd name="T8" fmla="*/ 8 w 21"/>
                  <a:gd name="T9" fmla="*/ 14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19"/>
                  <a:gd name="T17" fmla="*/ 21 w 21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19">
                    <a:moveTo>
                      <a:pt x="10" y="18"/>
                    </a:moveTo>
                    <a:lnTo>
                      <a:pt x="20" y="9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10" y="18"/>
                    </a:lnTo>
                  </a:path>
                </a:pathLst>
              </a:custGeom>
              <a:solidFill>
                <a:srgbClr val="83C2E5"/>
              </a:solidFill>
              <a:ln w="6350" cap="rnd">
                <a:solidFill>
                  <a:srgbClr val="006699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defTabSz="914377">
                  <a:defRPr/>
                </a:pPr>
                <a:endParaRPr lang="en-US" sz="1400" kern="0" dirty="0">
                  <a:solidFill>
                    <a:srgbClr val="000000"/>
                  </a:solidFill>
                  <a:sym typeface="Calibri"/>
                </a:endParaRPr>
              </a:p>
            </p:txBody>
          </p:sp>
          <p:sp>
            <p:nvSpPr>
              <p:cNvPr id="581" name="Freeform 282"/>
              <p:cNvSpPr>
                <a:spLocks/>
              </p:cNvSpPr>
              <p:nvPr/>
            </p:nvSpPr>
            <p:spPr bwMode="auto">
              <a:xfrm>
                <a:off x="2114" y="3137"/>
                <a:ext cx="74" cy="85"/>
              </a:xfrm>
              <a:custGeom>
                <a:avLst/>
                <a:gdLst>
                  <a:gd name="T0" fmla="*/ 62 w 87"/>
                  <a:gd name="T1" fmla="*/ 43 h 91"/>
                  <a:gd name="T2" fmla="*/ 47 w 87"/>
                  <a:gd name="T3" fmla="*/ 27 h 91"/>
                  <a:gd name="T4" fmla="*/ 45 w 87"/>
                  <a:gd name="T5" fmla="*/ 24 h 91"/>
                  <a:gd name="T6" fmla="*/ 35 w 87"/>
                  <a:gd name="T7" fmla="*/ 18 h 91"/>
                  <a:gd name="T8" fmla="*/ 25 w 87"/>
                  <a:gd name="T9" fmla="*/ 11 h 91"/>
                  <a:gd name="T10" fmla="*/ 23 w 87"/>
                  <a:gd name="T11" fmla="*/ 7 h 91"/>
                  <a:gd name="T12" fmla="*/ 18 w 87"/>
                  <a:gd name="T13" fmla="*/ 3 h 91"/>
                  <a:gd name="T14" fmla="*/ 15 w 87"/>
                  <a:gd name="T15" fmla="*/ 0 h 91"/>
                  <a:gd name="T16" fmla="*/ 9 w 87"/>
                  <a:gd name="T17" fmla="*/ 2 h 91"/>
                  <a:gd name="T18" fmla="*/ 2 w 87"/>
                  <a:gd name="T19" fmla="*/ 18 h 91"/>
                  <a:gd name="T20" fmla="*/ 0 w 87"/>
                  <a:gd name="T21" fmla="*/ 33 h 91"/>
                  <a:gd name="T22" fmla="*/ 1 w 87"/>
                  <a:gd name="T23" fmla="*/ 45 h 91"/>
                  <a:gd name="T24" fmla="*/ 1 w 87"/>
                  <a:gd name="T25" fmla="*/ 50 h 91"/>
                  <a:gd name="T26" fmla="*/ 3 w 87"/>
                  <a:gd name="T27" fmla="*/ 61 h 91"/>
                  <a:gd name="T28" fmla="*/ 3 w 87"/>
                  <a:gd name="T29" fmla="*/ 69 h 91"/>
                  <a:gd name="T30" fmla="*/ 8 w 87"/>
                  <a:gd name="T31" fmla="*/ 74 h 91"/>
                  <a:gd name="T32" fmla="*/ 12 w 87"/>
                  <a:gd name="T33" fmla="*/ 78 h 91"/>
                  <a:gd name="T34" fmla="*/ 24 w 87"/>
                  <a:gd name="T35" fmla="*/ 77 h 91"/>
                  <a:gd name="T36" fmla="*/ 38 w 87"/>
                  <a:gd name="T37" fmla="*/ 76 h 91"/>
                  <a:gd name="T38" fmla="*/ 50 w 87"/>
                  <a:gd name="T39" fmla="*/ 71 h 91"/>
                  <a:gd name="T40" fmla="*/ 55 w 87"/>
                  <a:gd name="T41" fmla="*/ 64 h 91"/>
                  <a:gd name="T42" fmla="*/ 62 w 87"/>
                  <a:gd name="T43" fmla="*/ 43 h 9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87"/>
                  <a:gd name="T67" fmla="*/ 0 h 91"/>
                  <a:gd name="T68" fmla="*/ 87 w 87"/>
                  <a:gd name="T69" fmla="*/ 91 h 91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87" h="91">
                    <a:moveTo>
                      <a:pt x="86" y="49"/>
                    </a:moveTo>
                    <a:lnTo>
                      <a:pt x="65" y="31"/>
                    </a:lnTo>
                    <a:lnTo>
                      <a:pt x="62" y="28"/>
                    </a:lnTo>
                    <a:lnTo>
                      <a:pt x="48" y="20"/>
                    </a:lnTo>
                    <a:lnTo>
                      <a:pt x="34" y="13"/>
                    </a:lnTo>
                    <a:lnTo>
                      <a:pt x="32" y="9"/>
                    </a:lnTo>
                    <a:lnTo>
                      <a:pt x="25" y="3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2" y="20"/>
                    </a:lnTo>
                    <a:lnTo>
                      <a:pt x="0" y="38"/>
                    </a:lnTo>
                    <a:lnTo>
                      <a:pt x="1" y="51"/>
                    </a:lnTo>
                    <a:lnTo>
                      <a:pt x="1" y="58"/>
                    </a:lnTo>
                    <a:lnTo>
                      <a:pt x="3" y="70"/>
                    </a:lnTo>
                    <a:lnTo>
                      <a:pt x="5" y="79"/>
                    </a:lnTo>
                    <a:lnTo>
                      <a:pt x="11" y="85"/>
                    </a:lnTo>
                    <a:lnTo>
                      <a:pt x="17" y="90"/>
                    </a:lnTo>
                    <a:lnTo>
                      <a:pt x="33" y="88"/>
                    </a:lnTo>
                    <a:lnTo>
                      <a:pt x="53" y="87"/>
                    </a:lnTo>
                    <a:lnTo>
                      <a:pt x="69" y="81"/>
                    </a:lnTo>
                    <a:lnTo>
                      <a:pt x="77" y="74"/>
                    </a:lnTo>
                    <a:lnTo>
                      <a:pt x="86" y="49"/>
                    </a:lnTo>
                  </a:path>
                </a:pathLst>
              </a:custGeom>
              <a:solidFill>
                <a:srgbClr val="83C2E5"/>
              </a:solidFill>
              <a:ln w="6350" cap="rnd">
                <a:solidFill>
                  <a:srgbClr val="006699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defTabSz="914377">
                  <a:defRPr/>
                </a:pPr>
                <a:endParaRPr lang="en-US" sz="1400" kern="0" dirty="0">
                  <a:solidFill>
                    <a:srgbClr val="000000"/>
                  </a:solidFill>
                  <a:sym typeface="Calibri"/>
                </a:endParaRPr>
              </a:p>
            </p:txBody>
          </p:sp>
        </p:grpSp>
        <p:sp>
          <p:nvSpPr>
            <p:cNvPr id="564" name="Freeform 283"/>
            <p:cNvSpPr>
              <a:spLocks/>
            </p:cNvSpPr>
            <p:nvPr/>
          </p:nvSpPr>
          <p:spPr bwMode="auto">
            <a:xfrm>
              <a:off x="844384" y="2321293"/>
              <a:ext cx="1329351" cy="832470"/>
            </a:xfrm>
            <a:custGeom>
              <a:avLst/>
              <a:gdLst>
                <a:gd name="T0" fmla="*/ 725 w 1182"/>
                <a:gd name="T1" fmla="*/ 563 h 743"/>
                <a:gd name="T2" fmla="*/ 737 w 1182"/>
                <a:gd name="T3" fmla="*/ 587 h 743"/>
                <a:gd name="T4" fmla="*/ 757 w 1182"/>
                <a:gd name="T5" fmla="*/ 603 h 743"/>
                <a:gd name="T6" fmla="*/ 791 w 1182"/>
                <a:gd name="T7" fmla="*/ 593 h 743"/>
                <a:gd name="T8" fmla="*/ 766 w 1182"/>
                <a:gd name="T9" fmla="*/ 550 h 743"/>
                <a:gd name="T10" fmla="*/ 770 w 1182"/>
                <a:gd name="T11" fmla="*/ 529 h 743"/>
                <a:gd name="T12" fmla="*/ 715 w 1182"/>
                <a:gd name="T13" fmla="*/ 562 h 743"/>
                <a:gd name="T14" fmla="*/ 799 w 1182"/>
                <a:gd name="T15" fmla="*/ 511 h 743"/>
                <a:gd name="T16" fmla="*/ 853 w 1182"/>
                <a:gd name="T17" fmla="*/ 483 h 743"/>
                <a:gd name="T18" fmla="*/ 849 w 1182"/>
                <a:gd name="T19" fmla="*/ 440 h 743"/>
                <a:gd name="T20" fmla="*/ 807 w 1182"/>
                <a:gd name="T21" fmla="*/ 390 h 743"/>
                <a:gd name="T22" fmla="*/ 772 w 1182"/>
                <a:gd name="T23" fmla="*/ 315 h 743"/>
                <a:gd name="T24" fmla="*/ 731 w 1182"/>
                <a:gd name="T25" fmla="*/ 346 h 743"/>
                <a:gd name="T26" fmla="*/ 724 w 1182"/>
                <a:gd name="T27" fmla="*/ 297 h 743"/>
                <a:gd name="T28" fmla="*/ 685 w 1182"/>
                <a:gd name="T29" fmla="*/ 265 h 743"/>
                <a:gd name="T30" fmla="*/ 635 w 1182"/>
                <a:gd name="T31" fmla="*/ 283 h 743"/>
                <a:gd name="T32" fmla="*/ 645 w 1182"/>
                <a:gd name="T33" fmla="*/ 394 h 743"/>
                <a:gd name="T34" fmla="*/ 623 w 1182"/>
                <a:gd name="T35" fmla="*/ 433 h 743"/>
                <a:gd name="T36" fmla="*/ 625 w 1182"/>
                <a:gd name="T37" fmla="*/ 486 h 743"/>
                <a:gd name="T38" fmla="*/ 595 w 1182"/>
                <a:gd name="T39" fmla="*/ 471 h 743"/>
                <a:gd name="T40" fmla="*/ 579 w 1182"/>
                <a:gd name="T41" fmla="*/ 422 h 743"/>
                <a:gd name="T42" fmla="*/ 516 w 1182"/>
                <a:gd name="T43" fmla="*/ 401 h 743"/>
                <a:gd name="T44" fmla="*/ 486 w 1182"/>
                <a:gd name="T45" fmla="*/ 350 h 743"/>
                <a:gd name="T46" fmla="*/ 479 w 1182"/>
                <a:gd name="T47" fmla="*/ 292 h 743"/>
                <a:gd name="T48" fmla="*/ 511 w 1182"/>
                <a:gd name="T49" fmla="*/ 249 h 743"/>
                <a:gd name="T50" fmla="*/ 539 w 1182"/>
                <a:gd name="T51" fmla="*/ 213 h 743"/>
                <a:gd name="T52" fmla="*/ 528 w 1182"/>
                <a:gd name="T53" fmla="*/ 167 h 743"/>
                <a:gd name="T54" fmla="*/ 578 w 1182"/>
                <a:gd name="T55" fmla="*/ 161 h 743"/>
                <a:gd name="T56" fmla="*/ 609 w 1182"/>
                <a:gd name="T57" fmla="*/ 135 h 743"/>
                <a:gd name="T58" fmla="*/ 608 w 1182"/>
                <a:gd name="T59" fmla="*/ 96 h 743"/>
                <a:gd name="T60" fmla="*/ 585 w 1182"/>
                <a:gd name="T61" fmla="*/ 61 h 743"/>
                <a:gd name="T62" fmla="*/ 559 w 1182"/>
                <a:gd name="T63" fmla="*/ 119 h 743"/>
                <a:gd name="T64" fmla="*/ 531 w 1182"/>
                <a:gd name="T65" fmla="*/ 98 h 743"/>
                <a:gd name="T66" fmla="*/ 510 w 1182"/>
                <a:gd name="T67" fmla="*/ 71 h 743"/>
                <a:gd name="T68" fmla="*/ 501 w 1182"/>
                <a:gd name="T69" fmla="*/ 18 h 743"/>
                <a:gd name="T70" fmla="*/ 474 w 1182"/>
                <a:gd name="T71" fmla="*/ 19 h 743"/>
                <a:gd name="T72" fmla="*/ 481 w 1182"/>
                <a:gd name="T73" fmla="*/ 73 h 743"/>
                <a:gd name="T74" fmla="*/ 496 w 1182"/>
                <a:gd name="T75" fmla="*/ 101 h 743"/>
                <a:gd name="T76" fmla="*/ 461 w 1182"/>
                <a:gd name="T77" fmla="*/ 106 h 743"/>
                <a:gd name="T78" fmla="*/ 429 w 1182"/>
                <a:gd name="T79" fmla="*/ 128 h 743"/>
                <a:gd name="T80" fmla="*/ 395 w 1182"/>
                <a:gd name="T81" fmla="*/ 126 h 743"/>
                <a:gd name="T82" fmla="*/ 366 w 1182"/>
                <a:gd name="T83" fmla="*/ 101 h 743"/>
                <a:gd name="T84" fmla="*/ 333 w 1182"/>
                <a:gd name="T85" fmla="*/ 103 h 743"/>
                <a:gd name="T86" fmla="*/ 331 w 1182"/>
                <a:gd name="T87" fmla="*/ 156 h 743"/>
                <a:gd name="T88" fmla="*/ 290 w 1182"/>
                <a:gd name="T89" fmla="*/ 125 h 743"/>
                <a:gd name="T90" fmla="*/ 274 w 1182"/>
                <a:gd name="T91" fmla="*/ 95 h 743"/>
                <a:gd name="T92" fmla="*/ 254 w 1182"/>
                <a:gd name="T93" fmla="*/ 95 h 743"/>
                <a:gd name="T94" fmla="*/ 179 w 1182"/>
                <a:gd name="T95" fmla="*/ 52 h 743"/>
                <a:gd name="T96" fmla="*/ 158 w 1182"/>
                <a:gd name="T97" fmla="*/ 51 h 743"/>
                <a:gd name="T98" fmla="*/ 136 w 1182"/>
                <a:gd name="T99" fmla="*/ 56 h 743"/>
                <a:gd name="T100" fmla="*/ 96 w 1182"/>
                <a:gd name="T101" fmla="*/ 67 h 743"/>
                <a:gd name="T102" fmla="*/ 0 w 1182"/>
                <a:gd name="T103" fmla="*/ 59 h 743"/>
                <a:gd name="T104" fmla="*/ 75 w 1182"/>
                <a:gd name="T105" fmla="*/ 340 h 743"/>
                <a:gd name="T106" fmla="*/ 115 w 1182"/>
                <a:gd name="T107" fmla="*/ 444 h 743"/>
                <a:gd name="T108" fmla="*/ 148 w 1182"/>
                <a:gd name="T109" fmla="*/ 498 h 743"/>
                <a:gd name="T110" fmla="*/ 494 w 1182"/>
                <a:gd name="T111" fmla="*/ 544 h 743"/>
                <a:gd name="T112" fmla="*/ 539 w 1182"/>
                <a:gd name="T113" fmla="*/ 538 h 743"/>
                <a:gd name="T114" fmla="*/ 574 w 1182"/>
                <a:gd name="T115" fmla="*/ 573 h 743"/>
                <a:gd name="T116" fmla="*/ 623 w 1182"/>
                <a:gd name="T117" fmla="*/ 594 h 743"/>
                <a:gd name="T118" fmla="*/ 603 w 1182"/>
                <a:gd name="T119" fmla="*/ 608 h 743"/>
                <a:gd name="T120" fmla="*/ 596 w 1182"/>
                <a:gd name="T121" fmla="*/ 623 h 743"/>
                <a:gd name="T122" fmla="*/ 600 w 1182"/>
                <a:gd name="T123" fmla="*/ 632 h 743"/>
                <a:gd name="T124" fmla="*/ 629 w 1182"/>
                <a:gd name="T125" fmla="*/ 608 h 74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182"/>
                <a:gd name="T190" fmla="*/ 0 h 743"/>
                <a:gd name="T191" fmla="*/ 1182 w 1182"/>
                <a:gd name="T192" fmla="*/ 743 h 74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182" h="743">
                  <a:moveTo>
                    <a:pt x="915" y="697"/>
                  </a:moveTo>
                  <a:lnTo>
                    <a:pt x="925" y="690"/>
                  </a:lnTo>
                  <a:lnTo>
                    <a:pt x="935" y="683"/>
                  </a:lnTo>
                  <a:lnTo>
                    <a:pt x="958" y="676"/>
                  </a:lnTo>
                  <a:lnTo>
                    <a:pt x="974" y="673"/>
                  </a:lnTo>
                  <a:lnTo>
                    <a:pt x="982" y="673"/>
                  </a:lnTo>
                  <a:lnTo>
                    <a:pt x="993" y="657"/>
                  </a:lnTo>
                  <a:lnTo>
                    <a:pt x="1002" y="650"/>
                  </a:lnTo>
                  <a:lnTo>
                    <a:pt x="1010" y="650"/>
                  </a:lnTo>
                  <a:lnTo>
                    <a:pt x="1011" y="653"/>
                  </a:lnTo>
                  <a:lnTo>
                    <a:pt x="1018" y="654"/>
                  </a:lnTo>
                  <a:lnTo>
                    <a:pt x="1021" y="657"/>
                  </a:lnTo>
                  <a:lnTo>
                    <a:pt x="1018" y="668"/>
                  </a:lnTo>
                  <a:lnTo>
                    <a:pt x="1010" y="685"/>
                  </a:lnTo>
                  <a:lnTo>
                    <a:pt x="1025" y="694"/>
                  </a:lnTo>
                  <a:lnTo>
                    <a:pt x="1037" y="693"/>
                  </a:lnTo>
                  <a:lnTo>
                    <a:pt x="1050" y="685"/>
                  </a:lnTo>
                  <a:lnTo>
                    <a:pt x="1058" y="686"/>
                  </a:lnTo>
                  <a:lnTo>
                    <a:pt x="1057" y="691"/>
                  </a:lnTo>
                  <a:lnTo>
                    <a:pt x="1048" y="699"/>
                  </a:lnTo>
                  <a:lnTo>
                    <a:pt x="1037" y="703"/>
                  </a:lnTo>
                  <a:lnTo>
                    <a:pt x="1035" y="710"/>
                  </a:lnTo>
                  <a:lnTo>
                    <a:pt x="1038" y="718"/>
                  </a:lnTo>
                  <a:lnTo>
                    <a:pt x="1065" y="712"/>
                  </a:lnTo>
                  <a:lnTo>
                    <a:pt x="1086" y="703"/>
                  </a:lnTo>
                  <a:lnTo>
                    <a:pt x="1091" y="700"/>
                  </a:lnTo>
                  <a:lnTo>
                    <a:pt x="1090" y="695"/>
                  </a:lnTo>
                  <a:lnTo>
                    <a:pt x="1084" y="691"/>
                  </a:lnTo>
                  <a:lnTo>
                    <a:pt x="1075" y="686"/>
                  </a:lnTo>
                  <a:lnTo>
                    <a:pt x="1065" y="677"/>
                  </a:lnTo>
                  <a:lnTo>
                    <a:pt x="1052" y="666"/>
                  </a:lnTo>
                  <a:lnTo>
                    <a:pt x="1049" y="659"/>
                  </a:lnTo>
                  <a:lnTo>
                    <a:pt x="1048" y="655"/>
                  </a:lnTo>
                  <a:lnTo>
                    <a:pt x="1051" y="648"/>
                  </a:lnTo>
                  <a:lnTo>
                    <a:pt x="1050" y="641"/>
                  </a:lnTo>
                  <a:lnTo>
                    <a:pt x="1045" y="640"/>
                  </a:lnTo>
                  <a:lnTo>
                    <a:pt x="1040" y="641"/>
                  </a:lnTo>
                  <a:lnTo>
                    <a:pt x="1040" y="636"/>
                  </a:lnTo>
                  <a:lnTo>
                    <a:pt x="1049" y="635"/>
                  </a:lnTo>
                  <a:lnTo>
                    <a:pt x="1055" y="630"/>
                  </a:lnTo>
                  <a:lnTo>
                    <a:pt x="1058" y="623"/>
                  </a:lnTo>
                  <a:lnTo>
                    <a:pt x="1055" y="617"/>
                  </a:lnTo>
                  <a:lnTo>
                    <a:pt x="1049" y="616"/>
                  </a:lnTo>
                  <a:lnTo>
                    <a:pt x="1040" y="619"/>
                  </a:lnTo>
                  <a:lnTo>
                    <a:pt x="1022" y="622"/>
                  </a:lnTo>
                  <a:lnTo>
                    <a:pt x="1011" y="629"/>
                  </a:lnTo>
                  <a:lnTo>
                    <a:pt x="1001" y="636"/>
                  </a:lnTo>
                  <a:lnTo>
                    <a:pt x="991" y="646"/>
                  </a:lnTo>
                  <a:lnTo>
                    <a:pt x="979" y="655"/>
                  </a:lnTo>
                  <a:lnTo>
                    <a:pt x="963" y="663"/>
                  </a:lnTo>
                  <a:lnTo>
                    <a:pt x="1003" y="616"/>
                  </a:lnTo>
                  <a:lnTo>
                    <a:pt x="1023" y="603"/>
                  </a:lnTo>
                  <a:lnTo>
                    <a:pt x="1038" y="596"/>
                  </a:lnTo>
                  <a:lnTo>
                    <a:pt x="1051" y="594"/>
                  </a:lnTo>
                  <a:lnTo>
                    <a:pt x="1071" y="596"/>
                  </a:lnTo>
                  <a:lnTo>
                    <a:pt x="1094" y="596"/>
                  </a:lnTo>
                  <a:lnTo>
                    <a:pt x="1120" y="594"/>
                  </a:lnTo>
                  <a:lnTo>
                    <a:pt x="1135" y="590"/>
                  </a:lnTo>
                  <a:lnTo>
                    <a:pt x="1142" y="583"/>
                  </a:lnTo>
                  <a:lnTo>
                    <a:pt x="1143" y="576"/>
                  </a:lnTo>
                  <a:lnTo>
                    <a:pt x="1152" y="566"/>
                  </a:lnTo>
                  <a:lnTo>
                    <a:pt x="1159" y="563"/>
                  </a:lnTo>
                  <a:lnTo>
                    <a:pt x="1168" y="564"/>
                  </a:lnTo>
                  <a:lnTo>
                    <a:pt x="1175" y="558"/>
                  </a:lnTo>
                  <a:lnTo>
                    <a:pt x="1181" y="548"/>
                  </a:lnTo>
                  <a:lnTo>
                    <a:pt x="1181" y="538"/>
                  </a:lnTo>
                  <a:lnTo>
                    <a:pt x="1178" y="527"/>
                  </a:lnTo>
                  <a:lnTo>
                    <a:pt x="1173" y="519"/>
                  </a:lnTo>
                  <a:lnTo>
                    <a:pt x="1168" y="516"/>
                  </a:lnTo>
                  <a:lnTo>
                    <a:pt x="1162" y="513"/>
                  </a:lnTo>
                  <a:lnTo>
                    <a:pt x="1157" y="499"/>
                  </a:lnTo>
                  <a:lnTo>
                    <a:pt x="1155" y="496"/>
                  </a:lnTo>
                  <a:lnTo>
                    <a:pt x="1135" y="496"/>
                  </a:lnTo>
                  <a:lnTo>
                    <a:pt x="1126" y="500"/>
                  </a:lnTo>
                  <a:lnTo>
                    <a:pt x="1122" y="496"/>
                  </a:lnTo>
                  <a:lnTo>
                    <a:pt x="1105" y="448"/>
                  </a:lnTo>
                  <a:lnTo>
                    <a:pt x="1105" y="455"/>
                  </a:lnTo>
                  <a:lnTo>
                    <a:pt x="1105" y="457"/>
                  </a:lnTo>
                  <a:lnTo>
                    <a:pt x="1105" y="454"/>
                  </a:lnTo>
                  <a:lnTo>
                    <a:pt x="1100" y="439"/>
                  </a:lnTo>
                  <a:lnTo>
                    <a:pt x="1089" y="418"/>
                  </a:lnTo>
                  <a:lnTo>
                    <a:pt x="1071" y="390"/>
                  </a:lnTo>
                  <a:lnTo>
                    <a:pt x="1066" y="374"/>
                  </a:lnTo>
                  <a:lnTo>
                    <a:pt x="1058" y="367"/>
                  </a:lnTo>
                  <a:lnTo>
                    <a:pt x="1052" y="367"/>
                  </a:lnTo>
                  <a:lnTo>
                    <a:pt x="1050" y="369"/>
                  </a:lnTo>
                  <a:lnTo>
                    <a:pt x="1050" y="385"/>
                  </a:lnTo>
                  <a:lnTo>
                    <a:pt x="1042" y="395"/>
                  </a:lnTo>
                  <a:lnTo>
                    <a:pt x="1030" y="401"/>
                  </a:lnTo>
                  <a:lnTo>
                    <a:pt x="1013" y="406"/>
                  </a:lnTo>
                  <a:lnTo>
                    <a:pt x="1002" y="404"/>
                  </a:lnTo>
                  <a:lnTo>
                    <a:pt x="997" y="399"/>
                  </a:lnTo>
                  <a:lnTo>
                    <a:pt x="996" y="395"/>
                  </a:lnTo>
                  <a:lnTo>
                    <a:pt x="991" y="385"/>
                  </a:lnTo>
                  <a:lnTo>
                    <a:pt x="991" y="375"/>
                  </a:lnTo>
                  <a:lnTo>
                    <a:pt x="993" y="364"/>
                  </a:lnTo>
                  <a:lnTo>
                    <a:pt x="988" y="351"/>
                  </a:lnTo>
                  <a:lnTo>
                    <a:pt x="991" y="347"/>
                  </a:lnTo>
                  <a:lnTo>
                    <a:pt x="991" y="344"/>
                  </a:lnTo>
                  <a:lnTo>
                    <a:pt x="988" y="339"/>
                  </a:lnTo>
                  <a:lnTo>
                    <a:pt x="974" y="330"/>
                  </a:lnTo>
                  <a:lnTo>
                    <a:pt x="964" y="323"/>
                  </a:lnTo>
                  <a:lnTo>
                    <a:pt x="958" y="313"/>
                  </a:lnTo>
                  <a:lnTo>
                    <a:pt x="949" y="310"/>
                  </a:lnTo>
                  <a:lnTo>
                    <a:pt x="939" y="309"/>
                  </a:lnTo>
                  <a:lnTo>
                    <a:pt x="896" y="306"/>
                  </a:lnTo>
                  <a:lnTo>
                    <a:pt x="889" y="304"/>
                  </a:lnTo>
                  <a:lnTo>
                    <a:pt x="884" y="304"/>
                  </a:lnTo>
                  <a:lnTo>
                    <a:pt x="876" y="311"/>
                  </a:lnTo>
                  <a:lnTo>
                    <a:pt x="873" y="321"/>
                  </a:lnTo>
                  <a:lnTo>
                    <a:pt x="870" y="324"/>
                  </a:lnTo>
                  <a:lnTo>
                    <a:pt x="870" y="331"/>
                  </a:lnTo>
                  <a:lnTo>
                    <a:pt x="871" y="340"/>
                  </a:lnTo>
                  <a:lnTo>
                    <a:pt x="876" y="353"/>
                  </a:lnTo>
                  <a:lnTo>
                    <a:pt x="879" y="364"/>
                  </a:lnTo>
                  <a:lnTo>
                    <a:pt x="865" y="404"/>
                  </a:lnTo>
                  <a:lnTo>
                    <a:pt x="871" y="417"/>
                  </a:lnTo>
                  <a:lnTo>
                    <a:pt x="876" y="435"/>
                  </a:lnTo>
                  <a:lnTo>
                    <a:pt x="883" y="459"/>
                  </a:lnTo>
                  <a:lnTo>
                    <a:pt x="881" y="471"/>
                  </a:lnTo>
                  <a:lnTo>
                    <a:pt x="876" y="476"/>
                  </a:lnTo>
                  <a:lnTo>
                    <a:pt x="871" y="481"/>
                  </a:lnTo>
                  <a:lnTo>
                    <a:pt x="866" y="490"/>
                  </a:lnTo>
                  <a:lnTo>
                    <a:pt x="859" y="495"/>
                  </a:lnTo>
                  <a:lnTo>
                    <a:pt x="850" y="500"/>
                  </a:lnTo>
                  <a:lnTo>
                    <a:pt x="853" y="505"/>
                  </a:lnTo>
                  <a:lnTo>
                    <a:pt x="853" y="516"/>
                  </a:lnTo>
                  <a:lnTo>
                    <a:pt x="853" y="529"/>
                  </a:lnTo>
                  <a:lnTo>
                    <a:pt x="854" y="539"/>
                  </a:lnTo>
                  <a:lnTo>
                    <a:pt x="857" y="546"/>
                  </a:lnTo>
                  <a:lnTo>
                    <a:pt x="863" y="552"/>
                  </a:lnTo>
                  <a:lnTo>
                    <a:pt x="861" y="560"/>
                  </a:lnTo>
                  <a:lnTo>
                    <a:pt x="857" y="567"/>
                  </a:lnTo>
                  <a:lnTo>
                    <a:pt x="853" y="574"/>
                  </a:lnTo>
                  <a:lnTo>
                    <a:pt x="844" y="581"/>
                  </a:lnTo>
                  <a:lnTo>
                    <a:pt x="837" y="578"/>
                  </a:lnTo>
                  <a:lnTo>
                    <a:pt x="831" y="571"/>
                  </a:lnTo>
                  <a:lnTo>
                    <a:pt x="826" y="559"/>
                  </a:lnTo>
                  <a:lnTo>
                    <a:pt x="823" y="555"/>
                  </a:lnTo>
                  <a:lnTo>
                    <a:pt x="815" y="550"/>
                  </a:lnTo>
                  <a:lnTo>
                    <a:pt x="811" y="546"/>
                  </a:lnTo>
                  <a:lnTo>
                    <a:pt x="811" y="539"/>
                  </a:lnTo>
                  <a:lnTo>
                    <a:pt x="807" y="532"/>
                  </a:lnTo>
                  <a:lnTo>
                    <a:pt x="805" y="526"/>
                  </a:lnTo>
                  <a:lnTo>
                    <a:pt x="804" y="517"/>
                  </a:lnTo>
                  <a:lnTo>
                    <a:pt x="801" y="500"/>
                  </a:lnTo>
                  <a:lnTo>
                    <a:pt x="793" y="492"/>
                  </a:lnTo>
                  <a:lnTo>
                    <a:pt x="785" y="490"/>
                  </a:lnTo>
                  <a:lnTo>
                    <a:pt x="783" y="490"/>
                  </a:lnTo>
                  <a:lnTo>
                    <a:pt x="772" y="486"/>
                  </a:lnTo>
                  <a:lnTo>
                    <a:pt x="757" y="486"/>
                  </a:lnTo>
                  <a:lnTo>
                    <a:pt x="740" y="490"/>
                  </a:lnTo>
                  <a:lnTo>
                    <a:pt x="719" y="482"/>
                  </a:lnTo>
                  <a:lnTo>
                    <a:pt x="707" y="468"/>
                  </a:lnTo>
                  <a:lnTo>
                    <a:pt x="701" y="457"/>
                  </a:lnTo>
                  <a:lnTo>
                    <a:pt x="700" y="453"/>
                  </a:lnTo>
                  <a:lnTo>
                    <a:pt x="691" y="438"/>
                  </a:lnTo>
                  <a:lnTo>
                    <a:pt x="684" y="429"/>
                  </a:lnTo>
                  <a:lnTo>
                    <a:pt x="674" y="423"/>
                  </a:lnTo>
                  <a:lnTo>
                    <a:pt x="670" y="411"/>
                  </a:lnTo>
                  <a:lnTo>
                    <a:pt x="666" y="408"/>
                  </a:lnTo>
                  <a:lnTo>
                    <a:pt x="657" y="410"/>
                  </a:lnTo>
                  <a:lnTo>
                    <a:pt x="646" y="404"/>
                  </a:lnTo>
                  <a:lnTo>
                    <a:pt x="639" y="394"/>
                  </a:lnTo>
                  <a:lnTo>
                    <a:pt x="637" y="382"/>
                  </a:lnTo>
                  <a:lnTo>
                    <a:pt x="638" y="373"/>
                  </a:lnTo>
                  <a:lnTo>
                    <a:pt x="641" y="363"/>
                  </a:lnTo>
                  <a:lnTo>
                    <a:pt x="657" y="340"/>
                  </a:lnTo>
                  <a:lnTo>
                    <a:pt x="677" y="314"/>
                  </a:lnTo>
                  <a:lnTo>
                    <a:pt x="687" y="311"/>
                  </a:lnTo>
                  <a:lnTo>
                    <a:pt x="691" y="306"/>
                  </a:lnTo>
                  <a:lnTo>
                    <a:pt x="697" y="300"/>
                  </a:lnTo>
                  <a:lnTo>
                    <a:pt x="694" y="294"/>
                  </a:lnTo>
                  <a:lnTo>
                    <a:pt x="697" y="291"/>
                  </a:lnTo>
                  <a:lnTo>
                    <a:pt x="700" y="290"/>
                  </a:lnTo>
                  <a:lnTo>
                    <a:pt x="707" y="288"/>
                  </a:lnTo>
                  <a:lnTo>
                    <a:pt x="716" y="291"/>
                  </a:lnTo>
                  <a:lnTo>
                    <a:pt x="727" y="295"/>
                  </a:lnTo>
                  <a:lnTo>
                    <a:pt x="733" y="291"/>
                  </a:lnTo>
                  <a:lnTo>
                    <a:pt x="736" y="279"/>
                  </a:lnTo>
                  <a:lnTo>
                    <a:pt x="737" y="263"/>
                  </a:lnTo>
                  <a:lnTo>
                    <a:pt x="739" y="248"/>
                  </a:lnTo>
                  <a:lnTo>
                    <a:pt x="745" y="236"/>
                  </a:lnTo>
                  <a:lnTo>
                    <a:pt x="755" y="223"/>
                  </a:lnTo>
                  <a:lnTo>
                    <a:pt x="758" y="215"/>
                  </a:lnTo>
                  <a:lnTo>
                    <a:pt x="757" y="212"/>
                  </a:lnTo>
                  <a:lnTo>
                    <a:pt x="754" y="213"/>
                  </a:lnTo>
                  <a:lnTo>
                    <a:pt x="723" y="197"/>
                  </a:lnTo>
                  <a:lnTo>
                    <a:pt x="723" y="194"/>
                  </a:lnTo>
                  <a:lnTo>
                    <a:pt x="725" y="193"/>
                  </a:lnTo>
                  <a:lnTo>
                    <a:pt x="735" y="193"/>
                  </a:lnTo>
                  <a:lnTo>
                    <a:pt x="750" y="196"/>
                  </a:lnTo>
                  <a:lnTo>
                    <a:pt x="758" y="195"/>
                  </a:lnTo>
                  <a:lnTo>
                    <a:pt x="769" y="196"/>
                  </a:lnTo>
                  <a:lnTo>
                    <a:pt x="783" y="200"/>
                  </a:lnTo>
                  <a:lnTo>
                    <a:pt x="791" y="188"/>
                  </a:lnTo>
                  <a:lnTo>
                    <a:pt x="798" y="193"/>
                  </a:lnTo>
                  <a:lnTo>
                    <a:pt x="807" y="192"/>
                  </a:lnTo>
                  <a:lnTo>
                    <a:pt x="816" y="188"/>
                  </a:lnTo>
                  <a:lnTo>
                    <a:pt x="821" y="177"/>
                  </a:lnTo>
                  <a:lnTo>
                    <a:pt x="826" y="170"/>
                  </a:lnTo>
                  <a:lnTo>
                    <a:pt x="831" y="167"/>
                  </a:lnTo>
                  <a:lnTo>
                    <a:pt x="835" y="158"/>
                  </a:lnTo>
                  <a:lnTo>
                    <a:pt x="835" y="148"/>
                  </a:lnTo>
                  <a:lnTo>
                    <a:pt x="831" y="139"/>
                  </a:lnTo>
                  <a:lnTo>
                    <a:pt x="818" y="130"/>
                  </a:lnTo>
                  <a:lnTo>
                    <a:pt x="816" y="121"/>
                  </a:lnTo>
                  <a:lnTo>
                    <a:pt x="818" y="115"/>
                  </a:lnTo>
                  <a:lnTo>
                    <a:pt x="826" y="112"/>
                  </a:lnTo>
                  <a:lnTo>
                    <a:pt x="832" y="112"/>
                  </a:lnTo>
                  <a:lnTo>
                    <a:pt x="835" y="109"/>
                  </a:lnTo>
                  <a:lnTo>
                    <a:pt x="835" y="100"/>
                  </a:lnTo>
                  <a:lnTo>
                    <a:pt x="828" y="95"/>
                  </a:lnTo>
                  <a:lnTo>
                    <a:pt x="823" y="93"/>
                  </a:lnTo>
                  <a:lnTo>
                    <a:pt x="821" y="95"/>
                  </a:lnTo>
                  <a:lnTo>
                    <a:pt x="817" y="71"/>
                  </a:lnTo>
                  <a:lnTo>
                    <a:pt x="802" y="71"/>
                  </a:lnTo>
                  <a:lnTo>
                    <a:pt x="789" y="68"/>
                  </a:lnTo>
                  <a:lnTo>
                    <a:pt x="793" y="98"/>
                  </a:lnTo>
                  <a:lnTo>
                    <a:pt x="787" y="104"/>
                  </a:lnTo>
                  <a:lnTo>
                    <a:pt x="782" y="114"/>
                  </a:lnTo>
                  <a:lnTo>
                    <a:pt x="775" y="130"/>
                  </a:lnTo>
                  <a:lnTo>
                    <a:pt x="771" y="137"/>
                  </a:lnTo>
                  <a:lnTo>
                    <a:pt x="765" y="138"/>
                  </a:lnTo>
                  <a:lnTo>
                    <a:pt x="755" y="130"/>
                  </a:lnTo>
                  <a:lnTo>
                    <a:pt x="750" y="97"/>
                  </a:lnTo>
                  <a:lnTo>
                    <a:pt x="748" y="92"/>
                  </a:lnTo>
                  <a:lnTo>
                    <a:pt x="746" y="92"/>
                  </a:lnTo>
                  <a:lnTo>
                    <a:pt x="743" y="100"/>
                  </a:lnTo>
                  <a:lnTo>
                    <a:pt x="733" y="112"/>
                  </a:lnTo>
                  <a:lnTo>
                    <a:pt x="727" y="114"/>
                  </a:lnTo>
                  <a:lnTo>
                    <a:pt x="724" y="104"/>
                  </a:lnTo>
                  <a:lnTo>
                    <a:pt x="723" y="96"/>
                  </a:lnTo>
                  <a:lnTo>
                    <a:pt x="718" y="95"/>
                  </a:lnTo>
                  <a:lnTo>
                    <a:pt x="710" y="98"/>
                  </a:lnTo>
                  <a:lnTo>
                    <a:pt x="700" y="94"/>
                  </a:lnTo>
                  <a:lnTo>
                    <a:pt x="694" y="89"/>
                  </a:lnTo>
                  <a:lnTo>
                    <a:pt x="699" y="83"/>
                  </a:lnTo>
                  <a:lnTo>
                    <a:pt x="701" y="71"/>
                  </a:lnTo>
                  <a:lnTo>
                    <a:pt x="701" y="57"/>
                  </a:lnTo>
                  <a:lnTo>
                    <a:pt x="698" y="53"/>
                  </a:lnTo>
                  <a:lnTo>
                    <a:pt x="696" y="48"/>
                  </a:lnTo>
                  <a:lnTo>
                    <a:pt x="694" y="40"/>
                  </a:lnTo>
                  <a:lnTo>
                    <a:pt x="693" y="31"/>
                  </a:lnTo>
                  <a:lnTo>
                    <a:pt x="686" y="20"/>
                  </a:lnTo>
                  <a:lnTo>
                    <a:pt x="674" y="6"/>
                  </a:lnTo>
                  <a:lnTo>
                    <a:pt x="670" y="0"/>
                  </a:lnTo>
                  <a:lnTo>
                    <a:pt x="665" y="0"/>
                  </a:lnTo>
                  <a:lnTo>
                    <a:pt x="659" y="3"/>
                  </a:lnTo>
                  <a:lnTo>
                    <a:pt x="652" y="5"/>
                  </a:lnTo>
                  <a:lnTo>
                    <a:pt x="650" y="12"/>
                  </a:lnTo>
                  <a:lnTo>
                    <a:pt x="649" y="23"/>
                  </a:lnTo>
                  <a:lnTo>
                    <a:pt x="638" y="32"/>
                  </a:lnTo>
                  <a:lnTo>
                    <a:pt x="635" y="41"/>
                  </a:lnTo>
                  <a:lnTo>
                    <a:pt x="636" y="50"/>
                  </a:lnTo>
                  <a:lnTo>
                    <a:pt x="639" y="69"/>
                  </a:lnTo>
                  <a:lnTo>
                    <a:pt x="642" y="76"/>
                  </a:lnTo>
                  <a:lnTo>
                    <a:pt x="649" y="80"/>
                  </a:lnTo>
                  <a:lnTo>
                    <a:pt x="659" y="85"/>
                  </a:lnTo>
                  <a:lnTo>
                    <a:pt x="664" y="86"/>
                  </a:lnTo>
                  <a:lnTo>
                    <a:pt x="659" y="93"/>
                  </a:lnTo>
                  <a:lnTo>
                    <a:pt x="657" y="98"/>
                  </a:lnTo>
                  <a:lnTo>
                    <a:pt x="661" y="107"/>
                  </a:lnTo>
                  <a:lnTo>
                    <a:pt x="674" y="114"/>
                  </a:lnTo>
                  <a:lnTo>
                    <a:pt x="677" y="115"/>
                  </a:lnTo>
                  <a:lnTo>
                    <a:pt x="679" y="118"/>
                  </a:lnTo>
                  <a:lnTo>
                    <a:pt x="680" y="122"/>
                  </a:lnTo>
                  <a:lnTo>
                    <a:pt x="677" y="128"/>
                  </a:lnTo>
                  <a:lnTo>
                    <a:pt x="659" y="141"/>
                  </a:lnTo>
                  <a:lnTo>
                    <a:pt x="640" y="149"/>
                  </a:lnTo>
                  <a:lnTo>
                    <a:pt x="628" y="148"/>
                  </a:lnTo>
                  <a:lnTo>
                    <a:pt x="628" y="146"/>
                  </a:lnTo>
                  <a:lnTo>
                    <a:pt x="631" y="123"/>
                  </a:lnTo>
                  <a:lnTo>
                    <a:pt x="612" y="123"/>
                  </a:lnTo>
                  <a:lnTo>
                    <a:pt x="603" y="122"/>
                  </a:lnTo>
                  <a:lnTo>
                    <a:pt x="599" y="124"/>
                  </a:lnTo>
                  <a:lnTo>
                    <a:pt x="597" y="127"/>
                  </a:lnTo>
                  <a:lnTo>
                    <a:pt x="597" y="146"/>
                  </a:lnTo>
                  <a:lnTo>
                    <a:pt x="593" y="151"/>
                  </a:lnTo>
                  <a:lnTo>
                    <a:pt x="587" y="149"/>
                  </a:lnTo>
                  <a:lnTo>
                    <a:pt x="584" y="148"/>
                  </a:lnTo>
                  <a:lnTo>
                    <a:pt x="576" y="142"/>
                  </a:lnTo>
                  <a:lnTo>
                    <a:pt x="569" y="142"/>
                  </a:lnTo>
                  <a:lnTo>
                    <a:pt x="563" y="146"/>
                  </a:lnTo>
                  <a:lnTo>
                    <a:pt x="553" y="152"/>
                  </a:lnTo>
                  <a:lnTo>
                    <a:pt x="544" y="151"/>
                  </a:lnTo>
                  <a:lnTo>
                    <a:pt x="541" y="147"/>
                  </a:lnTo>
                  <a:lnTo>
                    <a:pt x="540" y="145"/>
                  </a:lnTo>
                  <a:lnTo>
                    <a:pt x="533" y="134"/>
                  </a:lnTo>
                  <a:lnTo>
                    <a:pt x="528" y="131"/>
                  </a:lnTo>
                  <a:lnTo>
                    <a:pt x="520" y="134"/>
                  </a:lnTo>
                  <a:lnTo>
                    <a:pt x="506" y="129"/>
                  </a:lnTo>
                  <a:lnTo>
                    <a:pt x="502" y="124"/>
                  </a:lnTo>
                  <a:lnTo>
                    <a:pt x="501" y="118"/>
                  </a:lnTo>
                  <a:lnTo>
                    <a:pt x="496" y="109"/>
                  </a:lnTo>
                  <a:lnTo>
                    <a:pt x="492" y="106"/>
                  </a:lnTo>
                  <a:lnTo>
                    <a:pt x="484" y="109"/>
                  </a:lnTo>
                  <a:lnTo>
                    <a:pt x="472" y="109"/>
                  </a:lnTo>
                  <a:lnTo>
                    <a:pt x="465" y="111"/>
                  </a:lnTo>
                  <a:lnTo>
                    <a:pt x="460" y="115"/>
                  </a:lnTo>
                  <a:lnTo>
                    <a:pt x="457" y="120"/>
                  </a:lnTo>
                  <a:lnTo>
                    <a:pt x="457" y="134"/>
                  </a:lnTo>
                  <a:lnTo>
                    <a:pt x="463" y="139"/>
                  </a:lnTo>
                  <a:lnTo>
                    <a:pt x="463" y="145"/>
                  </a:lnTo>
                  <a:lnTo>
                    <a:pt x="457" y="151"/>
                  </a:lnTo>
                  <a:lnTo>
                    <a:pt x="457" y="176"/>
                  </a:lnTo>
                  <a:lnTo>
                    <a:pt x="453" y="185"/>
                  </a:lnTo>
                  <a:lnTo>
                    <a:pt x="453" y="183"/>
                  </a:lnTo>
                  <a:lnTo>
                    <a:pt x="438" y="156"/>
                  </a:lnTo>
                  <a:lnTo>
                    <a:pt x="426" y="136"/>
                  </a:lnTo>
                  <a:lnTo>
                    <a:pt x="423" y="136"/>
                  </a:lnTo>
                  <a:lnTo>
                    <a:pt x="418" y="140"/>
                  </a:lnTo>
                  <a:lnTo>
                    <a:pt x="414" y="149"/>
                  </a:lnTo>
                  <a:lnTo>
                    <a:pt x="406" y="146"/>
                  </a:lnTo>
                  <a:lnTo>
                    <a:pt x="397" y="146"/>
                  </a:lnTo>
                  <a:lnTo>
                    <a:pt x="386" y="148"/>
                  </a:lnTo>
                  <a:lnTo>
                    <a:pt x="367" y="146"/>
                  </a:lnTo>
                  <a:lnTo>
                    <a:pt x="364" y="143"/>
                  </a:lnTo>
                  <a:lnTo>
                    <a:pt x="363" y="141"/>
                  </a:lnTo>
                  <a:lnTo>
                    <a:pt x="369" y="136"/>
                  </a:lnTo>
                  <a:lnTo>
                    <a:pt x="377" y="120"/>
                  </a:lnTo>
                  <a:lnTo>
                    <a:pt x="376" y="111"/>
                  </a:lnTo>
                  <a:lnTo>
                    <a:pt x="369" y="106"/>
                  </a:lnTo>
                  <a:lnTo>
                    <a:pt x="366" y="105"/>
                  </a:lnTo>
                  <a:lnTo>
                    <a:pt x="356" y="97"/>
                  </a:lnTo>
                  <a:lnTo>
                    <a:pt x="353" y="97"/>
                  </a:lnTo>
                  <a:lnTo>
                    <a:pt x="353" y="104"/>
                  </a:lnTo>
                  <a:lnTo>
                    <a:pt x="353" y="111"/>
                  </a:lnTo>
                  <a:lnTo>
                    <a:pt x="348" y="111"/>
                  </a:lnTo>
                  <a:lnTo>
                    <a:pt x="342" y="106"/>
                  </a:lnTo>
                  <a:lnTo>
                    <a:pt x="323" y="92"/>
                  </a:lnTo>
                  <a:lnTo>
                    <a:pt x="304" y="82"/>
                  </a:lnTo>
                  <a:lnTo>
                    <a:pt x="284" y="74"/>
                  </a:lnTo>
                  <a:lnTo>
                    <a:pt x="256" y="68"/>
                  </a:lnTo>
                  <a:lnTo>
                    <a:pt x="251" y="65"/>
                  </a:lnTo>
                  <a:lnTo>
                    <a:pt x="246" y="60"/>
                  </a:lnTo>
                  <a:lnTo>
                    <a:pt x="241" y="59"/>
                  </a:lnTo>
                  <a:lnTo>
                    <a:pt x="238" y="65"/>
                  </a:lnTo>
                  <a:lnTo>
                    <a:pt x="239" y="76"/>
                  </a:lnTo>
                  <a:lnTo>
                    <a:pt x="236" y="80"/>
                  </a:lnTo>
                  <a:lnTo>
                    <a:pt x="233" y="82"/>
                  </a:lnTo>
                  <a:lnTo>
                    <a:pt x="229" y="78"/>
                  </a:lnTo>
                  <a:lnTo>
                    <a:pt x="217" y="59"/>
                  </a:lnTo>
                  <a:lnTo>
                    <a:pt x="206" y="47"/>
                  </a:lnTo>
                  <a:lnTo>
                    <a:pt x="196" y="41"/>
                  </a:lnTo>
                  <a:lnTo>
                    <a:pt x="193" y="43"/>
                  </a:lnTo>
                  <a:lnTo>
                    <a:pt x="193" y="46"/>
                  </a:lnTo>
                  <a:lnTo>
                    <a:pt x="197" y="55"/>
                  </a:lnTo>
                  <a:lnTo>
                    <a:pt x="192" y="65"/>
                  </a:lnTo>
                  <a:lnTo>
                    <a:pt x="186" y="65"/>
                  </a:lnTo>
                  <a:lnTo>
                    <a:pt x="179" y="59"/>
                  </a:lnTo>
                  <a:lnTo>
                    <a:pt x="172" y="56"/>
                  </a:lnTo>
                  <a:lnTo>
                    <a:pt x="167" y="57"/>
                  </a:lnTo>
                  <a:lnTo>
                    <a:pt x="161" y="62"/>
                  </a:lnTo>
                  <a:lnTo>
                    <a:pt x="145" y="76"/>
                  </a:lnTo>
                  <a:lnTo>
                    <a:pt x="140" y="76"/>
                  </a:lnTo>
                  <a:lnTo>
                    <a:pt x="131" y="78"/>
                  </a:lnTo>
                  <a:lnTo>
                    <a:pt x="116" y="86"/>
                  </a:lnTo>
                  <a:lnTo>
                    <a:pt x="101" y="98"/>
                  </a:lnTo>
                  <a:lnTo>
                    <a:pt x="82" y="107"/>
                  </a:lnTo>
                  <a:lnTo>
                    <a:pt x="72" y="104"/>
                  </a:lnTo>
                  <a:lnTo>
                    <a:pt x="35" y="80"/>
                  </a:lnTo>
                  <a:lnTo>
                    <a:pt x="13" y="75"/>
                  </a:lnTo>
                  <a:lnTo>
                    <a:pt x="0" y="69"/>
                  </a:lnTo>
                  <a:lnTo>
                    <a:pt x="0" y="360"/>
                  </a:lnTo>
                  <a:lnTo>
                    <a:pt x="14" y="363"/>
                  </a:lnTo>
                  <a:lnTo>
                    <a:pt x="43" y="382"/>
                  </a:lnTo>
                  <a:lnTo>
                    <a:pt x="65" y="397"/>
                  </a:lnTo>
                  <a:lnTo>
                    <a:pt x="80" y="391"/>
                  </a:lnTo>
                  <a:lnTo>
                    <a:pt x="89" y="385"/>
                  </a:lnTo>
                  <a:lnTo>
                    <a:pt x="103" y="396"/>
                  </a:lnTo>
                  <a:lnTo>
                    <a:pt x="120" y="418"/>
                  </a:lnTo>
                  <a:lnTo>
                    <a:pt x="142" y="448"/>
                  </a:lnTo>
                  <a:lnTo>
                    <a:pt x="150" y="459"/>
                  </a:lnTo>
                  <a:lnTo>
                    <a:pt x="158" y="468"/>
                  </a:lnTo>
                  <a:lnTo>
                    <a:pt x="167" y="475"/>
                  </a:lnTo>
                  <a:lnTo>
                    <a:pt x="164" y="499"/>
                  </a:lnTo>
                  <a:lnTo>
                    <a:pt x="158" y="517"/>
                  </a:lnTo>
                  <a:lnTo>
                    <a:pt x="158" y="525"/>
                  </a:lnTo>
                  <a:lnTo>
                    <a:pt x="160" y="530"/>
                  </a:lnTo>
                  <a:lnTo>
                    <a:pt x="163" y="536"/>
                  </a:lnTo>
                  <a:lnTo>
                    <a:pt x="172" y="544"/>
                  </a:lnTo>
                  <a:lnTo>
                    <a:pt x="180" y="554"/>
                  </a:lnTo>
                  <a:lnTo>
                    <a:pt x="186" y="567"/>
                  </a:lnTo>
                  <a:lnTo>
                    <a:pt x="202" y="581"/>
                  </a:lnTo>
                  <a:lnTo>
                    <a:pt x="217" y="590"/>
                  </a:lnTo>
                  <a:lnTo>
                    <a:pt x="232" y="596"/>
                  </a:lnTo>
                  <a:lnTo>
                    <a:pt x="246" y="613"/>
                  </a:lnTo>
                  <a:lnTo>
                    <a:pt x="249" y="622"/>
                  </a:lnTo>
                  <a:lnTo>
                    <a:pt x="639" y="622"/>
                  </a:lnTo>
                  <a:lnTo>
                    <a:pt x="651" y="632"/>
                  </a:lnTo>
                  <a:lnTo>
                    <a:pt x="677" y="634"/>
                  </a:lnTo>
                  <a:lnTo>
                    <a:pt x="681" y="639"/>
                  </a:lnTo>
                  <a:lnTo>
                    <a:pt x="688" y="641"/>
                  </a:lnTo>
                  <a:lnTo>
                    <a:pt x="697" y="641"/>
                  </a:lnTo>
                  <a:lnTo>
                    <a:pt x="715" y="635"/>
                  </a:lnTo>
                  <a:lnTo>
                    <a:pt x="723" y="630"/>
                  </a:lnTo>
                  <a:lnTo>
                    <a:pt x="732" y="627"/>
                  </a:lnTo>
                  <a:lnTo>
                    <a:pt x="739" y="627"/>
                  </a:lnTo>
                  <a:lnTo>
                    <a:pt x="753" y="632"/>
                  </a:lnTo>
                  <a:lnTo>
                    <a:pt x="762" y="638"/>
                  </a:lnTo>
                  <a:lnTo>
                    <a:pt x="764" y="641"/>
                  </a:lnTo>
                  <a:lnTo>
                    <a:pt x="778" y="644"/>
                  </a:lnTo>
                  <a:lnTo>
                    <a:pt x="783" y="648"/>
                  </a:lnTo>
                  <a:lnTo>
                    <a:pt x="781" y="656"/>
                  </a:lnTo>
                  <a:lnTo>
                    <a:pt x="787" y="668"/>
                  </a:lnTo>
                  <a:lnTo>
                    <a:pt x="806" y="668"/>
                  </a:lnTo>
                  <a:lnTo>
                    <a:pt x="816" y="667"/>
                  </a:lnTo>
                  <a:lnTo>
                    <a:pt x="828" y="668"/>
                  </a:lnTo>
                  <a:lnTo>
                    <a:pt x="843" y="677"/>
                  </a:lnTo>
                  <a:lnTo>
                    <a:pt x="852" y="685"/>
                  </a:lnTo>
                  <a:lnTo>
                    <a:pt x="850" y="690"/>
                  </a:lnTo>
                  <a:lnTo>
                    <a:pt x="853" y="692"/>
                  </a:lnTo>
                  <a:lnTo>
                    <a:pt x="850" y="697"/>
                  </a:lnTo>
                  <a:lnTo>
                    <a:pt x="845" y="700"/>
                  </a:lnTo>
                  <a:lnTo>
                    <a:pt x="842" y="700"/>
                  </a:lnTo>
                  <a:lnTo>
                    <a:pt x="832" y="697"/>
                  </a:lnTo>
                  <a:lnTo>
                    <a:pt x="823" y="691"/>
                  </a:lnTo>
                  <a:lnTo>
                    <a:pt x="828" y="702"/>
                  </a:lnTo>
                  <a:lnTo>
                    <a:pt x="826" y="709"/>
                  </a:lnTo>
                  <a:lnTo>
                    <a:pt x="823" y="713"/>
                  </a:lnTo>
                  <a:lnTo>
                    <a:pt x="816" y="716"/>
                  </a:lnTo>
                  <a:lnTo>
                    <a:pt x="810" y="719"/>
                  </a:lnTo>
                  <a:lnTo>
                    <a:pt x="811" y="727"/>
                  </a:lnTo>
                  <a:lnTo>
                    <a:pt x="814" y="725"/>
                  </a:lnTo>
                  <a:lnTo>
                    <a:pt x="815" y="725"/>
                  </a:lnTo>
                  <a:lnTo>
                    <a:pt x="816" y="727"/>
                  </a:lnTo>
                  <a:lnTo>
                    <a:pt x="816" y="733"/>
                  </a:lnTo>
                  <a:lnTo>
                    <a:pt x="815" y="735"/>
                  </a:lnTo>
                  <a:lnTo>
                    <a:pt x="813" y="736"/>
                  </a:lnTo>
                  <a:lnTo>
                    <a:pt x="811" y="738"/>
                  </a:lnTo>
                  <a:lnTo>
                    <a:pt x="807" y="740"/>
                  </a:lnTo>
                  <a:lnTo>
                    <a:pt x="811" y="742"/>
                  </a:lnTo>
                  <a:lnTo>
                    <a:pt x="822" y="737"/>
                  </a:lnTo>
                  <a:lnTo>
                    <a:pt x="831" y="729"/>
                  </a:lnTo>
                  <a:lnTo>
                    <a:pt x="833" y="721"/>
                  </a:lnTo>
                  <a:lnTo>
                    <a:pt x="837" y="718"/>
                  </a:lnTo>
                  <a:lnTo>
                    <a:pt x="843" y="718"/>
                  </a:lnTo>
                  <a:lnTo>
                    <a:pt x="865" y="718"/>
                  </a:lnTo>
                  <a:lnTo>
                    <a:pt x="861" y="716"/>
                  </a:lnTo>
                  <a:lnTo>
                    <a:pt x="861" y="710"/>
                  </a:lnTo>
                  <a:lnTo>
                    <a:pt x="871" y="699"/>
                  </a:lnTo>
                  <a:lnTo>
                    <a:pt x="876" y="693"/>
                  </a:lnTo>
                  <a:lnTo>
                    <a:pt x="884" y="691"/>
                  </a:lnTo>
                  <a:lnTo>
                    <a:pt x="906" y="693"/>
                  </a:lnTo>
                  <a:lnTo>
                    <a:pt x="915" y="697"/>
                  </a:lnTo>
                </a:path>
              </a:pathLst>
            </a:custGeom>
            <a:solidFill>
              <a:srgbClr val="AA1B1E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999999"/>
                </a:solidFill>
                <a:sym typeface="Calibri"/>
              </a:endParaRPr>
            </a:p>
          </p:txBody>
        </p:sp>
        <p:sp>
          <p:nvSpPr>
            <p:cNvPr id="565" name="Freeform 284"/>
            <p:cNvSpPr>
              <a:spLocks/>
            </p:cNvSpPr>
            <p:nvPr/>
          </p:nvSpPr>
          <p:spPr bwMode="auto">
            <a:xfrm>
              <a:off x="433733" y="2344283"/>
              <a:ext cx="598866" cy="557803"/>
            </a:xfrm>
            <a:custGeom>
              <a:avLst/>
              <a:gdLst>
                <a:gd name="T0" fmla="*/ 254 w 533"/>
                <a:gd name="T1" fmla="*/ 36 h 497"/>
                <a:gd name="T2" fmla="*/ 236 w 533"/>
                <a:gd name="T3" fmla="*/ 41 h 497"/>
                <a:gd name="T4" fmla="*/ 216 w 533"/>
                <a:gd name="T5" fmla="*/ 33 h 497"/>
                <a:gd name="T6" fmla="*/ 201 w 533"/>
                <a:gd name="T7" fmla="*/ 24 h 497"/>
                <a:gd name="T8" fmla="*/ 183 w 533"/>
                <a:gd name="T9" fmla="*/ 18 h 497"/>
                <a:gd name="T10" fmla="*/ 182 w 533"/>
                <a:gd name="T11" fmla="*/ 30 h 497"/>
                <a:gd name="T12" fmla="*/ 163 w 533"/>
                <a:gd name="T13" fmla="*/ 18 h 497"/>
                <a:gd name="T14" fmla="*/ 120 w 533"/>
                <a:gd name="T15" fmla="*/ 0 h 497"/>
                <a:gd name="T16" fmla="*/ 96 w 533"/>
                <a:gd name="T17" fmla="*/ 9 h 497"/>
                <a:gd name="T18" fmla="*/ 73 w 533"/>
                <a:gd name="T19" fmla="*/ 15 h 497"/>
                <a:gd name="T20" fmla="*/ 56 w 533"/>
                <a:gd name="T21" fmla="*/ 45 h 497"/>
                <a:gd name="T22" fmla="*/ 31 w 533"/>
                <a:gd name="T23" fmla="*/ 65 h 497"/>
                <a:gd name="T24" fmla="*/ 13 w 533"/>
                <a:gd name="T25" fmla="*/ 78 h 497"/>
                <a:gd name="T26" fmla="*/ 31 w 533"/>
                <a:gd name="T27" fmla="*/ 103 h 497"/>
                <a:gd name="T28" fmla="*/ 60 w 533"/>
                <a:gd name="T29" fmla="*/ 142 h 497"/>
                <a:gd name="T30" fmla="*/ 51 w 533"/>
                <a:gd name="T31" fmla="*/ 154 h 497"/>
                <a:gd name="T32" fmla="*/ 38 w 533"/>
                <a:gd name="T33" fmla="*/ 144 h 497"/>
                <a:gd name="T34" fmla="*/ 13 w 533"/>
                <a:gd name="T35" fmla="*/ 149 h 497"/>
                <a:gd name="T36" fmla="*/ 0 w 533"/>
                <a:gd name="T37" fmla="*/ 173 h 497"/>
                <a:gd name="T38" fmla="*/ 27 w 533"/>
                <a:gd name="T39" fmla="*/ 196 h 497"/>
                <a:gd name="T40" fmla="*/ 59 w 533"/>
                <a:gd name="T41" fmla="*/ 190 h 497"/>
                <a:gd name="T42" fmla="*/ 70 w 533"/>
                <a:gd name="T43" fmla="*/ 193 h 497"/>
                <a:gd name="T44" fmla="*/ 67 w 533"/>
                <a:gd name="T45" fmla="*/ 202 h 497"/>
                <a:gd name="T46" fmla="*/ 68 w 533"/>
                <a:gd name="T47" fmla="*/ 220 h 497"/>
                <a:gd name="T48" fmla="*/ 42 w 533"/>
                <a:gd name="T49" fmla="*/ 237 h 497"/>
                <a:gd name="T50" fmla="*/ 19 w 533"/>
                <a:gd name="T51" fmla="*/ 259 h 497"/>
                <a:gd name="T52" fmla="*/ 17 w 533"/>
                <a:gd name="T53" fmla="*/ 278 h 497"/>
                <a:gd name="T54" fmla="*/ 30 w 533"/>
                <a:gd name="T55" fmla="*/ 293 h 497"/>
                <a:gd name="T56" fmla="*/ 54 w 533"/>
                <a:gd name="T57" fmla="*/ 311 h 497"/>
                <a:gd name="T58" fmla="*/ 62 w 533"/>
                <a:gd name="T59" fmla="*/ 332 h 497"/>
                <a:gd name="T60" fmla="*/ 75 w 533"/>
                <a:gd name="T61" fmla="*/ 327 h 497"/>
                <a:gd name="T62" fmla="*/ 82 w 533"/>
                <a:gd name="T63" fmla="*/ 339 h 497"/>
                <a:gd name="T64" fmla="*/ 102 w 533"/>
                <a:gd name="T65" fmla="*/ 327 h 497"/>
                <a:gd name="T66" fmla="*/ 107 w 533"/>
                <a:gd name="T67" fmla="*/ 339 h 497"/>
                <a:gd name="T68" fmla="*/ 87 w 533"/>
                <a:gd name="T69" fmla="*/ 368 h 497"/>
                <a:gd name="T70" fmla="*/ 60 w 533"/>
                <a:gd name="T71" fmla="*/ 393 h 497"/>
                <a:gd name="T72" fmla="*/ 57 w 533"/>
                <a:gd name="T73" fmla="*/ 402 h 497"/>
                <a:gd name="T74" fmla="*/ 102 w 533"/>
                <a:gd name="T75" fmla="*/ 378 h 497"/>
                <a:gd name="T76" fmla="*/ 146 w 533"/>
                <a:gd name="T77" fmla="*/ 336 h 497"/>
                <a:gd name="T78" fmla="*/ 140 w 533"/>
                <a:gd name="T79" fmla="*/ 324 h 497"/>
                <a:gd name="T80" fmla="*/ 152 w 533"/>
                <a:gd name="T81" fmla="*/ 303 h 497"/>
                <a:gd name="T82" fmla="*/ 178 w 533"/>
                <a:gd name="T83" fmla="*/ 273 h 497"/>
                <a:gd name="T84" fmla="*/ 198 w 533"/>
                <a:gd name="T85" fmla="*/ 278 h 497"/>
                <a:gd name="T86" fmla="*/ 174 w 533"/>
                <a:gd name="T87" fmla="*/ 288 h 497"/>
                <a:gd name="T88" fmla="*/ 162 w 533"/>
                <a:gd name="T89" fmla="*/ 308 h 497"/>
                <a:gd name="T90" fmla="*/ 173 w 533"/>
                <a:gd name="T91" fmla="*/ 321 h 497"/>
                <a:gd name="T92" fmla="*/ 197 w 533"/>
                <a:gd name="T93" fmla="*/ 300 h 497"/>
                <a:gd name="T94" fmla="*/ 208 w 533"/>
                <a:gd name="T95" fmla="*/ 285 h 497"/>
                <a:gd name="T96" fmla="*/ 230 w 533"/>
                <a:gd name="T97" fmla="*/ 293 h 497"/>
                <a:gd name="T98" fmla="*/ 260 w 533"/>
                <a:gd name="T99" fmla="*/ 305 h 497"/>
                <a:gd name="T100" fmla="*/ 274 w 533"/>
                <a:gd name="T101" fmla="*/ 315 h 497"/>
                <a:gd name="T102" fmla="*/ 286 w 533"/>
                <a:gd name="T103" fmla="*/ 312 h 497"/>
                <a:gd name="T104" fmla="*/ 321 w 533"/>
                <a:gd name="T105" fmla="*/ 351 h 497"/>
                <a:gd name="T106" fmla="*/ 348 w 533"/>
                <a:gd name="T107" fmla="*/ 358 h 497"/>
                <a:gd name="T108" fmla="*/ 361 w 533"/>
                <a:gd name="T109" fmla="*/ 386 h 497"/>
                <a:gd name="T110" fmla="*/ 370 w 533"/>
                <a:gd name="T111" fmla="*/ 396 h 497"/>
                <a:gd name="T112" fmla="*/ 376 w 533"/>
                <a:gd name="T113" fmla="*/ 405 h 497"/>
                <a:gd name="T114" fmla="*/ 381 w 533"/>
                <a:gd name="T115" fmla="*/ 427 h 497"/>
                <a:gd name="T116" fmla="*/ 386 w 533"/>
                <a:gd name="T117" fmla="*/ 391 h 497"/>
                <a:gd name="T118" fmla="*/ 370 w 533"/>
                <a:gd name="T119" fmla="*/ 367 h 497"/>
                <a:gd name="T120" fmla="*/ 330 w 533"/>
                <a:gd name="T121" fmla="*/ 314 h 497"/>
                <a:gd name="T122" fmla="*/ 297 w 533"/>
                <a:gd name="T123" fmla="*/ 311 h 497"/>
                <a:gd name="T124" fmla="*/ 266 w 533"/>
                <a:gd name="T125" fmla="*/ 42 h 49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533"/>
                <a:gd name="T190" fmla="*/ 0 h 497"/>
                <a:gd name="T191" fmla="*/ 533 w 533"/>
                <a:gd name="T192" fmla="*/ 497 h 497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533" h="497">
                  <a:moveTo>
                    <a:pt x="365" y="48"/>
                  </a:moveTo>
                  <a:lnTo>
                    <a:pt x="357" y="44"/>
                  </a:lnTo>
                  <a:lnTo>
                    <a:pt x="348" y="42"/>
                  </a:lnTo>
                  <a:lnTo>
                    <a:pt x="342" y="44"/>
                  </a:lnTo>
                  <a:lnTo>
                    <a:pt x="336" y="47"/>
                  </a:lnTo>
                  <a:lnTo>
                    <a:pt x="324" y="47"/>
                  </a:lnTo>
                  <a:lnTo>
                    <a:pt x="315" y="44"/>
                  </a:lnTo>
                  <a:lnTo>
                    <a:pt x="305" y="40"/>
                  </a:lnTo>
                  <a:lnTo>
                    <a:pt x="296" y="39"/>
                  </a:lnTo>
                  <a:lnTo>
                    <a:pt x="288" y="35"/>
                  </a:lnTo>
                  <a:lnTo>
                    <a:pt x="282" y="31"/>
                  </a:lnTo>
                  <a:lnTo>
                    <a:pt x="277" y="28"/>
                  </a:lnTo>
                  <a:lnTo>
                    <a:pt x="264" y="25"/>
                  </a:lnTo>
                  <a:lnTo>
                    <a:pt x="258" y="22"/>
                  </a:lnTo>
                  <a:lnTo>
                    <a:pt x="251" y="20"/>
                  </a:lnTo>
                  <a:lnTo>
                    <a:pt x="248" y="22"/>
                  </a:lnTo>
                  <a:lnTo>
                    <a:pt x="249" y="32"/>
                  </a:lnTo>
                  <a:lnTo>
                    <a:pt x="249" y="35"/>
                  </a:lnTo>
                  <a:lnTo>
                    <a:pt x="245" y="35"/>
                  </a:lnTo>
                  <a:lnTo>
                    <a:pt x="235" y="29"/>
                  </a:lnTo>
                  <a:lnTo>
                    <a:pt x="224" y="20"/>
                  </a:lnTo>
                  <a:lnTo>
                    <a:pt x="191" y="4"/>
                  </a:lnTo>
                  <a:lnTo>
                    <a:pt x="178" y="0"/>
                  </a:lnTo>
                  <a:lnTo>
                    <a:pt x="164" y="0"/>
                  </a:lnTo>
                  <a:lnTo>
                    <a:pt x="155" y="2"/>
                  </a:lnTo>
                  <a:lnTo>
                    <a:pt x="145" y="4"/>
                  </a:lnTo>
                  <a:lnTo>
                    <a:pt x="132" y="11"/>
                  </a:lnTo>
                  <a:lnTo>
                    <a:pt x="125" y="12"/>
                  </a:lnTo>
                  <a:lnTo>
                    <a:pt x="114" y="12"/>
                  </a:lnTo>
                  <a:lnTo>
                    <a:pt x="100" y="17"/>
                  </a:lnTo>
                  <a:lnTo>
                    <a:pt x="94" y="21"/>
                  </a:lnTo>
                  <a:lnTo>
                    <a:pt x="91" y="26"/>
                  </a:lnTo>
                  <a:lnTo>
                    <a:pt x="77" y="53"/>
                  </a:lnTo>
                  <a:lnTo>
                    <a:pt x="66" y="68"/>
                  </a:lnTo>
                  <a:lnTo>
                    <a:pt x="54" y="74"/>
                  </a:lnTo>
                  <a:lnTo>
                    <a:pt x="42" y="75"/>
                  </a:lnTo>
                  <a:lnTo>
                    <a:pt x="31" y="78"/>
                  </a:lnTo>
                  <a:lnTo>
                    <a:pt x="23" y="83"/>
                  </a:lnTo>
                  <a:lnTo>
                    <a:pt x="18" y="91"/>
                  </a:lnTo>
                  <a:lnTo>
                    <a:pt x="22" y="98"/>
                  </a:lnTo>
                  <a:lnTo>
                    <a:pt x="26" y="104"/>
                  </a:lnTo>
                  <a:lnTo>
                    <a:pt x="42" y="120"/>
                  </a:lnTo>
                  <a:lnTo>
                    <a:pt x="56" y="132"/>
                  </a:lnTo>
                  <a:lnTo>
                    <a:pt x="73" y="149"/>
                  </a:lnTo>
                  <a:lnTo>
                    <a:pt x="82" y="165"/>
                  </a:lnTo>
                  <a:lnTo>
                    <a:pt x="82" y="172"/>
                  </a:lnTo>
                  <a:lnTo>
                    <a:pt x="79" y="176"/>
                  </a:lnTo>
                  <a:lnTo>
                    <a:pt x="70" y="179"/>
                  </a:lnTo>
                  <a:lnTo>
                    <a:pt x="63" y="177"/>
                  </a:lnTo>
                  <a:lnTo>
                    <a:pt x="57" y="172"/>
                  </a:lnTo>
                  <a:lnTo>
                    <a:pt x="51" y="167"/>
                  </a:lnTo>
                  <a:lnTo>
                    <a:pt x="41" y="166"/>
                  </a:lnTo>
                  <a:lnTo>
                    <a:pt x="30" y="168"/>
                  </a:lnTo>
                  <a:lnTo>
                    <a:pt x="18" y="174"/>
                  </a:lnTo>
                  <a:lnTo>
                    <a:pt x="9" y="182"/>
                  </a:lnTo>
                  <a:lnTo>
                    <a:pt x="4" y="191"/>
                  </a:lnTo>
                  <a:lnTo>
                    <a:pt x="0" y="200"/>
                  </a:lnTo>
                  <a:lnTo>
                    <a:pt x="2" y="208"/>
                  </a:lnTo>
                  <a:lnTo>
                    <a:pt x="9" y="215"/>
                  </a:lnTo>
                  <a:lnTo>
                    <a:pt x="38" y="228"/>
                  </a:lnTo>
                  <a:lnTo>
                    <a:pt x="53" y="230"/>
                  </a:lnTo>
                  <a:lnTo>
                    <a:pt x="67" y="227"/>
                  </a:lnTo>
                  <a:lnTo>
                    <a:pt x="81" y="221"/>
                  </a:lnTo>
                  <a:lnTo>
                    <a:pt x="91" y="219"/>
                  </a:lnTo>
                  <a:lnTo>
                    <a:pt x="96" y="220"/>
                  </a:lnTo>
                  <a:lnTo>
                    <a:pt x="96" y="224"/>
                  </a:lnTo>
                  <a:lnTo>
                    <a:pt x="94" y="227"/>
                  </a:lnTo>
                  <a:lnTo>
                    <a:pt x="92" y="230"/>
                  </a:lnTo>
                  <a:lnTo>
                    <a:pt x="92" y="235"/>
                  </a:lnTo>
                  <a:lnTo>
                    <a:pt x="100" y="245"/>
                  </a:lnTo>
                  <a:lnTo>
                    <a:pt x="100" y="249"/>
                  </a:lnTo>
                  <a:lnTo>
                    <a:pt x="94" y="255"/>
                  </a:lnTo>
                  <a:lnTo>
                    <a:pt x="70" y="265"/>
                  </a:lnTo>
                  <a:lnTo>
                    <a:pt x="61" y="272"/>
                  </a:lnTo>
                  <a:lnTo>
                    <a:pt x="57" y="276"/>
                  </a:lnTo>
                  <a:lnTo>
                    <a:pt x="57" y="283"/>
                  </a:lnTo>
                  <a:lnTo>
                    <a:pt x="41" y="293"/>
                  </a:lnTo>
                  <a:lnTo>
                    <a:pt x="26" y="301"/>
                  </a:lnTo>
                  <a:lnTo>
                    <a:pt x="18" y="308"/>
                  </a:lnTo>
                  <a:lnTo>
                    <a:pt x="17" y="314"/>
                  </a:lnTo>
                  <a:lnTo>
                    <a:pt x="24" y="323"/>
                  </a:lnTo>
                  <a:lnTo>
                    <a:pt x="42" y="330"/>
                  </a:lnTo>
                  <a:lnTo>
                    <a:pt x="41" y="332"/>
                  </a:lnTo>
                  <a:lnTo>
                    <a:pt x="41" y="341"/>
                  </a:lnTo>
                  <a:lnTo>
                    <a:pt x="43" y="350"/>
                  </a:lnTo>
                  <a:lnTo>
                    <a:pt x="53" y="361"/>
                  </a:lnTo>
                  <a:lnTo>
                    <a:pt x="74" y="361"/>
                  </a:lnTo>
                  <a:lnTo>
                    <a:pt x="77" y="367"/>
                  </a:lnTo>
                  <a:lnTo>
                    <a:pt x="81" y="383"/>
                  </a:lnTo>
                  <a:lnTo>
                    <a:pt x="86" y="386"/>
                  </a:lnTo>
                  <a:lnTo>
                    <a:pt x="92" y="385"/>
                  </a:lnTo>
                  <a:lnTo>
                    <a:pt x="99" y="380"/>
                  </a:lnTo>
                  <a:lnTo>
                    <a:pt x="103" y="380"/>
                  </a:lnTo>
                  <a:lnTo>
                    <a:pt x="106" y="381"/>
                  </a:lnTo>
                  <a:lnTo>
                    <a:pt x="107" y="386"/>
                  </a:lnTo>
                  <a:lnTo>
                    <a:pt x="113" y="393"/>
                  </a:lnTo>
                  <a:lnTo>
                    <a:pt x="121" y="395"/>
                  </a:lnTo>
                  <a:lnTo>
                    <a:pt x="131" y="390"/>
                  </a:lnTo>
                  <a:lnTo>
                    <a:pt x="141" y="381"/>
                  </a:lnTo>
                  <a:lnTo>
                    <a:pt x="148" y="377"/>
                  </a:lnTo>
                  <a:lnTo>
                    <a:pt x="149" y="382"/>
                  </a:lnTo>
                  <a:lnTo>
                    <a:pt x="146" y="394"/>
                  </a:lnTo>
                  <a:lnTo>
                    <a:pt x="143" y="406"/>
                  </a:lnTo>
                  <a:lnTo>
                    <a:pt x="136" y="416"/>
                  </a:lnTo>
                  <a:lnTo>
                    <a:pt x="119" y="428"/>
                  </a:lnTo>
                  <a:lnTo>
                    <a:pt x="104" y="439"/>
                  </a:lnTo>
                  <a:lnTo>
                    <a:pt x="92" y="452"/>
                  </a:lnTo>
                  <a:lnTo>
                    <a:pt x="82" y="457"/>
                  </a:lnTo>
                  <a:lnTo>
                    <a:pt x="75" y="464"/>
                  </a:lnTo>
                  <a:lnTo>
                    <a:pt x="67" y="472"/>
                  </a:lnTo>
                  <a:lnTo>
                    <a:pt x="79" y="467"/>
                  </a:lnTo>
                  <a:lnTo>
                    <a:pt x="102" y="461"/>
                  </a:lnTo>
                  <a:lnTo>
                    <a:pt x="119" y="454"/>
                  </a:lnTo>
                  <a:lnTo>
                    <a:pt x="139" y="440"/>
                  </a:lnTo>
                  <a:lnTo>
                    <a:pt x="172" y="410"/>
                  </a:lnTo>
                  <a:lnTo>
                    <a:pt x="191" y="399"/>
                  </a:lnTo>
                  <a:lnTo>
                    <a:pt x="200" y="390"/>
                  </a:lnTo>
                  <a:lnTo>
                    <a:pt x="200" y="384"/>
                  </a:lnTo>
                  <a:lnTo>
                    <a:pt x="197" y="380"/>
                  </a:lnTo>
                  <a:lnTo>
                    <a:pt x="192" y="376"/>
                  </a:lnTo>
                  <a:lnTo>
                    <a:pt x="192" y="373"/>
                  </a:lnTo>
                  <a:lnTo>
                    <a:pt x="197" y="368"/>
                  </a:lnTo>
                  <a:lnTo>
                    <a:pt x="208" y="353"/>
                  </a:lnTo>
                  <a:lnTo>
                    <a:pt x="221" y="327"/>
                  </a:lnTo>
                  <a:lnTo>
                    <a:pt x="232" y="321"/>
                  </a:lnTo>
                  <a:lnTo>
                    <a:pt x="245" y="317"/>
                  </a:lnTo>
                  <a:lnTo>
                    <a:pt x="262" y="317"/>
                  </a:lnTo>
                  <a:lnTo>
                    <a:pt x="270" y="320"/>
                  </a:lnTo>
                  <a:lnTo>
                    <a:pt x="272" y="323"/>
                  </a:lnTo>
                  <a:lnTo>
                    <a:pt x="269" y="327"/>
                  </a:lnTo>
                  <a:lnTo>
                    <a:pt x="251" y="329"/>
                  </a:lnTo>
                  <a:lnTo>
                    <a:pt x="239" y="335"/>
                  </a:lnTo>
                  <a:lnTo>
                    <a:pt x="231" y="344"/>
                  </a:lnTo>
                  <a:lnTo>
                    <a:pt x="229" y="350"/>
                  </a:lnTo>
                  <a:lnTo>
                    <a:pt x="223" y="358"/>
                  </a:lnTo>
                  <a:lnTo>
                    <a:pt x="223" y="368"/>
                  </a:lnTo>
                  <a:lnTo>
                    <a:pt x="229" y="374"/>
                  </a:lnTo>
                  <a:lnTo>
                    <a:pt x="238" y="373"/>
                  </a:lnTo>
                  <a:lnTo>
                    <a:pt x="252" y="364"/>
                  </a:lnTo>
                  <a:lnTo>
                    <a:pt x="264" y="356"/>
                  </a:lnTo>
                  <a:lnTo>
                    <a:pt x="271" y="348"/>
                  </a:lnTo>
                  <a:lnTo>
                    <a:pt x="273" y="336"/>
                  </a:lnTo>
                  <a:lnTo>
                    <a:pt x="281" y="330"/>
                  </a:lnTo>
                  <a:lnTo>
                    <a:pt x="286" y="331"/>
                  </a:lnTo>
                  <a:lnTo>
                    <a:pt x="291" y="336"/>
                  </a:lnTo>
                  <a:lnTo>
                    <a:pt x="305" y="337"/>
                  </a:lnTo>
                  <a:lnTo>
                    <a:pt x="315" y="341"/>
                  </a:lnTo>
                  <a:lnTo>
                    <a:pt x="321" y="348"/>
                  </a:lnTo>
                  <a:lnTo>
                    <a:pt x="330" y="350"/>
                  </a:lnTo>
                  <a:lnTo>
                    <a:pt x="357" y="355"/>
                  </a:lnTo>
                  <a:lnTo>
                    <a:pt x="365" y="358"/>
                  </a:lnTo>
                  <a:lnTo>
                    <a:pt x="372" y="362"/>
                  </a:lnTo>
                  <a:lnTo>
                    <a:pt x="376" y="367"/>
                  </a:lnTo>
                  <a:lnTo>
                    <a:pt x="385" y="362"/>
                  </a:lnTo>
                  <a:lnTo>
                    <a:pt x="390" y="359"/>
                  </a:lnTo>
                  <a:lnTo>
                    <a:pt x="392" y="362"/>
                  </a:lnTo>
                  <a:lnTo>
                    <a:pt x="395" y="364"/>
                  </a:lnTo>
                  <a:lnTo>
                    <a:pt x="420" y="390"/>
                  </a:lnTo>
                  <a:lnTo>
                    <a:pt x="441" y="408"/>
                  </a:lnTo>
                  <a:lnTo>
                    <a:pt x="457" y="383"/>
                  </a:lnTo>
                  <a:lnTo>
                    <a:pt x="467" y="395"/>
                  </a:lnTo>
                  <a:lnTo>
                    <a:pt x="478" y="416"/>
                  </a:lnTo>
                  <a:lnTo>
                    <a:pt x="495" y="434"/>
                  </a:lnTo>
                  <a:lnTo>
                    <a:pt x="495" y="442"/>
                  </a:lnTo>
                  <a:lnTo>
                    <a:pt x="496" y="449"/>
                  </a:lnTo>
                  <a:lnTo>
                    <a:pt x="504" y="456"/>
                  </a:lnTo>
                  <a:lnTo>
                    <a:pt x="505" y="460"/>
                  </a:lnTo>
                  <a:lnTo>
                    <a:pt x="507" y="460"/>
                  </a:lnTo>
                  <a:lnTo>
                    <a:pt x="515" y="456"/>
                  </a:lnTo>
                  <a:lnTo>
                    <a:pt x="516" y="457"/>
                  </a:lnTo>
                  <a:lnTo>
                    <a:pt x="517" y="471"/>
                  </a:lnTo>
                  <a:lnTo>
                    <a:pt x="515" y="482"/>
                  </a:lnTo>
                  <a:lnTo>
                    <a:pt x="516" y="490"/>
                  </a:lnTo>
                  <a:lnTo>
                    <a:pt x="523" y="496"/>
                  </a:lnTo>
                  <a:lnTo>
                    <a:pt x="528" y="478"/>
                  </a:lnTo>
                  <a:lnTo>
                    <a:pt x="532" y="464"/>
                  </a:lnTo>
                  <a:lnTo>
                    <a:pt x="530" y="454"/>
                  </a:lnTo>
                  <a:lnTo>
                    <a:pt x="522" y="447"/>
                  </a:lnTo>
                  <a:lnTo>
                    <a:pt x="515" y="438"/>
                  </a:lnTo>
                  <a:lnTo>
                    <a:pt x="507" y="427"/>
                  </a:lnTo>
                  <a:lnTo>
                    <a:pt x="484" y="398"/>
                  </a:lnTo>
                  <a:lnTo>
                    <a:pt x="467" y="375"/>
                  </a:lnTo>
                  <a:lnTo>
                    <a:pt x="452" y="364"/>
                  </a:lnTo>
                  <a:lnTo>
                    <a:pt x="445" y="370"/>
                  </a:lnTo>
                  <a:lnTo>
                    <a:pt x="429" y="376"/>
                  </a:lnTo>
                  <a:lnTo>
                    <a:pt x="408" y="361"/>
                  </a:lnTo>
                  <a:lnTo>
                    <a:pt x="378" y="341"/>
                  </a:lnTo>
                  <a:lnTo>
                    <a:pt x="365" y="339"/>
                  </a:lnTo>
                  <a:lnTo>
                    <a:pt x="365" y="48"/>
                  </a:lnTo>
                </a:path>
              </a:pathLst>
            </a:custGeom>
            <a:solidFill>
              <a:srgbClr val="AA1B1E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/>
              <a:endParaRPr lang="en-US" sz="1400" kern="0" dirty="0">
                <a:solidFill>
                  <a:srgbClr val="999999"/>
                </a:solidFill>
                <a:sym typeface="Calibri"/>
              </a:endParaRPr>
            </a:p>
          </p:txBody>
        </p:sp>
        <p:sp>
          <p:nvSpPr>
            <p:cNvPr id="566" name="Freeform 285"/>
            <p:cNvSpPr>
              <a:spLocks/>
            </p:cNvSpPr>
            <p:nvPr/>
          </p:nvSpPr>
          <p:spPr bwMode="auto">
            <a:xfrm>
              <a:off x="383718" y="2627419"/>
              <a:ext cx="34221" cy="29040"/>
            </a:xfrm>
            <a:custGeom>
              <a:avLst/>
              <a:gdLst>
                <a:gd name="T0" fmla="*/ 10 w 30"/>
                <a:gd name="T1" fmla="*/ 2 h 26"/>
                <a:gd name="T2" fmla="*/ 3 w 30"/>
                <a:gd name="T3" fmla="*/ 0 h 26"/>
                <a:gd name="T4" fmla="*/ 0 w 30"/>
                <a:gd name="T5" fmla="*/ 3 h 26"/>
                <a:gd name="T6" fmla="*/ 3 w 30"/>
                <a:gd name="T7" fmla="*/ 11 h 26"/>
                <a:gd name="T8" fmla="*/ 8 w 30"/>
                <a:gd name="T9" fmla="*/ 16 h 26"/>
                <a:gd name="T10" fmla="*/ 14 w 30"/>
                <a:gd name="T11" fmla="*/ 21 h 26"/>
                <a:gd name="T12" fmla="*/ 20 w 30"/>
                <a:gd name="T13" fmla="*/ 16 h 26"/>
                <a:gd name="T14" fmla="*/ 22 w 30"/>
                <a:gd name="T15" fmla="*/ 11 h 26"/>
                <a:gd name="T16" fmla="*/ 20 w 30"/>
                <a:gd name="T17" fmla="*/ 8 h 26"/>
                <a:gd name="T18" fmla="*/ 10 w 30"/>
                <a:gd name="T19" fmla="*/ 2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0"/>
                <a:gd name="T31" fmla="*/ 0 h 26"/>
                <a:gd name="T32" fmla="*/ 30 w 30"/>
                <a:gd name="T33" fmla="*/ 26 h 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0" h="26">
                  <a:moveTo>
                    <a:pt x="14" y="2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3" y="13"/>
                  </a:lnTo>
                  <a:lnTo>
                    <a:pt x="10" y="18"/>
                  </a:lnTo>
                  <a:lnTo>
                    <a:pt x="19" y="25"/>
                  </a:lnTo>
                  <a:lnTo>
                    <a:pt x="27" y="18"/>
                  </a:lnTo>
                  <a:lnTo>
                    <a:pt x="29" y="13"/>
                  </a:lnTo>
                  <a:lnTo>
                    <a:pt x="26" y="10"/>
                  </a:lnTo>
                  <a:lnTo>
                    <a:pt x="14" y="2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67" name="Freeform 286"/>
            <p:cNvSpPr>
              <a:spLocks/>
            </p:cNvSpPr>
            <p:nvPr/>
          </p:nvSpPr>
          <p:spPr bwMode="auto">
            <a:xfrm>
              <a:off x="641691" y="2806497"/>
              <a:ext cx="22375" cy="25410"/>
            </a:xfrm>
            <a:custGeom>
              <a:avLst/>
              <a:gdLst>
                <a:gd name="T0" fmla="*/ 8 w 20"/>
                <a:gd name="T1" fmla="*/ 0 h 23"/>
                <a:gd name="T2" fmla="*/ 7 w 20"/>
                <a:gd name="T3" fmla="*/ 0 h 23"/>
                <a:gd name="T4" fmla="*/ 3 w 20"/>
                <a:gd name="T5" fmla="*/ 1 h 23"/>
                <a:gd name="T6" fmla="*/ 1 w 20"/>
                <a:gd name="T7" fmla="*/ 4 h 23"/>
                <a:gd name="T8" fmla="*/ 0 w 20"/>
                <a:gd name="T9" fmla="*/ 12 h 23"/>
                <a:gd name="T10" fmla="*/ 0 w 20"/>
                <a:gd name="T11" fmla="*/ 16 h 23"/>
                <a:gd name="T12" fmla="*/ 3 w 20"/>
                <a:gd name="T13" fmla="*/ 18 h 23"/>
                <a:gd name="T14" fmla="*/ 14 w 20"/>
                <a:gd name="T15" fmla="*/ 15 h 23"/>
                <a:gd name="T16" fmla="*/ 14 w 20"/>
                <a:gd name="T17" fmla="*/ 7 h 23"/>
                <a:gd name="T18" fmla="*/ 14 w 20"/>
                <a:gd name="T19" fmla="*/ 4 h 23"/>
                <a:gd name="T20" fmla="*/ 8 w 20"/>
                <a:gd name="T21" fmla="*/ 0 h 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"/>
                <a:gd name="T34" fmla="*/ 0 h 23"/>
                <a:gd name="T35" fmla="*/ 20 w 20"/>
                <a:gd name="T36" fmla="*/ 23 h 2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" h="23">
                  <a:moveTo>
                    <a:pt x="11" y="0"/>
                  </a:moveTo>
                  <a:lnTo>
                    <a:pt x="9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4" y="22"/>
                  </a:lnTo>
                  <a:lnTo>
                    <a:pt x="19" y="17"/>
                  </a:lnTo>
                  <a:lnTo>
                    <a:pt x="19" y="9"/>
                  </a:lnTo>
                  <a:lnTo>
                    <a:pt x="19" y="4"/>
                  </a:lnTo>
                  <a:lnTo>
                    <a:pt x="11" y="0"/>
                  </a:lnTo>
                </a:path>
              </a:pathLst>
            </a:custGeom>
            <a:solidFill>
              <a:srgbClr val="83C2E5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>
                <a:defRPr/>
              </a:pPr>
              <a:endParaRPr lang="en-US" sz="1400" kern="0" dirty="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568" name="Freeform 287"/>
            <p:cNvSpPr>
              <a:spLocks/>
            </p:cNvSpPr>
            <p:nvPr/>
          </p:nvSpPr>
          <p:spPr bwMode="auto">
            <a:xfrm>
              <a:off x="1101041" y="3018244"/>
              <a:ext cx="897641" cy="451324"/>
            </a:xfrm>
            <a:custGeom>
              <a:avLst/>
              <a:gdLst>
                <a:gd name="T0" fmla="*/ 530 w 798"/>
                <a:gd name="T1" fmla="*/ 48 h 402"/>
                <a:gd name="T2" fmla="*/ 565 w 798"/>
                <a:gd name="T3" fmla="*/ 25 h 402"/>
                <a:gd name="T4" fmla="*/ 578 w 798"/>
                <a:gd name="T5" fmla="*/ 30 h 402"/>
                <a:gd name="T6" fmla="*/ 582 w 798"/>
                <a:gd name="T7" fmla="*/ 65 h 402"/>
                <a:gd name="T8" fmla="*/ 547 w 798"/>
                <a:gd name="T9" fmla="*/ 91 h 402"/>
                <a:gd name="T10" fmla="*/ 548 w 798"/>
                <a:gd name="T11" fmla="*/ 108 h 402"/>
                <a:gd name="T12" fmla="*/ 544 w 798"/>
                <a:gd name="T13" fmla="*/ 119 h 402"/>
                <a:gd name="T14" fmla="*/ 509 w 798"/>
                <a:gd name="T15" fmla="*/ 121 h 402"/>
                <a:gd name="T16" fmla="*/ 509 w 798"/>
                <a:gd name="T17" fmla="*/ 152 h 402"/>
                <a:gd name="T18" fmla="*/ 502 w 798"/>
                <a:gd name="T19" fmla="*/ 158 h 402"/>
                <a:gd name="T20" fmla="*/ 488 w 798"/>
                <a:gd name="T21" fmla="*/ 152 h 402"/>
                <a:gd name="T22" fmla="*/ 495 w 798"/>
                <a:gd name="T23" fmla="*/ 174 h 402"/>
                <a:gd name="T24" fmla="*/ 485 w 798"/>
                <a:gd name="T25" fmla="*/ 186 h 402"/>
                <a:gd name="T26" fmla="*/ 491 w 798"/>
                <a:gd name="T27" fmla="*/ 199 h 402"/>
                <a:gd name="T28" fmla="*/ 479 w 798"/>
                <a:gd name="T29" fmla="*/ 210 h 402"/>
                <a:gd name="T30" fmla="*/ 435 w 798"/>
                <a:gd name="T31" fmla="*/ 263 h 402"/>
                <a:gd name="T32" fmla="*/ 440 w 798"/>
                <a:gd name="T33" fmla="*/ 295 h 402"/>
                <a:gd name="T34" fmla="*/ 448 w 798"/>
                <a:gd name="T35" fmla="*/ 345 h 402"/>
                <a:gd name="T36" fmla="*/ 420 w 798"/>
                <a:gd name="T37" fmla="*/ 315 h 402"/>
                <a:gd name="T38" fmla="*/ 402 w 798"/>
                <a:gd name="T39" fmla="*/ 278 h 402"/>
                <a:gd name="T40" fmla="*/ 351 w 798"/>
                <a:gd name="T41" fmla="*/ 277 h 402"/>
                <a:gd name="T42" fmla="*/ 309 w 798"/>
                <a:gd name="T43" fmla="*/ 284 h 402"/>
                <a:gd name="T44" fmla="*/ 279 w 798"/>
                <a:gd name="T45" fmla="*/ 299 h 402"/>
                <a:gd name="T46" fmla="*/ 269 w 798"/>
                <a:gd name="T47" fmla="*/ 328 h 402"/>
                <a:gd name="T48" fmla="*/ 238 w 798"/>
                <a:gd name="T49" fmla="*/ 293 h 402"/>
                <a:gd name="T50" fmla="*/ 216 w 798"/>
                <a:gd name="T51" fmla="*/ 292 h 402"/>
                <a:gd name="T52" fmla="*/ 190 w 798"/>
                <a:gd name="T53" fmla="*/ 256 h 402"/>
                <a:gd name="T54" fmla="*/ 162 w 798"/>
                <a:gd name="T55" fmla="*/ 261 h 402"/>
                <a:gd name="T56" fmla="*/ 113 w 798"/>
                <a:gd name="T57" fmla="*/ 253 h 402"/>
                <a:gd name="T58" fmla="*/ 88 w 798"/>
                <a:gd name="T59" fmla="*/ 246 h 402"/>
                <a:gd name="T60" fmla="*/ 62 w 798"/>
                <a:gd name="T61" fmla="*/ 229 h 402"/>
                <a:gd name="T62" fmla="*/ 37 w 798"/>
                <a:gd name="T63" fmla="*/ 208 h 402"/>
                <a:gd name="T64" fmla="*/ 0 w 798"/>
                <a:gd name="T65" fmla="*/ 113 h 402"/>
                <a:gd name="T66" fmla="*/ 8 w 798"/>
                <a:gd name="T67" fmla="*/ 84 h 402"/>
                <a:gd name="T68" fmla="*/ 9 w 798"/>
                <a:gd name="T69" fmla="*/ 18 h 402"/>
                <a:gd name="T70" fmla="*/ 299 w 798"/>
                <a:gd name="T71" fmla="*/ 0 h 402"/>
                <a:gd name="T72" fmla="*/ 336 w 798"/>
                <a:gd name="T73" fmla="*/ 18 h 402"/>
                <a:gd name="T74" fmla="*/ 328 w 798"/>
                <a:gd name="T75" fmla="*/ 34 h 402"/>
                <a:gd name="T76" fmla="*/ 358 w 798"/>
                <a:gd name="T77" fmla="*/ 36 h 402"/>
                <a:gd name="T78" fmla="*/ 387 w 798"/>
                <a:gd name="T79" fmla="*/ 34 h 402"/>
                <a:gd name="T80" fmla="*/ 393 w 798"/>
                <a:gd name="T81" fmla="*/ 48 h 402"/>
                <a:gd name="T82" fmla="*/ 372 w 798"/>
                <a:gd name="T83" fmla="*/ 60 h 402"/>
                <a:gd name="T84" fmla="*/ 369 w 798"/>
                <a:gd name="T85" fmla="*/ 92 h 402"/>
                <a:gd name="T86" fmla="*/ 379 w 798"/>
                <a:gd name="T87" fmla="*/ 111 h 402"/>
                <a:gd name="T88" fmla="*/ 394 w 798"/>
                <a:gd name="T89" fmla="*/ 67 h 402"/>
                <a:gd name="T90" fmla="*/ 401 w 798"/>
                <a:gd name="T91" fmla="*/ 54 h 402"/>
                <a:gd name="T92" fmla="*/ 410 w 798"/>
                <a:gd name="T93" fmla="*/ 74 h 402"/>
                <a:gd name="T94" fmla="*/ 414 w 798"/>
                <a:gd name="T95" fmla="*/ 77 h 402"/>
                <a:gd name="T96" fmla="*/ 423 w 798"/>
                <a:gd name="T97" fmla="*/ 89 h 402"/>
                <a:gd name="T98" fmla="*/ 426 w 798"/>
                <a:gd name="T99" fmla="*/ 109 h 402"/>
                <a:gd name="T100" fmla="*/ 467 w 798"/>
                <a:gd name="T101" fmla="*/ 85 h 402"/>
                <a:gd name="T102" fmla="*/ 488 w 798"/>
                <a:gd name="T103" fmla="*/ 76 h 40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798"/>
                <a:gd name="T157" fmla="*/ 0 h 402"/>
                <a:gd name="T158" fmla="*/ 798 w 798"/>
                <a:gd name="T159" fmla="*/ 402 h 40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798" h="402">
                  <a:moveTo>
                    <a:pt x="691" y="75"/>
                  </a:moveTo>
                  <a:lnTo>
                    <a:pt x="696" y="68"/>
                  </a:lnTo>
                  <a:lnTo>
                    <a:pt x="705" y="62"/>
                  </a:lnTo>
                  <a:lnTo>
                    <a:pt x="726" y="56"/>
                  </a:lnTo>
                  <a:lnTo>
                    <a:pt x="745" y="51"/>
                  </a:lnTo>
                  <a:lnTo>
                    <a:pt x="754" y="51"/>
                  </a:lnTo>
                  <a:lnTo>
                    <a:pt x="765" y="35"/>
                  </a:lnTo>
                  <a:lnTo>
                    <a:pt x="774" y="29"/>
                  </a:lnTo>
                  <a:lnTo>
                    <a:pt x="781" y="29"/>
                  </a:lnTo>
                  <a:lnTo>
                    <a:pt x="783" y="30"/>
                  </a:lnTo>
                  <a:lnTo>
                    <a:pt x="789" y="32"/>
                  </a:lnTo>
                  <a:lnTo>
                    <a:pt x="791" y="35"/>
                  </a:lnTo>
                  <a:lnTo>
                    <a:pt x="790" y="47"/>
                  </a:lnTo>
                  <a:lnTo>
                    <a:pt x="781" y="64"/>
                  </a:lnTo>
                  <a:lnTo>
                    <a:pt x="797" y="73"/>
                  </a:lnTo>
                  <a:lnTo>
                    <a:pt x="797" y="75"/>
                  </a:lnTo>
                  <a:lnTo>
                    <a:pt x="789" y="80"/>
                  </a:lnTo>
                  <a:lnTo>
                    <a:pt x="763" y="88"/>
                  </a:lnTo>
                  <a:lnTo>
                    <a:pt x="757" y="94"/>
                  </a:lnTo>
                  <a:lnTo>
                    <a:pt x="749" y="106"/>
                  </a:lnTo>
                  <a:lnTo>
                    <a:pt x="737" y="113"/>
                  </a:lnTo>
                  <a:lnTo>
                    <a:pt x="734" y="119"/>
                  </a:lnTo>
                  <a:lnTo>
                    <a:pt x="737" y="124"/>
                  </a:lnTo>
                  <a:lnTo>
                    <a:pt x="750" y="125"/>
                  </a:lnTo>
                  <a:lnTo>
                    <a:pt x="756" y="128"/>
                  </a:lnTo>
                  <a:lnTo>
                    <a:pt x="756" y="133"/>
                  </a:lnTo>
                  <a:lnTo>
                    <a:pt x="750" y="137"/>
                  </a:lnTo>
                  <a:lnTo>
                    <a:pt x="745" y="138"/>
                  </a:lnTo>
                  <a:lnTo>
                    <a:pt x="731" y="137"/>
                  </a:lnTo>
                  <a:lnTo>
                    <a:pt x="717" y="140"/>
                  </a:lnTo>
                  <a:lnTo>
                    <a:pt x="706" y="141"/>
                  </a:lnTo>
                  <a:lnTo>
                    <a:pt x="697" y="140"/>
                  </a:lnTo>
                  <a:lnTo>
                    <a:pt x="694" y="142"/>
                  </a:lnTo>
                  <a:lnTo>
                    <a:pt x="693" y="147"/>
                  </a:lnTo>
                  <a:lnTo>
                    <a:pt x="696" y="152"/>
                  </a:lnTo>
                  <a:lnTo>
                    <a:pt x="696" y="177"/>
                  </a:lnTo>
                  <a:lnTo>
                    <a:pt x="695" y="187"/>
                  </a:lnTo>
                  <a:lnTo>
                    <a:pt x="692" y="192"/>
                  </a:lnTo>
                  <a:lnTo>
                    <a:pt x="687" y="187"/>
                  </a:lnTo>
                  <a:lnTo>
                    <a:pt x="687" y="183"/>
                  </a:lnTo>
                  <a:lnTo>
                    <a:pt x="684" y="175"/>
                  </a:lnTo>
                  <a:lnTo>
                    <a:pt x="681" y="183"/>
                  </a:lnTo>
                  <a:lnTo>
                    <a:pt x="671" y="176"/>
                  </a:lnTo>
                  <a:lnTo>
                    <a:pt x="668" y="177"/>
                  </a:lnTo>
                  <a:lnTo>
                    <a:pt x="672" y="185"/>
                  </a:lnTo>
                  <a:lnTo>
                    <a:pt x="674" y="189"/>
                  </a:lnTo>
                  <a:lnTo>
                    <a:pt x="677" y="194"/>
                  </a:lnTo>
                  <a:lnTo>
                    <a:pt x="677" y="201"/>
                  </a:lnTo>
                  <a:lnTo>
                    <a:pt x="674" y="203"/>
                  </a:lnTo>
                  <a:lnTo>
                    <a:pt x="661" y="205"/>
                  </a:lnTo>
                  <a:lnTo>
                    <a:pt x="662" y="210"/>
                  </a:lnTo>
                  <a:lnTo>
                    <a:pt x="665" y="216"/>
                  </a:lnTo>
                  <a:lnTo>
                    <a:pt x="666" y="224"/>
                  </a:lnTo>
                  <a:lnTo>
                    <a:pt x="669" y="225"/>
                  </a:lnTo>
                  <a:lnTo>
                    <a:pt x="673" y="229"/>
                  </a:lnTo>
                  <a:lnTo>
                    <a:pt x="672" y="232"/>
                  </a:lnTo>
                  <a:lnTo>
                    <a:pt x="667" y="234"/>
                  </a:lnTo>
                  <a:lnTo>
                    <a:pt x="662" y="234"/>
                  </a:lnTo>
                  <a:lnTo>
                    <a:pt x="659" y="238"/>
                  </a:lnTo>
                  <a:lnTo>
                    <a:pt x="657" y="244"/>
                  </a:lnTo>
                  <a:lnTo>
                    <a:pt x="654" y="248"/>
                  </a:lnTo>
                  <a:lnTo>
                    <a:pt x="601" y="294"/>
                  </a:lnTo>
                  <a:lnTo>
                    <a:pt x="597" y="299"/>
                  </a:lnTo>
                  <a:lnTo>
                    <a:pt x="595" y="305"/>
                  </a:lnTo>
                  <a:lnTo>
                    <a:pt x="595" y="314"/>
                  </a:lnTo>
                  <a:lnTo>
                    <a:pt x="594" y="323"/>
                  </a:lnTo>
                  <a:lnTo>
                    <a:pt x="596" y="332"/>
                  </a:lnTo>
                  <a:lnTo>
                    <a:pt x="603" y="343"/>
                  </a:lnTo>
                  <a:lnTo>
                    <a:pt x="614" y="359"/>
                  </a:lnTo>
                  <a:lnTo>
                    <a:pt x="619" y="376"/>
                  </a:lnTo>
                  <a:lnTo>
                    <a:pt x="617" y="397"/>
                  </a:lnTo>
                  <a:lnTo>
                    <a:pt x="613" y="401"/>
                  </a:lnTo>
                  <a:lnTo>
                    <a:pt x="607" y="401"/>
                  </a:lnTo>
                  <a:lnTo>
                    <a:pt x="597" y="393"/>
                  </a:lnTo>
                  <a:lnTo>
                    <a:pt x="584" y="380"/>
                  </a:lnTo>
                  <a:lnTo>
                    <a:pt x="576" y="366"/>
                  </a:lnTo>
                  <a:lnTo>
                    <a:pt x="569" y="345"/>
                  </a:lnTo>
                  <a:lnTo>
                    <a:pt x="568" y="334"/>
                  </a:lnTo>
                  <a:lnTo>
                    <a:pt x="562" y="327"/>
                  </a:lnTo>
                  <a:lnTo>
                    <a:pt x="550" y="323"/>
                  </a:lnTo>
                  <a:lnTo>
                    <a:pt x="519" y="321"/>
                  </a:lnTo>
                  <a:lnTo>
                    <a:pt x="497" y="319"/>
                  </a:lnTo>
                  <a:lnTo>
                    <a:pt x="487" y="321"/>
                  </a:lnTo>
                  <a:lnTo>
                    <a:pt x="481" y="322"/>
                  </a:lnTo>
                  <a:lnTo>
                    <a:pt x="477" y="325"/>
                  </a:lnTo>
                  <a:lnTo>
                    <a:pt x="464" y="329"/>
                  </a:lnTo>
                  <a:lnTo>
                    <a:pt x="439" y="330"/>
                  </a:lnTo>
                  <a:lnTo>
                    <a:pt x="424" y="330"/>
                  </a:lnTo>
                  <a:lnTo>
                    <a:pt x="412" y="332"/>
                  </a:lnTo>
                  <a:lnTo>
                    <a:pt x="406" y="334"/>
                  </a:lnTo>
                  <a:lnTo>
                    <a:pt x="402" y="339"/>
                  </a:lnTo>
                  <a:lnTo>
                    <a:pt x="383" y="347"/>
                  </a:lnTo>
                  <a:lnTo>
                    <a:pt x="370" y="365"/>
                  </a:lnTo>
                  <a:lnTo>
                    <a:pt x="372" y="372"/>
                  </a:lnTo>
                  <a:lnTo>
                    <a:pt x="372" y="377"/>
                  </a:lnTo>
                  <a:lnTo>
                    <a:pt x="368" y="380"/>
                  </a:lnTo>
                  <a:lnTo>
                    <a:pt x="355" y="374"/>
                  </a:lnTo>
                  <a:lnTo>
                    <a:pt x="344" y="363"/>
                  </a:lnTo>
                  <a:lnTo>
                    <a:pt x="333" y="349"/>
                  </a:lnTo>
                  <a:lnTo>
                    <a:pt x="326" y="341"/>
                  </a:lnTo>
                  <a:lnTo>
                    <a:pt x="319" y="335"/>
                  </a:lnTo>
                  <a:lnTo>
                    <a:pt x="309" y="334"/>
                  </a:lnTo>
                  <a:lnTo>
                    <a:pt x="305" y="339"/>
                  </a:lnTo>
                  <a:lnTo>
                    <a:pt x="296" y="339"/>
                  </a:lnTo>
                  <a:lnTo>
                    <a:pt x="287" y="334"/>
                  </a:lnTo>
                  <a:lnTo>
                    <a:pt x="274" y="325"/>
                  </a:lnTo>
                  <a:lnTo>
                    <a:pt x="266" y="314"/>
                  </a:lnTo>
                  <a:lnTo>
                    <a:pt x="260" y="297"/>
                  </a:lnTo>
                  <a:lnTo>
                    <a:pt x="249" y="294"/>
                  </a:lnTo>
                  <a:lnTo>
                    <a:pt x="239" y="293"/>
                  </a:lnTo>
                  <a:lnTo>
                    <a:pt x="231" y="297"/>
                  </a:lnTo>
                  <a:lnTo>
                    <a:pt x="221" y="303"/>
                  </a:lnTo>
                  <a:lnTo>
                    <a:pt x="210" y="305"/>
                  </a:lnTo>
                  <a:lnTo>
                    <a:pt x="195" y="305"/>
                  </a:lnTo>
                  <a:lnTo>
                    <a:pt x="171" y="299"/>
                  </a:lnTo>
                  <a:lnTo>
                    <a:pt x="154" y="294"/>
                  </a:lnTo>
                  <a:lnTo>
                    <a:pt x="141" y="288"/>
                  </a:lnTo>
                  <a:lnTo>
                    <a:pt x="139" y="286"/>
                  </a:lnTo>
                  <a:lnTo>
                    <a:pt x="132" y="285"/>
                  </a:lnTo>
                  <a:lnTo>
                    <a:pt x="121" y="286"/>
                  </a:lnTo>
                  <a:lnTo>
                    <a:pt x="104" y="294"/>
                  </a:lnTo>
                  <a:lnTo>
                    <a:pt x="99" y="280"/>
                  </a:lnTo>
                  <a:lnTo>
                    <a:pt x="90" y="269"/>
                  </a:lnTo>
                  <a:lnTo>
                    <a:pt x="85" y="266"/>
                  </a:lnTo>
                  <a:lnTo>
                    <a:pt x="80" y="263"/>
                  </a:lnTo>
                  <a:lnTo>
                    <a:pt x="70" y="260"/>
                  </a:lnTo>
                  <a:lnTo>
                    <a:pt x="61" y="253"/>
                  </a:lnTo>
                  <a:lnTo>
                    <a:pt x="50" y="241"/>
                  </a:lnTo>
                  <a:lnTo>
                    <a:pt x="27" y="215"/>
                  </a:lnTo>
                  <a:lnTo>
                    <a:pt x="13" y="188"/>
                  </a:lnTo>
                  <a:lnTo>
                    <a:pt x="2" y="156"/>
                  </a:lnTo>
                  <a:lnTo>
                    <a:pt x="0" y="131"/>
                  </a:lnTo>
                  <a:lnTo>
                    <a:pt x="0" y="112"/>
                  </a:lnTo>
                  <a:lnTo>
                    <a:pt x="2" y="105"/>
                  </a:lnTo>
                  <a:lnTo>
                    <a:pt x="4" y="103"/>
                  </a:lnTo>
                  <a:lnTo>
                    <a:pt x="10" y="97"/>
                  </a:lnTo>
                  <a:lnTo>
                    <a:pt x="12" y="90"/>
                  </a:lnTo>
                  <a:lnTo>
                    <a:pt x="10" y="80"/>
                  </a:lnTo>
                  <a:lnTo>
                    <a:pt x="4" y="20"/>
                  </a:lnTo>
                  <a:lnTo>
                    <a:pt x="13" y="21"/>
                  </a:lnTo>
                  <a:lnTo>
                    <a:pt x="17" y="20"/>
                  </a:lnTo>
                  <a:lnTo>
                    <a:pt x="21" y="14"/>
                  </a:lnTo>
                  <a:lnTo>
                    <a:pt x="21" y="0"/>
                  </a:lnTo>
                  <a:lnTo>
                    <a:pt x="410" y="0"/>
                  </a:lnTo>
                  <a:lnTo>
                    <a:pt x="423" y="11"/>
                  </a:lnTo>
                  <a:lnTo>
                    <a:pt x="448" y="13"/>
                  </a:lnTo>
                  <a:lnTo>
                    <a:pt x="453" y="17"/>
                  </a:lnTo>
                  <a:lnTo>
                    <a:pt x="460" y="20"/>
                  </a:lnTo>
                  <a:lnTo>
                    <a:pt x="468" y="20"/>
                  </a:lnTo>
                  <a:lnTo>
                    <a:pt x="465" y="24"/>
                  </a:lnTo>
                  <a:lnTo>
                    <a:pt x="459" y="32"/>
                  </a:lnTo>
                  <a:lnTo>
                    <a:pt x="449" y="40"/>
                  </a:lnTo>
                  <a:lnTo>
                    <a:pt x="451" y="42"/>
                  </a:lnTo>
                  <a:lnTo>
                    <a:pt x="462" y="44"/>
                  </a:lnTo>
                  <a:lnTo>
                    <a:pt x="478" y="44"/>
                  </a:lnTo>
                  <a:lnTo>
                    <a:pt x="490" y="42"/>
                  </a:lnTo>
                  <a:lnTo>
                    <a:pt x="500" y="38"/>
                  </a:lnTo>
                  <a:lnTo>
                    <a:pt x="504" y="40"/>
                  </a:lnTo>
                  <a:lnTo>
                    <a:pt x="522" y="42"/>
                  </a:lnTo>
                  <a:lnTo>
                    <a:pt x="530" y="40"/>
                  </a:lnTo>
                  <a:lnTo>
                    <a:pt x="537" y="40"/>
                  </a:lnTo>
                  <a:lnTo>
                    <a:pt x="542" y="44"/>
                  </a:lnTo>
                  <a:lnTo>
                    <a:pt x="541" y="51"/>
                  </a:lnTo>
                  <a:lnTo>
                    <a:pt x="538" y="56"/>
                  </a:lnTo>
                  <a:lnTo>
                    <a:pt x="529" y="58"/>
                  </a:lnTo>
                  <a:lnTo>
                    <a:pt x="519" y="58"/>
                  </a:lnTo>
                  <a:lnTo>
                    <a:pt x="512" y="60"/>
                  </a:lnTo>
                  <a:lnTo>
                    <a:pt x="509" y="70"/>
                  </a:lnTo>
                  <a:lnTo>
                    <a:pt x="512" y="75"/>
                  </a:lnTo>
                  <a:lnTo>
                    <a:pt x="514" y="80"/>
                  </a:lnTo>
                  <a:lnTo>
                    <a:pt x="511" y="88"/>
                  </a:lnTo>
                  <a:lnTo>
                    <a:pt x="506" y="107"/>
                  </a:lnTo>
                  <a:lnTo>
                    <a:pt x="504" y="122"/>
                  </a:lnTo>
                  <a:lnTo>
                    <a:pt x="507" y="128"/>
                  </a:lnTo>
                  <a:lnTo>
                    <a:pt x="510" y="133"/>
                  </a:lnTo>
                  <a:lnTo>
                    <a:pt x="519" y="129"/>
                  </a:lnTo>
                  <a:lnTo>
                    <a:pt x="526" y="121"/>
                  </a:lnTo>
                  <a:lnTo>
                    <a:pt x="529" y="107"/>
                  </a:lnTo>
                  <a:lnTo>
                    <a:pt x="532" y="81"/>
                  </a:lnTo>
                  <a:lnTo>
                    <a:pt x="539" y="78"/>
                  </a:lnTo>
                  <a:lnTo>
                    <a:pt x="541" y="69"/>
                  </a:lnTo>
                  <a:lnTo>
                    <a:pt x="544" y="62"/>
                  </a:lnTo>
                  <a:lnTo>
                    <a:pt x="546" y="61"/>
                  </a:lnTo>
                  <a:lnTo>
                    <a:pt x="549" y="62"/>
                  </a:lnTo>
                  <a:lnTo>
                    <a:pt x="558" y="62"/>
                  </a:lnTo>
                  <a:lnTo>
                    <a:pt x="564" y="67"/>
                  </a:lnTo>
                  <a:lnTo>
                    <a:pt x="566" y="76"/>
                  </a:lnTo>
                  <a:lnTo>
                    <a:pt x="562" y="86"/>
                  </a:lnTo>
                  <a:lnTo>
                    <a:pt x="561" y="89"/>
                  </a:lnTo>
                  <a:lnTo>
                    <a:pt x="561" y="90"/>
                  </a:lnTo>
                  <a:lnTo>
                    <a:pt x="562" y="92"/>
                  </a:lnTo>
                  <a:lnTo>
                    <a:pt x="568" y="89"/>
                  </a:lnTo>
                  <a:lnTo>
                    <a:pt x="569" y="88"/>
                  </a:lnTo>
                  <a:lnTo>
                    <a:pt x="570" y="88"/>
                  </a:lnTo>
                  <a:lnTo>
                    <a:pt x="576" y="95"/>
                  </a:lnTo>
                  <a:lnTo>
                    <a:pt x="579" y="103"/>
                  </a:lnTo>
                  <a:lnTo>
                    <a:pt x="578" y="119"/>
                  </a:lnTo>
                  <a:lnTo>
                    <a:pt x="577" y="124"/>
                  </a:lnTo>
                  <a:lnTo>
                    <a:pt x="578" y="126"/>
                  </a:lnTo>
                  <a:lnTo>
                    <a:pt x="583" y="126"/>
                  </a:lnTo>
                  <a:lnTo>
                    <a:pt x="613" y="125"/>
                  </a:lnTo>
                  <a:lnTo>
                    <a:pt x="629" y="115"/>
                  </a:lnTo>
                  <a:lnTo>
                    <a:pt x="640" y="103"/>
                  </a:lnTo>
                  <a:lnTo>
                    <a:pt x="640" y="99"/>
                  </a:lnTo>
                  <a:lnTo>
                    <a:pt x="642" y="96"/>
                  </a:lnTo>
                  <a:lnTo>
                    <a:pt x="652" y="90"/>
                  </a:lnTo>
                  <a:lnTo>
                    <a:pt x="659" y="89"/>
                  </a:lnTo>
                  <a:lnTo>
                    <a:pt x="668" y="88"/>
                  </a:lnTo>
                  <a:lnTo>
                    <a:pt x="675" y="87"/>
                  </a:lnTo>
                  <a:lnTo>
                    <a:pt x="683" y="83"/>
                  </a:lnTo>
                  <a:lnTo>
                    <a:pt x="691" y="75"/>
                  </a:lnTo>
                </a:path>
              </a:pathLst>
            </a:custGeom>
            <a:solidFill>
              <a:srgbClr val="AA1B1E"/>
            </a:solidFill>
            <a:ln w="6350" cap="rnd">
              <a:solidFill>
                <a:srgbClr val="0066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914377"/>
              <a:endParaRPr lang="en-US" sz="1400" kern="0" dirty="0">
                <a:solidFill>
                  <a:srgbClr val="999999"/>
                </a:solidFill>
                <a:sym typeface="Calibri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133993" y="1256404"/>
            <a:ext cx="3106180" cy="534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Calibri"/>
              </a:rPr>
              <a:t>IMPACT customer base encompasses cyber security researchers and developers in 8 partner countries: </a:t>
            </a:r>
            <a:r>
              <a:rPr lang="en-US" sz="2133" dirty="0">
                <a:solidFill>
                  <a:srgbClr val="AA1B1E"/>
                </a:solidFill>
                <a:ea typeface="ＭＳ Ｐゴシック" charset="0"/>
                <a:cs typeface="ＭＳ Ｐゴシック" charset="0"/>
                <a:sym typeface="Calibri"/>
              </a:rPr>
              <a:t>AUS, CAN, UK, JA, NL, Israel, Singapore</a:t>
            </a: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33" dirty="0">
              <a:solidFill>
                <a:srgbClr val="333333"/>
              </a:solidFill>
              <a:ea typeface="ＭＳ Ｐゴシック" charset="0"/>
              <a:cs typeface="ＭＳ Ｐゴシック" charset="0"/>
              <a:sym typeface="Calibri"/>
            </a:endParaRP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33" u="sng" dirty="0">
                <a:solidFill>
                  <a:prstClr val="black"/>
                </a:solidFill>
                <a:ea typeface="ＭＳ Ｐゴシック" charset="0"/>
                <a:cs typeface="ＭＳ Ｐゴシック" charset="0"/>
                <a:sym typeface="Calibri"/>
              </a:rPr>
              <a:t>New Zealand, Ireland,</a:t>
            </a:r>
            <a:r>
              <a:rPr lang="en-US" sz="2133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Calibri"/>
              </a:rPr>
              <a:t> </a:t>
            </a:r>
            <a:r>
              <a:rPr lang="en-US" sz="2133" u="sng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Calibri"/>
              </a:rPr>
              <a:t>Spain, Sweden, Germany, South Africa, Denmark, South Korea</a:t>
            </a:r>
            <a:r>
              <a:rPr lang="en-US" sz="2133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Calibri"/>
              </a:rPr>
              <a:t> all eager to participate. Will onboard under new model pending program’s  future.</a:t>
            </a:r>
          </a:p>
        </p:txBody>
      </p:sp>
      <p:pic>
        <p:nvPicPr>
          <p:cNvPr id="290" name="image7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447315" y="238288"/>
            <a:ext cx="2274537" cy="129309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0955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105" y="229432"/>
            <a:ext cx="11055927" cy="762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4"/>
                </a:solidFill>
                <a:latin typeface="Open Sans" charset="0"/>
                <a:ea typeface="Open Sans" charset="0"/>
                <a:cs typeface="Open Sans" charset="0"/>
              </a:rPr>
              <a:t>Model- Ahead of its Time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-29306" y="977159"/>
            <a:ext cx="5386388" cy="155892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Current method to de-risk data sharing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0" y="2244725"/>
            <a:ext cx="5386388" cy="31257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867" dirty="0">
                <a:latin typeface="Calibri" charset="0"/>
                <a:ea typeface="Calibri" charset="0"/>
                <a:cs typeface="Calibri" charset="0"/>
              </a:rPr>
              <a:t>Engage in a rigorous internal review of proposed academic research projects. </a:t>
            </a:r>
          </a:p>
          <a:p>
            <a:pPr marL="232828" indent="-232828"/>
            <a:r>
              <a:rPr lang="en-US" sz="1867" dirty="0">
                <a:latin typeface="Calibri" charset="0"/>
                <a:ea typeface="Calibri" charset="0"/>
                <a:cs typeface="Calibri" charset="0"/>
              </a:rPr>
              <a:t>Close to half of the companies retain custody and control over the research data at all times. </a:t>
            </a:r>
          </a:p>
          <a:p>
            <a:r>
              <a:rPr lang="en-US" sz="1867" dirty="0">
                <a:latin typeface="Calibri" charset="0"/>
                <a:ea typeface="Calibri" charset="0"/>
                <a:cs typeface="Calibri" charset="0"/>
              </a:rPr>
              <a:t>Companies employ rigorous data use agreements to limit access to and use of shared data. </a:t>
            </a:r>
          </a:p>
          <a:p>
            <a:r>
              <a:rPr lang="en-US" sz="1867" dirty="0">
                <a:latin typeface="Calibri" charset="0"/>
                <a:ea typeface="Calibri" charset="0"/>
                <a:cs typeface="Calibri" charset="0"/>
              </a:rPr>
              <a:t>Lots of lawyers</a:t>
            </a:r>
          </a:p>
          <a:p>
            <a:r>
              <a:rPr lang="en-US" sz="1867" dirty="0">
                <a:latin typeface="Calibri" charset="0"/>
                <a:ea typeface="Calibri" charset="0"/>
                <a:cs typeface="Calibri" charset="0"/>
              </a:rPr>
              <a:t>Easier not to play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802438" y="2244725"/>
            <a:ext cx="5389562" cy="31257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867" dirty="0"/>
              <a:t>Vet Researchers, Providers, Data </a:t>
            </a:r>
          </a:p>
          <a:p>
            <a:r>
              <a:rPr lang="en-US" sz="1867" dirty="0"/>
              <a:t>Provider can host and provision own data</a:t>
            </a:r>
          </a:p>
          <a:p>
            <a:r>
              <a:rPr lang="en-US" sz="1867" dirty="0"/>
              <a:t>Provider can engage Disclosure Control-as-a-Service for very sensitive data that allows analysis without Researcher seeing data</a:t>
            </a:r>
          </a:p>
          <a:p>
            <a:r>
              <a:rPr lang="en-US" sz="1867" dirty="0"/>
              <a:t>Provider leverages standardized Researcher data use agreements with customized additional restrictions by Provider</a:t>
            </a:r>
          </a:p>
          <a:p>
            <a:endParaRPr lang="en-US" sz="1867" dirty="0"/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7728952" y="1516711"/>
            <a:ext cx="4041775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How IMPACT addresses risks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8540666" y="652343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2018 Kenneally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84201" y="2372896"/>
            <a:ext cx="66501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✔️</a:t>
            </a:r>
          </a:p>
          <a:p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>
                <a:solidFill>
                  <a:srgbClr val="C00000"/>
                </a:solidFill>
              </a:rPr>
              <a:t>✔️</a:t>
            </a:r>
          </a:p>
          <a:p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>
                <a:solidFill>
                  <a:srgbClr val="C00000"/>
                </a:solidFill>
              </a:rPr>
              <a:t>✔️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2" name="image7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209329" y="98246"/>
            <a:ext cx="2274537" cy="129309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3069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29622" y="-1694"/>
            <a:ext cx="10972800" cy="1143001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FFC000"/>
                </a:solidFill>
                <a:latin typeface="Nanum Gothic" charset="-127"/>
                <a:ea typeface="Nanum Gothic" charset="-127"/>
                <a:cs typeface="Nanum Gothic" charset="-127"/>
              </a:rPr>
              <a:t>Current Booths in the Marketplace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 rot="16200000">
            <a:off x="8077200" y="388620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2018 Kenneally</a:t>
            </a:r>
          </a:p>
        </p:txBody>
      </p:sp>
      <p:pic>
        <p:nvPicPr>
          <p:cNvPr id="1026" name="Picture 2" descr="mage result for ucsd cai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647" y="1562602"/>
            <a:ext cx="999196" cy="99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34913" y="1829572"/>
            <a:ext cx="1625364" cy="849928"/>
            <a:chOff x="2560424" y="1526152"/>
            <a:chExt cx="1615277" cy="844653"/>
          </a:xfrm>
        </p:grpSpPr>
        <p:pic>
          <p:nvPicPr>
            <p:cNvPr id="1028" name="Picture 4" descr="mage result for usc isi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0424" y="1590108"/>
              <a:ext cx="1052476" cy="668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mage result for colorado state university fort collins logo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0702" y="1526152"/>
              <a:ext cx="604999" cy="844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6" name="Picture 12" descr="mage result for university of wisconsin logo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4" t="27998" r="558" b="25872"/>
          <a:stretch/>
        </p:blipFill>
        <p:spPr bwMode="auto">
          <a:xfrm>
            <a:off x="6025614" y="5138881"/>
            <a:ext cx="2207855" cy="66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age result for carnegie mellon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387" y="5353801"/>
            <a:ext cx="954520" cy="95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age result for mass general hospital logo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77" b="13059"/>
          <a:stretch/>
        </p:blipFill>
        <p:spPr bwMode="auto">
          <a:xfrm>
            <a:off x="8496749" y="1395252"/>
            <a:ext cx="3379537" cy="74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elated imag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719" y="1377163"/>
            <a:ext cx="2356589" cy="5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mage result for inferlink.com logo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0" t="39047" r="14357" b="39067"/>
          <a:stretch/>
        </p:blipFill>
        <p:spPr bwMode="auto">
          <a:xfrm>
            <a:off x="7511008" y="3083359"/>
            <a:ext cx="2250200" cy="88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mage result for georgia tech research center 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838" y="4924461"/>
            <a:ext cx="2337468" cy="110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elated imag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229" y="3782339"/>
            <a:ext cx="948275" cy="9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mage result for galois logo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07" b="15968"/>
          <a:stretch/>
        </p:blipFill>
        <p:spPr bwMode="auto">
          <a:xfrm>
            <a:off x="1848839" y="1343705"/>
            <a:ext cx="2152468" cy="75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2" name="TextBox 591"/>
          <p:cNvSpPr txBox="1"/>
          <p:nvPr/>
        </p:nvSpPr>
        <p:spPr>
          <a:xfrm>
            <a:off x="7395071" y="5601701"/>
            <a:ext cx="2504085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JASAdvisors</a:t>
            </a:r>
            <a:endParaRPr lang="en-US" sz="2400" b="1" dirty="0"/>
          </a:p>
          <a:p>
            <a:pPr algn="ctr"/>
            <a:r>
              <a:rPr lang="en-US" sz="1600" dirty="0"/>
              <a:t>Jeff Schmidt</a:t>
            </a:r>
          </a:p>
          <a:p>
            <a:pPr algn="ctr"/>
            <a:endParaRPr lang="en-US" sz="1867" dirty="0"/>
          </a:p>
        </p:txBody>
      </p:sp>
      <p:sp>
        <p:nvSpPr>
          <p:cNvPr id="19" name="AutoShape 42" descr="nline image 1"/>
          <p:cNvSpPr>
            <a:spLocks noChangeAspect="1" noChangeArrowheads="1"/>
          </p:cNvSpPr>
          <p:nvPr/>
        </p:nvSpPr>
        <p:spPr bwMode="auto">
          <a:xfrm>
            <a:off x="1" y="0"/>
            <a:ext cx="29845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154" y="3204567"/>
            <a:ext cx="1954692" cy="665427"/>
          </a:xfrm>
          <a:prstGeom prst="rect">
            <a:avLst/>
          </a:prstGeom>
        </p:spPr>
      </p:pic>
      <p:pic>
        <p:nvPicPr>
          <p:cNvPr id="30" name="Picture 2" descr="mage result for ucsd cai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1" y="4572359"/>
            <a:ext cx="783463" cy="85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mage result for university of wisconsin logo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4" t="27998" r="558" b="25872"/>
          <a:stretch/>
        </p:blipFill>
        <p:spPr bwMode="auto">
          <a:xfrm>
            <a:off x="6424081" y="2045593"/>
            <a:ext cx="2245895" cy="67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 33"/>
          <p:cNvGrpSpPr/>
          <p:nvPr/>
        </p:nvGrpSpPr>
        <p:grpSpPr>
          <a:xfrm>
            <a:off x="9478789" y="4806004"/>
            <a:ext cx="2111975" cy="1104384"/>
            <a:chOff x="2560424" y="1526152"/>
            <a:chExt cx="1615277" cy="844653"/>
          </a:xfrm>
        </p:grpSpPr>
        <p:pic>
          <p:nvPicPr>
            <p:cNvPr id="35" name="Picture 4" descr="mage result for usc isi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0424" y="1590108"/>
              <a:ext cx="1052476" cy="668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0" descr="mage result for colorado state university fort collins logo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0702" y="1526152"/>
              <a:ext cx="604999" cy="844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8" name="Picture 16" descr="mage result for carnegie mellon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727" y="2134897"/>
            <a:ext cx="954384" cy="95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Hexagon 40"/>
          <p:cNvSpPr/>
          <p:nvPr/>
        </p:nvSpPr>
        <p:spPr bwMode="auto">
          <a:xfrm>
            <a:off x="2393173" y="912527"/>
            <a:ext cx="7275367" cy="365264"/>
          </a:xfrm>
          <a:prstGeom prst="hexagon">
            <a:avLst/>
          </a:prstGeom>
          <a:solidFill>
            <a:srgbClr val="9CBC59"/>
          </a:solidFill>
          <a:ln w="158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7" b="1" dirty="0">
                <a:latin typeface="Open Sans" charset="0"/>
                <a:ea typeface="Open Sans" charset="0"/>
                <a:cs typeface="Open Sans" charset="0"/>
              </a:rPr>
              <a:t>Decision Analytics-as-a-Service Provider Network</a:t>
            </a:r>
          </a:p>
        </p:txBody>
      </p:sp>
      <p:sp>
        <p:nvSpPr>
          <p:cNvPr id="44" name="Hexagon 43"/>
          <p:cNvSpPr/>
          <p:nvPr/>
        </p:nvSpPr>
        <p:spPr bwMode="auto">
          <a:xfrm>
            <a:off x="3747560" y="6420625"/>
            <a:ext cx="4622405" cy="355296"/>
          </a:xfrm>
          <a:prstGeom prst="hexagon">
            <a:avLst/>
          </a:prstGeom>
          <a:solidFill>
            <a:srgbClr val="9CBC59"/>
          </a:solidFill>
          <a:ln w="158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7" b="1" dirty="0">
                <a:latin typeface="Open Sans" charset="0"/>
                <a:ea typeface="Open Sans" charset="0"/>
                <a:cs typeface="Open Sans" charset="0"/>
              </a:rPr>
              <a:t>Data Provider Network</a:t>
            </a:r>
          </a:p>
        </p:txBody>
      </p:sp>
      <p:sp>
        <p:nvSpPr>
          <p:cNvPr id="45" name="Hexagon 44"/>
          <p:cNvSpPr/>
          <p:nvPr/>
        </p:nvSpPr>
        <p:spPr bwMode="auto">
          <a:xfrm>
            <a:off x="4010240" y="3117475"/>
            <a:ext cx="3664485" cy="753911"/>
          </a:xfrm>
          <a:prstGeom prst="hexagon">
            <a:avLst/>
          </a:prstGeom>
          <a:solidFill>
            <a:srgbClr val="9CBC59"/>
          </a:solidFill>
          <a:ln w="158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7" b="1" dirty="0">
                <a:latin typeface="Open Sans" charset="0"/>
                <a:ea typeface="Open Sans" charset="0"/>
                <a:cs typeface="Open Sans" charset="0"/>
              </a:rPr>
              <a:t>Mediator Infrastructure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4978400" y="2438401"/>
            <a:ext cx="423333" cy="6785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5842000" y="1942656"/>
            <a:ext cx="309563" cy="11742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flipH="1" flipV="1">
            <a:off x="3522932" y="1972045"/>
            <a:ext cx="1254128" cy="11448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stCxn id="45" idx="4"/>
          </p:cNvCxnSpPr>
          <p:nvPr/>
        </p:nvCxnSpPr>
        <p:spPr bwMode="auto">
          <a:xfrm flipH="1" flipV="1">
            <a:off x="1833560" y="2355142"/>
            <a:ext cx="2365157" cy="7623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 flipV="1">
            <a:off x="6830123" y="2529675"/>
            <a:ext cx="465288" cy="616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7245209" y="2107267"/>
            <a:ext cx="1772459" cy="10096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>
            <a:stCxn id="45" idx="5"/>
            <a:endCxn id="38" idx="1"/>
          </p:cNvCxnSpPr>
          <p:nvPr/>
        </p:nvCxnSpPr>
        <p:spPr bwMode="auto">
          <a:xfrm flipV="1">
            <a:off x="7486249" y="2612090"/>
            <a:ext cx="3313479" cy="505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/>
          <p:cNvCxnSpPr>
            <a:stCxn id="45" idx="2"/>
            <a:endCxn id="30" idx="0"/>
          </p:cNvCxnSpPr>
          <p:nvPr/>
        </p:nvCxnSpPr>
        <p:spPr bwMode="auto">
          <a:xfrm flipH="1">
            <a:off x="2225293" y="3871386"/>
            <a:ext cx="1973425" cy="7009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Straight Arrow Connector 67"/>
          <p:cNvCxnSpPr>
            <a:endCxn id="1040" idx="0"/>
          </p:cNvCxnSpPr>
          <p:nvPr/>
        </p:nvCxnSpPr>
        <p:spPr bwMode="auto">
          <a:xfrm flipH="1">
            <a:off x="3103647" y="3910611"/>
            <a:ext cx="1418412" cy="14431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flipH="1">
            <a:off x="4789247" y="3900939"/>
            <a:ext cx="107972" cy="13428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6664169" y="3900939"/>
            <a:ext cx="308023" cy="1418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Straight Arrow Connector 75"/>
          <p:cNvCxnSpPr>
            <a:stCxn id="45" idx="1"/>
          </p:cNvCxnSpPr>
          <p:nvPr/>
        </p:nvCxnSpPr>
        <p:spPr bwMode="auto">
          <a:xfrm>
            <a:off x="7486249" y="3871386"/>
            <a:ext cx="2459724" cy="11195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>
            <a:off x="7037129" y="3885131"/>
            <a:ext cx="1541089" cy="1879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2061811" y="3763844"/>
            <a:ext cx="1908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Dustin Henson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180650" y="1826062"/>
            <a:ext cx="1933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David Archer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638258" y="4311650"/>
            <a:ext cx="5107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John </a:t>
            </a:r>
            <a:r>
              <a:rPr lang="en-US" sz="1600" dirty="0" err="1"/>
              <a:t>Heidemann</a:t>
            </a:r>
            <a:r>
              <a:rPr lang="en-US" sz="1600" dirty="0"/>
              <a:t> &amp; </a:t>
            </a:r>
          </a:p>
          <a:p>
            <a:r>
              <a:rPr lang="en-US" sz="1600" dirty="0"/>
              <a:t>Christos </a:t>
            </a:r>
            <a:r>
              <a:rPr lang="en-US" sz="1600" dirty="0" err="1"/>
              <a:t>Papadopolous</a:t>
            </a:r>
            <a:endParaRPr lang="en-US" sz="1600" dirty="0"/>
          </a:p>
        </p:txBody>
      </p:sp>
      <p:sp>
        <p:nvSpPr>
          <p:cNvPr id="63" name="Rectangle 62"/>
          <p:cNvSpPr/>
          <p:nvPr/>
        </p:nvSpPr>
        <p:spPr>
          <a:xfrm>
            <a:off x="6028397" y="1725586"/>
            <a:ext cx="1983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Suresh </a:t>
            </a:r>
            <a:r>
              <a:rPr lang="en-US" sz="1600" dirty="0" err="1"/>
              <a:t>Krishnaswamy</a:t>
            </a:r>
            <a:endParaRPr lang="en-US" sz="1600" dirty="0"/>
          </a:p>
        </p:txBody>
      </p:sp>
      <p:sp>
        <p:nvSpPr>
          <p:cNvPr id="93" name="Rectangle 92"/>
          <p:cNvSpPr/>
          <p:nvPr/>
        </p:nvSpPr>
        <p:spPr>
          <a:xfrm>
            <a:off x="9131012" y="1898736"/>
            <a:ext cx="1463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Julian Goldman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87097" y="4738249"/>
            <a:ext cx="1933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Alberto </a:t>
            </a:r>
            <a:r>
              <a:rPr lang="en-US" sz="1600" dirty="0" err="1"/>
              <a:t>Dainotti</a:t>
            </a:r>
            <a:r>
              <a:rPr lang="en-US" sz="1600" dirty="0"/>
              <a:t> </a:t>
            </a:r>
          </a:p>
          <a:p>
            <a:r>
              <a:rPr lang="en-US" sz="1600" dirty="0"/>
              <a:t>&amp; kc </a:t>
            </a:r>
            <a:r>
              <a:rPr lang="en-US" sz="1600" dirty="0" err="1"/>
              <a:t>Claffy</a:t>
            </a:r>
            <a:endParaRPr lang="en-US" sz="1600" dirty="0"/>
          </a:p>
        </p:txBody>
      </p:sp>
      <p:sp>
        <p:nvSpPr>
          <p:cNvPr id="98" name="Rectangle 97"/>
          <p:cNvSpPr/>
          <p:nvPr/>
        </p:nvSpPr>
        <p:spPr>
          <a:xfrm>
            <a:off x="5141213" y="4532084"/>
            <a:ext cx="12002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MooreTyler</a:t>
            </a:r>
            <a:r>
              <a:rPr lang="en-US" sz="1600" dirty="0"/>
              <a:t> 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961846" y="5705904"/>
            <a:ext cx="1933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Paul Royal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585657" y="3615238"/>
            <a:ext cx="1933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Steve Minton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463874" y="3103190"/>
            <a:ext cx="1933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Nicolas Christin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6070028" y="5682058"/>
            <a:ext cx="12107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Paul </a:t>
            </a:r>
            <a:r>
              <a:rPr lang="en-US" sz="1600" dirty="0" err="1"/>
              <a:t>Barford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9161698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8273" y="0"/>
            <a:ext cx="10972800" cy="114300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Open Sans" charset="0"/>
                <a:ea typeface="Open Sans" charset="0"/>
                <a:cs typeface="Open Sans" charset="0"/>
              </a:rPr>
              <a:t>Data Popularity (2015-18)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100446"/>
              </p:ext>
            </p:extLst>
          </p:nvPr>
        </p:nvGraphicFramePr>
        <p:xfrm>
          <a:off x="439327" y="955959"/>
          <a:ext cx="10799923" cy="5563925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54263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735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474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 Dataset Name </a:t>
                      </a:r>
                      <a:endParaRPr lang="de-DE" sz="2000" b="1" i="0" u="none" strike="noStrike" dirty="0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7619" marR="17619" marT="17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   Data Provider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7619" marR="17619" marT="17619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9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GT Malware Passive DNS Data Daily Feed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7619" marR="17619" marT="17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Georgia Tech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7619" marR="17619" marT="17619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9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Historical GT Malware Passive DNS Data 2011-2013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7619" marR="17619" marT="17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Georgia Tech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7619" marR="17619" marT="17619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9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US Long-haul Infrastructure Topology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7619" marR="17619" marT="17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University of Wisconsin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7619" marR="17619" marT="17619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9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DARPA Scalable Network Monitoring (SNM) Program Traffic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7619" marR="17619" marT="17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DARPA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7619" marR="17619" marT="17619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9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Skaion</a:t>
                      </a:r>
                      <a:r>
                        <a:rPr lang="en-US" sz="1600" u="none" strike="noStrike" dirty="0">
                          <a:effectLst/>
                        </a:rPr>
                        <a:t> 2006 IARPA Dataset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7619" marR="17619" marT="17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SKAION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7619" marR="17619" marT="17619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9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GT Malware Unsolicited Email Daily Feed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7619" marR="17619" marT="17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Georgia Tech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7619" marR="17619" marT="17619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9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DSHIELD Logs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7619" marR="17619" marT="17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University of Wisconsin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7619" marR="17619" marT="17619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9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syn-flood-attack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7619" marR="17619" marT="17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Merit Network, Inc.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7619" marR="17619" marT="17619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9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Netflow-1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7619" marR="17619" marT="17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Merit Network, Inc.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7619" marR="17619" marT="17619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9035">
                <a:tc>
                  <a:txBody>
                    <a:bodyPr/>
                    <a:lstStyle/>
                    <a:p>
                      <a:pPr algn="ctr" fontAlgn="b"/>
                      <a:r>
                        <a:rPr lang="ro-RO" sz="1600" u="none" strike="noStrike">
                          <a:effectLst/>
                        </a:rPr>
                        <a:t>DoS_traces-20020629</a:t>
                      </a:r>
                      <a:endParaRPr lang="ro-RO" sz="1600" b="0" i="0" u="none" strike="noStrike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7619" marR="17619" marT="17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University of Southern California-Information Sciences Institute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7619" marR="17619" marT="17619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9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NCCDC 2013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7619" marR="17619" marT="17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Center for Infrastructure Assurance and Security (UTSA/CIAS)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7619" marR="17619" marT="17619" marB="0" anchor="b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29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NCCDC 2014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7619" marR="17619" marT="17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Center for Infrastructure Assurance and Security (UTSA/CIAS)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7619" marR="17619" marT="17619" marB="0" anchor="b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29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DoS_80_timeseries-20020629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7619" marR="17619" marT="17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University of Southern California-Information Sciences Institute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7619" marR="17619" marT="17619" marB="0" anchor="b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29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CAIDA DDoS 2007 Attack Dataset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7619" marR="17619" marT="17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UCSD - Center for Applied Internet Data Analysis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7619" marR="17619" marT="17619" marB="0" anchor="b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29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Netflow-2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7619" marR="17619" marT="17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Merit Network, Inc.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7619" marR="17619" marT="17619" marB="0" anchor="b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29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Netflow-3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7619" marR="17619" marT="17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Merit Network, Inc.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7619" marR="17619" marT="17619" marB="0" anchor="b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29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NCCDC 2011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7619" marR="17619" marT="17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Center for Infrastructure Assurance and Security (UTSA/CIAS)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7619" marR="17619" marT="17619" marB="0" anchor="b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29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NTP DDoS 2014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7619" marR="17619" marT="17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Merit Network, Inc.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7619" marR="17619" marT="17619" marB="0" anchor="b"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29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NCCDC 2015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7619" marR="17619" marT="17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Center for Infrastructure Assurance and Security (UTSA/CIAS)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7619" marR="17619" marT="17619" marB="0" anchor="b"/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29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UCSD Real-time Network Telescope Data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7619" marR="17619" marT="17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UCSD - Center for Applied Internet Data Analysis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7619" marR="17619" marT="17619" marB="0" anchor="b"/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145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10925</TotalTime>
  <Words>1893</Words>
  <Application>Microsoft Office PowerPoint</Application>
  <PresentationFormat>Widescreen</PresentationFormat>
  <Paragraphs>381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ＭＳ Ｐゴシック</vt:lpstr>
      <vt:lpstr>Arial</vt:lpstr>
      <vt:lpstr>Avenir Next</vt:lpstr>
      <vt:lpstr>Avenir Next Medium</vt:lpstr>
      <vt:lpstr>Bank Gothic Medium</vt:lpstr>
      <vt:lpstr>Calibri</vt:lpstr>
      <vt:lpstr>Franklin Gothic Book</vt:lpstr>
      <vt:lpstr>Mangal</vt:lpstr>
      <vt:lpstr>Nanum Gothic</vt:lpstr>
      <vt:lpstr>Open Sans</vt:lpstr>
      <vt:lpstr>Open Sans Semibold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Customers &amp; Stakeholders</vt:lpstr>
      <vt:lpstr>Model- Ahead of its Time </vt:lpstr>
      <vt:lpstr>Current Booths in the Marketplace</vt:lpstr>
      <vt:lpstr>Data Popularity (2015-18)</vt:lpstr>
      <vt:lpstr>Introducing: The ORDINAL Dataset</vt:lpstr>
      <vt:lpstr>DNS Namespace Collisions: a (very) quick history</vt:lpstr>
      <vt:lpstr>(known) Violators that  Misuse the DNS for Authentication (1)</vt:lpstr>
      <vt:lpstr>(known) Violators that  Misuse the DNS for Authentication (2)</vt:lpstr>
      <vt:lpstr>(known) Violators that  Misuse the DNS for Authentication (3)</vt:lpstr>
      <vt:lpstr>(known) Violators that  Misuse the DNS for Authentication (4)</vt:lpstr>
      <vt:lpstr>(known) Violators that  Misuse the DNS for Authentication (5)</vt:lpstr>
      <vt:lpstr>(known) Violators that  Misuse the DNS for Authentication (6)</vt:lpstr>
      <vt:lpstr>What is in the ORDINAL Dataset</vt:lpstr>
      <vt:lpstr>DNS Search Path ala Microsoft</vt:lpstr>
      <vt:lpstr>Why some names (corp.com) are special</vt:lpstr>
      <vt:lpstr>More qnames we actually see at corp.com (just for fun)</vt:lpstr>
      <vt:lpstr>Data we collect</vt:lpstr>
      <vt:lpstr>A few stats… one month in 2018</vt:lpstr>
      <vt:lpstr>ORDINAL Day In The Life (2018-01-10)</vt:lpstr>
      <vt:lpstr>ORDINAL Day In The Life (2018-01-10)</vt:lpstr>
      <vt:lpstr>ORDINAL Day In The Life (2018-01-10)</vt:lpstr>
      <vt:lpstr>ORDINAL Day In The Life (2018-01-10)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</dc:creator>
  <cp:lastModifiedBy>Aaron M. Detwiler</cp:lastModifiedBy>
  <cp:revision>120</cp:revision>
  <cp:lastPrinted>2018-03-13T21:20:10Z</cp:lastPrinted>
  <dcterms:created xsi:type="dcterms:W3CDTF">2018-03-12T20:33:02Z</dcterms:created>
  <dcterms:modified xsi:type="dcterms:W3CDTF">2019-01-10T15:31:08Z</dcterms:modified>
</cp:coreProperties>
</file>