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5"/>
    <p:sldMasterId id="2147483697" r:id="rId6"/>
    <p:sldMasterId id="2147483688" r:id="rId7"/>
  </p:sldMasterIdLst>
  <p:notesMasterIdLst>
    <p:notesMasterId r:id="rId35"/>
  </p:notesMasterIdLst>
  <p:handoutMasterIdLst>
    <p:handoutMasterId r:id="rId36"/>
  </p:handoutMasterIdLst>
  <p:sldIdLst>
    <p:sldId id="283" r:id="rId8"/>
    <p:sldId id="286" r:id="rId9"/>
    <p:sldId id="328" r:id="rId10"/>
    <p:sldId id="291" r:id="rId11"/>
    <p:sldId id="346" r:id="rId12"/>
    <p:sldId id="332" r:id="rId13"/>
    <p:sldId id="333" r:id="rId14"/>
    <p:sldId id="335" r:id="rId15"/>
    <p:sldId id="351" r:id="rId16"/>
    <p:sldId id="336" r:id="rId17"/>
    <p:sldId id="338" r:id="rId18"/>
    <p:sldId id="353" r:id="rId19"/>
    <p:sldId id="354" r:id="rId20"/>
    <p:sldId id="355" r:id="rId21"/>
    <p:sldId id="356" r:id="rId22"/>
    <p:sldId id="357" r:id="rId23"/>
    <p:sldId id="358" r:id="rId24"/>
    <p:sldId id="359" r:id="rId25"/>
    <p:sldId id="360" r:id="rId26"/>
    <p:sldId id="339" r:id="rId27"/>
    <p:sldId id="296" r:id="rId28"/>
    <p:sldId id="352" r:id="rId29"/>
    <p:sldId id="288" r:id="rId30"/>
    <p:sldId id="289" r:id="rId31"/>
    <p:sldId id="297" r:id="rId32"/>
    <p:sldId id="361" r:id="rId33"/>
    <p:sldId id="281"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58">
          <p15:clr>
            <a:srgbClr val="A4A3A4"/>
          </p15:clr>
        </p15:guide>
        <p15:guide id="2" orient="horz" pos="569">
          <p15:clr>
            <a:srgbClr val="A4A3A4"/>
          </p15:clr>
        </p15:guide>
        <p15:guide id="3" orient="horz" pos="757">
          <p15:clr>
            <a:srgbClr val="A4A3A4"/>
          </p15:clr>
        </p15:guide>
        <p15:guide id="4" orient="horz" pos="1588">
          <p15:clr>
            <a:srgbClr val="A4A3A4"/>
          </p15:clr>
        </p15:guide>
        <p15:guide id="5" orient="horz" pos="133">
          <p15:clr>
            <a:srgbClr val="A4A3A4"/>
          </p15:clr>
        </p15:guide>
        <p15:guide id="6" orient="horz" pos="105">
          <p15:clr>
            <a:srgbClr val="A4A3A4"/>
          </p15:clr>
        </p15:guide>
        <p15:guide id="7" pos="5406">
          <p15:clr>
            <a:srgbClr val="A4A3A4"/>
          </p15:clr>
        </p15:guide>
        <p15:guide id="8" pos="145">
          <p15:clr>
            <a:srgbClr val="A4A3A4"/>
          </p15:clr>
        </p15:guide>
        <p15:guide id="9" pos="1110">
          <p15:clr>
            <a:srgbClr val="A4A3A4"/>
          </p15:clr>
        </p15:guide>
        <p15:guide id="10" pos="56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E28"/>
    <a:srgbClr val="544496"/>
    <a:srgbClr val="4C575E"/>
    <a:srgbClr val="2B353B"/>
    <a:srgbClr val="FDC82F"/>
    <a:srgbClr val="5398D5"/>
    <a:srgbClr val="6639B7"/>
    <a:srgbClr val="BEC9E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7" autoAdjust="0"/>
    <p:restoredTop sz="71395" autoAdjust="0"/>
  </p:normalViewPr>
  <p:slideViewPr>
    <p:cSldViewPr snapToGrid="0" snapToObjects="1">
      <p:cViewPr varScale="1">
        <p:scale>
          <a:sx n="84" d="100"/>
          <a:sy n="84" d="100"/>
        </p:scale>
        <p:origin x="875" y="32"/>
      </p:cViewPr>
      <p:guideLst>
        <p:guide orient="horz" pos="2958"/>
        <p:guide orient="horz" pos="569"/>
        <p:guide orient="horz" pos="757"/>
        <p:guide orient="horz" pos="1588"/>
        <p:guide orient="horz" pos="133"/>
        <p:guide orient="horz" pos="105"/>
        <p:guide pos="5406"/>
        <p:guide pos="145"/>
        <p:guide pos="1110"/>
        <p:guide pos="56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0"/>
    </p:cViewPr>
  </p:sorterViewPr>
  <p:notesViewPr>
    <p:cSldViewPr snapToGrid="0" snapToObjects="1">
      <p:cViewPr varScale="1">
        <p:scale>
          <a:sx n="86" d="100"/>
          <a:sy n="86" d="100"/>
        </p:scale>
        <p:origin x="386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1B3B7E-80E3-4FF1-BDF9-BAA7DD2A0C7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6D680B5-FDBA-40A4-89DF-74F03A77BDF6}">
      <dgm:prSet phldrT="[Text]"/>
      <dgm:spPr/>
      <dgm:t>
        <a:bodyPr/>
        <a:lstStyle/>
        <a:p>
          <a:r>
            <a:rPr lang="en-US" dirty="0" smtClean="0"/>
            <a:t>Generate Hypothesis</a:t>
          </a:r>
          <a:endParaRPr lang="en-US" dirty="0"/>
        </a:p>
      </dgm:t>
    </dgm:pt>
    <dgm:pt modelId="{290973D0-370C-49A3-A1AB-4D59EDE4C2E2}" type="parTrans" cxnId="{D10CCD8F-D51F-4240-868C-F4C315D84AAE}">
      <dgm:prSet/>
      <dgm:spPr/>
      <dgm:t>
        <a:bodyPr/>
        <a:lstStyle/>
        <a:p>
          <a:endParaRPr lang="en-US"/>
        </a:p>
      </dgm:t>
    </dgm:pt>
    <dgm:pt modelId="{ABD55EC4-AB8B-4F2B-BAEE-7642BF71169C}" type="sibTrans" cxnId="{D10CCD8F-D51F-4240-868C-F4C315D84AAE}">
      <dgm:prSet/>
      <dgm:spPr/>
      <dgm:t>
        <a:bodyPr/>
        <a:lstStyle/>
        <a:p>
          <a:endParaRPr lang="en-US"/>
        </a:p>
      </dgm:t>
    </dgm:pt>
    <dgm:pt modelId="{F3CE1C99-653E-420C-9F35-B21BA177434E}">
      <dgm:prSet phldrT="[Text]"/>
      <dgm:spPr/>
      <dgm:t>
        <a:bodyPr/>
        <a:lstStyle/>
        <a:p>
          <a:r>
            <a:rPr lang="en-US" dirty="0" smtClean="0"/>
            <a:t>Evaluate Hypothesis</a:t>
          </a:r>
          <a:endParaRPr lang="en-US" dirty="0"/>
        </a:p>
      </dgm:t>
    </dgm:pt>
    <dgm:pt modelId="{38E50BED-9C2E-4FAA-818D-4C00689E5169}" type="parTrans" cxnId="{E01A2536-2168-4E10-95CA-9AC51A9BEB12}">
      <dgm:prSet/>
      <dgm:spPr/>
      <dgm:t>
        <a:bodyPr/>
        <a:lstStyle/>
        <a:p>
          <a:endParaRPr lang="en-US"/>
        </a:p>
      </dgm:t>
    </dgm:pt>
    <dgm:pt modelId="{3D30B2F3-CF7E-481B-AA00-3C1DCDFDA8CD}" type="sibTrans" cxnId="{E01A2536-2168-4E10-95CA-9AC51A9BEB12}">
      <dgm:prSet/>
      <dgm:spPr/>
      <dgm:t>
        <a:bodyPr/>
        <a:lstStyle/>
        <a:p>
          <a:endParaRPr lang="en-US"/>
        </a:p>
      </dgm:t>
    </dgm:pt>
    <dgm:pt modelId="{12638700-112C-4B48-A39A-DAE92106CB03}">
      <dgm:prSet phldrT="[Text]"/>
      <dgm:spPr/>
      <dgm:t>
        <a:bodyPr/>
        <a:lstStyle/>
        <a:p>
          <a:r>
            <a:rPr lang="en-US" dirty="0" smtClean="0"/>
            <a:t>Refine Query</a:t>
          </a:r>
          <a:endParaRPr lang="en-US" dirty="0"/>
        </a:p>
      </dgm:t>
    </dgm:pt>
    <dgm:pt modelId="{80E2BD7B-9725-40CC-BF64-E9F35E6FCB86}" type="parTrans" cxnId="{29895865-9569-4D13-A232-AB36ABDAFF65}">
      <dgm:prSet/>
      <dgm:spPr/>
      <dgm:t>
        <a:bodyPr/>
        <a:lstStyle/>
        <a:p>
          <a:endParaRPr lang="en-US"/>
        </a:p>
      </dgm:t>
    </dgm:pt>
    <dgm:pt modelId="{13D8C1CB-4262-4480-A850-87F6BB0E1F34}" type="sibTrans" cxnId="{29895865-9569-4D13-A232-AB36ABDAFF65}">
      <dgm:prSet/>
      <dgm:spPr/>
      <dgm:t>
        <a:bodyPr/>
        <a:lstStyle/>
        <a:p>
          <a:endParaRPr lang="en-US"/>
        </a:p>
      </dgm:t>
    </dgm:pt>
    <dgm:pt modelId="{C1498E56-78B3-4705-BE48-84AFA59419B5}">
      <dgm:prSet phldrT="[Text]"/>
      <dgm:spPr/>
      <dgm:t>
        <a:bodyPr/>
        <a:lstStyle/>
        <a:p>
          <a:r>
            <a:rPr lang="en-US" dirty="0" smtClean="0"/>
            <a:t>Accept/Reject Hypothesis</a:t>
          </a:r>
          <a:endParaRPr lang="en-US" dirty="0"/>
        </a:p>
      </dgm:t>
    </dgm:pt>
    <dgm:pt modelId="{0A1789C9-BC68-4ADF-B892-E2E253E26631}" type="parTrans" cxnId="{E66A2583-2E4F-4F47-8490-C3838FA671F9}">
      <dgm:prSet/>
      <dgm:spPr/>
      <dgm:t>
        <a:bodyPr/>
        <a:lstStyle/>
        <a:p>
          <a:endParaRPr lang="en-US"/>
        </a:p>
      </dgm:t>
    </dgm:pt>
    <dgm:pt modelId="{B1ADB4DC-FA06-4269-8F0D-E1ECD4842CF4}" type="sibTrans" cxnId="{E66A2583-2E4F-4F47-8490-C3838FA671F9}">
      <dgm:prSet/>
      <dgm:spPr/>
      <dgm:t>
        <a:bodyPr/>
        <a:lstStyle/>
        <a:p>
          <a:endParaRPr lang="en-US"/>
        </a:p>
      </dgm:t>
    </dgm:pt>
    <dgm:pt modelId="{82FEF423-C3EE-4A9A-9236-167A4AA1C1F9}" type="pres">
      <dgm:prSet presAssocID="{3B1B3B7E-80E3-4FF1-BDF9-BAA7DD2A0C70}" presName="cycle" presStyleCnt="0">
        <dgm:presLayoutVars>
          <dgm:dir/>
          <dgm:resizeHandles val="exact"/>
        </dgm:presLayoutVars>
      </dgm:prSet>
      <dgm:spPr/>
      <dgm:t>
        <a:bodyPr/>
        <a:lstStyle/>
        <a:p>
          <a:endParaRPr lang="en-US"/>
        </a:p>
      </dgm:t>
    </dgm:pt>
    <dgm:pt modelId="{82BBFE9E-3A49-4833-80B1-C56F67E46D94}" type="pres">
      <dgm:prSet presAssocID="{06D680B5-FDBA-40A4-89DF-74F03A77BDF6}" presName="node" presStyleLbl="node1" presStyleIdx="0" presStyleCnt="4">
        <dgm:presLayoutVars>
          <dgm:bulletEnabled val="1"/>
        </dgm:presLayoutVars>
      </dgm:prSet>
      <dgm:spPr/>
      <dgm:t>
        <a:bodyPr/>
        <a:lstStyle/>
        <a:p>
          <a:endParaRPr lang="en-US"/>
        </a:p>
      </dgm:t>
    </dgm:pt>
    <dgm:pt modelId="{7DFD5453-328F-440C-900E-86D0FBB9F81A}" type="pres">
      <dgm:prSet presAssocID="{ABD55EC4-AB8B-4F2B-BAEE-7642BF71169C}" presName="sibTrans" presStyleLbl="sibTrans2D1" presStyleIdx="0" presStyleCnt="4"/>
      <dgm:spPr/>
      <dgm:t>
        <a:bodyPr/>
        <a:lstStyle/>
        <a:p>
          <a:endParaRPr lang="en-US"/>
        </a:p>
      </dgm:t>
    </dgm:pt>
    <dgm:pt modelId="{84D4ED54-3364-4A4C-9EB8-76B1BB998860}" type="pres">
      <dgm:prSet presAssocID="{ABD55EC4-AB8B-4F2B-BAEE-7642BF71169C}" presName="connectorText" presStyleLbl="sibTrans2D1" presStyleIdx="0" presStyleCnt="4"/>
      <dgm:spPr/>
      <dgm:t>
        <a:bodyPr/>
        <a:lstStyle/>
        <a:p>
          <a:endParaRPr lang="en-US"/>
        </a:p>
      </dgm:t>
    </dgm:pt>
    <dgm:pt modelId="{3F0C295E-3D49-41E7-841A-86B6C76B3C68}" type="pres">
      <dgm:prSet presAssocID="{F3CE1C99-653E-420C-9F35-B21BA177434E}" presName="node" presStyleLbl="node1" presStyleIdx="1" presStyleCnt="4">
        <dgm:presLayoutVars>
          <dgm:bulletEnabled val="1"/>
        </dgm:presLayoutVars>
      </dgm:prSet>
      <dgm:spPr/>
      <dgm:t>
        <a:bodyPr/>
        <a:lstStyle/>
        <a:p>
          <a:endParaRPr lang="en-US"/>
        </a:p>
      </dgm:t>
    </dgm:pt>
    <dgm:pt modelId="{93B388CC-0837-4055-8B19-A64988D29AB7}" type="pres">
      <dgm:prSet presAssocID="{3D30B2F3-CF7E-481B-AA00-3C1DCDFDA8CD}" presName="sibTrans" presStyleLbl="sibTrans2D1" presStyleIdx="1" presStyleCnt="4"/>
      <dgm:spPr/>
      <dgm:t>
        <a:bodyPr/>
        <a:lstStyle/>
        <a:p>
          <a:endParaRPr lang="en-US"/>
        </a:p>
      </dgm:t>
    </dgm:pt>
    <dgm:pt modelId="{7DF510A4-13A9-4F8E-BF6A-F98C061CDDC8}" type="pres">
      <dgm:prSet presAssocID="{3D30B2F3-CF7E-481B-AA00-3C1DCDFDA8CD}" presName="connectorText" presStyleLbl="sibTrans2D1" presStyleIdx="1" presStyleCnt="4"/>
      <dgm:spPr/>
      <dgm:t>
        <a:bodyPr/>
        <a:lstStyle/>
        <a:p>
          <a:endParaRPr lang="en-US"/>
        </a:p>
      </dgm:t>
    </dgm:pt>
    <dgm:pt modelId="{C0AE113C-EB29-45EA-B3D3-313FD3501E06}" type="pres">
      <dgm:prSet presAssocID="{12638700-112C-4B48-A39A-DAE92106CB03}" presName="node" presStyleLbl="node1" presStyleIdx="2" presStyleCnt="4">
        <dgm:presLayoutVars>
          <dgm:bulletEnabled val="1"/>
        </dgm:presLayoutVars>
      </dgm:prSet>
      <dgm:spPr/>
      <dgm:t>
        <a:bodyPr/>
        <a:lstStyle/>
        <a:p>
          <a:endParaRPr lang="en-US"/>
        </a:p>
      </dgm:t>
    </dgm:pt>
    <dgm:pt modelId="{E5556454-ACB3-4501-9745-08373BAFC004}" type="pres">
      <dgm:prSet presAssocID="{13D8C1CB-4262-4480-A850-87F6BB0E1F34}" presName="sibTrans" presStyleLbl="sibTrans2D1" presStyleIdx="2" presStyleCnt="4"/>
      <dgm:spPr/>
      <dgm:t>
        <a:bodyPr/>
        <a:lstStyle/>
        <a:p>
          <a:endParaRPr lang="en-US"/>
        </a:p>
      </dgm:t>
    </dgm:pt>
    <dgm:pt modelId="{CA7FEA48-2E82-43B0-B032-A4C775DE4233}" type="pres">
      <dgm:prSet presAssocID="{13D8C1CB-4262-4480-A850-87F6BB0E1F34}" presName="connectorText" presStyleLbl="sibTrans2D1" presStyleIdx="2" presStyleCnt="4"/>
      <dgm:spPr/>
      <dgm:t>
        <a:bodyPr/>
        <a:lstStyle/>
        <a:p>
          <a:endParaRPr lang="en-US"/>
        </a:p>
      </dgm:t>
    </dgm:pt>
    <dgm:pt modelId="{2B3927C2-5E51-40FA-BC28-AD7D2C86155C}" type="pres">
      <dgm:prSet presAssocID="{C1498E56-78B3-4705-BE48-84AFA59419B5}" presName="node" presStyleLbl="node1" presStyleIdx="3" presStyleCnt="4">
        <dgm:presLayoutVars>
          <dgm:bulletEnabled val="1"/>
        </dgm:presLayoutVars>
      </dgm:prSet>
      <dgm:spPr/>
      <dgm:t>
        <a:bodyPr/>
        <a:lstStyle/>
        <a:p>
          <a:endParaRPr lang="en-US"/>
        </a:p>
      </dgm:t>
    </dgm:pt>
    <dgm:pt modelId="{DEF9A03C-EF9E-4C39-AAE1-0697FCA73222}" type="pres">
      <dgm:prSet presAssocID="{B1ADB4DC-FA06-4269-8F0D-E1ECD4842CF4}" presName="sibTrans" presStyleLbl="sibTrans2D1" presStyleIdx="3" presStyleCnt="4"/>
      <dgm:spPr/>
      <dgm:t>
        <a:bodyPr/>
        <a:lstStyle/>
        <a:p>
          <a:endParaRPr lang="en-US"/>
        </a:p>
      </dgm:t>
    </dgm:pt>
    <dgm:pt modelId="{D1FD1032-858E-4B47-B663-5E7EDCB13AEA}" type="pres">
      <dgm:prSet presAssocID="{B1ADB4DC-FA06-4269-8F0D-E1ECD4842CF4}" presName="connectorText" presStyleLbl="sibTrans2D1" presStyleIdx="3" presStyleCnt="4"/>
      <dgm:spPr/>
      <dgm:t>
        <a:bodyPr/>
        <a:lstStyle/>
        <a:p>
          <a:endParaRPr lang="en-US"/>
        </a:p>
      </dgm:t>
    </dgm:pt>
  </dgm:ptLst>
  <dgm:cxnLst>
    <dgm:cxn modelId="{097A1233-E453-49E2-A27C-0975635DA37F}" type="presOf" srcId="{ABD55EC4-AB8B-4F2B-BAEE-7642BF71169C}" destId="{7DFD5453-328F-440C-900E-86D0FBB9F81A}" srcOrd="0" destOrd="0" presId="urn:microsoft.com/office/officeart/2005/8/layout/cycle2"/>
    <dgm:cxn modelId="{5A0866CD-4AB3-4E7C-A283-BF076B325EFF}" type="presOf" srcId="{3B1B3B7E-80E3-4FF1-BDF9-BAA7DD2A0C70}" destId="{82FEF423-C3EE-4A9A-9236-167A4AA1C1F9}" srcOrd="0" destOrd="0" presId="urn:microsoft.com/office/officeart/2005/8/layout/cycle2"/>
    <dgm:cxn modelId="{D10CCD8F-D51F-4240-868C-F4C315D84AAE}" srcId="{3B1B3B7E-80E3-4FF1-BDF9-BAA7DD2A0C70}" destId="{06D680B5-FDBA-40A4-89DF-74F03A77BDF6}" srcOrd="0" destOrd="0" parTransId="{290973D0-370C-49A3-A1AB-4D59EDE4C2E2}" sibTransId="{ABD55EC4-AB8B-4F2B-BAEE-7642BF71169C}"/>
    <dgm:cxn modelId="{9902B29B-44EC-416C-BED0-C9FDC3CC9D97}" type="presOf" srcId="{3D30B2F3-CF7E-481B-AA00-3C1DCDFDA8CD}" destId="{7DF510A4-13A9-4F8E-BF6A-F98C061CDDC8}" srcOrd="1" destOrd="0" presId="urn:microsoft.com/office/officeart/2005/8/layout/cycle2"/>
    <dgm:cxn modelId="{895B4B1B-5A63-4000-8668-844D099EFE7F}" type="presOf" srcId="{06D680B5-FDBA-40A4-89DF-74F03A77BDF6}" destId="{82BBFE9E-3A49-4833-80B1-C56F67E46D94}" srcOrd="0" destOrd="0" presId="urn:microsoft.com/office/officeart/2005/8/layout/cycle2"/>
    <dgm:cxn modelId="{E01A2536-2168-4E10-95CA-9AC51A9BEB12}" srcId="{3B1B3B7E-80E3-4FF1-BDF9-BAA7DD2A0C70}" destId="{F3CE1C99-653E-420C-9F35-B21BA177434E}" srcOrd="1" destOrd="0" parTransId="{38E50BED-9C2E-4FAA-818D-4C00689E5169}" sibTransId="{3D30B2F3-CF7E-481B-AA00-3C1DCDFDA8CD}"/>
    <dgm:cxn modelId="{08B6623D-7061-43C5-9F09-102295DA0AD7}" type="presOf" srcId="{ABD55EC4-AB8B-4F2B-BAEE-7642BF71169C}" destId="{84D4ED54-3364-4A4C-9EB8-76B1BB998860}" srcOrd="1" destOrd="0" presId="urn:microsoft.com/office/officeart/2005/8/layout/cycle2"/>
    <dgm:cxn modelId="{29895865-9569-4D13-A232-AB36ABDAFF65}" srcId="{3B1B3B7E-80E3-4FF1-BDF9-BAA7DD2A0C70}" destId="{12638700-112C-4B48-A39A-DAE92106CB03}" srcOrd="2" destOrd="0" parTransId="{80E2BD7B-9725-40CC-BF64-E9F35E6FCB86}" sibTransId="{13D8C1CB-4262-4480-A850-87F6BB0E1F34}"/>
    <dgm:cxn modelId="{E66A2583-2E4F-4F47-8490-C3838FA671F9}" srcId="{3B1B3B7E-80E3-4FF1-BDF9-BAA7DD2A0C70}" destId="{C1498E56-78B3-4705-BE48-84AFA59419B5}" srcOrd="3" destOrd="0" parTransId="{0A1789C9-BC68-4ADF-B892-E2E253E26631}" sibTransId="{B1ADB4DC-FA06-4269-8F0D-E1ECD4842CF4}"/>
    <dgm:cxn modelId="{89276501-DD95-4750-AAD3-0ED8F906CB46}" type="presOf" srcId="{13D8C1CB-4262-4480-A850-87F6BB0E1F34}" destId="{CA7FEA48-2E82-43B0-B032-A4C775DE4233}" srcOrd="1" destOrd="0" presId="urn:microsoft.com/office/officeart/2005/8/layout/cycle2"/>
    <dgm:cxn modelId="{5636E2D7-EACA-4EAD-A4FE-989BD28D401F}" type="presOf" srcId="{C1498E56-78B3-4705-BE48-84AFA59419B5}" destId="{2B3927C2-5E51-40FA-BC28-AD7D2C86155C}" srcOrd="0" destOrd="0" presId="urn:microsoft.com/office/officeart/2005/8/layout/cycle2"/>
    <dgm:cxn modelId="{EA4C2BAC-4056-49D9-A9AA-08AE1B6AD621}" type="presOf" srcId="{13D8C1CB-4262-4480-A850-87F6BB0E1F34}" destId="{E5556454-ACB3-4501-9745-08373BAFC004}" srcOrd="0" destOrd="0" presId="urn:microsoft.com/office/officeart/2005/8/layout/cycle2"/>
    <dgm:cxn modelId="{2DBA9E03-DFEE-4340-AE95-ADB0559552CE}" type="presOf" srcId="{F3CE1C99-653E-420C-9F35-B21BA177434E}" destId="{3F0C295E-3D49-41E7-841A-86B6C76B3C68}" srcOrd="0" destOrd="0" presId="urn:microsoft.com/office/officeart/2005/8/layout/cycle2"/>
    <dgm:cxn modelId="{DD544435-D185-4D84-9476-E5A756A159DB}" type="presOf" srcId="{B1ADB4DC-FA06-4269-8F0D-E1ECD4842CF4}" destId="{DEF9A03C-EF9E-4C39-AAE1-0697FCA73222}" srcOrd="0" destOrd="0" presId="urn:microsoft.com/office/officeart/2005/8/layout/cycle2"/>
    <dgm:cxn modelId="{136B9612-09FE-48AF-9494-C488FD1066E4}" type="presOf" srcId="{3D30B2F3-CF7E-481B-AA00-3C1DCDFDA8CD}" destId="{93B388CC-0837-4055-8B19-A64988D29AB7}" srcOrd="0" destOrd="0" presId="urn:microsoft.com/office/officeart/2005/8/layout/cycle2"/>
    <dgm:cxn modelId="{56E99761-C5F8-46FB-9BBD-0DC2AAE4A132}" type="presOf" srcId="{B1ADB4DC-FA06-4269-8F0D-E1ECD4842CF4}" destId="{D1FD1032-858E-4B47-B663-5E7EDCB13AEA}" srcOrd="1" destOrd="0" presId="urn:microsoft.com/office/officeart/2005/8/layout/cycle2"/>
    <dgm:cxn modelId="{D6045565-48EA-4F16-87BD-BDBDE70218A3}" type="presOf" srcId="{12638700-112C-4B48-A39A-DAE92106CB03}" destId="{C0AE113C-EB29-45EA-B3D3-313FD3501E06}" srcOrd="0" destOrd="0" presId="urn:microsoft.com/office/officeart/2005/8/layout/cycle2"/>
    <dgm:cxn modelId="{668DBA07-99E6-429E-8084-E9FB3A96FFCC}" type="presParOf" srcId="{82FEF423-C3EE-4A9A-9236-167A4AA1C1F9}" destId="{82BBFE9E-3A49-4833-80B1-C56F67E46D94}" srcOrd="0" destOrd="0" presId="urn:microsoft.com/office/officeart/2005/8/layout/cycle2"/>
    <dgm:cxn modelId="{F5BE6BAD-6D4F-46D6-A7D4-2BAEAB43162D}" type="presParOf" srcId="{82FEF423-C3EE-4A9A-9236-167A4AA1C1F9}" destId="{7DFD5453-328F-440C-900E-86D0FBB9F81A}" srcOrd="1" destOrd="0" presId="urn:microsoft.com/office/officeart/2005/8/layout/cycle2"/>
    <dgm:cxn modelId="{670B253F-09FD-443E-81E8-29EF2452D0E2}" type="presParOf" srcId="{7DFD5453-328F-440C-900E-86D0FBB9F81A}" destId="{84D4ED54-3364-4A4C-9EB8-76B1BB998860}" srcOrd="0" destOrd="0" presId="urn:microsoft.com/office/officeart/2005/8/layout/cycle2"/>
    <dgm:cxn modelId="{4541E1ED-5038-495E-90E9-E43547102883}" type="presParOf" srcId="{82FEF423-C3EE-4A9A-9236-167A4AA1C1F9}" destId="{3F0C295E-3D49-41E7-841A-86B6C76B3C68}" srcOrd="2" destOrd="0" presId="urn:microsoft.com/office/officeart/2005/8/layout/cycle2"/>
    <dgm:cxn modelId="{E416139A-05FB-417D-8AC8-3CD14F49B308}" type="presParOf" srcId="{82FEF423-C3EE-4A9A-9236-167A4AA1C1F9}" destId="{93B388CC-0837-4055-8B19-A64988D29AB7}" srcOrd="3" destOrd="0" presId="urn:microsoft.com/office/officeart/2005/8/layout/cycle2"/>
    <dgm:cxn modelId="{7BAA177A-865B-4D88-93B2-8491EB7D9FFB}" type="presParOf" srcId="{93B388CC-0837-4055-8B19-A64988D29AB7}" destId="{7DF510A4-13A9-4F8E-BF6A-F98C061CDDC8}" srcOrd="0" destOrd="0" presId="urn:microsoft.com/office/officeart/2005/8/layout/cycle2"/>
    <dgm:cxn modelId="{23200955-2E0D-4731-A783-379C73A3EBD4}" type="presParOf" srcId="{82FEF423-C3EE-4A9A-9236-167A4AA1C1F9}" destId="{C0AE113C-EB29-45EA-B3D3-313FD3501E06}" srcOrd="4" destOrd="0" presId="urn:microsoft.com/office/officeart/2005/8/layout/cycle2"/>
    <dgm:cxn modelId="{780C6BB7-C049-4969-8AE5-CB07A2388128}" type="presParOf" srcId="{82FEF423-C3EE-4A9A-9236-167A4AA1C1F9}" destId="{E5556454-ACB3-4501-9745-08373BAFC004}" srcOrd="5" destOrd="0" presId="urn:microsoft.com/office/officeart/2005/8/layout/cycle2"/>
    <dgm:cxn modelId="{6E769611-22D2-477F-B494-6679BF0FA141}" type="presParOf" srcId="{E5556454-ACB3-4501-9745-08373BAFC004}" destId="{CA7FEA48-2E82-43B0-B032-A4C775DE4233}" srcOrd="0" destOrd="0" presId="urn:microsoft.com/office/officeart/2005/8/layout/cycle2"/>
    <dgm:cxn modelId="{1A65DBE9-FF18-4F19-8449-D8FA6A9A75F9}" type="presParOf" srcId="{82FEF423-C3EE-4A9A-9236-167A4AA1C1F9}" destId="{2B3927C2-5E51-40FA-BC28-AD7D2C86155C}" srcOrd="6" destOrd="0" presId="urn:microsoft.com/office/officeart/2005/8/layout/cycle2"/>
    <dgm:cxn modelId="{04BFAC66-A7AF-4870-A646-B3278CD3AA0A}" type="presParOf" srcId="{82FEF423-C3EE-4A9A-9236-167A4AA1C1F9}" destId="{DEF9A03C-EF9E-4C39-AAE1-0697FCA73222}" srcOrd="7" destOrd="0" presId="urn:microsoft.com/office/officeart/2005/8/layout/cycle2"/>
    <dgm:cxn modelId="{A0405E16-C3D7-430A-9D08-6E6874DB731C}" type="presParOf" srcId="{DEF9A03C-EF9E-4C39-AAE1-0697FCA73222}" destId="{D1FD1032-858E-4B47-B663-5E7EDCB13AE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4DC829-F3C0-4242-9CCC-FA99A8105BE9}" type="doc">
      <dgm:prSet loTypeId="urn:microsoft.com/office/officeart/2005/8/layout/cycle5" loCatId="cycle" qsTypeId="urn:microsoft.com/office/officeart/2005/8/quickstyle/simple3" qsCatId="simple" csTypeId="urn:microsoft.com/office/officeart/2005/8/colors/accent1_2" csCatId="accent1" phldr="1"/>
      <dgm:spPr/>
    </dgm:pt>
    <dgm:pt modelId="{EB771BEB-E9A6-45B3-8222-FBDCF526FF8D}">
      <dgm:prSet phldrT="[Text]"/>
      <dgm:spPr/>
      <dgm:t>
        <a:bodyPr/>
        <a:lstStyle/>
        <a:p>
          <a:r>
            <a:rPr lang="en-US" dirty="0" smtClean="0"/>
            <a:t>Collect</a:t>
          </a:r>
          <a:endParaRPr lang="en-US" dirty="0"/>
        </a:p>
      </dgm:t>
    </dgm:pt>
    <dgm:pt modelId="{1D308B56-AA0A-4CDA-92A0-08CA9190A442}" type="parTrans" cxnId="{4133A3C7-DA4D-44F7-BFEA-AF9FBBDE4E2C}">
      <dgm:prSet/>
      <dgm:spPr/>
      <dgm:t>
        <a:bodyPr/>
        <a:lstStyle/>
        <a:p>
          <a:endParaRPr lang="en-US"/>
        </a:p>
      </dgm:t>
    </dgm:pt>
    <dgm:pt modelId="{50B45818-7800-42E5-B6D1-82034C1D4921}" type="sibTrans" cxnId="{4133A3C7-DA4D-44F7-BFEA-AF9FBBDE4E2C}">
      <dgm:prSet/>
      <dgm:spPr/>
      <dgm:t>
        <a:bodyPr/>
        <a:lstStyle/>
        <a:p>
          <a:endParaRPr lang="en-US"/>
        </a:p>
      </dgm:t>
    </dgm:pt>
    <dgm:pt modelId="{7FECDDAB-272F-454A-98CE-75DD5CBFD42A}">
      <dgm:prSet phldrT="[Text]"/>
      <dgm:spPr/>
      <dgm:t>
        <a:bodyPr/>
        <a:lstStyle/>
        <a:p>
          <a:r>
            <a:rPr lang="en-US" dirty="0" smtClean="0"/>
            <a:t>Learn</a:t>
          </a:r>
          <a:endParaRPr lang="en-US" dirty="0"/>
        </a:p>
      </dgm:t>
    </dgm:pt>
    <dgm:pt modelId="{34406A86-BCF6-454A-A2EB-0AC7045EF6E3}" type="parTrans" cxnId="{BB8978BA-5C6D-4BAC-BCC4-764C23A46C76}">
      <dgm:prSet/>
      <dgm:spPr/>
      <dgm:t>
        <a:bodyPr/>
        <a:lstStyle/>
        <a:p>
          <a:endParaRPr lang="en-US"/>
        </a:p>
      </dgm:t>
    </dgm:pt>
    <dgm:pt modelId="{EC0526D0-DDC5-4A43-9A62-FDC0EDEC9E5A}" type="sibTrans" cxnId="{BB8978BA-5C6D-4BAC-BCC4-764C23A46C76}">
      <dgm:prSet/>
      <dgm:spPr/>
      <dgm:t>
        <a:bodyPr/>
        <a:lstStyle/>
        <a:p>
          <a:endParaRPr lang="en-US"/>
        </a:p>
      </dgm:t>
    </dgm:pt>
    <dgm:pt modelId="{7CF52D12-FCC0-43D3-A199-5B83EC7DE874}">
      <dgm:prSet phldrT="[Text]"/>
      <dgm:spPr/>
      <dgm:t>
        <a:bodyPr/>
        <a:lstStyle/>
        <a:p>
          <a:r>
            <a:rPr lang="en-US" dirty="0" smtClean="0"/>
            <a:t>Analyze</a:t>
          </a:r>
          <a:endParaRPr lang="en-US" dirty="0"/>
        </a:p>
      </dgm:t>
    </dgm:pt>
    <dgm:pt modelId="{EEFA9F63-6425-40CC-943D-D968BC3B9E87}" type="parTrans" cxnId="{1B4A6F0D-2D97-4387-B109-F820B1362200}">
      <dgm:prSet/>
      <dgm:spPr/>
      <dgm:t>
        <a:bodyPr/>
        <a:lstStyle/>
        <a:p>
          <a:endParaRPr lang="en-US"/>
        </a:p>
      </dgm:t>
    </dgm:pt>
    <dgm:pt modelId="{B51223C6-CF41-4057-ACF3-2F44AF67776B}" type="sibTrans" cxnId="{1B4A6F0D-2D97-4387-B109-F820B1362200}">
      <dgm:prSet/>
      <dgm:spPr/>
      <dgm:t>
        <a:bodyPr/>
        <a:lstStyle/>
        <a:p>
          <a:endParaRPr lang="en-US"/>
        </a:p>
      </dgm:t>
    </dgm:pt>
    <dgm:pt modelId="{62D87603-9650-41CE-9EB4-3F75963D7A58}" type="pres">
      <dgm:prSet presAssocID="{994DC829-F3C0-4242-9CCC-FA99A8105BE9}" presName="cycle" presStyleCnt="0">
        <dgm:presLayoutVars>
          <dgm:dir/>
          <dgm:resizeHandles val="exact"/>
        </dgm:presLayoutVars>
      </dgm:prSet>
      <dgm:spPr/>
    </dgm:pt>
    <dgm:pt modelId="{919EAB44-D530-4D22-A377-70D177E5EB4B}" type="pres">
      <dgm:prSet presAssocID="{EB771BEB-E9A6-45B3-8222-FBDCF526FF8D}" presName="node" presStyleLbl="node1" presStyleIdx="0" presStyleCnt="3">
        <dgm:presLayoutVars>
          <dgm:bulletEnabled val="1"/>
        </dgm:presLayoutVars>
      </dgm:prSet>
      <dgm:spPr/>
      <dgm:t>
        <a:bodyPr/>
        <a:lstStyle/>
        <a:p>
          <a:endParaRPr lang="en-US"/>
        </a:p>
      </dgm:t>
    </dgm:pt>
    <dgm:pt modelId="{01DFAF63-26A9-4EA6-A1EE-AE63272DE5CA}" type="pres">
      <dgm:prSet presAssocID="{EB771BEB-E9A6-45B3-8222-FBDCF526FF8D}" presName="spNode" presStyleCnt="0"/>
      <dgm:spPr/>
    </dgm:pt>
    <dgm:pt modelId="{EA4BE87A-057D-47C7-A72F-CB2745A9EED5}" type="pres">
      <dgm:prSet presAssocID="{50B45818-7800-42E5-B6D1-82034C1D4921}" presName="sibTrans" presStyleLbl="sibTrans1D1" presStyleIdx="0" presStyleCnt="3"/>
      <dgm:spPr/>
      <dgm:t>
        <a:bodyPr/>
        <a:lstStyle/>
        <a:p>
          <a:endParaRPr lang="en-US"/>
        </a:p>
      </dgm:t>
    </dgm:pt>
    <dgm:pt modelId="{BD072FBF-1FBB-436D-BB05-21008107CA14}" type="pres">
      <dgm:prSet presAssocID="{7FECDDAB-272F-454A-98CE-75DD5CBFD42A}" presName="node" presStyleLbl="node1" presStyleIdx="1" presStyleCnt="3">
        <dgm:presLayoutVars>
          <dgm:bulletEnabled val="1"/>
        </dgm:presLayoutVars>
      </dgm:prSet>
      <dgm:spPr/>
      <dgm:t>
        <a:bodyPr/>
        <a:lstStyle/>
        <a:p>
          <a:endParaRPr lang="en-US"/>
        </a:p>
      </dgm:t>
    </dgm:pt>
    <dgm:pt modelId="{7989E205-F8CE-4E42-90E5-0E2FCD2DEF60}" type="pres">
      <dgm:prSet presAssocID="{7FECDDAB-272F-454A-98CE-75DD5CBFD42A}" presName="spNode" presStyleCnt="0"/>
      <dgm:spPr/>
    </dgm:pt>
    <dgm:pt modelId="{8FCBE26F-FC49-43BB-9724-24CEDD0ED116}" type="pres">
      <dgm:prSet presAssocID="{EC0526D0-DDC5-4A43-9A62-FDC0EDEC9E5A}" presName="sibTrans" presStyleLbl="sibTrans1D1" presStyleIdx="1" presStyleCnt="3"/>
      <dgm:spPr/>
      <dgm:t>
        <a:bodyPr/>
        <a:lstStyle/>
        <a:p>
          <a:endParaRPr lang="en-US"/>
        </a:p>
      </dgm:t>
    </dgm:pt>
    <dgm:pt modelId="{180A8685-5307-42D2-A278-A45BAC300252}" type="pres">
      <dgm:prSet presAssocID="{7CF52D12-FCC0-43D3-A199-5B83EC7DE874}" presName="node" presStyleLbl="node1" presStyleIdx="2" presStyleCnt="3">
        <dgm:presLayoutVars>
          <dgm:bulletEnabled val="1"/>
        </dgm:presLayoutVars>
      </dgm:prSet>
      <dgm:spPr/>
      <dgm:t>
        <a:bodyPr/>
        <a:lstStyle/>
        <a:p>
          <a:endParaRPr lang="en-US"/>
        </a:p>
      </dgm:t>
    </dgm:pt>
    <dgm:pt modelId="{EDED2FFB-98BA-435D-BC8B-BE7A382E6F98}" type="pres">
      <dgm:prSet presAssocID="{7CF52D12-FCC0-43D3-A199-5B83EC7DE874}" presName="spNode" presStyleCnt="0"/>
      <dgm:spPr/>
    </dgm:pt>
    <dgm:pt modelId="{EA71E2E8-6AB0-43F8-90E4-DC1E486C7A77}" type="pres">
      <dgm:prSet presAssocID="{B51223C6-CF41-4057-ACF3-2F44AF67776B}" presName="sibTrans" presStyleLbl="sibTrans1D1" presStyleIdx="2" presStyleCnt="3"/>
      <dgm:spPr/>
      <dgm:t>
        <a:bodyPr/>
        <a:lstStyle/>
        <a:p>
          <a:endParaRPr lang="en-US"/>
        </a:p>
      </dgm:t>
    </dgm:pt>
  </dgm:ptLst>
  <dgm:cxnLst>
    <dgm:cxn modelId="{1B4A6F0D-2D97-4387-B109-F820B1362200}" srcId="{994DC829-F3C0-4242-9CCC-FA99A8105BE9}" destId="{7CF52D12-FCC0-43D3-A199-5B83EC7DE874}" srcOrd="2" destOrd="0" parTransId="{EEFA9F63-6425-40CC-943D-D968BC3B9E87}" sibTransId="{B51223C6-CF41-4057-ACF3-2F44AF67776B}"/>
    <dgm:cxn modelId="{45DC91B3-0B84-4F16-9A90-92D93587987F}" type="presOf" srcId="{7CF52D12-FCC0-43D3-A199-5B83EC7DE874}" destId="{180A8685-5307-42D2-A278-A45BAC300252}" srcOrd="0" destOrd="0" presId="urn:microsoft.com/office/officeart/2005/8/layout/cycle5"/>
    <dgm:cxn modelId="{5DFB8C4A-C796-41B4-A24D-34BD5FF646E9}" type="presOf" srcId="{EC0526D0-DDC5-4A43-9A62-FDC0EDEC9E5A}" destId="{8FCBE26F-FC49-43BB-9724-24CEDD0ED116}" srcOrd="0" destOrd="0" presId="urn:microsoft.com/office/officeart/2005/8/layout/cycle5"/>
    <dgm:cxn modelId="{DB63FD4E-BC04-46D3-815E-773AF18848E2}" type="presOf" srcId="{B51223C6-CF41-4057-ACF3-2F44AF67776B}" destId="{EA71E2E8-6AB0-43F8-90E4-DC1E486C7A77}" srcOrd="0" destOrd="0" presId="urn:microsoft.com/office/officeart/2005/8/layout/cycle5"/>
    <dgm:cxn modelId="{30F8B04A-61FF-49BE-85A8-25E0A1F02482}" type="presOf" srcId="{50B45818-7800-42E5-B6D1-82034C1D4921}" destId="{EA4BE87A-057D-47C7-A72F-CB2745A9EED5}" srcOrd="0" destOrd="0" presId="urn:microsoft.com/office/officeart/2005/8/layout/cycle5"/>
    <dgm:cxn modelId="{4133A3C7-DA4D-44F7-BFEA-AF9FBBDE4E2C}" srcId="{994DC829-F3C0-4242-9CCC-FA99A8105BE9}" destId="{EB771BEB-E9A6-45B3-8222-FBDCF526FF8D}" srcOrd="0" destOrd="0" parTransId="{1D308B56-AA0A-4CDA-92A0-08CA9190A442}" sibTransId="{50B45818-7800-42E5-B6D1-82034C1D4921}"/>
    <dgm:cxn modelId="{BB8978BA-5C6D-4BAC-BCC4-764C23A46C76}" srcId="{994DC829-F3C0-4242-9CCC-FA99A8105BE9}" destId="{7FECDDAB-272F-454A-98CE-75DD5CBFD42A}" srcOrd="1" destOrd="0" parTransId="{34406A86-BCF6-454A-A2EB-0AC7045EF6E3}" sibTransId="{EC0526D0-DDC5-4A43-9A62-FDC0EDEC9E5A}"/>
    <dgm:cxn modelId="{4A12C456-73BC-4646-B6E2-1959C9904D69}" type="presOf" srcId="{EB771BEB-E9A6-45B3-8222-FBDCF526FF8D}" destId="{919EAB44-D530-4D22-A377-70D177E5EB4B}" srcOrd="0" destOrd="0" presId="urn:microsoft.com/office/officeart/2005/8/layout/cycle5"/>
    <dgm:cxn modelId="{57568407-FF8E-4FAB-AD12-41D26AF281A8}" type="presOf" srcId="{7FECDDAB-272F-454A-98CE-75DD5CBFD42A}" destId="{BD072FBF-1FBB-436D-BB05-21008107CA14}" srcOrd="0" destOrd="0" presId="urn:microsoft.com/office/officeart/2005/8/layout/cycle5"/>
    <dgm:cxn modelId="{71384984-2141-4EB7-8B89-CDC64C8B3168}" type="presOf" srcId="{994DC829-F3C0-4242-9CCC-FA99A8105BE9}" destId="{62D87603-9650-41CE-9EB4-3F75963D7A58}" srcOrd="0" destOrd="0" presId="urn:microsoft.com/office/officeart/2005/8/layout/cycle5"/>
    <dgm:cxn modelId="{90DC624B-0BAF-4ABD-AAAF-9C716A52CAEC}" type="presParOf" srcId="{62D87603-9650-41CE-9EB4-3F75963D7A58}" destId="{919EAB44-D530-4D22-A377-70D177E5EB4B}" srcOrd="0" destOrd="0" presId="urn:microsoft.com/office/officeart/2005/8/layout/cycle5"/>
    <dgm:cxn modelId="{2CFACFF1-2474-4620-A657-B0EC10629687}" type="presParOf" srcId="{62D87603-9650-41CE-9EB4-3F75963D7A58}" destId="{01DFAF63-26A9-4EA6-A1EE-AE63272DE5CA}" srcOrd="1" destOrd="0" presId="urn:microsoft.com/office/officeart/2005/8/layout/cycle5"/>
    <dgm:cxn modelId="{F78615EE-2753-4609-94C3-BA21E9EF68BB}" type="presParOf" srcId="{62D87603-9650-41CE-9EB4-3F75963D7A58}" destId="{EA4BE87A-057D-47C7-A72F-CB2745A9EED5}" srcOrd="2" destOrd="0" presId="urn:microsoft.com/office/officeart/2005/8/layout/cycle5"/>
    <dgm:cxn modelId="{D72C11E3-1320-4C65-9A03-64C5E20118B3}" type="presParOf" srcId="{62D87603-9650-41CE-9EB4-3F75963D7A58}" destId="{BD072FBF-1FBB-436D-BB05-21008107CA14}" srcOrd="3" destOrd="0" presId="urn:microsoft.com/office/officeart/2005/8/layout/cycle5"/>
    <dgm:cxn modelId="{DFE0AED4-3BEB-45AF-9643-C6DBD26074B8}" type="presParOf" srcId="{62D87603-9650-41CE-9EB4-3F75963D7A58}" destId="{7989E205-F8CE-4E42-90E5-0E2FCD2DEF60}" srcOrd="4" destOrd="0" presId="urn:microsoft.com/office/officeart/2005/8/layout/cycle5"/>
    <dgm:cxn modelId="{BF86537E-D66C-4700-8750-0B5DE1506B48}" type="presParOf" srcId="{62D87603-9650-41CE-9EB4-3F75963D7A58}" destId="{8FCBE26F-FC49-43BB-9724-24CEDD0ED116}" srcOrd="5" destOrd="0" presId="urn:microsoft.com/office/officeart/2005/8/layout/cycle5"/>
    <dgm:cxn modelId="{00047918-9D2D-4E61-BBF0-ACDC69276295}" type="presParOf" srcId="{62D87603-9650-41CE-9EB4-3F75963D7A58}" destId="{180A8685-5307-42D2-A278-A45BAC300252}" srcOrd="6" destOrd="0" presId="urn:microsoft.com/office/officeart/2005/8/layout/cycle5"/>
    <dgm:cxn modelId="{8B7AD5D7-337A-4122-B162-FC911860ABB4}" type="presParOf" srcId="{62D87603-9650-41CE-9EB4-3F75963D7A58}" destId="{EDED2FFB-98BA-435D-BC8B-BE7A382E6F98}" srcOrd="7" destOrd="0" presId="urn:microsoft.com/office/officeart/2005/8/layout/cycle5"/>
    <dgm:cxn modelId="{3C161C82-6571-4571-86E9-2549ED9C329A}" type="presParOf" srcId="{62D87603-9650-41CE-9EB4-3F75963D7A58}" destId="{EA71E2E8-6AB0-43F8-90E4-DC1E486C7A77}"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3AD1C8-AB58-4665-B326-5F855939D037}" type="datetimeFigureOut">
              <a:rPr lang="en-US" smtClean="0"/>
              <a:t>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DFFBCA-5696-4BD1-8429-7248E96AB745}" type="slidenum">
              <a:rPr lang="en-US" smtClean="0"/>
              <a:t>‹#›</a:t>
            </a:fld>
            <a:endParaRPr lang="en-US"/>
          </a:p>
        </p:txBody>
      </p:sp>
    </p:spTree>
    <p:extLst>
      <p:ext uri="{BB962C8B-B14F-4D97-AF65-F5344CB8AC3E}">
        <p14:creationId xmlns:p14="http://schemas.microsoft.com/office/powerpoint/2010/main" val="2970548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9C79D-846F-4FD9-9F5B-DD986047B2FC}" type="datetimeFigureOut">
              <a:rPr lang="en-US" smtClean="0"/>
              <a:t>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69FF3-2286-44C0-A438-4DDC603B7E25}" type="slidenum">
              <a:rPr lang="en-US" smtClean="0"/>
              <a:t>‹#›</a:t>
            </a:fld>
            <a:endParaRPr lang="en-US"/>
          </a:p>
        </p:txBody>
      </p:sp>
    </p:spTree>
    <p:extLst>
      <p:ext uri="{BB962C8B-B14F-4D97-AF65-F5344CB8AC3E}">
        <p14:creationId xmlns:p14="http://schemas.microsoft.com/office/powerpoint/2010/main" val="89926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569FF3-2286-44C0-A438-4DDC603B7E25}" type="slidenum">
              <a:rPr lang="en-US" smtClean="0"/>
              <a:t>2</a:t>
            </a:fld>
            <a:endParaRPr lang="en-US"/>
          </a:p>
        </p:txBody>
      </p:sp>
    </p:spTree>
    <p:extLst>
      <p:ext uri="{BB962C8B-B14F-4D97-AF65-F5344CB8AC3E}">
        <p14:creationId xmlns:p14="http://schemas.microsoft.com/office/powerpoint/2010/main" val="159830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we have everything we want in a centralized location. All our IDS alerts, our Bro data, and our host data are feeding into a centralized location. Lets walk through how you would use all of this.</a:t>
            </a:r>
          </a:p>
          <a:p>
            <a:endParaRPr lang="en-US" baseline="0" dirty="0" smtClean="0"/>
          </a:p>
          <a:p>
            <a:r>
              <a:rPr lang="en-US" baseline="0" dirty="0" smtClean="0"/>
              <a:t>An IDS alert comes in. Supposedly, a Flash exploit was seen executing on a host in the environment. Well, in order for that exploit to have been successful, Flash must have executed on the remote system. So, we pull up the process creation events for that host and search for flash. Flash is executed. What’s more, in looking at the data, we see an executable was dropped on the system and subsequently executed. We have a high likelihood this system was compromised. Its time to take the box off the network. If we wanted to, we could look to see if the system does anything else interesting. For instance, we can see what user is logged in then look for any subsequent remote logon either from that account or from that host (via IP or hostname). We very quickly know if this was a standalone compromise or if we need to truly work late into the night.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about another example. In this case, we have an IDS alert for visiting a malicious IP</a:t>
            </a:r>
            <a:r>
              <a:rPr lang="en-US" baseline="0" dirty="0" smtClean="0"/>
              <a:t> address. There are two basic directions we can take here. First, using our Bro data (since this is </a:t>
            </a:r>
            <a:r>
              <a:rPr lang="en-US" baseline="0" dirty="0" err="1" smtClean="0"/>
              <a:t>Flocon</a:t>
            </a:r>
            <a:r>
              <a:rPr lang="en-US" baseline="0" dirty="0" smtClean="0"/>
              <a:t>), lookup the passive DNS entry for the IP address relative to the time of the alert (you should see this come from your suspect system’s IP). Second, we can look into the </a:t>
            </a:r>
            <a:r>
              <a:rPr lang="en-US" baseline="0" dirty="0" err="1" smtClean="0"/>
              <a:t>Sysmon</a:t>
            </a:r>
            <a:r>
              <a:rPr lang="en-US" baseline="0" dirty="0" smtClean="0"/>
              <a:t> network connection data to determine exactly what process made the network connection. It is truly remarkable to be able to take a network connection and attribute it directly to a process. If the IDS alert is a C2 server, but Chrome.exe (from the correct location) makes the connection, the likelihood of it being malicious is much lower than if a randomly named executable connects to the IP address.</a:t>
            </a:r>
            <a:endParaRPr lang="en-US" dirty="0" smtClean="0"/>
          </a:p>
          <a:p>
            <a:endParaRPr lang="en-US" dirty="0" smtClean="0"/>
          </a:p>
          <a:p>
            <a:r>
              <a:rPr lang="en-US" dirty="0" smtClean="0"/>
              <a:t>Ok. So we’ve touched on how you can add value to your investigative process. That will probably save you a lot of time in your investigations. With all the answers at your fingertips, you finally have time to grab that cup of coffee. So, what do you do with all your spare</a:t>
            </a:r>
            <a:r>
              <a:rPr lang="en-US" baseline="0" dirty="0" smtClean="0"/>
              <a:t> time? Let’s go hunting for badness. I mean, we all know the IDS will detect everything, but it doesn’t hurt to double-check, right? :D For these tasks, the hunting community often likes to use a technique known as stacking. For those of a mathematical mind, it is simply least frequency of occurrence. So let’s run through a quick example.</a:t>
            </a:r>
          </a:p>
          <a:p>
            <a:endParaRPr lang="en-US" baseline="0" dirty="0" smtClean="0"/>
          </a:p>
          <a:p>
            <a:r>
              <a:rPr lang="en-US" baseline="0" dirty="0" smtClean="0"/>
              <a:t>For a simple example, let’s look a count of all executables talking on the network. We can use our </a:t>
            </a:r>
            <a:r>
              <a:rPr lang="en-US" baseline="0" dirty="0" err="1" smtClean="0"/>
              <a:t>sysmon</a:t>
            </a:r>
            <a:r>
              <a:rPr lang="en-US" baseline="0" dirty="0" smtClean="0"/>
              <a:t> network connection events again. So we filter by </a:t>
            </a:r>
            <a:r>
              <a:rPr lang="en-US" baseline="0" dirty="0" err="1" smtClean="0"/>
              <a:t>event_id</a:t>
            </a:r>
            <a:r>
              <a:rPr lang="en-US" baseline="0" dirty="0" smtClean="0"/>
              <a:t> 3. Then, we do a count of all executables. Then we sort the data ascending. So what this gives us is a list of the all the executables making network connection within the environment with the least frequent listed first. Why is that useful? Well, we know things like Outlook, Edge, Internet Explorer, Firefox, Chrome, etc. are going to be making network connections all day long (if you haven’t filtered these from your </a:t>
            </a:r>
            <a:r>
              <a:rPr lang="en-US" baseline="0" dirty="0" err="1" smtClean="0"/>
              <a:t>sysmon</a:t>
            </a:r>
            <a:r>
              <a:rPr lang="en-US" baseline="0" dirty="0" smtClean="0"/>
              <a:t> </a:t>
            </a:r>
            <a:r>
              <a:rPr lang="en-US" baseline="0" dirty="0" err="1" smtClean="0"/>
              <a:t>config</a:t>
            </a:r>
            <a:r>
              <a:rPr lang="en-US" baseline="0" dirty="0" smtClean="0"/>
              <a:t>). The ones that are most interesting are those that are only running on a couple of hosts. With time and validation, many of these items can be removed permanently from the search such that new applications, if checked often enough, would quickly become obvious.</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try another angle. Lets</a:t>
            </a:r>
            <a:r>
              <a:rPr lang="en-US" baseline="0" dirty="0" smtClean="0"/>
              <a:t> look at parent/child relationships. For this, we can put together a table of the parent process, child process, and the count. Then we again sort ascending. In this dataset you can begin to look for abnormal relationships. One of the interesting ones that shows up in this dataset is </a:t>
            </a:r>
            <a:r>
              <a:rPr lang="en-US" baseline="0" dirty="0" err="1" smtClean="0"/>
              <a:t>svchost</a:t>
            </a:r>
            <a:r>
              <a:rPr lang="en-US" baseline="0" dirty="0" smtClean="0"/>
              <a:t>. Typically, </a:t>
            </a:r>
            <a:r>
              <a:rPr lang="en-US" baseline="0" dirty="0" err="1" smtClean="0"/>
              <a:t>svchost</a:t>
            </a:r>
            <a:r>
              <a:rPr lang="en-US" baseline="0" dirty="0" smtClean="0"/>
              <a:t> would be launched by services. So when you see something else, it becomes highly suspicious and should be investigated. You can then begin looking at network connections, get passive DNS from bro data, look at certificate subject names, 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11</a:t>
            </a:fld>
            <a:endParaRPr lang="en-US"/>
          </a:p>
        </p:txBody>
      </p:sp>
    </p:spTree>
    <p:extLst>
      <p:ext uri="{BB962C8B-B14F-4D97-AF65-F5344CB8AC3E}">
        <p14:creationId xmlns:p14="http://schemas.microsoft.com/office/powerpoint/2010/main" val="209189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 couple of stacking examples.</a:t>
            </a:r>
            <a:r>
              <a:rPr lang="en-US" baseline="0" dirty="0" smtClean="0"/>
              <a:t> Here we have a very small data set, but we are looking at all processes launched by Explorer – typically this is indicative of a user launching an application.</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12</a:t>
            </a:fld>
            <a:endParaRPr lang="en-US"/>
          </a:p>
        </p:txBody>
      </p:sp>
    </p:spTree>
    <p:extLst>
      <p:ext uri="{BB962C8B-B14F-4D97-AF65-F5344CB8AC3E}">
        <p14:creationId xmlns:p14="http://schemas.microsoft.com/office/powerpoint/2010/main" val="1851513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dataset; here we have all processes launched by </a:t>
            </a:r>
            <a:r>
              <a:rPr lang="en-US" dirty="0" err="1" smtClean="0"/>
              <a:t>svchost</a:t>
            </a:r>
            <a:r>
              <a:rPr lang="en-US" dirty="0" smtClean="0"/>
              <a:t>.</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13</a:t>
            </a:fld>
            <a:endParaRPr lang="en-US"/>
          </a:p>
        </p:txBody>
      </p:sp>
    </p:spTree>
    <p:extLst>
      <p:ext uri="{BB962C8B-B14F-4D97-AF65-F5344CB8AC3E}">
        <p14:creationId xmlns:p14="http://schemas.microsoft.com/office/powerpoint/2010/main" val="159945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dataset;</a:t>
            </a:r>
            <a:r>
              <a:rPr lang="en-US" baseline="0" dirty="0" smtClean="0"/>
              <a:t> here we are looking at all processes launched by services.exe – typically these are services.</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14</a:t>
            </a:fld>
            <a:endParaRPr lang="en-US"/>
          </a:p>
        </p:txBody>
      </p:sp>
    </p:spTree>
    <p:extLst>
      <p:ext uri="{BB962C8B-B14F-4D97-AF65-F5344CB8AC3E}">
        <p14:creationId xmlns:p14="http://schemas.microsoft.com/office/powerpoint/2010/main" val="404400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a different dataset, here we have </a:t>
            </a:r>
            <a:r>
              <a:rPr lang="en-US" dirty="0" err="1" smtClean="0"/>
              <a:t>powershell</a:t>
            </a:r>
            <a:r>
              <a:rPr lang="en-US" dirty="0" smtClean="0"/>
              <a:t> activity using keywords like ‘hidden’ that might be suspicious</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15</a:t>
            </a:fld>
            <a:endParaRPr lang="en-US"/>
          </a:p>
        </p:txBody>
      </p:sp>
    </p:spTree>
    <p:extLst>
      <p:ext uri="{BB962C8B-B14F-4D97-AF65-F5344CB8AC3E}">
        <p14:creationId xmlns:p14="http://schemas.microsoft.com/office/powerpoint/2010/main" val="2846893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an example</a:t>
            </a:r>
            <a:r>
              <a:rPr lang="en-US" baseline="0" dirty="0" smtClean="0"/>
              <a:t> of </a:t>
            </a:r>
            <a:r>
              <a:rPr lang="en-US" baseline="0" dirty="0" err="1" smtClean="0"/>
              <a:t>Sysmon’s</a:t>
            </a:r>
            <a:r>
              <a:rPr lang="en-US" baseline="0" dirty="0" smtClean="0"/>
              <a:t> network activity. This is a list of all applications opening network sockets</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16</a:t>
            </a:fld>
            <a:endParaRPr lang="en-US"/>
          </a:p>
        </p:txBody>
      </p:sp>
    </p:spTree>
    <p:extLst>
      <p:ext uri="{BB962C8B-B14F-4D97-AF65-F5344CB8AC3E}">
        <p14:creationId xmlns:p14="http://schemas.microsoft.com/office/powerpoint/2010/main" val="309585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dataset, but the order is now ascending</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17</a:t>
            </a:fld>
            <a:endParaRPr lang="en-US"/>
          </a:p>
        </p:txBody>
      </p:sp>
    </p:spTree>
    <p:extLst>
      <p:ext uri="{BB962C8B-B14F-4D97-AF65-F5344CB8AC3E}">
        <p14:creationId xmlns:p14="http://schemas.microsoft.com/office/powerpoint/2010/main" val="91820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an example of how centralizing all of the data can assist in incident investigations. While looking through the </a:t>
            </a:r>
            <a:r>
              <a:rPr lang="en-US" baseline="0" dirty="0" err="1" smtClean="0"/>
              <a:t>Sysmon</a:t>
            </a:r>
            <a:r>
              <a:rPr lang="en-US" baseline="0" dirty="0" smtClean="0"/>
              <a:t> network activity, we identified Actobat.exe with network connectivity. In digging deeper, we find that there is no domain name listed for the network activity. Therefore, we turn to bro which helps identify the traffic is destined for Akamai – a very large content distribution network. But more than that, we can see that the requested domain was an adobe domain that resolved to an Akamai IP. Reverse lookup on the IP address would have only given us an Akamai domain name.</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18</a:t>
            </a:fld>
            <a:endParaRPr lang="en-US"/>
          </a:p>
        </p:txBody>
      </p:sp>
    </p:spTree>
    <p:extLst>
      <p:ext uri="{BB962C8B-B14F-4D97-AF65-F5344CB8AC3E}">
        <p14:creationId xmlns:p14="http://schemas.microsoft.com/office/powerpoint/2010/main" val="59151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a:t>
            </a:r>
            <a:r>
              <a:rPr lang="en-US" baseline="0" dirty="0" smtClean="0"/>
              <a:t> of how we can Enrich our datasets using available data. Bro conn logs do not include the domain contacted – this is primarily because they are two separate connections: a DNS request, and the follow-on connection (HTTP or otherwise). With a little work, we can combine this data. Additionally, since we have hostnames from </a:t>
            </a:r>
            <a:r>
              <a:rPr lang="en-US" baseline="0" dirty="0" err="1" smtClean="0"/>
              <a:t>Sysmon</a:t>
            </a:r>
            <a:r>
              <a:rPr lang="en-US" baseline="0" dirty="0" smtClean="0"/>
              <a:t>, we can append that data to the conn log record (or whatever record we desire). Now, if we want, we can do our analysis by hostname and no longer worry about DHCP changing the host we are analyzing! How much time could that save in an investigation if you had all the data immediately available?</a:t>
            </a:r>
          </a:p>
          <a:p>
            <a:endParaRPr lang="en-US" baseline="0" dirty="0" smtClean="0"/>
          </a:p>
          <a:p>
            <a:r>
              <a:rPr lang="en-US" baseline="0" dirty="0" smtClean="0"/>
              <a:t>The bottom line is the possibilities are endless; we just have to have the data available and work out which are the best options.</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19</a:t>
            </a:fld>
            <a:endParaRPr lang="en-US"/>
          </a:p>
        </p:txBody>
      </p:sp>
    </p:spTree>
    <p:extLst>
      <p:ext uri="{BB962C8B-B14F-4D97-AF65-F5344CB8AC3E}">
        <p14:creationId xmlns:p14="http://schemas.microsoft.com/office/powerpoint/2010/main" val="3178419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 thing…</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20</a:t>
            </a:fld>
            <a:endParaRPr lang="en-US"/>
          </a:p>
        </p:txBody>
      </p:sp>
    </p:spTree>
    <p:extLst>
      <p:ext uri="{BB962C8B-B14F-4D97-AF65-F5344CB8AC3E}">
        <p14:creationId xmlns:p14="http://schemas.microsoft.com/office/powerpoint/2010/main" val="17144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I’ve been many places and seen many things during my career. In the end, I find there is a general lack of awareness as to what data is available for the detection of malicious activity. People often look at our team as magicians with our ability to identify malicious logic and determine what happened. But really, you could do the same thing</a:t>
            </a:r>
            <a:r>
              <a:rPr lang="en-US" baseline="0" dirty="0" smtClean="0"/>
              <a:t> -</a:t>
            </a:r>
            <a:r>
              <a:rPr lang="en-US" dirty="0" smtClean="0"/>
              <a:t> it all comes down to centralizing your data. This becomes most obvious when you need the data, but you don’t have it.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centralizing your data, you create the opportunity to launch historical investigations after you identify a compromised system. You can quickly and quietly determine when a host was compromised, how it was compromised, what accounts were compromised, and what was done with those accounts on all systems reporting to the logging solution.</a:t>
            </a:r>
            <a:endParaRPr lang="en-US" dirty="0" smtClean="0"/>
          </a:p>
          <a:p>
            <a:endParaRPr lang="en-US" dirty="0" smtClean="0"/>
          </a:p>
          <a:p>
            <a:endParaRPr lang="en-US" dirty="0" smtClean="0"/>
          </a:p>
          <a:p>
            <a:r>
              <a:rPr lang="en-US" dirty="0" smtClean="0"/>
              <a:t>Data centralization provides two key opportunities: compromise detection and incident investigation. So typically, step one is to simply get all the data into a single location. There are lots of tools to help with this. Microsoft offers WEF for free. Organizations with big checkbooks often opt for </a:t>
            </a:r>
            <a:r>
              <a:rPr lang="en-US" dirty="0" err="1" smtClean="0"/>
              <a:t>Splunk</a:t>
            </a:r>
            <a:r>
              <a:rPr lang="en-US" dirty="0" smtClean="0"/>
              <a:t>. Others get hooked on the free version of Elastic Stack and eventually move into a paid license with advanced features. In the end, it is less about what you use and more about using something.</a:t>
            </a:r>
          </a:p>
          <a:p>
            <a:endParaRPr lang="en-US" dirty="0" smtClean="0"/>
          </a:p>
          <a:p>
            <a:r>
              <a:rPr lang="en-US" dirty="0" smtClean="0"/>
              <a:t>The value in this data is</a:t>
            </a:r>
            <a:r>
              <a:rPr lang="en-US" baseline="0" dirty="0" smtClean="0"/>
              <a:t> massive. The more you invest into it, the greater the value. You can enrich your data. You can link your data. You can really reduce the time required to analyze alerts, triage hosts, etc. </a:t>
            </a:r>
            <a:endParaRPr lang="en-US" dirty="0" smtClean="0"/>
          </a:p>
          <a:p>
            <a:endParaRPr lang="en-US" baseline="0" dirty="0" smtClean="0"/>
          </a:p>
          <a:p>
            <a:r>
              <a:rPr lang="en-US" baseline="0" dirty="0" smtClean="0"/>
              <a:t>However, to an attacker, this is the ‘crown jewels’ of your network. By gaining access to it, they can learn everything about what you monitor, what you alert on, and, potentially, delete data. So make sure you protect it and protect it well.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0569FF3-2286-44C0-A438-4DDC603B7E25}" type="slidenum">
              <a:rPr lang="en-US" smtClean="0"/>
              <a:t>3</a:t>
            </a:fld>
            <a:endParaRPr lang="en-US"/>
          </a:p>
        </p:txBody>
      </p:sp>
    </p:spTree>
    <p:extLst>
      <p:ext uri="{BB962C8B-B14F-4D97-AF65-F5344CB8AC3E}">
        <p14:creationId xmlns:p14="http://schemas.microsoft.com/office/powerpoint/2010/main" val="4016425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parting gift. Machine Learning is the gift that keeps on giving. And the joy of centralizing logs means that machine learning becomes a possibility. It can be commercial, home grown, or whatever tickles your fancy. Centralizing you logging provides extensive value. And, if you really want to, you can even use it for operations.</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21</a:t>
            </a:fld>
            <a:endParaRPr lang="en-US"/>
          </a:p>
        </p:txBody>
      </p:sp>
    </p:spTree>
    <p:extLst>
      <p:ext uri="{BB962C8B-B14F-4D97-AF65-F5344CB8AC3E}">
        <p14:creationId xmlns:p14="http://schemas.microsoft.com/office/powerpoint/2010/main" val="371642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collect your logs</a:t>
            </a:r>
          </a:p>
          <a:p>
            <a:r>
              <a:rPr lang="en-US" dirty="0" smtClean="0"/>
              <a:t>Second, learn what “normal” is</a:t>
            </a:r>
          </a:p>
          <a:p>
            <a:r>
              <a:rPr lang="en-US" dirty="0" smtClean="0"/>
              <a:t>Third, go </a:t>
            </a:r>
            <a:r>
              <a:rPr lang="en-US" smtClean="0"/>
              <a:t>find bad/weird stuff</a:t>
            </a:r>
            <a:endParaRPr lang="en-US" dirty="0" smtClean="0"/>
          </a:p>
          <a:p>
            <a:r>
              <a:rPr lang="en-US" dirty="0" smtClean="0"/>
              <a:t>Repeat 1-3</a:t>
            </a:r>
          </a:p>
          <a:p>
            <a:endParaRPr lang="en-US" dirty="0" smtClean="0"/>
          </a:p>
          <a:p>
            <a:r>
              <a:rPr lang="en-US" dirty="0" smtClean="0"/>
              <a:t>Finally, make the machines find stuff</a:t>
            </a:r>
          </a:p>
          <a:p>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22</a:t>
            </a:fld>
            <a:endParaRPr lang="en-US"/>
          </a:p>
        </p:txBody>
      </p:sp>
    </p:spTree>
    <p:extLst>
      <p:ext uri="{BB962C8B-B14F-4D97-AF65-F5344CB8AC3E}">
        <p14:creationId xmlns:p14="http://schemas.microsoft.com/office/powerpoint/2010/main" val="204242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0569FF3-2286-44C0-A438-4DDC603B7E25}" type="slidenum">
              <a:rPr lang="en-US" smtClean="0"/>
              <a:t>4</a:t>
            </a:fld>
            <a:endParaRPr lang="en-US"/>
          </a:p>
        </p:txBody>
      </p:sp>
    </p:spTree>
    <p:extLst>
      <p:ext uri="{BB962C8B-B14F-4D97-AF65-F5344CB8AC3E}">
        <p14:creationId xmlns:p14="http://schemas.microsoft.com/office/powerpoint/2010/main" val="17185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 what do we log from the hosts? I would offer this should be done in phases. First, collect what is already there. That way, when</a:t>
            </a:r>
            <a:r>
              <a:rPr lang="en-US" baseline="0" dirty="0" smtClean="0"/>
              <a:t> it rolls over, you have the data. Once you have the basic data coming in, expand the host logging to cover the most valuable items.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a:r>
            <a:br>
              <a:rPr lang="en-US" baseline="0" dirty="0" smtClean="0"/>
            </a:br>
            <a:r>
              <a:rPr lang="en-US" baseline="0" dirty="0" smtClean="0"/>
              <a:t>&lt;WEF plug&gt;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While the built-in logging options in Windows are decent, they can be improved.</a:t>
            </a:r>
            <a:r>
              <a:rPr lang="en-US" baseline="0" dirty="0" smtClean="0"/>
              <a:t> </a:t>
            </a:r>
            <a:r>
              <a:rPr lang="en-US" dirty="0" smtClean="0"/>
              <a:t>For instance, make sure Security event logs (event ID 4688) is logging full process </a:t>
            </a:r>
            <a:r>
              <a:rPr lang="en-US" dirty="0" err="1" smtClean="0"/>
              <a:t>commandline</a:t>
            </a:r>
            <a:r>
              <a:rPr lang="en-US" dirty="0" smtClean="0"/>
              <a:t>. (SVCHOST EXAMPLE) </a:t>
            </a:r>
            <a:r>
              <a:rPr lang="en-US" baseline="0" dirty="0" smtClean="0"/>
              <a:t>There is a bunch of documentation available for how to do this; some I have listed on this slide and some is covered by the resources at the end of the presentation.</a:t>
            </a:r>
            <a:endParaRPr lang="en-US" dirty="0" smtClean="0"/>
          </a:p>
          <a:p>
            <a:endParaRPr lang="en-US" dirty="0" smtClean="0"/>
          </a:p>
          <a:p>
            <a:r>
              <a:rPr lang="en-US" baseline="0" dirty="0" smtClean="0"/>
              <a:t>STIGs and </a:t>
            </a:r>
            <a:r>
              <a:rPr lang="en-US" baseline="0" dirty="0" err="1" smtClean="0"/>
              <a:t>CyberWarDog</a:t>
            </a:r>
            <a:r>
              <a:rPr lang="en-US" baseline="0" dirty="0" smtClean="0"/>
              <a:t> spreadsheet are extremely helpful in identifying valuable events to be logged and collected (and how to enable logging).</a:t>
            </a:r>
            <a:endParaRPr lang="en-US" dirty="0" smtClean="0"/>
          </a:p>
          <a:p>
            <a:endParaRPr lang="en-US" dirty="0" smtClean="0"/>
          </a:p>
          <a:p>
            <a:r>
              <a:rPr lang="en-US" dirty="0" smtClean="0"/>
              <a:t>Then, once you have configured the built-in Windows capabilities, look into </a:t>
            </a:r>
            <a:r>
              <a:rPr lang="en-US" dirty="0" err="1" smtClean="0"/>
              <a:t>Sysmon</a:t>
            </a:r>
            <a:r>
              <a:rPr lang="en-US" dirty="0" smtClean="0"/>
              <a:t>. </a:t>
            </a:r>
            <a:r>
              <a:rPr lang="en-US" dirty="0" err="1"/>
              <a:t>Sysmon</a:t>
            </a:r>
            <a:r>
              <a:rPr lang="en-US" dirty="0"/>
              <a:t> has become the go-to free monitoring agent. The value added is enormous; however, it does require some work to keep things from getting too crazy. If you’ve ever run </a:t>
            </a:r>
            <a:r>
              <a:rPr lang="en-US" dirty="0" err="1"/>
              <a:t>procmon</a:t>
            </a:r>
            <a:r>
              <a:rPr lang="en-US" dirty="0"/>
              <a:t> on a system, you’ll understand the challenge. But there are some great resources out there that can help you get started.</a:t>
            </a:r>
          </a:p>
          <a:p>
            <a:endParaRPr lang="en-US" dirty="0"/>
          </a:p>
          <a:p>
            <a:r>
              <a:rPr lang="en-US" dirty="0" smtClean="0"/>
              <a:t>Finding what data sources are most valuable is a challenge and mostly comes with experience.</a:t>
            </a:r>
            <a:r>
              <a:rPr lang="en-US" baseline="0" dirty="0" smtClean="0"/>
              <a:t> I’ve provided some resources that not only offer what data to collect, but how they are useful; many of these are available on the resources slides at the end of the presentation.</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5</a:t>
            </a:fld>
            <a:endParaRPr lang="en-US"/>
          </a:p>
        </p:txBody>
      </p:sp>
    </p:spTree>
    <p:extLst>
      <p:ext uri="{BB962C8B-B14F-4D97-AF65-F5344CB8AC3E}">
        <p14:creationId xmlns:p14="http://schemas.microsoft.com/office/powerpoint/2010/main" val="170899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0569FF3-2286-44C0-A438-4DDC603B7E25}" type="slidenum">
              <a:rPr lang="en-US" smtClean="0"/>
              <a:t>6</a:t>
            </a:fld>
            <a:endParaRPr lang="en-US"/>
          </a:p>
        </p:txBody>
      </p:sp>
    </p:spTree>
    <p:extLst>
      <p:ext uri="{BB962C8B-B14F-4D97-AF65-F5344CB8AC3E}">
        <p14:creationId xmlns:p14="http://schemas.microsoft.com/office/powerpoint/2010/main" val="153094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Once you have the data in place, the next step is to learn what you can about</a:t>
            </a:r>
            <a:r>
              <a:rPr lang="en-US" baseline="0" dirty="0" smtClean="0"/>
              <a:t> that data. This comes in many forms. First, you have to know what normal looks like on Windows. Much of this can be gained from internet resources; I have included some in the resources section of this slide deck. </a:t>
            </a:r>
            <a:endParaRPr lang="en-US" dirty="0" smtClean="0"/>
          </a:p>
          <a:p>
            <a:endParaRPr lang="en-US" baseline="0" dirty="0" smtClean="0"/>
          </a:p>
          <a:p>
            <a:r>
              <a:rPr lang="en-US" baseline="0" dirty="0" smtClean="0"/>
              <a:t>In the end, you need to be able to identify what a domain controller should do; what processes should be active? What should the process chain for your web servers be? Is your web server running as system? Not only can you identify malicious activity, this information can be utilized to further secure your network in the case that a system is compromised.</a:t>
            </a:r>
          </a:p>
          <a:p>
            <a:endParaRPr lang="en-US" baseline="0" dirty="0" smtClean="0"/>
          </a:p>
          <a:p>
            <a:r>
              <a:rPr lang="en-US" baseline="0" dirty="0" smtClean="0"/>
              <a:t>After you know what normal looks like, you can look for anomalies that identify something missing or something extra. For instance, is AV running on all of your systems?</a:t>
            </a:r>
          </a:p>
          <a:p>
            <a:endParaRPr lang="en-US" baseline="0" dirty="0" smtClean="0"/>
          </a:p>
          <a:p>
            <a:r>
              <a:rPr lang="en-US" baseline="0" dirty="0" smtClean="0"/>
              <a:t>After you know what normal looks like on Windows, you must know what normal looks like on your environment: what applications are used; how are they used; what do your administrators typically do? The more time you spend sifting through the data, the more you will come to understand your network – which will empower you to search deeper than you could have before.</a:t>
            </a:r>
          </a:p>
          <a:p>
            <a:endParaRPr lang="en-US" baseline="0" dirty="0" smtClean="0"/>
          </a:p>
          <a:p>
            <a:endParaRPr lang="en-US" baseline="0" dirty="0" smtClean="0"/>
          </a:p>
          <a:p>
            <a:r>
              <a:rPr lang="en-US" baseline="0" dirty="0" smtClean="0"/>
              <a:t>A good place to move into next is learning how adversaries operate. What tools do they use? How do they move around in a network? How do they steal data? What kind of data do they steal?</a:t>
            </a:r>
          </a:p>
          <a:p>
            <a:endParaRPr lang="en-US" baseline="0" dirty="0" smtClean="0"/>
          </a:p>
          <a:p>
            <a:r>
              <a:rPr lang="en-US" baseline="0" dirty="0" smtClean="0"/>
              <a:t>Additionally, learning how malware works is very useful for investigations. What is process injection? How are hashes collected on a system? On a domain controller? How does malware hide from tools? What are common persistence mechanisms?</a:t>
            </a:r>
          </a:p>
        </p:txBody>
      </p:sp>
      <p:sp>
        <p:nvSpPr>
          <p:cNvPr id="4" name="Slide Number Placeholder 3"/>
          <p:cNvSpPr>
            <a:spLocks noGrp="1"/>
          </p:cNvSpPr>
          <p:nvPr>
            <p:ph type="sldNum" sz="quarter" idx="10"/>
          </p:nvPr>
        </p:nvSpPr>
        <p:spPr/>
        <p:txBody>
          <a:bodyPr/>
          <a:lstStyle/>
          <a:p>
            <a:fld id="{70569FF3-2286-44C0-A438-4DDC603B7E25}" type="slidenum">
              <a:rPr lang="en-US" smtClean="0"/>
              <a:t>7</a:t>
            </a:fld>
            <a:endParaRPr lang="en-US"/>
          </a:p>
        </p:txBody>
      </p:sp>
    </p:spTree>
    <p:extLst>
      <p:ext uri="{BB962C8B-B14F-4D97-AF65-F5344CB8AC3E}">
        <p14:creationId xmlns:p14="http://schemas.microsoft.com/office/powerpoint/2010/main" val="167725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Hunting is most certainly a buzz word</a:t>
            </a:r>
            <a:r>
              <a:rPr lang="en-US" baseline="0" dirty="0" smtClean="0"/>
              <a:t> right now. However, there has been a lot of progress in industry with defining what hunting truly is. As far as I have been able to identify, there are roughly three styles of hunting. Each takes a slightly different approach; however, each one utilizes a large collection of data and seeks to identify malicious activity. But lets take a brief look at each of the hunting methodologies.</a:t>
            </a:r>
          </a:p>
          <a:p>
            <a:endParaRPr lang="en-US" baseline="0" dirty="0" smtClean="0"/>
          </a:p>
          <a:p>
            <a:r>
              <a:rPr lang="en-US" baseline="0" dirty="0" smtClean="0"/>
              <a:t>First, we have indicator-driven. This is probably the most familiar; we have been attempting to do this for many years. Even IDS rules fall within this category. Take a pattern that is known to be malicious (network traffic, file paths, registry keys, etc.) and search for any indication of it throughout your available datasets. These are typically high fidelity alerts; if you find it, its bad. However, typically high fidelity alerts are easily modified by adversaries to reduce detection. But if you have historical data, you will at least be able to look back over time to determine if it ever happened in your network.</a:t>
            </a:r>
          </a:p>
          <a:p>
            <a:endParaRPr lang="en-US" baseline="0" dirty="0" smtClean="0"/>
          </a:p>
          <a:p>
            <a:r>
              <a:rPr lang="en-US" baseline="0" dirty="0" smtClean="0"/>
              <a:t>Second, we have intelligence-driven hunting. The concept here is to learn the TTPs of an adversarial group and search for those TTPs in your dataset. Sometimes these are </a:t>
            </a:r>
            <a:r>
              <a:rPr lang="en-US" baseline="0" dirty="0" err="1" smtClean="0"/>
              <a:t>alertable</a:t>
            </a:r>
            <a:r>
              <a:rPr lang="en-US" baseline="0" dirty="0" smtClean="0"/>
              <a:t>, like indicators. Often, these TTPs will be similar to things an administrator might do. So they will require more investigations. Something like looking for network connectivity by PowerShell, or maybe </a:t>
            </a:r>
            <a:r>
              <a:rPr lang="en-US" baseline="0" dirty="0" err="1" smtClean="0"/>
              <a:t>psexec</a:t>
            </a:r>
            <a:r>
              <a:rPr lang="en-US" baseline="0" dirty="0" smtClean="0"/>
              <a:t> usage on your network would fall into this category. But in the end, these all link to a report about how a particular group works; how they do what they do. These detections typically last much longer than IOCs as adversaries don’t often change their TTPs, even if they change their tools.</a:t>
            </a:r>
          </a:p>
          <a:p>
            <a:endParaRPr lang="en-US" baseline="0" dirty="0" smtClean="0"/>
          </a:p>
          <a:p>
            <a:r>
              <a:rPr lang="en-US" baseline="0" dirty="0" smtClean="0"/>
              <a:t>Finally, there is hypothesis-driven hunting. The idea here is that once you are familiar with how Windows typically works or how things typically work in your environment, you look for deviations. This approach leans itself towards identification of new malware strains or new </a:t>
            </a:r>
            <a:r>
              <a:rPr lang="en-US" baseline="0" dirty="0" err="1" smtClean="0"/>
              <a:t>APTs.</a:t>
            </a:r>
            <a:r>
              <a:rPr lang="en-US" baseline="0" dirty="0" smtClean="0"/>
              <a:t> However, the learning curve is much higher for this detection type; you have to understand the data at a deeper level. The basic process looks something like: develop a hypothesis (I think only </a:t>
            </a:r>
            <a:r>
              <a:rPr lang="en-US" baseline="0" dirty="0" err="1" smtClean="0"/>
              <a:t>lsass</a:t>
            </a:r>
            <a:r>
              <a:rPr lang="en-US" baseline="0" dirty="0" smtClean="0"/>
              <a:t> will communicate via Kerberos port 88 with the domain controllers), test the hypothesis (find all applications talking on destination port 88), and see how it works. If you have other applications that directly contact the domain controller for Kerberos negotiations because of the software you have implemented, refine your query until it is functional, then monitor for changes. That is a really basic example, but these can become quite complex, depending on the capabilities of your tools</a:t>
            </a:r>
          </a:p>
          <a:p>
            <a:endParaRPr lang="en-US" baseline="0" dirty="0" smtClean="0"/>
          </a:p>
        </p:txBody>
      </p:sp>
      <p:sp>
        <p:nvSpPr>
          <p:cNvPr id="4" name="Slide Number Placeholder 3"/>
          <p:cNvSpPr>
            <a:spLocks noGrp="1"/>
          </p:cNvSpPr>
          <p:nvPr>
            <p:ph type="sldNum" sz="quarter" idx="10"/>
          </p:nvPr>
        </p:nvSpPr>
        <p:spPr/>
        <p:txBody>
          <a:bodyPr/>
          <a:lstStyle/>
          <a:p>
            <a:fld id="{70569FF3-2286-44C0-A438-4DDC603B7E25}" type="slidenum">
              <a:rPr lang="en-US" smtClean="0"/>
              <a:t>8</a:t>
            </a:fld>
            <a:endParaRPr lang="en-US"/>
          </a:p>
        </p:txBody>
      </p:sp>
    </p:spTree>
    <p:extLst>
      <p:ext uri="{BB962C8B-B14F-4D97-AF65-F5344CB8AC3E}">
        <p14:creationId xmlns:p14="http://schemas.microsoft.com/office/powerpoint/2010/main" val="122695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9</a:t>
            </a:fld>
            <a:endParaRPr lang="en-US"/>
          </a:p>
        </p:txBody>
      </p:sp>
    </p:spTree>
    <p:extLst>
      <p:ext uri="{BB962C8B-B14F-4D97-AF65-F5344CB8AC3E}">
        <p14:creationId xmlns:p14="http://schemas.microsoft.com/office/powerpoint/2010/main" val="11978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share a little advice, the deeper you look, the weirder stuff becomes. There are many examples of this out there, but Chrome is one of my favorites. Every time Chrome is started, it requests three random domains. The purpose is to determine if your DNS servers are hijacking NX domains. So if you start looking through DNS traffic for really weird looking domains either through character frequency analysis or some other method, these domains will quickly appear. And boy do they look suspicious. However, they are completely benign and part of a valid process that you likely allow to execute on your network. Also, Chrome loves to </a:t>
            </a:r>
            <a:r>
              <a:rPr lang="en-US" baseline="0" dirty="0" err="1" smtClean="0"/>
              <a:t>prefetch</a:t>
            </a:r>
            <a:r>
              <a:rPr lang="en-US" baseline="0" dirty="0" smtClean="0"/>
              <a:t> DNS requests. So you will often find DNS results for domains that were never connected to. It’s a fun journey that will teach you more about the software on your systems than you ever wanted to know.</a:t>
            </a:r>
            <a:endParaRPr lang="en-US" dirty="0"/>
          </a:p>
        </p:txBody>
      </p:sp>
      <p:sp>
        <p:nvSpPr>
          <p:cNvPr id="4" name="Slide Number Placeholder 3"/>
          <p:cNvSpPr>
            <a:spLocks noGrp="1"/>
          </p:cNvSpPr>
          <p:nvPr>
            <p:ph type="sldNum" sz="quarter" idx="10"/>
          </p:nvPr>
        </p:nvSpPr>
        <p:spPr/>
        <p:txBody>
          <a:bodyPr/>
          <a:lstStyle/>
          <a:p>
            <a:fld id="{70569FF3-2286-44C0-A438-4DDC603B7E25}" type="slidenum">
              <a:rPr lang="en-US" smtClean="0"/>
              <a:t>10</a:t>
            </a:fld>
            <a:endParaRPr lang="en-US"/>
          </a:p>
        </p:txBody>
      </p:sp>
    </p:spTree>
    <p:extLst>
      <p:ext uri="{BB962C8B-B14F-4D97-AF65-F5344CB8AC3E}">
        <p14:creationId xmlns:p14="http://schemas.microsoft.com/office/powerpoint/2010/main" val="962799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2" name="Text Placeholder 11"/>
          <p:cNvSpPr>
            <a:spLocks noGrp="1"/>
          </p:cNvSpPr>
          <p:nvPr>
            <p:ph type="body" sz="quarter" idx="10" hasCustomPrompt="1"/>
          </p:nvPr>
        </p:nvSpPr>
        <p:spPr>
          <a:xfrm>
            <a:off x="2547712" y="1103539"/>
            <a:ext cx="6197145" cy="703263"/>
          </a:xfrm>
          <a:prstGeom prst="rect">
            <a:avLst/>
          </a:prstGeom>
        </p:spPr>
        <p:txBody>
          <a:bodyPr/>
          <a:lstStyle>
            <a:lvl1pPr marL="0" indent="0">
              <a:buNone/>
              <a:defRPr lang="en-US" sz="44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title</a:t>
            </a:r>
            <a:endParaRPr lang="en-US" dirty="0"/>
          </a:p>
        </p:txBody>
      </p:sp>
      <p:sp>
        <p:nvSpPr>
          <p:cNvPr id="14" name="Text Placeholder 13"/>
          <p:cNvSpPr>
            <a:spLocks noGrp="1"/>
          </p:cNvSpPr>
          <p:nvPr>
            <p:ph type="body" sz="quarter" idx="11" hasCustomPrompt="1"/>
          </p:nvPr>
        </p:nvSpPr>
        <p:spPr>
          <a:xfrm>
            <a:off x="2986769" y="1763447"/>
            <a:ext cx="4665923" cy="471488"/>
          </a:xfrm>
          <a:prstGeom prst="rect">
            <a:avLst/>
          </a:prstGeom>
        </p:spPr>
        <p:txBody>
          <a:bodyPr/>
          <a:lstStyle>
            <a:lvl1pPr marL="0" indent="0">
              <a:buNone/>
              <a:defRPr lang="en-US" sz="28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subtitle</a:t>
            </a:r>
            <a:endParaRPr lang="en-US" dirty="0"/>
          </a:p>
        </p:txBody>
      </p:sp>
      <p:sp>
        <p:nvSpPr>
          <p:cNvPr id="16" name="Text Placeholder 15"/>
          <p:cNvSpPr>
            <a:spLocks noGrp="1"/>
          </p:cNvSpPr>
          <p:nvPr>
            <p:ph type="body" sz="quarter" idx="12" hasCustomPrompt="1"/>
          </p:nvPr>
        </p:nvSpPr>
        <p:spPr>
          <a:xfrm>
            <a:off x="4666343" y="3305693"/>
            <a:ext cx="4173657" cy="482436"/>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name</a:t>
            </a:r>
            <a:endParaRPr lang="en-US" dirty="0"/>
          </a:p>
        </p:txBody>
      </p:sp>
      <p:sp>
        <p:nvSpPr>
          <p:cNvPr id="17" name="Text Placeholder 15"/>
          <p:cNvSpPr>
            <a:spLocks noGrp="1"/>
          </p:cNvSpPr>
          <p:nvPr>
            <p:ph type="body" sz="quarter" idx="13" hasCustomPrompt="1"/>
          </p:nvPr>
        </p:nvSpPr>
        <p:spPr>
          <a:xfrm>
            <a:off x="4666343" y="3595976"/>
            <a:ext cx="4173661" cy="482436"/>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title</a:t>
            </a:r>
            <a:endParaRPr lang="en-US" dirty="0"/>
          </a:p>
        </p:txBody>
      </p:sp>
      <p:sp>
        <p:nvSpPr>
          <p:cNvPr id="18" name="Text Placeholder 15"/>
          <p:cNvSpPr>
            <a:spLocks noGrp="1"/>
          </p:cNvSpPr>
          <p:nvPr>
            <p:ph type="body" sz="quarter" idx="14" hasCustomPrompt="1"/>
          </p:nvPr>
        </p:nvSpPr>
        <p:spPr>
          <a:xfrm>
            <a:off x="4666333" y="3877081"/>
            <a:ext cx="4173701" cy="398709"/>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date</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6668" y="203494"/>
            <a:ext cx="1423079" cy="660726"/>
          </a:xfrm>
          <a:prstGeom prst="rect">
            <a:avLst/>
          </a:prstGeom>
        </p:spPr>
      </p:pic>
    </p:spTree>
    <p:extLst>
      <p:ext uri="{BB962C8B-B14F-4D97-AF65-F5344CB8AC3E}">
        <p14:creationId xmlns:p14="http://schemas.microsoft.com/office/powerpoint/2010/main" val="7997374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FOUO-Facer">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19" name="Text Placeholder 5"/>
          <p:cNvSpPr>
            <a:spLocks noGrp="1"/>
          </p:cNvSpPr>
          <p:nvPr>
            <p:ph type="body" sz="quarter" idx="10" hasCustomPrompt="1"/>
          </p:nvPr>
        </p:nvSpPr>
        <p:spPr>
          <a:xfrm>
            <a:off x="1760538" y="95580"/>
            <a:ext cx="5045075" cy="576263"/>
          </a:xfrm>
          <a:prstGeom prst="rect">
            <a:avLst/>
          </a:prstGeom>
        </p:spPr>
        <p:txBody>
          <a:bodyPr/>
          <a:lstStyle>
            <a:lvl1pPr marL="0" indent="0">
              <a:buNone/>
              <a:defRPr lang="en-US" sz="2400" kern="1200" smtClean="0">
                <a:solidFill>
                  <a:srgbClr val="544496"/>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Facer - Slide</a:t>
            </a:r>
          </a:p>
        </p:txBody>
      </p:sp>
      <p:sp>
        <p:nvSpPr>
          <p:cNvPr id="12" name="Text Placeholder 7"/>
          <p:cNvSpPr>
            <a:spLocks noGrp="1"/>
          </p:cNvSpPr>
          <p:nvPr>
            <p:ph type="body" sz="quarter" idx="11"/>
          </p:nvPr>
        </p:nvSpPr>
        <p:spPr>
          <a:xfrm>
            <a:off x="381000" y="971550"/>
            <a:ext cx="8382000" cy="3886200"/>
          </a:xfrm>
          <a:prstGeom prst="rect">
            <a:avLst/>
          </a:prstGeom>
        </p:spPr>
        <p:txBody>
          <a:bodyPr/>
          <a:lstStyle>
            <a:lvl1pPr marL="227013" indent="-227013">
              <a:buFont typeface="Arial" panose="020B0604020202020204" pitchFamily="34" charset="0"/>
              <a:buChar char="•"/>
              <a:defRPr lang="en-US" sz="1800" b="1" kern="1200" dirty="0" smtClean="0">
                <a:solidFill>
                  <a:srgbClr val="2B353B"/>
                </a:solidFill>
                <a:latin typeface="Arial"/>
                <a:ea typeface="+mn-ea"/>
                <a:cs typeface="Arial"/>
              </a:defRPr>
            </a:lvl1pPr>
            <a:lvl2pPr marL="460375" indent="-233363">
              <a:buFont typeface="Arial" panose="020B0604020202020204" pitchFamily="34" charset="0"/>
              <a:buChar char="•"/>
              <a:defRPr lang="en-US" sz="1600" b="1" kern="1200" dirty="0" smtClean="0">
                <a:solidFill>
                  <a:srgbClr val="2B353B"/>
                </a:solidFill>
                <a:latin typeface="Arial"/>
                <a:ea typeface="+mn-ea"/>
                <a:cs typeface="Arial"/>
              </a:defRPr>
            </a:lvl2pPr>
            <a:lvl3pPr marL="687388" indent="-227013">
              <a:buFont typeface="Arial" panose="020B0604020202020204" pitchFamily="34" charset="0"/>
              <a:buChar char="•"/>
              <a:defRPr lang="en-US" sz="1600" kern="1200" dirty="0" smtClean="0">
                <a:solidFill>
                  <a:srgbClr val="2B353B"/>
                </a:solidFill>
                <a:latin typeface="Arial"/>
                <a:ea typeface="+mn-ea"/>
                <a:cs typeface="Arial"/>
              </a:defRPr>
            </a:lvl3pPr>
            <a:lvl4pPr marL="914400" indent="-227013">
              <a:buFont typeface="Arial" panose="020B0604020202020204" pitchFamily="34" charset="0"/>
              <a:buChar char="•"/>
              <a:defRPr lang="en-US" sz="1400" b="1" kern="1200" dirty="0" smtClean="0">
                <a:solidFill>
                  <a:srgbClr val="2B353B"/>
                </a:solidFill>
                <a:latin typeface="Arial"/>
                <a:ea typeface="+mn-ea"/>
                <a:cs typeface="Arial"/>
              </a:defRPr>
            </a:lvl4pPr>
            <a:lvl5pPr marL="1141413" indent="-227013">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397974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FOUO-Blank">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Tree>
    <p:extLst>
      <p:ext uri="{BB962C8B-B14F-4D97-AF65-F5344CB8AC3E}">
        <p14:creationId xmlns:p14="http://schemas.microsoft.com/office/powerpoint/2010/main" val="10248565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FOUO-Final">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7" name="Title 10"/>
          <p:cNvSpPr>
            <a:spLocks noGrp="1"/>
          </p:cNvSpPr>
          <p:nvPr userDrawn="1"/>
        </p:nvSpPr>
        <p:spPr>
          <a:xfrm>
            <a:off x="-337640" y="1301985"/>
            <a:ext cx="7391400" cy="704088"/>
          </a:xfrm>
          <a:prstGeom prst="rect">
            <a:avLst/>
          </a:prstGeom>
        </p:spPr>
        <p:txBody>
          <a:bodyPr/>
          <a:lstStyle>
            <a:lvl1pPr algn="ctr" defTabSz="914400" rtl="0" eaLnBrk="1" latinLnBrk="0" hangingPunct="1">
              <a:spcBef>
                <a:spcPct val="0"/>
              </a:spcBef>
              <a:buNone/>
              <a:defRPr sz="3600" b="1" kern="1200">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j-ea"/>
              <a:cs typeface="Arial" pitchFamily="34" charset="0"/>
            </a:endParaRPr>
          </a:p>
        </p:txBody>
      </p:sp>
      <p:sp>
        <p:nvSpPr>
          <p:cNvPr id="8" name="Text Placeholder 13"/>
          <p:cNvSpPr>
            <a:spLocks noGrp="1"/>
          </p:cNvSpPr>
          <p:nvPr userDrawn="1"/>
        </p:nvSpPr>
        <p:spPr>
          <a:xfrm>
            <a:off x="-375740" y="2040145"/>
            <a:ext cx="7467600" cy="466344"/>
          </a:xfrm>
          <a:prstGeom prst="rect">
            <a:avLst/>
          </a:prstGeom>
        </p:spPr>
        <p:txBody>
          <a:bodyPr/>
          <a:lstStyle>
            <a:lvl1pPr marL="342900" indent="-342900" algn="ct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Text Placeholder 11"/>
          <p:cNvSpPr>
            <a:spLocks noGrp="1"/>
          </p:cNvSpPr>
          <p:nvPr userDrawn="1"/>
        </p:nvSpPr>
        <p:spPr>
          <a:xfrm>
            <a:off x="2215060" y="2731605"/>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kern="1200"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1019" y="1334691"/>
            <a:ext cx="3584124" cy="1238152"/>
          </a:xfrm>
          <a:prstGeom prst="rect">
            <a:avLst/>
          </a:prstGeom>
        </p:spPr>
      </p:pic>
      <p:sp>
        <p:nvSpPr>
          <p:cNvPr id="13" name="TextBox 12"/>
          <p:cNvSpPr txBox="1"/>
          <p:nvPr userDrawn="1"/>
        </p:nvSpPr>
        <p:spPr>
          <a:xfrm>
            <a:off x="2688704" y="2595377"/>
            <a:ext cx="3776098" cy="492443"/>
          </a:xfrm>
          <a:prstGeom prst="rect">
            <a:avLst/>
          </a:prstGeom>
          <a:noFill/>
        </p:spPr>
        <p:txBody>
          <a:bodyPr wrap="none" rtlCol="0">
            <a:spAutoFit/>
          </a:bodyPr>
          <a:lstStyle/>
          <a:p>
            <a:r>
              <a:rPr lang="en-US" sz="1300" b="1" dirty="0" smtClean="0">
                <a:latin typeface="Arial" panose="020B0604020202020204" pitchFamily="34" charset="0"/>
                <a:cs typeface="Arial" panose="020B0604020202020204" pitchFamily="34" charset="0"/>
              </a:rPr>
              <a:t>DEFENSE INFORMATION SYSTEMS AGENCY</a:t>
            </a:r>
          </a:p>
          <a:p>
            <a:r>
              <a:rPr lang="en-US" sz="1300" dirty="0" smtClean="0">
                <a:latin typeface="Arial" panose="020B0604020202020204" pitchFamily="34" charset="0"/>
                <a:cs typeface="Arial" panose="020B0604020202020204" pitchFamily="34" charset="0"/>
              </a:rPr>
              <a:t>The IT Combat Support Agency</a:t>
            </a:r>
            <a:endParaRPr lang="en-US" sz="1300" dirty="0">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4146944" y="3231725"/>
            <a:ext cx="178802" cy="178802"/>
          </a:xfrm>
          <a:prstGeom prst="rect">
            <a:avLst/>
          </a:prstGeom>
        </p:spPr>
      </p:pic>
      <p:sp>
        <p:nvSpPr>
          <p:cNvPr id="15" name="TextBox 14"/>
          <p:cNvSpPr txBox="1"/>
          <p:nvPr userDrawn="1"/>
        </p:nvSpPr>
        <p:spPr>
          <a:xfrm>
            <a:off x="4275005" y="3199059"/>
            <a:ext cx="758541"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a:t>
            </a:r>
            <a:r>
              <a:rPr lang="en-US" sz="1100" b="1" dirty="0" smtClean="0">
                <a:latin typeface="Arial" panose="020B0604020202020204" pitchFamily="34" charset="0"/>
                <a:cs typeface="Arial" panose="020B0604020202020204" pitchFamily="34" charset="0"/>
              </a:rPr>
              <a:t>USDISA</a:t>
            </a:r>
            <a:endParaRPr lang="en-US" sz="1100" b="1" dirty="0">
              <a:latin typeface="Arial" panose="020B0604020202020204" pitchFamily="34" charset="0"/>
              <a:cs typeface="Arial" panose="020B0604020202020204" pitchFamily="34" charset="0"/>
            </a:endParaRPr>
          </a:p>
        </p:txBody>
      </p:sp>
      <p:pic>
        <p:nvPicPr>
          <p:cNvPr id="16" name="Picture 15"/>
          <p:cNvPicPr>
            <a:picLocks noChangeAspect="1"/>
          </p:cNvPicPr>
          <p:nvPr userDrawn="1"/>
        </p:nvPicPr>
        <p:blipFill>
          <a:blip r:embed="rId4" cstate="screen">
            <a:biLevel thresh="75000"/>
            <a:extLst>
              <a:ext uri="{28A0092B-C50C-407E-A947-70E740481C1C}">
                <a14:useLocalDpi xmlns:a14="http://schemas.microsoft.com/office/drawing/2010/main"/>
              </a:ext>
            </a:extLst>
          </a:blip>
          <a:stretch>
            <a:fillRect/>
          </a:stretch>
        </p:blipFill>
        <p:spPr>
          <a:xfrm>
            <a:off x="5274849" y="3218844"/>
            <a:ext cx="216903" cy="216903"/>
          </a:xfrm>
          <a:prstGeom prst="rect">
            <a:avLst/>
          </a:prstGeom>
        </p:spPr>
      </p:pic>
      <p:sp>
        <p:nvSpPr>
          <p:cNvPr id="17" name="TextBox 16"/>
          <p:cNvSpPr txBox="1"/>
          <p:nvPr userDrawn="1"/>
        </p:nvSpPr>
        <p:spPr>
          <a:xfrm>
            <a:off x="5422903" y="3178649"/>
            <a:ext cx="854721" cy="261610"/>
          </a:xfrm>
          <a:prstGeom prst="rect">
            <a:avLst/>
          </a:prstGeom>
          <a:noFill/>
        </p:spPr>
        <p:txBody>
          <a:bodyPr wrap="none" rtlCol="0">
            <a:spAutoFit/>
          </a:bodyPr>
          <a:lstStyle/>
          <a:p>
            <a:r>
              <a:rPr lang="en-US" sz="1100" b="1" dirty="0" smtClean="0">
                <a:latin typeface="Arial" panose="020B0604020202020204" pitchFamily="34" charset="0"/>
                <a:cs typeface="Arial" panose="020B0604020202020204" pitchFamily="34" charset="0"/>
              </a:rPr>
              <a:t>@USDISA</a:t>
            </a:r>
            <a:endParaRPr lang="en-US" sz="1100" b="1" dirty="0">
              <a:latin typeface="Arial" panose="020B0604020202020204" pitchFamily="34" charset="0"/>
              <a:cs typeface="Arial" panose="020B0604020202020204" pitchFamily="34" charset="0"/>
            </a:endParaRPr>
          </a:p>
        </p:txBody>
      </p:sp>
      <p:pic>
        <p:nvPicPr>
          <p:cNvPr id="18" name="Picture 1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01019" y="3248098"/>
            <a:ext cx="197194" cy="177641"/>
          </a:xfrm>
          <a:prstGeom prst="rect">
            <a:avLst/>
          </a:prstGeom>
        </p:spPr>
      </p:pic>
      <p:sp>
        <p:nvSpPr>
          <p:cNvPr id="19" name="TextBox 18"/>
          <p:cNvSpPr txBox="1"/>
          <p:nvPr userDrawn="1"/>
        </p:nvSpPr>
        <p:spPr>
          <a:xfrm>
            <a:off x="2951855" y="3197949"/>
            <a:ext cx="1072730" cy="261610"/>
          </a:xfrm>
          <a:prstGeom prst="rect">
            <a:avLst/>
          </a:prstGeom>
          <a:noFill/>
        </p:spPr>
        <p:txBody>
          <a:bodyPr wrap="none" rtlCol="0">
            <a:spAutoFit/>
          </a:bodyPr>
          <a:lstStyle/>
          <a:p>
            <a:r>
              <a:rPr lang="en-US" sz="1100" b="1" dirty="0" smtClean="0">
                <a:latin typeface="Arial" panose="020B0604020202020204" pitchFamily="34" charset="0"/>
                <a:cs typeface="Arial" panose="020B0604020202020204" pitchFamily="34" charset="0"/>
              </a:rPr>
              <a:t>www.disa.mil</a:t>
            </a: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27916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quisition-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2" name="Text Placeholder 11"/>
          <p:cNvSpPr>
            <a:spLocks noGrp="1"/>
          </p:cNvSpPr>
          <p:nvPr>
            <p:ph type="body" sz="quarter" idx="10" hasCustomPrompt="1"/>
          </p:nvPr>
        </p:nvSpPr>
        <p:spPr>
          <a:xfrm>
            <a:off x="2547712" y="1103539"/>
            <a:ext cx="6197145" cy="703263"/>
          </a:xfrm>
          <a:prstGeom prst="rect">
            <a:avLst/>
          </a:prstGeom>
        </p:spPr>
        <p:txBody>
          <a:bodyPr/>
          <a:lstStyle>
            <a:lvl1pPr marL="0" indent="0">
              <a:buNone/>
              <a:defRPr lang="en-US" sz="44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title</a:t>
            </a:r>
            <a:endParaRPr lang="en-US" dirty="0"/>
          </a:p>
        </p:txBody>
      </p:sp>
      <p:sp>
        <p:nvSpPr>
          <p:cNvPr id="14" name="Text Placeholder 13"/>
          <p:cNvSpPr>
            <a:spLocks noGrp="1"/>
          </p:cNvSpPr>
          <p:nvPr>
            <p:ph type="body" sz="quarter" idx="11" hasCustomPrompt="1"/>
          </p:nvPr>
        </p:nvSpPr>
        <p:spPr>
          <a:xfrm>
            <a:off x="2986769" y="1763447"/>
            <a:ext cx="4665923" cy="471488"/>
          </a:xfrm>
          <a:prstGeom prst="rect">
            <a:avLst/>
          </a:prstGeom>
        </p:spPr>
        <p:txBody>
          <a:bodyPr/>
          <a:lstStyle>
            <a:lvl1pPr marL="0" indent="0">
              <a:buNone/>
              <a:defRPr lang="en-US" sz="28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subtitle</a:t>
            </a:r>
            <a:endParaRPr lang="en-US" dirty="0"/>
          </a:p>
        </p:txBody>
      </p:sp>
      <p:sp>
        <p:nvSpPr>
          <p:cNvPr id="16" name="Text Placeholder 15"/>
          <p:cNvSpPr>
            <a:spLocks noGrp="1"/>
          </p:cNvSpPr>
          <p:nvPr>
            <p:ph type="body" sz="quarter" idx="12" hasCustomPrompt="1"/>
          </p:nvPr>
        </p:nvSpPr>
        <p:spPr>
          <a:xfrm>
            <a:off x="4666343" y="3305693"/>
            <a:ext cx="4173657" cy="482436"/>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name</a:t>
            </a:r>
            <a:endParaRPr lang="en-US" dirty="0"/>
          </a:p>
        </p:txBody>
      </p:sp>
      <p:sp>
        <p:nvSpPr>
          <p:cNvPr id="17" name="Text Placeholder 15"/>
          <p:cNvSpPr>
            <a:spLocks noGrp="1"/>
          </p:cNvSpPr>
          <p:nvPr>
            <p:ph type="body" sz="quarter" idx="13" hasCustomPrompt="1"/>
          </p:nvPr>
        </p:nvSpPr>
        <p:spPr>
          <a:xfrm>
            <a:off x="4666343" y="3595976"/>
            <a:ext cx="4173661" cy="482436"/>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title</a:t>
            </a:r>
            <a:endParaRPr lang="en-US" dirty="0"/>
          </a:p>
        </p:txBody>
      </p:sp>
      <p:sp>
        <p:nvSpPr>
          <p:cNvPr id="18" name="Text Placeholder 15"/>
          <p:cNvSpPr>
            <a:spLocks noGrp="1"/>
          </p:cNvSpPr>
          <p:nvPr>
            <p:ph type="body" sz="quarter" idx="14" hasCustomPrompt="1"/>
          </p:nvPr>
        </p:nvSpPr>
        <p:spPr>
          <a:xfrm>
            <a:off x="4666333" y="3877081"/>
            <a:ext cx="4173701" cy="398709"/>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date</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6668" y="203494"/>
            <a:ext cx="1423079" cy="660726"/>
          </a:xfrm>
          <a:prstGeom prst="rect">
            <a:avLst/>
          </a:prstGeom>
        </p:spPr>
      </p:pic>
    </p:spTree>
    <p:extLst>
      <p:ext uri="{BB962C8B-B14F-4D97-AF65-F5344CB8AC3E}">
        <p14:creationId xmlns:p14="http://schemas.microsoft.com/office/powerpoint/2010/main" val="3338642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quisition-Standard-Slid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19" name="Text Placeholder 5"/>
          <p:cNvSpPr>
            <a:spLocks noGrp="1"/>
          </p:cNvSpPr>
          <p:nvPr>
            <p:ph type="body" sz="quarter" idx="10"/>
          </p:nvPr>
        </p:nvSpPr>
        <p:spPr>
          <a:xfrm>
            <a:off x="1760538" y="95580"/>
            <a:ext cx="5045075" cy="576263"/>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Master text styles</a:t>
            </a:r>
          </a:p>
        </p:txBody>
      </p:sp>
      <p:sp>
        <p:nvSpPr>
          <p:cNvPr id="14" name="Text Placeholder 7"/>
          <p:cNvSpPr>
            <a:spLocks noGrp="1"/>
          </p:cNvSpPr>
          <p:nvPr>
            <p:ph type="body" sz="quarter" idx="11"/>
          </p:nvPr>
        </p:nvSpPr>
        <p:spPr>
          <a:xfrm>
            <a:off x="381000" y="971550"/>
            <a:ext cx="8382000" cy="3886200"/>
          </a:xfrm>
          <a:prstGeom prst="rect">
            <a:avLst/>
          </a:prstGeom>
        </p:spPr>
        <p:txBody>
          <a:bodyPr/>
          <a:lstStyle>
            <a:lvl1pPr marL="285750" indent="-285750">
              <a:buFont typeface="Arial" panose="020B0604020202020204" pitchFamily="34" charset="0"/>
              <a:buChar char="•"/>
              <a:defRPr lang="en-US" sz="1800" b="1" kern="1200" dirty="0" smtClean="0">
                <a:solidFill>
                  <a:srgbClr val="2B353B"/>
                </a:solidFill>
                <a:latin typeface="Arial"/>
                <a:ea typeface="+mn-ea"/>
                <a:cs typeface="Arial"/>
              </a:defRPr>
            </a:lvl1pPr>
            <a:lvl2pPr marL="512762" indent="-285750">
              <a:buFont typeface="Arial" panose="020B0604020202020204" pitchFamily="34" charset="0"/>
              <a:buChar char="•"/>
              <a:defRPr lang="en-US" sz="1600" b="1" kern="1200" dirty="0" smtClean="0">
                <a:solidFill>
                  <a:srgbClr val="2B353B"/>
                </a:solidFill>
                <a:latin typeface="Arial"/>
                <a:ea typeface="+mn-ea"/>
                <a:cs typeface="Arial"/>
              </a:defRPr>
            </a:lvl2pPr>
            <a:lvl3pPr marL="746125" indent="-285750">
              <a:buFont typeface="Arial" panose="020B0604020202020204" pitchFamily="34" charset="0"/>
              <a:buChar char="•"/>
              <a:defRPr lang="en-US" sz="1600" kern="1200" dirty="0" smtClean="0">
                <a:solidFill>
                  <a:srgbClr val="2B353B"/>
                </a:solidFill>
                <a:latin typeface="Arial"/>
                <a:ea typeface="+mn-ea"/>
                <a:cs typeface="Arial"/>
              </a:defRPr>
            </a:lvl3pPr>
            <a:lvl4pPr marL="973137" indent="-285750">
              <a:buFont typeface="Arial" panose="020B0604020202020204" pitchFamily="34" charset="0"/>
              <a:buChar char="•"/>
              <a:defRPr lang="en-US" sz="1400" b="1" kern="1200" dirty="0" smtClean="0">
                <a:solidFill>
                  <a:srgbClr val="2B353B"/>
                </a:solidFill>
                <a:latin typeface="Arial"/>
                <a:ea typeface="+mn-ea"/>
                <a:cs typeface="Arial"/>
              </a:defRPr>
            </a:lvl4pPr>
            <a:lvl5pPr marL="1200150" indent="-28575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79238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quisition-Sub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9" name="Text Placeholder 12"/>
          <p:cNvSpPr>
            <a:spLocks noGrp="1"/>
          </p:cNvSpPr>
          <p:nvPr>
            <p:ph type="body" sz="quarter" idx="13"/>
          </p:nvPr>
        </p:nvSpPr>
        <p:spPr>
          <a:xfrm>
            <a:off x="1760538" y="85995"/>
            <a:ext cx="5342011" cy="463550"/>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Master text styles</a:t>
            </a:r>
          </a:p>
        </p:txBody>
      </p:sp>
      <p:sp>
        <p:nvSpPr>
          <p:cNvPr id="12" name="Text Placeholder 14"/>
          <p:cNvSpPr>
            <a:spLocks noGrp="1"/>
          </p:cNvSpPr>
          <p:nvPr>
            <p:ph type="body" sz="quarter" idx="14"/>
          </p:nvPr>
        </p:nvSpPr>
        <p:spPr>
          <a:xfrm>
            <a:off x="1767625" y="392974"/>
            <a:ext cx="5334923" cy="546100"/>
          </a:xfrm>
          <a:prstGeom prst="rect">
            <a:avLst/>
          </a:prstGeom>
        </p:spPr>
        <p:txBody>
          <a:bodyPr/>
          <a:lstStyle>
            <a:lvl1pPr marL="0" indent="0">
              <a:buNone/>
              <a:defRPr lang="en-US" sz="1400" kern="1200" dirty="0" smtClean="0">
                <a:solidFill>
                  <a:srgbClr val="2B353B"/>
                </a:solidFill>
                <a:latin typeface="Franklin Gothic Medium Cond" panose="020B0606030402020204" pitchFamily="34" charset="0"/>
                <a:ea typeface="+mn-ea"/>
                <a:cs typeface="Franklin Gothic Medium Cond" panose="020B0606030402020204" pitchFamily="34" charset="0"/>
              </a:defRPr>
            </a:lvl1pPr>
          </a:lstStyle>
          <a:p>
            <a:pPr lvl="0"/>
            <a:r>
              <a:rPr lang="en-US" dirty="0" smtClean="0"/>
              <a:t>Click to edit Master text</a:t>
            </a:r>
            <a:endParaRPr lang="en-US" dirty="0"/>
          </a:p>
        </p:txBody>
      </p:sp>
      <p:sp>
        <p:nvSpPr>
          <p:cNvPr id="15" name="Text Placeholder 7"/>
          <p:cNvSpPr>
            <a:spLocks noGrp="1"/>
          </p:cNvSpPr>
          <p:nvPr>
            <p:ph type="body" sz="quarter" idx="11"/>
          </p:nvPr>
        </p:nvSpPr>
        <p:spPr>
          <a:xfrm>
            <a:off x="381000" y="971550"/>
            <a:ext cx="8382000" cy="3886200"/>
          </a:xfrm>
          <a:prstGeom prst="rect">
            <a:avLst/>
          </a:prstGeom>
        </p:spPr>
        <p:txBody>
          <a:bodyPr/>
          <a:lstStyle>
            <a:lvl1pPr marL="285750" indent="-285750">
              <a:buFont typeface="Arial" panose="020B0604020202020204" pitchFamily="34" charset="0"/>
              <a:buChar char="•"/>
              <a:defRPr lang="en-US" sz="1800" b="1" kern="1200" dirty="0" smtClean="0">
                <a:solidFill>
                  <a:srgbClr val="2B353B"/>
                </a:solidFill>
                <a:latin typeface="Arial"/>
                <a:ea typeface="+mn-ea"/>
                <a:cs typeface="Arial"/>
              </a:defRPr>
            </a:lvl1pPr>
            <a:lvl2pPr marL="512762" indent="-285750">
              <a:buFont typeface="Arial" panose="020B0604020202020204" pitchFamily="34" charset="0"/>
              <a:buChar char="•"/>
              <a:defRPr lang="en-US" sz="1600" b="1" kern="1200" dirty="0" smtClean="0">
                <a:solidFill>
                  <a:srgbClr val="2B353B"/>
                </a:solidFill>
                <a:latin typeface="Arial"/>
                <a:ea typeface="+mn-ea"/>
                <a:cs typeface="Arial"/>
              </a:defRPr>
            </a:lvl2pPr>
            <a:lvl3pPr marL="746125" indent="-285750">
              <a:buFont typeface="Arial" panose="020B0604020202020204" pitchFamily="34" charset="0"/>
              <a:buChar char="•"/>
              <a:defRPr lang="en-US" sz="1600" kern="1200" dirty="0" smtClean="0">
                <a:solidFill>
                  <a:srgbClr val="2B353B"/>
                </a:solidFill>
                <a:latin typeface="Arial"/>
                <a:ea typeface="+mn-ea"/>
                <a:cs typeface="Arial"/>
              </a:defRPr>
            </a:lvl3pPr>
            <a:lvl4pPr marL="973137" indent="-285750">
              <a:buFont typeface="Arial" panose="020B0604020202020204" pitchFamily="34" charset="0"/>
              <a:buChar char="•"/>
              <a:defRPr lang="en-US" sz="1400" b="1" kern="1200" dirty="0" smtClean="0">
                <a:solidFill>
                  <a:srgbClr val="2B353B"/>
                </a:solidFill>
                <a:latin typeface="Arial"/>
                <a:ea typeface="+mn-ea"/>
                <a:cs typeface="Arial"/>
              </a:defRPr>
            </a:lvl4pPr>
            <a:lvl5pPr marL="1200150" indent="-28575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53613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cquisition-Facer">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12" name="Text Placeholder 5"/>
          <p:cNvSpPr>
            <a:spLocks noGrp="1"/>
          </p:cNvSpPr>
          <p:nvPr>
            <p:ph type="body" sz="quarter" idx="10" hasCustomPrompt="1"/>
          </p:nvPr>
        </p:nvSpPr>
        <p:spPr>
          <a:xfrm>
            <a:off x="1760538" y="95580"/>
            <a:ext cx="5045075" cy="576263"/>
          </a:xfrm>
          <a:prstGeom prst="rect">
            <a:avLst/>
          </a:prstGeom>
        </p:spPr>
        <p:txBody>
          <a:bodyPr/>
          <a:lstStyle>
            <a:lvl1pPr marL="0" indent="0">
              <a:buNone/>
              <a:defRPr lang="en-US" sz="2400" kern="1200" smtClean="0">
                <a:solidFill>
                  <a:srgbClr val="544496"/>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Facer - Slide</a:t>
            </a:r>
          </a:p>
        </p:txBody>
      </p:sp>
      <p:sp>
        <p:nvSpPr>
          <p:cNvPr id="14" name="Text Placeholder 7"/>
          <p:cNvSpPr>
            <a:spLocks noGrp="1"/>
          </p:cNvSpPr>
          <p:nvPr>
            <p:ph type="body" sz="quarter" idx="11"/>
          </p:nvPr>
        </p:nvSpPr>
        <p:spPr>
          <a:xfrm>
            <a:off x="381000" y="971550"/>
            <a:ext cx="8382000" cy="3886200"/>
          </a:xfrm>
          <a:prstGeom prst="rect">
            <a:avLst/>
          </a:prstGeom>
        </p:spPr>
        <p:txBody>
          <a:bodyPr/>
          <a:lstStyle>
            <a:lvl1pPr marL="285750" indent="-285750">
              <a:buFont typeface="Arial" panose="020B0604020202020204" pitchFamily="34" charset="0"/>
              <a:buChar char="•"/>
              <a:defRPr lang="en-US" sz="1800" b="1" kern="1200" dirty="0" smtClean="0">
                <a:solidFill>
                  <a:srgbClr val="2B353B"/>
                </a:solidFill>
                <a:latin typeface="Arial"/>
                <a:ea typeface="+mn-ea"/>
                <a:cs typeface="Arial"/>
              </a:defRPr>
            </a:lvl1pPr>
            <a:lvl2pPr marL="512762" indent="-285750">
              <a:buFont typeface="Arial" panose="020B0604020202020204" pitchFamily="34" charset="0"/>
              <a:buChar char="•"/>
              <a:defRPr lang="en-US" sz="1600" b="1" kern="1200" dirty="0" smtClean="0">
                <a:solidFill>
                  <a:srgbClr val="2B353B"/>
                </a:solidFill>
                <a:latin typeface="Arial"/>
                <a:ea typeface="+mn-ea"/>
                <a:cs typeface="Arial"/>
              </a:defRPr>
            </a:lvl2pPr>
            <a:lvl3pPr marL="746125" indent="-285750">
              <a:buFont typeface="Arial" panose="020B0604020202020204" pitchFamily="34" charset="0"/>
              <a:buChar char="•"/>
              <a:defRPr lang="en-US" sz="1600" kern="1200" dirty="0" smtClean="0">
                <a:solidFill>
                  <a:srgbClr val="2B353B"/>
                </a:solidFill>
                <a:latin typeface="Arial"/>
                <a:ea typeface="+mn-ea"/>
                <a:cs typeface="Arial"/>
              </a:defRPr>
            </a:lvl3pPr>
            <a:lvl4pPr marL="973137" indent="-285750">
              <a:buFont typeface="Arial" panose="020B0604020202020204" pitchFamily="34" charset="0"/>
              <a:buChar char="•"/>
              <a:defRPr lang="en-US" sz="1400" b="1" kern="1200" dirty="0" smtClean="0">
                <a:solidFill>
                  <a:srgbClr val="2B353B"/>
                </a:solidFill>
                <a:latin typeface="Arial"/>
                <a:ea typeface="+mn-ea"/>
                <a:cs typeface="Arial"/>
              </a:defRPr>
            </a:lvl4pPr>
            <a:lvl5pPr marL="1200150" indent="-28575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32656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cquisition-Blank">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Tree>
    <p:extLst>
      <p:ext uri="{BB962C8B-B14F-4D97-AF65-F5344CB8AC3E}">
        <p14:creationId xmlns:p14="http://schemas.microsoft.com/office/powerpoint/2010/main" val="8235355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cquisition-Final">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7" name="Title 10"/>
          <p:cNvSpPr>
            <a:spLocks noGrp="1"/>
          </p:cNvSpPr>
          <p:nvPr userDrawn="1"/>
        </p:nvSpPr>
        <p:spPr>
          <a:xfrm>
            <a:off x="-337640" y="1301985"/>
            <a:ext cx="7391400" cy="704088"/>
          </a:xfrm>
          <a:prstGeom prst="rect">
            <a:avLst/>
          </a:prstGeom>
        </p:spPr>
        <p:txBody>
          <a:bodyPr/>
          <a:lstStyle>
            <a:lvl1pPr algn="ctr" defTabSz="914400" rtl="0" eaLnBrk="1" latinLnBrk="0" hangingPunct="1">
              <a:spcBef>
                <a:spcPct val="0"/>
              </a:spcBef>
              <a:buNone/>
              <a:defRPr sz="3600" b="1" kern="1200">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j-ea"/>
              <a:cs typeface="Arial" pitchFamily="34" charset="0"/>
            </a:endParaRPr>
          </a:p>
        </p:txBody>
      </p:sp>
      <p:sp>
        <p:nvSpPr>
          <p:cNvPr id="8" name="Text Placeholder 13"/>
          <p:cNvSpPr>
            <a:spLocks noGrp="1"/>
          </p:cNvSpPr>
          <p:nvPr userDrawn="1"/>
        </p:nvSpPr>
        <p:spPr>
          <a:xfrm>
            <a:off x="-375740" y="2040145"/>
            <a:ext cx="7467600" cy="466344"/>
          </a:xfrm>
          <a:prstGeom prst="rect">
            <a:avLst/>
          </a:prstGeom>
        </p:spPr>
        <p:txBody>
          <a:bodyPr/>
          <a:lstStyle>
            <a:lvl1pPr marL="342900" indent="-342900" algn="ct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1" name="Text Placeholder 11"/>
          <p:cNvSpPr>
            <a:spLocks noGrp="1"/>
          </p:cNvSpPr>
          <p:nvPr userDrawn="1"/>
        </p:nvSpPr>
        <p:spPr>
          <a:xfrm>
            <a:off x="2215060" y="2731605"/>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kern="1200"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1019" y="1334691"/>
            <a:ext cx="3584124" cy="1238152"/>
          </a:xfrm>
          <a:prstGeom prst="rect">
            <a:avLst/>
          </a:prstGeom>
        </p:spPr>
      </p:pic>
      <p:sp>
        <p:nvSpPr>
          <p:cNvPr id="14" name="TextBox 13"/>
          <p:cNvSpPr txBox="1"/>
          <p:nvPr userDrawn="1"/>
        </p:nvSpPr>
        <p:spPr>
          <a:xfrm>
            <a:off x="2688704" y="2595377"/>
            <a:ext cx="3776098" cy="492443"/>
          </a:xfrm>
          <a:prstGeom prst="rect">
            <a:avLst/>
          </a:prstGeom>
          <a:noFill/>
        </p:spPr>
        <p:txBody>
          <a:bodyPr wrap="none" rtlCol="0">
            <a:spAutoFit/>
          </a:bodyPr>
          <a:lstStyle/>
          <a:p>
            <a:r>
              <a:rPr lang="en-US" sz="1300" b="1" dirty="0" smtClean="0">
                <a:latin typeface="Arial" panose="020B0604020202020204" pitchFamily="34" charset="0"/>
                <a:cs typeface="Arial" panose="020B0604020202020204" pitchFamily="34" charset="0"/>
              </a:rPr>
              <a:t>DEFENSE INFORMATION SYSTEMS AGENCY</a:t>
            </a:r>
          </a:p>
          <a:p>
            <a:r>
              <a:rPr lang="en-US" sz="1300" dirty="0" smtClean="0">
                <a:latin typeface="Arial" panose="020B0604020202020204" pitchFamily="34" charset="0"/>
                <a:cs typeface="Arial" panose="020B0604020202020204" pitchFamily="34" charset="0"/>
              </a:rPr>
              <a:t>The IT Combat Support Agency</a:t>
            </a:r>
            <a:endParaRPr lang="en-US" sz="1300" dirty="0">
              <a:latin typeface="Arial" panose="020B0604020202020204" pitchFamily="34" charset="0"/>
              <a:cs typeface="Arial" panose="020B0604020202020204" pitchFamily="34" charset="0"/>
            </a:endParaRPr>
          </a:p>
        </p:txBody>
      </p:sp>
      <p:pic>
        <p:nvPicPr>
          <p:cNvPr id="15" name="Picture 14"/>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4146944" y="3231725"/>
            <a:ext cx="178802" cy="178802"/>
          </a:xfrm>
          <a:prstGeom prst="rect">
            <a:avLst/>
          </a:prstGeom>
        </p:spPr>
      </p:pic>
      <p:sp>
        <p:nvSpPr>
          <p:cNvPr id="16" name="TextBox 15"/>
          <p:cNvSpPr txBox="1"/>
          <p:nvPr userDrawn="1"/>
        </p:nvSpPr>
        <p:spPr>
          <a:xfrm>
            <a:off x="4275005" y="3199059"/>
            <a:ext cx="758541"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a:t>
            </a:r>
            <a:r>
              <a:rPr lang="en-US" sz="1100" b="1" dirty="0" smtClean="0">
                <a:latin typeface="Arial" panose="020B0604020202020204" pitchFamily="34" charset="0"/>
                <a:cs typeface="Arial" panose="020B0604020202020204" pitchFamily="34" charset="0"/>
              </a:rPr>
              <a:t>USDISA</a:t>
            </a:r>
            <a:endParaRPr lang="en-US" sz="1100" b="1" dirty="0">
              <a:latin typeface="Arial" panose="020B0604020202020204" pitchFamily="34" charset="0"/>
              <a:cs typeface="Arial" panose="020B0604020202020204" pitchFamily="34" charset="0"/>
            </a:endParaRPr>
          </a:p>
        </p:txBody>
      </p:sp>
      <p:pic>
        <p:nvPicPr>
          <p:cNvPr id="17" name="Picture 16"/>
          <p:cNvPicPr>
            <a:picLocks noChangeAspect="1"/>
          </p:cNvPicPr>
          <p:nvPr userDrawn="1"/>
        </p:nvPicPr>
        <p:blipFill>
          <a:blip r:embed="rId4" cstate="screen">
            <a:biLevel thresh="75000"/>
            <a:extLst>
              <a:ext uri="{28A0092B-C50C-407E-A947-70E740481C1C}">
                <a14:useLocalDpi xmlns:a14="http://schemas.microsoft.com/office/drawing/2010/main"/>
              </a:ext>
            </a:extLst>
          </a:blip>
          <a:stretch>
            <a:fillRect/>
          </a:stretch>
        </p:blipFill>
        <p:spPr>
          <a:xfrm>
            <a:off x="5274849" y="3218844"/>
            <a:ext cx="216903" cy="216903"/>
          </a:xfrm>
          <a:prstGeom prst="rect">
            <a:avLst/>
          </a:prstGeom>
        </p:spPr>
      </p:pic>
      <p:sp>
        <p:nvSpPr>
          <p:cNvPr id="18" name="TextBox 17"/>
          <p:cNvSpPr txBox="1"/>
          <p:nvPr userDrawn="1"/>
        </p:nvSpPr>
        <p:spPr>
          <a:xfrm>
            <a:off x="5422903" y="3178649"/>
            <a:ext cx="854721" cy="261610"/>
          </a:xfrm>
          <a:prstGeom prst="rect">
            <a:avLst/>
          </a:prstGeom>
          <a:noFill/>
        </p:spPr>
        <p:txBody>
          <a:bodyPr wrap="none" rtlCol="0">
            <a:spAutoFit/>
          </a:bodyPr>
          <a:lstStyle/>
          <a:p>
            <a:r>
              <a:rPr lang="en-US" sz="1100" b="1" dirty="0" smtClean="0">
                <a:latin typeface="Arial" panose="020B0604020202020204" pitchFamily="34" charset="0"/>
                <a:cs typeface="Arial" panose="020B0604020202020204" pitchFamily="34" charset="0"/>
              </a:rPr>
              <a:t>@USDISA</a:t>
            </a:r>
            <a:endParaRPr lang="en-US" sz="1100" b="1" dirty="0">
              <a:latin typeface="Arial" panose="020B0604020202020204" pitchFamily="34" charset="0"/>
              <a:cs typeface="Arial" panose="020B0604020202020204" pitchFamily="34" charset="0"/>
            </a:endParaRPr>
          </a:p>
        </p:txBody>
      </p:sp>
      <p:pic>
        <p:nvPicPr>
          <p:cNvPr id="19" name="Picture 18"/>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01019" y="3248098"/>
            <a:ext cx="197194" cy="177641"/>
          </a:xfrm>
          <a:prstGeom prst="rect">
            <a:avLst/>
          </a:prstGeom>
        </p:spPr>
      </p:pic>
      <p:sp>
        <p:nvSpPr>
          <p:cNvPr id="20" name="TextBox 19"/>
          <p:cNvSpPr txBox="1"/>
          <p:nvPr userDrawn="1"/>
        </p:nvSpPr>
        <p:spPr>
          <a:xfrm>
            <a:off x="2951855" y="3197949"/>
            <a:ext cx="1072730" cy="261610"/>
          </a:xfrm>
          <a:prstGeom prst="rect">
            <a:avLst/>
          </a:prstGeom>
          <a:noFill/>
        </p:spPr>
        <p:txBody>
          <a:bodyPr wrap="none" rtlCol="0">
            <a:spAutoFit/>
          </a:bodyPr>
          <a:lstStyle/>
          <a:p>
            <a:r>
              <a:rPr lang="en-US" sz="1100" b="1" dirty="0" smtClean="0">
                <a:latin typeface="Arial" panose="020B0604020202020204" pitchFamily="34" charset="0"/>
                <a:cs typeface="Arial" panose="020B0604020202020204" pitchFamily="34" charset="0"/>
              </a:rPr>
              <a:t>www.disa.mil</a:t>
            </a: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43387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class-Standard-Slid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19" name="Text Placeholder 5"/>
          <p:cNvSpPr>
            <a:spLocks noGrp="1"/>
          </p:cNvSpPr>
          <p:nvPr>
            <p:ph type="body" sz="quarter" idx="10"/>
          </p:nvPr>
        </p:nvSpPr>
        <p:spPr>
          <a:xfrm>
            <a:off x="1760538" y="95580"/>
            <a:ext cx="5045075" cy="576263"/>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Master text styles</a:t>
            </a:r>
          </a:p>
        </p:txBody>
      </p:sp>
      <p:sp>
        <p:nvSpPr>
          <p:cNvPr id="12" name="Text Placeholder 7"/>
          <p:cNvSpPr>
            <a:spLocks noGrp="1"/>
          </p:cNvSpPr>
          <p:nvPr>
            <p:ph type="body" sz="quarter" idx="11"/>
          </p:nvPr>
        </p:nvSpPr>
        <p:spPr>
          <a:xfrm>
            <a:off x="381000" y="971550"/>
            <a:ext cx="8382000" cy="3886200"/>
          </a:xfrm>
          <a:prstGeom prst="rect">
            <a:avLst/>
          </a:prstGeom>
        </p:spPr>
        <p:txBody>
          <a:bodyPr/>
          <a:lstStyle>
            <a:lvl1pPr marL="285750" indent="-285750">
              <a:buFont typeface="Arial" panose="020B0604020202020204" pitchFamily="34" charset="0"/>
              <a:buChar char="•"/>
              <a:defRPr lang="en-US" sz="1800" b="1" kern="1200" dirty="0" smtClean="0">
                <a:solidFill>
                  <a:srgbClr val="2B353B"/>
                </a:solidFill>
                <a:latin typeface="Arial"/>
                <a:ea typeface="+mn-ea"/>
                <a:cs typeface="Arial"/>
              </a:defRPr>
            </a:lvl1pPr>
            <a:lvl2pPr marL="512762" indent="-285750">
              <a:buFont typeface="Arial" panose="020B0604020202020204" pitchFamily="34" charset="0"/>
              <a:buChar char="•"/>
              <a:defRPr lang="en-US" sz="1600" b="1" kern="1200" dirty="0" smtClean="0">
                <a:solidFill>
                  <a:srgbClr val="2B353B"/>
                </a:solidFill>
                <a:latin typeface="Arial"/>
                <a:ea typeface="+mn-ea"/>
                <a:cs typeface="Arial"/>
              </a:defRPr>
            </a:lvl2pPr>
            <a:lvl3pPr marL="746125" indent="-285750">
              <a:buFont typeface="Arial" panose="020B0604020202020204" pitchFamily="34" charset="0"/>
              <a:buChar char="•"/>
              <a:defRPr lang="en-US" sz="1600" kern="1200" dirty="0" smtClean="0">
                <a:solidFill>
                  <a:srgbClr val="2B353B"/>
                </a:solidFill>
                <a:latin typeface="Arial"/>
                <a:ea typeface="+mn-ea"/>
                <a:cs typeface="Arial"/>
              </a:defRPr>
            </a:lvl3pPr>
            <a:lvl4pPr marL="973137" indent="-285750">
              <a:buFont typeface="Arial" panose="020B0604020202020204" pitchFamily="34" charset="0"/>
              <a:buChar char="•"/>
              <a:defRPr lang="en-US" sz="1400" b="1" kern="1200" dirty="0" smtClean="0">
                <a:solidFill>
                  <a:srgbClr val="2B353B"/>
                </a:solidFill>
                <a:latin typeface="Arial"/>
                <a:ea typeface="+mn-ea"/>
                <a:cs typeface="Arial"/>
              </a:defRPr>
            </a:lvl4pPr>
            <a:lvl5pPr marL="1200150" indent="-28575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589936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nclass-Sub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9" name="Text Placeholder 12"/>
          <p:cNvSpPr>
            <a:spLocks noGrp="1"/>
          </p:cNvSpPr>
          <p:nvPr>
            <p:ph type="body" sz="quarter" idx="13"/>
          </p:nvPr>
        </p:nvSpPr>
        <p:spPr>
          <a:xfrm>
            <a:off x="1760538" y="85995"/>
            <a:ext cx="5342011" cy="463550"/>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Master text styles</a:t>
            </a:r>
          </a:p>
        </p:txBody>
      </p:sp>
      <p:sp>
        <p:nvSpPr>
          <p:cNvPr id="12" name="Text Placeholder 14"/>
          <p:cNvSpPr>
            <a:spLocks noGrp="1"/>
          </p:cNvSpPr>
          <p:nvPr>
            <p:ph type="body" sz="quarter" idx="14"/>
          </p:nvPr>
        </p:nvSpPr>
        <p:spPr>
          <a:xfrm>
            <a:off x="1767625" y="392974"/>
            <a:ext cx="5334923" cy="546100"/>
          </a:xfrm>
          <a:prstGeom prst="rect">
            <a:avLst/>
          </a:prstGeom>
        </p:spPr>
        <p:txBody>
          <a:bodyPr/>
          <a:lstStyle>
            <a:lvl1pPr marL="0" indent="0">
              <a:buNone/>
              <a:defRPr lang="en-US" sz="1400" kern="1200" dirty="0" smtClean="0">
                <a:solidFill>
                  <a:srgbClr val="2B353B"/>
                </a:solidFill>
                <a:latin typeface="Franklin Gothic Medium Cond" panose="020B0606030402020204" pitchFamily="34" charset="0"/>
                <a:ea typeface="+mn-ea"/>
                <a:cs typeface="Franklin Gothic Medium Cond" panose="020B0606030402020204" pitchFamily="34" charset="0"/>
              </a:defRPr>
            </a:lvl1pPr>
          </a:lstStyle>
          <a:p>
            <a:pPr lvl="0"/>
            <a:r>
              <a:rPr lang="en-US" dirty="0" smtClean="0"/>
              <a:t>Click to edit Master text</a:t>
            </a:r>
            <a:endParaRPr lang="en-US" dirty="0"/>
          </a:p>
        </p:txBody>
      </p:sp>
      <p:sp>
        <p:nvSpPr>
          <p:cNvPr id="17" name="Text Placeholder 7"/>
          <p:cNvSpPr>
            <a:spLocks noGrp="1"/>
          </p:cNvSpPr>
          <p:nvPr>
            <p:ph type="body" sz="quarter" idx="11"/>
          </p:nvPr>
        </p:nvSpPr>
        <p:spPr>
          <a:xfrm>
            <a:off x="381000" y="971550"/>
            <a:ext cx="8382000" cy="3886200"/>
          </a:xfrm>
          <a:prstGeom prst="rect">
            <a:avLst/>
          </a:prstGeom>
        </p:spPr>
        <p:txBody>
          <a:bodyPr/>
          <a:lstStyle>
            <a:lvl1pPr marL="227013" indent="-227013">
              <a:buFont typeface="Arial" panose="020B0604020202020204" pitchFamily="34" charset="0"/>
              <a:buChar char="•"/>
              <a:defRPr lang="en-US" sz="1800" b="1" kern="1200" dirty="0" smtClean="0">
                <a:solidFill>
                  <a:srgbClr val="2B353B"/>
                </a:solidFill>
                <a:latin typeface="Arial"/>
                <a:ea typeface="+mn-ea"/>
                <a:cs typeface="Arial"/>
              </a:defRPr>
            </a:lvl1pPr>
            <a:lvl2pPr marL="460375" indent="-233363">
              <a:buFont typeface="Arial" panose="020B0604020202020204" pitchFamily="34" charset="0"/>
              <a:buChar char="•"/>
              <a:defRPr lang="en-US" sz="1600" b="1" kern="1200" dirty="0" smtClean="0">
                <a:solidFill>
                  <a:srgbClr val="2B353B"/>
                </a:solidFill>
                <a:latin typeface="Arial"/>
                <a:ea typeface="+mn-ea"/>
                <a:cs typeface="Arial"/>
              </a:defRPr>
            </a:lvl2pPr>
            <a:lvl3pPr marL="687388" indent="-227013">
              <a:buFont typeface="Arial" panose="020B0604020202020204" pitchFamily="34" charset="0"/>
              <a:buChar char="•"/>
              <a:defRPr lang="en-US" sz="1600" kern="1200" dirty="0" smtClean="0">
                <a:solidFill>
                  <a:srgbClr val="2B353B"/>
                </a:solidFill>
                <a:latin typeface="Arial"/>
                <a:ea typeface="+mn-ea"/>
                <a:cs typeface="Arial"/>
              </a:defRPr>
            </a:lvl3pPr>
            <a:lvl4pPr marL="914400" indent="-227013">
              <a:buFont typeface="Arial" panose="020B0604020202020204" pitchFamily="34" charset="0"/>
              <a:buChar char="•"/>
              <a:defRPr lang="en-US" sz="1400" b="1" kern="1200" dirty="0" smtClean="0">
                <a:solidFill>
                  <a:srgbClr val="2B353B"/>
                </a:solidFill>
                <a:latin typeface="Arial"/>
                <a:ea typeface="+mn-ea"/>
                <a:cs typeface="Arial"/>
              </a:defRPr>
            </a:lvl4pPr>
            <a:lvl5pPr marL="1141413" indent="-227013">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351464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nclass-Facer">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19" name="Text Placeholder 5"/>
          <p:cNvSpPr>
            <a:spLocks noGrp="1"/>
          </p:cNvSpPr>
          <p:nvPr>
            <p:ph type="body" sz="quarter" idx="10" hasCustomPrompt="1"/>
          </p:nvPr>
        </p:nvSpPr>
        <p:spPr>
          <a:xfrm>
            <a:off x="1760538" y="95580"/>
            <a:ext cx="5045075" cy="576263"/>
          </a:xfrm>
          <a:prstGeom prst="rect">
            <a:avLst/>
          </a:prstGeom>
        </p:spPr>
        <p:txBody>
          <a:bodyPr/>
          <a:lstStyle>
            <a:lvl1pPr marL="0" indent="0">
              <a:buNone/>
              <a:defRPr lang="en-US" sz="2400" kern="1200" smtClean="0">
                <a:solidFill>
                  <a:srgbClr val="544496"/>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Facer - Slide</a:t>
            </a:r>
          </a:p>
        </p:txBody>
      </p:sp>
      <p:sp>
        <p:nvSpPr>
          <p:cNvPr id="12" name="Text Placeholder 7"/>
          <p:cNvSpPr>
            <a:spLocks noGrp="1"/>
          </p:cNvSpPr>
          <p:nvPr>
            <p:ph type="body" sz="quarter" idx="11"/>
          </p:nvPr>
        </p:nvSpPr>
        <p:spPr>
          <a:xfrm>
            <a:off x="381000" y="971550"/>
            <a:ext cx="8382000" cy="3886200"/>
          </a:xfrm>
          <a:prstGeom prst="rect">
            <a:avLst/>
          </a:prstGeom>
        </p:spPr>
        <p:txBody>
          <a:bodyPr/>
          <a:lstStyle>
            <a:lvl1pPr marL="227013" indent="-227013">
              <a:buFont typeface="Arial" panose="020B0604020202020204" pitchFamily="34" charset="0"/>
              <a:buChar char="•"/>
              <a:defRPr lang="en-US" sz="1800" b="1" kern="1200" dirty="0" smtClean="0">
                <a:solidFill>
                  <a:srgbClr val="2B353B"/>
                </a:solidFill>
                <a:latin typeface="Arial"/>
                <a:ea typeface="+mn-ea"/>
                <a:cs typeface="Arial"/>
              </a:defRPr>
            </a:lvl1pPr>
            <a:lvl2pPr marL="460375" indent="-233363">
              <a:buFont typeface="Arial" panose="020B0604020202020204" pitchFamily="34" charset="0"/>
              <a:buChar char="•"/>
              <a:defRPr lang="en-US" sz="1600" b="1" kern="1200" dirty="0" smtClean="0">
                <a:solidFill>
                  <a:srgbClr val="2B353B"/>
                </a:solidFill>
                <a:latin typeface="Arial"/>
                <a:ea typeface="+mn-ea"/>
                <a:cs typeface="Arial"/>
              </a:defRPr>
            </a:lvl2pPr>
            <a:lvl3pPr marL="687388" indent="-227013">
              <a:buFont typeface="Arial" panose="020B0604020202020204" pitchFamily="34" charset="0"/>
              <a:buChar char="•"/>
              <a:defRPr lang="en-US" sz="1600" kern="1200" dirty="0" smtClean="0">
                <a:solidFill>
                  <a:srgbClr val="2B353B"/>
                </a:solidFill>
                <a:latin typeface="Arial"/>
                <a:ea typeface="+mn-ea"/>
                <a:cs typeface="Arial"/>
              </a:defRPr>
            </a:lvl3pPr>
            <a:lvl4pPr marL="914400" indent="-227013">
              <a:buFont typeface="Arial" panose="020B0604020202020204" pitchFamily="34" charset="0"/>
              <a:buChar char="•"/>
              <a:defRPr lang="en-US" sz="1400" b="1" kern="1200" dirty="0" smtClean="0">
                <a:solidFill>
                  <a:srgbClr val="2B353B"/>
                </a:solidFill>
                <a:latin typeface="Arial"/>
                <a:ea typeface="+mn-ea"/>
                <a:cs typeface="Arial"/>
              </a:defRPr>
            </a:lvl4pPr>
            <a:lvl5pPr marL="1141413" indent="-227013">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51582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class-Blank">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Tree>
    <p:extLst>
      <p:ext uri="{BB962C8B-B14F-4D97-AF65-F5344CB8AC3E}">
        <p14:creationId xmlns:p14="http://schemas.microsoft.com/office/powerpoint/2010/main" val="3351633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class-Final">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7" name="Title 10"/>
          <p:cNvSpPr>
            <a:spLocks noGrp="1"/>
          </p:cNvSpPr>
          <p:nvPr userDrawn="1"/>
        </p:nvSpPr>
        <p:spPr>
          <a:xfrm>
            <a:off x="-337640" y="1301985"/>
            <a:ext cx="7391400" cy="704088"/>
          </a:xfrm>
          <a:prstGeom prst="rect">
            <a:avLst/>
          </a:prstGeom>
        </p:spPr>
        <p:txBody>
          <a:bodyPr/>
          <a:lstStyle>
            <a:lvl1pPr algn="ctr" defTabSz="914400" rtl="0" eaLnBrk="1" latinLnBrk="0" hangingPunct="1">
              <a:spcBef>
                <a:spcPct val="0"/>
              </a:spcBef>
              <a:buNone/>
              <a:defRPr sz="3600" b="1" kern="1200">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j-ea"/>
              <a:cs typeface="Arial" pitchFamily="34" charset="0"/>
            </a:endParaRPr>
          </a:p>
        </p:txBody>
      </p:sp>
      <p:sp>
        <p:nvSpPr>
          <p:cNvPr id="8" name="Text Placeholder 13"/>
          <p:cNvSpPr>
            <a:spLocks noGrp="1"/>
          </p:cNvSpPr>
          <p:nvPr userDrawn="1"/>
        </p:nvSpPr>
        <p:spPr>
          <a:xfrm>
            <a:off x="-375740" y="2040145"/>
            <a:ext cx="7467600" cy="466344"/>
          </a:xfrm>
          <a:prstGeom prst="rect">
            <a:avLst/>
          </a:prstGeom>
        </p:spPr>
        <p:txBody>
          <a:bodyPr/>
          <a:lstStyle>
            <a:lvl1pPr marL="342900" indent="-342900" algn="ct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Text Placeholder 11"/>
          <p:cNvSpPr>
            <a:spLocks noGrp="1"/>
          </p:cNvSpPr>
          <p:nvPr userDrawn="1"/>
        </p:nvSpPr>
        <p:spPr>
          <a:xfrm>
            <a:off x="2215060" y="2731605"/>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kern="1200"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1019" y="1334691"/>
            <a:ext cx="3584124" cy="1238152"/>
          </a:xfrm>
          <a:prstGeom prst="rect">
            <a:avLst/>
          </a:prstGeom>
        </p:spPr>
      </p:pic>
      <p:sp>
        <p:nvSpPr>
          <p:cNvPr id="13" name="TextBox 12"/>
          <p:cNvSpPr txBox="1"/>
          <p:nvPr userDrawn="1"/>
        </p:nvSpPr>
        <p:spPr>
          <a:xfrm>
            <a:off x="2688704" y="2595377"/>
            <a:ext cx="3776098" cy="492443"/>
          </a:xfrm>
          <a:prstGeom prst="rect">
            <a:avLst/>
          </a:prstGeom>
          <a:noFill/>
        </p:spPr>
        <p:txBody>
          <a:bodyPr wrap="none" rtlCol="0">
            <a:spAutoFit/>
          </a:bodyPr>
          <a:lstStyle/>
          <a:p>
            <a:r>
              <a:rPr lang="en-US" sz="1300" b="1" dirty="0" smtClean="0">
                <a:latin typeface="Arial" panose="020B0604020202020204" pitchFamily="34" charset="0"/>
                <a:cs typeface="Arial" panose="020B0604020202020204" pitchFamily="34" charset="0"/>
              </a:rPr>
              <a:t>DEFENSE INFORMATION SYSTEMS AGENCY</a:t>
            </a:r>
          </a:p>
          <a:p>
            <a:r>
              <a:rPr lang="en-US" sz="1300" dirty="0" smtClean="0">
                <a:latin typeface="Arial" panose="020B0604020202020204" pitchFamily="34" charset="0"/>
                <a:cs typeface="Arial" panose="020B0604020202020204" pitchFamily="34" charset="0"/>
              </a:rPr>
              <a:t>The IT Combat Support Agency</a:t>
            </a:r>
            <a:endParaRPr lang="en-US" sz="1300" dirty="0">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4146944" y="3231725"/>
            <a:ext cx="178802" cy="178802"/>
          </a:xfrm>
          <a:prstGeom prst="rect">
            <a:avLst/>
          </a:prstGeom>
        </p:spPr>
      </p:pic>
      <p:sp>
        <p:nvSpPr>
          <p:cNvPr id="15" name="TextBox 14"/>
          <p:cNvSpPr txBox="1"/>
          <p:nvPr userDrawn="1"/>
        </p:nvSpPr>
        <p:spPr>
          <a:xfrm>
            <a:off x="4275005" y="3199059"/>
            <a:ext cx="758541"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a:t>
            </a:r>
            <a:r>
              <a:rPr lang="en-US" sz="1100" b="1" dirty="0" smtClean="0">
                <a:latin typeface="Arial" panose="020B0604020202020204" pitchFamily="34" charset="0"/>
                <a:cs typeface="Arial" panose="020B0604020202020204" pitchFamily="34" charset="0"/>
              </a:rPr>
              <a:t>USDISA</a:t>
            </a:r>
            <a:endParaRPr lang="en-US" sz="1100" b="1" dirty="0">
              <a:latin typeface="Arial" panose="020B0604020202020204" pitchFamily="34" charset="0"/>
              <a:cs typeface="Arial" panose="020B0604020202020204" pitchFamily="34" charset="0"/>
            </a:endParaRPr>
          </a:p>
        </p:txBody>
      </p:sp>
      <p:pic>
        <p:nvPicPr>
          <p:cNvPr id="16" name="Picture 15"/>
          <p:cNvPicPr>
            <a:picLocks noChangeAspect="1"/>
          </p:cNvPicPr>
          <p:nvPr userDrawn="1"/>
        </p:nvPicPr>
        <p:blipFill>
          <a:blip r:embed="rId4" cstate="screen">
            <a:biLevel thresh="75000"/>
            <a:extLst>
              <a:ext uri="{28A0092B-C50C-407E-A947-70E740481C1C}">
                <a14:useLocalDpi xmlns:a14="http://schemas.microsoft.com/office/drawing/2010/main"/>
              </a:ext>
            </a:extLst>
          </a:blip>
          <a:stretch>
            <a:fillRect/>
          </a:stretch>
        </p:blipFill>
        <p:spPr>
          <a:xfrm>
            <a:off x="5274849" y="3218844"/>
            <a:ext cx="216903" cy="216903"/>
          </a:xfrm>
          <a:prstGeom prst="rect">
            <a:avLst/>
          </a:prstGeom>
        </p:spPr>
      </p:pic>
      <p:sp>
        <p:nvSpPr>
          <p:cNvPr id="17" name="TextBox 16"/>
          <p:cNvSpPr txBox="1"/>
          <p:nvPr userDrawn="1"/>
        </p:nvSpPr>
        <p:spPr>
          <a:xfrm>
            <a:off x="5422903" y="3178649"/>
            <a:ext cx="854721" cy="261610"/>
          </a:xfrm>
          <a:prstGeom prst="rect">
            <a:avLst/>
          </a:prstGeom>
          <a:noFill/>
        </p:spPr>
        <p:txBody>
          <a:bodyPr wrap="none" rtlCol="0">
            <a:spAutoFit/>
          </a:bodyPr>
          <a:lstStyle/>
          <a:p>
            <a:r>
              <a:rPr lang="en-US" sz="1100" b="1" dirty="0" smtClean="0">
                <a:latin typeface="Arial" panose="020B0604020202020204" pitchFamily="34" charset="0"/>
                <a:cs typeface="Arial" panose="020B0604020202020204" pitchFamily="34" charset="0"/>
              </a:rPr>
              <a:t>@USDISA</a:t>
            </a:r>
            <a:endParaRPr lang="en-US" sz="1100" b="1" dirty="0">
              <a:latin typeface="Arial" panose="020B0604020202020204" pitchFamily="34" charset="0"/>
              <a:cs typeface="Arial" panose="020B0604020202020204" pitchFamily="34" charset="0"/>
            </a:endParaRPr>
          </a:p>
        </p:txBody>
      </p:sp>
      <p:pic>
        <p:nvPicPr>
          <p:cNvPr id="18" name="Picture 1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01019" y="3248098"/>
            <a:ext cx="197194" cy="177641"/>
          </a:xfrm>
          <a:prstGeom prst="rect">
            <a:avLst/>
          </a:prstGeom>
        </p:spPr>
      </p:pic>
      <p:sp>
        <p:nvSpPr>
          <p:cNvPr id="19" name="TextBox 18"/>
          <p:cNvSpPr txBox="1"/>
          <p:nvPr userDrawn="1"/>
        </p:nvSpPr>
        <p:spPr>
          <a:xfrm>
            <a:off x="2951855" y="3197949"/>
            <a:ext cx="1072730" cy="261610"/>
          </a:xfrm>
          <a:prstGeom prst="rect">
            <a:avLst/>
          </a:prstGeom>
          <a:noFill/>
        </p:spPr>
        <p:txBody>
          <a:bodyPr wrap="none" rtlCol="0">
            <a:spAutoFit/>
          </a:bodyPr>
          <a:lstStyle/>
          <a:p>
            <a:r>
              <a:rPr lang="en-US" sz="1100" b="1" dirty="0" smtClean="0">
                <a:latin typeface="Arial" panose="020B0604020202020204" pitchFamily="34" charset="0"/>
                <a:cs typeface="Arial" panose="020B0604020202020204" pitchFamily="34" charset="0"/>
              </a:rPr>
              <a:t>www.disa.mil</a:t>
            </a: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3013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FOUO-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2" name="Text Placeholder 11"/>
          <p:cNvSpPr>
            <a:spLocks noGrp="1"/>
          </p:cNvSpPr>
          <p:nvPr>
            <p:ph type="body" sz="quarter" idx="10" hasCustomPrompt="1"/>
          </p:nvPr>
        </p:nvSpPr>
        <p:spPr>
          <a:xfrm>
            <a:off x="2547712" y="1103539"/>
            <a:ext cx="6197145" cy="703263"/>
          </a:xfrm>
          <a:prstGeom prst="rect">
            <a:avLst/>
          </a:prstGeom>
        </p:spPr>
        <p:txBody>
          <a:bodyPr/>
          <a:lstStyle>
            <a:lvl1pPr marL="0" indent="0">
              <a:buNone/>
              <a:defRPr lang="en-US" sz="44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title</a:t>
            </a:r>
            <a:endParaRPr lang="en-US" dirty="0"/>
          </a:p>
        </p:txBody>
      </p:sp>
      <p:sp>
        <p:nvSpPr>
          <p:cNvPr id="14" name="Text Placeholder 13"/>
          <p:cNvSpPr>
            <a:spLocks noGrp="1"/>
          </p:cNvSpPr>
          <p:nvPr>
            <p:ph type="body" sz="quarter" idx="11" hasCustomPrompt="1"/>
          </p:nvPr>
        </p:nvSpPr>
        <p:spPr>
          <a:xfrm>
            <a:off x="2986769" y="1763447"/>
            <a:ext cx="4665923" cy="471488"/>
          </a:xfrm>
          <a:prstGeom prst="rect">
            <a:avLst/>
          </a:prstGeom>
        </p:spPr>
        <p:txBody>
          <a:bodyPr/>
          <a:lstStyle>
            <a:lvl1pPr marL="0" indent="0">
              <a:buNone/>
              <a:defRPr lang="en-US" sz="28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subtitle</a:t>
            </a:r>
            <a:endParaRPr lang="en-US" dirty="0"/>
          </a:p>
        </p:txBody>
      </p:sp>
      <p:sp>
        <p:nvSpPr>
          <p:cNvPr id="16" name="Text Placeholder 15"/>
          <p:cNvSpPr>
            <a:spLocks noGrp="1"/>
          </p:cNvSpPr>
          <p:nvPr>
            <p:ph type="body" sz="quarter" idx="12" hasCustomPrompt="1"/>
          </p:nvPr>
        </p:nvSpPr>
        <p:spPr>
          <a:xfrm>
            <a:off x="4666343" y="3305693"/>
            <a:ext cx="4173657" cy="482436"/>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name</a:t>
            </a:r>
            <a:endParaRPr lang="en-US" dirty="0"/>
          </a:p>
        </p:txBody>
      </p:sp>
      <p:sp>
        <p:nvSpPr>
          <p:cNvPr id="17" name="Text Placeholder 15"/>
          <p:cNvSpPr>
            <a:spLocks noGrp="1"/>
          </p:cNvSpPr>
          <p:nvPr>
            <p:ph type="body" sz="quarter" idx="13" hasCustomPrompt="1"/>
          </p:nvPr>
        </p:nvSpPr>
        <p:spPr>
          <a:xfrm>
            <a:off x="4666343" y="3595976"/>
            <a:ext cx="4173661" cy="482436"/>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title</a:t>
            </a:r>
            <a:endParaRPr lang="en-US" dirty="0"/>
          </a:p>
        </p:txBody>
      </p:sp>
      <p:sp>
        <p:nvSpPr>
          <p:cNvPr id="18" name="Text Placeholder 15"/>
          <p:cNvSpPr>
            <a:spLocks noGrp="1"/>
          </p:cNvSpPr>
          <p:nvPr>
            <p:ph type="body" sz="quarter" idx="14" hasCustomPrompt="1"/>
          </p:nvPr>
        </p:nvSpPr>
        <p:spPr>
          <a:xfrm>
            <a:off x="4666333" y="3877081"/>
            <a:ext cx="4173701" cy="398709"/>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date</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6668" y="203494"/>
            <a:ext cx="1423079" cy="660726"/>
          </a:xfrm>
          <a:prstGeom prst="rect">
            <a:avLst/>
          </a:prstGeom>
        </p:spPr>
      </p:pic>
    </p:spTree>
    <p:extLst>
      <p:ext uri="{BB962C8B-B14F-4D97-AF65-F5344CB8AC3E}">
        <p14:creationId xmlns:p14="http://schemas.microsoft.com/office/powerpoint/2010/main" val="3827287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FOUO-Standard-Slid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19" name="Text Placeholder 5"/>
          <p:cNvSpPr>
            <a:spLocks noGrp="1"/>
          </p:cNvSpPr>
          <p:nvPr>
            <p:ph type="body" sz="quarter" idx="10"/>
          </p:nvPr>
        </p:nvSpPr>
        <p:spPr>
          <a:xfrm>
            <a:off x="1760538" y="95580"/>
            <a:ext cx="5045075" cy="576263"/>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Master text styles</a:t>
            </a:r>
          </a:p>
        </p:txBody>
      </p:sp>
      <p:sp>
        <p:nvSpPr>
          <p:cNvPr id="12" name="Text Placeholder 7"/>
          <p:cNvSpPr>
            <a:spLocks noGrp="1"/>
          </p:cNvSpPr>
          <p:nvPr>
            <p:ph type="body" sz="quarter" idx="11"/>
          </p:nvPr>
        </p:nvSpPr>
        <p:spPr>
          <a:xfrm>
            <a:off x="381000" y="971550"/>
            <a:ext cx="8382000" cy="3886200"/>
          </a:xfrm>
          <a:prstGeom prst="rect">
            <a:avLst/>
          </a:prstGeom>
        </p:spPr>
        <p:txBody>
          <a:bodyPr/>
          <a:lstStyle>
            <a:lvl1pPr marL="285750" indent="-285750">
              <a:buFont typeface="Arial" panose="020B0604020202020204" pitchFamily="34" charset="0"/>
              <a:buChar char="•"/>
              <a:defRPr lang="en-US" sz="1800" b="1" kern="1200" dirty="0" smtClean="0">
                <a:solidFill>
                  <a:srgbClr val="2B353B"/>
                </a:solidFill>
                <a:latin typeface="Arial"/>
                <a:ea typeface="+mn-ea"/>
                <a:cs typeface="Arial"/>
              </a:defRPr>
            </a:lvl1pPr>
            <a:lvl2pPr marL="512762" indent="-285750">
              <a:buFont typeface="Arial" panose="020B0604020202020204" pitchFamily="34" charset="0"/>
              <a:buChar char="•"/>
              <a:defRPr lang="en-US" sz="1600" b="1" kern="1200" dirty="0" smtClean="0">
                <a:solidFill>
                  <a:srgbClr val="2B353B"/>
                </a:solidFill>
                <a:latin typeface="Arial"/>
                <a:ea typeface="+mn-ea"/>
                <a:cs typeface="Arial"/>
              </a:defRPr>
            </a:lvl2pPr>
            <a:lvl3pPr marL="746125" indent="-285750">
              <a:buFont typeface="Arial" panose="020B0604020202020204" pitchFamily="34" charset="0"/>
              <a:buChar char="•"/>
              <a:defRPr lang="en-US" sz="1600" kern="1200" dirty="0" smtClean="0">
                <a:solidFill>
                  <a:srgbClr val="2B353B"/>
                </a:solidFill>
                <a:latin typeface="Arial"/>
                <a:ea typeface="+mn-ea"/>
                <a:cs typeface="Arial"/>
              </a:defRPr>
            </a:lvl3pPr>
            <a:lvl4pPr marL="973137" indent="-285750">
              <a:buFont typeface="Arial" panose="020B0604020202020204" pitchFamily="34" charset="0"/>
              <a:buChar char="•"/>
              <a:defRPr lang="en-US" sz="1400" b="1" kern="1200" dirty="0" smtClean="0">
                <a:solidFill>
                  <a:srgbClr val="2B353B"/>
                </a:solidFill>
                <a:latin typeface="Arial"/>
                <a:ea typeface="+mn-ea"/>
                <a:cs typeface="Arial"/>
              </a:defRPr>
            </a:lvl4pPr>
            <a:lvl5pPr marL="1200150" indent="-28575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36172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FOUO-Sub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3171497"/>
            <a:ext cx="5437632" cy="466344"/>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762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pic>
        <p:nvPicPr>
          <p:cNvPr id="11" name="Picture 10" descr="Business ModelYM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507" y="227122"/>
            <a:ext cx="1343111" cy="488655"/>
          </a:xfrm>
          <a:prstGeom prst="rect">
            <a:avLst/>
          </a:prstGeom>
        </p:spPr>
      </p:pic>
      <p:sp>
        <p:nvSpPr>
          <p:cNvPr id="13" name="Rectangle 12"/>
          <p:cNvSpPr/>
          <p:nvPr userDrawn="1"/>
        </p:nvSpPr>
        <p:spPr>
          <a:xfrm>
            <a:off x="0" y="765702"/>
            <a:ext cx="9144000" cy="118239"/>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639B7"/>
                </a:solidFill>
              </a:rPr>
              <a:t>        </a:t>
            </a:r>
            <a:endParaRPr lang="en-US" dirty="0">
              <a:solidFill>
                <a:srgbClr val="6639B7"/>
              </a:solidFill>
            </a:endParaRPr>
          </a:p>
        </p:txBody>
      </p:sp>
      <p:sp>
        <p:nvSpPr>
          <p:cNvPr id="9" name="Text Placeholder 12"/>
          <p:cNvSpPr>
            <a:spLocks noGrp="1"/>
          </p:cNvSpPr>
          <p:nvPr>
            <p:ph type="body" sz="quarter" idx="13"/>
          </p:nvPr>
        </p:nvSpPr>
        <p:spPr>
          <a:xfrm>
            <a:off x="1760538" y="85995"/>
            <a:ext cx="5342011" cy="463550"/>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smtClean="0"/>
              <a:t>Click to edit Master text styles</a:t>
            </a:r>
          </a:p>
        </p:txBody>
      </p:sp>
      <p:sp>
        <p:nvSpPr>
          <p:cNvPr id="12" name="Text Placeholder 14"/>
          <p:cNvSpPr>
            <a:spLocks noGrp="1"/>
          </p:cNvSpPr>
          <p:nvPr>
            <p:ph type="body" sz="quarter" idx="14"/>
          </p:nvPr>
        </p:nvSpPr>
        <p:spPr>
          <a:xfrm>
            <a:off x="1767625" y="392974"/>
            <a:ext cx="5334923" cy="546100"/>
          </a:xfrm>
          <a:prstGeom prst="rect">
            <a:avLst/>
          </a:prstGeom>
        </p:spPr>
        <p:txBody>
          <a:bodyPr/>
          <a:lstStyle>
            <a:lvl1pPr marL="0" indent="0">
              <a:buNone/>
              <a:defRPr lang="en-US" sz="1400" kern="1200" dirty="0" smtClean="0">
                <a:solidFill>
                  <a:srgbClr val="2B353B"/>
                </a:solidFill>
                <a:latin typeface="Franklin Gothic Medium Cond" panose="020B0606030402020204" pitchFamily="34" charset="0"/>
                <a:ea typeface="+mn-ea"/>
                <a:cs typeface="Franklin Gothic Medium Cond" panose="020B0606030402020204" pitchFamily="34" charset="0"/>
              </a:defRPr>
            </a:lvl1pPr>
          </a:lstStyle>
          <a:p>
            <a:pPr lvl="0"/>
            <a:r>
              <a:rPr lang="en-US" dirty="0" smtClean="0"/>
              <a:t>Click to edit Master text</a:t>
            </a:r>
            <a:endParaRPr lang="en-US" dirty="0"/>
          </a:p>
        </p:txBody>
      </p:sp>
      <p:sp>
        <p:nvSpPr>
          <p:cNvPr id="17" name="Text Placeholder 7"/>
          <p:cNvSpPr>
            <a:spLocks noGrp="1"/>
          </p:cNvSpPr>
          <p:nvPr>
            <p:ph type="body" sz="quarter" idx="11"/>
          </p:nvPr>
        </p:nvSpPr>
        <p:spPr>
          <a:xfrm>
            <a:off x="381000" y="971550"/>
            <a:ext cx="8382000" cy="3886200"/>
          </a:xfrm>
          <a:prstGeom prst="rect">
            <a:avLst/>
          </a:prstGeom>
        </p:spPr>
        <p:txBody>
          <a:bodyPr/>
          <a:lstStyle>
            <a:lvl1pPr marL="227013" indent="-227013">
              <a:buFont typeface="Arial" panose="020B0604020202020204" pitchFamily="34" charset="0"/>
              <a:buChar char="•"/>
              <a:defRPr lang="en-US" sz="1800" b="1" kern="1200" dirty="0" smtClean="0">
                <a:solidFill>
                  <a:srgbClr val="2B353B"/>
                </a:solidFill>
                <a:latin typeface="Arial"/>
                <a:ea typeface="+mn-ea"/>
                <a:cs typeface="Arial"/>
              </a:defRPr>
            </a:lvl1pPr>
            <a:lvl2pPr marL="460375" indent="-233363">
              <a:buFont typeface="Arial" panose="020B0604020202020204" pitchFamily="34" charset="0"/>
              <a:buChar char="•"/>
              <a:defRPr lang="en-US" sz="1600" b="1" kern="1200" dirty="0" smtClean="0">
                <a:solidFill>
                  <a:srgbClr val="2B353B"/>
                </a:solidFill>
                <a:latin typeface="Arial"/>
                <a:ea typeface="+mn-ea"/>
                <a:cs typeface="Arial"/>
              </a:defRPr>
            </a:lvl2pPr>
            <a:lvl3pPr marL="687388" indent="-227013">
              <a:buFont typeface="Arial" panose="020B0604020202020204" pitchFamily="34" charset="0"/>
              <a:buChar char="•"/>
              <a:defRPr lang="en-US" sz="1600" kern="1200" dirty="0" smtClean="0">
                <a:solidFill>
                  <a:srgbClr val="2B353B"/>
                </a:solidFill>
                <a:latin typeface="Arial"/>
                <a:ea typeface="+mn-ea"/>
                <a:cs typeface="Arial"/>
              </a:defRPr>
            </a:lvl3pPr>
            <a:lvl4pPr marL="914400" indent="-227013">
              <a:buFont typeface="Arial" panose="020B0604020202020204" pitchFamily="34" charset="0"/>
              <a:buChar char="•"/>
              <a:defRPr lang="en-US" sz="1400" b="1" kern="1200" dirty="0" smtClean="0">
                <a:solidFill>
                  <a:srgbClr val="2B353B"/>
                </a:solidFill>
                <a:latin typeface="Arial"/>
                <a:ea typeface="+mn-ea"/>
                <a:cs typeface="Arial"/>
              </a:defRPr>
            </a:lvl4pPr>
            <a:lvl5pPr marL="1141413" indent="-227013">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58772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4917835"/>
            <a:ext cx="9144000" cy="231951"/>
          </a:xfrm>
          <a:prstGeom prst="rect">
            <a:avLst/>
          </a:prstGeom>
          <a:solidFill>
            <a:srgbClr val="54449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2" name="TextBox 21"/>
          <p:cNvSpPr txBox="1"/>
          <p:nvPr/>
        </p:nvSpPr>
        <p:spPr>
          <a:xfrm>
            <a:off x="3734" y="4927128"/>
            <a:ext cx="1736013" cy="215444"/>
          </a:xfrm>
          <a:prstGeom prst="rect">
            <a:avLst/>
          </a:prstGeom>
          <a:noFill/>
        </p:spPr>
        <p:txBody>
          <a:bodyPr wrap="square" rtlCol="0">
            <a:spAutoFit/>
          </a:bodyPr>
          <a:lstStyle/>
          <a:p>
            <a:r>
              <a:rPr lang="en-US" sz="800" dirty="0" smtClean="0">
                <a:solidFill>
                  <a:prstClr val="white"/>
                </a:solidFill>
                <a:latin typeface="Arial" panose="020B0604020202020204" pitchFamily="34" charset="0"/>
                <a:cs typeface="Arial" panose="020B0604020202020204" pitchFamily="34" charset="0"/>
              </a:rPr>
              <a:t>UNCLASSIFIED</a:t>
            </a:r>
            <a:endParaRPr lang="en-US" sz="800" dirty="0">
              <a:solidFill>
                <a:prstClr val="white"/>
              </a:solidFill>
              <a:latin typeface="Arial" panose="020B0604020202020204" pitchFamily="34" charset="0"/>
              <a:cs typeface="Arial" panose="020B0604020202020204" pitchFamily="34" charset="0"/>
            </a:endParaRPr>
          </a:p>
        </p:txBody>
      </p:sp>
      <p:sp>
        <p:nvSpPr>
          <p:cNvPr id="3" name="TextBox 2"/>
          <p:cNvSpPr txBox="1"/>
          <p:nvPr userDrawn="1"/>
        </p:nvSpPr>
        <p:spPr>
          <a:xfrm>
            <a:off x="8670265" y="4926088"/>
            <a:ext cx="309700" cy="215444"/>
          </a:xfrm>
          <a:prstGeom prst="rect">
            <a:avLst/>
          </a:prstGeom>
          <a:noFill/>
        </p:spPr>
        <p:txBody>
          <a:bodyPr wrap="none" rtlCol="0">
            <a:spAutoFit/>
          </a:bodyPr>
          <a:lstStyle/>
          <a:p>
            <a:fld id="{07CC08AF-CD2F-4FB6-81F8-8A28022920BC}" type="slidenum">
              <a:rPr lang="en-US" sz="800" smtClean="0">
                <a:solidFill>
                  <a:schemeClr val="bg1"/>
                </a:solidFill>
                <a:latin typeface="Arial" panose="020B0604020202020204" pitchFamily="34" charset="0"/>
                <a:cs typeface="Arial" panose="020B0604020202020204" pitchFamily="34" charset="0"/>
              </a:rPr>
              <a:t>‹#›</a:t>
            </a:fld>
            <a:endParaRPr lang="en-US" sz="800" dirty="0">
              <a:solidFill>
                <a:schemeClr val="bg1"/>
              </a:solidFill>
              <a:latin typeface="Arial" panose="020B0604020202020204" pitchFamily="34" charset="0"/>
              <a:cs typeface="Arial" panose="020B0604020202020204" pitchFamily="34" charset="0"/>
            </a:endParaRPr>
          </a:p>
        </p:txBody>
      </p:sp>
      <p:sp>
        <p:nvSpPr>
          <p:cNvPr id="5" name="TextBox 4"/>
          <p:cNvSpPr txBox="1"/>
          <p:nvPr userDrawn="1"/>
        </p:nvSpPr>
        <p:spPr>
          <a:xfrm>
            <a:off x="7160087" y="-40057"/>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2B353B"/>
                </a:solidFill>
                <a:effectLst/>
                <a:uLnTx/>
                <a:uFillTx/>
                <a:latin typeface="Arial" panose="020B0604020202020204" pitchFamily="34" charset="0"/>
                <a:cs typeface="Arial" panose="020B0604020202020204" pitchFamily="34" charset="0"/>
              </a:rPr>
              <a:t>UNCLASSIFIED</a:t>
            </a:r>
            <a:endParaRPr kumimoji="0" lang="en-US" sz="800" b="0" i="0" u="none" strike="noStrike" kern="0" cap="none" spc="0" normalizeH="0" baseline="0" noProof="0" dirty="0">
              <a:ln>
                <a:noFill/>
              </a:ln>
              <a:solidFill>
                <a:srgbClr val="2B353B"/>
              </a:solidFill>
              <a:effectLst/>
              <a:uLnTx/>
              <a:uFillTx/>
              <a:latin typeface="Arial" panose="020B0604020202020204" pitchFamily="34" charset="0"/>
              <a:cs typeface="Arial" panose="020B0604020202020204" pitchFamily="34" charset="0"/>
            </a:endParaRPr>
          </a:p>
        </p:txBody>
      </p:sp>
      <p:sp>
        <p:nvSpPr>
          <p:cNvPr id="6" name="Title 4"/>
          <p:cNvSpPr txBox="1">
            <a:spLocks/>
          </p:cNvSpPr>
          <p:nvPr userDrawn="1"/>
        </p:nvSpPr>
        <p:spPr>
          <a:xfrm>
            <a:off x="584283" y="4902422"/>
            <a:ext cx="8157629" cy="260064"/>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100" b="0" dirty="0" smtClean="0">
                <a:solidFill>
                  <a:prstClr val="white"/>
                </a:solidFill>
                <a:latin typeface="Franklin Gothic Medium Cond" panose="020B0606030402020204" pitchFamily="34" charset="0"/>
                <a:cs typeface="Franklin Gothic Medium"/>
              </a:rPr>
              <a:t>TRUST IN DISA: MISSION FIRST, PEOPLE ALWAYS!</a:t>
            </a:r>
          </a:p>
        </p:txBody>
      </p:sp>
    </p:spTree>
    <p:extLst>
      <p:ext uri="{BB962C8B-B14F-4D97-AF65-F5344CB8AC3E}">
        <p14:creationId xmlns:p14="http://schemas.microsoft.com/office/powerpoint/2010/main" val="24285293"/>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73" r:id="rId3"/>
    <p:sldLayoutId id="2147483694" r:id="rId4"/>
    <p:sldLayoutId id="2147483674" r:id="rId5"/>
    <p:sldLayoutId id="2147483681" r:id="rId6"/>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4917835"/>
            <a:ext cx="9144000" cy="231951"/>
          </a:xfrm>
          <a:prstGeom prst="rect">
            <a:avLst/>
          </a:prstGeom>
          <a:solidFill>
            <a:srgbClr val="54449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2" name="TextBox 21"/>
          <p:cNvSpPr txBox="1"/>
          <p:nvPr/>
        </p:nvSpPr>
        <p:spPr>
          <a:xfrm>
            <a:off x="3734" y="4927128"/>
            <a:ext cx="269501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prstClr val="white"/>
                </a:solidFill>
                <a:latin typeface="Arial" panose="020B0604020202020204" pitchFamily="34" charset="0"/>
                <a:cs typeface="Arial" panose="020B0604020202020204" pitchFamily="34" charset="0"/>
              </a:rPr>
              <a:t>UNCLASSIFIED//FOR OFFICIAL USE ONLY</a:t>
            </a:r>
          </a:p>
          <a:p>
            <a:endParaRPr lang="en-US" sz="800" dirty="0">
              <a:solidFill>
                <a:prstClr val="white"/>
              </a:solidFill>
              <a:latin typeface="Arial" panose="020B0604020202020204" pitchFamily="34" charset="0"/>
              <a:cs typeface="Arial" panose="020B0604020202020204" pitchFamily="34" charset="0"/>
            </a:endParaRPr>
          </a:p>
        </p:txBody>
      </p:sp>
      <p:sp>
        <p:nvSpPr>
          <p:cNvPr id="3" name="TextBox 2"/>
          <p:cNvSpPr txBox="1"/>
          <p:nvPr userDrawn="1"/>
        </p:nvSpPr>
        <p:spPr>
          <a:xfrm>
            <a:off x="8670265" y="4926088"/>
            <a:ext cx="309700" cy="215444"/>
          </a:xfrm>
          <a:prstGeom prst="rect">
            <a:avLst/>
          </a:prstGeom>
          <a:noFill/>
        </p:spPr>
        <p:txBody>
          <a:bodyPr wrap="none" rtlCol="0">
            <a:spAutoFit/>
          </a:bodyPr>
          <a:lstStyle/>
          <a:p>
            <a:fld id="{07CC08AF-CD2F-4FB6-81F8-8A28022920BC}" type="slidenum">
              <a:rPr lang="en-US" sz="800" smtClean="0">
                <a:solidFill>
                  <a:schemeClr val="bg1"/>
                </a:solidFill>
                <a:latin typeface="Arial" panose="020B0604020202020204" pitchFamily="34" charset="0"/>
                <a:cs typeface="Arial" panose="020B0604020202020204" pitchFamily="34" charset="0"/>
              </a:rPr>
              <a:t>‹#›</a:t>
            </a:fld>
            <a:endParaRPr lang="en-US" sz="800" dirty="0">
              <a:solidFill>
                <a:schemeClr val="bg1"/>
              </a:solidFill>
              <a:latin typeface="Arial" panose="020B0604020202020204" pitchFamily="34" charset="0"/>
              <a:cs typeface="Arial" panose="020B0604020202020204" pitchFamily="34" charset="0"/>
            </a:endParaRPr>
          </a:p>
        </p:txBody>
      </p:sp>
      <p:sp>
        <p:nvSpPr>
          <p:cNvPr id="5" name="TextBox 4"/>
          <p:cNvSpPr txBox="1"/>
          <p:nvPr userDrawn="1"/>
        </p:nvSpPr>
        <p:spPr>
          <a:xfrm>
            <a:off x="6616700" y="-40057"/>
            <a:ext cx="2511573" cy="33855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2B353B"/>
                </a:solidFill>
                <a:effectLst/>
                <a:uLnTx/>
                <a:uFillTx/>
                <a:latin typeface="Arial" panose="020B0604020202020204" pitchFamily="34" charset="0"/>
                <a:cs typeface="Arial" panose="020B0604020202020204" pitchFamily="34" charset="0"/>
              </a:rPr>
              <a:t>UNCLASSIFIED//FOR OFFICIAL USE ONLY</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2B353B"/>
              </a:solidFill>
              <a:effectLst/>
              <a:uLnTx/>
              <a:uFillTx/>
              <a:latin typeface="Arial" panose="020B0604020202020204" pitchFamily="34" charset="0"/>
              <a:cs typeface="Arial" panose="020B0604020202020204" pitchFamily="34" charset="0"/>
            </a:endParaRPr>
          </a:p>
        </p:txBody>
      </p:sp>
      <p:sp>
        <p:nvSpPr>
          <p:cNvPr id="6" name="Title 4"/>
          <p:cNvSpPr txBox="1">
            <a:spLocks/>
          </p:cNvSpPr>
          <p:nvPr userDrawn="1"/>
        </p:nvSpPr>
        <p:spPr>
          <a:xfrm>
            <a:off x="584283" y="4902422"/>
            <a:ext cx="8157629" cy="260064"/>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100" b="0" dirty="0" smtClean="0">
                <a:solidFill>
                  <a:prstClr val="white"/>
                </a:solidFill>
                <a:latin typeface="Franklin Gothic Medium Cond" panose="020B0606030402020204" pitchFamily="34" charset="0"/>
                <a:cs typeface="Franklin Gothic Medium"/>
              </a:rPr>
              <a:t>TRUST IN DISA: MISSION FIRST, PEOPLE ALWAYS!</a:t>
            </a:r>
          </a:p>
        </p:txBody>
      </p:sp>
    </p:spTree>
    <p:extLst>
      <p:ext uri="{BB962C8B-B14F-4D97-AF65-F5344CB8AC3E}">
        <p14:creationId xmlns:p14="http://schemas.microsoft.com/office/powerpoint/2010/main" val="213801863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4917835"/>
            <a:ext cx="9144000" cy="231951"/>
          </a:xfrm>
          <a:prstGeom prst="rect">
            <a:avLst/>
          </a:prstGeom>
          <a:solidFill>
            <a:srgbClr val="54449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TextBox 7"/>
          <p:cNvSpPr txBox="1"/>
          <p:nvPr/>
        </p:nvSpPr>
        <p:spPr>
          <a:xfrm>
            <a:off x="3733" y="4927128"/>
            <a:ext cx="2577541" cy="215444"/>
          </a:xfrm>
          <a:prstGeom prst="rect">
            <a:avLst/>
          </a:prstGeom>
          <a:noFill/>
        </p:spPr>
        <p:txBody>
          <a:bodyPr wrap="square" rtlCol="0">
            <a:spAutoFit/>
          </a:bodyPr>
          <a:lstStyle/>
          <a:p>
            <a:r>
              <a:rPr lang="en-US" sz="800" dirty="0" smtClean="0">
                <a:solidFill>
                  <a:prstClr val="white"/>
                </a:solidFill>
                <a:latin typeface="Arial" panose="020B0604020202020204" pitchFamily="34" charset="0"/>
                <a:cs typeface="Arial" panose="020B0604020202020204" pitchFamily="34" charset="0"/>
              </a:rPr>
              <a:t>CONTRACT /  ACQUISITION</a:t>
            </a:r>
            <a:r>
              <a:rPr lang="en-US" sz="800" baseline="0" dirty="0" smtClean="0">
                <a:solidFill>
                  <a:prstClr val="white"/>
                </a:solidFill>
                <a:latin typeface="Arial" panose="020B0604020202020204" pitchFamily="34" charset="0"/>
                <a:cs typeface="Arial" panose="020B0604020202020204" pitchFamily="34" charset="0"/>
              </a:rPr>
              <a:t> </a:t>
            </a:r>
            <a:r>
              <a:rPr lang="en-US" sz="800" dirty="0" smtClean="0">
                <a:solidFill>
                  <a:prstClr val="white"/>
                </a:solidFill>
                <a:latin typeface="Arial" panose="020B0604020202020204" pitchFamily="34" charset="0"/>
                <a:cs typeface="Arial" panose="020B0604020202020204" pitchFamily="34" charset="0"/>
              </a:rPr>
              <a:t>SENSITIVE /  FOUO</a:t>
            </a:r>
            <a:endParaRPr lang="en-US" sz="800" dirty="0">
              <a:solidFill>
                <a:prstClr val="white"/>
              </a:solidFill>
              <a:latin typeface="Arial" panose="020B0604020202020204" pitchFamily="34" charset="0"/>
              <a:cs typeface="Arial" panose="020B0604020202020204" pitchFamily="34" charset="0"/>
            </a:endParaRPr>
          </a:p>
        </p:txBody>
      </p:sp>
      <p:sp>
        <p:nvSpPr>
          <p:cNvPr id="6" name="TextBox 5"/>
          <p:cNvSpPr txBox="1"/>
          <p:nvPr userDrawn="1"/>
        </p:nvSpPr>
        <p:spPr>
          <a:xfrm>
            <a:off x="8670265" y="4926088"/>
            <a:ext cx="309700" cy="215444"/>
          </a:xfrm>
          <a:prstGeom prst="rect">
            <a:avLst/>
          </a:prstGeom>
          <a:noFill/>
        </p:spPr>
        <p:txBody>
          <a:bodyPr wrap="none" rtlCol="0">
            <a:spAutoFit/>
          </a:bodyPr>
          <a:lstStyle/>
          <a:p>
            <a:fld id="{07CC08AF-CD2F-4FB6-81F8-8A28022920BC}" type="slidenum">
              <a:rPr lang="en-US" sz="800" smtClean="0">
                <a:solidFill>
                  <a:schemeClr val="bg1"/>
                </a:solidFill>
                <a:latin typeface="Arial" panose="020B0604020202020204" pitchFamily="34" charset="0"/>
                <a:cs typeface="Arial" panose="020B0604020202020204" pitchFamily="34" charset="0"/>
              </a:rPr>
              <a:t>‹#›</a:t>
            </a:fld>
            <a:endParaRPr lang="en-US" sz="800" dirty="0">
              <a:solidFill>
                <a:schemeClr val="bg1"/>
              </a:solidFill>
              <a:latin typeface="Arial" panose="020B0604020202020204" pitchFamily="34" charset="0"/>
              <a:cs typeface="Arial" panose="020B0604020202020204" pitchFamily="34" charset="0"/>
            </a:endParaRPr>
          </a:p>
        </p:txBody>
      </p:sp>
      <p:sp>
        <p:nvSpPr>
          <p:cNvPr id="5" name="TextBox 4"/>
          <p:cNvSpPr txBox="1"/>
          <p:nvPr userDrawn="1"/>
        </p:nvSpPr>
        <p:spPr>
          <a:xfrm>
            <a:off x="6524626" y="-40057"/>
            <a:ext cx="2603648"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smtClean="0">
                <a:solidFill>
                  <a:srgbClr val="2B353B"/>
                </a:solidFill>
              </a:rPr>
              <a:t>CONTRACT / ACQUISITION SENSITIVE /  FOUO</a:t>
            </a:r>
            <a:endParaRPr lang="en-US" dirty="0">
              <a:solidFill>
                <a:srgbClr val="2B353B"/>
              </a:solidFill>
            </a:endParaRPr>
          </a:p>
        </p:txBody>
      </p:sp>
      <p:sp>
        <p:nvSpPr>
          <p:cNvPr id="7" name="Title 4"/>
          <p:cNvSpPr txBox="1">
            <a:spLocks/>
          </p:cNvSpPr>
          <p:nvPr userDrawn="1"/>
        </p:nvSpPr>
        <p:spPr>
          <a:xfrm>
            <a:off x="584283" y="4902422"/>
            <a:ext cx="8157629" cy="260064"/>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100" b="0" dirty="0" smtClean="0">
                <a:solidFill>
                  <a:prstClr val="white"/>
                </a:solidFill>
                <a:latin typeface="Franklin Gothic Medium Cond" panose="020B0606030402020204" pitchFamily="34" charset="0"/>
                <a:cs typeface="Franklin Gothic Medium"/>
              </a:rPr>
              <a:t>TRUST IN DISA: MISSION FIRST, PEOPLE ALWAYS!</a:t>
            </a:r>
          </a:p>
        </p:txBody>
      </p:sp>
    </p:spTree>
    <p:extLst>
      <p:ext uri="{BB962C8B-B14F-4D97-AF65-F5344CB8AC3E}">
        <p14:creationId xmlns:p14="http://schemas.microsoft.com/office/powerpoint/2010/main" val="304686004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6" r:id="rId4"/>
    <p:sldLayoutId id="2147483692" r:id="rId5"/>
    <p:sldLayoutId id="2147483693" r:id="rId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c.sans.edu/diary/Google+Chrome+and+(weird)+DNS+requests/1031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yberwardog.blogspot.com/" TargetMode="External"/><Relationship Id="rId7" Type="http://schemas.openxmlformats.org/officeDocument/2006/relationships/hyperlink" Target="https://uncoder.io/" TargetMode="External"/><Relationship Id="rId2" Type="http://schemas.openxmlformats.org/officeDocument/2006/relationships/hyperlink" Target="https://github.com/Cyb3rWard0g/HELK" TargetMode="External"/><Relationship Id="rId1" Type="http://schemas.openxmlformats.org/officeDocument/2006/relationships/slideLayout" Target="../slideLayouts/slideLayout2.xml"/><Relationship Id="rId6" Type="http://schemas.openxmlformats.org/officeDocument/2006/relationships/hyperlink" Target="https://github.com/nsacyber/Event-Forwarding-Guidance/tree/master/Events" TargetMode="External"/><Relationship Id="rId5" Type="http://schemas.openxmlformats.org/officeDocument/2006/relationships/hyperlink" Target="https://securityonion.net/" TargetMode="External"/><Relationship Id="rId4" Type="http://schemas.openxmlformats.org/officeDocument/2006/relationships/hyperlink" Target="https://docs.microsoft.com/en-us/sysinternals/downloads/sysmo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irongeek.com/i.php?page=videos/bsidescolumbus2018/p05-the-quieter-you-become-the-more-youre-able-to-helk-nate-guagenti-roberto-rodriquez" TargetMode="External"/><Relationship Id="rId2" Type="http://schemas.openxmlformats.org/officeDocument/2006/relationships/hyperlink" Target="https://channel9.msdn.com/Events/Ignite/Australia-2015/INF32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keydet89/Tools/blob/master/exe/eventmap.txt" TargetMode="External"/><Relationship Id="rId3" Type="http://schemas.openxmlformats.org/officeDocument/2006/relationships/hyperlink" Target="https://github.com/Cyb3rWard0g/OSSEM" TargetMode="External"/><Relationship Id="rId7" Type="http://schemas.openxmlformats.org/officeDocument/2006/relationships/hyperlink" Target="http://blogs.sans.org/cyber-defense/files/2014/07/Process_Hacker_SANS_Jason_Fossen.pdf" TargetMode="External"/><Relationship Id="rId2" Type="http://schemas.openxmlformats.org/officeDocument/2006/relationships/hyperlink" Target="https://www.andreafortuna.org/dfir/forensics/standard-windows-processes-a-brief-reference/" TargetMode="External"/><Relationship Id="rId1" Type="http://schemas.openxmlformats.org/officeDocument/2006/relationships/slideLayout" Target="../slideLayouts/slideLayout2.xml"/><Relationship Id="rId6" Type="http://schemas.openxmlformats.org/officeDocument/2006/relationships/hyperlink" Target="http://www.hexacorn.com/blog/category/autostart-persistence/" TargetMode="External"/><Relationship Id="rId11" Type="http://schemas.openxmlformats.org/officeDocument/2006/relationships/hyperlink" Target="https://jpcertcc.github.io/ToolAnalysisResultSheet/" TargetMode="External"/><Relationship Id="rId5" Type="http://schemas.openxmlformats.org/officeDocument/2006/relationships/hyperlink" Target="https://sqrrl.com/media/Framework-for-Threat-Hunting-Whitepaper.pdf" TargetMode="External"/><Relationship Id="rId10" Type="http://schemas.openxmlformats.org/officeDocument/2006/relationships/hyperlink" Target="https://www.threathunting.net/reading-list" TargetMode="External"/><Relationship Id="rId4" Type="http://schemas.openxmlformats.org/officeDocument/2006/relationships/hyperlink" Target="https://attack.mitre.org/matrices/enterprise/" TargetMode="External"/><Relationship Id="rId9" Type="http://schemas.openxmlformats.org/officeDocument/2006/relationships/hyperlink" Target="https://youtu.be/7q7GGg-Ws9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ndgameinc/RTA" TargetMode="External"/><Relationship Id="rId2" Type="http://schemas.openxmlformats.org/officeDocument/2006/relationships/hyperlink" Target="https://atomicredteam.io/" TargetMode="External"/><Relationship Id="rId1" Type="http://schemas.openxmlformats.org/officeDocument/2006/relationships/slideLayout" Target="../slideLayouts/slideLayout2.xml"/><Relationship Id="rId5" Type="http://schemas.openxmlformats.org/officeDocument/2006/relationships/hyperlink" Target="https://github.com/mitre/caldera" TargetMode="External"/><Relationship Id="rId4" Type="http://schemas.openxmlformats.org/officeDocument/2006/relationships/hyperlink" Target="https://github.com/uber-common/mett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ow7YRDEDJs67kcKMZZ66_5z1ipJry9QrsDQkjQvizJM/edit#gid=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Harvesting Logs for Enhanced Investigations</a:t>
            </a:r>
            <a:endParaRPr lang="en-US" dirty="0">
              <a:latin typeface="Centaur" panose="02030504050205020304" pitchFamily="18" charset="0"/>
            </a:endParaRPr>
          </a:p>
        </p:txBody>
      </p:sp>
      <p:sp>
        <p:nvSpPr>
          <p:cNvPr id="3" name="Text Placeholder 2"/>
          <p:cNvSpPr>
            <a:spLocks noGrp="1"/>
          </p:cNvSpPr>
          <p:nvPr>
            <p:ph type="body" sz="quarter" idx="11"/>
          </p:nvPr>
        </p:nvSpPr>
        <p:spPr>
          <a:xfrm>
            <a:off x="2986769" y="2382009"/>
            <a:ext cx="4665923" cy="471488"/>
          </a:xfrm>
        </p:spPr>
        <p:txBody>
          <a:bodyPr/>
          <a:lstStyle/>
          <a:p>
            <a:r>
              <a:rPr lang="en-US" dirty="0"/>
              <a:t>I</a:t>
            </a:r>
            <a:r>
              <a:rPr lang="en-US" dirty="0" smtClean="0"/>
              <a:t> </a:t>
            </a:r>
            <a:r>
              <a:rPr lang="en-US" dirty="0"/>
              <a:t>&lt;3 Logs</a:t>
            </a:r>
          </a:p>
        </p:txBody>
      </p:sp>
      <p:sp>
        <p:nvSpPr>
          <p:cNvPr id="4" name="Text Placeholder 3"/>
          <p:cNvSpPr>
            <a:spLocks noGrp="1"/>
          </p:cNvSpPr>
          <p:nvPr>
            <p:ph type="body" sz="quarter" idx="12"/>
          </p:nvPr>
        </p:nvSpPr>
        <p:spPr/>
        <p:txBody>
          <a:bodyPr/>
          <a:lstStyle/>
          <a:p>
            <a:r>
              <a:rPr lang="en-US" dirty="0" smtClean="0"/>
              <a:t>David Gainey</a:t>
            </a:r>
            <a:endParaRPr lang="en-US" dirty="0"/>
          </a:p>
        </p:txBody>
      </p:sp>
      <p:sp>
        <p:nvSpPr>
          <p:cNvPr id="5" name="Text Placeholder 4"/>
          <p:cNvSpPr>
            <a:spLocks noGrp="1"/>
          </p:cNvSpPr>
          <p:nvPr>
            <p:ph type="body" sz="quarter" idx="13"/>
          </p:nvPr>
        </p:nvSpPr>
        <p:spPr/>
        <p:txBody>
          <a:bodyPr/>
          <a:lstStyle/>
          <a:p>
            <a:r>
              <a:rPr lang="en-US" dirty="0" smtClean="0"/>
              <a:t>DISA Incident Response Team</a:t>
            </a:r>
            <a:endParaRPr lang="en-US" dirty="0"/>
          </a:p>
        </p:txBody>
      </p:sp>
      <p:sp>
        <p:nvSpPr>
          <p:cNvPr id="6" name="Text Placeholder 5"/>
          <p:cNvSpPr>
            <a:spLocks noGrp="1"/>
          </p:cNvSpPr>
          <p:nvPr>
            <p:ph type="body" sz="quarter" idx="14"/>
          </p:nvPr>
        </p:nvSpPr>
        <p:spPr/>
        <p:txBody>
          <a:bodyPr/>
          <a:lstStyle/>
          <a:p>
            <a:r>
              <a:rPr lang="en-US" dirty="0" smtClean="0"/>
              <a:t>9 JAN 2019</a:t>
            </a:r>
            <a:endParaRPr lang="en-US" dirty="0"/>
          </a:p>
        </p:txBody>
      </p:sp>
    </p:spTree>
    <p:extLst>
      <p:ext uri="{BB962C8B-B14F-4D97-AF65-F5344CB8AC3E}">
        <p14:creationId xmlns:p14="http://schemas.microsoft.com/office/powerpoint/2010/main" val="963225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Hunting Concepts</a:t>
            </a:r>
            <a:endParaRPr lang="en-US" dirty="0"/>
          </a:p>
        </p:txBody>
      </p:sp>
      <p:sp>
        <p:nvSpPr>
          <p:cNvPr id="3" name="Text Placeholder 2"/>
          <p:cNvSpPr>
            <a:spLocks noGrp="1"/>
          </p:cNvSpPr>
          <p:nvPr>
            <p:ph type="body" sz="quarter" idx="11"/>
          </p:nvPr>
        </p:nvSpPr>
        <p:spPr/>
        <p:txBody>
          <a:bodyPr/>
          <a:lstStyle/>
          <a:p>
            <a:r>
              <a:rPr lang="en-US" dirty="0" smtClean="0"/>
              <a:t>Indicator-driven</a:t>
            </a:r>
          </a:p>
          <a:p>
            <a:pPr lvl="1"/>
            <a:r>
              <a:rPr lang="en-US" dirty="0" smtClean="0"/>
              <a:t>Indicators of compromise</a:t>
            </a:r>
          </a:p>
          <a:p>
            <a:pPr lvl="1"/>
            <a:r>
              <a:rPr lang="en-US" dirty="0" smtClean="0"/>
              <a:t>High fidelity; easily modified; rapid identification</a:t>
            </a:r>
          </a:p>
          <a:p>
            <a:r>
              <a:rPr lang="en-US" dirty="0" smtClean="0"/>
              <a:t>Intelligence-driven</a:t>
            </a:r>
          </a:p>
          <a:p>
            <a:pPr lvl="1"/>
            <a:r>
              <a:rPr lang="en-US" dirty="0" smtClean="0"/>
              <a:t>Learn how specific groups operate</a:t>
            </a:r>
          </a:p>
          <a:p>
            <a:pPr lvl="1"/>
            <a:r>
              <a:rPr lang="en-US" dirty="0" smtClean="0"/>
              <a:t>Look for specific TTPs related to those groups</a:t>
            </a:r>
          </a:p>
          <a:p>
            <a:r>
              <a:rPr lang="en-US" dirty="0" smtClean="0"/>
              <a:t>Hypothesis-driven</a:t>
            </a:r>
          </a:p>
          <a:p>
            <a:pPr lvl="1"/>
            <a:r>
              <a:rPr lang="en-US" dirty="0" smtClean="0"/>
              <a:t>Develop a hypothesis, test, refine</a:t>
            </a:r>
          </a:p>
          <a:p>
            <a:pPr lvl="1"/>
            <a:r>
              <a:rPr lang="en-US" dirty="0" smtClean="0"/>
              <a:t>All hypotheses will fail at first; most hypotheses will fail in the end</a:t>
            </a:r>
          </a:p>
          <a:p>
            <a:r>
              <a:rPr lang="en-US" dirty="0" smtClean="0"/>
              <a:t>Warning: Dive deep enough and you will surely find “weird” stuff that is completely normal.</a:t>
            </a:r>
          </a:p>
          <a:p>
            <a:pPr lvl="1"/>
            <a:r>
              <a:rPr lang="en-US" dirty="0">
                <a:hlinkClick r:id="rId3"/>
              </a:rPr>
              <a:t>https://isc.sans.edu/diary/Google+Chrome+and+%</a:t>
            </a:r>
            <a:r>
              <a:rPr lang="en-US" dirty="0" smtClean="0">
                <a:hlinkClick r:id="rId3"/>
              </a:rPr>
              <a:t>28weird%29+DNS+requests/10312</a:t>
            </a:r>
            <a:endParaRPr lang="en-US" dirty="0" smtClean="0"/>
          </a:p>
        </p:txBody>
      </p:sp>
    </p:spTree>
    <p:extLst>
      <p:ext uri="{BB962C8B-B14F-4D97-AF65-F5344CB8AC3E}">
        <p14:creationId xmlns:p14="http://schemas.microsoft.com/office/powerpoint/2010/main" val="3179638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Analyze</a:t>
            </a:r>
          </a:p>
        </p:txBody>
      </p:sp>
      <p:sp>
        <p:nvSpPr>
          <p:cNvPr id="3" name="Text Placeholder 2"/>
          <p:cNvSpPr>
            <a:spLocks noGrp="1"/>
          </p:cNvSpPr>
          <p:nvPr>
            <p:ph type="body" sz="quarter" idx="11"/>
          </p:nvPr>
        </p:nvSpPr>
        <p:spPr/>
        <p:txBody>
          <a:bodyPr/>
          <a:lstStyle/>
          <a:p>
            <a:r>
              <a:rPr lang="en-US" dirty="0" smtClean="0"/>
              <a:t>Investigate IDS Alerts</a:t>
            </a:r>
          </a:p>
          <a:p>
            <a:pPr lvl="1"/>
            <a:r>
              <a:rPr lang="en-US" dirty="0" smtClean="0"/>
              <a:t>Alert for Flash exploit; did flash run on the system? Any additional activity?</a:t>
            </a:r>
          </a:p>
          <a:p>
            <a:pPr lvl="1"/>
            <a:r>
              <a:rPr lang="en-US" dirty="0" smtClean="0"/>
              <a:t>Malicious IP identified; what process made the connection? Passive DNS?</a:t>
            </a:r>
          </a:p>
          <a:p>
            <a:r>
              <a:rPr lang="en-US" dirty="0" smtClean="0"/>
              <a:t>“Stacking”/Least Frequency of Occurrence</a:t>
            </a:r>
          </a:p>
          <a:p>
            <a:pPr lvl="1"/>
            <a:r>
              <a:rPr lang="en-US" dirty="0" smtClean="0"/>
              <a:t>Processes with network traffic</a:t>
            </a:r>
          </a:p>
          <a:p>
            <a:pPr lvl="1"/>
            <a:r>
              <a:rPr lang="en-US" dirty="0" smtClean="0"/>
              <a:t>Parent/Child relationships</a:t>
            </a:r>
          </a:p>
          <a:p>
            <a:pPr lvl="1"/>
            <a:r>
              <a:rPr lang="en-US" dirty="0" smtClean="0"/>
              <a:t>Full process path</a:t>
            </a:r>
          </a:p>
          <a:p>
            <a:endParaRPr lang="en-US" dirty="0"/>
          </a:p>
        </p:txBody>
      </p:sp>
    </p:spTree>
    <p:extLst>
      <p:ext uri="{BB962C8B-B14F-4D97-AF65-F5344CB8AC3E}">
        <p14:creationId xmlns:p14="http://schemas.microsoft.com/office/powerpoint/2010/main" val="1295040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Stacking – Explorer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84" y="1039977"/>
            <a:ext cx="8199831" cy="3520745"/>
          </a:xfrm>
          <a:prstGeom prst="rect">
            <a:avLst/>
          </a:prstGeom>
        </p:spPr>
      </p:pic>
    </p:spTree>
    <p:extLst>
      <p:ext uri="{BB962C8B-B14F-4D97-AF65-F5344CB8AC3E}">
        <p14:creationId xmlns:p14="http://schemas.microsoft.com/office/powerpoint/2010/main" val="131320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Stacking - </a:t>
            </a:r>
            <a:r>
              <a:rPr lang="en-US" dirty="0" err="1" smtClean="0"/>
              <a:t>svchost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96" y="999272"/>
            <a:ext cx="6964758" cy="3895458"/>
          </a:xfrm>
          <a:prstGeom prst="rect">
            <a:avLst/>
          </a:prstGeom>
        </p:spPr>
      </p:pic>
    </p:spTree>
    <p:extLst>
      <p:ext uri="{BB962C8B-B14F-4D97-AF65-F5344CB8AC3E}">
        <p14:creationId xmlns:p14="http://schemas.microsoft.com/office/powerpoint/2010/main" val="103878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Stacking – Services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978" y="939221"/>
            <a:ext cx="6696193" cy="3888273"/>
          </a:xfrm>
          <a:prstGeom prst="rect">
            <a:avLst/>
          </a:prstGeom>
        </p:spPr>
      </p:pic>
    </p:spTree>
    <p:extLst>
      <p:ext uri="{BB962C8B-B14F-4D97-AF65-F5344CB8AC3E}">
        <p14:creationId xmlns:p14="http://schemas.microsoft.com/office/powerpoint/2010/main" val="416453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Suspicious </a:t>
            </a:r>
            <a:r>
              <a:rPr lang="en-US" dirty="0" err="1" smtClean="0"/>
              <a:t>Powershell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83" y="914400"/>
            <a:ext cx="7721872" cy="3990678"/>
          </a:xfrm>
          <a:prstGeom prst="rect">
            <a:avLst/>
          </a:prstGeom>
        </p:spPr>
      </p:pic>
    </p:spTree>
    <p:extLst>
      <p:ext uri="{BB962C8B-B14F-4D97-AF65-F5344CB8AC3E}">
        <p14:creationId xmlns:p14="http://schemas.microsoft.com/office/powerpoint/2010/main" val="149979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Sysmon</a:t>
            </a:r>
            <a:r>
              <a:rPr lang="en-US" dirty="0" smtClean="0"/>
              <a:t> – Network Activity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386" y="964017"/>
            <a:ext cx="5053106" cy="3834627"/>
          </a:xfrm>
          <a:prstGeom prst="rect">
            <a:avLst/>
          </a:prstGeom>
        </p:spPr>
      </p:pic>
    </p:spTree>
    <p:extLst>
      <p:ext uri="{BB962C8B-B14F-4D97-AF65-F5344CB8AC3E}">
        <p14:creationId xmlns:p14="http://schemas.microsoft.com/office/powerpoint/2010/main" val="9124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Sysmon</a:t>
            </a:r>
            <a:r>
              <a:rPr lang="en-US" dirty="0" smtClean="0"/>
              <a:t> – Network Activity Ascending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67" y="895416"/>
            <a:ext cx="4910512" cy="4010543"/>
          </a:xfrm>
          <a:prstGeom prst="rect">
            <a:avLst/>
          </a:prstGeom>
        </p:spPr>
      </p:pic>
    </p:spTree>
    <p:extLst>
      <p:ext uri="{BB962C8B-B14F-4D97-AF65-F5344CB8AC3E}">
        <p14:creationId xmlns:p14="http://schemas.microsoft.com/office/powerpoint/2010/main" val="275244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Acrobat – Network Connectivity</a:t>
            </a:r>
            <a:endParaRPr lang="en-US" dirty="0"/>
          </a:p>
        </p:txBody>
      </p:sp>
      <p:sp>
        <p:nvSpPr>
          <p:cNvPr id="6" name="Text Placeholder 5"/>
          <p:cNvSpPr>
            <a:spLocks noGrp="1"/>
          </p:cNvSpPr>
          <p:nvPr>
            <p:ph type="body" sz="quarter" idx="11"/>
          </p:nvPr>
        </p:nvSpPr>
        <p:spPr/>
        <p:txBody>
          <a:bodyPr/>
          <a:lstStyle/>
          <a:p>
            <a:r>
              <a:rPr lang="en-US" dirty="0" err="1" smtClean="0"/>
              <a:t>Sysmon</a:t>
            </a:r>
            <a:r>
              <a:rPr lang="en-US" dirty="0" smtClean="0"/>
              <a:t> – No Domain Name (uses reverse lookups)</a:t>
            </a:r>
          </a:p>
          <a:p>
            <a:endParaRPr lang="en-US" dirty="0" smtClean="0"/>
          </a:p>
          <a:p>
            <a:endParaRPr lang="en-US" dirty="0"/>
          </a:p>
          <a:p>
            <a:endParaRPr lang="en-US" dirty="0" smtClean="0"/>
          </a:p>
          <a:p>
            <a:endParaRPr lang="en-US" dirty="0"/>
          </a:p>
          <a:p>
            <a:r>
              <a:rPr lang="en-US" dirty="0" smtClean="0"/>
              <a:t>Bro – Use dns.log to identify the domain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0" y="1371432"/>
            <a:ext cx="5401429" cy="12003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0" y="3158885"/>
            <a:ext cx="5601482" cy="762106"/>
          </a:xfrm>
          <a:prstGeom prst="rect">
            <a:avLst/>
          </a:prstGeom>
        </p:spPr>
      </p:pic>
    </p:spTree>
    <p:extLst>
      <p:ext uri="{BB962C8B-B14F-4D97-AF65-F5344CB8AC3E}">
        <p14:creationId xmlns:p14="http://schemas.microsoft.com/office/powerpoint/2010/main" val="311261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Enrichment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581" y="1008675"/>
            <a:ext cx="5986987" cy="3829240"/>
          </a:xfrm>
          <a:prstGeom prst="rect">
            <a:avLst/>
          </a:prstGeom>
        </p:spPr>
      </p:pic>
    </p:spTree>
    <p:extLst>
      <p:ext uri="{BB962C8B-B14F-4D97-AF65-F5344CB8AC3E}">
        <p14:creationId xmlns:p14="http://schemas.microsoft.com/office/powerpoint/2010/main" val="36165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Who Am I?</a:t>
            </a:r>
            <a:endParaRPr lang="en-US" dirty="0"/>
          </a:p>
        </p:txBody>
      </p:sp>
      <p:sp>
        <p:nvSpPr>
          <p:cNvPr id="3" name="Text Placeholder 2"/>
          <p:cNvSpPr>
            <a:spLocks noGrp="1"/>
          </p:cNvSpPr>
          <p:nvPr>
            <p:ph type="body" sz="quarter" idx="11"/>
          </p:nvPr>
        </p:nvSpPr>
        <p:spPr/>
        <p:txBody>
          <a:bodyPr/>
          <a:lstStyle/>
          <a:p>
            <a:r>
              <a:rPr lang="en-US" dirty="0" smtClean="0"/>
              <a:t>Computer Scientist</a:t>
            </a:r>
          </a:p>
          <a:p>
            <a:r>
              <a:rPr lang="en-US" dirty="0"/>
              <a:t>Herald of </a:t>
            </a:r>
            <a:r>
              <a:rPr lang="en-US" dirty="0" smtClean="0"/>
              <a:t>Hunting</a:t>
            </a:r>
          </a:p>
          <a:p>
            <a:r>
              <a:rPr lang="en-US" dirty="0" smtClean="0"/>
              <a:t>Incident Responder for 10+ years with DISA</a:t>
            </a:r>
          </a:p>
        </p:txBody>
      </p:sp>
    </p:spTree>
    <p:extLst>
      <p:ext uri="{BB962C8B-B14F-4D97-AF65-F5344CB8AC3E}">
        <p14:creationId xmlns:p14="http://schemas.microsoft.com/office/powerpoint/2010/main" val="2677101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381000" y="2121876"/>
            <a:ext cx="8382000" cy="2735873"/>
          </a:xfrm>
        </p:spPr>
        <p:txBody>
          <a:bodyPr/>
          <a:lstStyle/>
          <a:p>
            <a:pPr marL="0" indent="0">
              <a:buNone/>
            </a:pPr>
            <a:r>
              <a:rPr lang="en-US" sz="7200" dirty="0"/>
              <a:t>One More Thing…</a:t>
            </a:r>
          </a:p>
          <a:p>
            <a:endParaRPr lang="en-US" dirty="0"/>
          </a:p>
        </p:txBody>
      </p:sp>
    </p:spTree>
    <p:extLst>
      <p:ext uri="{BB962C8B-B14F-4D97-AF65-F5344CB8AC3E}">
        <p14:creationId xmlns:p14="http://schemas.microsoft.com/office/powerpoint/2010/main" val="2891078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 More Thing…</a:t>
            </a:r>
            <a:endParaRPr lang="en-US" dirty="0"/>
          </a:p>
        </p:txBody>
      </p:sp>
      <p:sp>
        <p:nvSpPr>
          <p:cNvPr id="3" name="Text Placeholder 2"/>
          <p:cNvSpPr>
            <a:spLocks noGrp="1"/>
          </p:cNvSpPr>
          <p:nvPr>
            <p:ph type="body" sz="quarter" idx="11"/>
          </p:nvPr>
        </p:nvSpPr>
        <p:spPr/>
        <p:txBody>
          <a:bodyPr/>
          <a:lstStyle/>
          <a:p>
            <a:r>
              <a:rPr lang="en-US" dirty="0" smtClean="0"/>
              <a:t>Machine Learning</a:t>
            </a:r>
            <a:endParaRPr lang="en-US" dirty="0"/>
          </a:p>
        </p:txBody>
      </p:sp>
    </p:spTree>
    <p:extLst>
      <p:ext uri="{BB962C8B-B14F-4D97-AF65-F5344CB8AC3E}">
        <p14:creationId xmlns:p14="http://schemas.microsoft.com/office/powerpoint/2010/main" val="1547631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graphicFrame>
        <p:nvGraphicFramePr>
          <p:cNvPr id="4" name="Diagram 3"/>
          <p:cNvGraphicFramePr/>
          <p:nvPr>
            <p:extLst>
              <p:ext uri="{D42A27DB-BD31-4B8C-83A1-F6EECF244321}">
                <p14:modId xmlns:p14="http://schemas.microsoft.com/office/powerpoint/2010/main" val="2290658258"/>
              </p:ext>
            </p:extLst>
          </p:nvPr>
        </p:nvGraphicFramePr>
        <p:xfrm>
          <a:off x="1524000" y="943162"/>
          <a:ext cx="6096000" cy="3924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55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 - Tools</a:t>
            </a:r>
            <a:endParaRPr lang="en-US" dirty="0"/>
          </a:p>
        </p:txBody>
      </p:sp>
      <p:sp>
        <p:nvSpPr>
          <p:cNvPr id="3" name="Text Placeholder 2"/>
          <p:cNvSpPr>
            <a:spLocks noGrp="1"/>
          </p:cNvSpPr>
          <p:nvPr>
            <p:ph type="body" sz="quarter" idx="11"/>
          </p:nvPr>
        </p:nvSpPr>
        <p:spPr/>
        <p:txBody>
          <a:bodyPr/>
          <a:lstStyle/>
          <a:p>
            <a:r>
              <a:rPr lang="en-US" dirty="0">
                <a:hlinkClick r:id="rId2"/>
              </a:rPr>
              <a:t>https://</a:t>
            </a:r>
            <a:r>
              <a:rPr lang="en-US" dirty="0" smtClean="0">
                <a:hlinkClick r:id="rId2"/>
              </a:rPr>
              <a:t>github.com/Cyb3rWard0g/HELK</a:t>
            </a:r>
            <a:endParaRPr lang="en-US" dirty="0" smtClean="0"/>
          </a:p>
          <a:p>
            <a:pPr lvl="1"/>
            <a:r>
              <a:rPr lang="en-US" dirty="0">
                <a:hlinkClick r:id="rId3"/>
              </a:rPr>
              <a:t>https://cyberwardog.blogspot.com</a:t>
            </a:r>
            <a:r>
              <a:rPr lang="en-US" dirty="0" smtClean="0">
                <a:hlinkClick r:id="rId3"/>
              </a:rPr>
              <a:t>/</a:t>
            </a:r>
            <a:endParaRPr lang="en-US" dirty="0" smtClean="0"/>
          </a:p>
          <a:p>
            <a:r>
              <a:rPr lang="en-US" dirty="0">
                <a:hlinkClick r:id="rId4"/>
              </a:rPr>
              <a:t>https://</a:t>
            </a:r>
            <a:r>
              <a:rPr lang="en-US" dirty="0" smtClean="0">
                <a:hlinkClick r:id="rId4"/>
              </a:rPr>
              <a:t>docs.microsoft.com/en-us/sysinternals/downloads/sysmon</a:t>
            </a:r>
            <a:endParaRPr lang="en-US" dirty="0" smtClean="0"/>
          </a:p>
          <a:p>
            <a:r>
              <a:rPr lang="en-US" dirty="0">
                <a:hlinkClick r:id="rId5"/>
              </a:rPr>
              <a:t>https://securityonion.net</a:t>
            </a:r>
            <a:r>
              <a:rPr lang="en-US" dirty="0" smtClean="0">
                <a:hlinkClick r:id="rId5"/>
              </a:rPr>
              <a:t>/</a:t>
            </a:r>
            <a:endParaRPr lang="en-US" dirty="0" smtClean="0"/>
          </a:p>
          <a:p>
            <a:r>
              <a:rPr lang="en-US" dirty="0">
                <a:hlinkClick r:id="rId6"/>
              </a:rPr>
              <a:t>https://</a:t>
            </a:r>
            <a:r>
              <a:rPr lang="en-US" dirty="0" smtClean="0">
                <a:hlinkClick r:id="rId6"/>
              </a:rPr>
              <a:t>github.com/nsacyber/Event-Forwarding-Guidance/tree/master/Events</a:t>
            </a:r>
            <a:endParaRPr lang="en-US" dirty="0" smtClean="0"/>
          </a:p>
          <a:p>
            <a:r>
              <a:rPr lang="en-US">
                <a:hlinkClick r:id="rId7"/>
              </a:rPr>
              <a:t>https://uncoder.io</a:t>
            </a:r>
            <a:r>
              <a:rPr lang="en-US" smtClean="0">
                <a:hlinkClick r:id="rId7"/>
              </a:rPr>
              <a:t>/</a:t>
            </a:r>
            <a:endParaRPr lang="en-US" smtClean="0"/>
          </a:p>
          <a:p>
            <a:endParaRPr lang="en-US" dirty="0"/>
          </a:p>
        </p:txBody>
      </p:sp>
    </p:spTree>
    <p:extLst>
      <p:ext uri="{BB962C8B-B14F-4D97-AF65-F5344CB8AC3E}">
        <p14:creationId xmlns:p14="http://schemas.microsoft.com/office/powerpoint/2010/main" val="2751490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 – Videos</a:t>
            </a:r>
          </a:p>
        </p:txBody>
      </p:sp>
      <p:sp>
        <p:nvSpPr>
          <p:cNvPr id="3" name="Text Placeholder 2"/>
          <p:cNvSpPr>
            <a:spLocks noGrp="1"/>
          </p:cNvSpPr>
          <p:nvPr>
            <p:ph type="body" sz="quarter" idx="11"/>
          </p:nvPr>
        </p:nvSpPr>
        <p:spPr/>
        <p:txBody>
          <a:bodyPr/>
          <a:lstStyle/>
          <a:p>
            <a:r>
              <a:rPr lang="en-US" dirty="0">
                <a:hlinkClick r:id="rId2"/>
              </a:rPr>
              <a:t>https://</a:t>
            </a:r>
            <a:r>
              <a:rPr lang="en-US" dirty="0" smtClean="0">
                <a:hlinkClick r:id="rId2"/>
              </a:rPr>
              <a:t>channel9.msdn.com/Events/Ignite/Australia-2015/INF327</a:t>
            </a:r>
            <a:endParaRPr lang="en-US" dirty="0" smtClean="0"/>
          </a:p>
          <a:p>
            <a:r>
              <a:rPr lang="en-US" dirty="0">
                <a:hlinkClick r:id="rId3"/>
              </a:rPr>
              <a:t>https://</a:t>
            </a:r>
            <a:r>
              <a:rPr lang="en-US" dirty="0" smtClean="0">
                <a:hlinkClick r:id="rId3"/>
              </a:rPr>
              <a:t>www.irongeek.com/i.php?page=videos/bsidescolumbus2018/p05-the-quieter-you-become-the-more-youre-able-to-helk-nate-guagenti-roberto-rodriquez</a:t>
            </a:r>
            <a:endParaRPr lang="en-US" dirty="0" smtClean="0"/>
          </a:p>
          <a:p>
            <a:endParaRPr lang="en-US" dirty="0"/>
          </a:p>
        </p:txBody>
      </p:sp>
    </p:spTree>
    <p:extLst>
      <p:ext uri="{BB962C8B-B14F-4D97-AF65-F5344CB8AC3E}">
        <p14:creationId xmlns:p14="http://schemas.microsoft.com/office/powerpoint/2010/main" val="695036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 - Knowledge</a:t>
            </a:r>
            <a:endParaRPr lang="en-US" dirty="0"/>
          </a:p>
        </p:txBody>
      </p:sp>
      <p:sp>
        <p:nvSpPr>
          <p:cNvPr id="3" name="Text Placeholder 2"/>
          <p:cNvSpPr>
            <a:spLocks noGrp="1"/>
          </p:cNvSpPr>
          <p:nvPr>
            <p:ph type="body" sz="quarter" idx="11"/>
          </p:nvPr>
        </p:nvSpPr>
        <p:spPr/>
        <p:txBody>
          <a:bodyPr/>
          <a:lstStyle/>
          <a:p>
            <a:r>
              <a:rPr lang="en-US" dirty="0">
                <a:hlinkClick r:id="rId2"/>
              </a:rPr>
              <a:t>https://www.andreafortuna.org/dfir/forensics/standard-windows-processes-a-brief-reference</a:t>
            </a:r>
            <a:r>
              <a:rPr lang="en-US" dirty="0" smtClean="0">
                <a:hlinkClick r:id="rId2"/>
              </a:rPr>
              <a:t>/</a:t>
            </a:r>
            <a:endParaRPr lang="en-US" dirty="0" smtClean="0"/>
          </a:p>
          <a:p>
            <a:r>
              <a:rPr lang="en-US" dirty="0" smtClean="0">
                <a:hlinkClick r:id="rId3"/>
              </a:rPr>
              <a:t>https</a:t>
            </a:r>
            <a:r>
              <a:rPr lang="en-US" dirty="0">
                <a:hlinkClick r:id="rId3"/>
              </a:rPr>
              <a:t>://</a:t>
            </a:r>
            <a:r>
              <a:rPr lang="en-US" dirty="0" smtClean="0">
                <a:hlinkClick r:id="rId3"/>
              </a:rPr>
              <a:t>github.com/Cyb3rWard0g/OSSEM</a:t>
            </a:r>
            <a:endParaRPr lang="en-US" dirty="0" smtClean="0"/>
          </a:p>
          <a:p>
            <a:r>
              <a:rPr lang="en-US" dirty="0">
                <a:hlinkClick r:id="rId4"/>
              </a:rPr>
              <a:t>https://attack.mitre.org/matrices/enterprise</a:t>
            </a:r>
            <a:r>
              <a:rPr lang="en-US" dirty="0" smtClean="0">
                <a:hlinkClick r:id="rId4"/>
              </a:rPr>
              <a:t>/</a:t>
            </a:r>
            <a:endParaRPr lang="en-US" dirty="0" smtClean="0"/>
          </a:p>
          <a:p>
            <a:r>
              <a:rPr lang="en-US" dirty="0">
                <a:hlinkClick r:id="rId5"/>
              </a:rPr>
              <a:t>https://</a:t>
            </a:r>
            <a:r>
              <a:rPr lang="en-US" dirty="0" smtClean="0">
                <a:hlinkClick r:id="rId5"/>
              </a:rPr>
              <a:t>sqrrl.com/media/Framework-for-Threat-Hunting-Whitepaper.pdf</a:t>
            </a:r>
            <a:endParaRPr lang="en-US" dirty="0" smtClean="0"/>
          </a:p>
          <a:p>
            <a:r>
              <a:rPr lang="en-US" dirty="0">
                <a:hlinkClick r:id="rId6"/>
              </a:rPr>
              <a:t>http://www.hexacorn.com/blog/category/autostart-persistence</a:t>
            </a:r>
            <a:r>
              <a:rPr lang="en-US" dirty="0" smtClean="0">
                <a:hlinkClick r:id="rId6"/>
              </a:rPr>
              <a:t>/</a:t>
            </a:r>
            <a:endParaRPr lang="en-US" dirty="0" smtClean="0"/>
          </a:p>
          <a:p>
            <a:r>
              <a:rPr lang="en-US" dirty="0" smtClean="0">
                <a:hlinkClick r:id="rId7"/>
              </a:rPr>
              <a:t>http</a:t>
            </a:r>
            <a:r>
              <a:rPr lang="en-US" dirty="0">
                <a:hlinkClick r:id="rId7"/>
              </a:rPr>
              <a:t>://</a:t>
            </a:r>
            <a:r>
              <a:rPr lang="en-US" dirty="0" smtClean="0">
                <a:hlinkClick r:id="rId7"/>
              </a:rPr>
              <a:t>blogs.sans.org/cyber-defense/files/2014/07/Process_Hacker_SANS_Jason_Fossen.pdf</a:t>
            </a:r>
            <a:endParaRPr lang="en-US" dirty="0" smtClean="0"/>
          </a:p>
          <a:p>
            <a:r>
              <a:rPr lang="en-US" dirty="0">
                <a:hlinkClick r:id="rId8"/>
              </a:rPr>
              <a:t>https://</a:t>
            </a:r>
            <a:r>
              <a:rPr lang="en-US" dirty="0" smtClean="0">
                <a:hlinkClick r:id="rId8"/>
              </a:rPr>
              <a:t>github.com/keydet89/Tools/blob/master/exe/eventmap.txt</a:t>
            </a:r>
            <a:endParaRPr lang="en-US" dirty="0" smtClean="0"/>
          </a:p>
          <a:p>
            <a:r>
              <a:rPr lang="en-US" dirty="0">
                <a:hlinkClick r:id="rId9"/>
              </a:rPr>
              <a:t>https://</a:t>
            </a:r>
            <a:r>
              <a:rPr lang="en-US" dirty="0" smtClean="0">
                <a:hlinkClick r:id="rId9"/>
              </a:rPr>
              <a:t>youtu.be/7q7GGg-Ws9s</a:t>
            </a:r>
            <a:endParaRPr lang="en-US" dirty="0" smtClean="0"/>
          </a:p>
          <a:p>
            <a:r>
              <a:rPr lang="en-US" dirty="0">
                <a:hlinkClick r:id="rId10"/>
              </a:rPr>
              <a:t>https://</a:t>
            </a:r>
            <a:r>
              <a:rPr lang="en-US" dirty="0" smtClean="0">
                <a:hlinkClick r:id="rId10"/>
              </a:rPr>
              <a:t>www.threathunting.net/reading-list</a:t>
            </a:r>
            <a:endParaRPr lang="en-US" dirty="0" smtClean="0"/>
          </a:p>
          <a:p>
            <a:r>
              <a:rPr lang="en-US" dirty="0">
                <a:hlinkClick r:id="rId11"/>
              </a:rPr>
              <a:t>https://jpcertcc.github.io/ToolAnalysisResultSheet</a:t>
            </a:r>
            <a:r>
              <a:rPr lang="en-US" dirty="0" smtClean="0">
                <a:hlinkClick r:id="rId11"/>
              </a:rPr>
              <a:t>/</a:t>
            </a:r>
            <a:endParaRPr lang="en-US" dirty="0" smtClean="0"/>
          </a:p>
          <a:p>
            <a:pPr marL="0" indent="0">
              <a:buNone/>
            </a:pPr>
            <a:endParaRPr lang="en-US" dirty="0"/>
          </a:p>
        </p:txBody>
      </p:sp>
    </p:spTree>
    <p:extLst>
      <p:ext uri="{BB962C8B-B14F-4D97-AF65-F5344CB8AC3E}">
        <p14:creationId xmlns:p14="http://schemas.microsoft.com/office/powerpoint/2010/main" val="1450837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 - Validation</a:t>
            </a:r>
            <a:endParaRPr lang="en-US" dirty="0"/>
          </a:p>
        </p:txBody>
      </p:sp>
      <p:sp>
        <p:nvSpPr>
          <p:cNvPr id="3" name="Text Placeholder 2"/>
          <p:cNvSpPr>
            <a:spLocks noGrp="1"/>
          </p:cNvSpPr>
          <p:nvPr>
            <p:ph type="body" sz="quarter" idx="11"/>
          </p:nvPr>
        </p:nvSpPr>
        <p:spPr/>
        <p:txBody>
          <a:bodyPr/>
          <a:lstStyle/>
          <a:p>
            <a:r>
              <a:rPr lang="en-US" dirty="0">
                <a:hlinkClick r:id="rId2"/>
              </a:rPr>
              <a:t>https://atomicredteam.io</a:t>
            </a:r>
            <a:r>
              <a:rPr lang="en-US" dirty="0" smtClean="0">
                <a:hlinkClick r:id="rId2"/>
              </a:rPr>
              <a:t>/</a:t>
            </a:r>
            <a:endParaRPr lang="en-US" dirty="0" smtClean="0"/>
          </a:p>
          <a:p>
            <a:r>
              <a:rPr lang="en-US" dirty="0">
                <a:hlinkClick r:id="rId3"/>
              </a:rPr>
              <a:t>https://</a:t>
            </a:r>
            <a:r>
              <a:rPr lang="en-US" dirty="0" smtClean="0">
                <a:hlinkClick r:id="rId3"/>
              </a:rPr>
              <a:t>github.com/endgameinc/RTA</a:t>
            </a:r>
            <a:endParaRPr lang="en-US" dirty="0" smtClean="0"/>
          </a:p>
          <a:p>
            <a:r>
              <a:rPr lang="en-US" dirty="0">
                <a:hlinkClick r:id="rId4"/>
              </a:rPr>
              <a:t>https://</a:t>
            </a:r>
            <a:r>
              <a:rPr lang="en-US" dirty="0" smtClean="0">
                <a:hlinkClick r:id="rId4"/>
              </a:rPr>
              <a:t>github.com/uber-common/metta</a:t>
            </a:r>
            <a:endParaRPr lang="en-US" dirty="0" smtClean="0"/>
          </a:p>
          <a:p>
            <a:r>
              <a:rPr lang="en-US" dirty="0">
                <a:hlinkClick r:id="rId5"/>
              </a:rPr>
              <a:t>https://</a:t>
            </a:r>
            <a:r>
              <a:rPr lang="en-US" dirty="0" smtClean="0">
                <a:hlinkClick r:id="rId5"/>
              </a:rPr>
              <a:t>github.com/mitre/caldera</a:t>
            </a:r>
            <a:endParaRPr lang="en-US" dirty="0" smtClean="0"/>
          </a:p>
          <a:p>
            <a:endParaRPr lang="en-US" dirty="0"/>
          </a:p>
        </p:txBody>
      </p:sp>
    </p:spTree>
    <p:extLst>
      <p:ext uri="{BB962C8B-B14F-4D97-AF65-F5344CB8AC3E}">
        <p14:creationId xmlns:p14="http://schemas.microsoft.com/office/powerpoint/2010/main" val="1730943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85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Collect</a:t>
            </a:r>
          </a:p>
          <a:p>
            <a:endParaRPr lang="en-US" dirty="0"/>
          </a:p>
        </p:txBody>
      </p:sp>
      <p:sp>
        <p:nvSpPr>
          <p:cNvPr id="3" name="Text Placeholder 2"/>
          <p:cNvSpPr>
            <a:spLocks noGrp="1"/>
          </p:cNvSpPr>
          <p:nvPr>
            <p:ph type="body" sz="quarter" idx="11"/>
          </p:nvPr>
        </p:nvSpPr>
        <p:spPr/>
        <p:txBody>
          <a:bodyPr/>
          <a:lstStyle/>
          <a:p>
            <a:r>
              <a:rPr lang="en-US" dirty="0" smtClean="0"/>
              <a:t>What </a:t>
            </a:r>
            <a:r>
              <a:rPr lang="en-US" dirty="0"/>
              <a:t>is the most valuable resource for incident response?</a:t>
            </a:r>
          </a:p>
          <a:p>
            <a:pPr lvl="1"/>
            <a:r>
              <a:rPr lang="en-US" dirty="0"/>
              <a:t>Historical data; typically in the form of logs</a:t>
            </a:r>
          </a:p>
          <a:p>
            <a:r>
              <a:rPr lang="en-US" dirty="0" smtClean="0"/>
              <a:t>What should be centralized?</a:t>
            </a:r>
          </a:p>
          <a:p>
            <a:pPr lvl="1"/>
            <a:r>
              <a:rPr lang="en-US" dirty="0"/>
              <a:t>Host logs, IDS logs, Flow data, </a:t>
            </a:r>
            <a:r>
              <a:rPr lang="en-US" dirty="0" smtClean="0"/>
              <a:t>Bro/</a:t>
            </a:r>
            <a:r>
              <a:rPr lang="en-US" dirty="0" err="1" smtClean="0"/>
              <a:t>Zeek</a:t>
            </a:r>
            <a:r>
              <a:rPr lang="en-US" dirty="0" smtClean="0"/>
              <a:t> </a:t>
            </a:r>
            <a:r>
              <a:rPr lang="en-US" dirty="0"/>
              <a:t>logs, syslog</a:t>
            </a:r>
          </a:p>
          <a:p>
            <a:pPr lvl="1"/>
            <a:r>
              <a:rPr lang="en-US" dirty="0" smtClean="0"/>
              <a:t>Everything you can!</a:t>
            </a:r>
          </a:p>
          <a:p>
            <a:r>
              <a:rPr lang="en-US" dirty="0" smtClean="0"/>
              <a:t>It doesn’t have to cost a fortune</a:t>
            </a:r>
          </a:p>
          <a:p>
            <a:pPr lvl="1"/>
            <a:r>
              <a:rPr lang="en-US" dirty="0" smtClean="0"/>
              <a:t>Free/low cost options exist</a:t>
            </a:r>
          </a:p>
          <a:p>
            <a:r>
              <a:rPr lang="en-US" dirty="0" smtClean="0"/>
              <a:t>But, why?</a:t>
            </a:r>
          </a:p>
          <a:p>
            <a:pPr lvl="1"/>
            <a:r>
              <a:rPr lang="en-US" dirty="0" smtClean="0"/>
              <a:t>Compromise detection (hunting)</a:t>
            </a:r>
          </a:p>
          <a:p>
            <a:pPr lvl="1"/>
            <a:r>
              <a:rPr lang="en-US" dirty="0" smtClean="0"/>
              <a:t>Incident investigation</a:t>
            </a:r>
          </a:p>
          <a:p>
            <a:pPr lvl="2"/>
            <a:r>
              <a:rPr lang="en-US" dirty="0" smtClean="0"/>
              <a:t>Enrichment</a:t>
            </a:r>
            <a:endParaRPr lang="en-US" dirty="0"/>
          </a:p>
          <a:p>
            <a:r>
              <a:rPr lang="en-US" dirty="0" smtClean="0"/>
              <a:t>Protect it.</a:t>
            </a:r>
            <a:endParaRPr lang="en-US" dirty="0"/>
          </a:p>
        </p:txBody>
      </p:sp>
    </p:spTree>
    <p:extLst>
      <p:ext uri="{BB962C8B-B14F-4D97-AF65-F5344CB8AC3E}">
        <p14:creationId xmlns:p14="http://schemas.microsoft.com/office/powerpoint/2010/main" val="2635611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Logs</a:t>
            </a:r>
            <a:endParaRPr lang="en-US" dirty="0"/>
          </a:p>
        </p:txBody>
      </p:sp>
      <p:sp>
        <p:nvSpPr>
          <p:cNvPr id="3" name="Text Placeholder 2"/>
          <p:cNvSpPr>
            <a:spLocks noGrp="1"/>
          </p:cNvSpPr>
          <p:nvPr>
            <p:ph type="body" sz="quarter" idx="11"/>
          </p:nvPr>
        </p:nvSpPr>
        <p:spPr/>
        <p:txBody>
          <a:bodyPr/>
          <a:lstStyle/>
          <a:p>
            <a:r>
              <a:rPr lang="en-US" dirty="0" smtClean="0"/>
              <a:t>Collect what you have</a:t>
            </a:r>
          </a:p>
          <a:p>
            <a:pPr lvl="1"/>
            <a:r>
              <a:rPr lang="en-US" dirty="0" smtClean="0"/>
              <a:t>Windows Event Forwarding (Jessica Payne)</a:t>
            </a:r>
          </a:p>
          <a:p>
            <a:pPr lvl="1"/>
            <a:r>
              <a:rPr lang="en-US" dirty="0" smtClean="0"/>
              <a:t>Intrusion Detection Systems, Flow/Bro data, Syslog, etc.</a:t>
            </a:r>
          </a:p>
          <a:p>
            <a:endParaRPr lang="en-US" dirty="0" smtClean="0"/>
          </a:p>
          <a:p>
            <a:pPr lvl="1"/>
            <a:endParaRPr lang="en-US" dirty="0"/>
          </a:p>
        </p:txBody>
      </p:sp>
    </p:spTree>
    <p:extLst>
      <p:ext uri="{BB962C8B-B14F-4D97-AF65-F5344CB8AC3E}">
        <p14:creationId xmlns:p14="http://schemas.microsoft.com/office/powerpoint/2010/main" val="2591761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Logs</a:t>
            </a:r>
            <a:endParaRPr lang="en-US" dirty="0"/>
          </a:p>
        </p:txBody>
      </p:sp>
      <p:sp>
        <p:nvSpPr>
          <p:cNvPr id="3" name="Text Placeholder 2"/>
          <p:cNvSpPr>
            <a:spLocks noGrp="1"/>
          </p:cNvSpPr>
          <p:nvPr>
            <p:ph type="body" sz="quarter" idx="11"/>
          </p:nvPr>
        </p:nvSpPr>
        <p:spPr/>
        <p:txBody>
          <a:bodyPr/>
          <a:lstStyle/>
          <a:p>
            <a:r>
              <a:rPr lang="en-US" dirty="0" smtClean="0"/>
              <a:t>Collect what you have</a:t>
            </a:r>
          </a:p>
          <a:p>
            <a:pPr lvl="1"/>
            <a:r>
              <a:rPr lang="en-US" dirty="0" smtClean="0"/>
              <a:t>Windows Event Forwarding (Jessica Payne)</a:t>
            </a:r>
          </a:p>
          <a:p>
            <a:pPr lvl="1"/>
            <a:r>
              <a:rPr lang="en-US" dirty="0" smtClean="0"/>
              <a:t>Intrusion Detection Systems, Flow/Bro data, Syslog, etc.</a:t>
            </a:r>
          </a:p>
          <a:p>
            <a:endParaRPr lang="en-US" dirty="0" smtClean="0"/>
          </a:p>
          <a:p>
            <a:r>
              <a:rPr lang="en-US" dirty="0" smtClean="0"/>
              <a:t>Log the right things</a:t>
            </a:r>
          </a:p>
          <a:p>
            <a:pPr lvl="1"/>
            <a:r>
              <a:rPr lang="en-US" dirty="0" smtClean="0"/>
              <a:t>DISA STIGs – event log modifications</a:t>
            </a:r>
          </a:p>
          <a:p>
            <a:pPr lvl="1"/>
            <a:r>
              <a:rPr lang="en-US" dirty="0">
                <a:hlinkClick r:id="rId3"/>
              </a:rPr>
              <a:t>https://</a:t>
            </a:r>
            <a:r>
              <a:rPr lang="en-US" dirty="0" smtClean="0">
                <a:hlinkClick r:id="rId3"/>
              </a:rPr>
              <a:t>docs.google.com/spreadsheets/d/1ow7YRDEDJs67kcKMZZ66_5z1ipJry9QrsDQkjQvizJM/edit#gid=0</a:t>
            </a:r>
            <a:endParaRPr lang="en-US" dirty="0" smtClean="0"/>
          </a:p>
          <a:p>
            <a:pPr lvl="1"/>
            <a:endParaRPr lang="en-US" dirty="0" smtClean="0"/>
          </a:p>
          <a:p>
            <a:r>
              <a:rPr lang="en-US" smtClean="0"/>
              <a:t>Go further</a:t>
            </a:r>
            <a:endParaRPr lang="en-US" dirty="0" smtClean="0"/>
          </a:p>
          <a:p>
            <a:pPr lvl="1"/>
            <a:r>
              <a:rPr lang="en-US" dirty="0" err="1" smtClean="0"/>
              <a:t>Sysmon</a:t>
            </a:r>
            <a:endParaRPr lang="en-US" dirty="0" smtClean="0"/>
          </a:p>
          <a:p>
            <a:pPr lvl="2"/>
            <a:r>
              <a:rPr lang="en-US" dirty="0" smtClean="0"/>
              <a:t>Filter full path; otherwise you might miss badness</a:t>
            </a:r>
          </a:p>
          <a:p>
            <a:pPr lvl="1"/>
            <a:endParaRPr lang="en-US" dirty="0"/>
          </a:p>
        </p:txBody>
      </p:sp>
    </p:spTree>
    <p:extLst>
      <p:ext uri="{BB962C8B-B14F-4D97-AF65-F5344CB8AC3E}">
        <p14:creationId xmlns:p14="http://schemas.microsoft.com/office/powerpoint/2010/main" val="3521063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Learn</a:t>
            </a:r>
          </a:p>
          <a:p>
            <a:endParaRPr lang="en-US" dirty="0"/>
          </a:p>
        </p:txBody>
      </p:sp>
      <p:sp>
        <p:nvSpPr>
          <p:cNvPr id="3" name="Text Placeholder 2"/>
          <p:cNvSpPr>
            <a:spLocks noGrp="1"/>
          </p:cNvSpPr>
          <p:nvPr>
            <p:ph type="body" sz="quarter" idx="11"/>
          </p:nvPr>
        </p:nvSpPr>
        <p:spPr/>
        <p:txBody>
          <a:bodyPr/>
          <a:lstStyle/>
          <a:p>
            <a:r>
              <a:rPr lang="en-US" dirty="0" smtClean="0"/>
              <a:t>Microsoft Windows</a:t>
            </a:r>
          </a:p>
          <a:p>
            <a:pPr lvl="1"/>
            <a:r>
              <a:rPr lang="en-US" dirty="0" smtClean="0"/>
              <a:t>Process Hierarchy - What is normal?</a:t>
            </a:r>
          </a:p>
          <a:p>
            <a:pPr lvl="1"/>
            <a:r>
              <a:rPr lang="en-US" dirty="0" smtClean="0"/>
              <a:t>Software installation norms</a:t>
            </a:r>
          </a:p>
          <a:p>
            <a:pPr lvl="1"/>
            <a:r>
              <a:rPr lang="en-US" dirty="0" smtClean="0"/>
              <a:t>Persistence mechanisms</a:t>
            </a:r>
          </a:p>
          <a:p>
            <a:r>
              <a:rPr lang="en-US" dirty="0" smtClean="0"/>
              <a:t>Your Environment</a:t>
            </a:r>
          </a:p>
          <a:p>
            <a:pPr lvl="1"/>
            <a:r>
              <a:rPr lang="en-US" dirty="0" smtClean="0"/>
              <a:t>What software is unique to your environment?</a:t>
            </a:r>
          </a:p>
          <a:p>
            <a:pPr lvl="1"/>
            <a:r>
              <a:rPr lang="en-US" dirty="0" smtClean="0"/>
              <a:t>How do your user’s operate?</a:t>
            </a:r>
          </a:p>
          <a:p>
            <a:pPr lvl="1"/>
            <a:r>
              <a:rPr lang="en-US" dirty="0" smtClean="0"/>
              <a:t>How do your administrators operate?</a:t>
            </a:r>
          </a:p>
          <a:p>
            <a:r>
              <a:rPr lang="en-US" dirty="0" smtClean="0"/>
              <a:t>What are adversarial TTPs?</a:t>
            </a:r>
          </a:p>
        </p:txBody>
      </p:sp>
    </p:spTree>
    <p:extLst>
      <p:ext uri="{BB962C8B-B14F-4D97-AF65-F5344CB8AC3E}">
        <p14:creationId xmlns:p14="http://schemas.microsoft.com/office/powerpoint/2010/main" val="3223991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Learn</a:t>
            </a:r>
          </a:p>
          <a:p>
            <a:endParaRPr lang="en-US" dirty="0"/>
          </a:p>
        </p:txBody>
      </p:sp>
      <p:sp>
        <p:nvSpPr>
          <p:cNvPr id="3" name="Text Placeholder 2"/>
          <p:cNvSpPr>
            <a:spLocks noGrp="1"/>
          </p:cNvSpPr>
          <p:nvPr>
            <p:ph type="body" sz="quarter" idx="11"/>
          </p:nvPr>
        </p:nvSpPr>
        <p:spPr/>
        <p:txBody>
          <a:bodyPr/>
          <a:lstStyle/>
          <a:p>
            <a:r>
              <a:rPr lang="en-US" dirty="0" smtClean="0"/>
              <a:t>Microsoft Windows</a:t>
            </a:r>
          </a:p>
          <a:p>
            <a:pPr lvl="1"/>
            <a:r>
              <a:rPr lang="en-US" dirty="0" smtClean="0"/>
              <a:t>Process Hierarchy - What is normal?</a:t>
            </a:r>
          </a:p>
          <a:p>
            <a:pPr lvl="1"/>
            <a:r>
              <a:rPr lang="en-US" dirty="0" smtClean="0"/>
              <a:t>Software installation norms</a:t>
            </a:r>
          </a:p>
          <a:p>
            <a:pPr lvl="1"/>
            <a:r>
              <a:rPr lang="en-US" dirty="0" smtClean="0"/>
              <a:t>Persistence mechanisms</a:t>
            </a:r>
          </a:p>
          <a:p>
            <a:r>
              <a:rPr lang="en-US" dirty="0" smtClean="0"/>
              <a:t>Your Environment</a:t>
            </a:r>
          </a:p>
          <a:p>
            <a:pPr lvl="1"/>
            <a:r>
              <a:rPr lang="en-US" dirty="0" smtClean="0"/>
              <a:t>What software is unique to your environment?</a:t>
            </a:r>
          </a:p>
          <a:p>
            <a:pPr lvl="1"/>
            <a:r>
              <a:rPr lang="en-US" dirty="0" smtClean="0"/>
              <a:t>How do your user’s operate?</a:t>
            </a:r>
          </a:p>
          <a:p>
            <a:pPr lvl="1"/>
            <a:r>
              <a:rPr lang="en-US" dirty="0" smtClean="0"/>
              <a:t>How do your administrators operate?</a:t>
            </a:r>
          </a:p>
          <a:p>
            <a:r>
              <a:rPr lang="en-US" dirty="0" smtClean="0"/>
              <a:t>What are adversarial TTPs?</a:t>
            </a:r>
          </a:p>
          <a:p>
            <a:r>
              <a:rPr lang="en-US" dirty="0" smtClean="0"/>
              <a:t>How does malware work?</a:t>
            </a:r>
          </a:p>
          <a:p>
            <a:pPr lvl="1"/>
            <a:r>
              <a:rPr lang="en-US" dirty="0" smtClean="0"/>
              <a:t>Process injection</a:t>
            </a:r>
          </a:p>
          <a:p>
            <a:pPr lvl="1"/>
            <a:r>
              <a:rPr lang="en-US" dirty="0" smtClean="0"/>
              <a:t>Credential Harvesting</a:t>
            </a:r>
          </a:p>
          <a:p>
            <a:pPr lvl="1"/>
            <a:r>
              <a:rPr lang="en-US" dirty="0" smtClean="0"/>
              <a:t>Techniques for hiding</a:t>
            </a:r>
            <a:endParaRPr lang="en-US" dirty="0"/>
          </a:p>
        </p:txBody>
      </p:sp>
    </p:spTree>
    <p:extLst>
      <p:ext uri="{BB962C8B-B14F-4D97-AF65-F5344CB8AC3E}">
        <p14:creationId xmlns:p14="http://schemas.microsoft.com/office/powerpoint/2010/main" val="2941097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Hunting Concepts</a:t>
            </a:r>
            <a:endParaRPr lang="en-US" dirty="0"/>
          </a:p>
        </p:txBody>
      </p:sp>
      <p:sp>
        <p:nvSpPr>
          <p:cNvPr id="3" name="Text Placeholder 2"/>
          <p:cNvSpPr>
            <a:spLocks noGrp="1"/>
          </p:cNvSpPr>
          <p:nvPr>
            <p:ph type="body" sz="quarter" idx="11"/>
          </p:nvPr>
        </p:nvSpPr>
        <p:spPr/>
        <p:txBody>
          <a:bodyPr/>
          <a:lstStyle/>
          <a:p>
            <a:r>
              <a:rPr lang="en-US" dirty="0" smtClean="0"/>
              <a:t>Indicator-driven</a:t>
            </a:r>
          </a:p>
          <a:p>
            <a:pPr lvl="1"/>
            <a:r>
              <a:rPr lang="en-US" dirty="0" smtClean="0"/>
              <a:t>Indicators of compromise</a:t>
            </a:r>
          </a:p>
          <a:p>
            <a:pPr lvl="1"/>
            <a:r>
              <a:rPr lang="en-US" dirty="0" smtClean="0"/>
              <a:t>High fidelity; easily modified; rapid identification</a:t>
            </a:r>
          </a:p>
          <a:p>
            <a:r>
              <a:rPr lang="en-US" dirty="0" smtClean="0"/>
              <a:t>Intelligence-driven</a:t>
            </a:r>
          </a:p>
          <a:p>
            <a:pPr lvl="1"/>
            <a:r>
              <a:rPr lang="en-US" dirty="0" smtClean="0"/>
              <a:t>Learn how specific groups operate</a:t>
            </a:r>
          </a:p>
          <a:p>
            <a:pPr lvl="1"/>
            <a:r>
              <a:rPr lang="en-US" dirty="0" smtClean="0"/>
              <a:t>Look for specific TTPs related to those groups</a:t>
            </a:r>
          </a:p>
          <a:p>
            <a:r>
              <a:rPr lang="en-US" dirty="0" smtClean="0"/>
              <a:t>Hypothesis-driven</a:t>
            </a:r>
          </a:p>
          <a:p>
            <a:pPr lvl="1"/>
            <a:r>
              <a:rPr lang="en-US" dirty="0" smtClean="0"/>
              <a:t>Develop a hypothesis, test, refine</a:t>
            </a:r>
          </a:p>
          <a:p>
            <a:pPr lvl="1"/>
            <a:r>
              <a:rPr lang="en-US" dirty="0" smtClean="0"/>
              <a:t>All hypotheses will fail at first; most hypotheses will fail in the end</a:t>
            </a:r>
          </a:p>
        </p:txBody>
      </p:sp>
    </p:spTree>
    <p:extLst>
      <p:ext uri="{BB962C8B-B14F-4D97-AF65-F5344CB8AC3E}">
        <p14:creationId xmlns:p14="http://schemas.microsoft.com/office/powerpoint/2010/main" val="483450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14571400"/>
              </p:ext>
            </p:extLst>
          </p:nvPr>
        </p:nvGraphicFramePr>
        <p:xfrm>
          <a:off x="1523999" y="916267"/>
          <a:ext cx="5939119" cy="3924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10"/>
          </p:nvPr>
        </p:nvSpPr>
        <p:spPr/>
        <p:txBody>
          <a:bodyPr/>
          <a:lstStyle/>
          <a:p>
            <a:r>
              <a:rPr lang="en-US" dirty="0" smtClean="0">
                <a:solidFill>
                  <a:schemeClr val="tx1"/>
                </a:solidFill>
              </a:rPr>
              <a:t>Hypothesis-Driven</a:t>
            </a:r>
            <a:endParaRPr lang="en-US" dirty="0">
              <a:solidFill>
                <a:schemeClr val="tx1"/>
              </a:solidFill>
            </a:endParaRPr>
          </a:p>
        </p:txBody>
      </p:sp>
    </p:spTree>
    <p:extLst>
      <p:ext uri="{BB962C8B-B14F-4D97-AF65-F5344CB8AC3E}">
        <p14:creationId xmlns:p14="http://schemas.microsoft.com/office/powerpoint/2010/main" val="1168842802"/>
      </p:ext>
    </p:extLst>
  </p:cSld>
  <p:clrMapOvr>
    <a:masterClrMapping/>
  </p:clrMapOvr>
</p:sld>
</file>

<file path=ppt/theme/theme1.xml><?xml version="1.0" encoding="utf-8"?>
<a:theme xmlns:a="http://schemas.openxmlformats.org/drawingml/2006/main" name="Unclassified Slid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nclassified//FOUO Slid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ract-Acquisition-Sensitive Slid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7B8B03509B344A79C0F7AC198E47D" ma:contentTypeVersion="0" ma:contentTypeDescription="Create a new document." ma:contentTypeScope="" ma:versionID="851927440b0e7b66da1921221293361b">
  <xsd:schema xmlns:xsd="http://www.w3.org/2001/XMLSchema" xmlns:xs="http://www.w3.org/2001/XMLSchema" xmlns:p="http://schemas.microsoft.com/office/2006/metadata/properties" xmlns:ns2="e648ad6e-fba4-473c-aa06-8f15b8320985" targetNamespace="http://schemas.microsoft.com/office/2006/metadata/properties" ma:root="true" ma:fieldsID="3c9f2392dd0379575e8ff34c39145b73" ns2:_="">
    <xsd:import namespace="e648ad6e-fba4-473c-aa06-8f15b8320985"/>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8ad6e-fba4-473c-aa06-8f15b832098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e648ad6e-fba4-473c-aa06-8f15b8320985">H5336N4YYRJV-163-89</_dlc_DocId>
    <_dlc_DocIdUrl xmlns="e648ad6e-fba4-473c-aa06-8f15b8320985">
      <Url>https://disa.deps.mil/org/BDC4/_layouts/15/DocIdRedir.aspx?ID=H5336N4YYRJV-163-89</Url>
      <Description>H5336N4YYRJV-163-89</Description>
    </_dlc_DocIdUrl>
  </documentManagement>
</p:properties>
</file>

<file path=customXml/itemProps1.xml><?xml version="1.0" encoding="utf-8"?>
<ds:datastoreItem xmlns:ds="http://schemas.openxmlformats.org/officeDocument/2006/customXml" ds:itemID="{8EA869B9-5C74-44F9-B616-39220C2DD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48ad6e-fba4-473c-aa06-8f15b83209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68764-485D-4903-B79F-667A5A69CD5A}">
  <ds:schemaRefs>
    <ds:schemaRef ds:uri="http://schemas.microsoft.com/sharepoint/v3/contenttype/forms"/>
  </ds:schemaRefs>
</ds:datastoreItem>
</file>

<file path=customXml/itemProps3.xml><?xml version="1.0" encoding="utf-8"?>
<ds:datastoreItem xmlns:ds="http://schemas.openxmlformats.org/officeDocument/2006/customXml" ds:itemID="{109ACF26-9A2C-43AE-9D1D-EC472471A97E}">
  <ds:schemaRefs>
    <ds:schemaRef ds:uri="http://schemas.microsoft.com/sharepoint/events"/>
  </ds:schemaRefs>
</ds:datastoreItem>
</file>

<file path=customXml/itemProps4.xml><?xml version="1.0" encoding="utf-8"?>
<ds:datastoreItem xmlns:ds="http://schemas.openxmlformats.org/officeDocument/2006/customXml" ds:itemID="{6B146018-6291-4587-B0DE-CEA642942CFF}">
  <ds:schemaRefs>
    <ds:schemaRef ds:uri="e648ad6e-fba4-473c-aa06-8f15b8320985"/>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newDISAbriefing 151021.potx</Template>
  <TotalTime>4055</TotalTime>
  <Words>3292</Words>
  <Application>Microsoft Office PowerPoint</Application>
  <PresentationFormat>On-screen Show (16:9)</PresentationFormat>
  <Paragraphs>234</Paragraphs>
  <Slides>27</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Calibri</vt:lpstr>
      <vt:lpstr>Centaur</vt:lpstr>
      <vt:lpstr>Franklin Gothic Medium</vt:lpstr>
      <vt:lpstr>Franklin Gothic Medium Cond</vt:lpstr>
      <vt:lpstr>Unclassified Slide Template</vt:lpstr>
      <vt:lpstr>Unclassified//FOUO Slide Template</vt:lpstr>
      <vt:lpstr>Contract-Acquisition-Sensitive Slide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disa.meade.bd.mbx.strategic-communications@mail.mil</Manager>
  <Company>Defense Information Systems Agency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profile</dc:creator>
  <cp:lastModifiedBy>Aaron M. Detwiler</cp:lastModifiedBy>
  <cp:revision>262</cp:revision>
  <dcterms:created xsi:type="dcterms:W3CDTF">2015-02-10T17:57:20Z</dcterms:created>
  <dcterms:modified xsi:type="dcterms:W3CDTF">2019-01-05T01:27:21Z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0x010100B877B8B03509B344A79C0F7AC198E47D</vt:lpwstr>
  </property>
  <property fmtid="{D5CDD505-2E9C-101B-9397-08002B2CF9AE}" pid="3" name="_dlc_DocIdItemGuid">
    <vt:lpwstr>7ce7192b-5680-41af-bc56-2e148d9b97f5</vt:lpwstr>
  </property>
</Properties>
</file>