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320" r:id="rId2"/>
    <p:sldId id="315" r:id="rId3"/>
    <p:sldId id="313" r:id="rId4"/>
    <p:sldId id="337" r:id="rId5"/>
    <p:sldId id="338" r:id="rId6"/>
    <p:sldId id="339" r:id="rId7"/>
    <p:sldId id="340" r:id="rId8"/>
    <p:sldId id="343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58B"/>
    <a:srgbClr val="8C2891"/>
    <a:srgbClr val="8C2896"/>
    <a:srgbClr val="8C289B"/>
    <a:srgbClr val="91239B"/>
    <a:srgbClr val="8C3296"/>
    <a:srgbClr val="8D3197"/>
    <a:srgbClr val="9700C8"/>
    <a:srgbClr val="017E82"/>
    <a:srgbClr val="466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64395" autoAdjust="0"/>
  </p:normalViewPr>
  <p:slideViewPr>
    <p:cSldViewPr snapToGrid="0" snapToObjects="1">
      <p:cViewPr varScale="1">
        <p:scale>
          <a:sx n="73" d="100"/>
          <a:sy n="73" d="100"/>
        </p:scale>
        <p:origin x="23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92947"/>
            <a:ext cx="10780707" cy="1126372"/>
          </a:xfr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48778" y="1368490"/>
            <a:ext cx="11102737" cy="4695844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5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2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34584-48DD-3340-A782-58684F53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380CE4-935E-0847-A6AC-4ADA58D0B365}"/>
              </a:ext>
            </a:extLst>
          </p:cNvPr>
          <p:cNvSpPr txBox="1"/>
          <p:nvPr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DAAF9-CE9E-8941-9948-22CE028B238F}"/>
              </a:ext>
            </a:extLst>
          </p:cNvPr>
          <p:cNvSpPr txBox="1"/>
          <p:nvPr/>
        </p:nvSpPr>
        <p:spPr>
          <a:xfrm>
            <a:off x="708163" y="2335625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22191" y="4856006"/>
            <a:ext cx="5350659" cy="51376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95000"/>
              </a:lnSpc>
              <a:spcAft>
                <a:spcPts val="0"/>
              </a:spcAft>
              <a:buFontTx/>
              <a:buNone/>
              <a:defRPr lang="en-US" sz="20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Co-Speaker Name 1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3509" y="2875403"/>
            <a:ext cx="7994325" cy="1711877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000" b="1" i="0" cap="none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40pt Initial Caps, Up To Three Lines In Length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8096" y="2340822"/>
            <a:ext cx="1360687" cy="246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22195" y="5459220"/>
            <a:ext cx="5350655" cy="124661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2E8A053-B03C-BD47-94D5-76713C1F66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026" y="4856006"/>
            <a:ext cx="5350659" cy="51376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95000"/>
              </a:lnSpc>
              <a:spcAft>
                <a:spcPts val="0"/>
              </a:spcAft>
              <a:buFontTx/>
              <a:buNone/>
              <a:defRPr lang="en-US" sz="20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Co-Speaker Name 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CA146B-7A3A-604C-8E1D-86787B33B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2030" y="5459220"/>
            <a:ext cx="5350655" cy="124661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DAB856-6263-8C41-9AA1-489FAB0A82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BCD08-26EE-4540-AF1A-FD7F9DE47DCF}"/>
              </a:ext>
            </a:extLst>
          </p:cNvPr>
          <p:cNvSpPr txBox="1"/>
          <p:nvPr userDrawn="1"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E40AC2-D2A8-CF4E-98E6-3A725FFB7C4A}"/>
              </a:ext>
            </a:extLst>
          </p:cNvPr>
          <p:cNvSpPr txBox="1"/>
          <p:nvPr userDrawn="1"/>
        </p:nvSpPr>
        <p:spPr>
          <a:xfrm>
            <a:off x="708163" y="2335625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</p:spTree>
    <p:extLst>
      <p:ext uri="{BB962C8B-B14F-4D97-AF65-F5344CB8AC3E}">
        <p14:creationId xmlns:p14="http://schemas.microsoft.com/office/powerpoint/2010/main" val="1790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31744" y="1357201"/>
            <a:ext cx="5386917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1744" y="2094066"/>
            <a:ext cx="5386917" cy="3961324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95000"/>
              </a:lnSpc>
              <a:spcAft>
                <a:spcPts val="0"/>
              </a:spcAft>
              <a:defRPr sz="2667"/>
            </a:lvl1pPr>
            <a:lvl2pPr marL="609570" indent="-280402">
              <a:lnSpc>
                <a:spcPct val="95000"/>
              </a:lnSpc>
              <a:spcAft>
                <a:spcPts val="0"/>
              </a:spcAft>
              <a:defRPr sz="2533"/>
            </a:lvl2pPr>
            <a:lvl3pPr marL="914354" indent="-268211">
              <a:lnSpc>
                <a:spcPct val="95000"/>
              </a:lnSpc>
              <a:spcAft>
                <a:spcPts val="0"/>
              </a:spcAft>
              <a:defRPr sz="2400"/>
            </a:lvl3pPr>
            <a:lvl4pPr marL="1219140" indent="-256020">
              <a:lnSpc>
                <a:spcPct val="95000"/>
              </a:lnSpc>
              <a:spcAft>
                <a:spcPts val="0"/>
              </a:spcAft>
              <a:defRPr sz="2267"/>
            </a:lvl4pPr>
            <a:lvl5pPr marL="1523925" indent="-243829">
              <a:lnSpc>
                <a:spcPct val="95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270" y="1357201"/>
            <a:ext cx="5389033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6312270" y="2094065"/>
            <a:ext cx="5389033" cy="3961323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100000"/>
              </a:lnSpc>
              <a:spcAft>
                <a:spcPts val="0"/>
              </a:spcAft>
              <a:defRPr sz="2533"/>
            </a:lvl1pPr>
            <a:lvl2pPr marL="609570" indent="-280402">
              <a:lnSpc>
                <a:spcPct val="100000"/>
              </a:lnSpc>
              <a:spcAft>
                <a:spcPts val="0"/>
              </a:spcAft>
              <a:defRPr sz="2400"/>
            </a:lvl2pPr>
            <a:lvl3pPr marL="914354" indent="-268211">
              <a:lnSpc>
                <a:spcPct val="100000"/>
              </a:lnSpc>
              <a:spcAft>
                <a:spcPts val="0"/>
              </a:spcAft>
              <a:defRPr sz="2267"/>
            </a:lvl3pPr>
            <a:lvl4pPr marL="1219140" indent="-256020">
              <a:lnSpc>
                <a:spcPct val="100000"/>
              </a:lnSpc>
              <a:spcAft>
                <a:spcPts val="0"/>
              </a:spcAft>
              <a:defRPr sz="2133"/>
            </a:lvl4pPr>
            <a:lvl5pPr marL="1523925" indent="-243829">
              <a:lnSpc>
                <a:spcPct val="100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953" y="1217370"/>
            <a:ext cx="10929415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953" y="5551716"/>
            <a:ext cx="10929415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Calibri Light"/>
                <a:cs typeface="Calibri Light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8953" y="4979318"/>
            <a:ext cx="10929415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0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8604F-4BC1-0347-9AEE-B319709B2F72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02E5D-3D0F-C544-AC6D-127FEE3C6C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0C881-F3F6-0D48-A78B-578F267E5FE8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4472D-E0FC-1444-A984-A1E635627D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05DD2-9723-6C45-BB6E-17907091EC54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00CFF-583C-5B41-A29D-5AC577558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952" y="110028"/>
            <a:ext cx="10692193" cy="11311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6444" y="6354099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 b="1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48778" y="1368491"/>
            <a:ext cx="11102737" cy="46749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96921-C098-5446-BA87-DC13A700D9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EA12-1BA0-DB4F-9A93-CC15D91500E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4E5B6-8194-40A5-9955-D000F63D2BC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28953" y="6043470"/>
            <a:ext cx="552684" cy="674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70E5D1-7356-4689-99AD-CE563C40BB4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17841" y="5911666"/>
            <a:ext cx="1574989" cy="8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8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600" b="1" i="0" kern="1200" baseline="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04784" indent="-304784" algn="l" defTabSz="609570" rtl="0" eaLnBrk="1" latinLnBrk="0" hangingPunct="1">
        <a:lnSpc>
          <a:spcPct val="90000"/>
        </a:lnSpc>
        <a:spcBef>
          <a:spcPts val="1600"/>
        </a:spcBef>
        <a:spcAft>
          <a:spcPts val="0"/>
        </a:spcAft>
        <a:buClr>
          <a:schemeClr val="accent2"/>
        </a:buClr>
        <a:buSzPct val="75000"/>
        <a:buFontTx/>
        <a:buBlip>
          <a:blip r:embed="rId13"/>
        </a:buBlip>
        <a:defRPr sz="3200" b="0" kern="0">
          <a:solidFill>
            <a:schemeClr val="tx1"/>
          </a:solidFill>
          <a:latin typeface="+mn-lt"/>
          <a:ea typeface="+mn-ea"/>
          <a:cs typeface="Calibri Light"/>
        </a:defRPr>
      </a:lvl1pPr>
      <a:lvl2pPr marL="621792" indent="-274320" algn="l" defTabSz="60957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700" kern="0">
          <a:solidFill>
            <a:schemeClr val="tx1"/>
          </a:solidFill>
          <a:latin typeface="+mn-lt"/>
          <a:ea typeface="+mn-ea"/>
          <a:cs typeface="Calibri Light"/>
        </a:defRPr>
      </a:lvl2pPr>
      <a:lvl3pPr marL="896112" indent="-246888" algn="l" defTabSz="609570" rtl="0" eaLnBrk="1" latinLnBrk="0" hangingPunct="1">
        <a:lnSpc>
          <a:spcPct val="90000"/>
        </a:lnSpc>
        <a:spcBef>
          <a:spcPts val="667"/>
        </a:spcBef>
        <a:spcAft>
          <a:spcPts val="0"/>
        </a:spcAft>
        <a:buClr>
          <a:schemeClr val="bg2"/>
        </a:buClr>
        <a:buSzPct val="78000"/>
        <a:buFontTx/>
        <a:buBlip>
          <a:blip r:embed="rId14"/>
        </a:buBlip>
        <a:defRPr sz="2500" kern="0" baseline="0">
          <a:solidFill>
            <a:srgbClr val="000000"/>
          </a:solidFill>
          <a:latin typeface="+mn-lt"/>
          <a:ea typeface="+mn-ea"/>
          <a:cs typeface="Calibri Light"/>
        </a:defRPr>
      </a:lvl3pPr>
      <a:lvl4pPr marL="1188720" indent="-228600" algn="l" defTabSz="609570" rtl="0" eaLnBrk="1" latinLnBrk="0" hangingPunct="1">
        <a:lnSpc>
          <a:spcPct val="90000"/>
        </a:lnSpc>
        <a:spcBef>
          <a:spcPts val="533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2300" kern="0">
          <a:solidFill>
            <a:srgbClr val="000000"/>
          </a:solidFill>
          <a:latin typeface="+mn-lt"/>
          <a:ea typeface="+mn-ea"/>
          <a:cs typeface="Calibri Light"/>
        </a:defRPr>
      </a:lvl4pPr>
      <a:lvl5pPr marL="1508760" indent="-243829" algn="l" defTabSz="60957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100" kern="0">
          <a:solidFill>
            <a:srgbClr val="000000"/>
          </a:solidFill>
          <a:latin typeface="+mn-lt"/>
          <a:ea typeface="+mn-ea"/>
          <a:cs typeface="Calibri Light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adamshostac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Lab_(video_game)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e.rsaconference.com/US20/content/sessionDetail.do?SESSION_ID=20607" TargetMode="Externa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active_art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istinaskybox.blogspot.com/2011/12/imagine.html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ercim-news.ercim.eu/en92/special/ambient-intelligence-for-energy-efficiency-in-a-building-compl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kt/285197931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mielabellabaskets.wordpress.com/2014/05/29/free-bowling-in-tucson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e.rsaconference.com/US20/content/sessionDetail.do?SESSION_ID=2060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6BC6F2-877C-2B43-A203-8803233D18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Jeff Klaben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B2FA-B192-FF46-913B-B8572E0C5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en-US" dirty="0"/>
              <a:t>Imagining a Civilized Internet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666FF5-AA3E-3348-86ED-F9F6F2883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EZCL-T08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11EF40-3D71-3640-A5A1-EA4B7FCA2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Adjunct Professor</a:t>
            </a:r>
          </a:p>
          <a:p>
            <a:r>
              <a:rPr lang="en-US" dirty="0"/>
              <a:t>Santa Clara University</a:t>
            </a:r>
          </a:p>
          <a:p>
            <a:endParaRPr lang="en-US" sz="1050" dirty="0"/>
          </a:p>
          <a:p>
            <a:r>
              <a:rPr lang="en-US" dirty="0"/>
              <a:t>CEO</a:t>
            </a:r>
          </a:p>
          <a:p>
            <a:r>
              <a:rPr lang="en-US" dirty="0"/>
              <a:t>TrustTeq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EFB3F6-6BC2-2841-ADB7-C546066A1E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Adam Shostack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F1A01B5-ED96-7443-A0A6-70A776BEDC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  <a:p>
            <a:r>
              <a:rPr lang="en-US" dirty="0"/>
              <a:t>Shostack &amp; Associates</a:t>
            </a:r>
          </a:p>
          <a:p>
            <a:r>
              <a:rPr lang="en-US" u="sng" dirty="0">
                <a:hlinkClick r:id="rId2"/>
              </a:rPr>
              <a:t>@</a:t>
            </a:r>
            <a:r>
              <a:rPr lang="en-US" u="sng" dirty="0" err="1">
                <a:hlinkClick r:id="rId2"/>
              </a:rPr>
              <a:t>adamshostack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92947"/>
            <a:ext cx="10908697" cy="1126372"/>
          </a:xfrm>
        </p:spPr>
        <p:txBody>
          <a:bodyPr/>
          <a:lstStyle/>
          <a:p>
            <a:r>
              <a:rPr lang="en-US" dirty="0"/>
              <a:t>Want more?  Check out Jeff’s Learning Lab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1F11F-119A-41D2-9E3A-BBAF70EB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521" y="1145309"/>
            <a:ext cx="10742443" cy="4794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8DDED-38EB-4C8D-9FD4-9C7EC2256E05}"/>
              </a:ext>
            </a:extLst>
          </p:cNvPr>
          <p:cNvSpPr txBox="1"/>
          <p:nvPr/>
        </p:nvSpPr>
        <p:spPr>
          <a:xfrm>
            <a:off x="627521" y="5720423"/>
            <a:ext cx="5914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 tooltip="https://en.wikipedia.org/wiki/The_Lab_(video_game)"/>
              </a:rPr>
              <a:t>This Photo</a:t>
            </a:r>
            <a:r>
              <a:rPr lang="en-US" sz="700" dirty="0"/>
              <a:t> by Unknown Author is licensed under </a:t>
            </a:r>
            <a:r>
              <a:rPr lang="en-US" sz="700" dirty="0">
                <a:hlinkClick r:id="rId4" tooltip="https://creativecommons.org/licenses/by-sa/3.0/"/>
              </a:rPr>
              <a:t>CC BY-SA</a:t>
            </a:r>
            <a:endParaRPr lang="en-US" sz="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4E6FA-6324-4659-A3AE-763CC6DE700D}"/>
              </a:ext>
            </a:extLst>
          </p:cNvPr>
          <p:cNvSpPr/>
          <p:nvPr/>
        </p:nvSpPr>
        <p:spPr>
          <a:xfrm>
            <a:off x="4913746" y="3738868"/>
            <a:ext cx="682923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800" b="1" dirty="0">
                <a:solidFill>
                  <a:schemeClr val="accent6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LAB2-W10</a:t>
            </a:r>
            <a:r>
              <a:rPr lang="en-US" sz="2800" b="1" dirty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algn="ctr" fontAlgn="t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Teaching Lawyers, Engineers and </a:t>
            </a:r>
          </a:p>
          <a:p>
            <a:pPr algn="ctr" fontAlgn="t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Business Folks to Collaborate</a:t>
            </a:r>
          </a:p>
          <a:p>
            <a:pPr algn="ctr" fontAlgn="t"/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</a:rPr>
              <a:t>Wednesday, 2:00pm – 4:00pm</a:t>
            </a:r>
          </a:p>
          <a:p>
            <a:pPr algn="ctr" fontAlgn="t"/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</a:rPr>
              <a:t>Moscone South 314</a:t>
            </a:r>
          </a:p>
          <a:p>
            <a:pPr fontAlgn="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 More Civilized Internet?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FAEEE-26DC-406E-A8D7-B253B4733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04228" y="852516"/>
            <a:ext cx="7827292" cy="5152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5080F-1897-4944-94A9-098DF54FF8B5}"/>
              </a:ext>
            </a:extLst>
          </p:cNvPr>
          <p:cNvSpPr txBox="1"/>
          <p:nvPr/>
        </p:nvSpPr>
        <p:spPr>
          <a:xfrm>
            <a:off x="2074920" y="5821833"/>
            <a:ext cx="797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 tooltip="https://en.wikipedia.org/wiki/Interactive_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3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6EA5CA-27FB-4322-B2AD-204D1AA5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229"/>
            <a:ext cx="12192000" cy="6865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9E158-0D3B-4A8D-9485-EBEEE84FDD86}"/>
              </a:ext>
            </a:extLst>
          </p:cNvPr>
          <p:cNvSpPr txBox="1"/>
          <p:nvPr/>
        </p:nvSpPr>
        <p:spPr>
          <a:xfrm>
            <a:off x="6988743" y="2910624"/>
            <a:ext cx="291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 tooltip="http://cristinaskybox.blogspot.com/2011/12/imagine.html"/>
              </a:rPr>
              <a:t>This Photo</a:t>
            </a:r>
            <a:r>
              <a:rPr lang="en-US" sz="800" dirty="0"/>
              <a:t> by Unknown Author is licensed under </a:t>
            </a:r>
            <a:r>
              <a:rPr lang="en-US" sz="800" dirty="0">
                <a:hlinkClick r:id="rId4" tooltip="https://creativecommons.org/licenses/by-nc/3.0/"/>
              </a:rPr>
              <a:t>CC BY-NC</a:t>
            </a:r>
            <a:endParaRPr lang="en-US" sz="800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C6563DF-D909-4216-B982-A20AB99CBDBC}"/>
              </a:ext>
            </a:extLst>
          </p:cNvPr>
          <p:cNvSpPr txBox="1">
            <a:spLocks/>
          </p:cNvSpPr>
          <p:nvPr/>
        </p:nvSpPr>
        <p:spPr>
          <a:xfrm>
            <a:off x="4646444" y="6354099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570" rtl="0" eaLnBrk="1" latinLnBrk="0" hangingPunct="1">
              <a:defRPr sz="1733" b="1" kern="120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609570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6095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44877-F3A8-CE46-A6B4-1CFDD933697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BAC6-52F4-4F28-B1F4-2FA600A68BA4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FA0ED4-D4BA-400B-A986-C2A8627C7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2EC730-B154-43FE-BAB9-FBA76FCAD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53" y="6043470"/>
            <a:ext cx="552684" cy="674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8BA56B-5E15-450D-BF19-D575D9B2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841" y="5911666"/>
            <a:ext cx="1574989" cy="8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responsible for more system/data breaches?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45D93-82B5-4EFC-92E2-E47AE95F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02" y="1075626"/>
            <a:ext cx="9029793" cy="4903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39B3F-3342-4E1F-8129-46292E9C2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6716" y="1075625"/>
            <a:ext cx="5354980" cy="3352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11794-583F-4818-868F-3A6931FD5D6F}"/>
              </a:ext>
            </a:extLst>
          </p:cNvPr>
          <p:cNvSpPr txBox="1"/>
          <p:nvPr/>
        </p:nvSpPr>
        <p:spPr>
          <a:xfrm>
            <a:off x="685883" y="4226614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ercim-news.ercim.eu/en92/special/ambient-intelligence-for-energy-efficiency-in-a-building-complex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11FAF-A57B-4EB1-854F-38DA8219117A}"/>
              </a:ext>
            </a:extLst>
          </p:cNvPr>
          <p:cNvSpPr txBox="1"/>
          <p:nvPr/>
        </p:nvSpPr>
        <p:spPr>
          <a:xfrm>
            <a:off x="707125" y="4572862"/>
            <a:ext cx="1034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</a:rPr>
              <a:t>Vulnerabilities</a:t>
            </a:r>
            <a:r>
              <a:rPr lang="en-US" sz="5400" b="1" dirty="0">
                <a:solidFill>
                  <a:schemeClr val="tx2"/>
                </a:solidFill>
              </a:rPr>
              <a:t>	</a:t>
            </a:r>
            <a:r>
              <a:rPr lang="en-US" sz="5400" b="1" dirty="0"/>
              <a:t>	vs.		</a:t>
            </a:r>
            <a:r>
              <a:rPr lang="en-US" sz="5400" b="1" dirty="0">
                <a:solidFill>
                  <a:schemeClr val="accent2"/>
                </a:solidFill>
              </a:rPr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84492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6D93D-46E5-49D8-9B13-FFC75FB1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658" y="244349"/>
            <a:ext cx="7368908" cy="5777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149CC-3D18-4BEA-8CEE-34A349871435}"/>
              </a:ext>
            </a:extLst>
          </p:cNvPr>
          <p:cNvSpPr txBox="1"/>
          <p:nvPr/>
        </p:nvSpPr>
        <p:spPr>
          <a:xfrm>
            <a:off x="7366316" y="244349"/>
            <a:ext cx="476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hlinkClick r:id="rId3" tooltip="https://www.flickr.com/photos/kt/28519793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7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Knocking Down Barriers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02647-3F6C-4926-A3C1-CF8D1BBC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655" y="930647"/>
            <a:ext cx="6282690" cy="501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86FDC-34C4-4EFB-858E-D00F9FA716FC}"/>
              </a:ext>
            </a:extLst>
          </p:cNvPr>
          <p:cNvSpPr txBox="1"/>
          <p:nvPr/>
        </p:nvSpPr>
        <p:spPr>
          <a:xfrm>
            <a:off x="4916533" y="5529292"/>
            <a:ext cx="476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 tooltip="https://jamielabellabaskets.wordpress.com/2014/05/29/free-bowling-in-tucson/"/>
              </a:rPr>
              <a:t>This Photo</a:t>
            </a:r>
            <a:r>
              <a:rPr lang="en-US" sz="700" dirty="0"/>
              <a:t> by Unknown Author is licensed under </a:t>
            </a:r>
            <a:r>
              <a:rPr lang="en-US" sz="700" dirty="0">
                <a:hlinkClick r:id="rId4" tooltip="https://creativecommons.org/licenses/by-nc-nd/3.0/"/>
              </a:rPr>
              <a:t>CC BY-NC-ND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9409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28954" y="3200400"/>
            <a:ext cx="10921999" cy="2814214"/>
          </a:xfrm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dirty="0"/>
              <a:t>At your tables…</a:t>
            </a:r>
          </a:p>
        </p:txBody>
      </p:sp>
    </p:spTree>
    <p:extLst>
      <p:ext uri="{BB962C8B-B14F-4D97-AF65-F5344CB8AC3E}">
        <p14:creationId xmlns:p14="http://schemas.microsoft.com/office/powerpoint/2010/main" val="6351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Readouts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28954" y="2769326"/>
            <a:ext cx="10921999" cy="3245288"/>
          </a:xfrm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dirty="0"/>
              <a:t>One person for each group</a:t>
            </a:r>
          </a:p>
        </p:txBody>
      </p:sp>
    </p:spTree>
    <p:extLst>
      <p:ext uri="{BB962C8B-B14F-4D97-AF65-F5344CB8AC3E}">
        <p14:creationId xmlns:p14="http://schemas.microsoft.com/office/powerpoint/2010/main" val="13450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2112" y="1219319"/>
            <a:ext cx="10921999" cy="4525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en-US" sz="4000" dirty="0"/>
              <a:t>Set up internal blameless retrospectives</a:t>
            </a:r>
          </a:p>
          <a:p>
            <a:pPr lvl="1">
              <a:lnSpc>
                <a:spcPct val="95000"/>
              </a:lnSpc>
            </a:pPr>
            <a:r>
              <a:rPr lang="en-US" sz="3600" dirty="0"/>
              <a:t>Leading groups to learn from accidents (e.g. Etsy)</a:t>
            </a:r>
          </a:p>
          <a:p>
            <a:pPr>
              <a:lnSpc>
                <a:spcPct val="95000"/>
              </a:lnSpc>
            </a:pPr>
            <a:r>
              <a:rPr lang="en-US" sz="4000" dirty="0"/>
              <a:t>Drive awareness</a:t>
            </a:r>
          </a:p>
          <a:p>
            <a:pPr lvl="1">
              <a:lnSpc>
                <a:spcPct val="95000"/>
              </a:lnSpc>
            </a:pPr>
            <a:r>
              <a:rPr lang="en-US" sz="3600" dirty="0"/>
              <a:t>Post to social media - </a:t>
            </a:r>
            <a:r>
              <a:rPr lang="en-US" sz="3500" i="1" dirty="0">
                <a:solidFill>
                  <a:schemeClr val="accent4"/>
                </a:solidFill>
              </a:rPr>
              <a:t>that isn’t a cesspool </a:t>
            </a:r>
          </a:p>
          <a:p>
            <a:pPr lvl="2">
              <a:lnSpc>
                <a:spcPct val="95000"/>
              </a:lnSpc>
            </a:pPr>
            <a:r>
              <a:rPr lang="en-US" sz="3400" dirty="0"/>
              <a:t>☺ LinkedIn, </a:t>
            </a:r>
            <a:r>
              <a:rPr lang="en-US" sz="3400" dirty="0" err="1"/>
              <a:t>Peerlyst</a:t>
            </a:r>
            <a:r>
              <a:rPr lang="en-US" sz="3400" dirty="0"/>
              <a:t>, </a:t>
            </a:r>
            <a:r>
              <a:rPr lang="en-US" sz="3400" dirty="0" err="1"/>
              <a:t>Braindate</a:t>
            </a:r>
            <a:endParaRPr lang="en-US" sz="3400" dirty="0"/>
          </a:p>
          <a:p>
            <a:pPr lvl="1">
              <a:lnSpc>
                <a:spcPct val="95000"/>
              </a:lnSpc>
            </a:pPr>
            <a:r>
              <a:rPr lang="en-US" sz="3600" dirty="0"/>
              <a:t>Talk to your legal department </a:t>
            </a:r>
            <a:r>
              <a:rPr lang="en-US" sz="3600" i="1" dirty="0"/>
              <a:t>(check out </a:t>
            </a:r>
            <a:r>
              <a:rPr lang="en-US" sz="3600" i="1" dirty="0">
                <a:solidFill>
                  <a:schemeClr val="tx2"/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LAB2-W10</a:t>
            </a:r>
            <a:r>
              <a:rPr lang="en-US" sz="3600" i="1" dirty="0">
                <a:solidFill>
                  <a:srgbClr val="2A6CA6"/>
                </a:solidFill>
                <a:latin typeface="Open Sans"/>
              </a:rPr>
              <a:t>)</a:t>
            </a:r>
            <a:endParaRPr lang="en-US" sz="3600" i="1" dirty="0"/>
          </a:p>
          <a:p>
            <a:pPr lvl="1">
              <a:lnSpc>
                <a:spcPct val="95000"/>
              </a:lnSpc>
            </a:pPr>
            <a:r>
              <a:rPr lang="en-US" sz="3600" dirty="0"/>
              <a:t>Join our free Slack channel </a:t>
            </a:r>
            <a:r>
              <a:rPr lang="en-US" sz="3600" i="1" dirty="0"/>
              <a:t>(</a:t>
            </a:r>
            <a:r>
              <a:rPr lang="en-US" sz="3600" i="1" dirty="0">
                <a:solidFill>
                  <a:schemeClr val="accent6"/>
                </a:solidFill>
              </a:rPr>
              <a:t>#imagining-a-civilized-internet</a:t>
            </a:r>
            <a:r>
              <a:rPr lang="en-US" sz="3600" i="1" dirty="0"/>
              <a:t>)</a:t>
            </a:r>
          </a:p>
          <a:p>
            <a:pPr>
              <a:lnSpc>
                <a:spcPct val="95000"/>
              </a:lnSpc>
            </a:pPr>
            <a:r>
              <a:rPr lang="en-US" sz="4000" dirty="0"/>
              <a:t>Share your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836998151"/>
      </p:ext>
    </p:extLst>
  </p:cSld>
  <p:clrMapOvr>
    <a:masterClrMapping/>
  </p:clrMapOvr>
</p:sld>
</file>

<file path=ppt/theme/theme1.xml><?xml version="1.0" encoding="utf-8"?>
<a:theme xmlns:a="http://schemas.openxmlformats.org/drawingml/2006/main" name="RSAC 2020 theme">
  <a:themeElements>
    <a:clrScheme name="RSAC 2020">
      <a:dk1>
        <a:srgbClr val="000000"/>
      </a:dk1>
      <a:lt1>
        <a:srgbClr val="FFFFFF"/>
      </a:lt1>
      <a:dk2>
        <a:srgbClr val="C34964"/>
      </a:dk2>
      <a:lt2>
        <a:srgbClr val="61C193"/>
      </a:lt2>
      <a:accent1>
        <a:srgbClr val="61C193"/>
      </a:accent1>
      <a:accent2>
        <a:srgbClr val="C34964"/>
      </a:accent2>
      <a:accent3>
        <a:srgbClr val="08C0DE"/>
      </a:accent3>
      <a:accent4>
        <a:srgbClr val="DAC556"/>
      </a:accent4>
      <a:accent5>
        <a:srgbClr val="EA6851"/>
      </a:accent5>
      <a:accent6>
        <a:srgbClr val="0076CF"/>
      </a:accent6>
      <a:hlink>
        <a:srgbClr val="001B71"/>
      </a:hlink>
      <a:folHlink>
        <a:srgbClr val="0076C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AC 2020 speaker template (tracks) -  2 speakers.pptx" id="{E22CAEF7-08B0-4E80-92C9-72900F18247A}" vid="{916F02F0-07B5-4C98-A873-EA7F79F3B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RSAC 2020 speaker template (tracks) -  2 speakers</Template>
  <TotalTime>158</TotalTime>
  <Words>224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System Font Regular</vt:lpstr>
      <vt:lpstr>RSAC 2020 theme</vt:lpstr>
      <vt:lpstr>Imagining a Civilized Internet </vt:lpstr>
      <vt:lpstr>How Do We Create a More Civilized Internet? </vt:lpstr>
      <vt:lpstr>PowerPoint Presentation</vt:lpstr>
      <vt:lpstr>Which is responsible for more system/data breaches?</vt:lpstr>
      <vt:lpstr>PowerPoint Presentation</vt:lpstr>
      <vt:lpstr>Knocking Down Barriers</vt:lpstr>
      <vt:lpstr>Group Discussion</vt:lpstr>
      <vt:lpstr>Readouts</vt:lpstr>
      <vt:lpstr>Call to Action</vt:lpstr>
      <vt:lpstr>Want more?  Check out Jeff’s Learning Lab</vt:lpstr>
    </vt:vector>
  </TitlesOfParts>
  <Company>Coda Creative,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</dc:title>
  <dc:creator>Jeff Klaben</dc:creator>
  <cp:lastModifiedBy>Jeff Klaben</cp:lastModifiedBy>
  <cp:revision>18</cp:revision>
  <dcterms:created xsi:type="dcterms:W3CDTF">2020-02-06T21:54:16Z</dcterms:created>
  <dcterms:modified xsi:type="dcterms:W3CDTF">2020-02-07T00:33:51Z</dcterms:modified>
</cp:coreProperties>
</file>