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84" r:id="rId3"/>
    <p:sldId id="266" r:id="rId4"/>
    <p:sldId id="299" r:id="rId5"/>
    <p:sldId id="258" r:id="rId6"/>
    <p:sldId id="263" r:id="rId7"/>
    <p:sldId id="300" r:id="rId8"/>
    <p:sldId id="289" r:id="rId9"/>
    <p:sldId id="304" r:id="rId10"/>
    <p:sldId id="305" r:id="rId11"/>
    <p:sldId id="277" r:id="rId12"/>
    <p:sldId id="260" r:id="rId13"/>
    <p:sldId id="259" r:id="rId14"/>
    <p:sldId id="274" r:id="rId15"/>
    <p:sldId id="264" r:id="rId16"/>
    <p:sldId id="290" r:id="rId17"/>
    <p:sldId id="281" r:id="rId18"/>
    <p:sldId id="288" r:id="rId19"/>
    <p:sldId id="261" r:id="rId20"/>
    <p:sldId id="262" r:id="rId21"/>
    <p:sldId id="291" r:id="rId22"/>
    <p:sldId id="267" r:id="rId23"/>
    <p:sldId id="285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0" autoAdjust="0"/>
    <p:restoredTop sz="94660"/>
  </p:normalViewPr>
  <p:slideViewPr>
    <p:cSldViewPr snapToGrid="0">
      <p:cViewPr varScale="1">
        <p:scale>
          <a:sx n="88" d="100"/>
          <a:sy n="88" d="100"/>
        </p:scale>
        <p:origin x="19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911DBF-7E85-4D43-BE6C-C43CE9CD75C0}" type="doc">
      <dgm:prSet loTypeId="urn:microsoft.com/office/officeart/2005/8/layout/vList5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FE049A70-B16C-4669-9300-AED329DAE296}">
      <dgm:prSet phldrT="[Text]" custT="1"/>
      <dgm:spPr/>
      <dgm:t>
        <a:bodyPr/>
        <a:lstStyle/>
        <a:p>
          <a:r>
            <a:rPr lang="en-US" sz="3200" dirty="0" smtClean="0"/>
            <a:t>Efficacy</a:t>
          </a:r>
          <a:endParaRPr lang="en-US" sz="3200" dirty="0"/>
        </a:p>
      </dgm:t>
    </dgm:pt>
    <dgm:pt modelId="{A2A2E74C-6F98-438A-82CD-DB598812E9DF}" type="parTrans" cxnId="{9BE4B4FB-F317-4C74-AF4C-324045333A29}">
      <dgm:prSet/>
      <dgm:spPr/>
      <dgm:t>
        <a:bodyPr/>
        <a:lstStyle/>
        <a:p>
          <a:endParaRPr lang="en-US"/>
        </a:p>
      </dgm:t>
    </dgm:pt>
    <dgm:pt modelId="{224F214C-F173-4C84-B8A5-C7E0F36E5D73}" type="sibTrans" cxnId="{9BE4B4FB-F317-4C74-AF4C-324045333A29}">
      <dgm:prSet/>
      <dgm:spPr/>
      <dgm:t>
        <a:bodyPr/>
        <a:lstStyle/>
        <a:p>
          <a:endParaRPr lang="en-US"/>
        </a:p>
      </dgm:t>
    </dgm:pt>
    <dgm:pt modelId="{E7082B74-32F5-4169-B35A-20A8A99D6F4F}">
      <dgm:prSet phldrT="[Text]" custT="1"/>
      <dgm:spPr/>
      <dgm:t>
        <a:bodyPr/>
        <a:lstStyle/>
        <a:p>
          <a:r>
            <a:rPr lang="en-US" sz="3200" dirty="0" smtClean="0"/>
            <a:t>Flexibility</a:t>
          </a:r>
          <a:endParaRPr lang="en-US" sz="3200" dirty="0"/>
        </a:p>
      </dgm:t>
    </dgm:pt>
    <dgm:pt modelId="{B48A4036-A80C-40E4-AC81-73E187B2BDC7}" type="parTrans" cxnId="{77FB079A-5FB2-4CA0-8476-743655FB35C3}">
      <dgm:prSet/>
      <dgm:spPr/>
      <dgm:t>
        <a:bodyPr/>
        <a:lstStyle/>
        <a:p>
          <a:endParaRPr lang="en-US"/>
        </a:p>
      </dgm:t>
    </dgm:pt>
    <dgm:pt modelId="{25BEEB66-665A-4556-8944-922B31170FD9}" type="sibTrans" cxnId="{77FB079A-5FB2-4CA0-8476-743655FB35C3}">
      <dgm:prSet/>
      <dgm:spPr/>
      <dgm:t>
        <a:bodyPr/>
        <a:lstStyle/>
        <a:p>
          <a:endParaRPr lang="en-US"/>
        </a:p>
      </dgm:t>
    </dgm:pt>
    <dgm:pt modelId="{80B0AC57-1277-4269-A0A1-8E22C9662B87}">
      <dgm:prSet phldrT="[Text]" custT="1"/>
      <dgm:spPr/>
      <dgm:t>
        <a:bodyPr/>
        <a:lstStyle/>
        <a:p>
          <a:r>
            <a:rPr lang="en-US" sz="3200" dirty="0" smtClean="0"/>
            <a:t>Compatibility</a:t>
          </a:r>
          <a:endParaRPr lang="en-US" sz="3200" dirty="0"/>
        </a:p>
      </dgm:t>
    </dgm:pt>
    <dgm:pt modelId="{24A65FCD-873F-4C2B-BFA5-F8EE9EDAC303}" type="parTrans" cxnId="{CF88F970-CE2D-46F3-A3BC-7C7E84AA6FC7}">
      <dgm:prSet/>
      <dgm:spPr/>
      <dgm:t>
        <a:bodyPr/>
        <a:lstStyle/>
        <a:p>
          <a:endParaRPr lang="en-US"/>
        </a:p>
      </dgm:t>
    </dgm:pt>
    <dgm:pt modelId="{DEC8A2DB-9977-4CE3-B2C6-BADDFFB5B2CC}" type="sibTrans" cxnId="{CF88F970-CE2D-46F3-A3BC-7C7E84AA6FC7}">
      <dgm:prSet/>
      <dgm:spPr/>
      <dgm:t>
        <a:bodyPr/>
        <a:lstStyle/>
        <a:p>
          <a:endParaRPr lang="en-US"/>
        </a:p>
      </dgm:t>
    </dgm:pt>
    <dgm:pt modelId="{FE66E2C9-74D3-41BA-9BF9-77EC4B74B265}">
      <dgm:prSet phldrT="[Text]"/>
      <dgm:spPr/>
      <dgm:t>
        <a:bodyPr/>
        <a:lstStyle/>
        <a:p>
          <a:r>
            <a:rPr lang="en-US" dirty="0" smtClean="0"/>
            <a:t>Maximize discerning power by including all informative data features</a:t>
          </a:r>
          <a:endParaRPr lang="en-US" dirty="0"/>
        </a:p>
      </dgm:t>
    </dgm:pt>
    <dgm:pt modelId="{C8E9DDD8-E2E0-4E5E-B067-4FB9A8A2468F}" type="parTrans" cxnId="{A267E12C-CC4F-4BE8-B2A0-08CC5DF8EF29}">
      <dgm:prSet/>
      <dgm:spPr/>
      <dgm:t>
        <a:bodyPr/>
        <a:lstStyle/>
        <a:p>
          <a:endParaRPr lang="en-US"/>
        </a:p>
      </dgm:t>
    </dgm:pt>
    <dgm:pt modelId="{030451A5-F87C-4FCF-BD37-75864DB57672}" type="sibTrans" cxnId="{A267E12C-CC4F-4BE8-B2A0-08CC5DF8EF29}">
      <dgm:prSet/>
      <dgm:spPr/>
      <dgm:t>
        <a:bodyPr/>
        <a:lstStyle/>
        <a:p>
          <a:endParaRPr lang="en-US"/>
        </a:p>
      </dgm:t>
    </dgm:pt>
    <dgm:pt modelId="{F0A8065A-3707-446B-93C1-9A15349EC32E}">
      <dgm:prSet phldrT="[Text]" custT="1"/>
      <dgm:spPr/>
      <dgm:t>
        <a:bodyPr/>
        <a:lstStyle/>
        <a:p>
          <a:r>
            <a:rPr lang="en-US" sz="3200" dirty="0" smtClean="0"/>
            <a:t>Reversibility</a:t>
          </a:r>
          <a:endParaRPr lang="en-US" sz="3200" dirty="0"/>
        </a:p>
      </dgm:t>
    </dgm:pt>
    <dgm:pt modelId="{34714A84-0B42-4DAE-BE8A-FCB02995489A}" type="parTrans" cxnId="{02E5B97F-9596-4F21-9064-E9D35FCD2F29}">
      <dgm:prSet/>
      <dgm:spPr/>
      <dgm:t>
        <a:bodyPr/>
        <a:lstStyle/>
        <a:p>
          <a:endParaRPr lang="en-US"/>
        </a:p>
      </dgm:t>
    </dgm:pt>
    <dgm:pt modelId="{D8032435-BC45-4623-9C19-C622B9A9C795}" type="sibTrans" cxnId="{02E5B97F-9596-4F21-9064-E9D35FCD2F29}">
      <dgm:prSet/>
      <dgm:spPr/>
      <dgm:t>
        <a:bodyPr/>
        <a:lstStyle/>
        <a:p>
          <a:endParaRPr lang="en-US"/>
        </a:p>
      </dgm:t>
    </dgm:pt>
    <dgm:pt modelId="{36C72977-D23D-4CCC-BD09-96FF9B8FA97D}">
      <dgm:prSet phldrT="[Text]" custT="1"/>
      <dgm:spPr/>
      <dgm:t>
        <a:bodyPr/>
        <a:lstStyle/>
        <a:p>
          <a:r>
            <a:rPr lang="en-US" sz="3200" dirty="0" smtClean="0"/>
            <a:t>Performance</a:t>
          </a:r>
          <a:endParaRPr lang="en-US" sz="3200" dirty="0"/>
        </a:p>
      </dgm:t>
    </dgm:pt>
    <dgm:pt modelId="{D5C4ACC3-043B-4E97-A26D-4DFE88116606}" type="parTrans" cxnId="{CD938FC1-162A-446E-B99A-0886798430B5}">
      <dgm:prSet/>
      <dgm:spPr/>
      <dgm:t>
        <a:bodyPr/>
        <a:lstStyle/>
        <a:p>
          <a:endParaRPr lang="en-US"/>
        </a:p>
      </dgm:t>
    </dgm:pt>
    <dgm:pt modelId="{2A52A0DB-4716-4BEB-81BD-125BDA673499}" type="sibTrans" cxnId="{CD938FC1-162A-446E-B99A-0886798430B5}">
      <dgm:prSet/>
      <dgm:spPr/>
      <dgm:t>
        <a:bodyPr/>
        <a:lstStyle/>
        <a:p>
          <a:endParaRPr lang="en-US"/>
        </a:p>
      </dgm:t>
    </dgm:pt>
    <dgm:pt modelId="{B69A3246-6A13-4599-8606-5CD86BBD14D0}">
      <dgm:prSet phldrT="[Text]"/>
      <dgm:spPr/>
      <dgm:t>
        <a:bodyPr/>
        <a:lstStyle/>
        <a:p>
          <a:r>
            <a:rPr lang="en-US" dirty="0" smtClean="0"/>
            <a:t>Enable approximate matching where needed</a:t>
          </a:r>
          <a:endParaRPr lang="en-US" dirty="0"/>
        </a:p>
      </dgm:t>
    </dgm:pt>
    <dgm:pt modelId="{C902046A-55C0-4757-AE40-031182EF5DDA}" type="parTrans" cxnId="{FD1A6F49-0637-4F62-B426-3CC2119D5D40}">
      <dgm:prSet/>
      <dgm:spPr/>
      <dgm:t>
        <a:bodyPr/>
        <a:lstStyle/>
        <a:p>
          <a:endParaRPr lang="en-US"/>
        </a:p>
      </dgm:t>
    </dgm:pt>
    <dgm:pt modelId="{9517EE87-2886-43F1-9A71-36EAAF537E12}" type="sibTrans" cxnId="{FD1A6F49-0637-4F62-B426-3CC2119D5D40}">
      <dgm:prSet/>
      <dgm:spPr/>
      <dgm:t>
        <a:bodyPr/>
        <a:lstStyle/>
        <a:p>
          <a:endParaRPr lang="en-US"/>
        </a:p>
      </dgm:t>
    </dgm:pt>
    <dgm:pt modelId="{36E560F0-E559-4A39-AF87-3926FD3B775B}">
      <dgm:prSet phldrT="[Text]"/>
      <dgm:spPr/>
      <dgm:t>
        <a:bodyPr/>
        <a:lstStyle/>
        <a:p>
          <a:r>
            <a:rPr lang="en-US" dirty="0" smtClean="0"/>
            <a:t>Accommodate missing data and new protocol features</a:t>
          </a:r>
          <a:endParaRPr lang="en-US" dirty="0"/>
        </a:p>
      </dgm:t>
    </dgm:pt>
    <dgm:pt modelId="{21D352BE-21CC-4292-B4A4-BF5D24F4F8BE}" type="parTrans" cxnId="{E2889C78-2FFB-491D-8F04-DF7531EAA857}">
      <dgm:prSet/>
      <dgm:spPr/>
      <dgm:t>
        <a:bodyPr/>
        <a:lstStyle/>
        <a:p>
          <a:endParaRPr lang="en-US"/>
        </a:p>
      </dgm:t>
    </dgm:pt>
    <dgm:pt modelId="{B1BA2A9B-B1D6-4069-A6CE-09DBD7870F8E}" type="sibTrans" cxnId="{E2889C78-2FFB-491D-8F04-DF7531EAA857}">
      <dgm:prSet/>
      <dgm:spPr/>
      <dgm:t>
        <a:bodyPr/>
        <a:lstStyle/>
        <a:p>
          <a:endParaRPr lang="en-US"/>
        </a:p>
      </dgm:t>
    </dgm:pt>
    <dgm:pt modelId="{44CCDE62-D838-4311-A811-22A5114FABB6}">
      <dgm:prSet phldrT="[Text]"/>
      <dgm:spPr/>
      <dgm:t>
        <a:bodyPr/>
        <a:lstStyle/>
        <a:p>
          <a:r>
            <a:rPr lang="en-US" smtClean="0"/>
            <a:t>Fingerprint format is interpretable and forensically sound</a:t>
          </a:r>
          <a:endParaRPr lang="en-US" dirty="0"/>
        </a:p>
      </dgm:t>
    </dgm:pt>
    <dgm:pt modelId="{54A39DF9-422D-4CAE-A6E8-0F6EA8C35830}" type="parTrans" cxnId="{8716A30F-3E40-4BEF-B53D-BF26C9FF8142}">
      <dgm:prSet/>
      <dgm:spPr/>
      <dgm:t>
        <a:bodyPr/>
        <a:lstStyle/>
        <a:p>
          <a:endParaRPr lang="en-US"/>
        </a:p>
      </dgm:t>
    </dgm:pt>
    <dgm:pt modelId="{F394C2EB-6688-4740-A99E-4765FCB56266}" type="sibTrans" cxnId="{8716A30F-3E40-4BEF-B53D-BF26C9FF8142}">
      <dgm:prSet/>
      <dgm:spPr/>
      <dgm:t>
        <a:bodyPr/>
        <a:lstStyle/>
        <a:p>
          <a:endParaRPr lang="en-US"/>
        </a:p>
      </dgm:t>
    </dgm:pt>
    <dgm:pt modelId="{9FA3135F-5B18-49B1-A2AF-5D1D47DAC96C}">
      <dgm:prSet phldrT="[Text]"/>
      <dgm:spPr/>
      <dgm:t>
        <a:bodyPr/>
        <a:lstStyle/>
        <a:p>
          <a:r>
            <a:rPr lang="en-US" smtClean="0"/>
            <a:t>Fast and compact extraction and matching</a:t>
          </a:r>
          <a:endParaRPr lang="en-US" dirty="0"/>
        </a:p>
      </dgm:t>
    </dgm:pt>
    <dgm:pt modelId="{98387F54-04A2-4E7A-B151-AAAD5A537C01}" type="parTrans" cxnId="{AB1D7E8E-2B36-47A6-BA2F-4ED3A1DD03A4}">
      <dgm:prSet/>
      <dgm:spPr/>
      <dgm:t>
        <a:bodyPr/>
        <a:lstStyle/>
        <a:p>
          <a:endParaRPr lang="en-US"/>
        </a:p>
      </dgm:t>
    </dgm:pt>
    <dgm:pt modelId="{3BEB2D54-E4BB-4262-8207-1710E63FC286}" type="sibTrans" cxnId="{AB1D7E8E-2B36-47A6-BA2F-4ED3A1DD03A4}">
      <dgm:prSet/>
      <dgm:spPr/>
      <dgm:t>
        <a:bodyPr/>
        <a:lstStyle/>
        <a:p>
          <a:endParaRPr lang="en-US"/>
        </a:p>
      </dgm:t>
    </dgm:pt>
    <dgm:pt modelId="{FDB3DB3B-F57A-4D18-9637-508F38F8AA61}" type="pres">
      <dgm:prSet presAssocID="{E1911DBF-7E85-4D43-BE6C-C43CE9CD75C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F56E85-20D4-4F73-85CE-AD60FA92CE90}" type="pres">
      <dgm:prSet presAssocID="{FE049A70-B16C-4669-9300-AED329DAE296}" presName="linNode" presStyleCnt="0"/>
      <dgm:spPr/>
    </dgm:pt>
    <dgm:pt modelId="{A5163B28-0649-4AEF-92A4-2124041ABE28}" type="pres">
      <dgm:prSet presAssocID="{FE049A70-B16C-4669-9300-AED329DAE296}" presName="parentText" presStyleLbl="node1" presStyleIdx="0" presStyleCnt="5" custScaleX="7112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AEE99C-68D0-4E87-9D24-7227A4E18237}" type="pres">
      <dgm:prSet presAssocID="{FE049A70-B16C-4669-9300-AED329DAE296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360C4-0CD2-4971-8987-72368E1E4987}" type="pres">
      <dgm:prSet presAssocID="{224F214C-F173-4C84-B8A5-C7E0F36E5D73}" presName="sp" presStyleCnt="0"/>
      <dgm:spPr/>
    </dgm:pt>
    <dgm:pt modelId="{693226B2-4172-40F5-AA86-6BEE8964D275}" type="pres">
      <dgm:prSet presAssocID="{E7082B74-32F5-4169-B35A-20A8A99D6F4F}" presName="linNode" presStyleCnt="0"/>
      <dgm:spPr/>
    </dgm:pt>
    <dgm:pt modelId="{B68E3C01-493E-4252-B05C-9689BBB729B9}" type="pres">
      <dgm:prSet presAssocID="{E7082B74-32F5-4169-B35A-20A8A99D6F4F}" presName="parentText" presStyleLbl="node1" presStyleIdx="1" presStyleCnt="5" custScaleX="7112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1D0172-9E32-493E-AD4A-7EA00A4B5B5D}" type="pres">
      <dgm:prSet presAssocID="{E7082B74-32F5-4169-B35A-20A8A99D6F4F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81A825-0E43-4CA5-A9C8-D30D85D948BB}" type="pres">
      <dgm:prSet presAssocID="{25BEEB66-665A-4556-8944-922B31170FD9}" presName="sp" presStyleCnt="0"/>
      <dgm:spPr/>
    </dgm:pt>
    <dgm:pt modelId="{6CF87237-46E0-46D5-B48F-83EA8530CB1C}" type="pres">
      <dgm:prSet presAssocID="{80B0AC57-1277-4269-A0A1-8E22C9662B87}" presName="linNode" presStyleCnt="0"/>
      <dgm:spPr/>
    </dgm:pt>
    <dgm:pt modelId="{D328AD22-5DE7-4572-8FF6-029A66ECC281}" type="pres">
      <dgm:prSet presAssocID="{80B0AC57-1277-4269-A0A1-8E22C9662B87}" presName="parentText" presStyleLbl="node1" presStyleIdx="2" presStyleCnt="5" custScaleX="7112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03C300-DAF9-4AF2-9AF5-EB4B432DF2D5}" type="pres">
      <dgm:prSet presAssocID="{80B0AC57-1277-4269-A0A1-8E22C9662B87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71013C-A118-44F0-AE53-883EB32688E0}" type="pres">
      <dgm:prSet presAssocID="{DEC8A2DB-9977-4CE3-B2C6-BADDFFB5B2CC}" presName="sp" presStyleCnt="0"/>
      <dgm:spPr/>
    </dgm:pt>
    <dgm:pt modelId="{ACBA7A7F-3B25-4F29-B407-A7308FE39CCB}" type="pres">
      <dgm:prSet presAssocID="{F0A8065A-3707-446B-93C1-9A15349EC32E}" presName="linNode" presStyleCnt="0"/>
      <dgm:spPr/>
    </dgm:pt>
    <dgm:pt modelId="{CA90FF69-EAF2-4631-9F48-70A98516A4B8}" type="pres">
      <dgm:prSet presAssocID="{F0A8065A-3707-446B-93C1-9A15349EC32E}" presName="parentText" presStyleLbl="node1" presStyleIdx="3" presStyleCnt="5" custScaleX="7112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CC78A2-1743-49D5-95F9-0D40F7C81654}" type="pres">
      <dgm:prSet presAssocID="{F0A8065A-3707-446B-93C1-9A15349EC32E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6C410B-B2FD-46F0-9F0D-9E2633C048C6}" type="pres">
      <dgm:prSet presAssocID="{D8032435-BC45-4623-9C19-C622B9A9C795}" presName="sp" presStyleCnt="0"/>
      <dgm:spPr/>
    </dgm:pt>
    <dgm:pt modelId="{409379CF-DA21-445B-A46C-8813734C10F5}" type="pres">
      <dgm:prSet presAssocID="{36C72977-D23D-4CCC-BD09-96FF9B8FA97D}" presName="linNode" presStyleCnt="0"/>
      <dgm:spPr/>
    </dgm:pt>
    <dgm:pt modelId="{74505C46-1241-4371-B449-2C5F6D5B48AF}" type="pres">
      <dgm:prSet presAssocID="{36C72977-D23D-4CCC-BD09-96FF9B8FA97D}" presName="parentText" presStyleLbl="node1" presStyleIdx="4" presStyleCnt="5" custScaleX="7112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0AA5E8-4021-4A09-B04D-9956B3786F4B}" type="pres">
      <dgm:prSet presAssocID="{36C72977-D23D-4CCC-BD09-96FF9B8FA97D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8F7D6B-3521-4319-A788-20FA3FEFC764}" type="presOf" srcId="{B69A3246-6A13-4599-8606-5CD86BBD14D0}" destId="{381D0172-9E32-493E-AD4A-7EA00A4B5B5D}" srcOrd="0" destOrd="0" presId="urn:microsoft.com/office/officeart/2005/8/layout/vList5"/>
    <dgm:cxn modelId="{CD938FC1-162A-446E-B99A-0886798430B5}" srcId="{E1911DBF-7E85-4D43-BE6C-C43CE9CD75C0}" destId="{36C72977-D23D-4CCC-BD09-96FF9B8FA97D}" srcOrd="4" destOrd="0" parTransId="{D5C4ACC3-043B-4E97-A26D-4DFE88116606}" sibTransId="{2A52A0DB-4716-4BEB-81BD-125BDA673499}"/>
    <dgm:cxn modelId="{FD1A6F49-0637-4F62-B426-3CC2119D5D40}" srcId="{E7082B74-32F5-4169-B35A-20A8A99D6F4F}" destId="{B69A3246-6A13-4599-8606-5CD86BBD14D0}" srcOrd="0" destOrd="0" parTransId="{C902046A-55C0-4757-AE40-031182EF5DDA}" sibTransId="{9517EE87-2886-43F1-9A71-36EAAF537E12}"/>
    <dgm:cxn modelId="{F2527548-7170-4046-8837-C4932DB5DD2C}" type="presOf" srcId="{36E560F0-E559-4A39-AF87-3926FD3B775B}" destId="{2303C300-DAF9-4AF2-9AF5-EB4B432DF2D5}" srcOrd="0" destOrd="0" presId="urn:microsoft.com/office/officeart/2005/8/layout/vList5"/>
    <dgm:cxn modelId="{59925A30-894A-4501-8D21-C39DBFE7DBC8}" type="presOf" srcId="{80B0AC57-1277-4269-A0A1-8E22C9662B87}" destId="{D328AD22-5DE7-4572-8FF6-029A66ECC281}" srcOrd="0" destOrd="0" presId="urn:microsoft.com/office/officeart/2005/8/layout/vList5"/>
    <dgm:cxn modelId="{02E5B97F-9596-4F21-9064-E9D35FCD2F29}" srcId="{E1911DBF-7E85-4D43-BE6C-C43CE9CD75C0}" destId="{F0A8065A-3707-446B-93C1-9A15349EC32E}" srcOrd="3" destOrd="0" parTransId="{34714A84-0B42-4DAE-BE8A-FCB02995489A}" sibTransId="{D8032435-BC45-4623-9C19-C622B9A9C795}"/>
    <dgm:cxn modelId="{8716A30F-3E40-4BEF-B53D-BF26C9FF8142}" srcId="{F0A8065A-3707-446B-93C1-9A15349EC32E}" destId="{44CCDE62-D838-4311-A811-22A5114FABB6}" srcOrd="0" destOrd="0" parTransId="{54A39DF9-422D-4CAE-A6E8-0F6EA8C35830}" sibTransId="{F394C2EB-6688-4740-A99E-4765FCB56266}"/>
    <dgm:cxn modelId="{CF88F970-CE2D-46F3-A3BC-7C7E84AA6FC7}" srcId="{E1911DBF-7E85-4D43-BE6C-C43CE9CD75C0}" destId="{80B0AC57-1277-4269-A0A1-8E22C9662B87}" srcOrd="2" destOrd="0" parTransId="{24A65FCD-873F-4C2B-BFA5-F8EE9EDAC303}" sibTransId="{DEC8A2DB-9977-4CE3-B2C6-BADDFFB5B2CC}"/>
    <dgm:cxn modelId="{77FB079A-5FB2-4CA0-8476-743655FB35C3}" srcId="{E1911DBF-7E85-4D43-BE6C-C43CE9CD75C0}" destId="{E7082B74-32F5-4169-B35A-20A8A99D6F4F}" srcOrd="1" destOrd="0" parTransId="{B48A4036-A80C-40E4-AC81-73E187B2BDC7}" sibTransId="{25BEEB66-665A-4556-8944-922B31170FD9}"/>
    <dgm:cxn modelId="{AB1D7E8E-2B36-47A6-BA2F-4ED3A1DD03A4}" srcId="{36C72977-D23D-4CCC-BD09-96FF9B8FA97D}" destId="{9FA3135F-5B18-49B1-A2AF-5D1D47DAC96C}" srcOrd="0" destOrd="0" parTransId="{98387F54-04A2-4E7A-B151-AAAD5A537C01}" sibTransId="{3BEB2D54-E4BB-4262-8207-1710E63FC286}"/>
    <dgm:cxn modelId="{29D37ADA-24B7-41A0-93F5-957FFEF8BEB5}" type="presOf" srcId="{FE66E2C9-74D3-41BA-9BF9-77EC4B74B265}" destId="{25AEE99C-68D0-4E87-9D24-7227A4E18237}" srcOrd="0" destOrd="0" presId="urn:microsoft.com/office/officeart/2005/8/layout/vList5"/>
    <dgm:cxn modelId="{E2889C78-2FFB-491D-8F04-DF7531EAA857}" srcId="{80B0AC57-1277-4269-A0A1-8E22C9662B87}" destId="{36E560F0-E559-4A39-AF87-3926FD3B775B}" srcOrd="0" destOrd="0" parTransId="{21D352BE-21CC-4292-B4A4-BF5D24F4F8BE}" sibTransId="{B1BA2A9B-B1D6-4069-A6CE-09DBD7870F8E}"/>
    <dgm:cxn modelId="{A267E12C-CC4F-4BE8-B2A0-08CC5DF8EF29}" srcId="{FE049A70-B16C-4669-9300-AED329DAE296}" destId="{FE66E2C9-74D3-41BA-9BF9-77EC4B74B265}" srcOrd="0" destOrd="0" parTransId="{C8E9DDD8-E2E0-4E5E-B067-4FB9A8A2468F}" sibTransId="{030451A5-F87C-4FCF-BD37-75864DB57672}"/>
    <dgm:cxn modelId="{78C78FFC-7E59-474B-82B4-1F51CB7AF528}" type="presOf" srcId="{FE049A70-B16C-4669-9300-AED329DAE296}" destId="{A5163B28-0649-4AEF-92A4-2124041ABE28}" srcOrd="0" destOrd="0" presId="urn:microsoft.com/office/officeart/2005/8/layout/vList5"/>
    <dgm:cxn modelId="{E9A6EC16-7C82-4806-9849-9261A57C80C1}" type="presOf" srcId="{36C72977-D23D-4CCC-BD09-96FF9B8FA97D}" destId="{74505C46-1241-4371-B449-2C5F6D5B48AF}" srcOrd="0" destOrd="0" presId="urn:microsoft.com/office/officeart/2005/8/layout/vList5"/>
    <dgm:cxn modelId="{C269AAC6-4CB9-4756-B731-7702E18B2F6F}" type="presOf" srcId="{E1911DBF-7E85-4D43-BE6C-C43CE9CD75C0}" destId="{FDB3DB3B-F57A-4D18-9637-508F38F8AA61}" srcOrd="0" destOrd="0" presId="urn:microsoft.com/office/officeart/2005/8/layout/vList5"/>
    <dgm:cxn modelId="{08F32990-8C06-42A3-9BDF-8B6063357140}" type="presOf" srcId="{E7082B74-32F5-4169-B35A-20A8A99D6F4F}" destId="{B68E3C01-493E-4252-B05C-9689BBB729B9}" srcOrd="0" destOrd="0" presId="urn:microsoft.com/office/officeart/2005/8/layout/vList5"/>
    <dgm:cxn modelId="{41C392D2-819F-4C51-9DDB-A0F97CC80BCF}" type="presOf" srcId="{F0A8065A-3707-446B-93C1-9A15349EC32E}" destId="{CA90FF69-EAF2-4631-9F48-70A98516A4B8}" srcOrd="0" destOrd="0" presId="urn:microsoft.com/office/officeart/2005/8/layout/vList5"/>
    <dgm:cxn modelId="{9BE4B4FB-F317-4C74-AF4C-324045333A29}" srcId="{E1911DBF-7E85-4D43-BE6C-C43CE9CD75C0}" destId="{FE049A70-B16C-4669-9300-AED329DAE296}" srcOrd="0" destOrd="0" parTransId="{A2A2E74C-6F98-438A-82CD-DB598812E9DF}" sibTransId="{224F214C-F173-4C84-B8A5-C7E0F36E5D73}"/>
    <dgm:cxn modelId="{C910F99F-A9C0-4F6A-B8A9-E4AC49B12299}" type="presOf" srcId="{9FA3135F-5B18-49B1-A2AF-5D1D47DAC96C}" destId="{E10AA5E8-4021-4A09-B04D-9956B3786F4B}" srcOrd="0" destOrd="0" presId="urn:microsoft.com/office/officeart/2005/8/layout/vList5"/>
    <dgm:cxn modelId="{237D4795-42CF-4D12-B460-B37650E6998E}" type="presOf" srcId="{44CCDE62-D838-4311-A811-22A5114FABB6}" destId="{3ECC78A2-1743-49D5-95F9-0D40F7C81654}" srcOrd="0" destOrd="0" presId="urn:microsoft.com/office/officeart/2005/8/layout/vList5"/>
    <dgm:cxn modelId="{51DECF19-DE69-44DA-BAA8-1550734F6902}" type="presParOf" srcId="{FDB3DB3B-F57A-4D18-9637-508F38F8AA61}" destId="{EBF56E85-20D4-4F73-85CE-AD60FA92CE90}" srcOrd="0" destOrd="0" presId="urn:microsoft.com/office/officeart/2005/8/layout/vList5"/>
    <dgm:cxn modelId="{8D9580D5-35EE-471E-AACC-FAB446392E11}" type="presParOf" srcId="{EBF56E85-20D4-4F73-85CE-AD60FA92CE90}" destId="{A5163B28-0649-4AEF-92A4-2124041ABE28}" srcOrd="0" destOrd="0" presId="urn:microsoft.com/office/officeart/2005/8/layout/vList5"/>
    <dgm:cxn modelId="{6AC46447-3F31-40EA-9AFB-72E8DA26A3CB}" type="presParOf" srcId="{EBF56E85-20D4-4F73-85CE-AD60FA92CE90}" destId="{25AEE99C-68D0-4E87-9D24-7227A4E18237}" srcOrd="1" destOrd="0" presId="urn:microsoft.com/office/officeart/2005/8/layout/vList5"/>
    <dgm:cxn modelId="{C89F1A5A-4878-4458-BEB1-979AEE2A2DDA}" type="presParOf" srcId="{FDB3DB3B-F57A-4D18-9637-508F38F8AA61}" destId="{660360C4-0CD2-4971-8987-72368E1E4987}" srcOrd="1" destOrd="0" presId="urn:microsoft.com/office/officeart/2005/8/layout/vList5"/>
    <dgm:cxn modelId="{2204869A-6314-4488-8DE4-6A83A115207F}" type="presParOf" srcId="{FDB3DB3B-F57A-4D18-9637-508F38F8AA61}" destId="{693226B2-4172-40F5-AA86-6BEE8964D275}" srcOrd="2" destOrd="0" presId="urn:microsoft.com/office/officeart/2005/8/layout/vList5"/>
    <dgm:cxn modelId="{94678E37-ABAE-427C-BA5F-493D21ED2544}" type="presParOf" srcId="{693226B2-4172-40F5-AA86-6BEE8964D275}" destId="{B68E3C01-493E-4252-B05C-9689BBB729B9}" srcOrd="0" destOrd="0" presId="urn:microsoft.com/office/officeart/2005/8/layout/vList5"/>
    <dgm:cxn modelId="{489EBB7D-C17F-40E8-9909-55F2CDDBDEED}" type="presParOf" srcId="{693226B2-4172-40F5-AA86-6BEE8964D275}" destId="{381D0172-9E32-493E-AD4A-7EA00A4B5B5D}" srcOrd="1" destOrd="0" presId="urn:microsoft.com/office/officeart/2005/8/layout/vList5"/>
    <dgm:cxn modelId="{B7364926-7762-43E6-B8D3-CF48549203B3}" type="presParOf" srcId="{FDB3DB3B-F57A-4D18-9637-508F38F8AA61}" destId="{9081A825-0E43-4CA5-A9C8-D30D85D948BB}" srcOrd="3" destOrd="0" presId="urn:microsoft.com/office/officeart/2005/8/layout/vList5"/>
    <dgm:cxn modelId="{514905B8-AEB1-4ACB-8BD1-13DE95E2EE7F}" type="presParOf" srcId="{FDB3DB3B-F57A-4D18-9637-508F38F8AA61}" destId="{6CF87237-46E0-46D5-B48F-83EA8530CB1C}" srcOrd="4" destOrd="0" presId="urn:microsoft.com/office/officeart/2005/8/layout/vList5"/>
    <dgm:cxn modelId="{015AC865-4070-4D84-B0E9-88E72100229D}" type="presParOf" srcId="{6CF87237-46E0-46D5-B48F-83EA8530CB1C}" destId="{D328AD22-5DE7-4572-8FF6-029A66ECC281}" srcOrd="0" destOrd="0" presId="urn:microsoft.com/office/officeart/2005/8/layout/vList5"/>
    <dgm:cxn modelId="{41F14B29-D6A6-4CDF-9996-A0B056C9BB1D}" type="presParOf" srcId="{6CF87237-46E0-46D5-B48F-83EA8530CB1C}" destId="{2303C300-DAF9-4AF2-9AF5-EB4B432DF2D5}" srcOrd="1" destOrd="0" presId="urn:microsoft.com/office/officeart/2005/8/layout/vList5"/>
    <dgm:cxn modelId="{EA3BA356-3E96-4E15-9997-47CE7066FB80}" type="presParOf" srcId="{FDB3DB3B-F57A-4D18-9637-508F38F8AA61}" destId="{7071013C-A118-44F0-AE53-883EB32688E0}" srcOrd="5" destOrd="0" presId="urn:microsoft.com/office/officeart/2005/8/layout/vList5"/>
    <dgm:cxn modelId="{01C5E368-D2BB-45B4-A4CE-1D04A1FFAB89}" type="presParOf" srcId="{FDB3DB3B-F57A-4D18-9637-508F38F8AA61}" destId="{ACBA7A7F-3B25-4F29-B407-A7308FE39CCB}" srcOrd="6" destOrd="0" presId="urn:microsoft.com/office/officeart/2005/8/layout/vList5"/>
    <dgm:cxn modelId="{EFA3F751-914B-4D96-92E9-255596186EED}" type="presParOf" srcId="{ACBA7A7F-3B25-4F29-B407-A7308FE39CCB}" destId="{CA90FF69-EAF2-4631-9F48-70A98516A4B8}" srcOrd="0" destOrd="0" presId="urn:microsoft.com/office/officeart/2005/8/layout/vList5"/>
    <dgm:cxn modelId="{F55F96B7-F1E5-4D98-BB31-0D8DA18725B4}" type="presParOf" srcId="{ACBA7A7F-3B25-4F29-B407-A7308FE39CCB}" destId="{3ECC78A2-1743-49D5-95F9-0D40F7C81654}" srcOrd="1" destOrd="0" presId="urn:microsoft.com/office/officeart/2005/8/layout/vList5"/>
    <dgm:cxn modelId="{50772AE3-93BB-406E-A4C7-464A981B29B2}" type="presParOf" srcId="{FDB3DB3B-F57A-4D18-9637-508F38F8AA61}" destId="{996C410B-B2FD-46F0-9F0D-9E2633C048C6}" srcOrd="7" destOrd="0" presId="urn:microsoft.com/office/officeart/2005/8/layout/vList5"/>
    <dgm:cxn modelId="{18A35634-4ADC-4F98-935B-CD328BAC2884}" type="presParOf" srcId="{FDB3DB3B-F57A-4D18-9637-508F38F8AA61}" destId="{409379CF-DA21-445B-A46C-8813734C10F5}" srcOrd="8" destOrd="0" presId="urn:microsoft.com/office/officeart/2005/8/layout/vList5"/>
    <dgm:cxn modelId="{51DAE5B6-D53D-49C2-BA31-8C0CDB265043}" type="presParOf" srcId="{409379CF-DA21-445B-A46C-8813734C10F5}" destId="{74505C46-1241-4371-B449-2C5F6D5B48AF}" srcOrd="0" destOrd="0" presId="urn:microsoft.com/office/officeart/2005/8/layout/vList5"/>
    <dgm:cxn modelId="{26D3181E-4BC5-452D-A027-200FB2F21165}" type="presParOf" srcId="{409379CF-DA21-445B-A46C-8813734C10F5}" destId="{E10AA5E8-4021-4A09-B04D-9956B3786F4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24614-BE66-4A92-8DA8-89567B33121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092FF-009B-43AA-99E5-3DFD26FAC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3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2540-AF34-41B7-8B92-C83C3726F227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44CC-6F54-4EB3-80F1-8FDEDAB32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5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2540-AF34-41B7-8B92-C83C3726F227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44CC-6F54-4EB3-80F1-8FDEDAB32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3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2540-AF34-41B7-8B92-C83C3726F227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44CC-6F54-4EB3-80F1-8FDEDAB32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00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1602317"/>
            <a:ext cx="11036459" cy="451908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74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7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669982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2540-AF34-41B7-8B92-C83C3726F227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44CC-6F54-4EB3-80F1-8FDEDAB32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55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2540-AF34-41B7-8B92-C83C3726F227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44CC-6F54-4EB3-80F1-8FDEDAB32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58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2540-AF34-41B7-8B92-C83C3726F227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44CC-6F54-4EB3-80F1-8FDEDAB32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2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2540-AF34-41B7-8B92-C83C3726F227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44CC-6F54-4EB3-80F1-8FDEDAB32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3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2540-AF34-41B7-8B92-C83C3726F227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44CC-6F54-4EB3-80F1-8FDEDAB32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2540-AF34-41B7-8B92-C83C3726F227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44CC-6F54-4EB3-80F1-8FDEDAB32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7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2540-AF34-41B7-8B92-C83C3726F227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44CC-6F54-4EB3-80F1-8FDEDAB32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69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2540-AF34-41B7-8B92-C83C3726F227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44CC-6F54-4EB3-80F1-8FDEDAB32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4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52540-AF34-41B7-8B92-C83C3726F227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D44CC-6F54-4EB3-80F1-8FDEDAB32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35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isco/joy" TargetMode="Externa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7.01639" TargetMode="External"/><Relationship Id="rId7" Type="http://schemas.openxmlformats.org/officeDocument/2006/relationships/hyperlink" Target="https://github.com/LeeBrotherston/tls-fingerprinting/" TargetMode="External"/><Relationship Id="rId2" Type="http://schemas.openxmlformats.org/officeDocument/2006/relationships/hyperlink" Target="https://github.com/cisco/joy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salesforce/ja3" TargetMode="External"/><Relationship Id="rId5" Type="http://schemas.openxmlformats.org/officeDocument/2006/relationships/hyperlink" Target="http://eprints.networks.imdea.org/1884/1/imc_ssl.pdf" TargetMode="External"/><Relationship Id="rId4" Type="http://schemas.openxmlformats.org/officeDocument/2006/relationships/hyperlink" Target="https://arxiv.org/abs/1706.08003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alphaModFix am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807" y="1101343"/>
            <a:ext cx="12076386" cy="203890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bg2"/>
                </a:solidFill>
              </a:rPr>
              <a:t>The Generation and Use of TLS Fingerprints</a:t>
            </a:r>
            <a:endParaRPr lang="en-US" sz="4800" b="1" dirty="0">
              <a:solidFill>
                <a:schemeClr val="bg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412" y="4942509"/>
            <a:ext cx="11647177" cy="16557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Blake Anderson, PhD; David McGrew, PhD; Keith Schomburg</a:t>
            </a:r>
          </a:p>
          <a:p>
            <a:pPr algn="l"/>
            <a:r>
              <a:rPr lang="en-US" dirty="0" smtClean="0">
                <a:solidFill>
                  <a:schemeClr val="bg2"/>
                </a:solidFill>
              </a:rPr>
              <a:t>Cisco</a:t>
            </a:r>
          </a:p>
        </p:txBody>
      </p:sp>
    </p:spTree>
    <p:extLst>
      <p:ext uri="{BB962C8B-B14F-4D97-AF65-F5344CB8AC3E}">
        <p14:creationId xmlns:p14="http://schemas.microsoft.com/office/powerpoint/2010/main" val="214995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399380" y="1349500"/>
            <a:ext cx="1577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>
                <a:latin typeface="+mj-lt"/>
              </a:rPr>
              <a:t>Metadata</a:t>
            </a:r>
            <a:endParaRPr lang="en-US" sz="2800" u="sng" dirty="0"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29" y="2428691"/>
            <a:ext cx="3196784" cy="74085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 Fingerprint Database Schema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275021" y="2099106"/>
            <a:ext cx="3048539" cy="3593804"/>
            <a:chOff x="4179822" y="2469321"/>
            <a:chExt cx="3048539" cy="359380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9822" y="2469321"/>
              <a:ext cx="2261814" cy="182940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6439" y="3169333"/>
              <a:ext cx="2211922" cy="289379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sp>
        <p:nvSpPr>
          <p:cNvPr id="10" name="TextBox 9"/>
          <p:cNvSpPr txBox="1"/>
          <p:nvPr/>
        </p:nvSpPr>
        <p:spPr>
          <a:xfrm>
            <a:off x="4572641" y="1349500"/>
            <a:ext cx="2453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>
                <a:latin typeface="+mj-lt"/>
              </a:rPr>
              <a:t>TLS Information</a:t>
            </a:r>
            <a:endParaRPr lang="en-US" sz="2800" u="sng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4958" y="1301660"/>
            <a:ext cx="7341021" cy="526628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795848" y="1349500"/>
            <a:ext cx="1755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>
                <a:latin typeface="+mj-lt"/>
              </a:rPr>
              <a:t>Attribution</a:t>
            </a:r>
            <a:endParaRPr lang="en-US" sz="2800" u="sng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944" y="2408743"/>
            <a:ext cx="6455189" cy="326921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043" y="2325283"/>
            <a:ext cx="3755035" cy="3436137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061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Generated from 30M+ real-world TLS sessions</a:t>
            </a:r>
          </a:p>
          <a:p>
            <a:r>
              <a:rPr lang="en-US" dirty="0" smtClean="0"/>
              <a:t>1,567 fingerprints</a:t>
            </a:r>
          </a:p>
          <a:p>
            <a:pPr lvl="1"/>
            <a:r>
              <a:rPr lang="en-US" dirty="0" smtClean="0"/>
              <a:t>454 unique cipher suite vectors</a:t>
            </a:r>
          </a:p>
          <a:p>
            <a:pPr lvl="1"/>
            <a:r>
              <a:rPr lang="en-US" dirty="0" smtClean="0"/>
              <a:t>1,092 unique cipher suite + extension type vectors</a:t>
            </a:r>
          </a:p>
          <a:p>
            <a:r>
              <a:rPr lang="en-US" dirty="0" smtClean="0"/>
              <a:t>12,644 unique process hashes</a:t>
            </a:r>
          </a:p>
          <a:p>
            <a:pPr lvl="1"/>
            <a:r>
              <a:rPr lang="en-US" dirty="0" smtClean="0"/>
              <a:t>2,411 unique process names</a:t>
            </a:r>
            <a:endParaRPr lang="en-US" dirty="0"/>
          </a:p>
          <a:p>
            <a:pPr marL="76198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6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Operating System Representation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68" y="1430868"/>
            <a:ext cx="10092264" cy="504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7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Representation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64" y="1205686"/>
            <a:ext cx="9262872" cy="555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7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30" dirty="0" smtClean="0"/>
              <a:t>Similarity Matrix</a:t>
            </a:r>
            <a:endParaRPr lang="en-US" sz="373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422" y="1545199"/>
            <a:ext cx="6173157" cy="46298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78240" y="4662578"/>
            <a:ext cx="98406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Firefox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78240" y="4213559"/>
            <a:ext cx="1022716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Chrome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78240" y="5212165"/>
            <a:ext cx="128371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OpenSSL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78240" y="2075522"/>
            <a:ext cx="107760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 err="1"/>
              <a:t>Schannel</a:t>
            </a:r>
            <a:endParaRPr lang="en-US" sz="1867" dirty="0"/>
          </a:p>
        </p:txBody>
      </p:sp>
      <p:sp>
        <p:nvSpPr>
          <p:cNvPr id="13" name="TextBox 12"/>
          <p:cNvSpPr txBox="1"/>
          <p:nvPr/>
        </p:nvSpPr>
        <p:spPr>
          <a:xfrm>
            <a:off x="8778240" y="2639198"/>
            <a:ext cx="185077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 smtClean="0"/>
              <a:t>Secure Transport</a:t>
            </a:r>
            <a:endParaRPr lang="en-US" sz="1867" dirty="0"/>
          </a:p>
        </p:txBody>
      </p:sp>
      <p:sp>
        <p:nvSpPr>
          <p:cNvPr id="15" name="TextBox 14"/>
          <p:cNvSpPr txBox="1"/>
          <p:nvPr/>
        </p:nvSpPr>
        <p:spPr>
          <a:xfrm>
            <a:off x="8778240" y="3155694"/>
            <a:ext cx="137626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 smtClean="0"/>
              <a:t>Cisco </a:t>
            </a:r>
            <a:r>
              <a:rPr lang="en-US" sz="1867" dirty="0"/>
              <a:t>Collab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78240" y="3437634"/>
            <a:ext cx="101454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Python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778240" y="3909402"/>
            <a:ext cx="767368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Java</a:t>
            </a:r>
          </a:p>
        </p:txBody>
      </p:sp>
      <p:sp>
        <p:nvSpPr>
          <p:cNvPr id="21" name="Right Brace 20"/>
          <p:cNvSpPr/>
          <p:nvPr/>
        </p:nvSpPr>
        <p:spPr>
          <a:xfrm>
            <a:off x="8603226" y="2111364"/>
            <a:ext cx="75457" cy="307371"/>
          </a:xfrm>
          <a:prstGeom prst="rightBrac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/>
          <p:cNvSpPr/>
          <p:nvPr/>
        </p:nvSpPr>
        <p:spPr>
          <a:xfrm>
            <a:off x="8608261" y="2511525"/>
            <a:ext cx="73152" cy="629960"/>
          </a:xfrm>
          <a:prstGeom prst="rightBrac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/>
          <p:cNvSpPr/>
          <p:nvPr/>
        </p:nvSpPr>
        <p:spPr>
          <a:xfrm>
            <a:off x="8608143" y="3315816"/>
            <a:ext cx="73152" cy="118405"/>
          </a:xfrm>
          <a:prstGeom prst="rightBrac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/>
          <p:cNvSpPr/>
          <p:nvPr/>
        </p:nvSpPr>
        <p:spPr>
          <a:xfrm>
            <a:off x="8604503" y="3552825"/>
            <a:ext cx="73152" cy="124551"/>
          </a:xfrm>
          <a:prstGeom prst="rightBrac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/>
          <p:cNvSpPr/>
          <p:nvPr/>
        </p:nvSpPr>
        <p:spPr>
          <a:xfrm>
            <a:off x="8604504" y="4049354"/>
            <a:ext cx="73152" cy="124551"/>
          </a:xfrm>
          <a:prstGeom prst="rightBrac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/>
          <p:cNvSpPr/>
          <p:nvPr/>
        </p:nvSpPr>
        <p:spPr>
          <a:xfrm>
            <a:off x="8604504" y="4227258"/>
            <a:ext cx="73152" cy="356616"/>
          </a:xfrm>
          <a:prstGeom prst="rightBrac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/>
          <p:cNvSpPr/>
          <p:nvPr/>
        </p:nvSpPr>
        <p:spPr>
          <a:xfrm>
            <a:off x="8604504" y="4610730"/>
            <a:ext cx="73152" cy="502920"/>
          </a:xfrm>
          <a:prstGeom prst="rightBrac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/>
          <p:cNvSpPr/>
          <p:nvPr/>
        </p:nvSpPr>
        <p:spPr>
          <a:xfrm>
            <a:off x="8603226" y="5150533"/>
            <a:ext cx="73152" cy="502920"/>
          </a:xfrm>
          <a:prstGeom prst="rightBrac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143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 alignment over TLS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Approximate TLS Fingerprinting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942540" y="2616927"/>
            <a:ext cx="10306920" cy="1459419"/>
            <a:chOff x="706905" y="2198997"/>
            <a:chExt cx="7730190" cy="1094564"/>
          </a:xfrm>
        </p:grpSpPr>
        <p:grpSp>
          <p:nvGrpSpPr>
            <p:cNvPr id="5" name="Group 4"/>
            <p:cNvGrpSpPr/>
            <p:nvPr/>
          </p:nvGrpSpPr>
          <p:grpSpPr>
            <a:xfrm>
              <a:off x="706905" y="2599107"/>
              <a:ext cx="7730190" cy="694454"/>
              <a:chOff x="838200" y="2777285"/>
              <a:chExt cx="10197956" cy="1200318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44412" y="2777285"/>
                <a:ext cx="4791744" cy="1200318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200" y="2777285"/>
                <a:ext cx="4801270" cy="1200318"/>
              </a:xfrm>
              <a:prstGeom prst="rect">
                <a:avLst/>
              </a:prstGeom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1830555" y="2205046"/>
              <a:ext cx="1392128" cy="37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67" u="sng" dirty="0"/>
                <a:t>True Label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42255" y="2198997"/>
              <a:ext cx="1757471" cy="37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67" u="sng" dirty="0"/>
                <a:t>Inferred Label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9029" y="4302078"/>
            <a:ext cx="11473945" cy="1087983"/>
            <a:chOff x="269271" y="3709438"/>
            <a:chExt cx="8605459" cy="81598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271" y="4109548"/>
              <a:ext cx="8605459" cy="41587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902485" y="3709438"/>
              <a:ext cx="1339031" cy="37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67" u="sng" dirty="0"/>
                <a:t>Alignment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638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Fingerprint Matching Overview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995391" y="3430052"/>
            <a:ext cx="1280160" cy="12801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Identify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53163" y="3555126"/>
            <a:ext cx="1280160" cy="10300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Extract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FP 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275550" y="4071185"/>
            <a:ext cx="868680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443837" y="4071185"/>
            <a:ext cx="868680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amond 17"/>
          <p:cNvSpPr/>
          <p:nvPr/>
        </p:nvSpPr>
        <p:spPr>
          <a:xfrm>
            <a:off x="6311988" y="3430052"/>
            <a:ext cx="1554480" cy="1280160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Find Match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743552" y="3559121"/>
            <a:ext cx="1453057" cy="10300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Approximate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Match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endCxn id="21" idx="1"/>
          </p:cNvCxnSpPr>
          <p:nvPr/>
        </p:nvCxnSpPr>
        <p:spPr>
          <a:xfrm>
            <a:off x="7876449" y="4071187"/>
            <a:ext cx="867103" cy="294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39816" y="3693553"/>
            <a:ext cx="74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8" idx="2"/>
          </p:cNvCxnSpPr>
          <p:nvPr/>
        </p:nvCxnSpPr>
        <p:spPr>
          <a:xfrm>
            <a:off x="7089228" y="4710211"/>
            <a:ext cx="0" cy="5486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093202" y="4799865"/>
            <a:ext cx="63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9" name="Flowchart: Multidocument 28"/>
          <p:cNvSpPr/>
          <p:nvPr/>
        </p:nvSpPr>
        <p:spPr>
          <a:xfrm>
            <a:off x="6337738" y="1680541"/>
            <a:ext cx="1502980" cy="1231807"/>
          </a:xfrm>
          <a:prstGeom prst="flowChartMultidocumen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FP</a:t>
            </a:r>
          </a:p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449148" y="5258851"/>
            <a:ext cx="1280160" cy="10300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Report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Match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164972" y="2912348"/>
            <a:ext cx="0" cy="4663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7008525" y="2912348"/>
            <a:ext cx="0" cy="4663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1" idx="2"/>
            <a:endCxn id="30" idx="3"/>
          </p:cNvCxnSpPr>
          <p:nvPr/>
        </p:nvCxnSpPr>
        <p:spPr>
          <a:xfrm rot="5400000">
            <a:off x="8007333" y="4311110"/>
            <a:ext cx="1184724" cy="1740773"/>
          </a:xfrm>
          <a:prstGeom prst="bent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1" idx="0"/>
            <a:endCxn id="29" idx="3"/>
          </p:cNvCxnSpPr>
          <p:nvPr/>
        </p:nvCxnSpPr>
        <p:spPr>
          <a:xfrm rot="16200000" flipV="1">
            <a:off x="8024062" y="2113101"/>
            <a:ext cx="1262676" cy="1629363"/>
          </a:xfrm>
          <a:prstGeom prst="bent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470080" y="2604617"/>
            <a:ext cx="231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Database with</a:t>
            </a:r>
          </a:p>
          <a:p>
            <a:r>
              <a:rPr lang="en-US" dirty="0" smtClean="0"/>
              <a:t>Approximate Match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17177" y="5857850"/>
            <a:ext cx="1918294" cy="610503"/>
            <a:chOff x="1266092" y="5427027"/>
            <a:chExt cx="1918294" cy="610503"/>
          </a:xfrm>
        </p:grpSpPr>
        <p:sp>
          <p:nvSpPr>
            <p:cNvPr id="2" name="Rectangle 1"/>
            <p:cNvSpPr/>
            <p:nvPr/>
          </p:nvSpPr>
          <p:spPr>
            <a:xfrm>
              <a:off x="1266092" y="5530362"/>
              <a:ext cx="624254" cy="13188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66092" y="5792907"/>
              <a:ext cx="624254" cy="13188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876464" y="5427027"/>
              <a:ext cx="10779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 Plane</a:t>
              </a:r>
              <a:endParaRPr lang="en-US" sz="1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76464" y="5698976"/>
              <a:ext cx="1307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Control Plane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1420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(Unoptimized Python)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564" y="1234435"/>
            <a:ext cx="7280873" cy="546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8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Fingerprint Prevalence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10" y="1455174"/>
            <a:ext cx="10852980" cy="483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5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 Fingerprint Visibility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652" y="1325235"/>
            <a:ext cx="7292697" cy="527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the Visibility Gap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698697" y="2083777"/>
            <a:ext cx="4794606" cy="3342528"/>
            <a:chOff x="678088" y="1458931"/>
            <a:chExt cx="3595955" cy="2506896"/>
          </a:xfrm>
        </p:grpSpPr>
        <p:sp>
          <p:nvSpPr>
            <p:cNvPr id="6" name="Rounded Rectangle 5"/>
            <p:cNvSpPr/>
            <p:nvPr/>
          </p:nvSpPr>
          <p:spPr>
            <a:xfrm>
              <a:off x="678088" y="1458931"/>
              <a:ext cx="3595955" cy="2506896"/>
            </a:xfrm>
            <a:prstGeom prst="roundRect">
              <a:avLst>
                <a:gd name="adj" fmla="val 3254"/>
              </a:avLst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sz="2400">
                <a:solidFill>
                  <a:prstClr val="white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4861" y="3213595"/>
              <a:ext cx="560765" cy="56076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222" y="3213596"/>
              <a:ext cx="560765" cy="56076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892" y="3214399"/>
              <a:ext cx="560765" cy="56076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9660" y="1524968"/>
              <a:ext cx="631166" cy="631166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3120465" y="3281104"/>
              <a:ext cx="449318" cy="44931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r>
                <a:rPr lang="en-US" sz="2400" dirty="0">
                  <a:solidFill>
                    <a:srgbClr val="FF0000"/>
                  </a:solidFill>
                  <a:latin typeface="Neuropolitical" charset="0"/>
                  <a:ea typeface="Neuropolitical" charset="0"/>
                  <a:cs typeface="Neuropolitical" charset="0"/>
                </a:rPr>
                <a:t>?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654674" y="3494455"/>
              <a:ext cx="380374" cy="380374"/>
              <a:chOff x="4366939" y="4523553"/>
              <a:chExt cx="747686" cy="747686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6939" y="4523553"/>
                <a:ext cx="747686" cy="747686"/>
              </a:xfrm>
              <a:prstGeom prst="rect">
                <a:avLst/>
              </a:prstGeom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4393711" y="4642094"/>
                <a:ext cx="555829" cy="362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377"/>
                <a:r>
                  <a:rPr lang="en-US" sz="1000" dirty="0">
                    <a:solidFill>
                      <a:prstClr val="black"/>
                    </a:solidFill>
                    <a:latin typeface="Neuropolitical" charset="0"/>
                    <a:ea typeface="Neuropolitical" charset="0"/>
                    <a:cs typeface="Neuropolitical" charset="0"/>
                  </a:rPr>
                  <a:t>VM</a:t>
                </a:r>
              </a:p>
            </p:txBody>
          </p:sp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1686" y="2275199"/>
              <a:ext cx="687114" cy="687114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3709125" y="3281104"/>
              <a:ext cx="449318" cy="44931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r>
                <a:rPr lang="en-US" sz="2400" dirty="0">
                  <a:solidFill>
                    <a:srgbClr val="FF0000"/>
                  </a:solidFill>
                  <a:latin typeface="Neuropolitical" charset="0"/>
                  <a:ea typeface="Neuropolitical" charset="0"/>
                  <a:cs typeface="Neuropolitical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141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 Session Visibility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936" y="1171605"/>
            <a:ext cx="8366128" cy="557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5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Fingerprint database and relevant code has been open-sourced: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github.com/cisco/joy</a:t>
            </a:r>
            <a:endParaRPr lang="en-US" dirty="0" smtClean="0"/>
          </a:p>
          <a:p>
            <a:r>
              <a:rPr lang="en-US" dirty="0" smtClean="0"/>
              <a:t>Joy</a:t>
            </a:r>
          </a:p>
          <a:p>
            <a:pPr lvl="1"/>
            <a:r>
              <a:rPr lang="en-US" dirty="0" smtClean="0"/>
              <a:t>Packet parsing and fingerprint extraction</a:t>
            </a:r>
          </a:p>
          <a:p>
            <a:r>
              <a:rPr lang="en-US" dirty="0" smtClean="0"/>
              <a:t>Python Scripts</a:t>
            </a:r>
          </a:p>
          <a:p>
            <a:pPr lvl="1"/>
            <a:r>
              <a:rPr lang="en-US" dirty="0" smtClean="0"/>
              <a:t>Exact and approximate matching</a:t>
            </a:r>
          </a:p>
          <a:p>
            <a:pPr lvl="1"/>
            <a:r>
              <a:rPr lang="en-US" dirty="0" smtClean="0"/>
              <a:t>Generation of custom fingerprint database from Joy output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03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More data!</a:t>
            </a:r>
          </a:p>
          <a:p>
            <a:pPr lvl="1"/>
            <a:r>
              <a:rPr lang="en-US" dirty="0" smtClean="0"/>
              <a:t>iOS, Android, and Linux</a:t>
            </a:r>
          </a:p>
          <a:p>
            <a:r>
              <a:rPr lang="en-US" dirty="0" smtClean="0"/>
              <a:t>Incorporate other fingerprint databases</a:t>
            </a:r>
          </a:p>
          <a:p>
            <a:r>
              <a:rPr lang="en-US" dirty="0" smtClean="0"/>
              <a:t>Time window analysis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80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76198" indent="0">
              <a:buNone/>
            </a:pPr>
            <a:r>
              <a:rPr lang="en-US" sz="2000" dirty="0" smtClean="0"/>
              <a:t>[1]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github.com/cisco/joy</a:t>
            </a:r>
            <a:endParaRPr lang="en-US" sz="2000" dirty="0" smtClean="0"/>
          </a:p>
          <a:p>
            <a:pPr marL="76198" indent="0">
              <a:buNone/>
            </a:pPr>
            <a:r>
              <a:rPr lang="en-US" sz="2000" dirty="0" smtClean="0"/>
              <a:t>[2] Blake </a:t>
            </a:r>
            <a:r>
              <a:rPr lang="en-US" sz="2000" dirty="0"/>
              <a:t>Anderson, Subharthi Paul, David McGrew; </a:t>
            </a:r>
            <a:r>
              <a:rPr lang="en-US" sz="2000" dirty="0">
                <a:hlinkClick r:id="rId3"/>
              </a:rPr>
              <a:t>Deciphering Malware’s Use of TLS (without Decryption)</a:t>
            </a:r>
            <a:r>
              <a:rPr lang="en-US" sz="2000" dirty="0"/>
              <a:t>; </a:t>
            </a:r>
            <a:r>
              <a:rPr lang="en-US" sz="2000" dirty="0" err="1" smtClean="0"/>
              <a:t>arxiv</a:t>
            </a:r>
            <a:r>
              <a:rPr lang="en-US" sz="2000" dirty="0" smtClean="0"/>
              <a:t>, 2016; Journal </a:t>
            </a:r>
            <a:r>
              <a:rPr lang="en-US" sz="2000" dirty="0"/>
              <a:t>of Computer Virology and Hacking Techniques, 2017</a:t>
            </a:r>
            <a:r>
              <a:rPr lang="en-US" sz="2000" dirty="0" smtClean="0"/>
              <a:t>.</a:t>
            </a:r>
          </a:p>
          <a:p>
            <a:pPr marL="76198" indent="0">
              <a:buNone/>
            </a:pPr>
            <a:r>
              <a:rPr lang="en-US" sz="2000" dirty="0" smtClean="0"/>
              <a:t>[3] </a:t>
            </a:r>
            <a:r>
              <a:rPr lang="en-US" sz="2000" dirty="0"/>
              <a:t>Blake Anderson, David </a:t>
            </a:r>
            <a:r>
              <a:rPr lang="en-US" sz="2000" dirty="0" smtClean="0"/>
              <a:t>McGrew;</a:t>
            </a:r>
            <a:r>
              <a:rPr lang="en-US" sz="2000" dirty="0"/>
              <a:t> OS Fingerprinting: New Techniques and a Study of Information Gain and </a:t>
            </a:r>
            <a:r>
              <a:rPr lang="en-US" sz="2000" dirty="0" smtClean="0"/>
              <a:t>Obfuscation; </a:t>
            </a:r>
            <a:r>
              <a:rPr lang="en-US" sz="2000" dirty="0"/>
              <a:t>IEEE CNS 2017, </a:t>
            </a:r>
            <a:r>
              <a:rPr lang="en-US" sz="2000" u="sng" dirty="0">
                <a:hlinkClick r:id="rId4"/>
              </a:rPr>
              <a:t>https://</a:t>
            </a:r>
            <a:r>
              <a:rPr lang="en-US" sz="2000" u="sng" dirty="0" smtClean="0">
                <a:hlinkClick r:id="rId4"/>
              </a:rPr>
              <a:t>arxiv.org/abs/1706.08003</a:t>
            </a:r>
            <a:endParaRPr lang="en-US" sz="2000" dirty="0" smtClean="0"/>
          </a:p>
          <a:p>
            <a:pPr marL="76198" indent="0">
              <a:buNone/>
            </a:pPr>
            <a:r>
              <a:rPr lang="en-US" sz="2000" dirty="0" smtClean="0"/>
              <a:t>[4] </a:t>
            </a:r>
            <a:r>
              <a:rPr lang="en-US" sz="2000" dirty="0" err="1" smtClean="0"/>
              <a:t>Platon</a:t>
            </a:r>
            <a:r>
              <a:rPr lang="en-US" sz="2000" dirty="0" smtClean="0"/>
              <a:t> </a:t>
            </a:r>
            <a:r>
              <a:rPr lang="en-US" sz="2000" dirty="0" err="1" smtClean="0"/>
              <a:t>Kotzias</a:t>
            </a:r>
            <a:r>
              <a:rPr lang="en-US" sz="2000" dirty="0" smtClean="0"/>
              <a:t>, Abbas </a:t>
            </a:r>
            <a:r>
              <a:rPr lang="en-US" sz="2000" dirty="0" err="1" smtClean="0"/>
              <a:t>Razaghpanah</a:t>
            </a:r>
            <a:r>
              <a:rPr lang="en-US" sz="2000" dirty="0" smtClean="0"/>
              <a:t>, Johanna </a:t>
            </a:r>
            <a:r>
              <a:rPr lang="en-US" sz="2000" dirty="0" err="1" smtClean="0"/>
              <a:t>Amann</a:t>
            </a:r>
            <a:r>
              <a:rPr lang="en-US" sz="2000" dirty="0" smtClean="0"/>
              <a:t>, Kenneth G. Paterson, </a:t>
            </a:r>
            <a:r>
              <a:rPr lang="en-US" sz="2000" dirty="0" err="1" smtClean="0"/>
              <a:t>Narseo</a:t>
            </a:r>
            <a:r>
              <a:rPr lang="en-US" sz="2000" dirty="0" smtClean="0"/>
              <a:t> </a:t>
            </a:r>
            <a:r>
              <a:rPr lang="en-US" sz="2000" dirty="0" err="1" smtClean="0"/>
              <a:t>Vallina</a:t>
            </a:r>
            <a:r>
              <a:rPr lang="en-US" sz="2000" dirty="0" smtClean="0"/>
              <a:t>-Rodriguez, Juan Caballero; </a:t>
            </a:r>
            <a:r>
              <a:rPr lang="en-US" sz="2000" dirty="0" smtClean="0">
                <a:hlinkClick r:id="rId5"/>
              </a:rPr>
              <a:t>Coming of Age: A Longitudinal Study of TLS Deployment</a:t>
            </a:r>
            <a:r>
              <a:rPr lang="en-US" sz="2000" dirty="0" smtClean="0"/>
              <a:t>; IMC, 2018</a:t>
            </a:r>
          </a:p>
          <a:p>
            <a:pPr marL="76198" indent="0">
              <a:buNone/>
            </a:pPr>
            <a:r>
              <a:rPr lang="en-US" sz="2000" dirty="0" smtClean="0"/>
              <a:t>[5] John B. </a:t>
            </a:r>
            <a:r>
              <a:rPr lang="en-US" sz="2000" dirty="0" err="1" smtClean="0"/>
              <a:t>Althouse</a:t>
            </a:r>
            <a:r>
              <a:rPr lang="en-US" sz="2000" dirty="0" smtClean="0"/>
              <a:t>, Jeff Atkinson, Josh Atkins; </a:t>
            </a:r>
            <a:r>
              <a:rPr lang="en-US" sz="2000" dirty="0" smtClean="0">
                <a:hlinkClick r:id="rId6"/>
              </a:rPr>
              <a:t>JA3 – A Method for Profiling SSL/TLS Clients</a:t>
            </a:r>
            <a:endParaRPr lang="en-US" sz="2000" dirty="0" smtClean="0"/>
          </a:p>
          <a:p>
            <a:pPr marL="76198" indent="0">
              <a:buNone/>
            </a:pPr>
            <a:r>
              <a:rPr lang="en-US" sz="2000" dirty="0" smtClean="0"/>
              <a:t>[6] Lee </a:t>
            </a:r>
            <a:r>
              <a:rPr lang="en-US" sz="2000" dirty="0" err="1" smtClean="0"/>
              <a:t>Brotherston</a:t>
            </a:r>
            <a:r>
              <a:rPr lang="en-US" sz="2000" dirty="0" smtClean="0"/>
              <a:t>; </a:t>
            </a:r>
            <a:r>
              <a:rPr lang="en-US" sz="2000" dirty="0" smtClean="0">
                <a:hlinkClick r:id="rId7"/>
              </a:rPr>
              <a:t>FingerprinTLS</a:t>
            </a:r>
            <a:endParaRPr lang="en-US" sz="2000" dirty="0" smtClean="0"/>
          </a:p>
          <a:p>
            <a:pPr marL="76198" indent="0"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2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alphaModFix am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Thank You</a:t>
            </a:r>
            <a:endParaRPr lang="en-US" sz="66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65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733303" y="1726437"/>
            <a:ext cx="6291549" cy="4519083"/>
          </a:xfrm>
        </p:spPr>
        <p:txBody>
          <a:bodyPr/>
          <a:lstStyle/>
          <a:p>
            <a:r>
              <a:rPr lang="en-US" sz="2400" dirty="0" smtClean="0"/>
              <a:t>TLS parameters offered in the </a:t>
            </a:r>
            <a:r>
              <a:rPr lang="en-US" sz="2400" dirty="0" err="1" smtClean="0"/>
              <a:t>ClientHello</a:t>
            </a:r>
            <a:r>
              <a:rPr lang="en-US" sz="2400" dirty="0" smtClean="0"/>
              <a:t> can provide library/process attribution </a:t>
            </a:r>
            <a:r>
              <a:rPr lang="en-US" sz="2400" dirty="0" smtClean="0">
                <a:hlinkClick r:id="rId2" action="ppaction://hlinksldjump"/>
              </a:rPr>
              <a:t>[1-6]</a:t>
            </a:r>
            <a:endParaRPr lang="en-US" sz="2400" dirty="0" smtClean="0"/>
          </a:p>
          <a:p>
            <a:r>
              <a:rPr lang="en-US" sz="2400" dirty="0" smtClean="0"/>
              <a:t>Applications</a:t>
            </a:r>
          </a:p>
          <a:p>
            <a:pPr lvl="1"/>
            <a:r>
              <a:rPr lang="en-US" sz="2133" dirty="0" smtClean="0"/>
              <a:t>Network forensics</a:t>
            </a:r>
          </a:p>
          <a:p>
            <a:pPr lvl="1"/>
            <a:r>
              <a:rPr lang="en-US" sz="2133" dirty="0" smtClean="0"/>
              <a:t>Malware detection </a:t>
            </a:r>
            <a:r>
              <a:rPr lang="en-US" sz="2000" dirty="0" smtClean="0">
                <a:hlinkClick r:id="rId3" action="ppaction://hlinksldjump"/>
              </a:rPr>
              <a:t>[</a:t>
            </a:r>
            <a:r>
              <a:rPr lang="en-US" sz="2000" dirty="0">
                <a:hlinkClick r:id="rId3" action="ppaction://hlinksldjump"/>
              </a:rPr>
              <a:t>2</a:t>
            </a:r>
            <a:r>
              <a:rPr lang="en-US" sz="2000" dirty="0" smtClean="0">
                <a:hlinkClick r:id="rId3" action="ppaction://hlinksldjump"/>
              </a:rPr>
              <a:t>]</a:t>
            </a:r>
            <a:endParaRPr lang="en-US" sz="2133" dirty="0" smtClean="0"/>
          </a:p>
          <a:p>
            <a:pPr lvl="1"/>
            <a:r>
              <a:rPr lang="en-US" sz="2133" dirty="0" smtClean="0"/>
              <a:t>Identifying obsolete/vulnerable software</a:t>
            </a:r>
          </a:p>
          <a:p>
            <a:pPr lvl="1"/>
            <a:r>
              <a:rPr lang="en-US" sz="2133" dirty="0" smtClean="0"/>
              <a:t>OS fingerprinting </a:t>
            </a:r>
            <a:r>
              <a:rPr lang="en-US" sz="2000" dirty="0" smtClean="0">
                <a:hlinkClick r:id="rId3" action="ppaction://hlinksldjump"/>
              </a:rPr>
              <a:t>[</a:t>
            </a:r>
            <a:r>
              <a:rPr lang="en-US" sz="2000" dirty="0">
                <a:hlinkClick r:id="rId3" action="ppaction://hlinksldjump"/>
              </a:rPr>
              <a:t>3</a:t>
            </a:r>
            <a:r>
              <a:rPr lang="en-US" sz="2000" dirty="0" smtClean="0">
                <a:hlinkClick r:id="rId3" action="ppaction://hlinksldjump"/>
              </a:rPr>
              <a:t>]</a:t>
            </a:r>
            <a:endParaRPr lang="en-US" sz="2133" dirty="0" smtClean="0"/>
          </a:p>
          <a:p>
            <a:r>
              <a:rPr lang="en-US" sz="2400" dirty="0" smtClean="0"/>
              <a:t>Advantages</a:t>
            </a:r>
          </a:p>
          <a:p>
            <a:pPr lvl="1"/>
            <a:r>
              <a:rPr lang="en-US" sz="2133" dirty="0" smtClean="0"/>
              <a:t>No endpoint agent required</a:t>
            </a:r>
          </a:p>
          <a:p>
            <a:pPr lvl="1"/>
            <a:r>
              <a:rPr lang="en-US" sz="2133" dirty="0" smtClean="0"/>
              <a:t>Completely passive</a:t>
            </a:r>
            <a:endParaRPr lang="en-US" sz="2133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 Fingerprinting Overview</a:t>
            </a:r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22022" y="1759348"/>
            <a:ext cx="5311896" cy="4464228"/>
            <a:chOff x="289028" y="1474472"/>
            <a:chExt cx="3316318" cy="27867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028" y="1474472"/>
              <a:ext cx="3316318" cy="2779855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878374" y="2988020"/>
              <a:ext cx="1542608" cy="184621"/>
            </a:xfrm>
            <a:prstGeom prst="rect">
              <a:avLst/>
            </a:prstGeom>
            <a:noFill/>
            <a:ln w="19050">
              <a:solidFill>
                <a:srgbClr val="FFFF00"/>
              </a:solidFill>
            </a:ln>
            <a:effectLst>
              <a:glow rad="38100">
                <a:srgbClr val="FFC000">
                  <a:alpha val="40000"/>
                </a:srgbClr>
              </a:glow>
              <a:outerShdw blurRad="50800" dist="12700" dir="2700000" algn="tl" rotWithShape="0">
                <a:srgbClr val="FFFF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81745" y="3673386"/>
              <a:ext cx="1695008" cy="587786"/>
            </a:xfrm>
            <a:prstGeom prst="rect">
              <a:avLst/>
            </a:prstGeom>
            <a:noFill/>
            <a:ln w="19050">
              <a:solidFill>
                <a:srgbClr val="FFFF00"/>
              </a:solidFill>
            </a:ln>
            <a:effectLst>
              <a:glow rad="38100">
                <a:srgbClr val="FFC000">
                  <a:alpha val="40000"/>
                </a:srgbClr>
              </a:glow>
              <a:outerShdw blurRad="50800" dist="12700" dir="2700000" algn="tl" rotWithShape="0">
                <a:srgbClr val="FFFF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</p:spTree>
    <p:extLst>
      <p:ext uri="{BB962C8B-B14F-4D97-AF65-F5344CB8AC3E}">
        <p14:creationId xmlns:p14="http://schemas.microsoft.com/office/powerpoint/2010/main" val="259665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Fingerprinting Goals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65609150"/>
              </p:ext>
            </p:extLst>
          </p:nvPr>
        </p:nvGraphicFramePr>
        <p:xfrm>
          <a:off x="578733" y="1546698"/>
          <a:ext cx="11034535" cy="4864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149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Problem: Current fingerprint databases are slow to update and lack real-world, contextual data.</a:t>
            </a:r>
          </a:p>
          <a:p>
            <a:r>
              <a:rPr lang="en-US" dirty="0" smtClean="0"/>
              <a:t>Solution: Continuously and automatically fuse network and endpoint data.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and Endpoint Data Fusion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238227" y="3197868"/>
            <a:ext cx="9715547" cy="3342528"/>
            <a:chOff x="678088" y="1458931"/>
            <a:chExt cx="7286660" cy="2506896"/>
          </a:xfrm>
        </p:grpSpPr>
        <p:sp>
          <p:nvSpPr>
            <p:cNvPr id="6" name="Rounded Rectangle 5"/>
            <p:cNvSpPr/>
            <p:nvPr/>
          </p:nvSpPr>
          <p:spPr>
            <a:xfrm>
              <a:off x="678088" y="1458931"/>
              <a:ext cx="3595955" cy="2506896"/>
            </a:xfrm>
            <a:prstGeom prst="roundRect">
              <a:avLst>
                <a:gd name="adj" fmla="val 3254"/>
              </a:avLst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sz="2400">
                <a:solidFill>
                  <a:prstClr val="white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4861" y="3213595"/>
              <a:ext cx="560765" cy="56076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222" y="3213596"/>
              <a:ext cx="560765" cy="56076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892" y="3214399"/>
              <a:ext cx="560765" cy="56076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9660" y="1524968"/>
              <a:ext cx="631166" cy="631166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3123203" y="3281104"/>
              <a:ext cx="449318" cy="44931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r>
                <a:rPr lang="en-US" sz="2400" dirty="0">
                  <a:solidFill>
                    <a:prstClr val="black"/>
                  </a:solidFill>
                  <a:latin typeface="Neuropolitical" charset="0"/>
                  <a:ea typeface="Neuropolitical" charset="0"/>
                  <a:cs typeface="Neuropolitical" charset="0"/>
                </a:rPr>
                <a:t>?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654674" y="3494455"/>
              <a:ext cx="380374" cy="380374"/>
              <a:chOff x="4366939" y="4523553"/>
              <a:chExt cx="747686" cy="747686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6939" y="4523553"/>
                <a:ext cx="747686" cy="747686"/>
              </a:xfrm>
              <a:prstGeom prst="rect">
                <a:avLst/>
              </a:prstGeom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4393711" y="4642094"/>
                <a:ext cx="555829" cy="362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377"/>
                <a:r>
                  <a:rPr lang="en-US" sz="1000" dirty="0">
                    <a:solidFill>
                      <a:prstClr val="black"/>
                    </a:solidFill>
                    <a:latin typeface="Neuropolitical" charset="0"/>
                    <a:ea typeface="Neuropolitical" charset="0"/>
                    <a:cs typeface="Neuropolitical" charset="0"/>
                  </a:rPr>
                  <a:t>VM</a:t>
                </a:r>
              </a:p>
            </p:txBody>
          </p:sp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1686" y="2275199"/>
              <a:ext cx="687114" cy="687114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3709125" y="3281104"/>
              <a:ext cx="449318" cy="44931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r>
                <a:rPr lang="en-US" sz="2400" dirty="0">
                  <a:solidFill>
                    <a:prstClr val="black"/>
                  </a:solidFill>
                  <a:latin typeface="Neuropolitical" charset="0"/>
                  <a:ea typeface="Neuropolitical" charset="0"/>
                  <a:cs typeface="Neuropolitical" charset="0"/>
                </a:rPr>
                <a:t>?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317759" y="3471126"/>
              <a:ext cx="38770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2788800" y="1817070"/>
              <a:ext cx="1916665" cy="94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726544" y="1633353"/>
              <a:ext cx="147348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Network </a:t>
              </a:r>
              <a:r>
                <a:rPr lang="en-US" sz="2400" dirty="0"/>
                <a:t>Data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26543" y="3298003"/>
              <a:ext cx="150728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Endpoint </a:t>
              </a:r>
              <a:r>
                <a:rPr lang="en-US" sz="2400" dirty="0"/>
                <a:t>Data</a:t>
              </a:r>
            </a:p>
          </p:txBody>
        </p:sp>
        <p:cxnSp>
          <p:nvCxnSpPr>
            <p:cNvPr id="20" name="Straight Arrow Connector 19"/>
            <p:cNvCxnSpPr>
              <a:stCxn id="19" idx="3"/>
            </p:cNvCxnSpPr>
            <p:nvPr/>
          </p:nvCxnSpPr>
          <p:spPr>
            <a:xfrm>
              <a:off x="6233831" y="3471128"/>
              <a:ext cx="4171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200024" y="1819732"/>
              <a:ext cx="4418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6747133" y="1458931"/>
              <a:ext cx="1217615" cy="2506896"/>
            </a:xfrm>
            <a:prstGeom prst="roundRect">
              <a:avLst>
                <a:gd name="adj" fmla="val 3254"/>
              </a:avLst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r>
                <a:rPr lang="en-US" sz="3200" dirty="0" smtClean="0">
                  <a:solidFill>
                    <a:schemeClr val="tx1"/>
                  </a:solidFill>
                </a:rPr>
                <a:t>Long-Term</a:t>
              </a:r>
            </a:p>
            <a:p>
              <a:pPr algn="ctr" defTabSz="914377"/>
              <a:r>
                <a:rPr lang="en-US" sz="3200" dirty="0" smtClean="0">
                  <a:solidFill>
                    <a:schemeClr val="tx1"/>
                  </a:solidFill>
                </a:rPr>
                <a:t>Storage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512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76198" indent="0">
              <a:buNone/>
            </a:pPr>
            <a:endParaRPr lang="en-US" dirty="0" smtClean="0"/>
          </a:p>
          <a:p>
            <a:pPr marL="76198" indent="0">
              <a:buNone/>
            </a:pPr>
            <a:endParaRPr lang="en-US" sz="800" dirty="0"/>
          </a:p>
          <a:p>
            <a:pPr marL="76198" indent="0">
              <a:buNone/>
            </a:pPr>
            <a:endParaRPr lang="en-US" dirty="0"/>
          </a:p>
          <a:p>
            <a:r>
              <a:rPr lang="en-US" dirty="0" smtClean="0"/>
              <a:t>Cipher </a:t>
            </a:r>
            <a:r>
              <a:rPr lang="en-US" dirty="0"/>
              <a:t>Suites</a:t>
            </a:r>
          </a:p>
          <a:p>
            <a:pPr lvl="1"/>
            <a:r>
              <a:rPr lang="en-US" dirty="0"/>
              <a:t>Generalize GREASE cipher suites: 0x0a0a,...,0xfafa -&gt; GREASE</a:t>
            </a:r>
          </a:p>
          <a:p>
            <a:r>
              <a:rPr lang="en-US" dirty="0"/>
              <a:t>Extensions</a:t>
            </a:r>
          </a:p>
          <a:p>
            <a:pPr lvl="1"/>
            <a:r>
              <a:rPr lang="en-US" dirty="0"/>
              <a:t>Generalize GREASE </a:t>
            </a:r>
            <a:r>
              <a:rPr lang="en-US" dirty="0" smtClean="0"/>
              <a:t>extension types/data</a:t>
            </a:r>
            <a:endParaRPr lang="en-US" dirty="0"/>
          </a:p>
          <a:p>
            <a:pPr lvl="2"/>
            <a:r>
              <a:rPr lang="en-US" dirty="0"/>
              <a:t>0x0a0a,...,0xfafa -&gt; GREASE</a:t>
            </a:r>
          </a:p>
          <a:p>
            <a:pPr lvl="1"/>
            <a:r>
              <a:rPr lang="en-US" dirty="0"/>
              <a:t>Remove session specific extension data</a:t>
            </a:r>
          </a:p>
          <a:p>
            <a:pPr lvl="2"/>
            <a:r>
              <a:rPr lang="en-US" dirty="0" err="1"/>
              <a:t>server_name</a:t>
            </a:r>
            <a:r>
              <a:rPr lang="en-US" dirty="0"/>
              <a:t>, padding, </a:t>
            </a:r>
            <a:r>
              <a:rPr lang="en-US" dirty="0" err="1" smtClean="0"/>
              <a:t>session_ticket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 Feature Extraction and Pre-Processing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322003" y="1665016"/>
            <a:ext cx="7625253" cy="1030016"/>
            <a:chOff x="1839311" y="5091384"/>
            <a:chExt cx="7625253" cy="1030016"/>
          </a:xfrm>
        </p:grpSpPr>
        <p:sp>
          <p:nvSpPr>
            <p:cNvPr id="4" name="Rectangle 3"/>
            <p:cNvSpPr/>
            <p:nvPr/>
          </p:nvSpPr>
          <p:spPr>
            <a:xfrm>
              <a:off x="1839311" y="5091387"/>
              <a:ext cx="1555530" cy="103001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Identify 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Protocol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862552" y="5091386"/>
              <a:ext cx="1555530" cy="103001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Parse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Packet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885793" y="5091385"/>
              <a:ext cx="1555530" cy="103001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Extract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Data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909034" y="5091384"/>
              <a:ext cx="1555530" cy="103001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Normalize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Data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4" idx="3"/>
              <a:endCxn id="5" idx="1"/>
            </p:cNvCxnSpPr>
            <p:nvPr/>
          </p:nvCxnSpPr>
          <p:spPr>
            <a:xfrm flipV="1">
              <a:off x="3394841" y="5606393"/>
              <a:ext cx="46771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5399690" y="5611645"/>
              <a:ext cx="46771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7459715" y="5606390"/>
              <a:ext cx="46771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086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with Previous Work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060896"/>
              </p:ext>
            </p:extLst>
          </p:nvPr>
        </p:nvGraphicFramePr>
        <p:xfrm>
          <a:off x="369650" y="1555901"/>
          <a:ext cx="11452700" cy="4867576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906623">
                  <a:extLst>
                    <a:ext uri="{9D8B030D-6E8A-4147-A177-3AD203B41FA5}">
                      <a16:colId xmlns:a16="http://schemas.microsoft.com/office/drawing/2014/main" xmlns="" val="4039427236"/>
                    </a:ext>
                  </a:extLst>
                </a:gridCol>
                <a:gridCol w="1566154">
                  <a:extLst>
                    <a:ext uri="{9D8B030D-6E8A-4147-A177-3AD203B41FA5}">
                      <a16:colId xmlns:a16="http://schemas.microsoft.com/office/drawing/2014/main" xmlns="" val="648023023"/>
                    </a:ext>
                  </a:extLst>
                </a:gridCol>
                <a:gridCol w="2409750">
                  <a:extLst>
                    <a:ext uri="{9D8B030D-6E8A-4147-A177-3AD203B41FA5}">
                      <a16:colId xmlns:a16="http://schemas.microsoft.com/office/drawing/2014/main" xmlns="" val="3088512303"/>
                    </a:ext>
                  </a:extLst>
                </a:gridCol>
                <a:gridCol w="1906622">
                  <a:extLst>
                    <a:ext uri="{9D8B030D-6E8A-4147-A177-3AD203B41FA5}">
                      <a16:colId xmlns:a16="http://schemas.microsoft.com/office/drawing/2014/main" xmlns="" val="1584229577"/>
                    </a:ext>
                  </a:extLst>
                </a:gridCol>
                <a:gridCol w="3663551">
                  <a:extLst>
                    <a:ext uri="{9D8B030D-6E8A-4147-A177-3AD203B41FA5}">
                      <a16:colId xmlns:a16="http://schemas.microsoft.com/office/drawing/2014/main" xmlns="" val="750299358"/>
                    </a:ext>
                  </a:extLst>
                </a:gridCol>
              </a:tblGrid>
              <a:tr h="552907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Database Size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Automatically Updated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GREASE</a:t>
                      </a:r>
                      <a:r>
                        <a:rPr lang="en-US" sz="1800" baseline="0" dirty="0" smtClean="0"/>
                        <a:t> Support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Static Extension Data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92362806"/>
                  </a:ext>
                </a:extLst>
              </a:tr>
              <a:tr h="220136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Our Work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~1,500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Yes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Yes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supported_groups</a:t>
                      </a:r>
                      <a:endParaRPr lang="en-US" sz="1600" kern="120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ec_point_formats</a:t>
                      </a:r>
                      <a:r>
                        <a:rPr lang="en-US" sz="16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​</a:t>
                      </a:r>
                    </a:p>
                    <a:p>
                      <a:r>
                        <a:rPr lang="en-US" sz="160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status_request</a:t>
                      </a:r>
                      <a:r>
                        <a:rPr lang="en-US" sz="16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  <a:p>
                      <a:r>
                        <a:rPr lang="en-US" sz="160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signature_algorithms</a:t>
                      </a:r>
                      <a:r>
                        <a:rPr lang="en-US" sz="16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  <a:p>
                      <a:r>
                        <a:rPr lang="en-US" sz="160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application_layer</a:t>
                      </a:r>
                      <a:r>
                        <a:rPr lang="en-US" sz="16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</a:t>
                      </a:r>
                    </a:p>
                    <a:p>
                      <a:r>
                        <a:rPr lang="en-US" sz="16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protocol_negotiation</a:t>
                      </a:r>
                      <a:endParaRPr lang="en-US" sz="1600" kern="120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supported_versions</a:t>
                      </a:r>
                      <a:endParaRPr lang="en-US" sz="1600" kern="120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psk_key_exchange_modes</a:t>
                      </a:r>
                      <a:r>
                        <a:rPr lang="en-US" sz="16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90444893"/>
                  </a:ext>
                </a:extLst>
              </a:tr>
              <a:tr h="616381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Kotzias</a:t>
                      </a:r>
                      <a:r>
                        <a:rPr lang="en-US" sz="1800" dirty="0" smtClean="0"/>
                        <a:t> et al. </a:t>
                      </a:r>
                      <a:r>
                        <a:rPr lang="en-US" sz="1800" dirty="0" smtClean="0">
                          <a:hlinkClick r:id="rId2" action="ppaction://hlinksldjump"/>
                        </a:rPr>
                        <a:t>[4]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~1,684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Discards Locality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supported_groups</a:t>
                      </a:r>
                      <a:r>
                        <a:rPr lang="en-US" sz="16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US" sz="160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ec_point_formats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3377201"/>
                  </a:ext>
                </a:extLst>
              </a:tr>
              <a:tr h="6163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JA3 </a:t>
                      </a:r>
                      <a:r>
                        <a:rPr lang="en-US" sz="1800" dirty="0" smtClean="0">
                          <a:hlinkClick r:id="rId2" action="ppaction://hlinksldjump"/>
                        </a:rPr>
                        <a:t>[5]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158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Discards All Data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supported_groups</a:t>
                      </a:r>
                      <a:r>
                        <a:rPr lang="en-US" sz="16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US" sz="160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ec_point_formats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16781469"/>
                  </a:ext>
                </a:extLst>
              </a:tr>
              <a:tr h="88054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FingerprinTLS </a:t>
                      </a:r>
                      <a:r>
                        <a:rPr lang="en-US" sz="1800" dirty="0" smtClean="0">
                          <a:hlinkClick r:id="rId2" action="ppaction://hlinksldjump"/>
                        </a:rPr>
                        <a:t>[6]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409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supported_groups</a:t>
                      </a:r>
                      <a:r>
                        <a:rPr lang="en-US" sz="16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US" sz="160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ec_point_formats</a:t>
                      </a:r>
                      <a:endParaRPr lang="en-US" sz="1600" kern="120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signature_algorithms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19396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1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929" y="2227281"/>
            <a:ext cx="3359148" cy="170123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398" y="2921481"/>
            <a:ext cx="2571629" cy="235323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 Fingerprint Database Schema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275021" y="2099106"/>
            <a:ext cx="3048539" cy="3593804"/>
            <a:chOff x="4179822" y="2469321"/>
            <a:chExt cx="3048539" cy="359380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9822" y="2469321"/>
              <a:ext cx="2261814" cy="182940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6439" y="3169333"/>
              <a:ext cx="2211922" cy="289379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sp>
        <p:nvSpPr>
          <p:cNvPr id="9" name="TextBox 8"/>
          <p:cNvSpPr txBox="1"/>
          <p:nvPr/>
        </p:nvSpPr>
        <p:spPr>
          <a:xfrm>
            <a:off x="1399380" y="1349500"/>
            <a:ext cx="1577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>
                <a:latin typeface="+mj-lt"/>
              </a:rPr>
              <a:t>Metadata</a:t>
            </a:r>
            <a:endParaRPr lang="en-US" sz="2800" u="sng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641" y="1349500"/>
            <a:ext cx="2453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>
                <a:latin typeface="+mj-lt"/>
              </a:rPr>
              <a:t>TLS Information</a:t>
            </a:r>
            <a:endParaRPr lang="en-US" sz="2800" u="sng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95848" y="1349500"/>
            <a:ext cx="1755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>
                <a:latin typeface="+mj-lt"/>
              </a:rPr>
              <a:t>Attribution</a:t>
            </a:r>
            <a:endParaRPr lang="en-US" sz="2800" u="sng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60063" y="1301660"/>
            <a:ext cx="8297640" cy="531925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88" y="2608633"/>
            <a:ext cx="7794821" cy="180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1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929" y="2227281"/>
            <a:ext cx="3359148" cy="17012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398" y="2921481"/>
            <a:ext cx="2571629" cy="235323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29" y="2428691"/>
            <a:ext cx="3196784" cy="74085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 Fingerprint Database Schema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99380" y="1349500"/>
            <a:ext cx="1577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>
                <a:latin typeface="+mj-lt"/>
              </a:rPr>
              <a:t>Metadata</a:t>
            </a:r>
            <a:endParaRPr lang="en-US" sz="2800" u="sng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95848" y="1349500"/>
            <a:ext cx="1755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>
                <a:latin typeface="+mj-lt"/>
              </a:rPr>
              <a:t>Attribution</a:t>
            </a:r>
            <a:endParaRPr lang="en-US" sz="2800" u="sng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1446" y="1349500"/>
            <a:ext cx="11474244" cy="531925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63" y="2799118"/>
            <a:ext cx="3836113" cy="310273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510" y="2128168"/>
            <a:ext cx="3396277" cy="444324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4572641" y="1349500"/>
            <a:ext cx="2453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>
                <a:latin typeface="+mj-lt"/>
              </a:rPr>
              <a:t>TLS Information</a:t>
            </a:r>
            <a:endParaRPr lang="en-US" sz="2800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803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34626</TotalTime>
  <Words>482</Words>
  <Application>Microsoft Office PowerPoint</Application>
  <PresentationFormat>Widescreen</PresentationFormat>
  <Paragraphs>172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CiscoSansTT Thin</vt:lpstr>
      <vt:lpstr>Courier New</vt:lpstr>
      <vt:lpstr>Neuropolitical</vt:lpstr>
      <vt:lpstr>Office Theme</vt:lpstr>
      <vt:lpstr>The Generation and Use of TLS Fingerprints</vt:lpstr>
      <vt:lpstr>Reducing the Visibility Gap</vt:lpstr>
      <vt:lpstr>TLS Fingerprinting Overview</vt:lpstr>
      <vt:lpstr>Fingerprinting Goals</vt:lpstr>
      <vt:lpstr>Network and Endpoint Data Fusion</vt:lpstr>
      <vt:lpstr>TLS Feature Extraction and Pre-Processing</vt:lpstr>
      <vt:lpstr>Comparison with Previous Work</vt:lpstr>
      <vt:lpstr>TLS Fingerprint Database Schema</vt:lpstr>
      <vt:lpstr>TLS Fingerprint Database Schema</vt:lpstr>
      <vt:lpstr>TLS Fingerprint Database Schema</vt:lpstr>
      <vt:lpstr>General Stats</vt:lpstr>
      <vt:lpstr>Operating System Representation</vt:lpstr>
      <vt:lpstr>Application Representation</vt:lpstr>
      <vt:lpstr>Similarity Matrix</vt:lpstr>
      <vt:lpstr>Approximate TLS Fingerprinting</vt:lpstr>
      <vt:lpstr>Fingerprint Matching Overview</vt:lpstr>
      <vt:lpstr>Performance (Unoptimized Python)</vt:lpstr>
      <vt:lpstr>Fingerprint Prevalence</vt:lpstr>
      <vt:lpstr>TLS Fingerprint Visibility</vt:lpstr>
      <vt:lpstr>TLS Session Visibility</vt:lpstr>
      <vt:lpstr>Implementation</vt:lpstr>
      <vt:lpstr>Next Steps</vt:lpstr>
      <vt:lpstr>References</vt:lpstr>
      <vt:lpstr>Thank You</vt:lpstr>
    </vt:vector>
  </TitlesOfParts>
  <Company>Cisco Systems,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Blake Anderson</dc:creator>
  <cp:lastModifiedBy>Aaron M. Detwiler</cp:lastModifiedBy>
  <cp:revision>124</cp:revision>
  <dcterms:created xsi:type="dcterms:W3CDTF">2018-11-27T21:23:41Z</dcterms:created>
  <dcterms:modified xsi:type="dcterms:W3CDTF">2019-01-04T02:32:33Z</dcterms:modified>
</cp:coreProperties>
</file>