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61" r:id="rId5"/>
    <p:sldId id="266" r:id="rId6"/>
    <p:sldId id="260" r:id="rId7"/>
    <p:sldId id="259" r:id="rId8"/>
    <p:sldId id="262" r:id="rId9"/>
    <p:sldId id="263" r:id="rId10"/>
    <p:sldId id="264" r:id="rId11"/>
    <p:sldId id="265" r:id="rId12"/>
    <p:sldId id="268" r:id="rId13"/>
    <p:sldId id="258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文本框 1" id="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r="-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>
            <a:extLst>
              <a:ext uri="{FF2B5EF4-FFF2-40B4-BE49-F238E27FC236}">
                <a16:creationId xmlns:a16="http://schemas.microsoft.com/office/drawing/2014/main" id="{0ACC9021-7586-304D-86BC-E61680A67D53}"/>
              </a:ext>
            </a:extLst>
          </p:cNvPr>
          <p:cNvSpPr/>
          <p:nvPr/>
        </p:nvSpPr>
        <p:spPr>
          <a:xfrm>
            <a:off x="505019" y="383909"/>
            <a:ext cx="2773202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应用行为可信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FF1F88A-FF87-8447-ABD9-9700B308FBE5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8DE8F56-FB3D-C04F-9A1E-EE25996A72FB}"/>
              </a:ext>
            </a:extLst>
          </p:cNvPr>
          <p:cNvSpPr/>
          <p:nvPr/>
        </p:nvSpPr>
        <p:spPr>
          <a:xfrm>
            <a:off x="1481688" y="1481756"/>
            <a:ext cx="986052" cy="9412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背景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0F52410-CB9E-E54B-B9F6-180AD761FBF0}"/>
              </a:ext>
            </a:extLst>
          </p:cNvPr>
          <p:cNvSpPr/>
          <p:nvPr/>
        </p:nvSpPr>
        <p:spPr>
          <a:xfrm>
            <a:off x="3096582" y="1635515"/>
            <a:ext cx="1673666" cy="29780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0day</a:t>
            </a:r>
            <a:r>
              <a:rPr kumimoji="1" lang="zh-CN" altLang="en-US" dirty="0"/>
              <a:t>攻防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E15D3CB-7591-F642-85AB-1E69EBBAFE1B}"/>
              </a:ext>
            </a:extLst>
          </p:cNvPr>
          <p:cNvSpPr/>
          <p:nvPr/>
        </p:nvSpPr>
        <p:spPr>
          <a:xfrm>
            <a:off x="3100390" y="2035836"/>
            <a:ext cx="1669858" cy="2731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升级对抗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FFB6323-AB61-F043-B5C2-7558154F293C}"/>
              </a:ext>
            </a:extLst>
          </p:cNvPr>
          <p:cNvSpPr/>
          <p:nvPr/>
        </p:nvSpPr>
        <p:spPr>
          <a:xfrm>
            <a:off x="5984835" y="1781304"/>
            <a:ext cx="1518824" cy="297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拦截规则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0825787E-DA09-E54C-ACC9-63A1C16053AA}"/>
              </a:ext>
            </a:extLst>
          </p:cNvPr>
          <p:cNvSpPr/>
          <p:nvPr/>
        </p:nvSpPr>
        <p:spPr>
          <a:xfrm>
            <a:off x="8777960" y="1758796"/>
            <a:ext cx="1579985" cy="3202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系统性风险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D3CBFC4-DA57-C343-BC04-B3A5FEA395D3}"/>
              </a:ext>
            </a:extLst>
          </p:cNvPr>
          <p:cNvCxnSpPr>
            <a:cxnSpLocks/>
          </p:cNvCxnSpPr>
          <p:nvPr/>
        </p:nvCxnSpPr>
        <p:spPr>
          <a:xfrm>
            <a:off x="4894264" y="1977290"/>
            <a:ext cx="966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78FB44E-6C65-D644-A59F-28705A494DA5}"/>
              </a:ext>
            </a:extLst>
          </p:cNvPr>
          <p:cNvCxnSpPr>
            <a:cxnSpLocks/>
          </p:cNvCxnSpPr>
          <p:nvPr/>
        </p:nvCxnSpPr>
        <p:spPr>
          <a:xfrm>
            <a:off x="7661798" y="1952396"/>
            <a:ext cx="966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B42ABFE-57E8-8946-AB5B-3475EA7B888F}"/>
              </a:ext>
            </a:extLst>
          </p:cNvPr>
          <p:cNvSpPr/>
          <p:nvPr/>
        </p:nvSpPr>
        <p:spPr>
          <a:xfrm>
            <a:off x="4994911" y="1683910"/>
            <a:ext cx="765261" cy="194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持续运营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9C59CCE-5F24-DA49-B16B-B666F4B02AA3}"/>
              </a:ext>
            </a:extLst>
          </p:cNvPr>
          <p:cNvSpPr/>
          <p:nvPr/>
        </p:nvSpPr>
        <p:spPr>
          <a:xfrm>
            <a:off x="7740792" y="1661402"/>
            <a:ext cx="765261" cy="194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量变质变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78A42E6-B66B-4644-97BC-0A0DF059F406}"/>
              </a:ext>
            </a:extLst>
          </p:cNvPr>
          <p:cNvSpPr/>
          <p:nvPr/>
        </p:nvSpPr>
        <p:spPr>
          <a:xfrm>
            <a:off x="1481688" y="2853385"/>
            <a:ext cx="986052" cy="941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技术架构</a:t>
            </a: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DD680BD-F60F-D74D-97AB-43183FD7BD4F}"/>
              </a:ext>
            </a:extLst>
          </p:cNvPr>
          <p:cNvCxnSpPr>
            <a:cxnSpLocks/>
          </p:cNvCxnSpPr>
          <p:nvPr/>
        </p:nvCxnSpPr>
        <p:spPr>
          <a:xfrm>
            <a:off x="1471063" y="2600802"/>
            <a:ext cx="996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AA970E0-9874-B94D-B08D-CAEE573B4690}"/>
              </a:ext>
            </a:extLst>
          </p:cNvPr>
          <p:cNvSpPr/>
          <p:nvPr/>
        </p:nvSpPr>
        <p:spPr>
          <a:xfrm>
            <a:off x="2895258" y="4302908"/>
            <a:ext cx="1042352" cy="271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字节码修改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4AFCC70-F809-DC44-92CF-6C4B410226C2}"/>
              </a:ext>
            </a:extLst>
          </p:cNvPr>
          <p:cNvSpPr/>
          <p:nvPr/>
        </p:nvSpPr>
        <p:spPr>
          <a:xfrm>
            <a:off x="2982445" y="3041735"/>
            <a:ext cx="832154" cy="264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网络访问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D93DD0-34E3-C44F-9482-5D5906A70CCF}"/>
              </a:ext>
            </a:extLst>
          </p:cNvPr>
          <p:cNvSpPr/>
          <p:nvPr/>
        </p:nvSpPr>
        <p:spPr>
          <a:xfrm>
            <a:off x="4024796" y="3041735"/>
            <a:ext cx="832155" cy="264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文件访问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B7229A0-B5E3-2240-A721-2E0D3115F277}"/>
              </a:ext>
            </a:extLst>
          </p:cNvPr>
          <p:cNvSpPr/>
          <p:nvPr/>
        </p:nvSpPr>
        <p:spPr>
          <a:xfrm>
            <a:off x="5089536" y="3041735"/>
            <a:ext cx="832156" cy="264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命令执行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1D349C5-D90D-574B-B845-77E01880A5A9}"/>
              </a:ext>
            </a:extLst>
          </p:cNvPr>
          <p:cNvSpPr/>
          <p:nvPr/>
        </p:nvSpPr>
        <p:spPr>
          <a:xfrm>
            <a:off x="2982444" y="3484644"/>
            <a:ext cx="849189" cy="218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代码执行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4AF20741-5A79-F64C-86BA-174C196F8866}"/>
              </a:ext>
            </a:extLst>
          </p:cNvPr>
          <p:cNvSpPr/>
          <p:nvPr/>
        </p:nvSpPr>
        <p:spPr>
          <a:xfrm>
            <a:off x="4024797" y="3484644"/>
            <a:ext cx="849188" cy="223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反序列化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6F84DEA2-6310-8747-B93B-346F4A402278}"/>
              </a:ext>
            </a:extLst>
          </p:cNvPr>
          <p:cNvSpPr/>
          <p:nvPr/>
        </p:nvSpPr>
        <p:spPr>
          <a:xfrm>
            <a:off x="5079787" y="3484644"/>
            <a:ext cx="841906" cy="233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SQL</a:t>
            </a:r>
            <a:r>
              <a:rPr kumimoji="1" lang="zh-CN" altLang="en-US" sz="1200" dirty="0"/>
              <a:t>执行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D7A8D326-7688-9B4B-B29E-1752C03C3D86}"/>
              </a:ext>
            </a:extLst>
          </p:cNvPr>
          <p:cNvSpPr/>
          <p:nvPr/>
        </p:nvSpPr>
        <p:spPr>
          <a:xfrm>
            <a:off x="4282434" y="4293432"/>
            <a:ext cx="1639258" cy="271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可信观察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拦截能力</a:t>
            </a:r>
          </a:p>
        </p:txBody>
      </p:sp>
      <p:sp>
        <p:nvSpPr>
          <p:cNvPr id="38" name="下箭头 37">
            <a:extLst>
              <a:ext uri="{FF2B5EF4-FFF2-40B4-BE49-F238E27FC236}">
                <a16:creationId xmlns:a16="http://schemas.microsoft.com/office/drawing/2014/main" id="{B67DF85E-FCE5-DD4A-B1AB-94D6BD50D743}"/>
              </a:ext>
            </a:extLst>
          </p:cNvPr>
          <p:cNvSpPr/>
          <p:nvPr/>
        </p:nvSpPr>
        <p:spPr>
          <a:xfrm>
            <a:off x="3235825" y="3855007"/>
            <a:ext cx="304916" cy="291042"/>
          </a:xfrm>
          <a:prstGeom prst="downArrow">
            <a:avLst>
              <a:gd name="adj1" fmla="val 27130"/>
              <a:gd name="adj2" fmla="val 5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下箭头 38">
            <a:extLst>
              <a:ext uri="{FF2B5EF4-FFF2-40B4-BE49-F238E27FC236}">
                <a16:creationId xmlns:a16="http://schemas.microsoft.com/office/drawing/2014/main" id="{6F361D2A-FEE1-0541-8D61-C68BA6F105A0}"/>
              </a:ext>
            </a:extLst>
          </p:cNvPr>
          <p:cNvSpPr/>
          <p:nvPr/>
        </p:nvSpPr>
        <p:spPr>
          <a:xfrm>
            <a:off x="4923661" y="3855007"/>
            <a:ext cx="304916" cy="291042"/>
          </a:xfrm>
          <a:prstGeom prst="downArrow">
            <a:avLst>
              <a:gd name="adj1" fmla="val 27130"/>
              <a:gd name="adj2" fmla="val 5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2A4F9258-D33E-3D41-BD25-A6CAE0FF2DE6}"/>
              </a:ext>
            </a:extLst>
          </p:cNvPr>
          <p:cNvSpPr/>
          <p:nvPr/>
        </p:nvSpPr>
        <p:spPr>
          <a:xfrm>
            <a:off x="2770909" y="2931527"/>
            <a:ext cx="3366655" cy="863138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AF273C68-B6BC-7645-BE80-07D8C1C2B6D4}"/>
              </a:ext>
            </a:extLst>
          </p:cNvPr>
          <p:cNvSpPr/>
          <p:nvPr/>
        </p:nvSpPr>
        <p:spPr>
          <a:xfrm>
            <a:off x="2770909" y="4227232"/>
            <a:ext cx="3255819" cy="456019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5EF8ACC8-EFF0-5D45-BF34-DD2B95F0E22A}"/>
              </a:ext>
            </a:extLst>
          </p:cNvPr>
          <p:cNvSpPr/>
          <p:nvPr/>
        </p:nvSpPr>
        <p:spPr>
          <a:xfrm>
            <a:off x="2729016" y="5744435"/>
            <a:ext cx="3255819" cy="456020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E63BC5DA-198D-8647-A864-9AC4978DA62C}"/>
              </a:ext>
            </a:extLst>
          </p:cNvPr>
          <p:cNvSpPr/>
          <p:nvPr/>
        </p:nvSpPr>
        <p:spPr>
          <a:xfrm>
            <a:off x="3523241" y="5058943"/>
            <a:ext cx="1641126" cy="290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可信观察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拦截开关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1686C427-192C-B743-A673-6B16909DAFBF}"/>
              </a:ext>
            </a:extLst>
          </p:cNvPr>
          <p:cNvSpPr/>
          <p:nvPr/>
        </p:nvSpPr>
        <p:spPr>
          <a:xfrm>
            <a:off x="2932905" y="5824504"/>
            <a:ext cx="841171" cy="27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性能监测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F7AD9703-08C7-E94F-88AA-6702CE5E4F66}"/>
              </a:ext>
            </a:extLst>
          </p:cNvPr>
          <p:cNvSpPr/>
          <p:nvPr/>
        </p:nvSpPr>
        <p:spPr>
          <a:xfrm>
            <a:off x="3933415" y="5824504"/>
            <a:ext cx="841172" cy="27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策略拉取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3719478C-100B-CA4C-9322-68E188A09DE1}"/>
              </a:ext>
            </a:extLst>
          </p:cNvPr>
          <p:cNvSpPr/>
          <p:nvPr/>
        </p:nvSpPr>
        <p:spPr>
          <a:xfrm>
            <a:off x="5029896" y="5807411"/>
            <a:ext cx="841171" cy="287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策略管理</a:t>
            </a:r>
          </a:p>
        </p:txBody>
      </p:sp>
      <p:sp>
        <p:nvSpPr>
          <p:cNvPr id="48" name="下箭头 47">
            <a:extLst>
              <a:ext uri="{FF2B5EF4-FFF2-40B4-BE49-F238E27FC236}">
                <a16:creationId xmlns:a16="http://schemas.microsoft.com/office/drawing/2014/main" id="{E7146E62-C6C1-3E40-BA87-373D8DCF2990}"/>
              </a:ext>
            </a:extLst>
          </p:cNvPr>
          <p:cNvSpPr/>
          <p:nvPr/>
        </p:nvSpPr>
        <p:spPr>
          <a:xfrm rot="16200000">
            <a:off x="6693451" y="3660938"/>
            <a:ext cx="387199" cy="1030997"/>
          </a:xfrm>
          <a:prstGeom prst="downArrow">
            <a:avLst>
              <a:gd name="adj1" fmla="val 27130"/>
              <a:gd name="adj2" fmla="val 5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CBF1812A-11B4-0F40-BE37-5DD2685BDF28}"/>
              </a:ext>
            </a:extLst>
          </p:cNvPr>
          <p:cNvSpPr/>
          <p:nvPr/>
        </p:nvSpPr>
        <p:spPr>
          <a:xfrm>
            <a:off x="6343367" y="3707593"/>
            <a:ext cx="879605" cy="3268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事件上报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4271DBFD-B925-354C-B900-2CE901CE1DB7}"/>
              </a:ext>
            </a:extLst>
          </p:cNvPr>
          <p:cNvSpPr/>
          <p:nvPr/>
        </p:nvSpPr>
        <p:spPr>
          <a:xfrm>
            <a:off x="7718465" y="2900997"/>
            <a:ext cx="3104564" cy="2898858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8882B294-FBC4-EA4D-84E8-664DC1FE1943}"/>
              </a:ext>
            </a:extLst>
          </p:cNvPr>
          <p:cNvSpPr/>
          <p:nvPr/>
        </p:nvSpPr>
        <p:spPr>
          <a:xfrm rot="5400000">
            <a:off x="6679357" y="4615402"/>
            <a:ext cx="387202" cy="1059182"/>
          </a:xfrm>
          <a:prstGeom prst="downArrow">
            <a:avLst>
              <a:gd name="adj1" fmla="val 27130"/>
              <a:gd name="adj2" fmla="val 5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8C268F22-1C81-8849-826E-8F37724F61C9}"/>
              </a:ext>
            </a:extLst>
          </p:cNvPr>
          <p:cNvSpPr/>
          <p:nvPr/>
        </p:nvSpPr>
        <p:spPr>
          <a:xfrm>
            <a:off x="7928663" y="3094596"/>
            <a:ext cx="872654" cy="27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可枚举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5F44A71-905D-F34F-AA4B-00F04E8C04A4}"/>
              </a:ext>
            </a:extLst>
          </p:cNvPr>
          <p:cNvSpPr/>
          <p:nvPr/>
        </p:nvSpPr>
        <p:spPr>
          <a:xfrm>
            <a:off x="9070173" y="3067609"/>
            <a:ext cx="1566312" cy="285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不可枚举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8FDD40D5-8B5D-9C41-9B6A-D495BD9DEEDB}"/>
              </a:ext>
            </a:extLst>
          </p:cNvPr>
          <p:cNvSpPr/>
          <p:nvPr/>
        </p:nvSpPr>
        <p:spPr>
          <a:xfrm>
            <a:off x="9045887" y="3454067"/>
            <a:ext cx="711808" cy="23792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有规律</a:t>
            </a: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E0C2D2AE-9B55-924A-BCC0-FBE91176EDE2}"/>
              </a:ext>
            </a:extLst>
          </p:cNvPr>
          <p:cNvSpPr/>
          <p:nvPr/>
        </p:nvSpPr>
        <p:spPr>
          <a:xfrm>
            <a:off x="9924677" y="3450334"/>
            <a:ext cx="711808" cy="2274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无规律</a:t>
            </a: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64E71B9E-C703-774F-8525-994B66B9B464}"/>
              </a:ext>
            </a:extLst>
          </p:cNvPr>
          <p:cNvSpPr/>
          <p:nvPr/>
        </p:nvSpPr>
        <p:spPr>
          <a:xfrm>
            <a:off x="7898039" y="4046430"/>
            <a:ext cx="1776909" cy="27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初步可信规则</a:t>
            </a: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ECAA1E38-5DB8-514F-9AC7-86479BB5BE38}"/>
              </a:ext>
            </a:extLst>
          </p:cNvPr>
          <p:cNvSpPr/>
          <p:nvPr/>
        </p:nvSpPr>
        <p:spPr>
          <a:xfrm>
            <a:off x="7898039" y="4602357"/>
            <a:ext cx="1752095" cy="2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基线标准</a:t>
            </a: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5590513D-7C36-E44F-B4D1-30E7AB4AD81A}"/>
              </a:ext>
            </a:extLst>
          </p:cNvPr>
          <p:cNvSpPr/>
          <p:nvPr/>
        </p:nvSpPr>
        <p:spPr>
          <a:xfrm>
            <a:off x="7898039" y="5350138"/>
            <a:ext cx="1752095" cy="234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最终可信策略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0F506AA-85DF-664A-8CBC-CB57B641F8A4}"/>
              </a:ext>
            </a:extLst>
          </p:cNvPr>
          <p:cNvSpPr/>
          <p:nvPr/>
        </p:nvSpPr>
        <p:spPr>
          <a:xfrm>
            <a:off x="7898039" y="4977355"/>
            <a:ext cx="848817" cy="23404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人工订正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F6E677FB-71B3-C545-B3BA-903B36EBF354}"/>
              </a:ext>
            </a:extLst>
          </p:cNvPr>
          <p:cNvSpPr/>
          <p:nvPr/>
        </p:nvSpPr>
        <p:spPr>
          <a:xfrm>
            <a:off x="8801317" y="4975140"/>
            <a:ext cx="873631" cy="23404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业务改造</a:t>
            </a:r>
          </a:p>
        </p:txBody>
      </p:sp>
      <p:sp>
        <p:nvSpPr>
          <p:cNvPr id="64" name="下箭头 63">
            <a:extLst>
              <a:ext uri="{FF2B5EF4-FFF2-40B4-BE49-F238E27FC236}">
                <a16:creationId xmlns:a16="http://schemas.microsoft.com/office/drawing/2014/main" id="{A6439F04-20DA-FE4C-A72B-7BBF0914788F}"/>
              </a:ext>
            </a:extLst>
          </p:cNvPr>
          <p:cNvSpPr/>
          <p:nvPr/>
        </p:nvSpPr>
        <p:spPr>
          <a:xfrm>
            <a:off x="8678647" y="4387890"/>
            <a:ext cx="362656" cy="182594"/>
          </a:xfrm>
          <a:prstGeom prst="downArrow">
            <a:avLst>
              <a:gd name="adj1" fmla="val 27130"/>
              <a:gd name="adj2" fmla="val 5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8F8888A3-91FC-C742-9785-1AEEEDEB733F}"/>
              </a:ext>
            </a:extLst>
          </p:cNvPr>
          <p:cNvSpPr/>
          <p:nvPr/>
        </p:nvSpPr>
        <p:spPr>
          <a:xfrm>
            <a:off x="8175004" y="3770057"/>
            <a:ext cx="362656" cy="182594"/>
          </a:xfrm>
          <a:prstGeom prst="downArrow">
            <a:avLst>
              <a:gd name="adj1" fmla="val 27130"/>
              <a:gd name="adj2" fmla="val 5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下箭头 65">
            <a:extLst>
              <a:ext uri="{FF2B5EF4-FFF2-40B4-BE49-F238E27FC236}">
                <a16:creationId xmlns:a16="http://schemas.microsoft.com/office/drawing/2014/main" id="{825B85EA-FF13-F740-B74C-B12E681219A7}"/>
              </a:ext>
            </a:extLst>
          </p:cNvPr>
          <p:cNvSpPr/>
          <p:nvPr/>
        </p:nvSpPr>
        <p:spPr>
          <a:xfrm>
            <a:off x="9210511" y="3781186"/>
            <a:ext cx="362656" cy="182594"/>
          </a:xfrm>
          <a:prstGeom prst="downArrow">
            <a:avLst>
              <a:gd name="adj1" fmla="val 27130"/>
              <a:gd name="adj2" fmla="val 5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AA8F428B-C7DC-C945-BA90-099556E8AE8F}"/>
              </a:ext>
            </a:extLst>
          </p:cNvPr>
          <p:cNvSpPr/>
          <p:nvPr/>
        </p:nvSpPr>
        <p:spPr>
          <a:xfrm>
            <a:off x="9770712" y="3995085"/>
            <a:ext cx="901329" cy="160153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可信策略运营平台</a:t>
            </a:r>
          </a:p>
        </p:txBody>
      </p:sp>
      <p:sp>
        <p:nvSpPr>
          <p:cNvPr id="49" name="下箭头 48">
            <a:extLst>
              <a:ext uri="{FF2B5EF4-FFF2-40B4-BE49-F238E27FC236}">
                <a16:creationId xmlns:a16="http://schemas.microsoft.com/office/drawing/2014/main" id="{D2CDEAF2-9156-174D-AA04-816EC0420CA4}"/>
              </a:ext>
            </a:extLst>
          </p:cNvPr>
          <p:cNvSpPr/>
          <p:nvPr/>
        </p:nvSpPr>
        <p:spPr>
          <a:xfrm>
            <a:off x="4201543" y="4718225"/>
            <a:ext cx="304916" cy="291042"/>
          </a:xfrm>
          <a:prstGeom prst="downArrow">
            <a:avLst>
              <a:gd name="adj1" fmla="val 27130"/>
              <a:gd name="adj2" fmla="val 5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下箭头 52">
            <a:extLst>
              <a:ext uri="{FF2B5EF4-FFF2-40B4-BE49-F238E27FC236}">
                <a16:creationId xmlns:a16="http://schemas.microsoft.com/office/drawing/2014/main" id="{AA8B5957-8CB9-A743-AF5E-BD1BFBE85E75}"/>
              </a:ext>
            </a:extLst>
          </p:cNvPr>
          <p:cNvSpPr/>
          <p:nvPr/>
        </p:nvSpPr>
        <p:spPr>
          <a:xfrm rot="10800000">
            <a:off x="4201543" y="5391054"/>
            <a:ext cx="304916" cy="291042"/>
          </a:xfrm>
          <a:prstGeom prst="downArrow">
            <a:avLst>
              <a:gd name="adj1" fmla="val 27130"/>
              <a:gd name="adj2" fmla="val 5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name="文本框 1" id="6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  <p:extLst>
      <p:ext uri="{BB962C8B-B14F-4D97-AF65-F5344CB8AC3E}">
        <p14:creationId xmlns:p14="http://schemas.microsoft.com/office/powerpoint/2010/main" val="197085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>
            <a:extLst>
              <a:ext uri="{FF2B5EF4-FFF2-40B4-BE49-F238E27FC236}">
                <a16:creationId xmlns:a16="http://schemas.microsoft.com/office/drawing/2014/main" id="{0ACC9021-7586-304D-86BC-E61680A67D53}"/>
              </a:ext>
            </a:extLst>
          </p:cNvPr>
          <p:cNvSpPr/>
          <p:nvPr/>
        </p:nvSpPr>
        <p:spPr>
          <a:xfrm>
            <a:off x="505019" y="383909"/>
            <a:ext cx="2773202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应用行为可信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FF1F88A-FF87-8447-ABD9-9700B308FBE5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>
            <a:extLst>
              <a:ext uri="{FF2B5EF4-FFF2-40B4-BE49-F238E27FC236}">
                <a16:creationId xmlns:a16="http://schemas.microsoft.com/office/drawing/2014/main" id="{8783B854-007D-CB48-A7D5-93D8E1D954A0}"/>
              </a:ext>
            </a:extLst>
          </p:cNvPr>
          <p:cNvSpPr/>
          <p:nvPr/>
        </p:nvSpPr>
        <p:spPr>
          <a:xfrm>
            <a:off x="3065381" y="2063977"/>
            <a:ext cx="1986506" cy="67922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业务误拦截</a:t>
            </a: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EDA65369-3BE9-8E4C-A2BB-6645A26B8ACA}"/>
              </a:ext>
            </a:extLst>
          </p:cNvPr>
          <p:cNvSpPr/>
          <p:nvPr/>
        </p:nvSpPr>
        <p:spPr>
          <a:xfrm>
            <a:off x="5909373" y="2063977"/>
            <a:ext cx="1986506" cy="67921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性能风险</a:t>
            </a: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E06AA5B3-35DF-D348-B07E-12387B20B8CB}"/>
              </a:ext>
            </a:extLst>
          </p:cNvPr>
          <p:cNvSpPr/>
          <p:nvPr/>
        </p:nvSpPr>
        <p:spPr>
          <a:xfrm>
            <a:off x="8854156" y="2063977"/>
            <a:ext cx="1986506" cy="67921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无规律行为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317A2E3-0CB9-914C-965A-ADED0C318EB9}"/>
              </a:ext>
            </a:extLst>
          </p:cNvPr>
          <p:cNvSpPr/>
          <p:nvPr/>
        </p:nvSpPr>
        <p:spPr>
          <a:xfrm>
            <a:off x="1350344" y="1932943"/>
            <a:ext cx="986052" cy="9412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挑战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64625F0-3404-6341-9FDD-C2A182968F8A}"/>
              </a:ext>
            </a:extLst>
          </p:cNvPr>
          <p:cNvSpPr/>
          <p:nvPr/>
        </p:nvSpPr>
        <p:spPr>
          <a:xfrm>
            <a:off x="1350344" y="3858725"/>
            <a:ext cx="986052" cy="941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应对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46F86BA5-B4E6-724B-B06F-161F6915E529}"/>
              </a:ext>
            </a:extLst>
          </p:cNvPr>
          <p:cNvSpPr/>
          <p:nvPr/>
        </p:nvSpPr>
        <p:spPr>
          <a:xfrm>
            <a:off x="3065381" y="3519115"/>
            <a:ext cx="1986506" cy="2396776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C4A2B97-C8B9-384C-BF1C-BD2CFE157D46}"/>
              </a:ext>
            </a:extLst>
          </p:cNvPr>
          <p:cNvSpPr/>
          <p:nvPr/>
        </p:nvSpPr>
        <p:spPr>
          <a:xfrm>
            <a:off x="3201410" y="3716570"/>
            <a:ext cx="1714435" cy="284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观察时间够久</a:t>
            </a: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2831F903-A3AE-8B44-918A-E33ED281768C}"/>
              </a:ext>
            </a:extLst>
          </p:cNvPr>
          <p:cNvSpPr/>
          <p:nvPr/>
        </p:nvSpPr>
        <p:spPr>
          <a:xfrm>
            <a:off x="3201409" y="4241692"/>
            <a:ext cx="1714434" cy="28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测试环境先拦截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09034E69-6532-E74F-BD64-73E2DA16D2D5}"/>
              </a:ext>
            </a:extLst>
          </p:cNvPr>
          <p:cNvSpPr/>
          <p:nvPr/>
        </p:nvSpPr>
        <p:spPr>
          <a:xfrm>
            <a:off x="3201409" y="4806623"/>
            <a:ext cx="1714434" cy="28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预发优先拦截</a:t>
            </a: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992B5D74-D717-F34B-AEA0-1750375DF0F8}"/>
              </a:ext>
            </a:extLst>
          </p:cNvPr>
          <p:cNvSpPr/>
          <p:nvPr/>
        </p:nvSpPr>
        <p:spPr>
          <a:xfrm>
            <a:off x="3201409" y="5368244"/>
            <a:ext cx="1714435" cy="284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拦截实时告警</a:t>
            </a: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4EC26FCB-942E-7446-BA9E-E1E377003CC8}"/>
              </a:ext>
            </a:extLst>
          </p:cNvPr>
          <p:cNvSpPr/>
          <p:nvPr/>
        </p:nvSpPr>
        <p:spPr>
          <a:xfrm>
            <a:off x="5959769" y="3519115"/>
            <a:ext cx="1986506" cy="2396776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4C5DF6F3-DCF6-DD49-9A62-45DF2D6F9E81}"/>
              </a:ext>
            </a:extLst>
          </p:cNvPr>
          <p:cNvSpPr/>
          <p:nvPr/>
        </p:nvSpPr>
        <p:spPr>
          <a:xfrm>
            <a:off x="6095798" y="3716570"/>
            <a:ext cx="1714435" cy="284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减少</a:t>
            </a:r>
            <a:r>
              <a:rPr kumimoji="1" lang="en-US" altLang="zh-CN" sz="1600" dirty="0"/>
              <a:t>Hook</a:t>
            </a:r>
            <a:r>
              <a:rPr kumimoji="1" lang="zh-CN" altLang="en-US" sz="1600" dirty="0"/>
              <a:t>点</a:t>
            </a: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79F263D5-E7F0-C844-A368-7A7E03CD7051}"/>
              </a:ext>
            </a:extLst>
          </p:cNvPr>
          <p:cNvSpPr/>
          <p:nvPr/>
        </p:nvSpPr>
        <p:spPr>
          <a:xfrm>
            <a:off x="6095797" y="4241692"/>
            <a:ext cx="1714434" cy="28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设置策略基线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FD8A1C59-C1F2-2D45-A31A-0CE26160DDDA}"/>
              </a:ext>
            </a:extLst>
          </p:cNvPr>
          <p:cNvSpPr/>
          <p:nvPr/>
        </p:nvSpPr>
        <p:spPr>
          <a:xfrm>
            <a:off x="6095797" y="4806623"/>
            <a:ext cx="1714434" cy="28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自我熔断</a:t>
            </a: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FEAE03AC-06BD-AD4A-BEEC-1C9682395536}"/>
              </a:ext>
            </a:extLst>
          </p:cNvPr>
          <p:cNvSpPr/>
          <p:nvPr/>
        </p:nvSpPr>
        <p:spPr>
          <a:xfrm>
            <a:off x="6095797" y="5368244"/>
            <a:ext cx="1714435" cy="284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性能实时告警</a:t>
            </a: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4E2FD374-F0EC-D545-9E0D-8AC3FB97C3E9}"/>
              </a:ext>
            </a:extLst>
          </p:cNvPr>
          <p:cNvSpPr/>
          <p:nvPr/>
        </p:nvSpPr>
        <p:spPr>
          <a:xfrm>
            <a:off x="8854157" y="3519115"/>
            <a:ext cx="1986506" cy="2396776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37411391-4F5F-EC41-89E9-01ABB8BC7AEF}"/>
              </a:ext>
            </a:extLst>
          </p:cNvPr>
          <p:cNvSpPr/>
          <p:nvPr/>
        </p:nvSpPr>
        <p:spPr>
          <a:xfrm>
            <a:off x="8990186" y="4232405"/>
            <a:ext cx="1714435" cy="284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推动业务改造</a:t>
            </a:r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5E9034C6-C0B7-BB48-B787-35AA7066E622}"/>
              </a:ext>
            </a:extLst>
          </p:cNvPr>
          <p:cNvSpPr/>
          <p:nvPr/>
        </p:nvSpPr>
        <p:spPr>
          <a:xfrm>
            <a:off x="8990187" y="3722748"/>
            <a:ext cx="1714435" cy="284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安全评估</a:t>
            </a:r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96410A54-0FD4-CE42-B6A9-D6113974D485}"/>
              </a:ext>
            </a:extLst>
          </p:cNvPr>
          <p:cNvSpPr/>
          <p:nvPr/>
        </p:nvSpPr>
        <p:spPr>
          <a:xfrm>
            <a:off x="8990189" y="4816965"/>
            <a:ext cx="1714435" cy="284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黑名单模式</a:t>
            </a: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52ABD4AC-1001-F444-BB03-F268E6235EF3}"/>
              </a:ext>
            </a:extLst>
          </p:cNvPr>
          <p:cNvSpPr/>
          <p:nvPr/>
        </p:nvSpPr>
        <p:spPr>
          <a:xfrm>
            <a:off x="8990189" y="5401525"/>
            <a:ext cx="1714435" cy="284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强策略拦截</a:t>
            </a:r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FAE78F24-7CA2-924F-B75C-536079DE8F29}"/>
              </a:ext>
            </a:extLst>
          </p:cNvPr>
          <p:cNvCxnSpPr>
            <a:cxnSpLocks/>
          </p:cNvCxnSpPr>
          <p:nvPr/>
        </p:nvCxnSpPr>
        <p:spPr>
          <a:xfrm>
            <a:off x="3065381" y="3141129"/>
            <a:ext cx="996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7380845E-9A19-754C-9CD2-8DC97E6296F4}"/>
              </a:ext>
            </a:extLst>
          </p:cNvPr>
          <p:cNvCxnSpPr>
            <a:cxnSpLocks/>
          </p:cNvCxnSpPr>
          <p:nvPr/>
        </p:nvCxnSpPr>
        <p:spPr>
          <a:xfrm>
            <a:off x="5909373" y="3141129"/>
            <a:ext cx="996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F030A13C-5FA1-5C46-B350-4E723D11984F}"/>
              </a:ext>
            </a:extLst>
          </p:cNvPr>
          <p:cNvCxnSpPr>
            <a:cxnSpLocks/>
          </p:cNvCxnSpPr>
          <p:nvPr/>
        </p:nvCxnSpPr>
        <p:spPr>
          <a:xfrm>
            <a:off x="8854156" y="3141129"/>
            <a:ext cx="996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文本框 1" id="9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  <p:extLst>
      <p:ext uri="{BB962C8B-B14F-4D97-AF65-F5344CB8AC3E}">
        <p14:creationId xmlns:p14="http://schemas.microsoft.com/office/powerpoint/2010/main" val="112770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>
            <a:extLst>
              <a:ext uri="{FF2B5EF4-FFF2-40B4-BE49-F238E27FC236}">
                <a16:creationId xmlns:a16="http://schemas.microsoft.com/office/drawing/2014/main" id="{0ACC9021-7586-304D-86BC-E61680A67D53}"/>
              </a:ext>
            </a:extLst>
          </p:cNvPr>
          <p:cNvSpPr/>
          <p:nvPr/>
        </p:nvSpPr>
        <p:spPr>
          <a:xfrm>
            <a:off x="505019" y="383909"/>
            <a:ext cx="2773202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结尾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FF1F88A-FF87-8447-ABD9-9700B308FBE5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2786168-0322-B34B-A520-D5357AEAAC32}"/>
              </a:ext>
            </a:extLst>
          </p:cNvPr>
          <p:cNvSpPr/>
          <p:nvPr/>
        </p:nvSpPr>
        <p:spPr>
          <a:xfrm>
            <a:off x="439771" y="1337735"/>
            <a:ext cx="11136144" cy="1253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目前应用可信已经覆盖网商所有生产应用</a:t>
            </a:r>
            <a:endParaRPr kumimoji="1" lang="en-US" altLang="zh-CN" dirty="0"/>
          </a:p>
          <a:p>
            <a:r>
              <a:rPr kumimoji="1" lang="zh-CN" altLang="en-US" dirty="0"/>
              <a:t>使命愿景</a:t>
            </a:r>
            <a:r>
              <a:rPr kumimoji="1" lang="en-US" altLang="zh-CN" dirty="0"/>
              <a:t>:  </a:t>
            </a:r>
            <a:r>
              <a:rPr kumimoji="1" lang="zh-CN" altLang="en-US" dirty="0"/>
              <a:t>打造国内一流金融安全标准</a:t>
            </a:r>
            <a:endParaRPr kumimoji="1" lang="en-US" altLang="zh-CN" dirty="0"/>
          </a:p>
          <a:p>
            <a:r>
              <a:rPr kumimoji="1" lang="zh-CN" altLang="en-US" dirty="0"/>
              <a:t>欢迎有志之士一起参与共建 </a:t>
            </a:r>
            <a:r>
              <a:rPr kumimoji="1" lang="en-US" altLang="zh-CN" dirty="0"/>
              <a:t>WX: lp250450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66A4-99C5-FE4A-BF16-11FB1981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73" y="3081869"/>
            <a:ext cx="2574228" cy="3463170"/>
          </a:xfrm>
          <a:prstGeom prst="rect">
            <a:avLst/>
          </a:prstGeom>
        </p:spPr>
      </p:pic>
      <p:sp>
        <p:nvSpPr>
          <p:cNvPr name="文本框 1" id="3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  <p:extLst>
      <p:ext uri="{BB962C8B-B14F-4D97-AF65-F5344CB8AC3E}">
        <p14:creationId xmlns:p14="http://schemas.microsoft.com/office/powerpoint/2010/main" val="178656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870" y="1488440"/>
            <a:ext cx="675195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spc="20" dirty="0">
                <a:solidFill>
                  <a:schemeClr val="bg1"/>
                </a:solidFill>
                <a:effectLst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       </a:t>
            </a:r>
            <a:r>
              <a:rPr b="1" spc="20" dirty="0">
                <a:solidFill>
                  <a:schemeClr val="bg1"/>
                </a:solidFill>
                <a:effectLst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专注于安全⾏业，通过互联⽹平台、线下沙⻰、培训、峰会、⼈才招聘等多种形式，致⼒于创建亚太地区最好的甲⼄双⽅交流、学习的平台，培养安全⼈才，提升⾏业整体素质，助推安全⽣态圈的健康发展。</a:t>
            </a:r>
          </a:p>
          <a:p>
            <a:endParaRPr b="1" spc="2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  <a:sym typeface="+mn-ea"/>
            </a:endParaRPr>
          </a:p>
          <a:p>
            <a:endParaRPr b="1" spc="2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  <a:sym typeface="+mn-ea"/>
            </a:endParaRPr>
          </a:p>
          <a:p>
            <a:endParaRPr lang="zh-CN" altLang="en-US" sz="1400"/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85" y="2856230"/>
            <a:ext cx="1857375" cy="3715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9620" y="3637280"/>
            <a:ext cx="331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官⽅⽹站：https://www.anshijia.net.cn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微信公众号：asjeiss</a:t>
            </a:r>
          </a:p>
        </p:txBody>
      </p:sp>
      <p:sp>
        <p:nvSpPr>
          <p:cNvPr name="文本框 5" id="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1DA0941B-DE2B-5F4D-A88A-34FCE8454388}"/>
              </a:ext>
            </a:extLst>
          </p:cNvPr>
          <p:cNvSpPr/>
          <p:nvPr/>
        </p:nvSpPr>
        <p:spPr>
          <a:xfrm>
            <a:off x="505019" y="383909"/>
            <a:ext cx="4102840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自我简介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4C1C14D-D94B-A649-8016-B376FC31D67F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76B1E03-7320-A044-9832-BB6642F789BE}"/>
              </a:ext>
            </a:extLst>
          </p:cNvPr>
          <p:cNvSpPr/>
          <p:nvPr/>
        </p:nvSpPr>
        <p:spPr>
          <a:xfrm>
            <a:off x="439771" y="1337734"/>
            <a:ext cx="11136144" cy="20912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/>
              <a:t>网商银行安全工程师</a:t>
            </a:r>
            <a:endParaRPr kumimoji="1" lang="en-US" altLang="zh-CN" sz="2000" dirty="0"/>
          </a:p>
          <a:p>
            <a:r>
              <a:rPr kumimoji="1" lang="zh-CN" altLang="en-US" sz="2000" dirty="0"/>
              <a:t>负责网商银行应用安全产品研发，安全产品运营，安全流程建设</a:t>
            </a:r>
            <a:endParaRPr kumimoji="1" lang="en-US" altLang="zh-CN" sz="2000" dirty="0"/>
          </a:p>
          <a:p>
            <a:r>
              <a:rPr kumimoji="1" lang="zh-CN" altLang="en-US" sz="2000" dirty="0"/>
              <a:t>曾任职南京君立华域，杭州同花顺</a:t>
            </a:r>
            <a:endParaRPr kumimoji="1" lang="en-US" altLang="zh-CN" sz="2000" dirty="0"/>
          </a:p>
          <a:p>
            <a:pPr algn="ctr"/>
            <a:endParaRPr kumimoji="1" lang="zh-CN" altLang="en-US" dirty="0"/>
          </a:p>
        </p:txBody>
      </p:sp>
      <p:sp>
        <p:nvSpPr>
          <p:cNvPr name="文本框 1" id="1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CD68363-488C-0E45-B7BB-80ED0927057B}"/>
              </a:ext>
            </a:extLst>
          </p:cNvPr>
          <p:cNvSpPr/>
          <p:nvPr/>
        </p:nvSpPr>
        <p:spPr>
          <a:xfrm>
            <a:off x="3081528" y="33830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目录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2C15253-C277-7E44-A046-B1A23DE94370}"/>
              </a:ext>
            </a:extLst>
          </p:cNvPr>
          <p:cNvSpPr/>
          <p:nvPr/>
        </p:nvSpPr>
        <p:spPr>
          <a:xfrm>
            <a:off x="4413766" y="2057400"/>
            <a:ext cx="3977200" cy="3563472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23CB66F-D832-F947-88AE-3DEFD595D8D4}"/>
              </a:ext>
            </a:extLst>
          </p:cNvPr>
          <p:cNvSpPr/>
          <p:nvPr/>
        </p:nvSpPr>
        <p:spPr>
          <a:xfrm>
            <a:off x="5185583" y="2565021"/>
            <a:ext cx="2433567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RASP</a:t>
            </a:r>
            <a:r>
              <a:rPr kumimoji="1" lang="zh-CN" altLang="en-US" dirty="0"/>
              <a:t>前生今世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F03B32B-9170-4C4F-A186-B23D74A822AC}"/>
              </a:ext>
            </a:extLst>
          </p:cNvPr>
          <p:cNvSpPr/>
          <p:nvPr/>
        </p:nvSpPr>
        <p:spPr>
          <a:xfrm>
            <a:off x="5185582" y="3637640"/>
            <a:ext cx="2433567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基础保障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81A1E53-A083-364E-9F79-30B6622CAF01}"/>
              </a:ext>
            </a:extLst>
          </p:cNvPr>
          <p:cNvSpPr/>
          <p:nvPr/>
        </p:nvSpPr>
        <p:spPr>
          <a:xfrm>
            <a:off x="5185582" y="4198110"/>
            <a:ext cx="2433567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体系化运营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FA9841A-6161-9E48-950E-971DDE08785C}"/>
              </a:ext>
            </a:extLst>
          </p:cNvPr>
          <p:cNvSpPr/>
          <p:nvPr/>
        </p:nvSpPr>
        <p:spPr>
          <a:xfrm>
            <a:off x="5185582" y="4758580"/>
            <a:ext cx="2433567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应用行为可信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DA0941B-DE2B-5F4D-A88A-34FCE8454388}"/>
              </a:ext>
            </a:extLst>
          </p:cNvPr>
          <p:cNvSpPr/>
          <p:nvPr/>
        </p:nvSpPr>
        <p:spPr>
          <a:xfrm>
            <a:off x="505019" y="383909"/>
            <a:ext cx="4102840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甲方</a:t>
            </a:r>
            <a:r>
              <a:rPr kumimoji="1" lang="en-US" altLang="zh-CN" sz="2800" dirty="0"/>
              <a:t>RASP</a:t>
            </a:r>
            <a:r>
              <a:rPr kumimoji="1" lang="zh-CN" altLang="en-US" sz="2800" dirty="0"/>
              <a:t>安全运营实战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4C1C14D-D94B-A649-8016-B376FC31D67F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1F2AD41-FE15-5F4A-9265-6AD301244071}"/>
              </a:ext>
            </a:extLst>
          </p:cNvPr>
          <p:cNvSpPr/>
          <p:nvPr/>
        </p:nvSpPr>
        <p:spPr>
          <a:xfrm>
            <a:off x="5185582" y="3099058"/>
            <a:ext cx="2433567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挑战</a:t>
            </a:r>
          </a:p>
        </p:txBody>
      </p:sp>
      <p:sp>
        <p:nvSpPr>
          <p:cNvPr name="文本框 1" id="1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  <p:extLst>
      <p:ext uri="{BB962C8B-B14F-4D97-AF65-F5344CB8AC3E}">
        <p14:creationId xmlns:p14="http://schemas.microsoft.com/office/powerpoint/2010/main" val="42817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>
            <a:extLst>
              <a:ext uri="{FF2B5EF4-FFF2-40B4-BE49-F238E27FC236}">
                <a16:creationId xmlns:a16="http://schemas.microsoft.com/office/drawing/2014/main" id="{0ACC9021-7586-304D-86BC-E61680A67D53}"/>
              </a:ext>
            </a:extLst>
          </p:cNvPr>
          <p:cNvSpPr/>
          <p:nvPr/>
        </p:nvSpPr>
        <p:spPr>
          <a:xfrm>
            <a:off x="505019" y="383909"/>
            <a:ext cx="2773202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/>
              <a:t>RASP</a:t>
            </a:r>
            <a:r>
              <a:rPr kumimoji="1" lang="zh-CN" altLang="en-US" sz="2800" dirty="0"/>
              <a:t>前生今世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FF1F88A-FF87-8447-ABD9-9700B308FBE5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2C3486B1-EE07-2D48-A6A1-EC1D738F4B14}"/>
              </a:ext>
            </a:extLst>
          </p:cNvPr>
          <p:cNvSpPr/>
          <p:nvPr/>
        </p:nvSpPr>
        <p:spPr>
          <a:xfrm>
            <a:off x="2302933" y="2148598"/>
            <a:ext cx="1803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是什么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能做什么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A59A3FB-6366-174D-A4B2-DB6556968836}"/>
              </a:ext>
            </a:extLst>
          </p:cNvPr>
          <p:cNvSpPr/>
          <p:nvPr/>
        </p:nvSpPr>
        <p:spPr>
          <a:xfrm>
            <a:off x="2302933" y="4436533"/>
            <a:ext cx="1803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为什么要做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12B194-AD58-6F4D-8DBB-015AEAAC9E72}"/>
              </a:ext>
            </a:extLst>
          </p:cNvPr>
          <p:cNvSpPr/>
          <p:nvPr/>
        </p:nvSpPr>
        <p:spPr>
          <a:xfrm>
            <a:off x="5494866" y="1782597"/>
            <a:ext cx="5731934" cy="1646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通过动态字节码修改技术将安全防护逻辑写入到业务代码中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根据上下文信息以及当前参数信息进行实时检测及防御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22167B-F2A1-E04B-8FE6-DE926FCCD8F4}"/>
              </a:ext>
            </a:extLst>
          </p:cNvPr>
          <p:cNvSpPr/>
          <p:nvPr/>
        </p:nvSpPr>
        <p:spPr>
          <a:xfrm>
            <a:off x="5494866" y="4161008"/>
            <a:ext cx="5731934" cy="1646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针对各种公开漏洞的应急止血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降低业务同学研发负担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</a:rPr>
              <a:t>高强度红蓝对抗</a:t>
            </a:r>
          </a:p>
        </p:txBody>
      </p:sp>
      <p:sp>
        <p:nvSpPr>
          <p:cNvPr name="文本框 1" id="2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  <p:extLst>
      <p:ext uri="{BB962C8B-B14F-4D97-AF65-F5344CB8AC3E}">
        <p14:creationId xmlns:p14="http://schemas.microsoft.com/office/powerpoint/2010/main" val="384366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1DA0941B-DE2B-5F4D-A88A-34FCE8454388}"/>
              </a:ext>
            </a:extLst>
          </p:cNvPr>
          <p:cNvSpPr/>
          <p:nvPr/>
        </p:nvSpPr>
        <p:spPr>
          <a:xfrm>
            <a:off x="505019" y="383909"/>
            <a:ext cx="4102840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挑战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4C1C14D-D94B-A649-8016-B376FC31D67F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66D3569C-4CB2-7548-8F23-6F7291CA7A65}"/>
              </a:ext>
            </a:extLst>
          </p:cNvPr>
          <p:cNvSpPr/>
          <p:nvPr/>
        </p:nvSpPr>
        <p:spPr>
          <a:xfrm>
            <a:off x="2567123" y="3028275"/>
            <a:ext cx="1665941" cy="745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性能挑战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F54F5AA-F771-5C49-BCFB-FB5D34E0B07C}"/>
              </a:ext>
            </a:extLst>
          </p:cNvPr>
          <p:cNvSpPr/>
          <p:nvPr/>
        </p:nvSpPr>
        <p:spPr>
          <a:xfrm>
            <a:off x="4839427" y="3028273"/>
            <a:ext cx="1665941" cy="745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核心业务挑战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F352CC7-20D4-1342-B83A-372DF3A589CE}"/>
              </a:ext>
            </a:extLst>
          </p:cNvPr>
          <p:cNvSpPr/>
          <p:nvPr/>
        </p:nvSpPr>
        <p:spPr>
          <a:xfrm>
            <a:off x="7111731" y="3028274"/>
            <a:ext cx="1665941" cy="745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运营阻力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B6C75CF-BBAB-EE47-AEED-B6B670326595}"/>
              </a:ext>
            </a:extLst>
          </p:cNvPr>
          <p:cNvSpPr/>
          <p:nvPr/>
        </p:nvSpPr>
        <p:spPr>
          <a:xfrm>
            <a:off x="4828743" y="1187735"/>
            <a:ext cx="1665941" cy="57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攻防演习挑战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82070341-1225-3243-9A4B-09F350DD37DD}"/>
              </a:ext>
            </a:extLst>
          </p:cNvPr>
          <p:cNvSpPr/>
          <p:nvPr/>
        </p:nvSpPr>
        <p:spPr>
          <a:xfrm>
            <a:off x="5174323" y="1823399"/>
            <a:ext cx="973290" cy="279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边界突破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45D9F951-8CAD-7A42-85B6-41ADF9877A25}"/>
              </a:ext>
            </a:extLst>
          </p:cNvPr>
          <p:cNvSpPr/>
          <p:nvPr/>
        </p:nvSpPr>
        <p:spPr>
          <a:xfrm>
            <a:off x="2748160" y="3893339"/>
            <a:ext cx="1303866" cy="34713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RASP</a:t>
            </a:r>
            <a:r>
              <a:rPr kumimoji="1" lang="zh-CN" altLang="en-US" sz="1400" dirty="0"/>
              <a:t>自身性能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3D09FD8-4F41-5A47-94B8-21C37A8B0DB7}"/>
              </a:ext>
            </a:extLst>
          </p:cNvPr>
          <p:cNvSpPr/>
          <p:nvPr/>
        </p:nvSpPr>
        <p:spPr>
          <a:xfrm>
            <a:off x="4980618" y="3893339"/>
            <a:ext cx="1303866" cy="34713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业务高并发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938C94F-5DCB-B049-8014-24160D3FE6F8}"/>
              </a:ext>
            </a:extLst>
          </p:cNvPr>
          <p:cNvSpPr/>
          <p:nvPr/>
        </p:nvSpPr>
        <p:spPr>
          <a:xfrm>
            <a:off x="4980618" y="4360469"/>
            <a:ext cx="1303866" cy="34713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业务误拦截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4188505F-951F-814F-9344-B9FFF3298FD7}"/>
              </a:ext>
            </a:extLst>
          </p:cNvPr>
          <p:cNvSpPr/>
          <p:nvPr/>
        </p:nvSpPr>
        <p:spPr>
          <a:xfrm>
            <a:off x="7292768" y="3893339"/>
            <a:ext cx="1303866" cy="34713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业务打扰率高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9FC1A7E9-B847-F54C-B8BD-400F1BDF6CD1}"/>
              </a:ext>
            </a:extLst>
          </p:cNvPr>
          <p:cNvSpPr/>
          <p:nvPr/>
        </p:nvSpPr>
        <p:spPr>
          <a:xfrm>
            <a:off x="7292768" y="4378866"/>
            <a:ext cx="1303866" cy="34713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沟通成本高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7EC31B7-05CE-2249-9973-A4AE2D1B704E}"/>
              </a:ext>
            </a:extLst>
          </p:cNvPr>
          <p:cNvSpPr/>
          <p:nvPr/>
        </p:nvSpPr>
        <p:spPr>
          <a:xfrm>
            <a:off x="2219364" y="2822462"/>
            <a:ext cx="6826373" cy="214542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84FE5D48-F10A-1846-83B7-2F2A7D36897C}"/>
              </a:ext>
            </a:extLst>
          </p:cNvPr>
          <p:cNvSpPr/>
          <p:nvPr/>
        </p:nvSpPr>
        <p:spPr>
          <a:xfrm rot="10800000">
            <a:off x="5733735" y="2258599"/>
            <a:ext cx="268014" cy="3859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D5F5384F-A745-6D4B-98CC-546FE7DD5C30}"/>
              </a:ext>
            </a:extLst>
          </p:cNvPr>
          <p:cNvSpPr/>
          <p:nvPr/>
        </p:nvSpPr>
        <p:spPr>
          <a:xfrm>
            <a:off x="4125973" y="2274794"/>
            <a:ext cx="973290" cy="279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攻防压力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5F1356A-3BED-9F4C-8848-8FD5E5D20FCD}"/>
              </a:ext>
            </a:extLst>
          </p:cNvPr>
          <p:cNvSpPr/>
          <p:nvPr/>
        </p:nvSpPr>
        <p:spPr>
          <a:xfrm>
            <a:off x="6147613" y="2273356"/>
            <a:ext cx="973290" cy="279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业务阻力</a:t>
            </a:r>
          </a:p>
        </p:txBody>
      </p:sp>
      <p:sp>
        <p:nvSpPr>
          <p:cNvPr id="31" name="下箭头 30">
            <a:extLst>
              <a:ext uri="{FF2B5EF4-FFF2-40B4-BE49-F238E27FC236}">
                <a16:creationId xmlns:a16="http://schemas.microsoft.com/office/drawing/2014/main" id="{6A5AFE9F-2126-3646-B1CA-685BD3286401}"/>
              </a:ext>
            </a:extLst>
          </p:cNvPr>
          <p:cNvSpPr/>
          <p:nvPr/>
        </p:nvSpPr>
        <p:spPr>
          <a:xfrm>
            <a:off x="5239061" y="2258599"/>
            <a:ext cx="268014" cy="3859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name="文本框 1" id="3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  <p:extLst>
      <p:ext uri="{BB962C8B-B14F-4D97-AF65-F5344CB8AC3E}">
        <p14:creationId xmlns:p14="http://schemas.microsoft.com/office/powerpoint/2010/main" val="81854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A815773-39B4-1D48-868C-0E091E878625}"/>
              </a:ext>
            </a:extLst>
          </p:cNvPr>
          <p:cNvSpPr/>
          <p:nvPr/>
        </p:nvSpPr>
        <p:spPr>
          <a:xfrm>
            <a:off x="256008" y="393269"/>
            <a:ext cx="4197459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基础保障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架构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优化性能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CBD73ED-A381-2A40-BEDF-2D0427562DEA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3F9F2895-807A-704C-B8FF-72257197AD17}"/>
              </a:ext>
            </a:extLst>
          </p:cNvPr>
          <p:cNvSpPr/>
          <p:nvPr/>
        </p:nvSpPr>
        <p:spPr>
          <a:xfrm>
            <a:off x="1299882" y="2325483"/>
            <a:ext cx="2680448" cy="2124624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B605359-3FD9-3A4A-98D5-D98A8F7A55B2}"/>
              </a:ext>
            </a:extLst>
          </p:cNvPr>
          <p:cNvSpPr/>
          <p:nvPr/>
        </p:nvSpPr>
        <p:spPr>
          <a:xfrm>
            <a:off x="4812420" y="2383497"/>
            <a:ext cx="1398494" cy="2124624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455E6D-2903-134C-8BCB-0458499672AB}"/>
              </a:ext>
            </a:extLst>
          </p:cNvPr>
          <p:cNvSpPr txBox="1"/>
          <p:nvPr/>
        </p:nvSpPr>
        <p:spPr>
          <a:xfrm>
            <a:off x="1938445" y="182757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应用进程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757E4-DD4E-AD45-81A6-84E030822D5F}"/>
              </a:ext>
            </a:extLst>
          </p:cNvPr>
          <p:cNvSpPr txBox="1"/>
          <p:nvPr/>
        </p:nvSpPr>
        <p:spPr>
          <a:xfrm>
            <a:off x="4948270" y="196291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守护进程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B3AA732-25AE-4646-A12F-90ED9DD9B713}"/>
              </a:ext>
            </a:extLst>
          </p:cNvPr>
          <p:cNvSpPr/>
          <p:nvPr/>
        </p:nvSpPr>
        <p:spPr>
          <a:xfrm>
            <a:off x="1431055" y="3528430"/>
            <a:ext cx="1706591" cy="724466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676BCDDB-198F-8E46-8789-94FCA5A3AD95}"/>
              </a:ext>
            </a:extLst>
          </p:cNvPr>
          <p:cNvSpPr/>
          <p:nvPr/>
        </p:nvSpPr>
        <p:spPr>
          <a:xfrm>
            <a:off x="4220884" y="2905216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2DA0AF9-715D-9840-ADE4-2E3A326762A7}"/>
              </a:ext>
            </a:extLst>
          </p:cNvPr>
          <p:cNvSpPr/>
          <p:nvPr/>
        </p:nvSpPr>
        <p:spPr>
          <a:xfrm rot="10800000">
            <a:off x="4177554" y="3601823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BECE588-5C2F-164E-991E-E9D997B7898D}"/>
              </a:ext>
            </a:extLst>
          </p:cNvPr>
          <p:cNvSpPr/>
          <p:nvPr/>
        </p:nvSpPr>
        <p:spPr>
          <a:xfrm>
            <a:off x="1451123" y="2500242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文件访问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EF9250E-90D1-E74A-85F5-2AE9FFB087F9}"/>
              </a:ext>
            </a:extLst>
          </p:cNvPr>
          <p:cNvSpPr/>
          <p:nvPr/>
        </p:nvSpPr>
        <p:spPr>
          <a:xfrm>
            <a:off x="1451123" y="2822957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网络访问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81646476-3F59-5E4A-B24A-9AC6F602CF71}"/>
              </a:ext>
            </a:extLst>
          </p:cNvPr>
          <p:cNvSpPr/>
          <p:nvPr/>
        </p:nvSpPr>
        <p:spPr>
          <a:xfrm>
            <a:off x="2286402" y="2504789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命令执行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364816E-65E0-1E42-819C-21C4EFAD155F}"/>
              </a:ext>
            </a:extLst>
          </p:cNvPr>
          <p:cNvSpPr/>
          <p:nvPr/>
        </p:nvSpPr>
        <p:spPr>
          <a:xfrm>
            <a:off x="2286402" y="2827504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代码执行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90A0BAB-1904-A94B-ADBA-923D28DB65F0}"/>
              </a:ext>
            </a:extLst>
          </p:cNvPr>
          <p:cNvSpPr/>
          <p:nvPr/>
        </p:nvSpPr>
        <p:spPr>
          <a:xfrm>
            <a:off x="1451123" y="3132261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SQL</a:t>
            </a:r>
            <a:r>
              <a:rPr kumimoji="1" lang="zh-CN" altLang="en-US" sz="1100" dirty="0"/>
              <a:t>执行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15751A30-CFE1-0C41-A5A8-3A8323587C0E}"/>
              </a:ext>
            </a:extLst>
          </p:cNvPr>
          <p:cNvSpPr/>
          <p:nvPr/>
        </p:nvSpPr>
        <p:spPr>
          <a:xfrm>
            <a:off x="2286402" y="3118769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反序列化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9C5F1F-F292-904F-8761-F4BA0C3D3958}"/>
              </a:ext>
            </a:extLst>
          </p:cNvPr>
          <p:cNvSpPr txBox="1"/>
          <p:nvPr/>
        </p:nvSpPr>
        <p:spPr>
          <a:xfrm>
            <a:off x="3110753" y="3672844"/>
            <a:ext cx="7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Agent</a:t>
            </a:r>
            <a:endParaRPr kumimoji="1"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26AACDC-16DE-CE48-A425-AF6DDB25BB56}"/>
              </a:ext>
            </a:extLst>
          </p:cNvPr>
          <p:cNvSpPr/>
          <p:nvPr/>
        </p:nvSpPr>
        <p:spPr>
          <a:xfrm>
            <a:off x="2277580" y="3902688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策略开关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CD7BFBC4-B45B-CE49-894C-0F64B3166DB2}"/>
              </a:ext>
            </a:extLst>
          </p:cNvPr>
          <p:cNvSpPr/>
          <p:nvPr/>
        </p:nvSpPr>
        <p:spPr>
          <a:xfrm>
            <a:off x="1442969" y="3910725"/>
            <a:ext cx="785775" cy="2330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事件同步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4DF966F-0D7F-B14F-8D25-912DF540B28F}"/>
              </a:ext>
            </a:extLst>
          </p:cNvPr>
          <p:cNvSpPr/>
          <p:nvPr/>
        </p:nvSpPr>
        <p:spPr>
          <a:xfrm>
            <a:off x="5108322" y="2568646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策略拉取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3F00D95E-62C0-B243-88C2-D7BC38C80A06}"/>
              </a:ext>
            </a:extLst>
          </p:cNvPr>
          <p:cNvSpPr/>
          <p:nvPr/>
        </p:nvSpPr>
        <p:spPr>
          <a:xfrm>
            <a:off x="5095032" y="3066676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策略下发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D8271BD-4473-B449-84B3-72471D8CADB1}"/>
              </a:ext>
            </a:extLst>
          </p:cNvPr>
          <p:cNvSpPr/>
          <p:nvPr/>
        </p:nvSpPr>
        <p:spPr>
          <a:xfrm>
            <a:off x="1460354" y="3594471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注入框架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96B72999-2E9D-9F46-B4E0-C406E10AE74C}"/>
              </a:ext>
            </a:extLst>
          </p:cNvPr>
          <p:cNvSpPr/>
          <p:nvPr/>
        </p:nvSpPr>
        <p:spPr>
          <a:xfrm>
            <a:off x="2281388" y="3599018"/>
            <a:ext cx="785775" cy="2330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规则注入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8F3CD1ED-9021-7E41-89E7-E1D81E547555}"/>
              </a:ext>
            </a:extLst>
          </p:cNvPr>
          <p:cNvSpPr/>
          <p:nvPr/>
        </p:nvSpPr>
        <p:spPr>
          <a:xfrm>
            <a:off x="5108322" y="3576490"/>
            <a:ext cx="785775" cy="2330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事件上报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31DB26CD-5EEA-0946-A516-8F53FF6531F0}"/>
              </a:ext>
            </a:extLst>
          </p:cNvPr>
          <p:cNvSpPr/>
          <p:nvPr/>
        </p:nvSpPr>
        <p:spPr>
          <a:xfrm>
            <a:off x="5108322" y="4042176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监控告警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332DCB6-6F17-D84A-AD8F-5BB2D3159BFF}"/>
              </a:ext>
            </a:extLst>
          </p:cNvPr>
          <p:cNvSpPr/>
          <p:nvPr/>
        </p:nvSpPr>
        <p:spPr>
          <a:xfrm>
            <a:off x="1237874" y="1724875"/>
            <a:ext cx="5243609" cy="3021058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1443D4-AD82-5140-95AA-270A87967ECA}"/>
              </a:ext>
            </a:extLst>
          </p:cNvPr>
          <p:cNvSpPr txBox="1"/>
          <p:nvPr/>
        </p:nvSpPr>
        <p:spPr>
          <a:xfrm>
            <a:off x="3227046" y="497145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业务容器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E3D9A959-E5EF-AD4B-A7E2-2B755A6E6867}"/>
              </a:ext>
            </a:extLst>
          </p:cNvPr>
          <p:cNvSpPr/>
          <p:nvPr/>
        </p:nvSpPr>
        <p:spPr>
          <a:xfrm>
            <a:off x="7947927" y="1717269"/>
            <a:ext cx="2086649" cy="715863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311F6AF9-1EE6-9041-8009-A7F4A1C0EC51}"/>
              </a:ext>
            </a:extLst>
          </p:cNvPr>
          <p:cNvSpPr/>
          <p:nvPr/>
        </p:nvSpPr>
        <p:spPr>
          <a:xfrm>
            <a:off x="6782573" y="2030660"/>
            <a:ext cx="771229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161B7271-E374-8446-9B58-AF4A35E1B7E5}"/>
              </a:ext>
            </a:extLst>
          </p:cNvPr>
          <p:cNvSpPr/>
          <p:nvPr/>
        </p:nvSpPr>
        <p:spPr>
          <a:xfrm>
            <a:off x="8109333" y="1806133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关联攻击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BC074414-50C2-C84E-8885-0640397C9FF1}"/>
              </a:ext>
            </a:extLst>
          </p:cNvPr>
          <p:cNvSpPr/>
          <p:nvPr/>
        </p:nvSpPr>
        <p:spPr>
          <a:xfrm>
            <a:off x="9053163" y="1806133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实时告警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726BA93B-B92E-A148-A65D-934FCD3E6140}"/>
              </a:ext>
            </a:extLst>
          </p:cNvPr>
          <p:cNvSpPr/>
          <p:nvPr/>
        </p:nvSpPr>
        <p:spPr>
          <a:xfrm>
            <a:off x="10103536" y="1724875"/>
            <a:ext cx="650589" cy="14277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应急响应</a:t>
            </a: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0C6ADCF4-3891-CF4D-80F3-9A9E6B0FD79D}"/>
              </a:ext>
            </a:extLst>
          </p:cNvPr>
          <p:cNvSpPr/>
          <p:nvPr/>
        </p:nvSpPr>
        <p:spPr>
          <a:xfrm>
            <a:off x="6782573" y="2773255"/>
            <a:ext cx="771229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562E17F2-832B-DE42-8278-14B29189F649}"/>
              </a:ext>
            </a:extLst>
          </p:cNvPr>
          <p:cNvSpPr/>
          <p:nvPr/>
        </p:nvSpPr>
        <p:spPr>
          <a:xfrm>
            <a:off x="7932289" y="2567082"/>
            <a:ext cx="2086649" cy="525996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2F2FD492-4A87-0944-B037-EEBEB13E9363}"/>
              </a:ext>
            </a:extLst>
          </p:cNvPr>
          <p:cNvSpPr/>
          <p:nvPr/>
        </p:nvSpPr>
        <p:spPr>
          <a:xfrm>
            <a:off x="8090344" y="2672134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规则匹配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395F4292-1802-4349-8924-F594554A3296}"/>
              </a:ext>
            </a:extLst>
          </p:cNvPr>
          <p:cNvSpPr/>
          <p:nvPr/>
        </p:nvSpPr>
        <p:spPr>
          <a:xfrm>
            <a:off x="9034174" y="2672134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特征归类</a:t>
            </a:r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88C5BF91-A56A-A64D-8E9D-D68564BFFBB9}"/>
              </a:ext>
            </a:extLst>
          </p:cNvPr>
          <p:cNvSpPr/>
          <p:nvPr/>
        </p:nvSpPr>
        <p:spPr>
          <a:xfrm rot="5400000">
            <a:off x="8834558" y="3266251"/>
            <a:ext cx="356441" cy="242044"/>
          </a:xfrm>
          <a:prstGeom prst="rightArrow">
            <a:avLst>
              <a:gd name="adj1" fmla="val 35382"/>
              <a:gd name="adj2" fmla="val 60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59A023E-06A8-FF45-8062-D64CBBFD93E5}"/>
              </a:ext>
            </a:extLst>
          </p:cNvPr>
          <p:cNvSpPr/>
          <p:nvPr/>
        </p:nvSpPr>
        <p:spPr>
          <a:xfrm>
            <a:off x="7932288" y="3699135"/>
            <a:ext cx="2018536" cy="1046757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6F288880-603E-2F44-8E00-F6C3BEB362D6}"/>
              </a:ext>
            </a:extLst>
          </p:cNvPr>
          <p:cNvSpPr/>
          <p:nvPr/>
        </p:nvSpPr>
        <p:spPr>
          <a:xfrm>
            <a:off x="8555260" y="2143193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自我熔断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4128E2BF-2615-0642-BA40-14757BCBC228}"/>
              </a:ext>
            </a:extLst>
          </p:cNvPr>
          <p:cNvSpPr/>
          <p:nvPr/>
        </p:nvSpPr>
        <p:spPr>
          <a:xfrm>
            <a:off x="8089111" y="3809094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策略管理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8D8BE45-25C8-B241-8E67-0CF8688BD4E5}"/>
              </a:ext>
            </a:extLst>
          </p:cNvPr>
          <p:cNvSpPr/>
          <p:nvPr/>
        </p:nvSpPr>
        <p:spPr>
          <a:xfrm>
            <a:off x="9012778" y="3809094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应用管理</a:t>
            </a: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7BEC748-E804-9644-9DBF-4A309905E3C9}"/>
              </a:ext>
            </a:extLst>
          </p:cNvPr>
          <p:cNvSpPr/>
          <p:nvPr/>
        </p:nvSpPr>
        <p:spPr>
          <a:xfrm>
            <a:off x="8092488" y="4121851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事件管理</a:t>
            </a: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BA624E1B-3178-E549-B71B-3B4977DA3A58}"/>
              </a:ext>
            </a:extLst>
          </p:cNvPr>
          <p:cNvSpPr/>
          <p:nvPr/>
        </p:nvSpPr>
        <p:spPr>
          <a:xfrm>
            <a:off x="3121681" y="2501781"/>
            <a:ext cx="785775" cy="2330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安全配置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7F5BA2A-F18D-FA45-8771-CF454EE2B73E}"/>
              </a:ext>
            </a:extLst>
          </p:cNvPr>
          <p:cNvSpPr/>
          <p:nvPr/>
        </p:nvSpPr>
        <p:spPr>
          <a:xfrm>
            <a:off x="3125171" y="2830080"/>
            <a:ext cx="785775" cy="2330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跨站脚本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296C2C8D-1859-6A41-951B-F483426F0117}"/>
              </a:ext>
            </a:extLst>
          </p:cNvPr>
          <p:cNvSpPr/>
          <p:nvPr/>
        </p:nvSpPr>
        <p:spPr>
          <a:xfrm>
            <a:off x="3115373" y="3116063"/>
            <a:ext cx="785775" cy="2330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敏感信息</a:t>
            </a: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4DEC7A45-5708-1F4C-BB48-9490267E4D47}"/>
              </a:ext>
            </a:extLst>
          </p:cNvPr>
          <p:cNvSpPr/>
          <p:nvPr/>
        </p:nvSpPr>
        <p:spPr>
          <a:xfrm rot="10800000">
            <a:off x="6777384" y="4143807"/>
            <a:ext cx="771229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A1D1E9F3-FAFA-1F49-8DE7-323953496839}"/>
              </a:ext>
            </a:extLst>
          </p:cNvPr>
          <p:cNvSpPr/>
          <p:nvPr/>
        </p:nvSpPr>
        <p:spPr>
          <a:xfrm>
            <a:off x="9016522" y="4121851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变更管控</a:t>
            </a: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1E6458C4-DF43-CF4C-8F27-36CB900529DE}"/>
              </a:ext>
            </a:extLst>
          </p:cNvPr>
          <p:cNvSpPr/>
          <p:nvPr/>
        </p:nvSpPr>
        <p:spPr>
          <a:xfrm>
            <a:off x="8083890" y="4436107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日常监控</a:t>
            </a: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B88518BB-77E6-CC48-AD36-06792033DDB6}"/>
              </a:ext>
            </a:extLst>
          </p:cNvPr>
          <p:cNvSpPr/>
          <p:nvPr/>
        </p:nvSpPr>
        <p:spPr>
          <a:xfrm>
            <a:off x="9021267" y="4419994"/>
            <a:ext cx="785775" cy="23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自动扩容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398ABE-6317-3742-9445-1E69BD78E768}"/>
              </a:ext>
            </a:extLst>
          </p:cNvPr>
          <p:cNvSpPr txBox="1"/>
          <p:nvPr/>
        </p:nvSpPr>
        <p:spPr>
          <a:xfrm>
            <a:off x="8421615" y="497145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控制台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6E2DBDA-3C36-0440-80DC-1F7DE45A3C86}"/>
              </a:ext>
            </a:extLst>
          </p:cNvPr>
          <p:cNvSpPr txBox="1"/>
          <p:nvPr/>
        </p:nvSpPr>
        <p:spPr>
          <a:xfrm>
            <a:off x="6712886" y="1753661"/>
            <a:ext cx="87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实时计算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BEDBC05-7885-034D-B4D4-839153C4AE9F}"/>
              </a:ext>
            </a:extLst>
          </p:cNvPr>
          <p:cNvSpPr txBox="1"/>
          <p:nvPr/>
        </p:nvSpPr>
        <p:spPr>
          <a:xfrm>
            <a:off x="6712886" y="2553081"/>
            <a:ext cx="87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离线计算</a:t>
            </a:r>
          </a:p>
        </p:txBody>
      </p:sp>
      <p:sp>
        <p:nvSpPr>
          <p:cNvPr name="文本框 66" id="6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  <p:extLst>
      <p:ext uri="{BB962C8B-B14F-4D97-AF65-F5344CB8AC3E}">
        <p14:creationId xmlns:p14="http://schemas.microsoft.com/office/powerpoint/2010/main" val="6402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E6673E1-122B-F34C-8C0A-5202A6DDCEE1}"/>
              </a:ext>
            </a:extLst>
          </p:cNvPr>
          <p:cNvSpPr/>
          <p:nvPr/>
        </p:nvSpPr>
        <p:spPr>
          <a:xfrm>
            <a:off x="505018" y="383909"/>
            <a:ext cx="5085984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基础保障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准入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解决已知风险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9E1E9FF2-3004-0C42-80D5-E6F1583613E7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C43C3001-6B99-9849-BACD-80687F9EFEAB}"/>
              </a:ext>
            </a:extLst>
          </p:cNvPr>
          <p:cNvSpPr/>
          <p:nvPr/>
        </p:nvSpPr>
        <p:spPr>
          <a:xfrm>
            <a:off x="1891619" y="1954306"/>
            <a:ext cx="986052" cy="941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风险评审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F492EA3-C4EA-A247-A40D-0A5FF699FB29}"/>
              </a:ext>
            </a:extLst>
          </p:cNvPr>
          <p:cNvSpPr/>
          <p:nvPr/>
        </p:nvSpPr>
        <p:spPr>
          <a:xfrm>
            <a:off x="4996526" y="1954306"/>
            <a:ext cx="986052" cy="941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场景压测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E173B2C-02D2-6646-94FF-A3E7E3E4CD1B}"/>
              </a:ext>
            </a:extLst>
          </p:cNvPr>
          <p:cNvSpPr/>
          <p:nvPr/>
        </p:nvSpPr>
        <p:spPr>
          <a:xfrm>
            <a:off x="8182214" y="1954306"/>
            <a:ext cx="986052" cy="941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能力验证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6439B9-BE29-B14E-96BC-3ACA46EA36E8}"/>
              </a:ext>
            </a:extLst>
          </p:cNvPr>
          <p:cNvSpPr/>
          <p:nvPr/>
        </p:nvSpPr>
        <p:spPr>
          <a:xfrm>
            <a:off x="1221796" y="3361775"/>
            <a:ext cx="2294964" cy="229495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3BAA2E-810B-624F-8D37-434C6F486A7F}"/>
              </a:ext>
            </a:extLst>
          </p:cNvPr>
          <p:cNvSpPr/>
          <p:nvPr/>
        </p:nvSpPr>
        <p:spPr>
          <a:xfrm>
            <a:off x="4342070" y="3361775"/>
            <a:ext cx="2294964" cy="229495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88C797-644B-FB46-A425-AD38E24BAC66}"/>
              </a:ext>
            </a:extLst>
          </p:cNvPr>
          <p:cNvSpPr/>
          <p:nvPr/>
        </p:nvSpPr>
        <p:spPr>
          <a:xfrm>
            <a:off x="7527758" y="3361775"/>
            <a:ext cx="2294964" cy="2294952"/>
          </a:xfrm>
          <a:prstGeom prst="rect">
            <a:avLst/>
          </a:prstGeom>
          <a:noFill/>
          <a:ln>
            <a:solidFill>
              <a:schemeClr val="accent2">
                <a:alpha val="8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2B8DACF-733F-A34B-B3ED-DAD89C58B88C}"/>
              </a:ext>
            </a:extLst>
          </p:cNvPr>
          <p:cNvSpPr/>
          <p:nvPr/>
        </p:nvSpPr>
        <p:spPr>
          <a:xfrm>
            <a:off x="1568235" y="3446645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云原生架构评估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CF04E82-4430-AE49-ACD2-7BCE10FD8347}"/>
              </a:ext>
            </a:extLst>
          </p:cNvPr>
          <p:cNvSpPr/>
          <p:nvPr/>
        </p:nvSpPr>
        <p:spPr>
          <a:xfrm>
            <a:off x="1568233" y="4001936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应用组件评估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1145E13-AA63-B04B-AE4A-880108F0EA3D}"/>
              </a:ext>
            </a:extLst>
          </p:cNvPr>
          <p:cNvSpPr/>
          <p:nvPr/>
        </p:nvSpPr>
        <p:spPr>
          <a:xfrm>
            <a:off x="1568233" y="4585224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RASP</a:t>
            </a:r>
            <a:r>
              <a:rPr kumimoji="1" lang="zh-CN" altLang="en-US" sz="1200" dirty="0"/>
              <a:t>安全评估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09F029D-457A-5148-86A4-8984A2E91DA7}"/>
              </a:ext>
            </a:extLst>
          </p:cNvPr>
          <p:cNvSpPr/>
          <p:nvPr/>
        </p:nvSpPr>
        <p:spPr>
          <a:xfrm>
            <a:off x="1558995" y="5130370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业务风险评估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BE588D9-EE45-E24D-B5AB-49E20B6D1B1E}"/>
              </a:ext>
            </a:extLst>
          </p:cNvPr>
          <p:cNvSpPr/>
          <p:nvPr/>
        </p:nvSpPr>
        <p:spPr>
          <a:xfrm>
            <a:off x="4688510" y="3507201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确定业务性能指标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6FED82F-1930-884A-B7B9-8A09AE725BAB}"/>
              </a:ext>
            </a:extLst>
          </p:cNvPr>
          <p:cNvSpPr/>
          <p:nvPr/>
        </p:nvSpPr>
        <p:spPr>
          <a:xfrm>
            <a:off x="4688509" y="4111090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统一压测流程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42AF9BE-3E09-A344-96E3-FAA6E46C149A}"/>
              </a:ext>
            </a:extLst>
          </p:cNvPr>
          <p:cNvSpPr/>
          <p:nvPr/>
        </p:nvSpPr>
        <p:spPr>
          <a:xfrm>
            <a:off x="4688509" y="4709283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收集压测场景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125120E9-9631-0B44-AEE8-D030C572900F}"/>
              </a:ext>
            </a:extLst>
          </p:cNvPr>
          <p:cNvSpPr/>
          <p:nvPr/>
        </p:nvSpPr>
        <p:spPr>
          <a:xfrm>
            <a:off x="7892400" y="3467510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拦截能力验证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CCDFF3C-CC12-9740-9E61-B9E2CCD2937C}"/>
              </a:ext>
            </a:extLst>
          </p:cNvPr>
          <p:cNvSpPr/>
          <p:nvPr/>
        </p:nvSpPr>
        <p:spPr>
          <a:xfrm>
            <a:off x="7880806" y="4141047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稳定性能力验证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2542960A-F9E0-8C4E-8488-6EE76DFF9D54}"/>
              </a:ext>
            </a:extLst>
          </p:cNvPr>
          <p:cNvSpPr/>
          <p:nvPr/>
        </p:nvSpPr>
        <p:spPr>
          <a:xfrm>
            <a:off x="7885966" y="4783564"/>
            <a:ext cx="1602085" cy="3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基础运营能力验证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9FB313B-DB61-5041-BD4F-9D891F9AC041}"/>
              </a:ext>
            </a:extLst>
          </p:cNvPr>
          <p:cNvSpPr/>
          <p:nvPr/>
        </p:nvSpPr>
        <p:spPr>
          <a:xfrm>
            <a:off x="4697751" y="3891054"/>
            <a:ext cx="430337" cy="1677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/>
              <a:t>CPU</a:t>
            </a:r>
            <a:endParaRPr kumimoji="1" lang="zh-CN" altLang="en-US" sz="8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882D2F5-BA20-0546-BAC9-E0B5930E9A95}"/>
              </a:ext>
            </a:extLst>
          </p:cNvPr>
          <p:cNvSpPr/>
          <p:nvPr/>
        </p:nvSpPr>
        <p:spPr>
          <a:xfrm>
            <a:off x="5165634" y="3899982"/>
            <a:ext cx="507335" cy="1677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内存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B08AF6C-4D9D-2244-B8F7-F8D400469DFC}"/>
              </a:ext>
            </a:extLst>
          </p:cNvPr>
          <p:cNvSpPr/>
          <p:nvPr/>
        </p:nvSpPr>
        <p:spPr>
          <a:xfrm>
            <a:off x="5710515" y="3899982"/>
            <a:ext cx="561365" cy="1677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耗时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0E5DD69D-9586-5F40-9527-FAA4866EB1AD}"/>
              </a:ext>
            </a:extLst>
          </p:cNvPr>
          <p:cNvSpPr/>
          <p:nvPr/>
        </p:nvSpPr>
        <p:spPr>
          <a:xfrm>
            <a:off x="5141141" y="4502616"/>
            <a:ext cx="430337" cy="1677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时间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0017819-D12E-7640-A163-D533B188069F}"/>
              </a:ext>
            </a:extLst>
          </p:cNvPr>
          <p:cNvSpPr/>
          <p:nvPr/>
        </p:nvSpPr>
        <p:spPr>
          <a:xfrm>
            <a:off x="5602904" y="4502616"/>
            <a:ext cx="699779" cy="1677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启动前后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C7FDB942-4BA4-1F42-931B-6518EF8F34A2}"/>
              </a:ext>
            </a:extLst>
          </p:cNvPr>
          <p:cNvSpPr/>
          <p:nvPr/>
        </p:nvSpPr>
        <p:spPr>
          <a:xfrm>
            <a:off x="4679378" y="4502616"/>
            <a:ext cx="430337" cy="1677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/>
              <a:t>QPS</a:t>
            </a:r>
            <a:endParaRPr kumimoji="1" lang="zh-CN" altLang="en-US" sz="800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6D856670-DCA9-FE49-BFCF-C3A2960FBC25}"/>
              </a:ext>
            </a:extLst>
          </p:cNvPr>
          <p:cNvSpPr/>
          <p:nvPr/>
        </p:nvSpPr>
        <p:spPr>
          <a:xfrm>
            <a:off x="4679508" y="5109948"/>
            <a:ext cx="699592" cy="15737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漏洞靶机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440FA4E-8EA0-814D-8E79-D475C220A87E}"/>
              </a:ext>
            </a:extLst>
          </p:cNvPr>
          <p:cNvSpPr/>
          <p:nvPr/>
        </p:nvSpPr>
        <p:spPr>
          <a:xfrm>
            <a:off x="5591002" y="5106506"/>
            <a:ext cx="699592" cy="1608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边缘应用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67D1C946-8F16-BB44-B1C9-2BFAFA04027F}"/>
              </a:ext>
            </a:extLst>
          </p:cNvPr>
          <p:cNvSpPr/>
          <p:nvPr/>
        </p:nvSpPr>
        <p:spPr>
          <a:xfrm>
            <a:off x="4678563" y="5331725"/>
            <a:ext cx="699592" cy="15737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核心应用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780A20EA-3640-FD4E-8B33-041F50AD8837}"/>
              </a:ext>
            </a:extLst>
          </p:cNvPr>
          <p:cNvSpPr/>
          <p:nvPr/>
        </p:nvSpPr>
        <p:spPr>
          <a:xfrm>
            <a:off x="5591002" y="5331725"/>
            <a:ext cx="699779" cy="15737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业务链路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8DF90843-63E5-5E45-8E68-884F3BAC399A}"/>
              </a:ext>
            </a:extLst>
          </p:cNvPr>
          <p:cNvSpPr/>
          <p:nvPr/>
        </p:nvSpPr>
        <p:spPr>
          <a:xfrm>
            <a:off x="7892401" y="3871956"/>
            <a:ext cx="894980" cy="2110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高危漏洞拦截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B97E6944-C86C-6441-B4A1-373CB7586C9C}"/>
              </a:ext>
            </a:extLst>
          </p:cNvPr>
          <p:cNvSpPr/>
          <p:nvPr/>
        </p:nvSpPr>
        <p:spPr>
          <a:xfrm>
            <a:off x="7880806" y="4562177"/>
            <a:ext cx="817864" cy="1633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资源瓶颈限制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368E64E-AD6F-3B42-B732-EFF8041DD6D7}"/>
              </a:ext>
            </a:extLst>
          </p:cNvPr>
          <p:cNvSpPr/>
          <p:nvPr/>
        </p:nvSpPr>
        <p:spPr>
          <a:xfrm>
            <a:off x="8787381" y="4562177"/>
            <a:ext cx="695510" cy="1633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熔断机制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13390052-395C-FA4B-9B2E-C74275F9E48A}"/>
              </a:ext>
            </a:extLst>
          </p:cNvPr>
          <p:cNvSpPr/>
          <p:nvPr/>
        </p:nvSpPr>
        <p:spPr>
          <a:xfrm>
            <a:off x="8805996" y="3880080"/>
            <a:ext cx="695511" cy="2029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绕过拦截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1535D68C-FDF2-EA4A-853B-A27B7CC29767}"/>
              </a:ext>
            </a:extLst>
          </p:cNvPr>
          <p:cNvSpPr/>
          <p:nvPr/>
        </p:nvSpPr>
        <p:spPr>
          <a:xfrm>
            <a:off x="7892400" y="5164383"/>
            <a:ext cx="699592" cy="1481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策略下发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F2691067-11F6-4440-BB30-BB0399118B90}"/>
              </a:ext>
            </a:extLst>
          </p:cNvPr>
          <p:cNvSpPr/>
          <p:nvPr/>
        </p:nvSpPr>
        <p:spPr>
          <a:xfrm>
            <a:off x="8783124" y="5163506"/>
            <a:ext cx="699592" cy="13139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策略回滚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01CE6E69-BFE7-854E-A603-1FE624F62337}"/>
              </a:ext>
            </a:extLst>
          </p:cNvPr>
          <p:cNvSpPr/>
          <p:nvPr/>
        </p:nvSpPr>
        <p:spPr>
          <a:xfrm>
            <a:off x="7892400" y="5355787"/>
            <a:ext cx="699592" cy="1481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资产管理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3FD03DB4-42CE-0D43-9757-9F75E2A2E900}"/>
              </a:ext>
            </a:extLst>
          </p:cNvPr>
          <p:cNvSpPr/>
          <p:nvPr/>
        </p:nvSpPr>
        <p:spPr>
          <a:xfrm>
            <a:off x="8783124" y="5325190"/>
            <a:ext cx="699592" cy="1670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规则运营</a:t>
            </a:r>
          </a:p>
        </p:txBody>
      </p:sp>
      <p:sp>
        <p:nvSpPr>
          <p:cNvPr name="文本框 1" id="4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E6673E1-122B-F34C-8C0A-5202A6DDCEE1}"/>
              </a:ext>
            </a:extLst>
          </p:cNvPr>
          <p:cNvSpPr/>
          <p:nvPr/>
        </p:nvSpPr>
        <p:spPr>
          <a:xfrm>
            <a:off x="505019" y="383909"/>
            <a:ext cx="5379314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基础保障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三板斧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降低未知风险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9E1E9FF2-3004-0C42-80D5-E6F1583613E7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C43C3001-6B99-9849-BACD-80687F9EFEAB}"/>
              </a:ext>
            </a:extLst>
          </p:cNvPr>
          <p:cNvSpPr/>
          <p:nvPr/>
        </p:nvSpPr>
        <p:spPr>
          <a:xfrm>
            <a:off x="2124314" y="3542666"/>
            <a:ext cx="1353605" cy="8695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可观察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AB4126C-8939-234C-9D85-8F280914CE81}"/>
              </a:ext>
            </a:extLst>
          </p:cNvPr>
          <p:cNvSpPr/>
          <p:nvPr/>
        </p:nvSpPr>
        <p:spPr>
          <a:xfrm>
            <a:off x="5396432" y="3550650"/>
            <a:ext cx="1353605" cy="8695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可灰度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E93A5CC-2583-E54A-8BC7-0725E2C3FAA2}"/>
              </a:ext>
            </a:extLst>
          </p:cNvPr>
          <p:cNvSpPr/>
          <p:nvPr/>
        </p:nvSpPr>
        <p:spPr>
          <a:xfrm>
            <a:off x="8668549" y="3542668"/>
            <a:ext cx="1353605" cy="8695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可回滚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5E586D4-3C84-1D49-9ECB-9A875D1AC7D0}"/>
              </a:ext>
            </a:extLst>
          </p:cNvPr>
          <p:cNvSpPr/>
          <p:nvPr/>
        </p:nvSpPr>
        <p:spPr>
          <a:xfrm>
            <a:off x="1630414" y="1303762"/>
            <a:ext cx="1194724" cy="3122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变更前检查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B2F25B2-102F-574E-B050-ABB6489BD06E}"/>
              </a:ext>
            </a:extLst>
          </p:cNvPr>
          <p:cNvSpPr/>
          <p:nvPr/>
        </p:nvSpPr>
        <p:spPr>
          <a:xfrm>
            <a:off x="3686528" y="1301039"/>
            <a:ext cx="914465" cy="3023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切流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D4CFF7A-618A-094A-9918-D9D88507FA6B}"/>
              </a:ext>
            </a:extLst>
          </p:cNvPr>
          <p:cNvSpPr/>
          <p:nvPr/>
        </p:nvSpPr>
        <p:spPr>
          <a:xfrm>
            <a:off x="5613287" y="1251178"/>
            <a:ext cx="1185807" cy="30238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镜像构建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105228D-1B86-B545-B472-1F4C39157D4E}"/>
              </a:ext>
            </a:extLst>
          </p:cNvPr>
          <p:cNvSpPr/>
          <p:nvPr/>
        </p:nvSpPr>
        <p:spPr>
          <a:xfrm>
            <a:off x="7773438" y="1265461"/>
            <a:ext cx="1243007" cy="30238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变更后检查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F7BE05C-4773-5D48-9241-4EA016C90471}"/>
              </a:ext>
            </a:extLst>
          </p:cNvPr>
          <p:cNvSpPr/>
          <p:nvPr/>
        </p:nvSpPr>
        <p:spPr>
          <a:xfrm>
            <a:off x="10157798" y="1277025"/>
            <a:ext cx="914465" cy="290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切流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DA2890E-5050-3047-A7DF-A6C9B38719C0}"/>
              </a:ext>
            </a:extLst>
          </p:cNvPr>
          <p:cNvSpPr/>
          <p:nvPr/>
        </p:nvSpPr>
        <p:spPr>
          <a:xfrm>
            <a:off x="625700" y="1191150"/>
            <a:ext cx="549060" cy="178425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部署方案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DE76CD6-4370-E541-8A1F-25791757F4F5}"/>
              </a:ext>
            </a:extLst>
          </p:cNvPr>
          <p:cNvSpPr/>
          <p:nvPr/>
        </p:nvSpPr>
        <p:spPr>
          <a:xfrm>
            <a:off x="625699" y="3569560"/>
            <a:ext cx="549060" cy="223785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三板斧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76695A7-FDD2-5B4B-B2A9-268618A636BC}"/>
              </a:ext>
            </a:extLst>
          </p:cNvPr>
          <p:cNvSpPr/>
          <p:nvPr/>
        </p:nvSpPr>
        <p:spPr>
          <a:xfrm>
            <a:off x="1545627" y="1191148"/>
            <a:ext cx="1362990" cy="1767197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48063A2-5626-B845-BAC1-1164CBACC256}"/>
              </a:ext>
            </a:extLst>
          </p:cNvPr>
          <p:cNvSpPr/>
          <p:nvPr/>
        </p:nvSpPr>
        <p:spPr>
          <a:xfrm>
            <a:off x="1636848" y="1732243"/>
            <a:ext cx="1194724" cy="2806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变更时间检查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9C5B2F63-9CD4-FF47-B459-B854A14E686C}"/>
              </a:ext>
            </a:extLst>
          </p:cNvPr>
          <p:cNvSpPr/>
          <p:nvPr/>
        </p:nvSpPr>
        <p:spPr>
          <a:xfrm>
            <a:off x="1648989" y="2132853"/>
            <a:ext cx="1194724" cy="2806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变更迭代检查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FC0AF939-2EB1-C24E-A740-D14F46C9B9AA}"/>
              </a:ext>
            </a:extLst>
          </p:cNvPr>
          <p:cNvSpPr/>
          <p:nvPr/>
        </p:nvSpPr>
        <p:spPr>
          <a:xfrm>
            <a:off x="1640977" y="2533464"/>
            <a:ext cx="1194724" cy="2806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应用性能检查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BA39C41C-6ED1-DC42-9CC2-B37B98E62F83}"/>
              </a:ext>
            </a:extLst>
          </p:cNvPr>
          <p:cNvSpPr/>
          <p:nvPr/>
        </p:nvSpPr>
        <p:spPr>
          <a:xfrm>
            <a:off x="3469341" y="1197905"/>
            <a:ext cx="1362990" cy="1767204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F56195D-1B38-3947-8D19-5FDE1D4C21E2}"/>
              </a:ext>
            </a:extLst>
          </p:cNvPr>
          <p:cNvSpPr/>
          <p:nvPr/>
        </p:nvSpPr>
        <p:spPr>
          <a:xfrm>
            <a:off x="3549344" y="1992510"/>
            <a:ext cx="1194724" cy="2806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VIP</a:t>
            </a:r>
            <a:r>
              <a:rPr kumimoji="1" lang="zh-CN" altLang="en-US" sz="1200" dirty="0"/>
              <a:t>切走流量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534C026-1EAB-2148-8440-F424E4A28235}"/>
              </a:ext>
            </a:extLst>
          </p:cNvPr>
          <p:cNvSpPr/>
          <p:nvPr/>
        </p:nvSpPr>
        <p:spPr>
          <a:xfrm>
            <a:off x="5458379" y="1195980"/>
            <a:ext cx="1567789" cy="1767199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56C637D8-FE01-9549-B1E3-654BD7D2D1F6}"/>
              </a:ext>
            </a:extLst>
          </p:cNvPr>
          <p:cNvSpPr/>
          <p:nvPr/>
        </p:nvSpPr>
        <p:spPr>
          <a:xfrm>
            <a:off x="5613287" y="1669525"/>
            <a:ext cx="1194724" cy="2806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软件基线部署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FC047F72-83E7-AB42-B86E-E7A33EC9C075}"/>
              </a:ext>
            </a:extLst>
          </p:cNvPr>
          <p:cNvSpPr/>
          <p:nvPr/>
        </p:nvSpPr>
        <p:spPr>
          <a:xfrm>
            <a:off x="5625333" y="2061990"/>
            <a:ext cx="1194724" cy="2806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RASP</a:t>
            </a:r>
            <a:r>
              <a:rPr kumimoji="1" lang="zh-CN" altLang="en-US" sz="1200" dirty="0"/>
              <a:t>启动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DCCA6F11-C39D-0E42-B266-00682A3484B9}"/>
              </a:ext>
            </a:extLst>
          </p:cNvPr>
          <p:cNvSpPr/>
          <p:nvPr/>
        </p:nvSpPr>
        <p:spPr>
          <a:xfrm>
            <a:off x="5613287" y="2459309"/>
            <a:ext cx="1194724" cy="2806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应用启动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C4FCF75-9C06-0943-9FDE-DB44DC08BB94}"/>
              </a:ext>
            </a:extLst>
          </p:cNvPr>
          <p:cNvSpPr/>
          <p:nvPr/>
        </p:nvSpPr>
        <p:spPr>
          <a:xfrm>
            <a:off x="7646030" y="1191148"/>
            <a:ext cx="1505792" cy="1784261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29F8B02-E941-AC47-B850-BB7390630BFD}"/>
              </a:ext>
            </a:extLst>
          </p:cNvPr>
          <p:cNvSpPr/>
          <p:nvPr/>
        </p:nvSpPr>
        <p:spPr>
          <a:xfrm>
            <a:off x="9907265" y="1175490"/>
            <a:ext cx="1505792" cy="179991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D16A0EDB-3D7A-1C40-B13F-E51994603D58}"/>
              </a:ext>
            </a:extLst>
          </p:cNvPr>
          <p:cNvSpPr/>
          <p:nvPr/>
        </p:nvSpPr>
        <p:spPr>
          <a:xfrm>
            <a:off x="10022154" y="1981067"/>
            <a:ext cx="1194724" cy="2806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VIP</a:t>
            </a:r>
            <a:r>
              <a:rPr kumimoji="1" lang="zh-CN" altLang="en-US" sz="1200" dirty="0"/>
              <a:t>切回流量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A96DD278-27C9-9A46-B292-C48E855B6824}"/>
              </a:ext>
            </a:extLst>
          </p:cNvPr>
          <p:cNvSpPr/>
          <p:nvPr/>
        </p:nvSpPr>
        <p:spPr>
          <a:xfrm>
            <a:off x="7821721" y="2000332"/>
            <a:ext cx="1194724" cy="2806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应用健康性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7E1A7D1-BCBA-0649-8C7E-85BA6C771908}"/>
              </a:ext>
            </a:extLst>
          </p:cNvPr>
          <p:cNvSpPr/>
          <p:nvPr/>
        </p:nvSpPr>
        <p:spPr>
          <a:xfrm>
            <a:off x="2009395" y="4626116"/>
            <a:ext cx="1583441" cy="11140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应用性能日志</a:t>
            </a:r>
            <a:endParaRPr kumimoji="1"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应用服务日志</a:t>
            </a:r>
            <a:endParaRPr kumimoji="1"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应用链路日志</a:t>
            </a:r>
            <a:endParaRPr kumimoji="1"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/>
              <a:t>RASP</a:t>
            </a:r>
            <a:r>
              <a:rPr kumimoji="1" lang="zh-CN" altLang="en-US" sz="1200" dirty="0"/>
              <a:t>拦截日志</a:t>
            </a:r>
            <a:endParaRPr kumimoji="1" lang="en-US" altLang="zh-CN" sz="1200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E6541929-A59D-2749-B83B-2E0EBC0152CE}"/>
              </a:ext>
            </a:extLst>
          </p:cNvPr>
          <p:cNvSpPr/>
          <p:nvPr/>
        </p:nvSpPr>
        <p:spPr>
          <a:xfrm>
            <a:off x="5281513" y="4634099"/>
            <a:ext cx="1583441" cy="11140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预发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灰度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生产</a:t>
            </a:r>
            <a:endParaRPr kumimoji="1"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百分比灰度</a:t>
            </a:r>
            <a:endParaRPr kumimoji="1"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组灰度</a:t>
            </a:r>
            <a:endParaRPr kumimoji="1" lang="en-US" altLang="zh-CN" sz="1200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B94A98AC-632D-8B49-9395-3B2FC78FF207}"/>
              </a:ext>
            </a:extLst>
          </p:cNvPr>
          <p:cNvSpPr/>
          <p:nvPr/>
        </p:nvSpPr>
        <p:spPr>
          <a:xfrm>
            <a:off x="8599164" y="4626116"/>
            <a:ext cx="1583441" cy="11140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稳定性波动部署回滚</a:t>
            </a:r>
            <a:endParaRPr kumimoji="1"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业务拦截策略回滚</a:t>
            </a:r>
            <a:endParaRPr kumimoji="1" lang="en-US" altLang="zh-CN" sz="1200" dirty="0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A37DDC23-C35F-DD43-99DD-2F64F54E45E2}"/>
              </a:ext>
            </a:extLst>
          </p:cNvPr>
          <p:cNvSpPr/>
          <p:nvPr/>
        </p:nvSpPr>
        <p:spPr>
          <a:xfrm>
            <a:off x="2986309" y="1970788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E05EBBF1-F3C2-5542-876F-E38BEB1AA09D}"/>
              </a:ext>
            </a:extLst>
          </p:cNvPr>
          <p:cNvSpPr/>
          <p:nvPr/>
        </p:nvSpPr>
        <p:spPr>
          <a:xfrm>
            <a:off x="4902892" y="1986050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3D324858-40EB-E747-91DC-642CBCD5C698}"/>
              </a:ext>
            </a:extLst>
          </p:cNvPr>
          <p:cNvSpPr/>
          <p:nvPr/>
        </p:nvSpPr>
        <p:spPr>
          <a:xfrm>
            <a:off x="7076648" y="1968868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C99658C6-3883-C946-8D9A-93740F027D77}"/>
              </a:ext>
            </a:extLst>
          </p:cNvPr>
          <p:cNvSpPr/>
          <p:nvPr/>
        </p:nvSpPr>
        <p:spPr>
          <a:xfrm>
            <a:off x="9272968" y="1968307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name="文本框 1" id="5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  <p:extLst>
      <p:ext uri="{BB962C8B-B14F-4D97-AF65-F5344CB8AC3E}">
        <p14:creationId xmlns:p14="http://schemas.microsoft.com/office/powerpoint/2010/main" val="163344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E6673E1-122B-F34C-8C0A-5202A6DDCEE1}"/>
              </a:ext>
            </a:extLst>
          </p:cNvPr>
          <p:cNvSpPr/>
          <p:nvPr/>
        </p:nvSpPr>
        <p:spPr>
          <a:xfrm>
            <a:off x="505019" y="383909"/>
            <a:ext cx="2964322" cy="66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体系化运营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9E1E9FF2-3004-0C42-80D5-E6F1583613E7}"/>
              </a:ext>
            </a:extLst>
          </p:cNvPr>
          <p:cNvCxnSpPr>
            <a:cxnSpLocks/>
          </p:cNvCxnSpPr>
          <p:nvPr/>
        </p:nvCxnSpPr>
        <p:spPr>
          <a:xfrm>
            <a:off x="514747" y="1050589"/>
            <a:ext cx="11061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2CAD2E2-92E7-E648-97B3-F9C7B8A795EE}"/>
              </a:ext>
            </a:extLst>
          </p:cNvPr>
          <p:cNvSpPr/>
          <p:nvPr/>
        </p:nvSpPr>
        <p:spPr>
          <a:xfrm>
            <a:off x="3799666" y="3497383"/>
            <a:ext cx="1685366" cy="38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软件基线接入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1EA2E55-3164-5A48-999A-26FCEE726318}"/>
              </a:ext>
            </a:extLst>
          </p:cNvPr>
          <p:cNvSpPr/>
          <p:nvPr/>
        </p:nvSpPr>
        <p:spPr>
          <a:xfrm>
            <a:off x="3799666" y="4382123"/>
            <a:ext cx="1685366" cy="38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应用巡检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BD16FB1-0887-9449-B689-935E163FFB7B}"/>
              </a:ext>
            </a:extLst>
          </p:cNvPr>
          <p:cNvSpPr/>
          <p:nvPr/>
        </p:nvSpPr>
        <p:spPr>
          <a:xfrm>
            <a:off x="3799666" y="5222038"/>
            <a:ext cx="1685366" cy="38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下线监控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1928A17-1E35-9A40-9A19-0DE04FF6D9D5}"/>
              </a:ext>
            </a:extLst>
          </p:cNvPr>
          <p:cNvSpPr/>
          <p:nvPr/>
        </p:nvSpPr>
        <p:spPr>
          <a:xfrm>
            <a:off x="5664325" y="3497383"/>
            <a:ext cx="1685366" cy="38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基础策略下发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E2CAB8D-BE1E-A841-AB86-C7D0217C2F09}"/>
              </a:ext>
            </a:extLst>
          </p:cNvPr>
          <p:cNvSpPr/>
          <p:nvPr/>
        </p:nvSpPr>
        <p:spPr>
          <a:xfrm>
            <a:off x="5664325" y="4382123"/>
            <a:ext cx="1685366" cy="38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策略告警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B2F19D3-C11B-774F-9F99-9E2BA89E1D90}"/>
              </a:ext>
            </a:extLst>
          </p:cNvPr>
          <p:cNvSpPr/>
          <p:nvPr/>
        </p:nvSpPr>
        <p:spPr>
          <a:xfrm>
            <a:off x="5649516" y="5234207"/>
            <a:ext cx="1685366" cy="38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策略优化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30A8823A-150B-2B4C-B984-1A4A8BCA7655}"/>
              </a:ext>
            </a:extLst>
          </p:cNvPr>
          <p:cNvSpPr/>
          <p:nvPr/>
        </p:nvSpPr>
        <p:spPr>
          <a:xfrm>
            <a:off x="7658974" y="4455560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20243286-B17A-C346-8C8E-648D1AAE919D}"/>
              </a:ext>
            </a:extLst>
          </p:cNvPr>
          <p:cNvSpPr/>
          <p:nvPr/>
        </p:nvSpPr>
        <p:spPr>
          <a:xfrm rot="10800000">
            <a:off x="7645526" y="5294616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5ECF7D8-A18E-6948-87E2-5C0E4AE823BA}"/>
              </a:ext>
            </a:extLst>
          </p:cNvPr>
          <p:cNvSpPr/>
          <p:nvPr/>
        </p:nvSpPr>
        <p:spPr>
          <a:xfrm>
            <a:off x="3799666" y="3968030"/>
            <a:ext cx="797859" cy="24204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新增卡点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57ECE41A-0216-0249-B678-E3059BD1FB30}"/>
              </a:ext>
            </a:extLst>
          </p:cNvPr>
          <p:cNvSpPr/>
          <p:nvPr/>
        </p:nvSpPr>
        <p:spPr>
          <a:xfrm>
            <a:off x="4687172" y="3968030"/>
            <a:ext cx="797859" cy="2420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日常迭代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106932B-67F3-E542-9CD2-0F4D1741EE10}"/>
              </a:ext>
            </a:extLst>
          </p:cNvPr>
          <p:cNvSpPr/>
          <p:nvPr/>
        </p:nvSpPr>
        <p:spPr>
          <a:xfrm>
            <a:off x="5649516" y="3968030"/>
            <a:ext cx="797859" cy="24204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观察策略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5D8BAD0-A0EA-F941-B69A-B34B904F9EF0}"/>
              </a:ext>
            </a:extLst>
          </p:cNvPr>
          <p:cNvSpPr/>
          <p:nvPr/>
        </p:nvSpPr>
        <p:spPr>
          <a:xfrm>
            <a:off x="6507008" y="3968030"/>
            <a:ext cx="797859" cy="24204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拦截策略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0B7904-05D2-E14B-ACCA-C24F448BB2EF}"/>
              </a:ext>
            </a:extLst>
          </p:cNvPr>
          <p:cNvSpPr/>
          <p:nvPr/>
        </p:nvSpPr>
        <p:spPr>
          <a:xfrm>
            <a:off x="8416493" y="4382123"/>
            <a:ext cx="833716" cy="123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应急响应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E4CB0E1-A548-BF4A-9E07-87813B3FAE8C}"/>
              </a:ext>
            </a:extLst>
          </p:cNvPr>
          <p:cNvSpPr/>
          <p:nvPr/>
        </p:nvSpPr>
        <p:spPr>
          <a:xfrm>
            <a:off x="5664325" y="4838349"/>
            <a:ext cx="797859" cy="24052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业务拦截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B020F68-9DEE-F543-82F7-CEA7E44F662B}"/>
              </a:ext>
            </a:extLst>
          </p:cNvPr>
          <p:cNvSpPr/>
          <p:nvPr/>
        </p:nvSpPr>
        <p:spPr>
          <a:xfrm>
            <a:off x="6507008" y="4838349"/>
            <a:ext cx="797859" cy="24052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扫描攻击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13195F5-2129-4648-8FA7-D48119D80529}"/>
              </a:ext>
            </a:extLst>
          </p:cNvPr>
          <p:cNvSpPr/>
          <p:nvPr/>
        </p:nvSpPr>
        <p:spPr>
          <a:xfrm>
            <a:off x="4687172" y="4828526"/>
            <a:ext cx="797859" cy="242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规范约束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E050D7F2-B5B6-024B-84D4-DABB3611EABA}"/>
              </a:ext>
            </a:extLst>
          </p:cNvPr>
          <p:cNvSpPr/>
          <p:nvPr/>
        </p:nvSpPr>
        <p:spPr>
          <a:xfrm>
            <a:off x="3799665" y="4836833"/>
            <a:ext cx="797859" cy="242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自动发单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B9CD7818-5DF6-7B42-8547-C037C94B2E5A}"/>
              </a:ext>
            </a:extLst>
          </p:cNvPr>
          <p:cNvSpPr/>
          <p:nvPr/>
        </p:nvSpPr>
        <p:spPr>
          <a:xfrm>
            <a:off x="5649516" y="5699571"/>
            <a:ext cx="797859" cy="242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业务加白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85DB2D9E-FD0E-B941-B15D-E0D49A9BE7B9}"/>
              </a:ext>
            </a:extLst>
          </p:cNvPr>
          <p:cNvSpPr/>
          <p:nvPr/>
        </p:nvSpPr>
        <p:spPr>
          <a:xfrm>
            <a:off x="6507008" y="5699571"/>
            <a:ext cx="827874" cy="242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黑盒加白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5A95CD0-CEB9-4A4F-B433-DD9BC1E825CC}"/>
              </a:ext>
            </a:extLst>
          </p:cNvPr>
          <p:cNvSpPr/>
          <p:nvPr/>
        </p:nvSpPr>
        <p:spPr>
          <a:xfrm>
            <a:off x="5643336" y="6019776"/>
            <a:ext cx="818848" cy="242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栈黑名单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04EB8779-9663-9C4A-936B-E20E96A65F7E}"/>
              </a:ext>
            </a:extLst>
          </p:cNvPr>
          <p:cNvSpPr/>
          <p:nvPr/>
        </p:nvSpPr>
        <p:spPr>
          <a:xfrm>
            <a:off x="6516538" y="6036186"/>
            <a:ext cx="804754" cy="242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参数黑名单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7F5CE277-6FDF-8749-B80C-477865BB3CE3}"/>
              </a:ext>
            </a:extLst>
          </p:cNvPr>
          <p:cNvSpPr/>
          <p:nvPr/>
        </p:nvSpPr>
        <p:spPr>
          <a:xfrm>
            <a:off x="3799664" y="5676749"/>
            <a:ext cx="804753" cy="242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人工研判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BB08A15D-F40C-CC46-928C-31A44CFFDCD9}"/>
              </a:ext>
            </a:extLst>
          </p:cNvPr>
          <p:cNvSpPr/>
          <p:nvPr/>
        </p:nvSpPr>
        <p:spPr>
          <a:xfrm>
            <a:off x="2206600" y="4414656"/>
            <a:ext cx="804754" cy="2040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安全运营管理周期</a:t>
            </a: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9B85E657-4809-AF47-A74A-4ED2C2733393}"/>
              </a:ext>
            </a:extLst>
          </p:cNvPr>
          <p:cNvSpPr/>
          <p:nvPr/>
        </p:nvSpPr>
        <p:spPr>
          <a:xfrm>
            <a:off x="3172850" y="4648301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7DD3C9B7-6DA5-9F43-9AE7-12D26C5E7431}"/>
              </a:ext>
            </a:extLst>
          </p:cNvPr>
          <p:cNvSpPr/>
          <p:nvPr/>
        </p:nvSpPr>
        <p:spPr>
          <a:xfrm>
            <a:off x="3153358" y="5752399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09F1F95C-533B-FC45-A023-D96D01A369BB}"/>
              </a:ext>
            </a:extLst>
          </p:cNvPr>
          <p:cNvSpPr/>
          <p:nvPr/>
        </p:nvSpPr>
        <p:spPr>
          <a:xfrm>
            <a:off x="2213494" y="3429000"/>
            <a:ext cx="797860" cy="856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接入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周期</a:t>
            </a:r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FF9FE158-1DD6-4B4D-83B8-724F416AF233}"/>
              </a:ext>
            </a:extLst>
          </p:cNvPr>
          <p:cNvSpPr/>
          <p:nvPr/>
        </p:nvSpPr>
        <p:spPr>
          <a:xfrm>
            <a:off x="3172137" y="3787089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F659CAA7-7F3D-3748-B75A-6C20A6406B06}"/>
              </a:ext>
            </a:extLst>
          </p:cNvPr>
          <p:cNvSpPr/>
          <p:nvPr/>
        </p:nvSpPr>
        <p:spPr>
          <a:xfrm>
            <a:off x="4687172" y="5685056"/>
            <a:ext cx="797859" cy="242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策略降级</a:t>
            </a:r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69F9BF54-AF1F-7041-848C-A5203D10E38D}"/>
              </a:ext>
            </a:extLst>
          </p:cNvPr>
          <p:cNvSpPr/>
          <p:nvPr/>
        </p:nvSpPr>
        <p:spPr>
          <a:xfrm>
            <a:off x="3208994" y="1484674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9EF72DFE-DD73-1943-9235-0A5F675EF738}"/>
              </a:ext>
            </a:extLst>
          </p:cNvPr>
          <p:cNvSpPr/>
          <p:nvPr/>
        </p:nvSpPr>
        <p:spPr>
          <a:xfrm>
            <a:off x="3826977" y="1209955"/>
            <a:ext cx="1900518" cy="38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版本更新周期长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918C6F43-F0C5-8A40-88C6-53B9413B4817}"/>
              </a:ext>
            </a:extLst>
          </p:cNvPr>
          <p:cNvSpPr/>
          <p:nvPr/>
        </p:nvSpPr>
        <p:spPr>
          <a:xfrm>
            <a:off x="5973608" y="1209955"/>
            <a:ext cx="1685366" cy="38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业务打扰率高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0708C545-DFC9-FF45-AC76-5DC91AE21057}"/>
              </a:ext>
            </a:extLst>
          </p:cNvPr>
          <p:cNvSpPr/>
          <p:nvPr/>
        </p:nvSpPr>
        <p:spPr>
          <a:xfrm>
            <a:off x="3826977" y="1680602"/>
            <a:ext cx="1389530" cy="38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业务阻力大</a:t>
            </a: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EAD5AAF-12D0-0B4D-B6C8-D30A06DE3F06}"/>
              </a:ext>
            </a:extLst>
          </p:cNvPr>
          <p:cNvSpPr/>
          <p:nvPr/>
        </p:nvSpPr>
        <p:spPr>
          <a:xfrm>
            <a:off x="5263491" y="1680602"/>
            <a:ext cx="1389530" cy="38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沟通成本高</a:t>
            </a: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F0A7861-1627-804B-B051-F19ECF9705F3}"/>
              </a:ext>
            </a:extLst>
          </p:cNvPr>
          <p:cNvSpPr/>
          <p:nvPr/>
        </p:nvSpPr>
        <p:spPr>
          <a:xfrm>
            <a:off x="6732880" y="1677470"/>
            <a:ext cx="926094" cy="38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误报多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3F0C245-46A8-3748-A57A-D858D35B0A5F}"/>
              </a:ext>
            </a:extLst>
          </p:cNvPr>
          <p:cNvSpPr/>
          <p:nvPr/>
        </p:nvSpPr>
        <p:spPr>
          <a:xfrm>
            <a:off x="2114162" y="1168798"/>
            <a:ext cx="897192" cy="85671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痛点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F506D8D-9E22-C14D-8C4B-F705E49D2C93}"/>
              </a:ext>
            </a:extLst>
          </p:cNvPr>
          <p:cNvSpPr/>
          <p:nvPr/>
        </p:nvSpPr>
        <p:spPr>
          <a:xfrm>
            <a:off x="2114162" y="2324717"/>
            <a:ext cx="897192" cy="8567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660669A0-97CE-F84C-A40C-DC35A10D1B20}"/>
              </a:ext>
            </a:extLst>
          </p:cNvPr>
          <p:cNvSpPr/>
          <p:nvPr/>
        </p:nvSpPr>
        <p:spPr>
          <a:xfrm>
            <a:off x="3826977" y="2440458"/>
            <a:ext cx="1309220" cy="38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轻量接入</a:t>
            </a: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34912F2-79B1-B943-8AE7-EDD3641AF499}"/>
              </a:ext>
            </a:extLst>
          </p:cNvPr>
          <p:cNvSpPr/>
          <p:nvPr/>
        </p:nvSpPr>
        <p:spPr>
          <a:xfrm>
            <a:off x="5207834" y="2447843"/>
            <a:ext cx="1309219" cy="38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风险可控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582ACDE2-BC6E-D840-8DF7-107A71B36B3C}"/>
              </a:ext>
            </a:extLst>
          </p:cNvPr>
          <p:cNvSpPr/>
          <p:nvPr/>
        </p:nvSpPr>
        <p:spPr>
          <a:xfrm>
            <a:off x="6573872" y="2447843"/>
            <a:ext cx="1309220" cy="38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运营闭环</a:t>
            </a: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ED3FD87-6F86-3A46-8E85-6143EB1AE901}"/>
              </a:ext>
            </a:extLst>
          </p:cNvPr>
          <p:cNvSpPr/>
          <p:nvPr/>
        </p:nvSpPr>
        <p:spPr>
          <a:xfrm>
            <a:off x="3826977" y="2885342"/>
            <a:ext cx="610977" cy="22055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一键接入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0991D525-C865-044D-AC32-9E5866CEB198}"/>
              </a:ext>
            </a:extLst>
          </p:cNvPr>
          <p:cNvSpPr/>
          <p:nvPr/>
        </p:nvSpPr>
        <p:spPr>
          <a:xfrm>
            <a:off x="4518442" y="2898291"/>
            <a:ext cx="610977" cy="22055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低打扰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13BC113-1CE5-D644-B5DA-C94BC83294F6}"/>
              </a:ext>
            </a:extLst>
          </p:cNvPr>
          <p:cNvSpPr/>
          <p:nvPr/>
        </p:nvSpPr>
        <p:spPr>
          <a:xfrm>
            <a:off x="5200079" y="2887876"/>
            <a:ext cx="610977" cy="22055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流程管控</a:t>
            </a: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B702B223-BCE2-BE46-8176-BE6DA477B2B1}"/>
              </a:ext>
            </a:extLst>
          </p:cNvPr>
          <p:cNvSpPr/>
          <p:nvPr/>
        </p:nvSpPr>
        <p:spPr>
          <a:xfrm>
            <a:off x="5865826" y="2885342"/>
            <a:ext cx="651227" cy="22055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策略管控</a:t>
            </a: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26B23771-392A-5D47-A175-949DB7119E74}"/>
              </a:ext>
            </a:extLst>
          </p:cNvPr>
          <p:cNvSpPr/>
          <p:nvPr/>
        </p:nvSpPr>
        <p:spPr>
          <a:xfrm>
            <a:off x="6571823" y="2884131"/>
            <a:ext cx="610977" cy="22055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接入闭环</a:t>
            </a: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CFE9019D-A264-8A4C-AA2A-CCEDC85CE4A7}"/>
              </a:ext>
            </a:extLst>
          </p:cNvPr>
          <p:cNvSpPr/>
          <p:nvPr/>
        </p:nvSpPr>
        <p:spPr>
          <a:xfrm>
            <a:off x="7258666" y="2884131"/>
            <a:ext cx="610977" cy="22055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/>
              <a:t>事件闭环</a:t>
            </a: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79C93FF0-568F-F148-B5D1-9B1C574E14AF}"/>
              </a:ext>
            </a:extLst>
          </p:cNvPr>
          <p:cNvSpPr/>
          <p:nvPr/>
        </p:nvSpPr>
        <p:spPr>
          <a:xfrm>
            <a:off x="3172137" y="2683412"/>
            <a:ext cx="448236" cy="242044"/>
          </a:xfrm>
          <a:prstGeom prst="rightArrow">
            <a:avLst>
              <a:gd name="adj1" fmla="val 35382"/>
              <a:gd name="adj2" fmla="val 6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244A3675-4854-6540-B08B-C41FCA2D5B59}"/>
              </a:ext>
            </a:extLst>
          </p:cNvPr>
          <p:cNvSpPr/>
          <p:nvPr/>
        </p:nvSpPr>
        <p:spPr>
          <a:xfrm>
            <a:off x="9385675" y="4370047"/>
            <a:ext cx="833716" cy="27825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攻击拦截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7E8F51-0F5F-9E41-801A-4A38ADD2317C}"/>
              </a:ext>
            </a:extLst>
          </p:cNvPr>
          <p:cNvSpPr/>
          <p:nvPr/>
        </p:nvSpPr>
        <p:spPr>
          <a:xfrm>
            <a:off x="9385675" y="4890345"/>
            <a:ext cx="833716" cy="24204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业务拦截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22C2B2D0-A754-D348-AB0D-7BC994C4AD99}"/>
              </a:ext>
            </a:extLst>
          </p:cNvPr>
          <p:cNvSpPr/>
          <p:nvPr/>
        </p:nvSpPr>
        <p:spPr>
          <a:xfrm>
            <a:off x="9392931" y="5348996"/>
            <a:ext cx="833716" cy="24204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误报</a:t>
            </a:r>
          </a:p>
        </p:txBody>
      </p:sp>
      <p:sp>
        <p:nvSpPr>
          <p:cNvPr name="文本框 1" id="6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E6636BC20180234D78A0072836F0BB30E2B9B20219E46BF0A6D98C31B1592B21FB44B238C16D7B0A22092F08C84627EBC20921DA41D05BA11BBFC26B7D0E24DC24FC29AD4C2776E744B82FC763524E579646E27E729715E3F80C9193F0205C58D8962992FE3</a:t>
            </a:r>
          </a:p>
        </p:txBody>
      </p:sp>
    </p:spTree>
    <p:extLst>
      <p:ext uri="{BB962C8B-B14F-4D97-AF65-F5344CB8AC3E}">
        <p14:creationId xmlns:p14="http://schemas.microsoft.com/office/powerpoint/2010/main" val="194771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24414</TotalTime>
  <Words>714</Words>
  <Application>Microsoft Macintosh PowerPoint</Application>
  <PresentationFormat>宽屏</PresentationFormat>
  <Paragraphs>232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黑体-简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caokeqiang</dc:creator>
  <cp:lastModifiedBy>Microsoft Office User</cp:lastModifiedBy>
  <cp:revision>85</cp:revision>
  <dcterms:created xsi:type="dcterms:W3CDTF">2021-02-03T03:37:00Z</dcterms:created>
  <dcterms:modified xsi:type="dcterms:W3CDTF">2021-05-13T03:07:10Z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AC4FC133908340D8AC81A0FB38F1C81B</vt:lpwstr>
  </property>
  <property fmtid="{D5CDD505-2E9C-101B-9397-08002B2CF9AE}" pid="4" name="property1">
    <vt:lpwstr>E6636BC20180234D78A0072836F0BB30E2B9B20219E46BF0A6D98C31B1592B21FB44B238C16D7B0A22092F08C84627EBC20921DA41D05BA11BBFC26B7D0E24DC24FC29AD4C2776E744B82FC763524E579646E27E729715E3F80C9193F0205C58D8962992FE3</vt:lpwstr>
  </property>
</Properties>
</file>