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1" r:id="rId2"/>
    <p:sldId id="262" r:id="rId3"/>
    <p:sldId id="257" r:id="rId4"/>
    <p:sldId id="279" r:id="rId5"/>
    <p:sldId id="258" r:id="rId6"/>
    <p:sldId id="263" r:id="rId7"/>
    <p:sldId id="264" r:id="rId8"/>
    <p:sldId id="280" r:id="rId9"/>
    <p:sldId id="281" r:id="rId10"/>
    <p:sldId id="266" r:id="rId11"/>
    <p:sldId id="282" r:id="rId12"/>
    <p:sldId id="265" r:id="rId13"/>
    <p:sldId id="267" r:id="rId14"/>
    <p:sldId id="268" r:id="rId15"/>
    <p:sldId id="269" r:id="rId16"/>
    <p:sldId id="270" r:id="rId17"/>
    <p:sldId id="271" r:id="rId18"/>
    <p:sldId id="283" r:id="rId19"/>
    <p:sldId id="272" r:id="rId20"/>
    <p:sldId id="273" r:id="rId21"/>
    <p:sldId id="260" r:id="rId22"/>
    <p:sldId id="284" r:id="rId23"/>
    <p:sldId id="285" r:id="rId24"/>
    <p:sldId id="286" r:id="rId25"/>
    <p:sldId id="287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45C"/>
    <a:srgbClr val="B80C14"/>
    <a:srgbClr val="7F3962"/>
    <a:srgbClr val="067EFF"/>
    <a:srgbClr val="2C355C"/>
    <a:srgbClr val="027EFF"/>
    <a:srgbClr val="2A335D"/>
    <a:srgbClr val="2E8EFE"/>
    <a:srgbClr val="FFFFFF"/>
    <a:srgbClr val="142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8" autoAdjust="0"/>
    <p:restoredTop sz="86349"/>
  </p:normalViewPr>
  <p:slideViewPr>
    <p:cSldViewPr snapToGrid="0">
      <p:cViewPr varScale="1">
        <p:scale>
          <a:sx n="82" d="100"/>
          <a:sy n="82" d="100"/>
        </p:scale>
        <p:origin x="11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FF1EB-0441-8345-ADE6-085D2557CAF8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09D28-7D91-E840-84A4-CEEA6F8B9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5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9D28-7D91-E840-84A4-CEEA6F8B9B4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40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9D28-7D91-E840-84A4-CEEA6F8B9B4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6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9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7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1763316" y="1923678"/>
            <a:ext cx="5671002" cy="14041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9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257168" indent="0">
              <a:buNone/>
              <a:defRPr/>
            </a:lvl2pPr>
            <a:lvl3pPr marL="514337" indent="0">
              <a:buNone/>
              <a:defRPr/>
            </a:lvl3pPr>
            <a:lvl4pPr marL="771506" indent="0">
              <a:buNone/>
              <a:defRPr/>
            </a:lvl4pPr>
            <a:lvl5pPr marL="1028675" indent="0">
              <a:buNone/>
              <a:defRPr/>
            </a:lvl5pPr>
          </a:lstStyle>
          <a:p>
            <a:pPr lvl="0"/>
            <a:r>
              <a:rPr kumimoji="1" lang="zh-CN" altLang="en-US" dirty="0"/>
              <a:t>演讲主标题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924705" y="3327834"/>
            <a:ext cx="3294590" cy="446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257168" indent="0">
              <a:buNone/>
              <a:defRPr/>
            </a:lvl2pPr>
            <a:lvl3pPr marL="514337" indent="0">
              <a:buNone/>
              <a:defRPr/>
            </a:lvl3pPr>
            <a:lvl4pPr marL="771506" indent="0">
              <a:buNone/>
              <a:defRPr/>
            </a:lvl4pPr>
            <a:lvl5pPr marL="1028675" indent="0">
              <a:buNone/>
              <a:defRPr/>
            </a:lvl5pPr>
          </a:lstStyle>
          <a:p>
            <a:pPr lvl="0"/>
            <a:r>
              <a:rPr kumimoji="1" lang="zh-CN" altLang="en-US" dirty="0"/>
              <a:t>（可根据文字量调整文字</a:t>
            </a:r>
            <a:r>
              <a:rPr kumimoji="1" lang="zh-CN" altLang="en-US"/>
              <a:t>大小）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57" y="3969248"/>
            <a:ext cx="2160686" cy="37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演讲人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80872" y="4391575"/>
            <a:ext cx="1782254" cy="45208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50">
                <a:solidFill>
                  <a:srgbClr val="00A0E9"/>
                </a:solidFill>
              </a:defRPr>
            </a:lvl1pPr>
          </a:lstStyle>
          <a:p>
            <a:pPr lvl="0"/>
            <a:r>
              <a:rPr kumimoji="1" lang="en-US" altLang="zh-CN" dirty="0"/>
              <a:t>2017-xx-xx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0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7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2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3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7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4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8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5"/>
            <a:ext cx="9144000" cy="514475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8181343" y="302485"/>
            <a:ext cx="715769" cy="342946"/>
            <a:chOff x="7602223" y="350520"/>
            <a:chExt cx="715769" cy="34294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90" r="50457" b="-1"/>
            <a:stretch/>
          </p:blipFill>
          <p:spPr>
            <a:xfrm>
              <a:off x="7621929" y="350520"/>
              <a:ext cx="696063" cy="17569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11" t="-8430"/>
            <a:stretch/>
          </p:blipFill>
          <p:spPr>
            <a:xfrm>
              <a:off x="7602223" y="502666"/>
              <a:ext cx="710281" cy="190800"/>
            </a:xfrm>
            <a:prstGeom prst="rect">
              <a:avLst/>
            </a:prstGeom>
          </p:spPr>
        </p:pic>
      </p:grpSp>
      <p:cxnSp>
        <p:nvCxnSpPr>
          <p:cNvPr id="8" name="直接连接符 7"/>
          <p:cNvCxnSpPr/>
          <p:nvPr userDrawn="1"/>
        </p:nvCxnSpPr>
        <p:spPr>
          <a:xfrm>
            <a:off x="8122920" y="0"/>
            <a:ext cx="0" cy="645431"/>
          </a:xfrm>
          <a:prstGeom prst="line">
            <a:avLst/>
          </a:prstGeom>
          <a:ln w="1270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129540" y="4653281"/>
            <a:ext cx="1965355" cy="4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" y="0"/>
            <a:ext cx="9141779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597" y="158975"/>
            <a:ext cx="438852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配置复杂的破局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9597" y="681122"/>
            <a:ext cx="2310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安全服务</a:t>
            </a:r>
            <a:r>
              <a:rPr lang="en-US" altLang="zh-CN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19" name="î$1iďê">
            <a:extLst>
              <a:ext uri="{FF2B5EF4-FFF2-40B4-BE49-F238E27FC236}">
                <a16:creationId xmlns:a16="http://schemas.microsoft.com/office/drawing/2014/main" id="{F60F8BDB-3C33-504E-ABFE-1E6FD8F0742A}"/>
              </a:ext>
            </a:extLst>
          </p:cNvPr>
          <p:cNvSpPr/>
          <p:nvPr/>
        </p:nvSpPr>
        <p:spPr>
          <a:xfrm>
            <a:off x="309597" y="2272165"/>
            <a:ext cx="1308697" cy="1308697"/>
          </a:xfrm>
          <a:prstGeom prst="ellipse">
            <a:avLst/>
          </a:prstGeom>
          <a:solidFill>
            <a:srgbClr val="027EFF"/>
          </a:solidFill>
          <a:ln w="3175" cap="rnd" cmpd="sng" algn="ctr">
            <a:solidFill>
              <a:srgbClr val="027EFF">
                <a:alpha val="7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安全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能力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7" name="iŝ1ídè">
            <a:extLst>
              <a:ext uri="{FF2B5EF4-FFF2-40B4-BE49-F238E27FC236}">
                <a16:creationId xmlns:a16="http://schemas.microsoft.com/office/drawing/2014/main" id="{F6A7BE1C-2356-A74B-8072-515EE6A5C76F}"/>
              </a:ext>
            </a:extLst>
          </p:cNvPr>
          <p:cNvSpPr/>
          <p:nvPr/>
        </p:nvSpPr>
        <p:spPr>
          <a:xfrm>
            <a:off x="2056716" y="2272165"/>
            <a:ext cx="1308698" cy="1308697"/>
          </a:xfrm>
          <a:prstGeom prst="ellipse">
            <a:avLst/>
          </a:prstGeom>
          <a:solidFill>
            <a:srgbClr val="2A335D"/>
          </a:solidFill>
          <a:ln w="3175" cap="rnd" cmpd="sng" algn="ctr">
            <a:solidFill>
              <a:srgbClr val="2A335D">
                <a:alpha val="7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同步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资产</a:t>
            </a:r>
          </a:p>
        </p:txBody>
      </p:sp>
      <p:sp>
        <p:nvSpPr>
          <p:cNvPr id="15" name="ïśľidê">
            <a:extLst>
              <a:ext uri="{FF2B5EF4-FFF2-40B4-BE49-F238E27FC236}">
                <a16:creationId xmlns:a16="http://schemas.microsoft.com/office/drawing/2014/main" id="{2850C949-CB75-B74B-AF5A-26C1609BA378}"/>
              </a:ext>
            </a:extLst>
          </p:cNvPr>
          <p:cNvSpPr/>
          <p:nvPr/>
        </p:nvSpPr>
        <p:spPr>
          <a:xfrm>
            <a:off x="3803835" y="2272165"/>
            <a:ext cx="1308698" cy="1308697"/>
          </a:xfrm>
          <a:prstGeom prst="ellipse">
            <a:avLst/>
          </a:prstGeom>
          <a:solidFill>
            <a:srgbClr val="027EFF"/>
          </a:solidFill>
          <a:ln w="3175" cap="rnd" cmpd="sng" algn="ctr">
            <a:solidFill>
              <a:srgbClr val="027EFF">
                <a:alpha val="7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安全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规则</a:t>
            </a:r>
          </a:p>
        </p:txBody>
      </p:sp>
      <p:sp>
        <p:nvSpPr>
          <p:cNvPr id="13" name="i$1îďê">
            <a:extLst>
              <a:ext uri="{FF2B5EF4-FFF2-40B4-BE49-F238E27FC236}">
                <a16:creationId xmlns:a16="http://schemas.microsoft.com/office/drawing/2014/main" id="{BFBF916D-5C3E-4146-8616-BC5810011A8C}"/>
              </a:ext>
            </a:extLst>
          </p:cNvPr>
          <p:cNvSpPr/>
          <p:nvPr/>
        </p:nvSpPr>
        <p:spPr>
          <a:xfrm>
            <a:off x="5550954" y="2272165"/>
            <a:ext cx="1308698" cy="1308697"/>
          </a:xfrm>
          <a:prstGeom prst="ellipse">
            <a:avLst/>
          </a:prstGeom>
          <a:solidFill>
            <a:srgbClr val="2C355C"/>
          </a:solidFill>
          <a:ln w="3175" cap="rnd" cmpd="sng" algn="ctr">
            <a:solidFill>
              <a:srgbClr val="2C355C">
                <a:alpha val="7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配置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下发</a:t>
            </a:r>
          </a:p>
        </p:txBody>
      </p:sp>
      <p:sp>
        <p:nvSpPr>
          <p:cNvPr id="21" name="ïśľidê">
            <a:extLst>
              <a:ext uri="{FF2B5EF4-FFF2-40B4-BE49-F238E27FC236}">
                <a16:creationId xmlns:a16="http://schemas.microsoft.com/office/drawing/2014/main" id="{E94472A0-10A8-694E-BDB5-5F489A80A84F}"/>
              </a:ext>
            </a:extLst>
          </p:cNvPr>
          <p:cNvSpPr/>
          <p:nvPr/>
        </p:nvSpPr>
        <p:spPr>
          <a:xfrm>
            <a:off x="7298073" y="2272165"/>
            <a:ext cx="1308698" cy="1308697"/>
          </a:xfrm>
          <a:prstGeom prst="ellipse">
            <a:avLst/>
          </a:prstGeom>
          <a:solidFill>
            <a:srgbClr val="027EFF"/>
          </a:solidFill>
          <a:ln w="3175" cap="rnd" cmpd="sng" algn="ctr">
            <a:solidFill>
              <a:srgbClr val="027EFF">
                <a:alpha val="7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安全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日志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AFEE8D-C7B0-004C-B6CC-5ED98E0B5FA3}"/>
              </a:ext>
            </a:extLst>
          </p:cNvPr>
          <p:cNvSpPr txBox="1"/>
          <p:nvPr/>
        </p:nvSpPr>
        <p:spPr>
          <a:xfrm>
            <a:off x="2958512" y="1509967"/>
            <a:ext cx="972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520C03-963C-4D46-ABC7-1B9B12DB3389}"/>
              </a:ext>
            </a:extLst>
          </p:cNvPr>
          <p:cNvSpPr txBox="1"/>
          <p:nvPr/>
        </p:nvSpPr>
        <p:spPr>
          <a:xfrm>
            <a:off x="7399275" y="1509967"/>
            <a:ext cx="972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数据面</a:t>
            </a: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8D6195F-7023-0D41-A73B-7B53911F44B0}"/>
              </a:ext>
            </a:extLst>
          </p:cNvPr>
          <p:cNvCxnSpPr>
            <a:endCxn id="19" idx="0"/>
          </p:cNvCxnSpPr>
          <p:nvPr/>
        </p:nvCxnSpPr>
        <p:spPr>
          <a:xfrm>
            <a:off x="963945" y="1991093"/>
            <a:ext cx="1" cy="281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FE1CCF2-4C3C-504F-A658-D793D32682FF}"/>
              </a:ext>
            </a:extLst>
          </p:cNvPr>
          <p:cNvCxnSpPr/>
          <p:nvPr/>
        </p:nvCxnSpPr>
        <p:spPr>
          <a:xfrm>
            <a:off x="2711065" y="1991093"/>
            <a:ext cx="1" cy="281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EA4E24-C8D8-204C-A886-53D835E0E834}"/>
              </a:ext>
            </a:extLst>
          </p:cNvPr>
          <p:cNvCxnSpPr/>
          <p:nvPr/>
        </p:nvCxnSpPr>
        <p:spPr>
          <a:xfrm>
            <a:off x="4458184" y="1991093"/>
            <a:ext cx="1" cy="281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EFEDE57E-D1F9-F64B-8E5A-D5F3A38DBA0D}"/>
              </a:ext>
            </a:extLst>
          </p:cNvPr>
          <p:cNvCxnSpPr/>
          <p:nvPr/>
        </p:nvCxnSpPr>
        <p:spPr>
          <a:xfrm>
            <a:off x="6205303" y="1982514"/>
            <a:ext cx="1" cy="281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4263EC4-07C5-B045-8378-47901145688A}"/>
              </a:ext>
            </a:extLst>
          </p:cNvPr>
          <p:cNvCxnSpPr/>
          <p:nvPr/>
        </p:nvCxnSpPr>
        <p:spPr>
          <a:xfrm>
            <a:off x="7952421" y="1991093"/>
            <a:ext cx="1" cy="281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AE19E07-E930-E248-9520-922A72F524ED}"/>
              </a:ext>
            </a:extLst>
          </p:cNvPr>
          <p:cNvSpPr txBox="1"/>
          <p:nvPr/>
        </p:nvSpPr>
        <p:spPr>
          <a:xfrm>
            <a:off x="486891" y="36311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列出安全服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务能力列表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CB375C-0C0C-8747-8DD7-83397B6E77BA}"/>
              </a:ext>
            </a:extLst>
          </p:cNvPr>
          <p:cNvSpPr txBox="1"/>
          <p:nvPr/>
        </p:nvSpPr>
        <p:spPr>
          <a:xfrm>
            <a:off x="2157067" y="36311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同步资产的信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息到安全服务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2B2735-F15C-BF4F-BB64-9127419F70FF}"/>
              </a:ext>
            </a:extLst>
          </p:cNvPr>
          <p:cNvSpPr txBox="1"/>
          <p:nvPr/>
        </p:nvSpPr>
        <p:spPr>
          <a:xfrm>
            <a:off x="3904186" y="36311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获取或者变更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内置安全规则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D22B7F-6EBD-664D-A41B-5C0EA9E5834C}"/>
              </a:ext>
            </a:extLst>
          </p:cNvPr>
          <p:cNvSpPr txBox="1"/>
          <p:nvPr/>
        </p:nvSpPr>
        <p:spPr>
          <a:xfrm>
            <a:off x="5651305" y="36311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下发默认或者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定制安全配置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AB7FBD1-D0DF-E24E-A4BA-8164205196BD}"/>
              </a:ext>
            </a:extLst>
          </p:cNvPr>
          <p:cNvSpPr txBox="1"/>
          <p:nvPr/>
        </p:nvSpPr>
        <p:spPr>
          <a:xfrm>
            <a:off x="7398424" y="363534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收集安全日志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到大数据平台</a:t>
            </a:r>
          </a:p>
        </p:txBody>
      </p:sp>
      <p:cxnSp>
        <p:nvCxnSpPr>
          <p:cNvPr id="22" name="直接连接符 4">
            <a:extLst>
              <a:ext uri="{FF2B5EF4-FFF2-40B4-BE49-F238E27FC236}">
                <a16:creationId xmlns:a16="http://schemas.microsoft.com/office/drawing/2014/main" id="{296BB9E2-AA15-1947-B889-5F2A4E15957A}"/>
              </a:ext>
            </a:extLst>
          </p:cNvPr>
          <p:cNvCxnSpPr>
            <a:cxnSpLocks/>
          </p:cNvCxnSpPr>
          <p:nvPr/>
        </p:nvCxnSpPr>
        <p:spPr>
          <a:xfrm>
            <a:off x="309597" y="1991093"/>
            <a:ext cx="6550055" cy="0"/>
          </a:xfrm>
          <a:prstGeom prst="line">
            <a:avLst/>
          </a:prstGeom>
          <a:ln w="25400" cap="rnd">
            <a:solidFill>
              <a:srgbClr val="2C355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4">
            <a:extLst>
              <a:ext uri="{FF2B5EF4-FFF2-40B4-BE49-F238E27FC236}">
                <a16:creationId xmlns:a16="http://schemas.microsoft.com/office/drawing/2014/main" id="{5C07EC0C-5A16-6744-B841-D36DCB561AB6}"/>
              </a:ext>
            </a:extLst>
          </p:cNvPr>
          <p:cNvCxnSpPr>
            <a:cxnSpLocks/>
          </p:cNvCxnSpPr>
          <p:nvPr/>
        </p:nvCxnSpPr>
        <p:spPr>
          <a:xfrm>
            <a:off x="7285314" y="1991093"/>
            <a:ext cx="1200278" cy="0"/>
          </a:xfrm>
          <a:prstGeom prst="line">
            <a:avLst/>
          </a:prstGeom>
          <a:ln w="25400" cap="rnd">
            <a:solidFill>
              <a:srgbClr val="2C355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5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7E5496-8116-914F-9B83-D8CE50DC9D30}"/>
              </a:ext>
            </a:extLst>
          </p:cNvPr>
          <p:cNvSpPr txBox="1"/>
          <p:nvPr/>
        </p:nvSpPr>
        <p:spPr>
          <a:xfrm>
            <a:off x="309597" y="158975"/>
            <a:ext cx="30192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配置复杂的破局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F292F9-BEAD-4D4A-B6B6-DF78BEA431B3}"/>
              </a:ext>
            </a:extLst>
          </p:cNvPr>
          <p:cNvSpPr txBox="1"/>
          <p:nvPr/>
        </p:nvSpPr>
        <p:spPr>
          <a:xfrm>
            <a:off x="309596" y="681122"/>
            <a:ext cx="4867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通过安全服务</a:t>
            </a:r>
            <a:r>
              <a:rPr lang="en-US" altLang="zh-CN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，将安全产品服务化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22C85B-66B5-094C-BA39-C1C86E82D324}"/>
              </a:ext>
            </a:extLst>
          </p:cNvPr>
          <p:cNvSpPr/>
          <p:nvPr/>
        </p:nvSpPr>
        <p:spPr>
          <a:xfrm>
            <a:off x="309597" y="1520357"/>
            <a:ext cx="1007878" cy="430887"/>
          </a:xfrm>
          <a:prstGeom prst="rect">
            <a:avLst/>
          </a:prstGeom>
          <a:solidFill>
            <a:srgbClr val="067E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访问控制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D398F-29C3-B640-B70F-B754195081A9}"/>
              </a:ext>
            </a:extLst>
          </p:cNvPr>
          <p:cNvSpPr/>
          <p:nvPr/>
        </p:nvSpPr>
        <p:spPr>
          <a:xfrm>
            <a:off x="1526398" y="1520357"/>
            <a:ext cx="1007878" cy="430887"/>
          </a:xfrm>
          <a:prstGeom prst="rect">
            <a:avLst/>
          </a:prstGeom>
          <a:solidFill>
            <a:srgbClr val="067E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入侵防御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2E50AB-2841-FE43-929E-EF94C2492A51}"/>
              </a:ext>
            </a:extLst>
          </p:cNvPr>
          <p:cNvSpPr/>
          <p:nvPr/>
        </p:nvSpPr>
        <p:spPr>
          <a:xfrm>
            <a:off x="2743199" y="1520357"/>
            <a:ext cx="1007878" cy="430887"/>
          </a:xfrm>
          <a:prstGeom prst="rect">
            <a:avLst/>
          </a:prstGeom>
          <a:solidFill>
            <a:srgbClr val="067E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病毒查杀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6A9829-019E-3246-B65B-8FEEB9D2F56A}"/>
              </a:ext>
            </a:extLst>
          </p:cNvPr>
          <p:cNvSpPr/>
          <p:nvPr/>
        </p:nvSpPr>
        <p:spPr>
          <a:xfrm>
            <a:off x="3960000" y="1520357"/>
            <a:ext cx="1007878" cy="430887"/>
          </a:xfrm>
          <a:prstGeom prst="rect">
            <a:avLst/>
          </a:prstGeom>
          <a:solidFill>
            <a:srgbClr val="067E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漏洞管理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7B8079-B6D2-3448-A665-7EDC3E81E810}"/>
              </a:ext>
            </a:extLst>
          </p:cNvPr>
          <p:cNvSpPr/>
          <p:nvPr/>
        </p:nvSpPr>
        <p:spPr>
          <a:xfrm>
            <a:off x="5176801" y="1520356"/>
            <a:ext cx="1007878" cy="430887"/>
          </a:xfrm>
          <a:prstGeom prst="rect">
            <a:avLst/>
          </a:prstGeom>
          <a:solidFill>
            <a:srgbClr val="067E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基线核查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6F686A-3A16-6A46-951A-C4F0CF36FC2C}"/>
              </a:ext>
            </a:extLst>
          </p:cNvPr>
          <p:cNvSpPr/>
          <p:nvPr/>
        </p:nvSpPr>
        <p:spPr>
          <a:xfrm>
            <a:off x="6393602" y="1520355"/>
            <a:ext cx="1007878" cy="430887"/>
          </a:xfrm>
          <a:prstGeom prst="rect">
            <a:avLst/>
          </a:prstGeom>
          <a:solidFill>
            <a:srgbClr val="067E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防护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2E7B77-50FE-B347-BCC5-4B1A720A4850}"/>
              </a:ext>
            </a:extLst>
          </p:cNvPr>
          <p:cNvSpPr/>
          <p:nvPr/>
        </p:nvSpPr>
        <p:spPr>
          <a:xfrm>
            <a:off x="7661841" y="1520354"/>
            <a:ext cx="1007878" cy="430887"/>
          </a:xfrm>
          <a:prstGeom prst="rect">
            <a:avLst/>
          </a:prstGeom>
          <a:solidFill>
            <a:srgbClr val="067E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安全运维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D979733-0D88-5840-AC2A-875B8DB35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0" y="2472257"/>
            <a:ext cx="720000" cy="720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822CE96-0854-6544-9B97-0304A8C4DD16}"/>
              </a:ext>
            </a:extLst>
          </p:cNvPr>
          <p:cNvSpPr txBox="1"/>
          <p:nvPr/>
        </p:nvSpPr>
        <p:spPr>
          <a:xfrm>
            <a:off x="4680000" y="2601424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安全服务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网关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A96D741-9F98-D64B-97D3-CBEB075A6918}"/>
              </a:ext>
            </a:extLst>
          </p:cNvPr>
          <p:cNvSpPr/>
          <p:nvPr/>
        </p:nvSpPr>
        <p:spPr>
          <a:xfrm>
            <a:off x="362610" y="3858166"/>
            <a:ext cx="1007878" cy="430887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云防火墙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E94846-08A9-E541-9E30-D86D7D833A8B}"/>
              </a:ext>
            </a:extLst>
          </p:cNvPr>
          <p:cNvSpPr/>
          <p:nvPr/>
        </p:nvSpPr>
        <p:spPr>
          <a:xfrm>
            <a:off x="1579410" y="3858166"/>
            <a:ext cx="1007878" cy="430887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主机安全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313A35-F8FE-B444-8BAD-F48429B06C98}"/>
              </a:ext>
            </a:extLst>
          </p:cNvPr>
          <p:cNvSpPr/>
          <p:nvPr/>
        </p:nvSpPr>
        <p:spPr>
          <a:xfrm>
            <a:off x="2796210" y="3866922"/>
            <a:ext cx="1418899" cy="430888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应用防火墙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43983D-7700-6542-A486-706F4A9DB138}"/>
              </a:ext>
            </a:extLst>
          </p:cNvPr>
          <p:cNvSpPr/>
          <p:nvPr/>
        </p:nvSpPr>
        <p:spPr>
          <a:xfrm>
            <a:off x="4424031" y="3866923"/>
            <a:ext cx="1418899" cy="430887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综合漏洞扫描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45B271-9369-0343-97F4-8203F9F14F00}"/>
              </a:ext>
            </a:extLst>
          </p:cNvPr>
          <p:cNvSpPr/>
          <p:nvPr/>
        </p:nvSpPr>
        <p:spPr>
          <a:xfrm>
            <a:off x="6051853" y="3875679"/>
            <a:ext cx="1245478" cy="430887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堡垒机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FE40E76-3CDE-694F-AC8F-6E373DBCAFB0}"/>
              </a:ext>
            </a:extLst>
          </p:cNvPr>
          <p:cNvCxnSpPr>
            <a:cxnSpLocks/>
          </p:cNvCxnSpPr>
          <p:nvPr/>
        </p:nvCxnSpPr>
        <p:spPr>
          <a:xfrm flipV="1">
            <a:off x="4335517" y="3192257"/>
            <a:ext cx="0" cy="477350"/>
          </a:xfrm>
          <a:prstGeom prst="straightConnector1">
            <a:avLst/>
          </a:prstGeom>
          <a:ln w="50800">
            <a:solidFill>
              <a:srgbClr val="2C35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94E5854-E9D9-9A40-8E80-2836B4B561AB}"/>
              </a:ext>
            </a:extLst>
          </p:cNvPr>
          <p:cNvCxnSpPr>
            <a:cxnSpLocks/>
          </p:cNvCxnSpPr>
          <p:nvPr/>
        </p:nvCxnSpPr>
        <p:spPr>
          <a:xfrm flipV="1">
            <a:off x="4335517" y="2134351"/>
            <a:ext cx="0" cy="360000"/>
          </a:xfrm>
          <a:prstGeom prst="straightConnector1">
            <a:avLst/>
          </a:prstGeom>
          <a:ln w="50800">
            <a:solidFill>
              <a:srgbClr val="2C35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95E330E-2930-1446-8CCF-2552726DBA0D}"/>
              </a:ext>
            </a:extLst>
          </p:cNvPr>
          <p:cNvSpPr txBox="1"/>
          <p:nvPr/>
        </p:nvSpPr>
        <p:spPr>
          <a:xfrm>
            <a:off x="4684087" y="3039182"/>
            <a:ext cx="37018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网关将安全产品抽象成各种安全服务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9A845F0-43EA-1042-86C9-FE48B598186D}"/>
              </a:ext>
            </a:extLst>
          </p:cNvPr>
          <p:cNvSpPr/>
          <p:nvPr/>
        </p:nvSpPr>
        <p:spPr>
          <a:xfrm>
            <a:off x="189191" y="1355834"/>
            <a:ext cx="8592202" cy="69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7EBAA46-0779-2846-B59B-2AE74EE3C5F9}"/>
              </a:ext>
            </a:extLst>
          </p:cNvPr>
          <p:cNvSpPr/>
          <p:nvPr/>
        </p:nvSpPr>
        <p:spPr>
          <a:xfrm>
            <a:off x="189188" y="3715448"/>
            <a:ext cx="8592202" cy="69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B8F85AB-9A88-6B42-9B2E-AA594D0D8D2A}"/>
              </a:ext>
            </a:extLst>
          </p:cNvPr>
          <p:cNvSpPr/>
          <p:nvPr/>
        </p:nvSpPr>
        <p:spPr>
          <a:xfrm>
            <a:off x="7644008" y="3875679"/>
            <a:ext cx="1025711" cy="430887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防篡改</a:t>
            </a:r>
          </a:p>
        </p:txBody>
      </p:sp>
    </p:spTree>
    <p:extLst>
      <p:ext uri="{BB962C8B-B14F-4D97-AF65-F5344CB8AC3E}">
        <p14:creationId xmlns:p14="http://schemas.microsoft.com/office/powerpoint/2010/main" val="204063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2060" y="158975"/>
            <a:ext cx="337534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资产不统一的破局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D25125-42AE-FE43-B072-08E35BB0C462}"/>
              </a:ext>
            </a:extLst>
          </p:cNvPr>
          <p:cNvSpPr/>
          <p:nvPr/>
        </p:nvSpPr>
        <p:spPr>
          <a:xfrm>
            <a:off x="309598" y="3766872"/>
            <a:ext cx="4726021" cy="70640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F0D2AA-C111-2F4B-B81D-66981531E064}"/>
              </a:ext>
            </a:extLst>
          </p:cNvPr>
          <p:cNvSpPr/>
          <p:nvPr/>
        </p:nvSpPr>
        <p:spPr>
          <a:xfrm>
            <a:off x="309598" y="1120870"/>
            <a:ext cx="4726021" cy="734312"/>
          </a:xfrm>
          <a:prstGeom prst="rect">
            <a:avLst/>
          </a:prstGeom>
          <a:solidFill>
            <a:srgbClr val="027E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D7A3B1-D4F5-9E46-A747-01F2112BCA84}"/>
              </a:ext>
            </a:extLst>
          </p:cNvPr>
          <p:cNvSpPr/>
          <p:nvPr/>
        </p:nvSpPr>
        <p:spPr>
          <a:xfrm>
            <a:off x="309598" y="2532591"/>
            <a:ext cx="4726021" cy="576186"/>
          </a:xfrm>
          <a:prstGeom prst="rect">
            <a:avLst/>
          </a:prstGeom>
          <a:solidFill>
            <a:srgbClr val="2C355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云安全资产中心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34842A2B-AB24-2446-8C81-30AFAA84BB13}"/>
              </a:ext>
            </a:extLst>
          </p:cNvPr>
          <p:cNvSpPr/>
          <p:nvPr/>
        </p:nvSpPr>
        <p:spPr>
          <a:xfrm>
            <a:off x="3508540" y="3227792"/>
            <a:ext cx="575353" cy="500040"/>
          </a:xfrm>
          <a:prstGeom prst="downArrow">
            <a:avLst/>
          </a:prstGeom>
          <a:gradFill>
            <a:gsLst>
              <a:gs pos="0">
                <a:srgbClr val="B80C14"/>
              </a:gs>
              <a:gs pos="49000">
                <a:srgbClr val="2B345C"/>
              </a:gs>
            </a:gsLst>
            <a:lin ang="16200000" scaled="1"/>
          </a:gradFill>
          <a:ln w="9525">
            <a:noFill/>
          </a:ln>
        </p:spPr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DA08BEC1-5F9F-8B4D-83DD-A753AF87FA9D}"/>
              </a:ext>
            </a:extLst>
          </p:cNvPr>
          <p:cNvSpPr/>
          <p:nvPr/>
        </p:nvSpPr>
        <p:spPr>
          <a:xfrm>
            <a:off x="1099655" y="3227792"/>
            <a:ext cx="575353" cy="500040"/>
          </a:xfrm>
          <a:prstGeom prst="downArrow">
            <a:avLst/>
          </a:prstGeom>
          <a:gradFill>
            <a:gsLst>
              <a:gs pos="0">
                <a:srgbClr val="B80C14"/>
              </a:gs>
              <a:gs pos="49000">
                <a:srgbClr val="2B345C"/>
              </a:gs>
            </a:gsLst>
            <a:lin ang="16200000" scaled="1"/>
          </a:gradFill>
          <a:ln w="9525"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C7CC09-177F-2D43-8DBA-EEB1359F129E}"/>
              </a:ext>
            </a:extLst>
          </p:cNvPr>
          <p:cNvSpPr txBox="1"/>
          <p:nvPr/>
        </p:nvSpPr>
        <p:spPr>
          <a:xfrm>
            <a:off x="893533" y="15425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主机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D3D024-137D-474F-B054-9FA576CFB931}"/>
              </a:ext>
            </a:extLst>
          </p:cNvPr>
          <p:cNvSpPr txBox="1"/>
          <p:nvPr/>
        </p:nvSpPr>
        <p:spPr>
          <a:xfrm>
            <a:off x="1753783" y="15425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网站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2A0C747-534B-1947-B4F7-800BACA17AF0}"/>
              </a:ext>
            </a:extLst>
          </p:cNvPr>
          <p:cNvSpPr txBox="1"/>
          <p:nvPr/>
        </p:nvSpPr>
        <p:spPr>
          <a:xfrm>
            <a:off x="2610827" y="154254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69BE7F2-3333-F34B-BBAC-985EC8455EA4}"/>
              </a:ext>
            </a:extLst>
          </p:cNvPr>
          <p:cNvSpPr txBox="1"/>
          <p:nvPr/>
        </p:nvSpPr>
        <p:spPr>
          <a:xfrm>
            <a:off x="3647407" y="15501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03E3583-E228-724F-B96F-6CE967A50F7F}"/>
              </a:ext>
            </a:extLst>
          </p:cNvPr>
          <p:cNvSpPr txBox="1"/>
          <p:nvPr/>
        </p:nvSpPr>
        <p:spPr>
          <a:xfrm>
            <a:off x="1350480" y="40295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云主机安全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7C12827-ACC5-CA47-93F8-4F82788DBB9C}"/>
              </a:ext>
            </a:extLst>
          </p:cNvPr>
          <p:cNvSpPr txBox="1"/>
          <p:nvPr/>
        </p:nvSpPr>
        <p:spPr>
          <a:xfrm>
            <a:off x="2610843" y="4044023"/>
            <a:ext cx="78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云</a:t>
            </a:r>
            <a:r>
              <a:rPr kumimoji="1"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WAF</a:t>
            </a:r>
            <a:endParaRPr kumimoji="1" lang="zh-CN" altLang="en-US" sz="1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A1BAEF-C52C-3D42-8CE3-8E45F529E1A0}"/>
              </a:ext>
            </a:extLst>
          </p:cNvPr>
          <p:cNvSpPr txBox="1"/>
          <p:nvPr/>
        </p:nvSpPr>
        <p:spPr>
          <a:xfrm>
            <a:off x="368276" y="40188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云防火墙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B7EA4A9-9167-5141-B634-10119CD31102}"/>
              </a:ext>
            </a:extLst>
          </p:cNvPr>
          <p:cNvSpPr txBox="1"/>
          <p:nvPr/>
        </p:nvSpPr>
        <p:spPr>
          <a:xfrm>
            <a:off x="3603863" y="4044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云堡垒机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E0B8927-F73A-8448-8D98-7B99D189DD7A}"/>
              </a:ext>
            </a:extLst>
          </p:cNvPr>
          <p:cNvSpPr txBox="1"/>
          <p:nvPr/>
        </p:nvSpPr>
        <p:spPr>
          <a:xfrm>
            <a:off x="4568825" y="3950799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…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2C4757-231F-5147-8F06-08E536D86976}"/>
              </a:ext>
            </a:extLst>
          </p:cNvPr>
          <p:cNvSpPr txBox="1"/>
          <p:nvPr/>
        </p:nvSpPr>
        <p:spPr>
          <a:xfrm>
            <a:off x="1437272" y="1076478"/>
            <a:ext cx="226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云上资产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7FA9DDD-6415-C142-8C5F-7BE37576CBF1}"/>
              </a:ext>
            </a:extLst>
          </p:cNvPr>
          <p:cNvSpPr txBox="1"/>
          <p:nvPr/>
        </p:nvSpPr>
        <p:spPr>
          <a:xfrm>
            <a:off x="5753649" y="122830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2A335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对接多种云平台资产接口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E0A9C2-5EB0-CB4D-928C-A405577C0483}"/>
              </a:ext>
            </a:extLst>
          </p:cNvPr>
          <p:cNvSpPr txBox="1"/>
          <p:nvPr/>
        </p:nvSpPr>
        <p:spPr>
          <a:xfrm>
            <a:off x="5753649" y="2604223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2A335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同步云上资产到安全产品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722AEC9-3356-4A44-89BD-95B5821E5949}"/>
              </a:ext>
            </a:extLst>
          </p:cNvPr>
          <p:cNvSpPr txBox="1"/>
          <p:nvPr/>
        </p:nvSpPr>
        <p:spPr>
          <a:xfrm>
            <a:off x="5753649" y="3950799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2A335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各安全产品提供资产接口</a:t>
            </a:r>
          </a:p>
        </p:txBody>
      </p:sp>
      <p:sp>
        <p:nvSpPr>
          <p:cNvPr id="43" name="下箭头 42">
            <a:extLst>
              <a:ext uri="{FF2B5EF4-FFF2-40B4-BE49-F238E27FC236}">
                <a16:creationId xmlns:a16="http://schemas.microsoft.com/office/drawing/2014/main" id="{2F4642D9-52D9-B643-8980-3336B8B8FF8F}"/>
              </a:ext>
            </a:extLst>
          </p:cNvPr>
          <p:cNvSpPr/>
          <p:nvPr/>
        </p:nvSpPr>
        <p:spPr>
          <a:xfrm>
            <a:off x="3530743" y="1959277"/>
            <a:ext cx="575353" cy="500040"/>
          </a:xfrm>
          <a:prstGeom prst="downArrow">
            <a:avLst/>
          </a:prstGeom>
          <a:gradFill flip="none" rotWithShape="1">
            <a:gsLst>
              <a:gs pos="0">
                <a:srgbClr val="2B345C"/>
              </a:gs>
              <a:gs pos="50000">
                <a:srgbClr val="0066CC"/>
              </a:gs>
            </a:gsLst>
            <a:lin ang="16200000" scaled="1"/>
            <a:tileRect/>
          </a:gradFill>
          <a:ln w="9525">
            <a:noFill/>
          </a:ln>
        </p:spPr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4" name="下箭头 43">
            <a:extLst>
              <a:ext uri="{FF2B5EF4-FFF2-40B4-BE49-F238E27FC236}">
                <a16:creationId xmlns:a16="http://schemas.microsoft.com/office/drawing/2014/main" id="{B6A02780-9FCA-0443-B236-913FF8988FC6}"/>
              </a:ext>
            </a:extLst>
          </p:cNvPr>
          <p:cNvSpPr/>
          <p:nvPr/>
        </p:nvSpPr>
        <p:spPr>
          <a:xfrm>
            <a:off x="1121858" y="1959277"/>
            <a:ext cx="575353" cy="500040"/>
          </a:xfrm>
          <a:prstGeom prst="downArrow">
            <a:avLst/>
          </a:prstGeom>
          <a:gradFill flip="none" rotWithShape="1">
            <a:gsLst>
              <a:gs pos="0">
                <a:srgbClr val="2B345C"/>
              </a:gs>
              <a:gs pos="50000">
                <a:srgbClr val="0066CC"/>
              </a:gs>
            </a:gsLst>
            <a:lin ang="16200000" scaled="1"/>
            <a:tileRect/>
          </a:gradFill>
          <a:ln w="9525"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30F0C9-0EFF-694A-9260-BD6302359DE7}"/>
              </a:ext>
            </a:extLst>
          </p:cNvPr>
          <p:cNvSpPr txBox="1"/>
          <p:nvPr/>
        </p:nvSpPr>
        <p:spPr>
          <a:xfrm>
            <a:off x="272060" y="572978"/>
            <a:ext cx="2814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统一云和安全的资产</a:t>
            </a:r>
          </a:p>
        </p:txBody>
      </p:sp>
    </p:spTree>
    <p:extLst>
      <p:ext uri="{BB962C8B-B14F-4D97-AF65-F5344CB8AC3E}">
        <p14:creationId xmlns:p14="http://schemas.microsoft.com/office/powerpoint/2010/main" val="4291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6DACF24C-F831-6643-BE2B-AE61B63ADF62}"/>
              </a:ext>
            </a:extLst>
          </p:cNvPr>
          <p:cNvSpPr/>
          <p:nvPr/>
        </p:nvSpPr>
        <p:spPr>
          <a:xfrm>
            <a:off x="243763" y="1749238"/>
            <a:ext cx="1441642" cy="2251528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9287E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4">
            <a:extLst>
              <a:ext uri="{FF2B5EF4-FFF2-40B4-BE49-F238E27FC236}">
                <a16:creationId xmlns:a16="http://schemas.microsoft.com/office/drawing/2014/main" id="{C52380B2-B6E8-724B-B667-C1027B0B8278}"/>
              </a:ext>
            </a:extLst>
          </p:cNvPr>
          <p:cNvCxnSpPr>
            <a:cxnSpLocks/>
          </p:cNvCxnSpPr>
          <p:nvPr/>
        </p:nvCxnSpPr>
        <p:spPr>
          <a:xfrm>
            <a:off x="372830" y="2226507"/>
            <a:ext cx="1175318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cxnSp>
        <p:nvCxnSpPr>
          <p:cNvPr id="8" name="直接箭头连接符 5">
            <a:extLst>
              <a:ext uri="{FF2B5EF4-FFF2-40B4-BE49-F238E27FC236}">
                <a16:creationId xmlns:a16="http://schemas.microsoft.com/office/drawing/2014/main" id="{574EFB42-94C9-4741-92B2-A2ACEE6B9CC4}"/>
              </a:ext>
            </a:extLst>
          </p:cNvPr>
          <p:cNvCxnSpPr>
            <a:cxnSpLocks/>
          </p:cNvCxnSpPr>
          <p:nvPr/>
        </p:nvCxnSpPr>
        <p:spPr>
          <a:xfrm>
            <a:off x="372830" y="2725308"/>
            <a:ext cx="1175318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F68DAB7-1579-1047-BE31-7ADE2271B98B}"/>
              </a:ext>
            </a:extLst>
          </p:cNvPr>
          <p:cNvSpPr/>
          <p:nvPr/>
        </p:nvSpPr>
        <p:spPr>
          <a:xfrm>
            <a:off x="318862" y="2312002"/>
            <a:ext cx="1296208" cy="3097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CN" altLang="en-US" sz="1400" dirty="0">
                <a:solidFill>
                  <a:srgbClr val="0928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攻击面检测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E8EC27-C141-4049-B751-D1C3CEF094AE}"/>
              </a:ext>
            </a:extLst>
          </p:cNvPr>
          <p:cNvSpPr/>
          <p:nvPr/>
        </p:nvSpPr>
        <p:spPr>
          <a:xfrm>
            <a:off x="661449" y="1440323"/>
            <a:ext cx="540000" cy="540000"/>
          </a:xfrm>
          <a:prstGeom prst="ellipse">
            <a:avLst/>
          </a:prstGeom>
          <a:solidFill>
            <a:srgbClr val="09287E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49B09A-5846-8F4B-B50A-E87EFD207B98}"/>
              </a:ext>
            </a:extLst>
          </p:cNvPr>
          <p:cNvSpPr/>
          <p:nvPr/>
        </p:nvSpPr>
        <p:spPr>
          <a:xfrm>
            <a:off x="713203" y="1555967"/>
            <a:ext cx="45397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DB707D-89BE-8544-AAC6-FCDD813A0C7A}"/>
              </a:ext>
            </a:extLst>
          </p:cNvPr>
          <p:cNvSpPr txBox="1"/>
          <p:nvPr/>
        </p:nvSpPr>
        <p:spPr>
          <a:xfrm>
            <a:off x="346577" y="2961633"/>
            <a:ext cx="1338828" cy="712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查看主机对外暴露的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端口、服务和组件。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展示访问控制之后的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结果。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B07CAA-C9AB-9A41-A63B-5757503E93AA}"/>
              </a:ext>
            </a:extLst>
          </p:cNvPr>
          <p:cNvSpPr/>
          <p:nvPr/>
        </p:nvSpPr>
        <p:spPr>
          <a:xfrm>
            <a:off x="2008307" y="1754233"/>
            <a:ext cx="1441642" cy="2256522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27EFF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rgbClr val="027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752E142-C193-2249-81D2-24376F9D63D3}"/>
              </a:ext>
            </a:extLst>
          </p:cNvPr>
          <p:cNvSpPr/>
          <p:nvPr/>
        </p:nvSpPr>
        <p:spPr>
          <a:xfrm>
            <a:off x="2437379" y="1440323"/>
            <a:ext cx="540000" cy="540000"/>
          </a:xfrm>
          <a:prstGeom prst="ellipse">
            <a:avLst/>
          </a:prstGeom>
          <a:solidFill>
            <a:srgbClr val="067E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FB99A4-2C76-B74B-98D4-6FA5FB48A6C5}"/>
              </a:ext>
            </a:extLst>
          </p:cNvPr>
          <p:cNvSpPr/>
          <p:nvPr/>
        </p:nvSpPr>
        <p:spPr>
          <a:xfrm>
            <a:off x="2489499" y="1529250"/>
            <a:ext cx="45397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19">
            <a:extLst>
              <a:ext uri="{FF2B5EF4-FFF2-40B4-BE49-F238E27FC236}">
                <a16:creationId xmlns:a16="http://schemas.microsoft.com/office/drawing/2014/main" id="{67DDC233-F7BE-9A4C-95E5-7DA3708CA7CF}"/>
              </a:ext>
            </a:extLst>
          </p:cNvPr>
          <p:cNvCxnSpPr>
            <a:cxnSpLocks/>
          </p:cNvCxnSpPr>
          <p:nvPr/>
        </p:nvCxnSpPr>
        <p:spPr>
          <a:xfrm>
            <a:off x="2229551" y="2227513"/>
            <a:ext cx="936351" cy="0"/>
          </a:xfrm>
          <a:prstGeom prst="straightConnector1">
            <a:avLst/>
          </a:prstGeom>
          <a:noFill/>
          <a:ln w="19050">
            <a:solidFill>
              <a:srgbClr val="027EFF"/>
            </a:solidFill>
            <a:headEnd type="oval" w="med" len="med"/>
            <a:tailEnd type="oval" w="med" len="med"/>
          </a:ln>
        </p:spPr>
      </p:cxnSp>
      <p:cxnSp>
        <p:nvCxnSpPr>
          <p:cNvPr id="24" name="直接箭头连接符 20">
            <a:extLst>
              <a:ext uri="{FF2B5EF4-FFF2-40B4-BE49-F238E27FC236}">
                <a16:creationId xmlns:a16="http://schemas.microsoft.com/office/drawing/2014/main" id="{AD1961E9-242C-8D4F-8155-6139D5B1402A}"/>
              </a:ext>
            </a:extLst>
          </p:cNvPr>
          <p:cNvCxnSpPr>
            <a:cxnSpLocks/>
          </p:cNvCxnSpPr>
          <p:nvPr/>
        </p:nvCxnSpPr>
        <p:spPr>
          <a:xfrm>
            <a:off x="2219169" y="2718042"/>
            <a:ext cx="946733" cy="0"/>
          </a:xfrm>
          <a:prstGeom prst="straightConnector1">
            <a:avLst/>
          </a:prstGeom>
          <a:noFill/>
          <a:ln w="19050">
            <a:solidFill>
              <a:srgbClr val="027EFF"/>
            </a:solidFill>
            <a:headEnd type="oval" w="med" len="med"/>
            <a:tailEnd type="oval" w="med" len="med"/>
          </a:ln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D4CAD89-9575-A14E-BF3C-F310187453B3}"/>
              </a:ext>
            </a:extLst>
          </p:cNvPr>
          <p:cNvSpPr/>
          <p:nvPr/>
        </p:nvSpPr>
        <p:spPr>
          <a:xfrm>
            <a:off x="2250353" y="2311497"/>
            <a:ext cx="915549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CN" altLang="en-US" sz="14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基线核查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EA371B1-BA75-F043-9FF4-48692EE988C4}"/>
              </a:ext>
            </a:extLst>
          </p:cNvPr>
          <p:cNvSpPr txBox="1"/>
          <p:nvPr/>
        </p:nvSpPr>
        <p:spPr>
          <a:xfrm>
            <a:off x="2095604" y="2973938"/>
            <a:ext cx="122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检测服务器上系统、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账号、弱口令、合规性配置中存在的风险点。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EA1B368-7CC8-F046-876A-C4009E401563}"/>
              </a:ext>
            </a:extLst>
          </p:cNvPr>
          <p:cNvSpPr/>
          <p:nvPr/>
        </p:nvSpPr>
        <p:spPr>
          <a:xfrm>
            <a:off x="3820859" y="1739713"/>
            <a:ext cx="1441642" cy="2266045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9287E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0F72AE-D0E0-724C-A1A0-0959E16D0AEA}"/>
              </a:ext>
            </a:extLst>
          </p:cNvPr>
          <p:cNvSpPr/>
          <p:nvPr/>
        </p:nvSpPr>
        <p:spPr>
          <a:xfrm>
            <a:off x="4241077" y="1440323"/>
            <a:ext cx="540000" cy="540000"/>
          </a:xfrm>
          <a:prstGeom prst="ellipse">
            <a:avLst/>
          </a:prstGeom>
          <a:solidFill>
            <a:srgbClr val="09287E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F26FF2-003A-614A-8C02-442783412D99}"/>
              </a:ext>
            </a:extLst>
          </p:cNvPr>
          <p:cNvSpPr/>
          <p:nvPr/>
        </p:nvSpPr>
        <p:spPr>
          <a:xfrm>
            <a:off x="4292839" y="1553029"/>
            <a:ext cx="45397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3">
            <a:extLst>
              <a:ext uri="{FF2B5EF4-FFF2-40B4-BE49-F238E27FC236}">
                <a16:creationId xmlns:a16="http://schemas.microsoft.com/office/drawing/2014/main" id="{E107F537-A423-CA4F-919C-8A91F463F842}"/>
              </a:ext>
            </a:extLst>
          </p:cNvPr>
          <p:cNvCxnSpPr>
            <a:cxnSpLocks/>
          </p:cNvCxnSpPr>
          <p:nvPr/>
        </p:nvCxnSpPr>
        <p:spPr>
          <a:xfrm>
            <a:off x="4119544" y="2222433"/>
            <a:ext cx="822725" cy="777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cxnSp>
        <p:nvCxnSpPr>
          <p:cNvPr id="28" name="直接箭头连接符 24">
            <a:extLst>
              <a:ext uri="{FF2B5EF4-FFF2-40B4-BE49-F238E27FC236}">
                <a16:creationId xmlns:a16="http://schemas.microsoft.com/office/drawing/2014/main" id="{BE6273A2-76C2-5F46-8391-3BB656B59295}"/>
              </a:ext>
            </a:extLst>
          </p:cNvPr>
          <p:cNvCxnSpPr>
            <a:cxnSpLocks/>
          </p:cNvCxnSpPr>
          <p:nvPr/>
        </p:nvCxnSpPr>
        <p:spPr>
          <a:xfrm>
            <a:off x="4119544" y="2718042"/>
            <a:ext cx="822725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D34E90D-D954-A143-93EB-EA64DF6115D2}"/>
              </a:ext>
            </a:extLst>
          </p:cNvPr>
          <p:cNvSpPr/>
          <p:nvPr/>
        </p:nvSpPr>
        <p:spPr>
          <a:xfrm>
            <a:off x="4052844" y="2307381"/>
            <a:ext cx="1005235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CN" altLang="en-US" sz="1400" dirty="0">
                <a:solidFill>
                  <a:srgbClr val="0928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漏洞管理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105B25-B6F0-374B-B584-69621C70176D}"/>
              </a:ext>
            </a:extLst>
          </p:cNvPr>
          <p:cNvSpPr txBox="1"/>
          <p:nvPr/>
        </p:nvSpPr>
        <p:spPr>
          <a:xfrm>
            <a:off x="4051695" y="2971450"/>
            <a:ext cx="108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检测系统存在的漏洞并做修复。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76133D5-A404-064E-900C-C30BC97106C0}"/>
              </a:ext>
            </a:extLst>
          </p:cNvPr>
          <p:cNvSpPr/>
          <p:nvPr/>
        </p:nvSpPr>
        <p:spPr>
          <a:xfrm>
            <a:off x="7384757" y="1734719"/>
            <a:ext cx="1441642" cy="2266046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2C355C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32C6DE-57A3-4F48-A3F6-BD03859A43F9}"/>
              </a:ext>
            </a:extLst>
          </p:cNvPr>
          <p:cNvSpPr/>
          <p:nvPr/>
        </p:nvSpPr>
        <p:spPr>
          <a:xfrm>
            <a:off x="7825443" y="1427223"/>
            <a:ext cx="540000" cy="540000"/>
          </a:xfrm>
          <a:prstGeom prst="ellipse">
            <a:avLst/>
          </a:prstGeom>
          <a:solidFill>
            <a:srgbClr val="2C355C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DEDD2D-75D4-064C-96E4-4D71F2BBFF41}"/>
              </a:ext>
            </a:extLst>
          </p:cNvPr>
          <p:cNvSpPr/>
          <p:nvPr/>
        </p:nvSpPr>
        <p:spPr>
          <a:xfrm>
            <a:off x="7840832" y="1545761"/>
            <a:ext cx="540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27">
            <a:extLst>
              <a:ext uri="{FF2B5EF4-FFF2-40B4-BE49-F238E27FC236}">
                <a16:creationId xmlns:a16="http://schemas.microsoft.com/office/drawing/2014/main" id="{62CCB9A6-CAEE-554B-9266-9FE10F9C28D2}"/>
              </a:ext>
            </a:extLst>
          </p:cNvPr>
          <p:cNvCxnSpPr>
            <a:cxnSpLocks/>
          </p:cNvCxnSpPr>
          <p:nvPr/>
        </p:nvCxnSpPr>
        <p:spPr>
          <a:xfrm>
            <a:off x="7687571" y="2223210"/>
            <a:ext cx="936000" cy="0"/>
          </a:xfrm>
          <a:prstGeom prst="straightConnector1">
            <a:avLst/>
          </a:prstGeom>
          <a:noFill/>
          <a:ln w="19050">
            <a:solidFill>
              <a:srgbClr val="2C355C"/>
            </a:solidFill>
            <a:headEnd type="oval" w="med" len="med"/>
            <a:tailEnd type="oval" w="med" len="med"/>
          </a:ln>
        </p:spPr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417967E8-A401-B04A-A92B-AA9FE0016FA2}"/>
              </a:ext>
            </a:extLst>
          </p:cNvPr>
          <p:cNvCxnSpPr>
            <a:cxnSpLocks/>
          </p:cNvCxnSpPr>
          <p:nvPr/>
        </p:nvCxnSpPr>
        <p:spPr>
          <a:xfrm>
            <a:off x="7687571" y="2749107"/>
            <a:ext cx="936000" cy="0"/>
          </a:xfrm>
          <a:prstGeom prst="straightConnector1">
            <a:avLst/>
          </a:prstGeom>
          <a:noFill/>
          <a:ln w="19050">
            <a:solidFill>
              <a:srgbClr val="2C355C"/>
            </a:solidFill>
            <a:headEnd type="oval" w="med" len="med"/>
            <a:tailEnd type="oval" w="med" len="med"/>
          </a:ln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E37AB7F-1DE6-5647-8636-16A6FBE19DB5}"/>
              </a:ext>
            </a:extLst>
          </p:cNvPr>
          <p:cNvSpPr/>
          <p:nvPr/>
        </p:nvSpPr>
        <p:spPr>
          <a:xfrm>
            <a:off x="7481956" y="2344673"/>
            <a:ext cx="1293792" cy="3066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CN" altLang="en-US" sz="1400" dirty="0">
                <a:solidFill>
                  <a:srgbClr val="2C35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129C36C-B141-334A-AAC5-E7B369DEAFFB}"/>
              </a:ext>
            </a:extLst>
          </p:cNvPr>
          <p:cNvSpPr/>
          <p:nvPr/>
        </p:nvSpPr>
        <p:spPr>
          <a:xfrm>
            <a:off x="5591196" y="1744160"/>
            <a:ext cx="1596777" cy="2266045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27EFF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rgbClr val="027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F7B2280-5729-354D-9BBA-45BAFAB20814}"/>
              </a:ext>
            </a:extLst>
          </p:cNvPr>
          <p:cNvSpPr/>
          <p:nvPr/>
        </p:nvSpPr>
        <p:spPr>
          <a:xfrm>
            <a:off x="6132332" y="1432218"/>
            <a:ext cx="540000" cy="540000"/>
          </a:xfrm>
          <a:prstGeom prst="ellipse">
            <a:avLst/>
          </a:prstGeom>
          <a:solidFill>
            <a:srgbClr val="067E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9F24C4-372B-AF4B-836F-A91F0BDF1EB7}"/>
              </a:ext>
            </a:extLst>
          </p:cNvPr>
          <p:cNvSpPr/>
          <p:nvPr/>
        </p:nvSpPr>
        <p:spPr>
          <a:xfrm>
            <a:off x="6172873" y="1553029"/>
            <a:ext cx="45397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19">
            <a:extLst>
              <a:ext uri="{FF2B5EF4-FFF2-40B4-BE49-F238E27FC236}">
                <a16:creationId xmlns:a16="http://schemas.microsoft.com/office/drawing/2014/main" id="{6BC9063C-85D5-4C4F-9F4C-6816A5BA1C4D}"/>
              </a:ext>
            </a:extLst>
          </p:cNvPr>
          <p:cNvCxnSpPr>
            <a:cxnSpLocks/>
          </p:cNvCxnSpPr>
          <p:nvPr/>
        </p:nvCxnSpPr>
        <p:spPr>
          <a:xfrm>
            <a:off x="5712654" y="2216795"/>
            <a:ext cx="1384734" cy="0"/>
          </a:xfrm>
          <a:prstGeom prst="straightConnector1">
            <a:avLst/>
          </a:prstGeom>
          <a:noFill/>
          <a:ln w="19050">
            <a:solidFill>
              <a:srgbClr val="027EFF"/>
            </a:solidFill>
            <a:headEnd type="oval" w="med" len="med"/>
            <a:tailEnd type="oval" w="med" len="med"/>
          </a:ln>
        </p:spPr>
      </p:cxnSp>
      <p:cxnSp>
        <p:nvCxnSpPr>
          <p:cNvPr id="48" name="直接箭头连接符 20">
            <a:extLst>
              <a:ext uri="{FF2B5EF4-FFF2-40B4-BE49-F238E27FC236}">
                <a16:creationId xmlns:a16="http://schemas.microsoft.com/office/drawing/2014/main" id="{DAC6729A-1E10-424B-A307-603F96B1C440}"/>
              </a:ext>
            </a:extLst>
          </p:cNvPr>
          <p:cNvCxnSpPr>
            <a:cxnSpLocks/>
          </p:cNvCxnSpPr>
          <p:nvPr/>
        </p:nvCxnSpPr>
        <p:spPr>
          <a:xfrm>
            <a:off x="5733407" y="2741207"/>
            <a:ext cx="1363981" cy="0"/>
          </a:xfrm>
          <a:prstGeom prst="straightConnector1">
            <a:avLst/>
          </a:prstGeom>
          <a:noFill/>
          <a:ln w="19050">
            <a:solidFill>
              <a:srgbClr val="027EFF"/>
            </a:solidFill>
            <a:headEnd type="oval" w="med" len="med"/>
            <a:tailEnd type="oval" w="med" len="med"/>
          </a:ln>
        </p:spPr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46A32E3-4DF3-8B4F-9671-20E5B0F6832A}"/>
              </a:ext>
            </a:extLst>
          </p:cNvPr>
          <p:cNvSpPr/>
          <p:nvPr/>
        </p:nvSpPr>
        <p:spPr>
          <a:xfrm>
            <a:off x="5593535" y="2331908"/>
            <a:ext cx="1578621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zh-CN" altLang="en-US" sz="14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</a:t>
            </a:r>
            <a:r>
              <a:rPr lang="en-US" altLang="zh-CN" sz="14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r>
              <a:rPr lang="en-US" altLang="zh-CN" sz="14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处置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6EB2CF-8469-7A42-AC51-9DF5982EEDB4}"/>
              </a:ext>
            </a:extLst>
          </p:cNvPr>
          <p:cNvSpPr txBox="1"/>
          <p:nvPr/>
        </p:nvSpPr>
        <p:spPr>
          <a:xfrm>
            <a:off x="272060" y="158975"/>
            <a:ext cx="53191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以资产为纽带将安全能力统一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441F69-F223-3148-B0CD-52B000D44880}"/>
              </a:ext>
            </a:extLst>
          </p:cNvPr>
          <p:cNvSpPr/>
          <p:nvPr/>
        </p:nvSpPr>
        <p:spPr>
          <a:xfrm>
            <a:off x="243763" y="4188125"/>
            <a:ext cx="5018738" cy="28990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事前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7695065-9FF3-EA4E-867A-10CE1CF500B9}"/>
              </a:ext>
            </a:extLst>
          </p:cNvPr>
          <p:cNvSpPr/>
          <p:nvPr/>
        </p:nvSpPr>
        <p:spPr>
          <a:xfrm>
            <a:off x="5570196" y="4188124"/>
            <a:ext cx="3256204" cy="28990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事中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事后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BACAA9-4D83-6B45-9269-61FFCCBE6CBF}"/>
              </a:ext>
            </a:extLst>
          </p:cNvPr>
          <p:cNvSpPr txBox="1"/>
          <p:nvPr/>
        </p:nvSpPr>
        <p:spPr>
          <a:xfrm>
            <a:off x="309597" y="681122"/>
            <a:ext cx="298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主机类型资产视图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81F6774-C44C-1C40-8A67-34DFA1697FC6}"/>
              </a:ext>
            </a:extLst>
          </p:cNvPr>
          <p:cNvSpPr txBox="1"/>
          <p:nvPr/>
        </p:nvSpPr>
        <p:spPr>
          <a:xfrm>
            <a:off x="5699589" y="2970788"/>
            <a:ext cx="1459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从入侵防御、病毒查杀、安全管理中提取精准告警，已防护住且无需人工介入的不用展示。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0906D19-7950-4640-8783-E1E77AE72571}"/>
              </a:ext>
            </a:extLst>
          </p:cNvPr>
          <p:cNvSpPr txBox="1"/>
          <p:nvPr/>
        </p:nvSpPr>
        <p:spPr>
          <a:xfrm>
            <a:off x="7537621" y="2970788"/>
            <a:ext cx="122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将资产同步到堡垒机中，自动完成该资产日志审计的配置下发。</a:t>
            </a:r>
          </a:p>
        </p:txBody>
      </p:sp>
    </p:spTree>
    <p:extLst>
      <p:ext uri="{BB962C8B-B14F-4D97-AF65-F5344CB8AC3E}">
        <p14:creationId xmlns:p14="http://schemas.microsoft.com/office/powerpoint/2010/main" val="347166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81A1CF63-83C3-6641-9283-06D48DCA6175}"/>
              </a:ext>
            </a:extLst>
          </p:cNvPr>
          <p:cNvSpPr/>
          <p:nvPr/>
        </p:nvSpPr>
        <p:spPr>
          <a:xfrm>
            <a:off x="423882" y="1610510"/>
            <a:ext cx="1888770" cy="2282482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9287E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4">
            <a:extLst>
              <a:ext uri="{FF2B5EF4-FFF2-40B4-BE49-F238E27FC236}">
                <a16:creationId xmlns:a16="http://schemas.microsoft.com/office/drawing/2014/main" id="{8D94EE1F-5837-C944-9A30-B1F76196CE2A}"/>
              </a:ext>
            </a:extLst>
          </p:cNvPr>
          <p:cNvCxnSpPr/>
          <p:nvPr/>
        </p:nvCxnSpPr>
        <p:spPr>
          <a:xfrm>
            <a:off x="552949" y="2413195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cxnSp>
        <p:nvCxnSpPr>
          <p:cNvPr id="8" name="直接箭头连接符 5">
            <a:extLst>
              <a:ext uri="{FF2B5EF4-FFF2-40B4-BE49-F238E27FC236}">
                <a16:creationId xmlns:a16="http://schemas.microsoft.com/office/drawing/2014/main" id="{965CFEEB-960A-2949-8DDD-294897F25340}"/>
              </a:ext>
            </a:extLst>
          </p:cNvPr>
          <p:cNvCxnSpPr/>
          <p:nvPr/>
        </p:nvCxnSpPr>
        <p:spPr>
          <a:xfrm>
            <a:off x="552949" y="2908803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8E643C0-D04A-3847-96E7-B8A546E0DE63}"/>
              </a:ext>
            </a:extLst>
          </p:cNvPr>
          <p:cNvSpPr/>
          <p:nvPr/>
        </p:nvSpPr>
        <p:spPr>
          <a:xfrm>
            <a:off x="569316" y="2498143"/>
            <a:ext cx="1578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928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漏洞扫描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B105DE9-B3DE-A247-8648-D5A6DEE872ED}"/>
              </a:ext>
            </a:extLst>
          </p:cNvPr>
          <p:cNvSpPr/>
          <p:nvPr/>
        </p:nvSpPr>
        <p:spPr>
          <a:xfrm>
            <a:off x="2539795" y="1620265"/>
            <a:ext cx="1888770" cy="2272728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27EFF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rgbClr val="027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150DA47-EFF4-E549-ABAB-11D0B1D4DB3B}"/>
              </a:ext>
            </a:extLst>
          </p:cNvPr>
          <p:cNvSpPr/>
          <p:nvPr/>
        </p:nvSpPr>
        <p:spPr>
          <a:xfrm>
            <a:off x="4724641" y="1610510"/>
            <a:ext cx="1888770" cy="2282482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9287E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6C4BFA-8F4D-FB49-8144-E7FD477DF525}"/>
              </a:ext>
            </a:extLst>
          </p:cNvPr>
          <p:cNvSpPr/>
          <p:nvPr/>
        </p:nvSpPr>
        <p:spPr>
          <a:xfrm>
            <a:off x="1008267" y="1250509"/>
            <a:ext cx="720000" cy="720000"/>
          </a:xfrm>
          <a:prstGeom prst="ellipse">
            <a:avLst/>
          </a:prstGeom>
          <a:solidFill>
            <a:srgbClr val="09287E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B2E8128-C732-1548-95CE-F440E17DC17E}"/>
              </a:ext>
            </a:extLst>
          </p:cNvPr>
          <p:cNvSpPr/>
          <p:nvPr/>
        </p:nvSpPr>
        <p:spPr>
          <a:xfrm>
            <a:off x="3068269" y="1286700"/>
            <a:ext cx="720000" cy="720000"/>
          </a:xfrm>
          <a:prstGeom prst="ellipse">
            <a:avLst/>
          </a:prstGeom>
          <a:solidFill>
            <a:srgbClr val="067E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6BE91CC-0FC5-064E-AD07-3D6DEE724333}"/>
              </a:ext>
            </a:extLst>
          </p:cNvPr>
          <p:cNvSpPr/>
          <p:nvPr/>
        </p:nvSpPr>
        <p:spPr>
          <a:xfrm>
            <a:off x="5263885" y="1250509"/>
            <a:ext cx="720000" cy="720000"/>
          </a:xfrm>
          <a:prstGeom prst="ellipse">
            <a:avLst/>
          </a:prstGeom>
          <a:solidFill>
            <a:srgbClr val="09287E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7C142B-4EA4-764C-90EA-7299147AC816}"/>
              </a:ext>
            </a:extLst>
          </p:cNvPr>
          <p:cNvSpPr/>
          <p:nvPr/>
        </p:nvSpPr>
        <p:spPr>
          <a:xfrm>
            <a:off x="1113345" y="1389432"/>
            <a:ext cx="54694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5A9848-AF02-D843-9C37-798737769AAB}"/>
              </a:ext>
            </a:extLst>
          </p:cNvPr>
          <p:cNvSpPr/>
          <p:nvPr/>
        </p:nvSpPr>
        <p:spPr>
          <a:xfrm>
            <a:off x="3190641" y="1421646"/>
            <a:ext cx="54694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F2B961-4F1B-8B4A-A0C1-7BF513DBCE69}"/>
              </a:ext>
            </a:extLst>
          </p:cNvPr>
          <p:cNvSpPr/>
          <p:nvPr/>
        </p:nvSpPr>
        <p:spPr>
          <a:xfrm>
            <a:off x="5360010" y="1379676"/>
            <a:ext cx="54694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5B3149E3-A063-5645-B41D-B5EEA428568C}"/>
              </a:ext>
            </a:extLst>
          </p:cNvPr>
          <p:cNvCxnSpPr/>
          <p:nvPr/>
        </p:nvCxnSpPr>
        <p:spPr>
          <a:xfrm>
            <a:off x="2689955" y="2394789"/>
            <a:ext cx="1620000" cy="0"/>
          </a:xfrm>
          <a:prstGeom prst="straightConnector1">
            <a:avLst/>
          </a:prstGeom>
          <a:noFill/>
          <a:ln w="19050">
            <a:solidFill>
              <a:srgbClr val="027EFF"/>
            </a:solidFill>
            <a:headEnd type="oval" w="med" len="med"/>
            <a:tailEnd type="oval" w="med" len="med"/>
          </a:ln>
        </p:spPr>
      </p:cxnSp>
      <p:cxnSp>
        <p:nvCxnSpPr>
          <p:cNvPr id="20" name="直接箭头连接符 20">
            <a:extLst>
              <a:ext uri="{FF2B5EF4-FFF2-40B4-BE49-F238E27FC236}">
                <a16:creationId xmlns:a16="http://schemas.microsoft.com/office/drawing/2014/main" id="{7D2E94B8-1CF7-304C-B35A-8A2963FC307E}"/>
              </a:ext>
            </a:extLst>
          </p:cNvPr>
          <p:cNvCxnSpPr/>
          <p:nvPr/>
        </p:nvCxnSpPr>
        <p:spPr>
          <a:xfrm>
            <a:off x="2679573" y="2919201"/>
            <a:ext cx="1620000" cy="0"/>
          </a:xfrm>
          <a:prstGeom prst="straightConnector1">
            <a:avLst/>
          </a:prstGeom>
          <a:noFill/>
          <a:ln w="19050">
            <a:solidFill>
              <a:srgbClr val="027EFF"/>
            </a:solidFill>
            <a:headEnd type="oval" w="med" len="med"/>
            <a:tailEnd type="oval" w="med" len="med"/>
          </a:ln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4F04B93-30D0-7043-B64F-528BD98A41FE}"/>
              </a:ext>
            </a:extLst>
          </p:cNvPr>
          <p:cNvSpPr/>
          <p:nvPr/>
        </p:nvSpPr>
        <p:spPr>
          <a:xfrm>
            <a:off x="2710757" y="2512656"/>
            <a:ext cx="1578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</a:t>
            </a:r>
          </a:p>
        </p:txBody>
      </p:sp>
      <p:cxnSp>
        <p:nvCxnSpPr>
          <p:cNvPr id="22" name="直接箭头连接符 23">
            <a:extLst>
              <a:ext uri="{FF2B5EF4-FFF2-40B4-BE49-F238E27FC236}">
                <a16:creationId xmlns:a16="http://schemas.microsoft.com/office/drawing/2014/main" id="{AD41E5DC-C95A-AE4B-ADAC-D41A002139B6}"/>
              </a:ext>
            </a:extLst>
          </p:cNvPr>
          <p:cNvCxnSpPr/>
          <p:nvPr/>
        </p:nvCxnSpPr>
        <p:spPr>
          <a:xfrm>
            <a:off x="4851921" y="2423592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cxnSp>
        <p:nvCxnSpPr>
          <p:cNvPr id="23" name="直接箭头连接符 24">
            <a:extLst>
              <a:ext uri="{FF2B5EF4-FFF2-40B4-BE49-F238E27FC236}">
                <a16:creationId xmlns:a16="http://schemas.microsoft.com/office/drawing/2014/main" id="{555F4CB8-708A-1A41-B5F3-9A4F6FF4B41A}"/>
              </a:ext>
            </a:extLst>
          </p:cNvPr>
          <p:cNvCxnSpPr/>
          <p:nvPr/>
        </p:nvCxnSpPr>
        <p:spPr>
          <a:xfrm>
            <a:off x="4851921" y="2919201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F6A936C-87F8-5746-A1EE-286BD133EEBA}"/>
              </a:ext>
            </a:extLst>
          </p:cNvPr>
          <p:cNvSpPr/>
          <p:nvPr/>
        </p:nvSpPr>
        <p:spPr>
          <a:xfrm>
            <a:off x="5011308" y="2508540"/>
            <a:ext cx="13024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928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防篡改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0F1736-BD1C-0542-A30C-629303804879}"/>
              </a:ext>
            </a:extLst>
          </p:cNvPr>
          <p:cNvSpPr txBox="1"/>
          <p:nvPr/>
        </p:nvSpPr>
        <p:spPr>
          <a:xfrm>
            <a:off x="512064" y="3082227"/>
            <a:ext cx="191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防护后的网站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资产做持续漏洞检测。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13EB0B-22A6-DF4F-928B-13E6553378D7}"/>
              </a:ext>
            </a:extLst>
          </p:cNvPr>
          <p:cNvSpPr txBox="1"/>
          <p:nvPr/>
        </p:nvSpPr>
        <p:spPr>
          <a:xfrm>
            <a:off x="2643439" y="3083195"/>
            <a:ext cx="178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对网站资产做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防护。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F1A873D-1EA1-C042-A577-56D938B26059}"/>
              </a:ext>
            </a:extLst>
          </p:cNvPr>
          <p:cNvSpPr txBox="1"/>
          <p:nvPr/>
        </p:nvSpPr>
        <p:spPr>
          <a:xfrm>
            <a:off x="4762089" y="3083196"/>
            <a:ext cx="170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守护网站的最后一道关口。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607180B5-E6F4-8E45-93B5-0AEB98C63AC4}"/>
              </a:ext>
            </a:extLst>
          </p:cNvPr>
          <p:cNvSpPr/>
          <p:nvPr/>
        </p:nvSpPr>
        <p:spPr>
          <a:xfrm>
            <a:off x="6892653" y="1610510"/>
            <a:ext cx="1888770" cy="2282482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67EFF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F3B6C5C-FE5C-214E-B0E0-74D56884EB6E}"/>
              </a:ext>
            </a:extLst>
          </p:cNvPr>
          <p:cNvSpPr/>
          <p:nvPr/>
        </p:nvSpPr>
        <p:spPr>
          <a:xfrm>
            <a:off x="7477038" y="1250509"/>
            <a:ext cx="720000" cy="720000"/>
          </a:xfrm>
          <a:prstGeom prst="ellipse">
            <a:avLst/>
          </a:prstGeom>
          <a:solidFill>
            <a:srgbClr val="067E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102AC6B-23AF-454B-B855-B837DC4A1837}"/>
              </a:ext>
            </a:extLst>
          </p:cNvPr>
          <p:cNvSpPr/>
          <p:nvPr/>
        </p:nvSpPr>
        <p:spPr>
          <a:xfrm>
            <a:off x="7585251" y="1389880"/>
            <a:ext cx="5455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27">
            <a:extLst>
              <a:ext uri="{FF2B5EF4-FFF2-40B4-BE49-F238E27FC236}">
                <a16:creationId xmlns:a16="http://schemas.microsoft.com/office/drawing/2014/main" id="{76047B8B-8A2E-3F48-A9A3-1DA9CCC228B3}"/>
              </a:ext>
            </a:extLst>
          </p:cNvPr>
          <p:cNvCxnSpPr>
            <a:cxnSpLocks/>
          </p:cNvCxnSpPr>
          <p:nvPr/>
        </p:nvCxnSpPr>
        <p:spPr>
          <a:xfrm>
            <a:off x="7042631" y="2423592"/>
            <a:ext cx="1620000" cy="0"/>
          </a:xfrm>
          <a:prstGeom prst="straightConnector1">
            <a:avLst/>
          </a:prstGeom>
          <a:noFill/>
          <a:ln w="19050">
            <a:solidFill>
              <a:srgbClr val="067EFF"/>
            </a:solidFill>
            <a:headEnd type="oval" w="med" len="med"/>
            <a:tailEnd type="oval" w="med" len="med"/>
          </a:ln>
        </p:spPr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24B7DD8B-738E-2542-9797-1059B5ED6E2B}"/>
              </a:ext>
            </a:extLst>
          </p:cNvPr>
          <p:cNvCxnSpPr>
            <a:cxnSpLocks/>
          </p:cNvCxnSpPr>
          <p:nvPr/>
        </p:nvCxnSpPr>
        <p:spPr>
          <a:xfrm>
            <a:off x="7042631" y="2919201"/>
            <a:ext cx="1620000" cy="0"/>
          </a:xfrm>
          <a:prstGeom prst="straightConnector1">
            <a:avLst/>
          </a:prstGeom>
          <a:noFill/>
          <a:ln w="19050">
            <a:solidFill>
              <a:srgbClr val="067EFF"/>
            </a:solidFill>
            <a:headEnd type="oval" w="med" len="med"/>
            <a:tailEnd type="oval" w="med" len="med"/>
          </a:ln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CFC48EE-1008-3949-8604-9EDA39B8E3CF}"/>
              </a:ext>
            </a:extLst>
          </p:cNvPr>
          <p:cNvSpPr/>
          <p:nvPr/>
        </p:nvSpPr>
        <p:spPr>
          <a:xfrm>
            <a:off x="7205623" y="2508540"/>
            <a:ext cx="1293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r>
              <a:rPr lang="en-US" altLang="zh-CN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18E559-3431-8545-A54F-8BC2EEB1D606}"/>
              </a:ext>
            </a:extLst>
          </p:cNvPr>
          <p:cNvSpPr txBox="1"/>
          <p:nvPr/>
        </p:nvSpPr>
        <p:spPr>
          <a:xfrm>
            <a:off x="7038638" y="3082227"/>
            <a:ext cx="1742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精准告警，仅展示需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人工介入的日志，如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WEBSHELL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一键对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WEBSHELL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进行检查。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FA31BF0-5A0B-544A-8B4C-0CE73C93B18B}"/>
              </a:ext>
            </a:extLst>
          </p:cNvPr>
          <p:cNvSpPr txBox="1"/>
          <p:nvPr/>
        </p:nvSpPr>
        <p:spPr>
          <a:xfrm>
            <a:off x="272059" y="158975"/>
            <a:ext cx="537872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以资产为纽带将安全能力统一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96D25DB-750C-DE42-9372-0989579F39F3}"/>
              </a:ext>
            </a:extLst>
          </p:cNvPr>
          <p:cNvSpPr/>
          <p:nvPr/>
        </p:nvSpPr>
        <p:spPr>
          <a:xfrm>
            <a:off x="414129" y="4114070"/>
            <a:ext cx="1888770" cy="28990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事前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046636-A9BA-8548-9B9C-D0806557A3C6}"/>
              </a:ext>
            </a:extLst>
          </p:cNvPr>
          <p:cNvSpPr/>
          <p:nvPr/>
        </p:nvSpPr>
        <p:spPr>
          <a:xfrm>
            <a:off x="2519727" y="4111340"/>
            <a:ext cx="4093683" cy="28990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事中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948BB0F-8FBC-604E-B258-AB9F528A24E6}"/>
              </a:ext>
            </a:extLst>
          </p:cNvPr>
          <p:cNvSpPr/>
          <p:nvPr/>
        </p:nvSpPr>
        <p:spPr>
          <a:xfrm>
            <a:off x="6892653" y="4111340"/>
            <a:ext cx="1888770" cy="28990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事后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AFA681B-7C17-C645-A4D5-28B56296A75F}"/>
              </a:ext>
            </a:extLst>
          </p:cNvPr>
          <p:cNvSpPr txBox="1"/>
          <p:nvPr/>
        </p:nvSpPr>
        <p:spPr>
          <a:xfrm>
            <a:off x="309597" y="681122"/>
            <a:ext cx="298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网站类型资产视图</a:t>
            </a:r>
          </a:p>
        </p:txBody>
      </p:sp>
    </p:spTree>
    <p:extLst>
      <p:ext uri="{BB962C8B-B14F-4D97-AF65-F5344CB8AC3E}">
        <p14:creationId xmlns:p14="http://schemas.microsoft.com/office/powerpoint/2010/main" val="254226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BD3F7F0-C0C5-F444-B0CC-A15900BD9076}"/>
              </a:ext>
            </a:extLst>
          </p:cNvPr>
          <p:cNvSpPr txBox="1"/>
          <p:nvPr/>
        </p:nvSpPr>
        <p:spPr>
          <a:xfrm>
            <a:off x="309597" y="681122"/>
            <a:ext cx="298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数据库类型资产视图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A828F8E-17AA-EE4A-B9C7-320C902A3835}"/>
              </a:ext>
            </a:extLst>
          </p:cNvPr>
          <p:cNvSpPr/>
          <p:nvPr/>
        </p:nvSpPr>
        <p:spPr>
          <a:xfrm>
            <a:off x="423882" y="1610510"/>
            <a:ext cx="1888770" cy="2432214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9287E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4">
            <a:extLst>
              <a:ext uri="{FF2B5EF4-FFF2-40B4-BE49-F238E27FC236}">
                <a16:creationId xmlns:a16="http://schemas.microsoft.com/office/drawing/2014/main" id="{9C5EEEDB-4648-0A44-82A9-D12468E17F85}"/>
              </a:ext>
            </a:extLst>
          </p:cNvPr>
          <p:cNvCxnSpPr/>
          <p:nvPr/>
        </p:nvCxnSpPr>
        <p:spPr>
          <a:xfrm>
            <a:off x="552949" y="2593401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295D83F6-9557-314A-A27C-B34219633BE3}"/>
              </a:ext>
            </a:extLst>
          </p:cNvPr>
          <p:cNvCxnSpPr/>
          <p:nvPr/>
        </p:nvCxnSpPr>
        <p:spPr>
          <a:xfrm>
            <a:off x="552949" y="3089009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0985BA4-BF71-A04B-9AE5-7546CCDF0CCF}"/>
              </a:ext>
            </a:extLst>
          </p:cNvPr>
          <p:cNvSpPr/>
          <p:nvPr/>
        </p:nvSpPr>
        <p:spPr>
          <a:xfrm>
            <a:off x="569316" y="2678349"/>
            <a:ext cx="1578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928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漏洞扫描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1FD0DCF-A26F-904E-925B-0759923EE6AE}"/>
              </a:ext>
            </a:extLst>
          </p:cNvPr>
          <p:cNvSpPr/>
          <p:nvPr/>
        </p:nvSpPr>
        <p:spPr>
          <a:xfrm>
            <a:off x="2539795" y="1620265"/>
            <a:ext cx="1888770" cy="2432214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27EFF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rgbClr val="027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09FA4B1-B641-A84A-9F6F-77BDEB61D4F0}"/>
              </a:ext>
            </a:extLst>
          </p:cNvPr>
          <p:cNvSpPr/>
          <p:nvPr/>
        </p:nvSpPr>
        <p:spPr>
          <a:xfrm>
            <a:off x="4724641" y="1610510"/>
            <a:ext cx="1888770" cy="2441969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9287E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C25E75-FCA7-E74D-BA22-D9062DC43856}"/>
              </a:ext>
            </a:extLst>
          </p:cNvPr>
          <p:cNvSpPr/>
          <p:nvPr/>
        </p:nvSpPr>
        <p:spPr>
          <a:xfrm>
            <a:off x="1008267" y="1250509"/>
            <a:ext cx="720000" cy="720000"/>
          </a:xfrm>
          <a:prstGeom prst="ellipse">
            <a:avLst/>
          </a:prstGeom>
          <a:solidFill>
            <a:srgbClr val="09287E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F133B7C-A533-514D-8AD0-FE181A4D9755}"/>
              </a:ext>
            </a:extLst>
          </p:cNvPr>
          <p:cNvSpPr/>
          <p:nvPr/>
        </p:nvSpPr>
        <p:spPr>
          <a:xfrm>
            <a:off x="3068269" y="1286700"/>
            <a:ext cx="720000" cy="720000"/>
          </a:xfrm>
          <a:prstGeom prst="ellipse">
            <a:avLst/>
          </a:prstGeom>
          <a:solidFill>
            <a:srgbClr val="067E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3EF4E3-5E41-134B-A88B-86BBF666A1A5}"/>
              </a:ext>
            </a:extLst>
          </p:cNvPr>
          <p:cNvSpPr/>
          <p:nvPr/>
        </p:nvSpPr>
        <p:spPr>
          <a:xfrm>
            <a:off x="5263885" y="1250509"/>
            <a:ext cx="720000" cy="720000"/>
          </a:xfrm>
          <a:prstGeom prst="ellipse">
            <a:avLst/>
          </a:prstGeom>
          <a:solidFill>
            <a:srgbClr val="09287E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BB1C55-133D-CA46-AF3E-3E2EC32E1DD4}"/>
              </a:ext>
            </a:extLst>
          </p:cNvPr>
          <p:cNvSpPr/>
          <p:nvPr/>
        </p:nvSpPr>
        <p:spPr>
          <a:xfrm>
            <a:off x="1113345" y="1389432"/>
            <a:ext cx="54694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8F790E-E9F5-9B49-B902-3D97FA0B6BB7}"/>
              </a:ext>
            </a:extLst>
          </p:cNvPr>
          <p:cNvSpPr/>
          <p:nvPr/>
        </p:nvSpPr>
        <p:spPr>
          <a:xfrm>
            <a:off x="3190641" y="1421646"/>
            <a:ext cx="54694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0FE3F4-DBC2-4648-9C96-F30C73DBBCD0}"/>
              </a:ext>
            </a:extLst>
          </p:cNvPr>
          <p:cNvSpPr/>
          <p:nvPr/>
        </p:nvSpPr>
        <p:spPr>
          <a:xfrm>
            <a:off x="5360010" y="1379676"/>
            <a:ext cx="54694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F8F1858-921E-FE4F-B402-526F00F51E1C}"/>
              </a:ext>
            </a:extLst>
          </p:cNvPr>
          <p:cNvCxnSpPr/>
          <p:nvPr/>
        </p:nvCxnSpPr>
        <p:spPr>
          <a:xfrm>
            <a:off x="2689955" y="2574995"/>
            <a:ext cx="1620000" cy="0"/>
          </a:xfrm>
          <a:prstGeom prst="straightConnector1">
            <a:avLst/>
          </a:prstGeom>
          <a:noFill/>
          <a:ln w="19050">
            <a:solidFill>
              <a:srgbClr val="027EFF"/>
            </a:solidFill>
            <a:headEnd type="oval" w="med" len="med"/>
            <a:tailEnd type="oval" w="med" len="med"/>
          </a:ln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E10FA0C-A6A9-B84B-8090-4E4175E3EDA5}"/>
              </a:ext>
            </a:extLst>
          </p:cNvPr>
          <p:cNvCxnSpPr/>
          <p:nvPr/>
        </p:nvCxnSpPr>
        <p:spPr>
          <a:xfrm>
            <a:off x="2679573" y="3099407"/>
            <a:ext cx="1620000" cy="0"/>
          </a:xfrm>
          <a:prstGeom prst="straightConnector1">
            <a:avLst/>
          </a:prstGeom>
          <a:noFill/>
          <a:ln w="19050">
            <a:solidFill>
              <a:srgbClr val="027EFF"/>
            </a:solidFill>
            <a:headEnd type="oval" w="med" len="med"/>
            <a:tailEnd type="oval" w="med" len="med"/>
          </a:ln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62C6491-7357-3E42-AF85-B9304C440480}"/>
              </a:ext>
            </a:extLst>
          </p:cNvPr>
          <p:cNvSpPr/>
          <p:nvPr/>
        </p:nvSpPr>
        <p:spPr>
          <a:xfrm>
            <a:off x="2710757" y="2692862"/>
            <a:ext cx="1578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数据库防护</a:t>
            </a:r>
          </a:p>
        </p:txBody>
      </p:sp>
      <p:cxnSp>
        <p:nvCxnSpPr>
          <p:cNvPr id="23" name="直接箭头连接符 23">
            <a:extLst>
              <a:ext uri="{FF2B5EF4-FFF2-40B4-BE49-F238E27FC236}">
                <a16:creationId xmlns:a16="http://schemas.microsoft.com/office/drawing/2014/main" id="{4E78E9E6-32F8-1842-AEA0-A56DD47FE5BA}"/>
              </a:ext>
            </a:extLst>
          </p:cNvPr>
          <p:cNvCxnSpPr/>
          <p:nvPr/>
        </p:nvCxnSpPr>
        <p:spPr>
          <a:xfrm>
            <a:off x="4851921" y="2603798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cxnSp>
        <p:nvCxnSpPr>
          <p:cNvPr id="24" name="直接箭头连接符 24">
            <a:extLst>
              <a:ext uri="{FF2B5EF4-FFF2-40B4-BE49-F238E27FC236}">
                <a16:creationId xmlns:a16="http://schemas.microsoft.com/office/drawing/2014/main" id="{F7875036-3247-CC4A-A315-2E0E4A373BE3}"/>
              </a:ext>
            </a:extLst>
          </p:cNvPr>
          <p:cNvCxnSpPr/>
          <p:nvPr/>
        </p:nvCxnSpPr>
        <p:spPr>
          <a:xfrm>
            <a:off x="4851921" y="3099407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9C236BF-7D50-5B4E-B303-44654CA1BA71}"/>
              </a:ext>
            </a:extLst>
          </p:cNvPr>
          <p:cNvSpPr/>
          <p:nvPr/>
        </p:nvSpPr>
        <p:spPr>
          <a:xfrm>
            <a:off x="4978650" y="2688746"/>
            <a:ext cx="1578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928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r>
              <a:rPr lang="en-US" altLang="zh-CN" sz="1600" dirty="0">
                <a:solidFill>
                  <a:srgbClr val="0928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rgbClr val="0928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372E2A-7956-7945-84F7-8858954E82E9}"/>
              </a:ext>
            </a:extLst>
          </p:cNvPr>
          <p:cNvSpPr txBox="1"/>
          <p:nvPr/>
        </p:nvSpPr>
        <p:spPr>
          <a:xfrm>
            <a:off x="526696" y="3323821"/>
            <a:ext cx="171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对数据库做安全检查。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0B6C21A-357F-C04F-B3A1-A7FAD3509EBF}"/>
              </a:ext>
            </a:extLst>
          </p:cNvPr>
          <p:cNvSpPr txBox="1"/>
          <p:nvPr/>
        </p:nvSpPr>
        <p:spPr>
          <a:xfrm>
            <a:off x="2667053" y="3327142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防御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注入和针对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数据库的漏洞攻击行为。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CBF3B6-A291-3244-BD96-6B3C2F15B41E}"/>
              </a:ext>
            </a:extLst>
          </p:cNvPr>
          <p:cNvSpPr txBox="1"/>
          <p:nvPr/>
        </p:nvSpPr>
        <p:spPr>
          <a:xfrm>
            <a:off x="4762089" y="3323821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精准告警，如出现拖库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行动的告警，联动漏洞扫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描对网站做注入检查。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CD253B1-4AD3-F846-A167-3873A075E87D}"/>
              </a:ext>
            </a:extLst>
          </p:cNvPr>
          <p:cNvSpPr/>
          <p:nvPr/>
        </p:nvSpPr>
        <p:spPr>
          <a:xfrm>
            <a:off x="6892653" y="1610510"/>
            <a:ext cx="1888770" cy="2441970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67EFF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620154A-78D6-0247-AE0A-A5D44477C881}"/>
              </a:ext>
            </a:extLst>
          </p:cNvPr>
          <p:cNvSpPr/>
          <p:nvPr/>
        </p:nvSpPr>
        <p:spPr>
          <a:xfrm>
            <a:off x="7477038" y="1250509"/>
            <a:ext cx="720000" cy="720000"/>
          </a:xfrm>
          <a:prstGeom prst="ellipse">
            <a:avLst/>
          </a:prstGeom>
          <a:solidFill>
            <a:srgbClr val="067E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8136E2-CBB2-3D4A-A0B2-CBBAE0B53B79}"/>
              </a:ext>
            </a:extLst>
          </p:cNvPr>
          <p:cNvSpPr/>
          <p:nvPr/>
        </p:nvSpPr>
        <p:spPr>
          <a:xfrm>
            <a:off x="7585251" y="1389880"/>
            <a:ext cx="5455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27">
            <a:extLst>
              <a:ext uri="{FF2B5EF4-FFF2-40B4-BE49-F238E27FC236}">
                <a16:creationId xmlns:a16="http://schemas.microsoft.com/office/drawing/2014/main" id="{32EC6125-D80B-694F-B700-342876B3FF38}"/>
              </a:ext>
            </a:extLst>
          </p:cNvPr>
          <p:cNvCxnSpPr>
            <a:cxnSpLocks/>
          </p:cNvCxnSpPr>
          <p:nvPr/>
        </p:nvCxnSpPr>
        <p:spPr>
          <a:xfrm>
            <a:off x="7042631" y="2603798"/>
            <a:ext cx="1620000" cy="0"/>
          </a:xfrm>
          <a:prstGeom prst="straightConnector1">
            <a:avLst/>
          </a:prstGeom>
          <a:noFill/>
          <a:ln w="19050">
            <a:solidFill>
              <a:srgbClr val="067EFF"/>
            </a:solidFill>
            <a:headEnd type="oval" w="med" len="med"/>
            <a:tailEnd type="oval" w="med" len="med"/>
          </a:ln>
        </p:spPr>
      </p:cxnSp>
      <p:cxnSp>
        <p:nvCxnSpPr>
          <p:cNvPr id="33" name="直接箭头连接符 28">
            <a:extLst>
              <a:ext uri="{FF2B5EF4-FFF2-40B4-BE49-F238E27FC236}">
                <a16:creationId xmlns:a16="http://schemas.microsoft.com/office/drawing/2014/main" id="{4CB1CD00-5D1B-0D41-BD02-32F700981786}"/>
              </a:ext>
            </a:extLst>
          </p:cNvPr>
          <p:cNvCxnSpPr>
            <a:cxnSpLocks/>
          </p:cNvCxnSpPr>
          <p:nvPr/>
        </p:nvCxnSpPr>
        <p:spPr>
          <a:xfrm>
            <a:off x="7042631" y="3099407"/>
            <a:ext cx="1620000" cy="0"/>
          </a:xfrm>
          <a:prstGeom prst="straightConnector1">
            <a:avLst/>
          </a:prstGeom>
          <a:noFill/>
          <a:ln w="19050">
            <a:solidFill>
              <a:srgbClr val="067EFF"/>
            </a:solidFill>
            <a:headEnd type="oval" w="med" len="med"/>
            <a:tailEnd type="oval" w="med" len="med"/>
          </a:ln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BC648A9-0C0F-0C41-AFAD-2BCBAF1AB5DC}"/>
              </a:ext>
            </a:extLst>
          </p:cNvPr>
          <p:cNvSpPr/>
          <p:nvPr/>
        </p:nvSpPr>
        <p:spPr>
          <a:xfrm>
            <a:off x="7205623" y="2688746"/>
            <a:ext cx="1293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数据库审计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1FCC39D-4CCA-AF4A-B146-0B1FFA8A6CAD}"/>
              </a:ext>
            </a:extLst>
          </p:cNvPr>
          <p:cNvSpPr txBox="1"/>
          <p:nvPr/>
        </p:nvSpPr>
        <p:spPr>
          <a:xfrm>
            <a:off x="6998562" y="3320037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对数据库的操作和运维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做全面审计，方便事后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分析溯源。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C5D6BD2-9A33-4F43-9DE5-EE4EF4799C93}"/>
              </a:ext>
            </a:extLst>
          </p:cNvPr>
          <p:cNvSpPr txBox="1"/>
          <p:nvPr/>
        </p:nvSpPr>
        <p:spPr>
          <a:xfrm>
            <a:off x="272060" y="158975"/>
            <a:ext cx="53376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以资产为纽带将安全能力统一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5587D26-F593-664A-A80F-E7D6F5A9CDAF}"/>
              </a:ext>
            </a:extLst>
          </p:cNvPr>
          <p:cNvSpPr/>
          <p:nvPr/>
        </p:nvSpPr>
        <p:spPr>
          <a:xfrm>
            <a:off x="414129" y="4114070"/>
            <a:ext cx="1888770" cy="28990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事前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F465FB-0622-664F-B647-985AD94559EF}"/>
              </a:ext>
            </a:extLst>
          </p:cNvPr>
          <p:cNvSpPr/>
          <p:nvPr/>
        </p:nvSpPr>
        <p:spPr>
          <a:xfrm>
            <a:off x="2529761" y="4114069"/>
            <a:ext cx="1908838" cy="28990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事中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52A83D3-E697-FD4B-BD19-303E011496B0}"/>
              </a:ext>
            </a:extLst>
          </p:cNvPr>
          <p:cNvSpPr/>
          <p:nvPr/>
        </p:nvSpPr>
        <p:spPr>
          <a:xfrm>
            <a:off x="4714607" y="4122571"/>
            <a:ext cx="4066816" cy="28990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事后</a:t>
            </a:r>
          </a:p>
        </p:txBody>
      </p:sp>
    </p:spTree>
    <p:extLst>
      <p:ext uri="{BB962C8B-B14F-4D97-AF65-F5344CB8AC3E}">
        <p14:creationId xmlns:p14="http://schemas.microsoft.com/office/powerpoint/2010/main" val="108262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BA1034-17DA-8C40-810A-4D01FFFDCDDB}"/>
              </a:ext>
            </a:extLst>
          </p:cNvPr>
          <p:cNvSpPr txBox="1"/>
          <p:nvPr/>
        </p:nvSpPr>
        <p:spPr>
          <a:xfrm>
            <a:off x="309597" y="681122"/>
            <a:ext cx="298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容器类型资产视图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94183BB-5B7C-BC4F-91EE-6406CBF75F7C}"/>
              </a:ext>
            </a:extLst>
          </p:cNvPr>
          <p:cNvSpPr/>
          <p:nvPr/>
        </p:nvSpPr>
        <p:spPr>
          <a:xfrm>
            <a:off x="261746" y="1711623"/>
            <a:ext cx="1888770" cy="2355859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9287E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4">
            <a:extLst>
              <a:ext uri="{FF2B5EF4-FFF2-40B4-BE49-F238E27FC236}">
                <a16:creationId xmlns:a16="http://schemas.microsoft.com/office/drawing/2014/main" id="{0D6E5553-B86D-1048-B8C7-BCAAD393DCEB}"/>
              </a:ext>
            </a:extLst>
          </p:cNvPr>
          <p:cNvCxnSpPr/>
          <p:nvPr/>
        </p:nvCxnSpPr>
        <p:spPr>
          <a:xfrm>
            <a:off x="390813" y="2571227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F6AE2BE2-C781-5447-BE61-195EF97AA8C9}"/>
              </a:ext>
            </a:extLst>
          </p:cNvPr>
          <p:cNvCxnSpPr/>
          <p:nvPr/>
        </p:nvCxnSpPr>
        <p:spPr>
          <a:xfrm>
            <a:off x="390813" y="3066835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AE2BBAE-2C6A-3A48-B2B6-F00E8DE4B856}"/>
              </a:ext>
            </a:extLst>
          </p:cNvPr>
          <p:cNvSpPr/>
          <p:nvPr/>
        </p:nvSpPr>
        <p:spPr>
          <a:xfrm>
            <a:off x="407180" y="2656175"/>
            <a:ext cx="1578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928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攻击面检测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64CF2F3-65A5-2B42-9AD6-FFADA314E90E}"/>
              </a:ext>
            </a:extLst>
          </p:cNvPr>
          <p:cNvSpPr/>
          <p:nvPr/>
        </p:nvSpPr>
        <p:spPr>
          <a:xfrm>
            <a:off x="2377659" y="1721379"/>
            <a:ext cx="1888770" cy="2355860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27EFF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rgbClr val="027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8B59AB-9A39-3340-9A9C-5ACA54285FC7}"/>
              </a:ext>
            </a:extLst>
          </p:cNvPr>
          <p:cNvSpPr/>
          <p:nvPr/>
        </p:nvSpPr>
        <p:spPr>
          <a:xfrm>
            <a:off x="4562505" y="1711624"/>
            <a:ext cx="1888770" cy="2365616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9287E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E868E39-5AA2-474A-8D47-170D21EAA5B3}"/>
              </a:ext>
            </a:extLst>
          </p:cNvPr>
          <p:cNvSpPr/>
          <p:nvPr/>
        </p:nvSpPr>
        <p:spPr>
          <a:xfrm>
            <a:off x="6747351" y="1711624"/>
            <a:ext cx="2038331" cy="2365616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67EFF"/>
            </a:solidFill>
          </a:ln>
        </p:spPr>
        <p:txBody>
          <a:bodyPr rtlCol="0" anchor="ctr"/>
          <a:lstStyle/>
          <a:p>
            <a:pPr algn="ctr"/>
            <a:endParaRPr lang="zh-CN" altLang="en-US" sz="2133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245C6C-62DF-5E49-85C9-710F61D99316}"/>
              </a:ext>
            </a:extLst>
          </p:cNvPr>
          <p:cNvSpPr/>
          <p:nvPr/>
        </p:nvSpPr>
        <p:spPr>
          <a:xfrm>
            <a:off x="846131" y="1351623"/>
            <a:ext cx="720000" cy="720000"/>
          </a:xfrm>
          <a:prstGeom prst="ellipse">
            <a:avLst/>
          </a:prstGeom>
          <a:solidFill>
            <a:srgbClr val="09287E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152C51-7C20-4943-A58F-02F3CA5135A1}"/>
              </a:ext>
            </a:extLst>
          </p:cNvPr>
          <p:cNvSpPr/>
          <p:nvPr/>
        </p:nvSpPr>
        <p:spPr>
          <a:xfrm>
            <a:off x="2906133" y="1387814"/>
            <a:ext cx="720000" cy="720000"/>
          </a:xfrm>
          <a:prstGeom prst="ellipse">
            <a:avLst/>
          </a:prstGeom>
          <a:solidFill>
            <a:srgbClr val="067E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C236E19-3675-9E47-A157-05D9914525FE}"/>
              </a:ext>
            </a:extLst>
          </p:cNvPr>
          <p:cNvSpPr/>
          <p:nvPr/>
        </p:nvSpPr>
        <p:spPr>
          <a:xfrm>
            <a:off x="5101749" y="1351623"/>
            <a:ext cx="720000" cy="720000"/>
          </a:xfrm>
          <a:prstGeom prst="ellipse">
            <a:avLst/>
          </a:prstGeom>
          <a:solidFill>
            <a:srgbClr val="09287E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7C158ED-CE8C-A547-B4BB-2DE254023246}"/>
              </a:ext>
            </a:extLst>
          </p:cNvPr>
          <p:cNvSpPr/>
          <p:nvPr/>
        </p:nvSpPr>
        <p:spPr>
          <a:xfrm>
            <a:off x="7481297" y="1351623"/>
            <a:ext cx="720000" cy="720000"/>
          </a:xfrm>
          <a:prstGeom prst="ellipse">
            <a:avLst/>
          </a:prstGeom>
          <a:solidFill>
            <a:srgbClr val="067E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133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09747A-BC70-1846-99F6-811B91E104AC}"/>
              </a:ext>
            </a:extLst>
          </p:cNvPr>
          <p:cNvSpPr/>
          <p:nvPr/>
        </p:nvSpPr>
        <p:spPr>
          <a:xfrm>
            <a:off x="951209" y="1490546"/>
            <a:ext cx="54694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FFD281-EC3F-7C41-A82A-C21049682F60}"/>
              </a:ext>
            </a:extLst>
          </p:cNvPr>
          <p:cNvSpPr/>
          <p:nvPr/>
        </p:nvSpPr>
        <p:spPr>
          <a:xfrm>
            <a:off x="3028505" y="1522760"/>
            <a:ext cx="54694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0EF5E7-9D93-7848-A52F-610E91421D7F}"/>
              </a:ext>
            </a:extLst>
          </p:cNvPr>
          <p:cNvSpPr/>
          <p:nvPr/>
        </p:nvSpPr>
        <p:spPr>
          <a:xfrm>
            <a:off x="5197874" y="1480790"/>
            <a:ext cx="546945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0946E5-047F-6142-A08F-B61DFB477AC6}"/>
              </a:ext>
            </a:extLst>
          </p:cNvPr>
          <p:cNvSpPr/>
          <p:nvPr/>
        </p:nvSpPr>
        <p:spPr>
          <a:xfrm>
            <a:off x="7589510" y="1490994"/>
            <a:ext cx="5455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19">
            <a:extLst>
              <a:ext uri="{FF2B5EF4-FFF2-40B4-BE49-F238E27FC236}">
                <a16:creationId xmlns:a16="http://schemas.microsoft.com/office/drawing/2014/main" id="{55980B87-4D70-E14F-B6AD-B116EE04AACA}"/>
              </a:ext>
            </a:extLst>
          </p:cNvPr>
          <p:cNvCxnSpPr/>
          <p:nvPr/>
        </p:nvCxnSpPr>
        <p:spPr>
          <a:xfrm>
            <a:off x="2527819" y="2552821"/>
            <a:ext cx="1620000" cy="0"/>
          </a:xfrm>
          <a:prstGeom prst="straightConnector1">
            <a:avLst/>
          </a:prstGeom>
          <a:noFill/>
          <a:ln w="19050">
            <a:solidFill>
              <a:srgbClr val="027EFF"/>
            </a:solidFill>
            <a:headEnd type="oval" w="med" len="med"/>
            <a:tailEnd type="oval" w="med" len="med"/>
          </a:ln>
        </p:spPr>
      </p:cxnSp>
      <p:cxnSp>
        <p:nvCxnSpPr>
          <p:cNvPr id="24" name="直接箭头连接符 20">
            <a:extLst>
              <a:ext uri="{FF2B5EF4-FFF2-40B4-BE49-F238E27FC236}">
                <a16:creationId xmlns:a16="http://schemas.microsoft.com/office/drawing/2014/main" id="{20DD804D-FDF3-7145-806C-868E67218BB4}"/>
              </a:ext>
            </a:extLst>
          </p:cNvPr>
          <p:cNvCxnSpPr/>
          <p:nvPr/>
        </p:nvCxnSpPr>
        <p:spPr>
          <a:xfrm>
            <a:off x="2517437" y="3077233"/>
            <a:ext cx="1620000" cy="0"/>
          </a:xfrm>
          <a:prstGeom prst="straightConnector1">
            <a:avLst/>
          </a:prstGeom>
          <a:noFill/>
          <a:ln w="19050">
            <a:solidFill>
              <a:srgbClr val="027EFF"/>
            </a:solidFill>
            <a:headEnd type="oval" w="med" len="med"/>
            <a:tailEnd type="oval" w="med" len="med"/>
          </a:ln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43FA1ED-DBDE-354C-82C6-94B00D2826E7}"/>
              </a:ext>
            </a:extLst>
          </p:cNvPr>
          <p:cNvSpPr/>
          <p:nvPr/>
        </p:nvSpPr>
        <p:spPr>
          <a:xfrm>
            <a:off x="2548621" y="2670688"/>
            <a:ext cx="15783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基线核查</a:t>
            </a:r>
          </a:p>
        </p:txBody>
      </p:sp>
      <p:cxnSp>
        <p:nvCxnSpPr>
          <p:cNvPr id="26" name="直接箭头连接符 23">
            <a:extLst>
              <a:ext uri="{FF2B5EF4-FFF2-40B4-BE49-F238E27FC236}">
                <a16:creationId xmlns:a16="http://schemas.microsoft.com/office/drawing/2014/main" id="{D9B5149C-CC49-D844-A2C8-8F0C6244ED93}"/>
              </a:ext>
            </a:extLst>
          </p:cNvPr>
          <p:cNvCxnSpPr/>
          <p:nvPr/>
        </p:nvCxnSpPr>
        <p:spPr>
          <a:xfrm>
            <a:off x="4689785" y="2581624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cxnSp>
        <p:nvCxnSpPr>
          <p:cNvPr id="27" name="直接箭头连接符 24">
            <a:extLst>
              <a:ext uri="{FF2B5EF4-FFF2-40B4-BE49-F238E27FC236}">
                <a16:creationId xmlns:a16="http://schemas.microsoft.com/office/drawing/2014/main" id="{7CED020C-47DD-904A-8605-B06809AB9ACA}"/>
              </a:ext>
            </a:extLst>
          </p:cNvPr>
          <p:cNvCxnSpPr/>
          <p:nvPr/>
        </p:nvCxnSpPr>
        <p:spPr>
          <a:xfrm>
            <a:off x="4689785" y="3077233"/>
            <a:ext cx="1620000" cy="0"/>
          </a:xfrm>
          <a:prstGeom prst="straightConnector1">
            <a:avLst/>
          </a:prstGeom>
          <a:noFill/>
          <a:ln w="19050">
            <a:solidFill>
              <a:srgbClr val="09287E"/>
            </a:solidFill>
            <a:headEnd type="oval" w="med" len="med"/>
            <a:tailEnd type="oval" w="med" len="med"/>
          </a:ln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F09E2FC-CFC5-D441-BCB0-58511218FC31}"/>
              </a:ext>
            </a:extLst>
          </p:cNvPr>
          <p:cNvSpPr/>
          <p:nvPr/>
        </p:nvSpPr>
        <p:spPr>
          <a:xfrm>
            <a:off x="4837062" y="2666572"/>
            <a:ext cx="1327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928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漏洞扫描</a:t>
            </a:r>
          </a:p>
        </p:txBody>
      </p:sp>
      <p:cxnSp>
        <p:nvCxnSpPr>
          <p:cNvPr id="29" name="直接箭头连接符 27">
            <a:extLst>
              <a:ext uri="{FF2B5EF4-FFF2-40B4-BE49-F238E27FC236}">
                <a16:creationId xmlns:a16="http://schemas.microsoft.com/office/drawing/2014/main" id="{F6131C57-630E-B24E-8857-AE568D28DABD}"/>
              </a:ext>
            </a:extLst>
          </p:cNvPr>
          <p:cNvCxnSpPr>
            <a:cxnSpLocks/>
          </p:cNvCxnSpPr>
          <p:nvPr/>
        </p:nvCxnSpPr>
        <p:spPr>
          <a:xfrm>
            <a:off x="7046890" y="2581624"/>
            <a:ext cx="1620000" cy="0"/>
          </a:xfrm>
          <a:prstGeom prst="straightConnector1">
            <a:avLst/>
          </a:prstGeom>
          <a:noFill/>
          <a:ln w="19050">
            <a:solidFill>
              <a:srgbClr val="067EFF"/>
            </a:solidFill>
            <a:headEnd type="oval" w="med" len="med"/>
            <a:tailEnd type="oval" w="med" len="med"/>
          </a:ln>
        </p:spPr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40A1E82A-DF28-4242-8126-F59D9CBC412A}"/>
              </a:ext>
            </a:extLst>
          </p:cNvPr>
          <p:cNvCxnSpPr>
            <a:cxnSpLocks/>
          </p:cNvCxnSpPr>
          <p:nvPr/>
        </p:nvCxnSpPr>
        <p:spPr>
          <a:xfrm>
            <a:off x="7046890" y="3077233"/>
            <a:ext cx="1620000" cy="0"/>
          </a:xfrm>
          <a:prstGeom prst="straightConnector1">
            <a:avLst/>
          </a:prstGeom>
          <a:noFill/>
          <a:ln w="19050">
            <a:solidFill>
              <a:srgbClr val="067EFF"/>
            </a:solidFill>
            <a:headEnd type="oval" w="med" len="med"/>
            <a:tailEnd type="oval" w="med" len="med"/>
          </a:ln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B49BE5D-503A-4E4A-BDF3-4B39023B4224}"/>
              </a:ext>
            </a:extLst>
          </p:cNvPr>
          <p:cNvSpPr/>
          <p:nvPr/>
        </p:nvSpPr>
        <p:spPr>
          <a:xfrm>
            <a:off x="6932283" y="2666572"/>
            <a:ext cx="1756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</a:t>
            </a:r>
            <a:r>
              <a:rPr lang="en-US" altLang="zh-CN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r>
              <a:rPr lang="en-US" altLang="zh-CN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rgbClr val="027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301398F-265C-BE40-995A-25837CAC3F93}"/>
              </a:ext>
            </a:extLst>
          </p:cNvPr>
          <p:cNvSpPr txBox="1"/>
          <p:nvPr/>
        </p:nvSpPr>
        <p:spPr>
          <a:xfrm>
            <a:off x="364560" y="32194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查看容器对外暴露的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端口和服务。展示访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问控制之后的结果。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49C965-94C4-5243-A7C1-C102E1CFB4E8}"/>
              </a:ext>
            </a:extLst>
          </p:cNvPr>
          <p:cNvSpPr txBox="1"/>
          <p:nvPr/>
        </p:nvSpPr>
        <p:spPr>
          <a:xfrm>
            <a:off x="2504917" y="3222776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检测容器合规性风险点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，参考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NIST800-190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09721F-C5B8-BB44-81B7-3B00DCD3F880}"/>
              </a:ext>
            </a:extLst>
          </p:cNvPr>
          <p:cNvSpPr txBox="1"/>
          <p:nvPr/>
        </p:nvSpPr>
        <p:spPr>
          <a:xfrm>
            <a:off x="4599953" y="321945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检测容器、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、镜像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仓库存在的漏洞。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861101-A283-414E-864C-954BED48D141}"/>
              </a:ext>
            </a:extLst>
          </p:cNvPr>
          <p:cNvSpPr txBox="1"/>
          <p:nvPr/>
        </p:nvSpPr>
        <p:spPr>
          <a:xfrm>
            <a:off x="7002822" y="3215671"/>
            <a:ext cx="1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精准告警，以防护住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且无需人工介入的不用展示，同时危险操作将被审计。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0DCDCE-1E2A-194B-A0D9-3D3E3D3E919C}"/>
              </a:ext>
            </a:extLst>
          </p:cNvPr>
          <p:cNvSpPr txBox="1"/>
          <p:nvPr/>
        </p:nvSpPr>
        <p:spPr>
          <a:xfrm>
            <a:off x="272060" y="158975"/>
            <a:ext cx="536845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以资产为纽带将安全能力统一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627B38A-4B7F-BF47-A543-A317D5AC4B36}"/>
              </a:ext>
            </a:extLst>
          </p:cNvPr>
          <p:cNvSpPr/>
          <p:nvPr/>
        </p:nvSpPr>
        <p:spPr>
          <a:xfrm>
            <a:off x="243763" y="4188125"/>
            <a:ext cx="6207512" cy="28990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事前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C826AE0-4D92-FE4C-AFA6-11710EAD1E92}"/>
              </a:ext>
            </a:extLst>
          </p:cNvPr>
          <p:cNvSpPr/>
          <p:nvPr/>
        </p:nvSpPr>
        <p:spPr>
          <a:xfrm>
            <a:off x="6747351" y="4188125"/>
            <a:ext cx="2038331" cy="28990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事中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事后</a:t>
            </a:r>
          </a:p>
        </p:txBody>
      </p:sp>
    </p:spTree>
    <p:extLst>
      <p:ext uri="{BB962C8B-B14F-4D97-AF65-F5344CB8AC3E}">
        <p14:creationId xmlns:p14="http://schemas.microsoft.com/office/powerpoint/2010/main" val="276307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597" y="158975"/>
            <a:ext cx="34610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分析不统一的破局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9597" y="681122"/>
            <a:ext cx="4758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大数据统一安全分析，输出精准告警</a:t>
            </a: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29625A8-E5E5-B94C-8D00-678D7414F00D}"/>
              </a:ext>
            </a:extLst>
          </p:cNvPr>
          <p:cNvCxnSpPr>
            <a:cxnSpLocks/>
          </p:cNvCxnSpPr>
          <p:nvPr/>
        </p:nvCxnSpPr>
        <p:spPr>
          <a:xfrm flipV="1">
            <a:off x="1333139" y="2400843"/>
            <a:ext cx="432888" cy="0"/>
          </a:xfrm>
          <a:prstGeom prst="line">
            <a:avLst/>
          </a:prstGeom>
          <a:solidFill>
            <a:schemeClr val="tx2"/>
          </a:solidFill>
          <a:ln w="254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9F60A822-CA5C-C946-86CD-6F3840FC357B}"/>
              </a:ext>
            </a:extLst>
          </p:cNvPr>
          <p:cNvCxnSpPr>
            <a:cxnSpLocks/>
          </p:cNvCxnSpPr>
          <p:nvPr/>
        </p:nvCxnSpPr>
        <p:spPr>
          <a:xfrm>
            <a:off x="1356331" y="3193134"/>
            <a:ext cx="409407" cy="0"/>
          </a:xfrm>
          <a:prstGeom prst="line">
            <a:avLst/>
          </a:prstGeom>
          <a:solidFill>
            <a:schemeClr val="tx2"/>
          </a:solidFill>
          <a:ln w="254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1D21C143-15A0-0C46-B6A1-5876DE5E1A45}"/>
              </a:ext>
            </a:extLst>
          </p:cNvPr>
          <p:cNvCxnSpPr>
            <a:cxnSpLocks/>
          </p:cNvCxnSpPr>
          <p:nvPr/>
        </p:nvCxnSpPr>
        <p:spPr>
          <a:xfrm>
            <a:off x="1254309" y="1623275"/>
            <a:ext cx="511429" cy="0"/>
          </a:xfrm>
          <a:prstGeom prst="line">
            <a:avLst/>
          </a:prstGeom>
          <a:solidFill>
            <a:schemeClr val="tx2"/>
          </a:solidFill>
          <a:ln w="254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BDBABC0B-0568-9F4C-A1E9-BB357EBE44EF}"/>
              </a:ext>
            </a:extLst>
          </p:cNvPr>
          <p:cNvSpPr/>
          <p:nvPr/>
        </p:nvSpPr>
        <p:spPr>
          <a:xfrm>
            <a:off x="136915" y="1398910"/>
            <a:ext cx="1289635" cy="441435"/>
          </a:xfrm>
          <a:prstGeom prst="parallelogram">
            <a:avLst/>
          </a:prstGeom>
          <a:solidFill>
            <a:srgbClr val="067EFF"/>
          </a:solidFill>
          <a:ln>
            <a:solidFill>
              <a:srgbClr val="02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云防火墙</a:t>
            </a: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99F3E037-C8F7-C442-B5C8-2335AE12C338}"/>
              </a:ext>
            </a:extLst>
          </p:cNvPr>
          <p:cNvSpPr/>
          <p:nvPr/>
        </p:nvSpPr>
        <p:spPr>
          <a:xfrm>
            <a:off x="136916" y="2165211"/>
            <a:ext cx="1295440" cy="441435"/>
          </a:xfrm>
          <a:prstGeom prst="parallelogram">
            <a:avLst/>
          </a:prstGeom>
          <a:solidFill>
            <a:srgbClr val="067EFF"/>
          </a:solidFill>
          <a:ln>
            <a:solidFill>
              <a:srgbClr val="02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漏洞扫描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56CB4B72-B79F-9944-92E9-2A29F4E69AEF}"/>
              </a:ext>
            </a:extLst>
          </p:cNvPr>
          <p:cNvSpPr/>
          <p:nvPr/>
        </p:nvSpPr>
        <p:spPr>
          <a:xfrm>
            <a:off x="136915" y="2964960"/>
            <a:ext cx="1295439" cy="441435"/>
          </a:xfrm>
          <a:prstGeom prst="parallelogram">
            <a:avLst/>
          </a:prstGeom>
          <a:solidFill>
            <a:srgbClr val="067EFF"/>
          </a:solidFill>
          <a:ln>
            <a:solidFill>
              <a:srgbClr val="02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主机安全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5B0FA035-B736-B648-B5BB-0963AA658D21}"/>
              </a:ext>
            </a:extLst>
          </p:cNvPr>
          <p:cNvSpPr/>
          <p:nvPr/>
        </p:nvSpPr>
        <p:spPr>
          <a:xfrm>
            <a:off x="131111" y="3764709"/>
            <a:ext cx="1295439" cy="441435"/>
          </a:xfrm>
          <a:prstGeom prst="parallelogram">
            <a:avLst/>
          </a:prstGeom>
          <a:solidFill>
            <a:srgbClr val="067EFF"/>
          </a:solidFill>
          <a:ln>
            <a:solidFill>
              <a:srgbClr val="02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防护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CA2FE42-DE0F-484E-9DC7-528613D4F471}"/>
              </a:ext>
            </a:extLst>
          </p:cNvPr>
          <p:cNvCxnSpPr>
            <a:cxnSpLocks/>
          </p:cNvCxnSpPr>
          <p:nvPr/>
        </p:nvCxnSpPr>
        <p:spPr>
          <a:xfrm>
            <a:off x="1358921" y="3985426"/>
            <a:ext cx="406817" cy="0"/>
          </a:xfrm>
          <a:prstGeom prst="line">
            <a:avLst/>
          </a:prstGeom>
          <a:solidFill>
            <a:schemeClr val="tx2"/>
          </a:solidFill>
          <a:ln w="254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752AFF0B-760F-8D4E-95E4-FA6C7510F836}"/>
              </a:ext>
            </a:extLst>
          </p:cNvPr>
          <p:cNvCxnSpPr>
            <a:cxnSpLocks/>
          </p:cNvCxnSpPr>
          <p:nvPr/>
        </p:nvCxnSpPr>
        <p:spPr>
          <a:xfrm>
            <a:off x="1769706" y="1593723"/>
            <a:ext cx="0" cy="2438793"/>
          </a:xfrm>
          <a:prstGeom prst="line">
            <a:avLst/>
          </a:prstGeom>
          <a:solidFill>
            <a:schemeClr val="tx2"/>
          </a:solidFill>
          <a:ln w="254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1CBA3EC-1CE9-B141-9C68-9BA0655ABE21}"/>
              </a:ext>
            </a:extLst>
          </p:cNvPr>
          <p:cNvSpPr/>
          <p:nvPr/>
        </p:nvSpPr>
        <p:spPr>
          <a:xfrm>
            <a:off x="2167648" y="2423648"/>
            <a:ext cx="810952" cy="579032"/>
          </a:xfrm>
          <a:prstGeom prst="rect">
            <a:avLst/>
          </a:prstGeom>
          <a:solidFill>
            <a:srgbClr val="2C355C"/>
          </a:solidFill>
          <a:ln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日志解析引擎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D9B5684-2F8C-AD4E-808D-7F370ADEA8B9}"/>
              </a:ext>
            </a:extLst>
          </p:cNvPr>
          <p:cNvCxnSpPr>
            <a:cxnSpLocks/>
          </p:cNvCxnSpPr>
          <p:nvPr/>
        </p:nvCxnSpPr>
        <p:spPr>
          <a:xfrm>
            <a:off x="1841224" y="2692061"/>
            <a:ext cx="265833" cy="0"/>
          </a:xfrm>
          <a:prstGeom prst="straightConnector1">
            <a:avLst/>
          </a:prstGeom>
          <a:ln w="25400">
            <a:solidFill>
              <a:srgbClr val="2C35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EF56BA4-21C0-0341-8E67-FCE75C58D35D}"/>
              </a:ext>
            </a:extLst>
          </p:cNvPr>
          <p:cNvSpPr/>
          <p:nvPr/>
        </p:nvSpPr>
        <p:spPr>
          <a:xfrm>
            <a:off x="3422732" y="1249700"/>
            <a:ext cx="653002" cy="2967312"/>
          </a:xfrm>
          <a:prstGeom prst="rect">
            <a:avLst/>
          </a:prstGeom>
          <a:solidFill>
            <a:srgbClr val="027EFF"/>
          </a:solidFill>
          <a:ln>
            <a:solidFill>
              <a:srgbClr val="06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</a:rPr>
              <a:t>Kafka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433E8BE-F0C8-AC4F-A1CF-09F72A3444A0}"/>
              </a:ext>
            </a:extLst>
          </p:cNvPr>
          <p:cNvCxnSpPr>
            <a:cxnSpLocks/>
          </p:cNvCxnSpPr>
          <p:nvPr/>
        </p:nvCxnSpPr>
        <p:spPr>
          <a:xfrm>
            <a:off x="3056884" y="2713164"/>
            <a:ext cx="269639" cy="0"/>
          </a:xfrm>
          <a:prstGeom prst="straightConnector1">
            <a:avLst/>
          </a:prstGeom>
          <a:ln w="25400">
            <a:solidFill>
              <a:srgbClr val="2C35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D3809A8-0DAC-6146-A7F1-F019A771E244}"/>
              </a:ext>
            </a:extLst>
          </p:cNvPr>
          <p:cNvCxnSpPr>
            <a:cxnSpLocks/>
          </p:cNvCxnSpPr>
          <p:nvPr/>
        </p:nvCxnSpPr>
        <p:spPr>
          <a:xfrm>
            <a:off x="4185779" y="2365420"/>
            <a:ext cx="677557" cy="0"/>
          </a:xfrm>
          <a:prstGeom prst="straightConnector1">
            <a:avLst/>
          </a:prstGeom>
          <a:ln w="25400">
            <a:solidFill>
              <a:srgbClr val="2C35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720DBF0-98C8-EB4D-8051-4633D04BDC25}"/>
              </a:ext>
            </a:extLst>
          </p:cNvPr>
          <p:cNvSpPr/>
          <p:nvPr/>
        </p:nvSpPr>
        <p:spPr>
          <a:xfrm>
            <a:off x="4981269" y="1794824"/>
            <a:ext cx="2634132" cy="1207737"/>
          </a:xfrm>
          <a:prstGeom prst="rect">
            <a:avLst/>
          </a:prstGeom>
          <a:solidFill>
            <a:schemeClr val="bg1"/>
          </a:solidFill>
          <a:ln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2D5414-7789-FB43-94C9-631F0D107F3C}"/>
              </a:ext>
            </a:extLst>
          </p:cNvPr>
          <p:cNvSpPr/>
          <p:nvPr/>
        </p:nvSpPr>
        <p:spPr>
          <a:xfrm>
            <a:off x="5148689" y="2287914"/>
            <a:ext cx="1042775" cy="283836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统计规则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1D8C195-FA8B-4444-8B0B-3CFE6EAF8C3D}"/>
              </a:ext>
            </a:extLst>
          </p:cNvPr>
          <p:cNvSpPr/>
          <p:nvPr/>
        </p:nvSpPr>
        <p:spPr>
          <a:xfrm>
            <a:off x="6320812" y="2281007"/>
            <a:ext cx="1057884" cy="306990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关联规则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45AC48B-2C46-C44F-80E1-AF5235B6E6D6}"/>
              </a:ext>
            </a:extLst>
          </p:cNvPr>
          <p:cNvSpPr/>
          <p:nvPr/>
        </p:nvSpPr>
        <p:spPr>
          <a:xfrm>
            <a:off x="5148689" y="2641109"/>
            <a:ext cx="2230006" cy="27699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复杂事件分析引擎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3E3E9C-09CA-EC49-86EC-478F0EE5399F}"/>
              </a:ext>
            </a:extLst>
          </p:cNvPr>
          <p:cNvSpPr txBox="1"/>
          <p:nvPr/>
        </p:nvSpPr>
        <p:spPr>
          <a:xfrm>
            <a:off x="5224958" y="1794824"/>
            <a:ext cx="18396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Flink</a:t>
            </a:r>
            <a:r>
              <a:rPr kumimoji="1" lang="zh-CN" altLang="en-US" dirty="0"/>
              <a:t>或</a:t>
            </a:r>
            <a:r>
              <a:rPr kumimoji="1" lang="en-US" altLang="zh-CN" dirty="0"/>
              <a:t>StreamCompute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B6AD3D0-0A3D-8D40-BC26-680D9E55D9E8}"/>
              </a:ext>
            </a:extLst>
          </p:cNvPr>
          <p:cNvSpPr/>
          <p:nvPr/>
        </p:nvSpPr>
        <p:spPr>
          <a:xfrm>
            <a:off x="5030443" y="3623800"/>
            <a:ext cx="812232" cy="56515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logstash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FAAD9B7-1C28-6B4B-889C-2D4626838FEE}"/>
              </a:ext>
            </a:extLst>
          </p:cNvPr>
          <p:cNvSpPr/>
          <p:nvPr/>
        </p:nvSpPr>
        <p:spPr>
          <a:xfrm>
            <a:off x="6320811" y="3623800"/>
            <a:ext cx="1294590" cy="565159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Elasticsearch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550CFF81-503F-3A49-9863-6E1BC025A68D}"/>
              </a:ext>
            </a:extLst>
          </p:cNvPr>
          <p:cNvCxnSpPr>
            <a:cxnSpLocks/>
          </p:cNvCxnSpPr>
          <p:nvPr/>
        </p:nvCxnSpPr>
        <p:spPr>
          <a:xfrm>
            <a:off x="4185779" y="3916879"/>
            <a:ext cx="707934" cy="0"/>
          </a:xfrm>
          <a:prstGeom prst="straightConnector1">
            <a:avLst/>
          </a:prstGeom>
          <a:ln w="25400">
            <a:solidFill>
              <a:srgbClr val="2C35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28526322-C272-E94A-A5D4-42F2CD020140}"/>
              </a:ext>
            </a:extLst>
          </p:cNvPr>
          <p:cNvCxnSpPr>
            <a:cxnSpLocks/>
          </p:cNvCxnSpPr>
          <p:nvPr/>
        </p:nvCxnSpPr>
        <p:spPr>
          <a:xfrm>
            <a:off x="5905736" y="3905190"/>
            <a:ext cx="346480" cy="0"/>
          </a:xfrm>
          <a:prstGeom prst="straightConnector1">
            <a:avLst/>
          </a:prstGeom>
          <a:ln w="25400">
            <a:solidFill>
              <a:srgbClr val="2C35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F69372C4-16D2-0D4C-9863-8AF8183FEBC7}"/>
              </a:ext>
            </a:extLst>
          </p:cNvPr>
          <p:cNvCxnSpPr>
            <a:cxnSpLocks/>
          </p:cNvCxnSpPr>
          <p:nvPr/>
        </p:nvCxnSpPr>
        <p:spPr>
          <a:xfrm flipH="1">
            <a:off x="4178126" y="2568644"/>
            <a:ext cx="685210" cy="0"/>
          </a:xfrm>
          <a:prstGeom prst="straightConnector1">
            <a:avLst/>
          </a:prstGeom>
          <a:ln w="25400">
            <a:solidFill>
              <a:srgbClr val="2C35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F4572E2-3093-FE42-A6EA-189810355CDC}"/>
              </a:ext>
            </a:extLst>
          </p:cNvPr>
          <p:cNvSpPr txBox="1"/>
          <p:nvPr/>
        </p:nvSpPr>
        <p:spPr>
          <a:xfrm>
            <a:off x="4085875" y="205130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标准化日志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41A095B-5812-444B-9FF9-1533995C4694}"/>
              </a:ext>
            </a:extLst>
          </p:cNvPr>
          <p:cNvSpPr txBox="1"/>
          <p:nvPr/>
        </p:nvSpPr>
        <p:spPr>
          <a:xfrm>
            <a:off x="4119926" y="264673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安全告警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8372857-1B8E-324C-980A-23B805F45519}"/>
              </a:ext>
            </a:extLst>
          </p:cNvPr>
          <p:cNvSpPr txBox="1"/>
          <p:nvPr/>
        </p:nvSpPr>
        <p:spPr>
          <a:xfrm>
            <a:off x="4140155" y="39427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安全告警</a:t>
            </a:r>
          </a:p>
        </p:txBody>
      </p:sp>
      <p:pic>
        <p:nvPicPr>
          <p:cNvPr id="71" name="未标题-2-03.png" descr="未标题-2-03.png">
            <a:extLst>
              <a:ext uri="{FF2B5EF4-FFF2-40B4-BE49-F238E27FC236}">
                <a16:creationId xmlns:a16="http://schemas.microsoft.com/office/drawing/2014/main" id="{C93E1994-25CD-C04B-B245-03307572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67" y="1522511"/>
            <a:ext cx="588668" cy="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未标题-2-03.png" descr="未标题-2-03.png">
            <a:extLst>
              <a:ext uri="{FF2B5EF4-FFF2-40B4-BE49-F238E27FC236}">
                <a16:creationId xmlns:a16="http://schemas.microsoft.com/office/drawing/2014/main" id="{C3AE6802-A67D-6E42-A2A1-2F103E6A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65" y="3353800"/>
            <a:ext cx="588668" cy="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矩形标注 73">
            <a:extLst>
              <a:ext uri="{FF2B5EF4-FFF2-40B4-BE49-F238E27FC236}">
                <a16:creationId xmlns:a16="http://schemas.microsoft.com/office/drawing/2014/main" id="{36D2AE26-60C8-3240-870B-6F6741A13462}"/>
              </a:ext>
            </a:extLst>
          </p:cNvPr>
          <p:cNvSpPr/>
          <p:nvPr/>
        </p:nvSpPr>
        <p:spPr>
          <a:xfrm>
            <a:off x="5609983" y="1243029"/>
            <a:ext cx="1628005" cy="318036"/>
          </a:xfrm>
          <a:prstGeom prst="wedgeRectCallout">
            <a:avLst>
              <a:gd name="adj1" fmla="val -36813"/>
              <a:gd name="adj2" fmla="val 115792"/>
            </a:avLst>
          </a:prstGeom>
          <a:solidFill>
            <a:schemeClr val="tx2"/>
          </a:solidFill>
          <a:ln w="12700" cap="flat">
            <a:solidFill>
              <a:schemeClr val="tx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实时统计分析引擎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933EDE1-F1C1-2F44-8320-649E052ECC6B}"/>
              </a:ext>
            </a:extLst>
          </p:cNvPr>
          <p:cNvSpPr/>
          <p:nvPr/>
        </p:nvSpPr>
        <p:spPr>
          <a:xfrm>
            <a:off x="8090956" y="1221648"/>
            <a:ext cx="559315" cy="2967312"/>
          </a:xfrm>
          <a:prstGeom prst="rect">
            <a:avLst/>
          </a:prstGeom>
          <a:solidFill>
            <a:srgbClr val="027EFF"/>
          </a:solidFill>
          <a:ln>
            <a:solidFill>
              <a:srgbClr val="06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精准告警</a:t>
            </a: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6F1222E8-D6EB-5742-ABFA-D4DFBC715817}"/>
              </a:ext>
            </a:extLst>
          </p:cNvPr>
          <p:cNvCxnSpPr>
            <a:cxnSpLocks/>
          </p:cNvCxnSpPr>
          <p:nvPr/>
        </p:nvCxnSpPr>
        <p:spPr>
          <a:xfrm>
            <a:off x="7685747" y="3905190"/>
            <a:ext cx="357911" cy="0"/>
          </a:xfrm>
          <a:prstGeom prst="straightConnector1">
            <a:avLst/>
          </a:prstGeom>
          <a:ln w="25400">
            <a:solidFill>
              <a:srgbClr val="2C35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D84BBF87-EA42-2748-9E82-F4EE668D23B2}"/>
              </a:ext>
            </a:extLst>
          </p:cNvPr>
          <p:cNvSpPr txBox="1"/>
          <p:nvPr/>
        </p:nvSpPr>
        <p:spPr>
          <a:xfrm>
            <a:off x="7591573" y="36094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4665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21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982335" y="2315466"/>
            <a:ext cx="52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rgbClr val="008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>
            <a:cxnSpLocks/>
          </p:cNvCxnSpPr>
          <p:nvPr/>
        </p:nvCxnSpPr>
        <p:spPr>
          <a:xfrm>
            <a:off x="2511754" y="2408330"/>
            <a:ext cx="0" cy="799024"/>
          </a:xfrm>
          <a:prstGeom prst="line">
            <a:avLst/>
          </a:prstGeom>
          <a:ln w="1270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1790D1-14E3-8949-BC90-880631BCCAAE}"/>
              </a:ext>
            </a:extLst>
          </p:cNvPr>
          <p:cNvSpPr txBox="1"/>
          <p:nvPr/>
        </p:nvSpPr>
        <p:spPr>
          <a:xfrm>
            <a:off x="2622085" y="2315466"/>
            <a:ext cx="523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用一个故事讲清深融合</a:t>
            </a:r>
          </a:p>
        </p:txBody>
      </p:sp>
    </p:spTree>
    <p:extLst>
      <p:ext uri="{BB962C8B-B14F-4D97-AF65-F5344CB8AC3E}">
        <p14:creationId xmlns:p14="http://schemas.microsoft.com/office/powerpoint/2010/main" val="140545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597" y="159889"/>
            <a:ext cx="375095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匆忙的一天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E72A68FA-C8A6-3B46-B1A7-772C6E07D401}"/>
              </a:ext>
            </a:extLst>
          </p:cNvPr>
          <p:cNvSpPr/>
          <p:nvPr/>
        </p:nvSpPr>
        <p:spPr>
          <a:xfrm>
            <a:off x="312022" y="1266275"/>
            <a:ext cx="184731" cy="27699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ClrTx/>
            </a:pPr>
            <a:endParaRPr lang="zh-CN" altLang="en-US" sz="1200" b="1" dirty="0">
              <a:solidFill>
                <a:srgbClr val="26262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cxnSp>
        <p:nvCxnSpPr>
          <p:cNvPr id="6" name="直接箭头连接符 25">
            <a:extLst>
              <a:ext uri="{FF2B5EF4-FFF2-40B4-BE49-F238E27FC236}">
                <a16:creationId xmlns:a16="http://schemas.microsoft.com/office/drawing/2014/main" id="{4BFC41DA-81C8-4B41-BB1C-EAE9CEC7DBAF}"/>
              </a:ext>
            </a:extLst>
          </p:cNvPr>
          <p:cNvCxnSpPr>
            <a:cxnSpLocks/>
          </p:cNvCxnSpPr>
          <p:nvPr/>
        </p:nvCxnSpPr>
        <p:spPr>
          <a:xfrm>
            <a:off x="813751" y="2814246"/>
            <a:ext cx="8178794" cy="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67E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DE41626-7BF8-F343-8CB2-3ECF70A2A460}"/>
              </a:ext>
            </a:extLst>
          </p:cNvPr>
          <p:cNvSpPr/>
          <p:nvPr/>
        </p:nvSpPr>
        <p:spPr>
          <a:xfrm>
            <a:off x="773745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38A333A-104B-D141-A25D-F85746BB81B0}"/>
              </a:ext>
            </a:extLst>
          </p:cNvPr>
          <p:cNvSpPr/>
          <p:nvPr/>
        </p:nvSpPr>
        <p:spPr>
          <a:xfrm>
            <a:off x="135571" y="1432072"/>
            <a:ext cx="1555433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8:30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小郑到单位，做例行安全巡检，登录每个安全设备里面查看日志和告警。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28">
            <a:extLst>
              <a:ext uri="{FF2B5EF4-FFF2-40B4-BE49-F238E27FC236}">
                <a16:creationId xmlns:a16="http://schemas.microsoft.com/office/drawing/2014/main" id="{78868ABE-3477-234B-8130-DE38CF994538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913288" y="2440071"/>
            <a:ext cx="4457" cy="227966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981A827-50AB-E944-B08F-282A7E168FE5}"/>
              </a:ext>
            </a:extLst>
          </p:cNvPr>
          <p:cNvSpPr/>
          <p:nvPr/>
        </p:nvSpPr>
        <p:spPr>
          <a:xfrm>
            <a:off x="1998184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2B964A4-2B03-9F4F-ADFE-D773B9BA7602}"/>
              </a:ext>
            </a:extLst>
          </p:cNvPr>
          <p:cNvSpPr/>
          <p:nvPr/>
        </p:nvSpPr>
        <p:spPr>
          <a:xfrm>
            <a:off x="3222623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63FA4F8-B014-984F-815C-BD396B96D9D8}"/>
              </a:ext>
            </a:extLst>
          </p:cNvPr>
          <p:cNvSpPr/>
          <p:nvPr/>
        </p:nvSpPr>
        <p:spPr>
          <a:xfrm>
            <a:off x="4447061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2099C35-0D48-E149-AAA3-1B4D17E1B24B}"/>
              </a:ext>
            </a:extLst>
          </p:cNvPr>
          <p:cNvSpPr/>
          <p:nvPr/>
        </p:nvSpPr>
        <p:spPr>
          <a:xfrm>
            <a:off x="5671500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A7EAF6D-BE6A-6C47-9652-F0729E8288FD}"/>
              </a:ext>
            </a:extLst>
          </p:cNvPr>
          <p:cNvSpPr/>
          <p:nvPr/>
        </p:nvSpPr>
        <p:spPr>
          <a:xfrm>
            <a:off x="6895939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92C969A7-5964-F546-9B2E-8D4D36201961}"/>
              </a:ext>
            </a:extLst>
          </p:cNvPr>
          <p:cNvSpPr/>
          <p:nvPr/>
        </p:nvSpPr>
        <p:spPr>
          <a:xfrm>
            <a:off x="1360010" y="3406225"/>
            <a:ext cx="1555433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到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10:30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才完成安全巡检工作。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2259652-6CAC-3845-8213-0031F4A8EB7F}"/>
              </a:ext>
            </a:extLst>
          </p:cNvPr>
          <p:cNvSpPr/>
          <p:nvPr/>
        </p:nvSpPr>
        <p:spPr>
          <a:xfrm>
            <a:off x="2351563" y="1432072"/>
            <a:ext cx="2021681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10:40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接到了新工单，有云主机需上线，登录到云防火墙上做访问控制策略，登录堡垒机上做安全运维策略，去安装杀毒软件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……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28B4E59-EAA0-7844-B306-058B88D880E6}"/>
              </a:ext>
            </a:extLst>
          </p:cNvPr>
          <p:cNvSpPr/>
          <p:nvPr/>
        </p:nvSpPr>
        <p:spPr>
          <a:xfrm>
            <a:off x="3649820" y="3406225"/>
            <a:ext cx="1874044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中午没有时间吃饭，到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15:30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新上线的云主机刚做好配置，出现了其他云主机被勒索的紧急事件。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C1D80C1-36DA-3240-8A4A-5A96AA6126E3}"/>
              </a:ext>
            </a:extLst>
          </p:cNvPr>
          <p:cNvSpPr/>
          <p:nvPr/>
        </p:nvSpPr>
        <p:spPr>
          <a:xfrm>
            <a:off x="4915217" y="1432072"/>
            <a:ext cx="1980724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15:40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对该云主机做完隔离后，查看防病毒产品上未发现有效信息，查看云防火墙没有攻击日志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……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FB01C945-E849-D540-B58E-591DAD81E5A2}"/>
              </a:ext>
            </a:extLst>
          </p:cNvPr>
          <p:cNvSpPr/>
          <p:nvPr/>
        </p:nvSpPr>
        <p:spPr>
          <a:xfrm>
            <a:off x="6124891" y="3406225"/>
            <a:ext cx="1821180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20:00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在海量的日志中发现了攻击线索，因弱口令被暴力破解成功，且相关日志被清空，杀毒软件被卸载。</a:t>
            </a:r>
          </a:p>
        </p:txBody>
      </p:sp>
      <p:cxnSp>
        <p:nvCxnSpPr>
          <p:cNvPr id="22" name="直接连接符 40">
            <a:extLst>
              <a:ext uri="{FF2B5EF4-FFF2-40B4-BE49-F238E27FC236}">
                <a16:creationId xmlns:a16="http://schemas.microsoft.com/office/drawing/2014/main" id="{E2A5D21C-1E10-F04C-881E-A5AA970108C2}"/>
              </a:ext>
            </a:extLst>
          </p:cNvPr>
          <p:cNvCxnSpPr>
            <a:stCxn id="16" idx="0"/>
          </p:cNvCxnSpPr>
          <p:nvPr/>
        </p:nvCxnSpPr>
        <p:spPr>
          <a:xfrm flipV="1">
            <a:off x="2137727" y="2943313"/>
            <a:ext cx="0" cy="462912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41">
            <a:extLst>
              <a:ext uri="{FF2B5EF4-FFF2-40B4-BE49-F238E27FC236}">
                <a16:creationId xmlns:a16="http://schemas.microsoft.com/office/drawing/2014/main" id="{7CCC0E04-E936-3E48-B11E-EABBBB61AE6E}"/>
              </a:ext>
            </a:extLst>
          </p:cNvPr>
          <p:cNvCxnSpPr/>
          <p:nvPr/>
        </p:nvCxnSpPr>
        <p:spPr>
          <a:xfrm flipV="1">
            <a:off x="4587080" y="2960455"/>
            <a:ext cx="0" cy="462915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42">
            <a:extLst>
              <a:ext uri="{FF2B5EF4-FFF2-40B4-BE49-F238E27FC236}">
                <a16:creationId xmlns:a16="http://schemas.microsoft.com/office/drawing/2014/main" id="{4DE06223-16B7-734A-9D87-66F3BC473DC3}"/>
              </a:ext>
            </a:extLst>
          </p:cNvPr>
          <p:cNvCxnSpPr/>
          <p:nvPr/>
        </p:nvCxnSpPr>
        <p:spPr>
          <a:xfrm flipV="1">
            <a:off x="7035481" y="2943310"/>
            <a:ext cx="0" cy="462915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43">
            <a:extLst>
              <a:ext uri="{FF2B5EF4-FFF2-40B4-BE49-F238E27FC236}">
                <a16:creationId xmlns:a16="http://schemas.microsoft.com/office/drawing/2014/main" id="{28EE02E3-AD3B-EE46-B799-A7B37889EB65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362404" y="2440071"/>
            <a:ext cx="238" cy="227968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44">
            <a:extLst>
              <a:ext uri="{FF2B5EF4-FFF2-40B4-BE49-F238E27FC236}">
                <a16:creationId xmlns:a16="http://schemas.microsoft.com/office/drawing/2014/main" id="{CF5D8CA2-B2FA-074E-87B5-237982EC21CE}"/>
              </a:ext>
            </a:extLst>
          </p:cNvPr>
          <p:cNvCxnSpPr>
            <a:cxnSpLocks/>
          </p:cNvCxnSpPr>
          <p:nvPr/>
        </p:nvCxnSpPr>
        <p:spPr>
          <a:xfrm flipV="1">
            <a:off x="5811043" y="2458731"/>
            <a:ext cx="0" cy="227969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7D7066B4-563E-F04A-BA12-E4E14227224B}"/>
              </a:ext>
            </a:extLst>
          </p:cNvPr>
          <p:cNvSpPr/>
          <p:nvPr/>
        </p:nvSpPr>
        <p:spPr>
          <a:xfrm>
            <a:off x="8131657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51" name="直接连接符 44">
            <a:extLst>
              <a:ext uri="{FF2B5EF4-FFF2-40B4-BE49-F238E27FC236}">
                <a16:creationId xmlns:a16="http://schemas.microsoft.com/office/drawing/2014/main" id="{E9D31B4A-D720-1A47-9F03-13F366C8D131}"/>
              </a:ext>
            </a:extLst>
          </p:cNvPr>
          <p:cNvCxnSpPr/>
          <p:nvPr/>
        </p:nvCxnSpPr>
        <p:spPr>
          <a:xfrm flipV="1">
            <a:off x="8259891" y="2423799"/>
            <a:ext cx="0" cy="260509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7AA61F9D-65F4-6643-8107-6A42484D424D}"/>
              </a:ext>
            </a:extLst>
          </p:cNvPr>
          <p:cNvSpPr/>
          <p:nvPr/>
        </p:nvSpPr>
        <p:spPr>
          <a:xfrm>
            <a:off x="7035481" y="1432071"/>
            <a:ext cx="1980724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23:00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小郑完成了事故分析报告的编写发给了主任，继续忙未完成的工作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……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47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75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79230" y="1891507"/>
            <a:ext cx="7306408" cy="1072781"/>
          </a:xfrm>
        </p:spPr>
        <p:txBody>
          <a:bodyPr/>
          <a:lstStyle/>
          <a:p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云安全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时代，深融合的云安全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491657" y="3005303"/>
            <a:ext cx="2160686" cy="378637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郑舟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9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9BAF5D3-B256-774B-A096-DE2BC994EAC7}"/>
              </a:ext>
            </a:extLst>
          </p:cNvPr>
          <p:cNvSpPr txBox="1"/>
          <p:nvPr/>
        </p:nvSpPr>
        <p:spPr>
          <a:xfrm>
            <a:off x="309596" y="158975"/>
            <a:ext cx="379745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从容的一天</a:t>
            </a:r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id="{508B69A4-5942-354F-AEB3-B1D05871305A}"/>
              </a:ext>
            </a:extLst>
          </p:cNvPr>
          <p:cNvSpPr/>
          <p:nvPr/>
        </p:nvSpPr>
        <p:spPr>
          <a:xfrm>
            <a:off x="291474" y="1266275"/>
            <a:ext cx="184731" cy="27699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ClrTx/>
            </a:pPr>
            <a:endParaRPr lang="zh-CN" altLang="en-US" sz="1200" b="1" dirty="0">
              <a:solidFill>
                <a:srgbClr val="262626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cxnSp>
        <p:nvCxnSpPr>
          <p:cNvPr id="8" name="直接箭头连接符 25">
            <a:extLst>
              <a:ext uri="{FF2B5EF4-FFF2-40B4-BE49-F238E27FC236}">
                <a16:creationId xmlns:a16="http://schemas.microsoft.com/office/drawing/2014/main" id="{567A72FE-690A-5846-82BB-A3ADC5FF18D8}"/>
              </a:ext>
            </a:extLst>
          </p:cNvPr>
          <p:cNvCxnSpPr>
            <a:cxnSpLocks/>
          </p:cNvCxnSpPr>
          <p:nvPr/>
        </p:nvCxnSpPr>
        <p:spPr>
          <a:xfrm>
            <a:off x="793203" y="2814246"/>
            <a:ext cx="8178794" cy="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67E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96BE80F-8A00-BE45-A995-20DA4C333290}"/>
              </a:ext>
            </a:extLst>
          </p:cNvPr>
          <p:cNvSpPr/>
          <p:nvPr/>
        </p:nvSpPr>
        <p:spPr>
          <a:xfrm>
            <a:off x="753197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49152F6-0FAA-DD48-8508-99FAEA91BF19}"/>
              </a:ext>
            </a:extLst>
          </p:cNvPr>
          <p:cNvSpPr/>
          <p:nvPr/>
        </p:nvSpPr>
        <p:spPr>
          <a:xfrm>
            <a:off x="115023" y="1432072"/>
            <a:ext cx="1555433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8:30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小郑到单位，只需查看少量的精准安全告警。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接连接符 28">
            <a:extLst>
              <a:ext uri="{FF2B5EF4-FFF2-40B4-BE49-F238E27FC236}">
                <a16:creationId xmlns:a16="http://schemas.microsoft.com/office/drawing/2014/main" id="{68C12B0B-5320-D74A-93BA-2B8ED54F123C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H="1" flipV="1">
            <a:off x="892740" y="2440071"/>
            <a:ext cx="4457" cy="227966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0A42C94-18E7-4241-8DB9-E453F83103F9}"/>
              </a:ext>
            </a:extLst>
          </p:cNvPr>
          <p:cNvSpPr/>
          <p:nvPr/>
        </p:nvSpPr>
        <p:spPr>
          <a:xfrm>
            <a:off x="1977636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CDA95C-1809-B54E-8241-615DEB978397}"/>
              </a:ext>
            </a:extLst>
          </p:cNvPr>
          <p:cNvSpPr/>
          <p:nvPr/>
        </p:nvSpPr>
        <p:spPr>
          <a:xfrm>
            <a:off x="3202075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7B38F97-AB62-7B48-A716-F2EF0BD73003}"/>
              </a:ext>
            </a:extLst>
          </p:cNvPr>
          <p:cNvSpPr/>
          <p:nvPr/>
        </p:nvSpPr>
        <p:spPr>
          <a:xfrm>
            <a:off x="4426513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A2FB7E-44B7-0742-BC77-043E52E50100}"/>
              </a:ext>
            </a:extLst>
          </p:cNvPr>
          <p:cNvSpPr/>
          <p:nvPr/>
        </p:nvSpPr>
        <p:spPr>
          <a:xfrm>
            <a:off x="5650952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2B63BA9-4358-AE4E-B762-C56E2F2D4395}"/>
              </a:ext>
            </a:extLst>
          </p:cNvPr>
          <p:cNvSpPr/>
          <p:nvPr/>
        </p:nvSpPr>
        <p:spPr>
          <a:xfrm>
            <a:off x="6875391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31D10CCE-234B-5649-9410-4F9438B75747}"/>
              </a:ext>
            </a:extLst>
          </p:cNvPr>
          <p:cNvSpPr/>
          <p:nvPr/>
        </p:nvSpPr>
        <p:spPr>
          <a:xfrm>
            <a:off x="1339462" y="3406225"/>
            <a:ext cx="1555433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到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8:40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已经将发现的弱口令、攻击面过大的问题处置完成。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6B9B27D-BE16-C841-B91F-8129BF601F5F}"/>
              </a:ext>
            </a:extLst>
          </p:cNvPr>
          <p:cNvSpPr/>
          <p:nvPr/>
        </p:nvSpPr>
        <p:spPr>
          <a:xfrm>
            <a:off x="2331015" y="1432072"/>
            <a:ext cx="2021681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10:40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新的云主机上线，云资产自动同步到各安全服务的资产中，并配置了模版的安全策略，收到微信通知已完成安全策略配置。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92395E2B-B1B3-BF49-9925-365DE0EA265C}"/>
              </a:ext>
            </a:extLst>
          </p:cNvPr>
          <p:cNvSpPr/>
          <p:nvPr/>
        </p:nvSpPr>
        <p:spPr>
          <a:xfrm>
            <a:off x="3629272" y="3406225"/>
            <a:ext cx="1874044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10:50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老业务下线，各安全服务自动移除其防护，如访问控制策略、安全运维的相关配置，老旧配置不敢删除成为历史。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D650033-A038-D249-A099-64262A6DDD03}"/>
              </a:ext>
            </a:extLst>
          </p:cNvPr>
          <p:cNvSpPr/>
          <p:nvPr/>
        </p:nvSpPr>
        <p:spPr>
          <a:xfrm>
            <a:off x="4894669" y="1432072"/>
            <a:ext cx="1980724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中午开心去吃个大餐，并美美的睡了个午觉。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EBC56422-B19E-474C-9139-A3692EAD09D9}"/>
              </a:ext>
            </a:extLst>
          </p:cNvPr>
          <p:cNvSpPr/>
          <p:nvPr/>
        </p:nvSpPr>
        <p:spPr>
          <a:xfrm>
            <a:off x="6104343" y="3406225"/>
            <a:ext cx="1821180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15:00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某云主机受到勒索攻击，进程被阻断。同时发出安全告警，病毒查杀任务自动执行，联动云防火墙对可疑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进行了封堵。</a:t>
            </a:r>
          </a:p>
        </p:txBody>
      </p:sp>
      <p:cxnSp>
        <p:nvCxnSpPr>
          <p:cNvPr id="23" name="直接连接符 40">
            <a:extLst>
              <a:ext uri="{FF2B5EF4-FFF2-40B4-BE49-F238E27FC236}">
                <a16:creationId xmlns:a16="http://schemas.microsoft.com/office/drawing/2014/main" id="{5AE8E151-46D5-5E4D-8F5F-E78EB44D4F6C}"/>
              </a:ext>
            </a:extLst>
          </p:cNvPr>
          <p:cNvCxnSpPr>
            <a:stCxn id="18" idx="0"/>
          </p:cNvCxnSpPr>
          <p:nvPr/>
        </p:nvCxnSpPr>
        <p:spPr>
          <a:xfrm flipV="1">
            <a:off x="2117179" y="2943313"/>
            <a:ext cx="0" cy="462912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41">
            <a:extLst>
              <a:ext uri="{FF2B5EF4-FFF2-40B4-BE49-F238E27FC236}">
                <a16:creationId xmlns:a16="http://schemas.microsoft.com/office/drawing/2014/main" id="{03D33156-FEF6-854B-A01B-3170D2DAE2E8}"/>
              </a:ext>
            </a:extLst>
          </p:cNvPr>
          <p:cNvCxnSpPr/>
          <p:nvPr/>
        </p:nvCxnSpPr>
        <p:spPr>
          <a:xfrm flipV="1">
            <a:off x="4566532" y="2960455"/>
            <a:ext cx="0" cy="462915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42">
            <a:extLst>
              <a:ext uri="{FF2B5EF4-FFF2-40B4-BE49-F238E27FC236}">
                <a16:creationId xmlns:a16="http://schemas.microsoft.com/office/drawing/2014/main" id="{26515B1B-774C-E44E-AD90-CEC6A0AC984A}"/>
              </a:ext>
            </a:extLst>
          </p:cNvPr>
          <p:cNvCxnSpPr/>
          <p:nvPr/>
        </p:nvCxnSpPr>
        <p:spPr>
          <a:xfrm flipV="1">
            <a:off x="7014933" y="2943310"/>
            <a:ext cx="0" cy="462915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43">
            <a:extLst>
              <a:ext uri="{FF2B5EF4-FFF2-40B4-BE49-F238E27FC236}">
                <a16:creationId xmlns:a16="http://schemas.microsoft.com/office/drawing/2014/main" id="{C51009A9-C979-2C48-9F12-30C8C830ECAF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341856" y="2440071"/>
            <a:ext cx="238" cy="227968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44">
            <a:extLst>
              <a:ext uri="{FF2B5EF4-FFF2-40B4-BE49-F238E27FC236}">
                <a16:creationId xmlns:a16="http://schemas.microsoft.com/office/drawing/2014/main" id="{CE6021B4-6AF3-6949-B75E-3BE17945E01C}"/>
              </a:ext>
            </a:extLst>
          </p:cNvPr>
          <p:cNvCxnSpPr>
            <a:cxnSpLocks/>
          </p:cNvCxnSpPr>
          <p:nvPr/>
        </p:nvCxnSpPr>
        <p:spPr>
          <a:xfrm flipV="1">
            <a:off x="5790495" y="2440070"/>
            <a:ext cx="0" cy="227969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3BB937D9-E754-FA4A-AA34-2741D4151735}"/>
              </a:ext>
            </a:extLst>
          </p:cNvPr>
          <p:cNvSpPr/>
          <p:nvPr/>
        </p:nvSpPr>
        <p:spPr>
          <a:xfrm>
            <a:off x="8111109" y="2668037"/>
            <a:ext cx="288000" cy="28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2C3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4D540E29-3674-B848-B9EF-E5C5345C7A91}"/>
              </a:ext>
            </a:extLst>
          </p:cNvPr>
          <p:cNvCxnSpPr/>
          <p:nvPr/>
        </p:nvCxnSpPr>
        <p:spPr>
          <a:xfrm flipV="1">
            <a:off x="8239343" y="2423799"/>
            <a:ext cx="0" cy="260509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2865FBD1-C649-6249-8860-1D44677237B1}"/>
              </a:ext>
            </a:extLst>
          </p:cNvPr>
          <p:cNvSpPr/>
          <p:nvPr/>
        </p:nvSpPr>
        <p:spPr>
          <a:xfrm>
            <a:off x="7014933" y="1432071"/>
            <a:ext cx="1980724" cy="100799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17:30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小郑的邮箱收到当日安全运营报表，给主任做了工作结果汇报，开心的骑着小摩托回家了。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811FE8-25FA-4D45-A887-8E40D809E66D}"/>
              </a:ext>
            </a:extLst>
          </p:cNvPr>
          <p:cNvSpPr txBox="1"/>
          <p:nvPr/>
        </p:nvSpPr>
        <p:spPr>
          <a:xfrm>
            <a:off x="309596" y="698977"/>
            <a:ext cx="4256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防护效果和管理效率的提升</a:t>
            </a:r>
          </a:p>
        </p:txBody>
      </p:sp>
    </p:spTree>
    <p:extLst>
      <p:ext uri="{BB962C8B-B14F-4D97-AF65-F5344CB8AC3E}">
        <p14:creationId xmlns:p14="http://schemas.microsoft.com/office/powerpoint/2010/main" val="119367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" y="0"/>
            <a:ext cx="9141779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83788" y="2063067"/>
            <a:ext cx="217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23444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4868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7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" y="0"/>
            <a:ext cx="9141779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83788" y="2063067"/>
            <a:ext cx="217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23444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4868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2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" y="0"/>
            <a:ext cx="9141779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83788" y="2063067"/>
            <a:ext cx="217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23444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4868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7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" y="0"/>
            <a:ext cx="9141779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83788" y="2063067"/>
            <a:ext cx="217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23444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4868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8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" y="0"/>
            <a:ext cx="9141779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83788" y="2063067"/>
            <a:ext cx="217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23444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4868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5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2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44274" y="349606"/>
            <a:ext cx="120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3558" y="1490010"/>
            <a:ext cx="390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700" b="1" dirty="0">
              <a:solidFill>
                <a:srgbClr val="008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48153" y="1492619"/>
            <a:ext cx="34061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云安全</a:t>
            </a:r>
            <a:r>
              <a:rPr lang="en-US" altLang="zh-CN" sz="2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时代的挑战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716821" y="1590690"/>
            <a:ext cx="0" cy="799024"/>
          </a:xfrm>
          <a:prstGeom prst="line">
            <a:avLst/>
          </a:prstGeom>
          <a:ln w="1270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050559" y="451755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3558" y="2545380"/>
            <a:ext cx="390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700" b="1" dirty="0">
              <a:solidFill>
                <a:srgbClr val="008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48154" y="2547989"/>
            <a:ext cx="3406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云安全</a:t>
            </a:r>
            <a:r>
              <a:rPr lang="en-US" altLang="zh-CN" sz="2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时代的破局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73380" y="3525971"/>
            <a:ext cx="390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008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53426" y="3503156"/>
            <a:ext cx="4014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用一个故事讲清深融合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716821" y="2646060"/>
            <a:ext cx="0" cy="1759820"/>
            <a:chOff x="965385" y="2060763"/>
            <a:chExt cx="0" cy="2646961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965385" y="2060763"/>
              <a:ext cx="0" cy="1201819"/>
            </a:xfrm>
            <a:prstGeom prst="line">
              <a:avLst/>
            </a:prstGeom>
            <a:ln w="12700"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965385" y="3505905"/>
              <a:ext cx="0" cy="1201819"/>
            </a:xfrm>
            <a:prstGeom prst="line">
              <a:avLst/>
            </a:prstGeom>
            <a:ln w="12700">
              <a:solidFill>
                <a:srgbClr val="008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74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21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982335" y="2315466"/>
            <a:ext cx="52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dirty="0">
              <a:solidFill>
                <a:srgbClr val="008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43086" y="2310259"/>
            <a:ext cx="46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云安全</a:t>
            </a:r>
            <a:r>
              <a:rPr lang="en-US" altLang="zh-CN" sz="3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3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时代的挑战</a:t>
            </a:r>
          </a:p>
        </p:txBody>
      </p:sp>
      <p:cxnSp>
        <p:nvCxnSpPr>
          <p:cNvPr id="47" name="直接连接符 46"/>
          <p:cNvCxnSpPr>
            <a:cxnSpLocks/>
          </p:cNvCxnSpPr>
          <p:nvPr/>
        </p:nvCxnSpPr>
        <p:spPr>
          <a:xfrm>
            <a:off x="2511754" y="2408330"/>
            <a:ext cx="0" cy="799024"/>
          </a:xfrm>
          <a:prstGeom prst="line">
            <a:avLst/>
          </a:prstGeom>
          <a:ln w="1270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9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598" y="158975"/>
            <a:ext cx="48066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云安全</a:t>
            </a:r>
            <a:r>
              <a:rPr lang="en-US" altLang="zh-CN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时代的代表产品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9597" y="681122"/>
            <a:ext cx="3467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将传统安全能力搬到云上</a:t>
            </a:r>
          </a:p>
        </p:txBody>
      </p:sp>
      <p:sp>
        <p:nvSpPr>
          <p:cNvPr id="7" name="11 Rectángulo">
            <a:extLst>
              <a:ext uri="{FF2B5EF4-FFF2-40B4-BE49-F238E27FC236}">
                <a16:creationId xmlns:a16="http://schemas.microsoft.com/office/drawing/2014/main" id="{F29154CD-3AA3-7B4C-B22A-6736A61960A2}"/>
              </a:ext>
            </a:extLst>
          </p:cNvPr>
          <p:cNvSpPr/>
          <p:nvPr/>
        </p:nvSpPr>
        <p:spPr>
          <a:xfrm>
            <a:off x="1054103" y="1700335"/>
            <a:ext cx="2001685" cy="972489"/>
          </a:xfrm>
          <a:prstGeom prst="rect">
            <a:avLst/>
          </a:prstGeom>
          <a:solidFill>
            <a:srgbClr val="2E8EFE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云市场</a:t>
            </a:r>
            <a:endParaRPr lang="en-US" altLang="zh-CN" sz="18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42 Rectángulo">
            <a:extLst>
              <a:ext uri="{FF2B5EF4-FFF2-40B4-BE49-F238E27FC236}">
                <a16:creationId xmlns:a16="http://schemas.microsoft.com/office/drawing/2014/main" id="{5E4EC875-F173-F84C-9583-F05C666E7D6A}"/>
              </a:ext>
            </a:extLst>
          </p:cNvPr>
          <p:cNvSpPr/>
          <p:nvPr/>
        </p:nvSpPr>
        <p:spPr>
          <a:xfrm>
            <a:off x="5921914" y="1700335"/>
            <a:ext cx="2001685" cy="972489"/>
          </a:xfrm>
          <a:prstGeom prst="rect">
            <a:avLst/>
          </a:prstGeom>
          <a:solidFill>
            <a:srgbClr val="142E55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云安全资源池</a:t>
            </a:r>
            <a:endParaRPr lang="en-US" altLang="zh-CN" sz="18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4E595982-AE3A-A047-92DB-1FC9F9B3E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023" y="2904152"/>
            <a:ext cx="662894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599" b="1" dirty="0">
                <a:solidFill>
                  <a:srgbClr val="027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公有云</a:t>
            </a:r>
          </a:p>
        </p:txBody>
      </p:sp>
      <p:sp>
        <p:nvSpPr>
          <p:cNvPr id="20" name="1">
            <a:extLst>
              <a:ext uri="{FF2B5EF4-FFF2-40B4-BE49-F238E27FC236}">
                <a16:creationId xmlns:a16="http://schemas.microsoft.com/office/drawing/2014/main" id="{5DA60EC7-9A1C-7B48-852A-9FEEA5F6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18" y="2863303"/>
            <a:ext cx="662894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599" b="1" dirty="0">
                <a:solidFill>
                  <a:srgbClr val="142E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私有云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842D9B-4612-C547-AC44-C5D9135EEE72}"/>
              </a:ext>
            </a:extLst>
          </p:cNvPr>
          <p:cNvSpPr txBox="1"/>
          <p:nvPr/>
        </p:nvSpPr>
        <p:spPr>
          <a:xfrm>
            <a:off x="1474689" y="3364640"/>
            <a:ext cx="61607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仅解决了安全产品在云上部署问题</a:t>
            </a:r>
          </a:p>
        </p:txBody>
      </p:sp>
    </p:spTree>
    <p:extLst>
      <p:ext uri="{BB962C8B-B14F-4D97-AF65-F5344CB8AC3E}">
        <p14:creationId xmlns:p14="http://schemas.microsoft.com/office/powerpoint/2010/main" val="406368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19657E7-D348-F84A-A54D-410DCFAE7132}"/>
              </a:ext>
            </a:extLst>
          </p:cNvPr>
          <p:cNvSpPr txBox="1"/>
          <p:nvPr/>
        </p:nvSpPr>
        <p:spPr>
          <a:xfrm>
            <a:off x="309597" y="158975"/>
            <a:ext cx="48042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云安全</a:t>
            </a:r>
            <a:r>
              <a:rPr lang="en-US" altLang="zh-CN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时代挑战的表象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06D3F1-DA6B-AA47-945E-4F92EED57D90}"/>
              </a:ext>
            </a:extLst>
          </p:cNvPr>
          <p:cNvGrpSpPr/>
          <p:nvPr/>
        </p:nvGrpSpPr>
        <p:grpSpPr>
          <a:xfrm>
            <a:off x="1348356" y="1657350"/>
            <a:ext cx="914400" cy="914400"/>
            <a:chOff x="1915811" y="1311060"/>
            <a:chExt cx="914400" cy="91440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D88A4DF-6A39-B249-B880-A04D30A74AEC}"/>
                </a:ext>
              </a:extLst>
            </p:cNvPr>
            <p:cNvSpPr/>
            <p:nvPr/>
          </p:nvSpPr>
          <p:spPr>
            <a:xfrm>
              <a:off x="1915811" y="1311060"/>
              <a:ext cx="914400" cy="914400"/>
            </a:xfrm>
            <a:prstGeom prst="ellipse">
              <a:avLst/>
            </a:prstGeom>
            <a:solidFill>
              <a:srgbClr val="2E8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" name="未标题-2-03.png" descr="未标题-2-03.png">
              <a:extLst>
                <a:ext uri="{FF2B5EF4-FFF2-40B4-BE49-F238E27FC236}">
                  <a16:creationId xmlns:a16="http://schemas.microsoft.com/office/drawing/2014/main" id="{154BFAE9-FF04-8A4F-9919-EF3A45E3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3011" y="1520582"/>
              <a:ext cx="540000" cy="49535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1" name="1">
            <a:extLst>
              <a:ext uri="{FF2B5EF4-FFF2-40B4-BE49-F238E27FC236}">
                <a16:creationId xmlns:a16="http://schemas.microsoft.com/office/drawing/2014/main" id="{5A1964A8-6B50-7C4B-9E51-36CB8EBA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092" y="2784577"/>
            <a:ext cx="908334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599" b="1" dirty="0">
                <a:solidFill>
                  <a:srgbClr val="142E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资产漏防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8A4347A-B8E2-9049-8AFF-4E9C3DEC0625}"/>
              </a:ext>
            </a:extLst>
          </p:cNvPr>
          <p:cNvGrpSpPr/>
          <p:nvPr/>
        </p:nvGrpSpPr>
        <p:grpSpPr>
          <a:xfrm>
            <a:off x="3973292" y="1661314"/>
            <a:ext cx="914400" cy="914400"/>
            <a:chOff x="3793068" y="1461405"/>
            <a:chExt cx="914400" cy="9144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3FE7396-E53A-D94C-A28C-369AAB6F25EE}"/>
                </a:ext>
              </a:extLst>
            </p:cNvPr>
            <p:cNvSpPr/>
            <p:nvPr/>
          </p:nvSpPr>
          <p:spPr>
            <a:xfrm>
              <a:off x="3793068" y="1461405"/>
              <a:ext cx="914400" cy="914400"/>
            </a:xfrm>
            <a:prstGeom prst="ellipse">
              <a:avLst/>
            </a:prstGeom>
            <a:solidFill>
              <a:srgbClr val="2E8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12" name="未标题-2-02.png" descr="未标题-2-02.png">
              <a:extLst>
                <a:ext uri="{FF2B5EF4-FFF2-40B4-BE49-F238E27FC236}">
                  <a16:creationId xmlns:a16="http://schemas.microsoft.com/office/drawing/2014/main" id="{F854E40D-BA88-2545-9557-F8E15CFB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0268" y="1670927"/>
              <a:ext cx="540000" cy="49535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6" name="1">
            <a:extLst>
              <a:ext uri="{FF2B5EF4-FFF2-40B4-BE49-F238E27FC236}">
                <a16:creationId xmlns:a16="http://schemas.microsoft.com/office/drawing/2014/main" id="{B16BBD9C-C9B5-D242-AF8C-A3E706B6D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423" y="2778840"/>
            <a:ext cx="908333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599" b="1" dirty="0">
                <a:solidFill>
                  <a:srgbClr val="142E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配置复杂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ECAAD1-930B-6F49-8EF2-C78972144354}"/>
              </a:ext>
            </a:extLst>
          </p:cNvPr>
          <p:cNvSpPr txBox="1"/>
          <p:nvPr/>
        </p:nvSpPr>
        <p:spPr>
          <a:xfrm>
            <a:off x="608935" y="3147434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142E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产品种类多，需专业人士配置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97830B-07F8-154A-B153-0CFC28F3FB25}"/>
              </a:ext>
            </a:extLst>
          </p:cNvPr>
          <p:cNvGrpSpPr/>
          <p:nvPr/>
        </p:nvGrpSpPr>
        <p:grpSpPr>
          <a:xfrm>
            <a:off x="6856792" y="1657350"/>
            <a:ext cx="914400" cy="914400"/>
            <a:chOff x="6915729" y="1737477"/>
            <a:chExt cx="914400" cy="9144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CB27A15-6E59-2846-A740-8225116613AB}"/>
                </a:ext>
              </a:extLst>
            </p:cNvPr>
            <p:cNvSpPr/>
            <p:nvPr/>
          </p:nvSpPr>
          <p:spPr>
            <a:xfrm>
              <a:off x="6915729" y="1737477"/>
              <a:ext cx="914400" cy="914400"/>
            </a:xfrm>
            <a:prstGeom prst="ellipse">
              <a:avLst/>
            </a:prstGeom>
            <a:solidFill>
              <a:srgbClr val="2E8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8" name="未标题-2-04.png" descr="未标题-2-04.png">
              <a:extLst>
                <a:ext uri="{FF2B5EF4-FFF2-40B4-BE49-F238E27FC236}">
                  <a16:creationId xmlns:a16="http://schemas.microsoft.com/office/drawing/2014/main" id="{3C680981-E960-F642-9D06-19978E643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929" y="1946999"/>
              <a:ext cx="540000" cy="49535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7879591-CADA-B94E-AABD-77E18DF4D81C}"/>
              </a:ext>
            </a:extLst>
          </p:cNvPr>
          <p:cNvSpPr txBox="1"/>
          <p:nvPr/>
        </p:nvSpPr>
        <p:spPr>
          <a:xfrm>
            <a:off x="3467578" y="3151398"/>
            <a:ext cx="22621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142E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资产变化快，安全防护滞后</a:t>
            </a:r>
          </a:p>
        </p:txBody>
      </p:sp>
      <p:sp>
        <p:nvSpPr>
          <p:cNvPr id="20" name="1">
            <a:extLst>
              <a:ext uri="{FF2B5EF4-FFF2-40B4-BE49-F238E27FC236}">
                <a16:creationId xmlns:a16="http://schemas.microsoft.com/office/drawing/2014/main" id="{BA7BE21F-9279-C746-B306-253ED99A6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795" y="2778840"/>
            <a:ext cx="908334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599" b="1" dirty="0">
                <a:solidFill>
                  <a:srgbClr val="142E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海量告警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C9E22E-A348-0448-9C5A-3A79D66474AD}"/>
              </a:ext>
            </a:extLst>
          </p:cNvPr>
          <p:cNvSpPr txBox="1"/>
          <p:nvPr/>
        </p:nvSpPr>
        <p:spPr>
          <a:xfrm>
            <a:off x="6248988" y="3147434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142E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缺乏精准告警，有价值信息少</a:t>
            </a:r>
          </a:p>
        </p:txBody>
      </p:sp>
    </p:spTree>
    <p:extLst>
      <p:ext uri="{BB962C8B-B14F-4D97-AF65-F5344CB8AC3E}">
        <p14:creationId xmlns:p14="http://schemas.microsoft.com/office/powerpoint/2010/main" val="327148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AA310B7-0F16-3342-ACAF-DD0739FE9929}"/>
              </a:ext>
            </a:extLst>
          </p:cNvPr>
          <p:cNvSpPr txBox="1"/>
          <p:nvPr/>
        </p:nvSpPr>
        <p:spPr>
          <a:xfrm>
            <a:off x="309597" y="158975"/>
            <a:ext cx="48042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云安全</a:t>
            </a:r>
            <a:r>
              <a:rPr lang="en-US" altLang="zh-CN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时代挑战的本质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6AD77C-5F25-C44E-A5E3-F73100910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57" y="167952"/>
            <a:ext cx="540000" cy="5400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CCDFE7-6FE6-2043-B631-C15C9DE7B07D}"/>
              </a:ext>
            </a:extLst>
          </p:cNvPr>
          <p:cNvGrpSpPr/>
          <p:nvPr/>
        </p:nvGrpSpPr>
        <p:grpSpPr>
          <a:xfrm>
            <a:off x="1312899" y="1656699"/>
            <a:ext cx="914400" cy="914400"/>
            <a:chOff x="1915811" y="1311060"/>
            <a:chExt cx="914400" cy="9144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F706439-040F-874D-81B4-A8DF6E551043}"/>
                </a:ext>
              </a:extLst>
            </p:cNvPr>
            <p:cNvSpPr/>
            <p:nvPr/>
          </p:nvSpPr>
          <p:spPr>
            <a:xfrm>
              <a:off x="1915811" y="1311060"/>
              <a:ext cx="914400" cy="914400"/>
            </a:xfrm>
            <a:prstGeom prst="ellipse">
              <a:avLst/>
            </a:prstGeom>
            <a:solidFill>
              <a:srgbClr val="2E8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未标题-2-03.png" descr="未标题-2-03.png">
              <a:extLst>
                <a:ext uri="{FF2B5EF4-FFF2-40B4-BE49-F238E27FC236}">
                  <a16:creationId xmlns:a16="http://schemas.microsoft.com/office/drawing/2014/main" id="{3686B8EB-F7E0-AC43-B7DB-9474EDDF9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3011" y="1520582"/>
              <a:ext cx="540000" cy="49535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1" name="1">
            <a:extLst>
              <a:ext uri="{FF2B5EF4-FFF2-40B4-BE49-F238E27FC236}">
                <a16:creationId xmlns:a16="http://schemas.microsoft.com/office/drawing/2014/main" id="{DE7CB9B3-AC88-D247-A995-C8880DCB9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931" y="2778189"/>
            <a:ext cx="1172137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599" b="1" dirty="0">
                <a:solidFill>
                  <a:srgbClr val="142E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资产不统一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3EA7DD3-E062-A24C-B8F3-B07FEE9EDC3F}"/>
              </a:ext>
            </a:extLst>
          </p:cNvPr>
          <p:cNvGrpSpPr/>
          <p:nvPr/>
        </p:nvGrpSpPr>
        <p:grpSpPr>
          <a:xfrm>
            <a:off x="3985931" y="1649342"/>
            <a:ext cx="914400" cy="914400"/>
            <a:chOff x="3793068" y="1461405"/>
            <a:chExt cx="914400" cy="9144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7952E83-E87D-AC43-BE20-885EC537056A}"/>
                </a:ext>
              </a:extLst>
            </p:cNvPr>
            <p:cNvSpPr/>
            <p:nvPr/>
          </p:nvSpPr>
          <p:spPr>
            <a:xfrm>
              <a:off x="3793068" y="1461405"/>
              <a:ext cx="914400" cy="914400"/>
            </a:xfrm>
            <a:prstGeom prst="ellipse">
              <a:avLst/>
            </a:prstGeom>
            <a:solidFill>
              <a:srgbClr val="2E8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24" name="未标题-2-02.png" descr="未标题-2-02.png">
              <a:extLst>
                <a:ext uri="{FF2B5EF4-FFF2-40B4-BE49-F238E27FC236}">
                  <a16:creationId xmlns:a16="http://schemas.microsoft.com/office/drawing/2014/main" id="{BC7BF7E8-B63A-5C44-87DA-CEF1765C1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0268" y="1670927"/>
              <a:ext cx="540000" cy="49535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5" name="1">
            <a:extLst>
              <a:ext uri="{FF2B5EF4-FFF2-40B4-BE49-F238E27FC236}">
                <a16:creationId xmlns:a16="http://schemas.microsoft.com/office/drawing/2014/main" id="{390CC3AC-56D5-614B-8D2A-7DF7614CC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967" y="2778189"/>
            <a:ext cx="1010404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599" b="1" dirty="0">
                <a:solidFill>
                  <a:srgbClr val="142E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1599" b="1" dirty="0">
                <a:solidFill>
                  <a:srgbClr val="142E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的缺失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D5364A1-A0ED-B040-8879-6F5136B7AF1E}"/>
              </a:ext>
            </a:extLst>
          </p:cNvPr>
          <p:cNvGrpSpPr/>
          <p:nvPr/>
        </p:nvGrpSpPr>
        <p:grpSpPr>
          <a:xfrm>
            <a:off x="6814631" y="1656699"/>
            <a:ext cx="914400" cy="914400"/>
            <a:chOff x="6915729" y="1737477"/>
            <a:chExt cx="914400" cy="91440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81B72BD-90F4-FC46-9DE1-B94340DA0BE0}"/>
                </a:ext>
              </a:extLst>
            </p:cNvPr>
            <p:cNvSpPr/>
            <p:nvPr/>
          </p:nvSpPr>
          <p:spPr>
            <a:xfrm>
              <a:off x="6915729" y="1737477"/>
              <a:ext cx="914400" cy="914400"/>
            </a:xfrm>
            <a:prstGeom prst="ellipse">
              <a:avLst/>
            </a:prstGeom>
            <a:solidFill>
              <a:srgbClr val="2E8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8" name="未标题-2-04.png" descr="未标题-2-04.png">
              <a:extLst>
                <a:ext uri="{FF2B5EF4-FFF2-40B4-BE49-F238E27FC236}">
                  <a16:creationId xmlns:a16="http://schemas.microsoft.com/office/drawing/2014/main" id="{2EFBEAFE-7376-6645-AE18-B6FA7DD4A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2929" y="1946999"/>
              <a:ext cx="540000" cy="49535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1">
            <a:extLst>
              <a:ext uri="{FF2B5EF4-FFF2-40B4-BE49-F238E27FC236}">
                <a16:creationId xmlns:a16="http://schemas.microsoft.com/office/drawing/2014/main" id="{3455D098-340A-A340-80DE-B2906E9BF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430" y="2783238"/>
            <a:ext cx="1172137" cy="24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599" b="1" dirty="0">
                <a:solidFill>
                  <a:srgbClr val="142E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分析不统一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D34843-0269-224D-90FD-FDD45DB1B856}"/>
              </a:ext>
            </a:extLst>
          </p:cNvPr>
          <p:cNvSpPr txBox="1"/>
          <p:nvPr/>
        </p:nvSpPr>
        <p:spPr>
          <a:xfrm>
            <a:off x="3150607" y="3077884"/>
            <a:ext cx="26003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云资产和安全产品资产未统一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1548B8-02F8-3F45-8827-13E1C880E159}"/>
              </a:ext>
            </a:extLst>
          </p:cNvPr>
          <p:cNvSpPr txBox="1"/>
          <p:nvPr/>
        </p:nvSpPr>
        <p:spPr>
          <a:xfrm>
            <a:off x="661914" y="3081331"/>
            <a:ext cx="23679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云和安全产品均缺乏开放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9ED3D2-F87C-7442-B38F-1CD5DABF5FBC}"/>
              </a:ext>
            </a:extLst>
          </p:cNvPr>
          <p:cNvSpPr txBox="1"/>
          <p:nvPr/>
        </p:nvSpPr>
        <p:spPr>
          <a:xfrm>
            <a:off x="5871672" y="3077884"/>
            <a:ext cx="33009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各安全产品告警格式不同，难以综合分析</a:t>
            </a:r>
          </a:p>
        </p:txBody>
      </p:sp>
    </p:spTree>
    <p:extLst>
      <p:ext uri="{BB962C8B-B14F-4D97-AF65-F5344CB8AC3E}">
        <p14:creationId xmlns:p14="http://schemas.microsoft.com/office/powerpoint/2010/main" val="138711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21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982335" y="2315466"/>
            <a:ext cx="52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dirty="0">
              <a:solidFill>
                <a:srgbClr val="008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43086" y="2310259"/>
            <a:ext cx="46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云安全</a:t>
            </a:r>
            <a:r>
              <a:rPr lang="en-US" altLang="zh-CN" sz="3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3600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时代的破局</a:t>
            </a:r>
          </a:p>
        </p:txBody>
      </p:sp>
      <p:cxnSp>
        <p:nvCxnSpPr>
          <p:cNvPr id="47" name="直接连接符 46"/>
          <p:cNvCxnSpPr>
            <a:cxnSpLocks/>
          </p:cNvCxnSpPr>
          <p:nvPr/>
        </p:nvCxnSpPr>
        <p:spPr>
          <a:xfrm>
            <a:off x="2511754" y="2408330"/>
            <a:ext cx="0" cy="799024"/>
          </a:xfrm>
          <a:prstGeom prst="line">
            <a:avLst/>
          </a:prstGeom>
          <a:ln w="1270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/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597" y="158975"/>
            <a:ext cx="438852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配置复杂的破局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9598" y="681122"/>
            <a:ext cx="2150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2227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裁剪出核心能力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3DC65F-68A6-794B-BFE1-B2F475D644A8}"/>
              </a:ext>
            </a:extLst>
          </p:cNvPr>
          <p:cNvSpPr/>
          <p:nvPr/>
        </p:nvSpPr>
        <p:spPr>
          <a:xfrm>
            <a:off x="593377" y="2055241"/>
            <a:ext cx="1663200" cy="682310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云防火墙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84EE3E-3A13-8646-A6F1-8A2BFE5E20EC}"/>
              </a:ext>
            </a:extLst>
          </p:cNvPr>
          <p:cNvSpPr/>
          <p:nvPr/>
        </p:nvSpPr>
        <p:spPr>
          <a:xfrm>
            <a:off x="3636123" y="2055241"/>
            <a:ext cx="1663200" cy="682310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主机安全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D49D85-5CE5-2640-AB85-3D9EFED3F1A6}"/>
              </a:ext>
            </a:extLst>
          </p:cNvPr>
          <p:cNvSpPr/>
          <p:nvPr/>
        </p:nvSpPr>
        <p:spPr>
          <a:xfrm>
            <a:off x="6678869" y="2055241"/>
            <a:ext cx="1661548" cy="682310"/>
          </a:xfrm>
          <a:prstGeom prst="rect">
            <a:avLst/>
          </a:prstGeom>
          <a:gradFill>
            <a:gsLst>
              <a:gs pos="9000">
                <a:srgbClr val="C00000"/>
              </a:gs>
              <a:gs pos="100000">
                <a:srgbClr val="0066CC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漏洞扫描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69F5D1-BB97-BA47-B349-49704D4A1D90}"/>
              </a:ext>
            </a:extLst>
          </p:cNvPr>
          <p:cNvSpPr txBox="1"/>
          <p:nvPr/>
        </p:nvSpPr>
        <p:spPr>
          <a:xfrm>
            <a:off x="508311" y="284130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27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访问控制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AC8820C-F218-7F42-8522-1DFD781F3673}"/>
              </a:ext>
            </a:extLst>
          </p:cNvPr>
          <p:cNvSpPr txBox="1"/>
          <p:nvPr/>
        </p:nvSpPr>
        <p:spPr>
          <a:xfrm>
            <a:off x="504494" y="3328105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27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入侵防御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83BD984-A725-9A4A-B2C8-727F2354920D}"/>
              </a:ext>
            </a:extLst>
          </p:cNvPr>
          <p:cNvSpPr txBox="1"/>
          <p:nvPr/>
        </p:nvSpPr>
        <p:spPr>
          <a:xfrm>
            <a:off x="1495973" y="2848303"/>
            <a:ext cx="862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1E4A43-D771-5C4C-A301-41E8E72B09AC}"/>
              </a:ext>
            </a:extLst>
          </p:cNvPr>
          <p:cNvSpPr txBox="1"/>
          <p:nvPr/>
        </p:nvSpPr>
        <p:spPr>
          <a:xfrm>
            <a:off x="1486625" y="3328105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用户认证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CA136C-A5B3-B549-9BD7-B8BB81240177}"/>
              </a:ext>
            </a:extLst>
          </p:cNvPr>
          <p:cNvSpPr txBox="1"/>
          <p:nvPr/>
        </p:nvSpPr>
        <p:spPr>
          <a:xfrm>
            <a:off x="3551056" y="284830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27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病毒防护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942C8A2-51D2-634D-9E33-25BDA1DCE106}"/>
              </a:ext>
            </a:extLst>
          </p:cNvPr>
          <p:cNvSpPr txBox="1"/>
          <p:nvPr/>
        </p:nvSpPr>
        <p:spPr>
          <a:xfrm>
            <a:off x="4505575" y="2836624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27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漏洞管理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027FE0-A015-4F4D-B062-5EA87A49D710}"/>
              </a:ext>
            </a:extLst>
          </p:cNvPr>
          <p:cNvSpPr txBox="1"/>
          <p:nvPr/>
        </p:nvSpPr>
        <p:spPr>
          <a:xfrm>
            <a:off x="4514878" y="3328105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外设管理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A31D70D-BDCE-4547-80B9-EB2C7DF75959}"/>
              </a:ext>
            </a:extLst>
          </p:cNvPr>
          <p:cNvSpPr txBox="1"/>
          <p:nvPr/>
        </p:nvSpPr>
        <p:spPr>
          <a:xfrm>
            <a:off x="6593801" y="2822069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27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应用扫描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3C46A5-137F-2547-A1D0-7E46267DEDCB}"/>
              </a:ext>
            </a:extLst>
          </p:cNvPr>
          <p:cNvSpPr txBox="1"/>
          <p:nvPr/>
        </p:nvSpPr>
        <p:spPr>
          <a:xfrm>
            <a:off x="7554713" y="2822069"/>
            <a:ext cx="8771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主机扫描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62F25B-DB0E-EB4C-A0DA-75297BEF636A}"/>
              </a:ext>
            </a:extLst>
          </p:cNvPr>
          <p:cNvSpPr txBox="1"/>
          <p:nvPr/>
        </p:nvSpPr>
        <p:spPr>
          <a:xfrm>
            <a:off x="6593800" y="3328105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基线核查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045C80-D0EA-CB40-B07E-C1772BE4A3C6}"/>
              </a:ext>
            </a:extLst>
          </p:cNvPr>
          <p:cNvSpPr txBox="1"/>
          <p:nvPr/>
        </p:nvSpPr>
        <p:spPr>
          <a:xfrm>
            <a:off x="7383140" y="3328105"/>
            <a:ext cx="1079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b="1" dirty="0">
                <a:solidFill>
                  <a:srgbClr val="067E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数据库扫描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5FD153-2847-EF4E-B6E9-D14509C3B75B}"/>
              </a:ext>
            </a:extLst>
          </p:cNvPr>
          <p:cNvSpPr txBox="1"/>
          <p:nvPr/>
        </p:nvSpPr>
        <p:spPr>
          <a:xfrm>
            <a:off x="3565547" y="3328105"/>
            <a:ext cx="911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防护</a:t>
            </a:r>
          </a:p>
        </p:txBody>
      </p:sp>
    </p:spTree>
    <p:extLst>
      <p:ext uri="{BB962C8B-B14F-4D97-AF65-F5344CB8AC3E}">
        <p14:creationId xmlns:p14="http://schemas.microsoft.com/office/powerpoint/2010/main" val="258587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2256</TotalTime>
  <Words>1195</Words>
  <Application>Microsoft Office PowerPoint</Application>
  <PresentationFormat>全屏显示(16:9)</PresentationFormat>
  <Paragraphs>242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方正兰亭黑简体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maohuawang@creditease.cn</dc:creator>
  <cp:lastModifiedBy>HTV1</cp:lastModifiedBy>
  <cp:revision>563</cp:revision>
  <dcterms:created xsi:type="dcterms:W3CDTF">2020-04-08T06:13:25Z</dcterms:created>
  <dcterms:modified xsi:type="dcterms:W3CDTF">2020-06-05T00:53:28Z</dcterms:modified>
</cp:coreProperties>
</file>