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28" r:id="rId2"/>
    <p:sldId id="373" r:id="rId3"/>
    <p:sldId id="367" r:id="rId4"/>
    <p:sldId id="297" r:id="rId5"/>
    <p:sldId id="299" r:id="rId6"/>
    <p:sldId id="319" r:id="rId7"/>
    <p:sldId id="369" r:id="rId8"/>
    <p:sldId id="286" r:id="rId9"/>
    <p:sldId id="375" r:id="rId10"/>
    <p:sldId id="376" r:id="rId11"/>
    <p:sldId id="317" r:id="rId12"/>
    <p:sldId id="329" r:id="rId13"/>
    <p:sldId id="351" r:id="rId14"/>
    <p:sldId id="361" r:id="rId15"/>
    <p:sldId id="362" r:id="rId16"/>
    <p:sldId id="354" r:id="rId17"/>
    <p:sldId id="363" r:id="rId18"/>
    <p:sldId id="364" r:id="rId19"/>
    <p:sldId id="370" r:id="rId20"/>
    <p:sldId id="322" r:id="rId21"/>
    <p:sldId id="320" r:id="rId22"/>
    <p:sldId id="334" r:id="rId23"/>
    <p:sldId id="324" r:id="rId24"/>
    <p:sldId id="360" r:id="rId25"/>
    <p:sldId id="359" r:id="rId26"/>
    <p:sldId id="3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19E3ED"/>
    <a:srgbClr val="EAEAEA"/>
    <a:srgbClr val="FFFF99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407" autoAdjust="0"/>
  </p:normalViewPr>
  <p:slideViewPr>
    <p:cSldViewPr>
      <p:cViewPr>
        <p:scale>
          <a:sx n="77" d="100"/>
          <a:sy n="77" d="100"/>
        </p:scale>
        <p:origin x="-9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1E9A1-AD78-499E-A9FA-79FAA1A829C0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F75A1-22EE-4047-BB76-2970210E67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CC185F-56AC-43FD-A418-755C25F6AE4C}" type="slidenum">
              <a:rPr lang="en-US"/>
              <a:pPr/>
              <a:t>4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自助服务</a:t>
            </a:r>
            <a:r>
              <a:rPr lang="zh-CN" altLang="en-US" dirty="0" smtClean="0"/>
              <a:t>：可交互操作的服务交互模式和方法，快速</a:t>
            </a:r>
            <a:r>
              <a:rPr lang="zh-CN" altLang="en-US" dirty="0" smtClean="0"/>
              <a:t>灵活按需获取</a:t>
            </a:r>
            <a:r>
              <a:rPr lang="en-US" altLang="zh-CN" dirty="0" smtClean="0"/>
              <a:t>IT</a:t>
            </a:r>
            <a:r>
              <a:rPr lang="zh-CN" altLang="en-US" dirty="0" smtClean="0"/>
              <a:t>资源的模式，</a:t>
            </a:r>
            <a:r>
              <a:rPr lang="en-US" altLang="zh-CN" dirty="0" smtClean="0"/>
              <a:t>IT</a:t>
            </a:r>
            <a:r>
              <a:rPr lang="zh-CN" altLang="en-US" dirty="0" smtClean="0"/>
              <a:t>资源包括</a:t>
            </a:r>
            <a:r>
              <a:rPr lang="en-US" altLang="zh-CN" dirty="0" smtClean="0"/>
              <a:t>CPU/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存储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/</a:t>
            </a:r>
            <a:r>
              <a:rPr lang="zh-CN" altLang="en-US" dirty="0" smtClean="0"/>
              <a:t>安全</a:t>
            </a:r>
            <a:r>
              <a:rPr lang="zh-CN" altLang="en-US" dirty="0" smtClean="0"/>
              <a:t>。按需服务，使用就通过服务申请，不使用即可通过资助服务收回。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dirty="0" smtClean="0"/>
          </a:p>
          <a:p>
            <a:pPr eaLnBrk="1" hangingPunct="1"/>
            <a:r>
              <a:rPr lang="zh-CN" altLang="en-US" dirty="0" smtClean="0"/>
              <a:t>宽带</a:t>
            </a:r>
            <a:r>
              <a:rPr lang="zh-CN" altLang="en-US" dirty="0" smtClean="0"/>
              <a:t>：当我们将物理服务器虚拟化，更多的应用跑在了物理机上，那么数据流交换也更大。新的发展趋势已经是服务器全部万兆网卡。大量的万兆服务器，大量的数据存储，导致网络的交换需求急速增加。因为资源的集中，我们的交换机</a:t>
            </a:r>
            <a:r>
              <a:rPr lang="en-US" altLang="zh-CN" dirty="0" err="1" smtClean="0"/>
              <a:t>Nexus7K</a:t>
            </a:r>
            <a:r>
              <a:rPr lang="en-US" altLang="zh-CN" dirty="0" smtClean="0"/>
              <a:t> Fabric 2</a:t>
            </a:r>
            <a:r>
              <a:rPr lang="zh-CN" altLang="en-US" dirty="0" smtClean="0"/>
              <a:t>已经能够提供</a:t>
            </a:r>
            <a:r>
              <a:rPr lang="en-US" altLang="zh-CN" dirty="0" err="1" smtClean="0"/>
              <a:t>550G</a:t>
            </a:r>
            <a:r>
              <a:rPr lang="en-US" altLang="zh-CN" dirty="0" smtClean="0"/>
              <a:t> per slot</a:t>
            </a:r>
            <a:r>
              <a:rPr lang="zh-CN" altLang="en-US" dirty="0" smtClean="0"/>
              <a:t>的交换带宽。</a:t>
            </a:r>
            <a:endParaRPr lang="en-US" altLang="zh-CN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zh-CN" altLang="en-US" dirty="0" smtClean="0"/>
              <a:t>资源池：</a:t>
            </a:r>
            <a:r>
              <a:rPr lang="zh-CN" altLang="en-US" dirty="0" smtClean="0"/>
              <a:t>服务提供商的资源被集中在一起形成资源池，通过多租户方式为多个客户提供各种服务，并根据客户的需求动态分配物理的或虚拟化的资源。这些资源包括存储、处 理能力、内存、网络带宽和虚拟机。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zh-CN" altLang="en-US" dirty="0" smtClean="0"/>
              <a:t>快速弹性：  </a:t>
            </a:r>
            <a:r>
              <a:rPr lang="zh-CN" altLang="en-US" dirty="0" smtClean="0"/>
              <a:t>弹性</a:t>
            </a:r>
            <a:r>
              <a:rPr lang="en-US" altLang="zh-CN" dirty="0" smtClean="0"/>
              <a:t>IT</a:t>
            </a:r>
            <a:r>
              <a:rPr lang="zh-CN" altLang="en-US" dirty="0" smtClean="0"/>
              <a:t>资源的需求，用户可以在几分钟内实现自助式的</a:t>
            </a:r>
            <a:r>
              <a:rPr lang="en-US" altLang="zh-CN" dirty="0" smtClean="0"/>
              <a:t>IT</a:t>
            </a:r>
            <a:r>
              <a:rPr lang="zh-CN" altLang="en-US" dirty="0" smtClean="0"/>
              <a:t>资源部署。比如对一些零售商来说，他们的操作需求会随着假日的到来而剧增，或者是有些业务会有季节性的上扬。</a:t>
            </a:r>
            <a:endParaRPr lang="en-US" altLang="zh-CN" dirty="0" smtClean="0"/>
          </a:p>
          <a:p>
            <a:pPr eaLnBrk="1" hangingPunct="1"/>
            <a:endParaRPr lang="en-US" dirty="0" smtClean="0"/>
          </a:p>
          <a:p>
            <a:r>
              <a:rPr lang="zh-CN" altLang="en-US" b="1" dirty="0" smtClean="0"/>
              <a:t>可度量的服务 </a:t>
            </a:r>
            <a:r>
              <a:rPr lang="en-US" altLang="zh-CN" b="1" dirty="0" smtClean="0"/>
              <a:t>(Measured Service)</a:t>
            </a:r>
            <a:endParaRPr lang="zh-CN" altLang="en-US" dirty="0" smtClean="0"/>
          </a:p>
          <a:p>
            <a:r>
              <a:rPr lang="zh-CN" altLang="en-US" dirty="0" smtClean="0"/>
              <a:t>通过对各种服务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存储、处理能力、带宽、活动用户帐户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进行适当的抽象而获得的服务计量能力，云计算系统可以自动控制和优化计算资源，从而可以透明地为客户和服务提供商检测、控制、统计这些资源的使用情况。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SaaS</a:t>
            </a:r>
            <a:r>
              <a:rPr lang="en-US" dirty="0" smtClean="0"/>
              <a:t>: </a:t>
            </a:r>
            <a:r>
              <a:rPr lang="en-US" altLang="zh-CN" dirty="0" err="1" smtClean="0"/>
              <a:t>SaaS</a:t>
            </a:r>
            <a:r>
              <a:rPr lang="zh-CN" altLang="en-US" dirty="0" smtClean="0"/>
              <a:t>给我们带来弹性，很短的建设时间，只需要按用户付钱，很少的初期投资，简化维护管理。</a:t>
            </a:r>
            <a:endParaRPr lang="en-US" altLang="zh-CN" dirty="0" smtClean="0"/>
          </a:p>
          <a:p>
            <a:pPr eaLnBrk="1" hangingPunct="1"/>
            <a:endParaRPr lang="en-US" altLang="zh-CN" baseline="0" dirty="0" smtClean="0"/>
          </a:p>
          <a:p>
            <a:pPr eaLnBrk="1" hangingPunct="1"/>
            <a:r>
              <a:rPr lang="zh-CN" altLang="en-US" baseline="0" dirty="0" smtClean="0"/>
              <a:t>在享受这些应用给你带来了好处的同时，额外的挑战也接踵而来，例如：</a:t>
            </a:r>
            <a:r>
              <a:rPr lang="en-US" altLang="zh-CN" baseline="0" dirty="0" smtClean="0"/>
              <a:t>Cloud</a:t>
            </a:r>
            <a:r>
              <a:rPr lang="zh-CN" altLang="en-US" baseline="0" dirty="0" smtClean="0"/>
              <a:t>环境的审计</a:t>
            </a:r>
            <a:r>
              <a:rPr lang="en-US" altLang="zh-CN" baseline="0" dirty="0" smtClean="0"/>
              <a:t>.</a:t>
            </a:r>
            <a:endParaRPr lang="en-US" baseline="0" dirty="0" smtClean="0"/>
          </a:p>
          <a:p>
            <a:pPr eaLnBrk="1" hangingPunct="1"/>
            <a:endParaRPr lang="en-US" altLang="zh-CN" baseline="0" dirty="0" smtClean="0"/>
          </a:p>
          <a:p>
            <a:pPr eaLnBrk="1" hangingPunct="1"/>
            <a:r>
              <a:rPr lang="zh-CN" altLang="en-US" baseline="0" dirty="0" smtClean="0"/>
              <a:t>安全评估：</a:t>
            </a:r>
            <a:endParaRPr lang="en-US" altLang="zh-CN" baseline="0" dirty="0" smtClean="0"/>
          </a:p>
          <a:p>
            <a:pPr eaLnBrk="1" hangingPunct="1"/>
            <a:r>
              <a:rPr lang="en-US" baseline="0" dirty="0" smtClean="0"/>
              <a:t>.</a:t>
            </a:r>
            <a:r>
              <a:rPr lang="en-US" baseline="0" dirty="0" err="1" smtClean="0"/>
              <a:t>IaaS</a:t>
            </a:r>
            <a:r>
              <a:rPr lang="en-US" baseline="0" dirty="0" smtClean="0"/>
              <a:t>:  </a:t>
            </a:r>
            <a:r>
              <a:rPr lang="zh-CN" altLang="en-US" baseline="0" dirty="0" smtClean="0"/>
              <a:t> 虚拟化感知的工具，用于频繁的</a:t>
            </a:r>
            <a:r>
              <a:rPr lang="en-US" altLang="zh-CN" baseline="0" dirty="0" err="1" smtClean="0"/>
              <a:t>IaaS</a:t>
            </a:r>
            <a:r>
              <a:rPr lang="zh-CN" altLang="en-US" baseline="0" dirty="0" smtClean="0"/>
              <a:t>平台的审计。</a:t>
            </a:r>
            <a:endParaRPr lang="en-US" altLang="zh-CN" baseline="0" dirty="0" smtClean="0"/>
          </a:p>
          <a:p>
            <a:pPr eaLnBrk="1" hangingPunct="1"/>
            <a:r>
              <a:rPr lang="en-US" baseline="0" dirty="0" smtClean="0"/>
              <a:t>.</a:t>
            </a:r>
            <a:r>
              <a:rPr lang="en-US" baseline="0" dirty="0" err="1" smtClean="0"/>
              <a:t>Paa</a:t>
            </a:r>
            <a:r>
              <a:rPr lang="en-US" altLang="zh-CN" baseline="0" dirty="0" err="1" smtClean="0"/>
              <a:t>S</a:t>
            </a:r>
            <a:r>
              <a:rPr lang="en-US" altLang="zh-CN" baseline="0" dirty="0" smtClean="0"/>
              <a:t>:  </a:t>
            </a:r>
            <a:r>
              <a:rPr lang="zh-CN" altLang="en-US" baseline="0" dirty="0" smtClean="0"/>
              <a:t>通常需要支持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Framework</a:t>
            </a:r>
            <a:r>
              <a:rPr lang="zh-CN" altLang="en-US" baseline="0" dirty="0" smtClean="0"/>
              <a:t>。</a:t>
            </a:r>
            <a:endParaRPr lang="en-US" baseline="0" dirty="0" smtClean="0"/>
          </a:p>
          <a:p>
            <a:pPr eaLnBrk="1" hangingPunct="1"/>
            <a:r>
              <a:rPr lang="en-US" baseline="0" dirty="0" smtClean="0"/>
              <a:t>.</a:t>
            </a:r>
            <a:r>
              <a:rPr lang="en-US" baseline="0" dirty="0" err="1" smtClean="0"/>
              <a:t>IaaS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SaaS</a:t>
            </a:r>
            <a:r>
              <a:rPr lang="en-US" baseline="0" dirty="0" smtClean="0"/>
              <a:t> </a:t>
            </a:r>
            <a:r>
              <a:rPr lang="en-US" baseline="0" dirty="0" smtClean="0"/>
              <a:t>platform</a:t>
            </a:r>
            <a:r>
              <a:rPr lang="zh-CN" altLang="en-US" baseline="0" dirty="0" smtClean="0"/>
              <a:t> 合规控制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pPr eaLnBrk="1" hangingPunct="1"/>
            <a:r>
              <a:rPr lang="en-US" baseline="0" dirty="0" smtClean="0"/>
              <a:t>.</a:t>
            </a:r>
          </a:p>
          <a:p>
            <a:pPr eaLnBrk="1" hangingPunct="1"/>
            <a:r>
              <a:rPr lang="zh-CN" altLang="en-US" dirty="0" smtClean="0"/>
              <a:t>资源集中，弹性扩展，管理自动化（流程化开展和撤销业务）。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注意，图上应该还有</a:t>
            </a:r>
            <a:r>
              <a:rPr lang="en-US" altLang="zh-CN" dirty="0" smtClean="0"/>
              <a:t>CCL</a:t>
            </a:r>
            <a:r>
              <a:rPr lang="zh-CN" altLang="en-US" dirty="0" smtClean="0"/>
              <a:t>链路用来连接所有防火墙，主要是管理和处理异步流量。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F6B7-21F1-4864-B7BA-0B898382182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注意，图上应该还有</a:t>
            </a:r>
            <a:r>
              <a:rPr lang="en-US" altLang="zh-CN" dirty="0" smtClean="0"/>
              <a:t>CCL</a:t>
            </a:r>
            <a:r>
              <a:rPr lang="zh-CN" altLang="en-US" dirty="0" smtClean="0"/>
              <a:t>链路用来连接所有防火墙，主要是管理和处理异步流量。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F6B7-21F1-4864-B7BA-0B898382182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独立访问页面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每个租户希望能够定制自己的页面，思科的</a:t>
            </a:r>
            <a:r>
              <a:rPr lang="en-US" altLang="zh-CN" baseline="0" dirty="0" err="1" smtClean="0"/>
              <a:t>ASA</a:t>
            </a:r>
            <a:r>
              <a:rPr lang="zh-CN" altLang="en-US" baseline="0" dirty="0" smtClean="0"/>
              <a:t>可以做到这一点。但在实际</a:t>
            </a:r>
            <a:r>
              <a:rPr lang="en-US" altLang="zh-CN" baseline="0" dirty="0" smtClean="0"/>
              <a:t>SP</a:t>
            </a:r>
            <a:r>
              <a:rPr lang="zh-CN" altLang="en-US" baseline="0" dirty="0" smtClean="0"/>
              <a:t>用户使用过程中，可能只是提供</a:t>
            </a:r>
            <a:r>
              <a:rPr lang="en-US" altLang="zh-CN" baseline="0" dirty="0" smtClean="0"/>
              <a:t>logo</a:t>
            </a:r>
            <a:r>
              <a:rPr lang="zh-CN" altLang="en-US" baseline="0" dirty="0" smtClean="0"/>
              <a:t>更改，加入特定</a:t>
            </a:r>
            <a:r>
              <a:rPr lang="en-US" altLang="zh-CN" baseline="0" dirty="0" smtClean="0"/>
              <a:t>Title</a:t>
            </a:r>
            <a:r>
              <a:rPr lang="zh-CN" altLang="en-US" baseline="0" dirty="0" smtClean="0"/>
              <a:t>及页面颜色调整。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广泛的接入终端类型</a:t>
            </a:r>
            <a:r>
              <a:rPr lang="en-US" altLang="zh-CN" dirty="0" smtClean="0"/>
              <a:t>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随着移动终端设备的普及，平板电脑，手机接入公司网络已经变成一个</a:t>
            </a:r>
            <a:r>
              <a:rPr lang="en-US" altLang="zh-CN" baseline="0" dirty="0" err="1" smtClean="0"/>
              <a:t>VPN</a:t>
            </a:r>
            <a:r>
              <a:rPr lang="zh-CN" altLang="en-US" baseline="0" dirty="0" smtClean="0"/>
              <a:t>接入的必备要求。而且我们要考虑到现在平板上应用程序的发展，很多服务的客户端软件都已经拥有了平板电脑操作系统的版本。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丰富的接入协议类型：</a:t>
            </a:r>
            <a:r>
              <a:rPr lang="zh-CN" altLang="en-US" baseline="0" dirty="0" smtClean="0"/>
              <a:t>用户可能希望通过门户页面，用浏览器访问内网。也有用户希望直接通过</a:t>
            </a:r>
            <a:r>
              <a:rPr lang="en-US" altLang="zh-CN" baseline="0" dirty="0" smtClean="0"/>
              <a:t>IPSEC</a:t>
            </a:r>
            <a:r>
              <a:rPr lang="zh-CN" altLang="en-US" baseline="0" dirty="0" smtClean="0"/>
              <a:t>客户端接入。客户可能还会有分支结构或者小型办公室无法通过</a:t>
            </a:r>
            <a:r>
              <a:rPr lang="en-US" altLang="zh-CN" baseline="0" dirty="0" err="1" smtClean="0"/>
              <a:t>MPLS</a:t>
            </a:r>
            <a:r>
              <a:rPr lang="zh-CN" altLang="en-US" baseline="0" dirty="0" smtClean="0"/>
              <a:t>并入公司的</a:t>
            </a:r>
            <a:r>
              <a:rPr lang="en-US" altLang="zh-CN" baseline="0" dirty="0" err="1" smtClean="0"/>
              <a:t>VPN</a:t>
            </a:r>
            <a:r>
              <a:rPr lang="zh-CN" altLang="en-US" baseline="0" dirty="0" smtClean="0"/>
              <a:t>。希望利用</a:t>
            </a:r>
            <a:r>
              <a:rPr lang="en-US" altLang="zh-CN" baseline="0" dirty="0" smtClean="0"/>
              <a:t>MS</a:t>
            </a:r>
            <a:r>
              <a:rPr lang="zh-CN" altLang="en-US" baseline="0" dirty="0" smtClean="0"/>
              <a:t>服务将这些分支通过</a:t>
            </a:r>
            <a:r>
              <a:rPr lang="en-US" altLang="zh-CN" baseline="0" dirty="0" smtClean="0"/>
              <a:t>Site to Site </a:t>
            </a:r>
            <a:r>
              <a:rPr lang="en-US" altLang="zh-CN" baseline="0" dirty="0" err="1" smtClean="0"/>
              <a:t>IPsec</a:t>
            </a:r>
            <a:r>
              <a:rPr lang="zh-CN" altLang="en-US" baseline="0" dirty="0" smtClean="0"/>
              <a:t>接入公司的内网。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租户隔离：各个租户之间，对应的就是不同的内网，那么租户之间必须隔离开，不能互访。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业务易管理：后期开展业务，可能需要统一平台，如何能够做到方便管理。在开发管理接口时，不得不考虑开发的方便及可再利用性。因为在这方面，并没有公共的接口协议，那么命令行</a:t>
            </a:r>
            <a:r>
              <a:rPr lang="en-US" altLang="zh-CN" baseline="0" dirty="0" err="1" smtClean="0"/>
              <a:t>CLI</a:t>
            </a:r>
            <a:r>
              <a:rPr lang="zh-CN" altLang="en-US" baseline="0" dirty="0" smtClean="0"/>
              <a:t>就成为了最方便的解决方案。好处是，当</a:t>
            </a:r>
            <a:r>
              <a:rPr lang="en-US" altLang="zh-CN" baseline="0" dirty="0" smtClean="0"/>
              <a:t>SP</a:t>
            </a:r>
            <a:r>
              <a:rPr lang="zh-CN" altLang="en-US" baseline="0" dirty="0" smtClean="0"/>
              <a:t>有多家不同公司的产品时，只要开发一套，其他的直接通过调整命令行部分就能重新复用代码，非常的方便。而针对某个厂家的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进行开发，因为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提供的方式及函数类型不同，就需要彻底重新开发，而且厂家往往在升级软件时可能会调整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，造成重新二次开发的问题。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计费：考虑到按照接入流量计费，或者按照接入时间计费，需要提供计费信息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F75A1-22EE-4047-BB76-2970210E671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BBF4D-94E4-416D-8BED-3AE8AA7CDA56}" type="slidenum">
              <a:rPr lang="en-US"/>
              <a:pPr/>
              <a:t>20</a:t>
            </a:fld>
            <a:endParaRPr lang="en-US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1000" dirty="0" smtClean="0"/>
              <a:t>使用虚机的时候，通常企业端的服务提供商他们都希望所有的虚机在一个</a:t>
            </a:r>
            <a:r>
              <a:rPr lang="en-US" altLang="zh-CN" sz="1000" dirty="0" smtClean="0"/>
              <a:t>Hypervisor</a:t>
            </a:r>
            <a:r>
              <a:rPr lang="zh-CN" altLang="en-US" sz="1000" dirty="0" smtClean="0"/>
              <a:t>。但是随着虚拟机的密度不断增加，现在平均每个</a:t>
            </a:r>
            <a:r>
              <a:rPr lang="en-US" altLang="zh-CN" sz="1000" dirty="0" smtClean="0"/>
              <a:t>Hypervisor</a:t>
            </a:r>
            <a:r>
              <a:rPr lang="zh-CN" altLang="en-US" sz="1000" dirty="0" smtClean="0"/>
              <a:t>上会运行</a:t>
            </a:r>
            <a:r>
              <a:rPr lang="en-US" altLang="zh-CN" sz="1000" dirty="0" smtClean="0"/>
              <a:t>7/8</a:t>
            </a:r>
            <a:r>
              <a:rPr lang="zh-CN" altLang="en-US" sz="1000" dirty="0" smtClean="0"/>
              <a:t>个虚拟机。甚至有些用户单物理机起了</a:t>
            </a:r>
            <a:r>
              <a:rPr lang="en-US" altLang="zh-CN" sz="1000" dirty="0" smtClean="0"/>
              <a:t>10</a:t>
            </a:r>
            <a:r>
              <a:rPr lang="zh-CN" altLang="en-US" sz="1000" dirty="0" smtClean="0"/>
              <a:t>甚至</a:t>
            </a:r>
            <a:r>
              <a:rPr lang="en-US" altLang="zh-CN" sz="1000" dirty="0" smtClean="0"/>
              <a:t>15</a:t>
            </a:r>
            <a:r>
              <a:rPr lang="zh-CN" altLang="en-US" sz="1000" dirty="0" smtClean="0"/>
              <a:t>个虚拟机。</a:t>
            </a:r>
            <a:endParaRPr lang="en-US" altLang="zh-CN" sz="1000" dirty="0" smtClean="0"/>
          </a:p>
          <a:p>
            <a:pPr eaLnBrk="1" hangingPunct="1">
              <a:spcBef>
                <a:spcPct val="0"/>
              </a:spcBef>
            </a:pPr>
            <a:endParaRPr lang="en-US" sz="1000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1000" dirty="0" smtClean="0"/>
              <a:t>在这种情况下，虚拟机之间的安全策略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网络策略如何保证？不仅如此，虚拟机如果从一个物理主机迁移到另外一个物理主机时。你如何保证在迁移过程，安全的一致性。而且通常情况下，网络</a:t>
            </a:r>
            <a:r>
              <a:rPr lang="en-US" altLang="zh-CN" sz="1000" dirty="0" smtClean="0"/>
              <a:t>team</a:t>
            </a:r>
            <a:r>
              <a:rPr lang="zh-CN" altLang="en-US" sz="1000" dirty="0" smtClean="0"/>
              <a:t>和安全</a:t>
            </a:r>
            <a:r>
              <a:rPr lang="en-US" altLang="zh-CN" sz="1000" dirty="0" smtClean="0"/>
              <a:t>team/</a:t>
            </a:r>
            <a:r>
              <a:rPr lang="zh-CN" altLang="en-US" sz="1000" dirty="0" smtClean="0"/>
              <a:t>服务器</a:t>
            </a:r>
            <a:r>
              <a:rPr lang="en-US" altLang="zh-CN" sz="1000" dirty="0" smtClean="0"/>
              <a:t>Team</a:t>
            </a:r>
            <a:r>
              <a:rPr lang="zh-CN" altLang="en-US" sz="1000" dirty="0" smtClean="0"/>
              <a:t>都是分开维护的。如何让他们有效的协同工作？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C279-19B2-4657-89E6-2C57E6613A83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73D9-1AF2-4683-8BB5-D2C46FB560A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采用传统的物理安全设备，可能无法对虚拟机和虚拟机之间的流量进行监控。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F75A1-22EE-4047-BB76-2970210E671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zh-CN" altLang="en-US" dirty="0" smtClean="0"/>
              <a:t>按需生成服务点，方便流程化管理。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部署透明 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en-US" altLang="zh-CN" dirty="0" smtClean="0"/>
              <a:t>License</a:t>
            </a:r>
            <a:r>
              <a:rPr lang="zh-CN" altLang="en-US" dirty="0" smtClean="0"/>
              <a:t>按照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数收取。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按照实际性能需求可自行扩充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和内存。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计算资源可以重复利用。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方便迁移。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D1342-FD01-4EC7-BAE2-02C3D26F77A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97D0C8-9B63-4734-8BDC-36A59364959D}" type="slidenum">
              <a:rPr lang="en-US"/>
              <a:pPr/>
              <a:t>25</a:t>
            </a:fld>
            <a:endParaRPr lang="en-US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1000" b="1" dirty="0" smtClean="0"/>
              <a:t>Transcript:
</a:t>
            </a:r>
            <a:r>
              <a:rPr lang="en-US" sz="1000" dirty="0" smtClean="0"/>
              <a:t>And if you look at the-- sorry, here it is. We are coming up with a </a:t>
            </a:r>
            <a:r>
              <a:rPr lang="en-US" sz="1000" dirty="0" err="1" smtClean="0"/>
              <a:t>VNMC</a:t>
            </a:r>
            <a:r>
              <a:rPr lang="en-US" sz="1000" dirty="0" smtClean="0"/>
              <a:t> 2.0. So </a:t>
            </a:r>
            <a:r>
              <a:rPr lang="en-US" sz="1000" dirty="0" err="1" smtClean="0"/>
              <a:t>VNMC</a:t>
            </a:r>
            <a:r>
              <a:rPr lang="en-US" sz="1000" dirty="0" smtClean="0"/>
              <a:t> 2.0, as I mentioned before, that is going to manage Ducati, </a:t>
            </a:r>
            <a:r>
              <a:rPr lang="en-US" sz="1000" dirty="0" err="1" smtClean="0"/>
              <a:t>VSG</a:t>
            </a:r>
            <a:r>
              <a:rPr lang="en-US" sz="1000" dirty="0" smtClean="0"/>
              <a:t>, and also is going to control the </a:t>
            </a:r>
            <a:r>
              <a:rPr lang="en-US" sz="1000" dirty="0" err="1" smtClean="0"/>
              <a:t>VSM</a:t>
            </a:r>
            <a:r>
              <a:rPr lang="en-US" sz="1000" dirty="0" smtClean="0"/>
              <a:t> as well, the connection with the </a:t>
            </a:r>
            <a:r>
              <a:rPr lang="en-US" sz="1000" dirty="0" err="1" smtClean="0"/>
              <a:t>VSM</a:t>
            </a:r>
            <a:r>
              <a:rPr lang="en-US" sz="1000" dirty="0" smtClean="0"/>
              <a:t>.
</a:t>
            </a:r>
            <a:r>
              <a:rPr lang="en-US" sz="1000" b="1" dirty="0" smtClean="0"/>
              <a:t>
Author's Original Notes:</a:t>
            </a:r>
            <a:r>
              <a:rPr lang="en-US" sz="1000" dirty="0" smtClean="0"/>
              <a:t>
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E071C2-5E20-4C88-8519-70BA4345BF76}" type="slidenum">
              <a:rPr lang="en-US"/>
              <a:pPr/>
              <a:t>5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dirty="0">
                <a:latin typeface="Calibri" charset="0"/>
                <a:ea typeface="ＭＳ Ｐゴシック" charset="0"/>
                <a:cs typeface="ＭＳ Ｐゴシック" charset="0"/>
              </a:rPr>
              <a:t>A cloud security solution needs to meet and support the following architectural requirements.</a:t>
            </a:r>
          </a:p>
          <a:p>
            <a:r>
              <a:rPr dirty="0">
                <a:latin typeface="Calibri" charset="0"/>
                <a:ea typeface="ＭＳ Ｐゴシック" charset="0"/>
                <a:cs typeface="ＭＳ Ｐゴシック" charset="0"/>
              </a:rPr>
              <a:t>1) Logical separation. Security controls need to be implemented to secure logical entities, which can include both physical and virtual infrastructure components.</a:t>
            </a:r>
          </a:p>
          <a:p>
            <a:r>
              <a:rPr dirty="0">
                <a:latin typeface="Calibri" charset="0"/>
                <a:ea typeface="ＭＳ Ｐゴシック" charset="0"/>
                <a:cs typeface="ＭＳ Ｐゴシック" charset="0"/>
              </a:rPr>
              <a:t>2) Policy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CONSISTENCY(</a:t>
            </a:r>
            <a:r>
              <a:rPr lang="zh-CN" altLang="en-US" dirty="0" smtClean="0">
                <a:latin typeface="Calibri" charset="0"/>
                <a:ea typeface="ＭＳ Ｐゴシック" charset="0"/>
                <a:cs typeface="ＭＳ Ｐゴシック" charset="0"/>
              </a:rPr>
              <a:t>一致性</a:t>
            </a:r>
            <a:r>
              <a:rPr lang="en-US" altLang="zh-CN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r>
              <a:rPr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dirty="0">
                <a:latin typeface="Calibri" charset="0"/>
                <a:ea typeface="ＭＳ Ｐゴシック" charset="0"/>
                <a:cs typeface="ＭＳ Ｐゴシック" charset="0"/>
              </a:rPr>
              <a:t>It is critical to have a cloud security policy design that can be enforced consistently in both physical and virtual environments.</a:t>
            </a:r>
          </a:p>
          <a:p>
            <a:r>
              <a:rPr dirty="0">
                <a:latin typeface="Calibri" charset="0"/>
                <a:ea typeface="ＭＳ Ｐゴシック" charset="0"/>
                <a:cs typeface="ＭＳ Ｐゴシック" charset="0"/>
              </a:rPr>
              <a:t>3)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AUTOMATION(</a:t>
            </a:r>
            <a:r>
              <a:rPr lang="zh-CN" altLang="en-US" dirty="0" smtClean="0">
                <a:latin typeface="Calibri" charset="0"/>
                <a:ea typeface="ＭＳ Ｐゴシック" charset="0"/>
                <a:cs typeface="ＭＳ Ｐゴシック" charset="0"/>
              </a:rPr>
              <a:t>自动化</a:t>
            </a:r>
            <a:r>
              <a:rPr lang="en-US" altLang="zh-CN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r>
              <a:rPr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dirty="0">
                <a:latin typeface="Calibri" charset="0"/>
                <a:ea typeface="ＭＳ Ｐゴシック" charset="0"/>
                <a:cs typeface="ＭＳ Ｐゴシック" charset="0"/>
              </a:rPr>
              <a:t>In a cloud computing environment where resources are shared dynamically, there are two security requirements: Cloud security needs to support an automated environment where resources such as virtual machines (</a:t>
            </a:r>
            <a:r>
              <a:rPr dirty="0" err="1">
                <a:latin typeface="Calibri" charset="0"/>
                <a:ea typeface="ＭＳ Ｐゴシック" charset="0"/>
                <a:cs typeface="ＭＳ Ｐゴシック" charset="0"/>
              </a:rPr>
              <a:t>VMs</a:t>
            </a:r>
            <a:r>
              <a:rPr dirty="0">
                <a:latin typeface="Calibri" charset="0"/>
                <a:ea typeface="ＭＳ Ｐゴシック" charset="0"/>
                <a:cs typeface="ＭＳ Ｐゴシック" charset="0"/>
              </a:rPr>
              <a:t>) may move around, and cloud security itself needs to be provisioned through an automated process.</a:t>
            </a:r>
          </a:p>
          <a:p>
            <a:r>
              <a:rPr dirty="0">
                <a:latin typeface="Calibri" charset="0"/>
                <a:ea typeface="ＭＳ Ｐゴシック" charset="0"/>
                <a:cs typeface="ＭＳ Ｐゴシック" charset="0"/>
              </a:rPr>
              <a:t>4) Authentication and access control. With the “anytime, anywhere” availability of cloud services, security policies are needed to validate user credentials and authorize their cloud services.</a:t>
            </a:r>
          </a:p>
          <a:p>
            <a:r>
              <a:rPr dirty="0">
                <a:latin typeface="Calibri" charset="0"/>
                <a:ea typeface="ＭＳ Ｐゴシック" charset="0"/>
                <a:cs typeface="ＭＳ Ｐゴシック" charset="0"/>
              </a:rPr>
              <a:t>5) Scalability and performance. A cloud computing implementation will need to securely support large workloads and the underlying infrastructure, such as high-density </a:t>
            </a:r>
            <a:r>
              <a:rPr dirty="0" err="1">
                <a:latin typeface="Calibri" charset="0"/>
                <a:ea typeface="ＭＳ Ｐゴシック" charset="0"/>
                <a:cs typeface="ＭＳ Ｐゴシック" charset="0"/>
              </a:rPr>
              <a:t>VMs</a:t>
            </a:r>
            <a:r>
              <a:rPr dirty="0">
                <a:latin typeface="Calibri" charset="0"/>
                <a:ea typeface="ＭＳ Ｐゴシック" charset="0"/>
                <a:cs typeface="ＭＳ Ｐゴシック" charset="0"/>
              </a:rPr>
              <a:t>. Firewall and </a:t>
            </a:r>
            <a:r>
              <a:rPr dirty="0" err="1">
                <a:latin typeface="Calibri" charset="0"/>
                <a:ea typeface="ＭＳ Ｐゴシック" charset="0"/>
                <a:cs typeface="ＭＳ Ｐゴシック" charset="0"/>
              </a:rPr>
              <a:t>IPS</a:t>
            </a:r>
            <a:r>
              <a:rPr dirty="0">
                <a:latin typeface="Calibri" charset="0"/>
                <a:ea typeface="ＭＳ Ｐゴシック" charset="0"/>
                <a:cs typeface="ＭＳ Ｐゴシック" charset="0"/>
              </a:rPr>
              <a:t> services, for instance, must be able to scale so that they do not become the bottleneck.</a:t>
            </a: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5283" indent="-29049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1974" indent="-23239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6763" indent="-23239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1553" indent="-23239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6342" indent="-2323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1132" indent="-2323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5921" indent="-2323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50711" indent="-23239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662A56-0446-0143-9573-FA9355134D78}" type="slidenum">
              <a:rPr lang="en-US" sz="800">
                <a:solidFill>
                  <a:srgbClr val="000000"/>
                </a:solidFill>
                <a:latin typeface="Calibri" charset="0"/>
              </a:rPr>
              <a:pPr eaLnBrk="1" hangingPunct="1"/>
              <a:t>6</a:t>
            </a:fld>
            <a:endParaRPr lang="en-US" sz="8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0BDE4-62A2-49F7-B726-960067D45F9D}" type="slidenum">
              <a:rPr lang="en-US"/>
              <a:pPr/>
              <a:t>8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数据中心的逻辑界限划分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F75A1-22EE-4047-BB76-2970210E671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+mn-lt"/>
              </a:rPr>
              <a:t>大企业租户：</a:t>
            </a:r>
            <a:endParaRPr lang="en-US" altLang="zh-CN" sz="1400" dirty="0" smtClean="0">
              <a:latin typeface="+mn-lt"/>
            </a:endParaRPr>
          </a:p>
          <a:p>
            <a:pPr indent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 smtClean="0">
              <a:latin typeface="+mn-lt"/>
            </a:endParaRPr>
          </a:p>
          <a:p>
            <a:pPr indent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+mn-lt"/>
              </a:rPr>
              <a:t>访问通过</a:t>
            </a:r>
            <a:r>
              <a:rPr lang="en-US" sz="1400" dirty="0" smtClean="0">
                <a:latin typeface="+mn-lt"/>
              </a:rPr>
              <a:t>Layer-3 </a:t>
            </a:r>
            <a:r>
              <a:rPr lang="zh-CN" altLang="en-US" sz="1400" dirty="0" smtClean="0"/>
              <a:t>或</a:t>
            </a:r>
            <a:r>
              <a:rPr lang="en-US" sz="1400" dirty="0" smtClean="0">
                <a:latin typeface="+mn-lt"/>
              </a:rPr>
              <a:t>Layer-2  </a:t>
            </a:r>
            <a:r>
              <a:rPr lang="en-US" sz="1400" dirty="0" err="1" smtClean="0">
                <a:latin typeface="+mn-lt"/>
              </a:rPr>
              <a:t>VPNs</a:t>
            </a:r>
            <a:endParaRPr lang="en-US" sz="1400" dirty="0" smtClean="0">
              <a:latin typeface="+mn-lt"/>
            </a:endParaRPr>
          </a:p>
          <a:p>
            <a:r>
              <a:rPr lang="zh-CN" altLang="en-US" sz="1600" dirty="0" smtClean="0"/>
              <a:t>方式</a:t>
            </a:r>
            <a:endParaRPr lang="en-US" sz="1600" dirty="0" smtClean="0"/>
          </a:p>
          <a:p>
            <a:pPr marL="749300" lvl="1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r>
              <a:rPr lang="zh-CN" altLang="en-US" sz="1400" dirty="0" smtClean="0"/>
              <a:t>不同的</a:t>
            </a:r>
            <a:r>
              <a:rPr lang="en-US" sz="1400" dirty="0" err="1" smtClean="0"/>
              <a:t>VPN</a:t>
            </a:r>
            <a:r>
              <a:rPr lang="zh-CN" altLang="en-US" sz="1400" dirty="0" smtClean="0"/>
              <a:t>映射到</a:t>
            </a:r>
            <a:r>
              <a:rPr lang="en-US" sz="1400" dirty="0" err="1" smtClean="0"/>
              <a:t>VRF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r>
              <a:rPr lang="zh-CN" altLang="en-US" sz="1400" dirty="0" smtClean="0"/>
              <a:t>不同的租户利用</a:t>
            </a:r>
            <a:r>
              <a:rPr lang="en-US" altLang="zh-CN" sz="1400" dirty="0" smtClean="0"/>
              <a:t>Global-</a:t>
            </a:r>
            <a:r>
              <a:rPr lang="en-US" altLang="zh-CN" sz="1400" dirty="0" err="1" smtClean="0"/>
              <a:t>VRF</a:t>
            </a:r>
            <a:r>
              <a:rPr lang="zh-CN" altLang="en-US" sz="1400" dirty="0" smtClean="0"/>
              <a:t>区分，同一租户的不同部门及不同应用利用</a:t>
            </a:r>
            <a:r>
              <a:rPr lang="en-US" altLang="zh-CN" sz="1400" dirty="0" smtClean="0"/>
              <a:t>Internal-</a:t>
            </a:r>
            <a:r>
              <a:rPr lang="en-US" altLang="zh-CN" sz="1400" dirty="0" err="1" smtClean="0"/>
              <a:t>VRF</a:t>
            </a:r>
            <a:r>
              <a:rPr lang="zh-CN" altLang="en-US" sz="1400" dirty="0" smtClean="0"/>
              <a:t>以及</a:t>
            </a:r>
            <a:r>
              <a:rPr lang="en-US" altLang="zh-CN" sz="1400" dirty="0" err="1" smtClean="0"/>
              <a:t>VLAN</a:t>
            </a:r>
            <a:r>
              <a:rPr lang="zh-CN" altLang="en-US" sz="1400" dirty="0" smtClean="0"/>
              <a:t>隔离。</a:t>
            </a: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r>
              <a:rPr lang="zh-CN" altLang="en-US" sz="1400" dirty="0" smtClean="0"/>
              <a:t>利用</a:t>
            </a:r>
            <a:r>
              <a:rPr lang="en-US" altLang="zh-CN" sz="1400" dirty="0" smtClean="0"/>
              <a:t>Global </a:t>
            </a:r>
            <a:r>
              <a:rPr lang="en-US" altLang="zh-CN" sz="1400" dirty="0" err="1" smtClean="0"/>
              <a:t>VFR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映射到不同的</a:t>
            </a:r>
            <a:r>
              <a:rPr lang="en-US" altLang="zh-CN" sz="1400" dirty="0" smtClean="0"/>
              <a:t>POD,</a:t>
            </a:r>
            <a:r>
              <a:rPr lang="zh-CN" altLang="en-US" sz="1400" dirty="0" smtClean="0"/>
              <a:t>在根据不同的目的地址可以映射到不同的</a:t>
            </a:r>
            <a:r>
              <a:rPr lang="en-US" altLang="zh-CN" sz="1400" dirty="0" smtClean="0"/>
              <a:t>Internal </a:t>
            </a:r>
            <a:r>
              <a:rPr lang="en-US" altLang="zh-CN" sz="1400" dirty="0" err="1" smtClean="0"/>
              <a:t>VRF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r>
              <a:rPr lang="zh-CN" altLang="en-US" sz="1400" dirty="0" smtClean="0"/>
              <a:t>不同的</a:t>
            </a:r>
            <a:r>
              <a:rPr lang="en-US" altLang="zh-CN" sz="1400" dirty="0" smtClean="0"/>
              <a:t>Internal </a:t>
            </a:r>
            <a:r>
              <a:rPr lang="en-US" altLang="zh-CN" sz="1400" dirty="0" err="1" smtClean="0"/>
              <a:t>VRF</a:t>
            </a:r>
            <a:r>
              <a:rPr lang="zh-CN" altLang="en-US" sz="1400" dirty="0" smtClean="0"/>
              <a:t>将不同部门不同应用的流量引入不同的虚拟防火墙。</a:t>
            </a: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r>
              <a:rPr lang="zh-CN" altLang="en-US" sz="1400" dirty="0" smtClean="0"/>
              <a:t>不同的</a:t>
            </a:r>
            <a:r>
              <a:rPr lang="en-US" altLang="zh-CN" sz="1400" dirty="0" smtClean="0"/>
              <a:t>Internal </a:t>
            </a:r>
            <a:r>
              <a:rPr lang="en-US" altLang="zh-CN" sz="1400" dirty="0" err="1" smtClean="0"/>
              <a:t>VRF</a:t>
            </a:r>
            <a:r>
              <a:rPr lang="zh-CN" altLang="en-US" sz="1400" dirty="0" smtClean="0"/>
              <a:t>映射到不同的</a:t>
            </a:r>
            <a:r>
              <a:rPr lang="en-US" altLang="zh-CN" sz="1400" dirty="0" err="1" smtClean="0"/>
              <a:t>vlan</a:t>
            </a:r>
            <a:r>
              <a:rPr lang="zh-CN" altLang="en-US" sz="1400" dirty="0" smtClean="0"/>
              <a:t>去向不同的服务器。</a:t>
            </a: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r>
              <a:rPr lang="zh-CN" altLang="en-US" sz="1400" dirty="0" smtClean="0"/>
              <a:t>通过多</a:t>
            </a:r>
            <a:r>
              <a:rPr lang="en-US" altLang="zh-CN" sz="1400" dirty="0" err="1" smtClean="0"/>
              <a:t>VLAN</a:t>
            </a:r>
            <a:r>
              <a:rPr lang="zh-CN" altLang="en-US" sz="1400" dirty="0" smtClean="0"/>
              <a:t>实现多级应用灵活</a:t>
            </a:r>
            <a:r>
              <a:rPr lang="en-US" altLang="zh-CN" sz="1400" dirty="0" smtClean="0"/>
              <a:t>Zone</a:t>
            </a:r>
            <a:r>
              <a:rPr lang="zh-CN" altLang="en-US" sz="1400" dirty="0" smtClean="0"/>
              <a:t>部署。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F6B7-21F1-4864-B7BA-0B898382182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云数据中心服务其实也是“按需而供”，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88833-3FF3-4391-8181-B3006B78DF6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二层安全结构：</a:t>
            </a:r>
            <a:endParaRPr lang="en-US" altLang="zh-CN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baseline="0" dirty="0" smtClean="0"/>
              <a:t>Internet</a:t>
            </a:r>
            <a:r>
              <a:rPr lang="zh-CN" altLang="en-US" baseline="0" dirty="0" smtClean="0"/>
              <a:t>安全服务池</a:t>
            </a:r>
            <a:r>
              <a:rPr lang="en-US" altLang="zh-CN" baseline="0" dirty="0" smtClean="0"/>
              <a:t>-</a:t>
            </a:r>
            <a:r>
              <a:rPr lang="zh-CN" altLang="en-US" baseline="0" dirty="0" smtClean="0"/>
              <a:t>共享安全服务池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Internet</a:t>
            </a:r>
            <a:r>
              <a:rPr lang="zh-CN" altLang="en-US" baseline="0" dirty="0" smtClean="0"/>
              <a:t>安全服务池</a:t>
            </a:r>
            <a:r>
              <a:rPr lang="en-US" altLang="zh-CN" baseline="0" dirty="0" smtClean="0"/>
              <a:t>-POD</a:t>
            </a:r>
            <a:r>
              <a:rPr lang="zh-CN" altLang="en-US" baseline="0" dirty="0" smtClean="0"/>
              <a:t>安全服务池</a:t>
            </a:r>
            <a:endParaRPr lang="en-US" altLang="zh-CN" baseline="0" dirty="0" smtClean="0"/>
          </a:p>
          <a:p>
            <a:pPr marL="228600" indent="-228600">
              <a:buNone/>
            </a:pPr>
            <a:endParaRPr lang="en-US" altLang="zh-CN" baseline="0" dirty="0" smtClean="0"/>
          </a:p>
          <a:p>
            <a:pPr marL="228600" indent="-228600">
              <a:buNone/>
            </a:pPr>
            <a:r>
              <a:rPr lang="zh-CN" altLang="en-US" baseline="0" dirty="0" smtClean="0"/>
              <a:t>通过</a:t>
            </a:r>
            <a:r>
              <a:rPr lang="en-US" altLang="zh-CN" baseline="0" dirty="0" err="1" smtClean="0"/>
              <a:t>N7K</a:t>
            </a:r>
            <a:r>
              <a:rPr lang="zh-CN" altLang="en-US" baseline="0" dirty="0" smtClean="0"/>
              <a:t>的</a:t>
            </a:r>
            <a:r>
              <a:rPr lang="en-US" altLang="zh-CN" baseline="0" dirty="0" err="1" smtClean="0"/>
              <a:t>VDC</a:t>
            </a:r>
            <a:r>
              <a:rPr lang="zh-CN" altLang="en-US" baseline="0" dirty="0" smtClean="0"/>
              <a:t>功能按照用户类型清晰将网络分离。把</a:t>
            </a:r>
            <a:r>
              <a:rPr lang="en-US" altLang="zh-CN" baseline="0" dirty="0" err="1" smtClean="0"/>
              <a:t>VDC</a:t>
            </a:r>
            <a:r>
              <a:rPr lang="zh-CN" altLang="en-US" baseline="0" dirty="0" smtClean="0"/>
              <a:t>分成汇聚核心，汇聚</a:t>
            </a:r>
            <a:r>
              <a:rPr lang="en-US" altLang="zh-CN" baseline="0" dirty="0" err="1" smtClean="0"/>
              <a:t>VDC</a:t>
            </a:r>
            <a:r>
              <a:rPr lang="zh-CN" altLang="en-US" baseline="0" dirty="0" smtClean="0"/>
              <a:t>分别是</a:t>
            </a:r>
            <a:endParaRPr lang="en-US" altLang="zh-CN" baseline="0" dirty="0" smtClean="0"/>
          </a:p>
          <a:p>
            <a:pPr marL="228600" indent="-228600">
              <a:buNone/>
            </a:pPr>
            <a:endParaRPr lang="en-US" altLang="zh-CN" baseline="0" dirty="0" smtClean="0"/>
          </a:p>
          <a:p>
            <a:pPr marL="228600" indent="-228600">
              <a:buNone/>
            </a:pPr>
            <a:r>
              <a:rPr lang="zh-CN" altLang="en-US" baseline="0" dirty="0" smtClean="0"/>
              <a:t>中小租户接入</a:t>
            </a:r>
            <a:r>
              <a:rPr lang="en-US" altLang="zh-CN" baseline="0" dirty="0" err="1" smtClean="0"/>
              <a:t>VDC</a:t>
            </a:r>
            <a:endParaRPr lang="en-US" altLang="zh-CN" baseline="0" dirty="0" smtClean="0"/>
          </a:p>
          <a:p>
            <a:pPr marL="228600" indent="-228600">
              <a:buNone/>
            </a:pPr>
            <a:r>
              <a:rPr lang="zh-CN" altLang="en-US" baseline="0" dirty="0" smtClean="0"/>
              <a:t>大企业租户接入</a:t>
            </a:r>
            <a:r>
              <a:rPr lang="en-US" altLang="zh-CN" baseline="0" dirty="0" err="1" smtClean="0"/>
              <a:t>VDC</a:t>
            </a:r>
            <a:endParaRPr lang="en-US" altLang="zh-CN" baseline="0" dirty="0" smtClean="0"/>
          </a:p>
          <a:p>
            <a:pPr marL="228600" indent="-228600">
              <a:buNone/>
            </a:pPr>
            <a:r>
              <a:rPr lang="zh-CN" altLang="en-US" baseline="0" dirty="0" smtClean="0"/>
              <a:t>私有业务接入</a:t>
            </a:r>
            <a:r>
              <a:rPr lang="en-US" altLang="zh-CN" baseline="0" dirty="0" err="1" smtClean="0"/>
              <a:t>VDC</a:t>
            </a:r>
            <a:endParaRPr lang="en-US" altLang="zh-CN" baseline="0" dirty="0" smtClean="0"/>
          </a:p>
          <a:p>
            <a:pPr marL="228600" indent="-228600">
              <a:buNone/>
            </a:pPr>
            <a:endParaRPr lang="en-US" altLang="zh-CN" baseline="0" dirty="0" smtClean="0"/>
          </a:p>
          <a:p>
            <a:pPr marL="228600" indent="-228600">
              <a:buNone/>
            </a:pPr>
            <a:r>
              <a:rPr lang="zh-CN" altLang="en-US" baseline="0" dirty="0" smtClean="0"/>
              <a:t>当然也可以将私有业务和大企业租户合并到同一个</a:t>
            </a:r>
            <a:r>
              <a:rPr lang="en-US" altLang="zh-CN" baseline="0" dirty="0" err="1" smtClean="0"/>
              <a:t>VDC</a:t>
            </a:r>
            <a:r>
              <a:rPr lang="zh-CN" altLang="en-US" baseline="0" dirty="0" smtClean="0"/>
              <a:t>，而将无安全要求的租户接入一个</a:t>
            </a:r>
            <a:r>
              <a:rPr lang="en-US" altLang="zh-CN" baseline="0" dirty="0" err="1" smtClean="0"/>
              <a:t>VDC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pPr marL="228600" indent="-228600">
              <a:buNone/>
            </a:pP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F6B7-21F1-4864-B7BA-0B898382182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+mn-lt"/>
              </a:rPr>
              <a:t>大企业租户：</a:t>
            </a:r>
            <a:endParaRPr lang="en-US" altLang="zh-CN" sz="1400" dirty="0" smtClean="0">
              <a:latin typeface="+mn-lt"/>
            </a:endParaRPr>
          </a:p>
          <a:p>
            <a:pPr indent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 smtClean="0">
              <a:latin typeface="+mn-lt"/>
            </a:endParaRPr>
          </a:p>
          <a:p>
            <a:pPr indent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latin typeface="+mn-lt"/>
              </a:rPr>
              <a:t>访问通过</a:t>
            </a:r>
            <a:r>
              <a:rPr lang="en-US" sz="1400" dirty="0" smtClean="0">
                <a:latin typeface="+mn-lt"/>
              </a:rPr>
              <a:t>Layer-3 </a:t>
            </a:r>
            <a:r>
              <a:rPr lang="zh-CN" altLang="en-US" sz="1400" dirty="0" smtClean="0"/>
              <a:t>或</a:t>
            </a:r>
            <a:r>
              <a:rPr lang="en-US" sz="1400" dirty="0" smtClean="0">
                <a:latin typeface="+mn-lt"/>
              </a:rPr>
              <a:t>Layer-2  </a:t>
            </a:r>
            <a:r>
              <a:rPr lang="en-US" sz="1400" dirty="0" err="1" smtClean="0">
                <a:latin typeface="+mn-lt"/>
              </a:rPr>
              <a:t>VPNs</a:t>
            </a:r>
            <a:endParaRPr lang="en-US" sz="1400" dirty="0" smtClean="0">
              <a:latin typeface="+mn-lt"/>
            </a:endParaRPr>
          </a:p>
          <a:p>
            <a:r>
              <a:rPr lang="zh-CN" altLang="en-US" sz="1600" dirty="0" smtClean="0"/>
              <a:t>方式</a:t>
            </a:r>
            <a:endParaRPr lang="en-US" sz="1600" dirty="0" smtClean="0"/>
          </a:p>
          <a:p>
            <a:pPr marL="749300" lvl="1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r>
              <a:rPr lang="zh-CN" altLang="en-US" sz="1400" dirty="0" smtClean="0"/>
              <a:t>不同的</a:t>
            </a:r>
            <a:r>
              <a:rPr lang="en-US" sz="1400" dirty="0" err="1" smtClean="0"/>
              <a:t>VPN</a:t>
            </a:r>
            <a:r>
              <a:rPr lang="zh-CN" altLang="en-US" sz="1400" dirty="0" smtClean="0"/>
              <a:t>映射到</a:t>
            </a:r>
            <a:r>
              <a:rPr lang="en-US" sz="1400" dirty="0" err="1" smtClean="0"/>
              <a:t>VRF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r>
              <a:rPr lang="zh-CN" altLang="en-US" sz="1400" dirty="0" smtClean="0"/>
              <a:t>不同的租户利用</a:t>
            </a:r>
            <a:r>
              <a:rPr lang="en-US" altLang="zh-CN" sz="1400" dirty="0" smtClean="0"/>
              <a:t>Global-</a:t>
            </a:r>
            <a:r>
              <a:rPr lang="en-US" altLang="zh-CN" sz="1400" dirty="0" err="1" smtClean="0"/>
              <a:t>VRF</a:t>
            </a:r>
            <a:r>
              <a:rPr lang="zh-CN" altLang="en-US" sz="1400" dirty="0" smtClean="0"/>
              <a:t>区分，同一租户的不同部门及不同应用利用</a:t>
            </a:r>
            <a:r>
              <a:rPr lang="en-US" altLang="zh-CN" sz="1400" dirty="0" smtClean="0"/>
              <a:t>Internal-</a:t>
            </a:r>
            <a:r>
              <a:rPr lang="en-US" altLang="zh-CN" sz="1400" dirty="0" err="1" smtClean="0"/>
              <a:t>VRF</a:t>
            </a:r>
            <a:r>
              <a:rPr lang="zh-CN" altLang="en-US" sz="1400" dirty="0" smtClean="0"/>
              <a:t>以及</a:t>
            </a:r>
            <a:r>
              <a:rPr lang="en-US" altLang="zh-CN" sz="1400" dirty="0" err="1" smtClean="0"/>
              <a:t>VLAN</a:t>
            </a:r>
            <a:r>
              <a:rPr lang="zh-CN" altLang="en-US" sz="1400" dirty="0" smtClean="0"/>
              <a:t>隔离。</a:t>
            </a: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r>
              <a:rPr lang="zh-CN" altLang="en-US" sz="1400" dirty="0" smtClean="0"/>
              <a:t>利用</a:t>
            </a:r>
            <a:r>
              <a:rPr lang="en-US" altLang="zh-CN" sz="1400" dirty="0" smtClean="0"/>
              <a:t>Global </a:t>
            </a:r>
            <a:r>
              <a:rPr lang="en-US" altLang="zh-CN" sz="1400" dirty="0" err="1" smtClean="0"/>
              <a:t>VFR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映射到不同的</a:t>
            </a:r>
            <a:r>
              <a:rPr lang="en-US" altLang="zh-CN" sz="1400" dirty="0" smtClean="0"/>
              <a:t>POD,</a:t>
            </a:r>
            <a:r>
              <a:rPr lang="zh-CN" altLang="en-US" sz="1400" dirty="0" smtClean="0"/>
              <a:t>在根据不同的目的地址可以映射到不同的</a:t>
            </a:r>
            <a:r>
              <a:rPr lang="en-US" altLang="zh-CN" sz="1400" dirty="0" smtClean="0"/>
              <a:t>Internal </a:t>
            </a:r>
            <a:r>
              <a:rPr lang="en-US" altLang="zh-CN" sz="1400" dirty="0" err="1" smtClean="0"/>
              <a:t>VRF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r>
              <a:rPr lang="zh-CN" altLang="en-US" sz="1400" dirty="0" smtClean="0"/>
              <a:t>不同的</a:t>
            </a:r>
            <a:r>
              <a:rPr lang="en-US" altLang="zh-CN" sz="1400" dirty="0" smtClean="0"/>
              <a:t>Internal </a:t>
            </a:r>
            <a:r>
              <a:rPr lang="en-US" altLang="zh-CN" sz="1400" dirty="0" err="1" smtClean="0"/>
              <a:t>VRF</a:t>
            </a:r>
            <a:r>
              <a:rPr lang="zh-CN" altLang="en-US" sz="1400" dirty="0" smtClean="0"/>
              <a:t>将不同部门不同应用的流量引入不同的虚拟防火墙。</a:t>
            </a: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r>
              <a:rPr lang="zh-CN" altLang="en-US" sz="1400" dirty="0" smtClean="0"/>
              <a:t>不同的</a:t>
            </a:r>
            <a:r>
              <a:rPr lang="en-US" altLang="zh-CN" sz="1400" dirty="0" smtClean="0"/>
              <a:t>Internal </a:t>
            </a:r>
            <a:r>
              <a:rPr lang="en-US" altLang="zh-CN" sz="1400" dirty="0" err="1" smtClean="0"/>
              <a:t>VRF</a:t>
            </a:r>
            <a:r>
              <a:rPr lang="zh-CN" altLang="en-US" sz="1400" dirty="0" smtClean="0"/>
              <a:t>映射到不同的</a:t>
            </a:r>
            <a:r>
              <a:rPr lang="en-US" altLang="zh-CN" sz="1400" dirty="0" err="1" smtClean="0"/>
              <a:t>vlan</a:t>
            </a:r>
            <a:r>
              <a:rPr lang="zh-CN" altLang="en-US" sz="1400" dirty="0" smtClean="0"/>
              <a:t>去向不同的服务器。</a:t>
            </a: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749300" lvl="1" indent="-342900">
              <a:buFont typeface="+mj-lt"/>
              <a:buAutoNum type="arabicPeriod"/>
            </a:pPr>
            <a:r>
              <a:rPr lang="zh-CN" altLang="en-US" sz="1400" dirty="0" smtClean="0"/>
              <a:t>通过多</a:t>
            </a:r>
            <a:r>
              <a:rPr lang="en-US" altLang="zh-CN" sz="1400" dirty="0" err="1" smtClean="0"/>
              <a:t>VLAN</a:t>
            </a:r>
            <a:r>
              <a:rPr lang="zh-CN" altLang="en-US" sz="1400" dirty="0" smtClean="0"/>
              <a:t>实现多级应用灵活</a:t>
            </a:r>
            <a:r>
              <a:rPr lang="en-US" altLang="zh-CN" sz="1400" dirty="0" smtClean="0"/>
              <a:t>Zone</a:t>
            </a:r>
            <a:r>
              <a:rPr lang="zh-CN" altLang="en-US" sz="1400" dirty="0" smtClean="0"/>
              <a:t>部署。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1F6B7-21F1-4864-B7BA-0B898382182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9FC5-A98E-4625-806A-0D6CAAE4822C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1E21-62A1-4F20-AB74-859F35D7B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9FC5-A98E-4625-806A-0D6CAAE4822C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1E21-62A1-4F20-AB74-859F35D7B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9FC5-A98E-4625-806A-0D6CAAE4822C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1E21-62A1-4F20-AB74-859F35D7B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8578850" cy="496519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-12700" y="-2055813"/>
            <a:ext cx="9847263" cy="19378613"/>
            <a:chOff x="-12700" y="-2056029"/>
            <a:chExt cx="9847891" cy="19379146"/>
          </a:xfrm>
        </p:grpSpPr>
        <p:pic>
          <p:nvPicPr>
            <p:cNvPr id="7" name="Picture 2" descr="C:\Documents and Settings\contractor\Desktop\Blue_Green_Gradient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700" y="0"/>
              <a:ext cx="91567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ounded Rectangle 7"/>
            <p:cNvSpPr/>
            <p:nvPr userDrawn="1"/>
          </p:nvSpPr>
          <p:spPr>
            <a:xfrm>
              <a:off x="1824155" y="3308282"/>
              <a:ext cx="1728897" cy="140148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9" name="Rounded Rectangle 8"/>
            <p:cNvSpPr/>
            <p:nvPr userDrawn="1"/>
          </p:nvSpPr>
          <p:spPr>
            <a:xfrm>
              <a:off x="1" y="1236538"/>
              <a:ext cx="1730485" cy="81488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>
            <a:xfrm rot="10800000">
              <a:off x="1014479" y="4248107"/>
              <a:ext cx="1728897" cy="81488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1" name="Rounded Rectangle 10"/>
            <p:cNvSpPr/>
            <p:nvPr userDrawn="1"/>
          </p:nvSpPr>
          <p:spPr>
            <a:xfrm>
              <a:off x="6585371" y="-2056029"/>
              <a:ext cx="1730485" cy="81488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2" name="Rounded Rectangle 11"/>
            <p:cNvSpPr/>
            <p:nvPr userDrawn="1"/>
          </p:nvSpPr>
          <p:spPr>
            <a:xfrm>
              <a:off x="8104706" y="2784392"/>
              <a:ext cx="1730485" cy="81472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3" name="Rounded Rectangle 12"/>
            <p:cNvSpPr/>
            <p:nvPr userDrawn="1"/>
          </p:nvSpPr>
          <p:spPr>
            <a:xfrm rot="10800000">
              <a:off x="3035494" y="174470"/>
              <a:ext cx="1730485" cy="81488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</p:grp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defTabSz="8143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201</a:t>
            </a:r>
            <a:r>
              <a:rPr lang="en-US" altLang="zh-CN" sz="600" dirty="0" smtClean="0">
                <a:solidFill>
                  <a:srgbClr val="FFFFFF"/>
                </a:solidFill>
                <a:latin typeface="+mj-lt"/>
              </a:rPr>
              <a:t>2</a:t>
            </a: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600" dirty="0">
                <a:solidFill>
                  <a:srgbClr val="FFFFFF"/>
                </a:solidFill>
                <a:latin typeface="+mj-lt"/>
              </a:rPr>
              <a:t>Cisco and/or its affiliates. All rights reserved.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ltGray">
          <a:xfrm>
            <a:off x="8640763" y="6580188"/>
            <a:ext cx="260350" cy="176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 fontAlgn="auto">
              <a:spcBef>
                <a:spcPts val="0"/>
              </a:spcBef>
              <a:spcAft>
                <a:spcPts val="0"/>
              </a:spcAft>
              <a:defRPr/>
            </a:pPr>
            <a:fld id="{1E50ACE2-136B-423D-BDBC-A1380D2D7E7E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38"/>
          <p:cNvGrpSpPr/>
          <p:nvPr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18" name="Rectangle 17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3" y="4464068"/>
            <a:ext cx="8112126" cy="384175"/>
          </a:xfrm>
        </p:spPr>
        <p:txBody>
          <a:bodyPr anchor="b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3398957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black">
          <a:xfrm>
            <a:off x="6313488" y="3708400"/>
            <a:ext cx="115887" cy="441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96D6"/>
              </a:solidFill>
              <a:latin typeface="Arial" charset="0"/>
              <a:cs typeface="+mn-cs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black">
          <a:xfrm>
            <a:off x="6992938" y="3697288"/>
            <a:ext cx="336550" cy="466725"/>
          </a:xfrm>
          <a:custGeom>
            <a:avLst/>
            <a:gdLst>
              <a:gd name="T0" fmla="*/ 2147483647 w 58"/>
              <a:gd name="T1" fmla="*/ 2147483647 h 80"/>
              <a:gd name="T2" fmla="*/ 2147483647 w 58"/>
              <a:gd name="T3" fmla="*/ 2147483647 h 80"/>
              <a:gd name="T4" fmla="*/ 2147483647 w 58"/>
              <a:gd name="T5" fmla="*/ 2147483647 h 80"/>
              <a:gd name="T6" fmla="*/ 2147483647 w 58"/>
              <a:gd name="T7" fmla="*/ 2147483647 h 80"/>
              <a:gd name="T8" fmla="*/ 2147483647 w 58"/>
              <a:gd name="T9" fmla="*/ 2147483647 h 80"/>
              <a:gd name="T10" fmla="*/ 2147483647 w 58"/>
              <a:gd name="T11" fmla="*/ 2147483647 h 80"/>
              <a:gd name="T12" fmla="*/ 2147483647 w 58"/>
              <a:gd name="T13" fmla="*/ 2147483647 h 80"/>
              <a:gd name="T14" fmla="*/ 0 w 58"/>
              <a:gd name="T15" fmla="*/ 2147483647 h 80"/>
              <a:gd name="T16" fmla="*/ 2147483647 w 58"/>
              <a:gd name="T17" fmla="*/ 0 h 80"/>
              <a:gd name="T18" fmla="*/ 2147483647 w 58"/>
              <a:gd name="T19" fmla="*/ 2147483647 h 80"/>
              <a:gd name="T20" fmla="*/ 2147483647 w 58"/>
              <a:gd name="T21" fmla="*/ 2147483647 h 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5824538" y="3697288"/>
            <a:ext cx="338137" cy="466725"/>
          </a:xfrm>
          <a:custGeom>
            <a:avLst/>
            <a:gdLst>
              <a:gd name="T0" fmla="*/ 2147483647 w 58"/>
              <a:gd name="T1" fmla="*/ 2147483647 h 80"/>
              <a:gd name="T2" fmla="*/ 2147483647 w 58"/>
              <a:gd name="T3" fmla="*/ 2147483647 h 80"/>
              <a:gd name="T4" fmla="*/ 2147483647 w 58"/>
              <a:gd name="T5" fmla="*/ 2147483647 h 80"/>
              <a:gd name="T6" fmla="*/ 2147483647 w 58"/>
              <a:gd name="T7" fmla="*/ 2147483647 h 80"/>
              <a:gd name="T8" fmla="*/ 2147483647 w 58"/>
              <a:gd name="T9" fmla="*/ 2147483647 h 80"/>
              <a:gd name="T10" fmla="*/ 2147483647 w 58"/>
              <a:gd name="T11" fmla="*/ 2147483647 h 80"/>
              <a:gd name="T12" fmla="*/ 2147483647 w 58"/>
              <a:gd name="T13" fmla="*/ 2147483647 h 80"/>
              <a:gd name="T14" fmla="*/ 0 w 58"/>
              <a:gd name="T15" fmla="*/ 2147483647 h 80"/>
              <a:gd name="T16" fmla="*/ 2147483647 w 58"/>
              <a:gd name="T17" fmla="*/ 0 h 80"/>
              <a:gd name="T18" fmla="*/ 2147483647 w 58"/>
              <a:gd name="T19" fmla="*/ 2147483647 h 80"/>
              <a:gd name="T20" fmla="*/ 2147483647 w 58"/>
              <a:gd name="T21" fmla="*/ 2147483647 h 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black">
          <a:xfrm>
            <a:off x="7451725" y="3697288"/>
            <a:ext cx="463550" cy="466725"/>
          </a:xfrm>
          <a:custGeom>
            <a:avLst/>
            <a:gdLst>
              <a:gd name="T0" fmla="*/ 2147483647 w 80"/>
              <a:gd name="T1" fmla="*/ 2147483647 h 80"/>
              <a:gd name="T2" fmla="*/ 2147483647 w 80"/>
              <a:gd name="T3" fmla="*/ 2147483647 h 80"/>
              <a:gd name="T4" fmla="*/ 0 w 80"/>
              <a:gd name="T5" fmla="*/ 2147483647 h 80"/>
              <a:gd name="T6" fmla="*/ 2147483647 w 80"/>
              <a:gd name="T7" fmla="*/ 0 h 80"/>
              <a:gd name="T8" fmla="*/ 2147483647 w 80"/>
              <a:gd name="T9" fmla="*/ 2147483647 h 80"/>
              <a:gd name="T10" fmla="*/ 2147483647 w 80"/>
              <a:gd name="T11" fmla="*/ 2147483647 h 80"/>
              <a:gd name="T12" fmla="*/ 2147483647 w 80"/>
              <a:gd name="T13" fmla="*/ 2147483647 h 80"/>
              <a:gd name="T14" fmla="*/ 2147483647 w 80"/>
              <a:gd name="T15" fmla="*/ 2147483647 h 80"/>
              <a:gd name="T16" fmla="*/ 2147483647 w 80"/>
              <a:gd name="T17" fmla="*/ 2147483647 h 80"/>
              <a:gd name="T18" fmla="*/ 2147483647 w 80"/>
              <a:gd name="T19" fmla="*/ 2147483647 h 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black">
          <a:xfrm>
            <a:off x="6580188" y="3697288"/>
            <a:ext cx="301625" cy="466725"/>
          </a:xfrm>
          <a:custGeom>
            <a:avLst/>
            <a:gdLst>
              <a:gd name="T0" fmla="*/ 2147483647 w 52"/>
              <a:gd name="T1" fmla="*/ 2147483647 h 80"/>
              <a:gd name="T2" fmla="*/ 2147483647 w 52"/>
              <a:gd name="T3" fmla="*/ 2147483647 h 80"/>
              <a:gd name="T4" fmla="*/ 2147483647 w 52"/>
              <a:gd name="T5" fmla="*/ 2147483647 h 80"/>
              <a:gd name="T6" fmla="*/ 2147483647 w 52"/>
              <a:gd name="T7" fmla="*/ 2147483647 h 80"/>
              <a:gd name="T8" fmla="*/ 2147483647 w 52"/>
              <a:gd name="T9" fmla="*/ 2147483647 h 80"/>
              <a:gd name="T10" fmla="*/ 2147483647 w 52"/>
              <a:gd name="T11" fmla="*/ 2147483647 h 80"/>
              <a:gd name="T12" fmla="*/ 2147483647 w 52"/>
              <a:gd name="T13" fmla="*/ 2147483647 h 80"/>
              <a:gd name="T14" fmla="*/ 0 w 52"/>
              <a:gd name="T15" fmla="*/ 2147483647 h 80"/>
              <a:gd name="T16" fmla="*/ 0 w 52"/>
              <a:gd name="T17" fmla="*/ 2147483647 h 80"/>
              <a:gd name="T18" fmla="*/ 2147483647 w 52"/>
              <a:gd name="T19" fmla="*/ 2147483647 h 80"/>
              <a:gd name="T20" fmla="*/ 2147483647 w 52"/>
              <a:gd name="T21" fmla="*/ 2147483647 h 80"/>
              <a:gd name="T22" fmla="*/ 2147483647 w 52"/>
              <a:gd name="T23" fmla="*/ 2147483647 h 80"/>
              <a:gd name="T24" fmla="*/ 2147483647 w 52"/>
              <a:gd name="T25" fmla="*/ 2147483647 h 80"/>
              <a:gd name="T26" fmla="*/ 0 w 52"/>
              <a:gd name="T27" fmla="*/ 2147483647 h 80"/>
              <a:gd name="T28" fmla="*/ 2147483647 w 52"/>
              <a:gd name="T29" fmla="*/ 0 h 80"/>
              <a:gd name="T30" fmla="*/ 2147483647 w 52"/>
              <a:gd name="T31" fmla="*/ 2147483647 h 80"/>
              <a:gd name="T32" fmla="*/ 2147483647 w 52"/>
              <a:gd name="T33" fmla="*/ 2147483647 h 8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5592763" y="3082925"/>
            <a:ext cx="109537" cy="227013"/>
          </a:xfrm>
          <a:custGeom>
            <a:avLst/>
            <a:gdLst>
              <a:gd name="T0" fmla="*/ 2147483647 w 19"/>
              <a:gd name="T1" fmla="*/ 2147483647 h 39"/>
              <a:gd name="T2" fmla="*/ 2147483647 w 19"/>
              <a:gd name="T3" fmla="*/ 0 h 39"/>
              <a:gd name="T4" fmla="*/ 0 w 19"/>
              <a:gd name="T5" fmla="*/ 2147483647 h 39"/>
              <a:gd name="T6" fmla="*/ 0 w 19"/>
              <a:gd name="T7" fmla="*/ 2147483647 h 39"/>
              <a:gd name="T8" fmla="*/ 2147483647 w 19"/>
              <a:gd name="T9" fmla="*/ 2147483647 h 39"/>
              <a:gd name="T10" fmla="*/ 2147483647 w 19"/>
              <a:gd name="T11" fmla="*/ 2147483647 h 39"/>
              <a:gd name="T12" fmla="*/ 2147483647 w 19"/>
              <a:gd name="T13" fmla="*/ 2147483647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5900738" y="2930525"/>
            <a:ext cx="109537" cy="379413"/>
          </a:xfrm>
          <a:custGeom>
            <a:avLst/>
            <a:gdLst>
              <a:gd name="T0" fmla="*/ 2147483647 w 19"/>
              <a:gd name="T1" fmla="*/ 2147483647 h 65"/>
              <a:gd name="T2" fmla="*/ 2147483647 w 19"/>
              <a:gd name="T3" fmla="*/ 0 h 65"/>
              <a:gd name="T4" fmla="*/ 0 w 19"/>
              <a:gd name="T5" fmla="*/ 2147483647 h 65"/>
              <a:gd name="T6" fmla="*/ 0 w 19"/>
              <a:gd name="T7" fmla="*/ 2147483647 h 65"/>
              <a:gd name="T8" fmla="*/ 2147483647 w 19"/>
              <a:gd name="T9" fmla="*/ 2147483647 h 65"/>
              <a:gd name="T10" fmla="*/ 2147483647 w 19"/>
              <a:gd name="T11" fmla="*/ 2147483647 h 65"/>
              <a:gd name="T12" fmla="*/ 2147483647 w 19"/>
              <a:gd name="T13" fmla="*/ 214748364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6202363" y="2720975"/>
            <a:ext cx="111125" cy="698500"/>
          </a:xfrm>
          <a:custGeom>
            <a:avLst/>
            <a:gdLst>
              <a:gd name="T0" fmla="*/ 2147483647 w 19"/>
              <a:gd name="T1" fmla="*/ 2147483647 h 120"/>
              <a:gd name="T2" fmla="*/ 2147483647 w 19"/>
              <a:gd name="T3" fmla="*/ 0 h 120"/>
              <a:gd name="T4" fmla="*/ 0 w 19"/>
              <a:gd name="T5" fmla="*/ 2147483647 h 120"/>
              <a:gd name="T6" fmla="*/ 0 w 19"/>
              <a:gd name="T7" fmla="*/ 2147483647 h 120"/>
              <a:gd name="T8" fmla="*/ 2147483647 w 19"/>
              <a:gd name="T9" fmla="*/ 2147483647 h 120"/>
              <a:gd name="T10" fmla="*/ 2147483647 w 19"/>
              <a:gd name="T11" fmla="*/ 2147483647 h 120"/>
              <a:gd name="T12" fmla="*/ 2147483647 w 19"/>
              <a:gd name="T13" fmla="*/ 2147483647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6510338" y="2930525"/>
            <a:ext cx="111125" cy="379413"/>
          </a:xfrm>
          <a:custGeom>
            <a:avLst/>
            <a:gdLst>
              <a:gd name="T0" fmla="*/ 2147483647 w 19"/>
              <a:gd name="T1" fmla="*/ 2147483647 h 65"/>
              <a:gd name="T2" fmla="*/ 2147483647 w 19"/>
              <a:gd name="T3" fmla="*/ 0 h 65"/>
              <a:gd name="T4" fmla="*/ 0 w 19"/>
              <a:gd name="T5" fmla="*/ 2147483647 h 65"/>
              <a:gd name="T6" fmla="*/ 0 w 19"/>
              <a:gd name="T7" fmla="*/ 2147483647 h 65"/>
              <a:gd name="T8" fmla="*/ 2147483647 w 19"/>
              <a:gd name="T9" fmla="*/ 2147483647 h 65"/>
              <a:gd name="T10" fmla="*/ 2147483647 w 19"/>
              <a:gd name="T11" fmla="*/ 2147483647 h 65"/>
              <a:gd name="T12" fmla="*/ 2147483647 w 19"/>
              <a:gd name="T13" fmla="*/ 214748364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6811963" y="3082925"/>
            <a:ext cx="115887" cy="227013"/>
          </a:xfrm>
          <a:custGeom>
            <a:avLst/>
            <a:gdLst>
              <a:gd name="T0" fmla="*/ 2147483647 w 20"/>
              <a:gd name="T1" fmla="*/ 2147483647 h 39"/>
              <a:gd name="T2" fmla="*/ 2147483647 w 20"/>
              <a:gd name="T3" fmla="*/ 0 h 39"/>
              <a:gd name="T4" fmla="*/ 0 w 20"/>
              <a:gd name="T5" fmla="*/ 2147483647 h 39"/>
              <a:gd name="T6" fmla="*/ 0 w 20"/>
              <a:gd name="T7" fmla="*/ 2147483647 h 39"/>
              <a:gd name="T8" fmla="*/ 2147483647 w 20"/>
              <a:gd name="T9" fmla="*/ 2147483647 h 39"/>
              <a:gd name="T10" fmla="*/ 2147483647 w 20"/>
              <a:gd name="T11" fmla="*/ 2147483647 h 39"/>
              <a:gd name="T12" fmla="*/ 2147483647 w 20"/>
              <a:gd name="T13" fmla="*/ 2147483647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black">
          <a:xfrm>
            <a:off x="7119938" y="2930525"/>
            <a:ext cx="111125" cy="379413"/>
          </a:xfrm>
          <a:custGeom>
            <a:avLst/>
            <a:gdLst>
              <a:gd name="T0" fmla="*/ 2147483647 w 19"/>
              <a:gd name="T1" fmla="*/ 2147483647 h 65"/>
              <a:gd name="T2" fmla="*/ 2147483647 w 19"/>
              <a:gd name="T3" fmla="*/ 0 h 65"/>
              <a:gd name="T4" fmla="*/ 0 w 19"/>
              <a:gd name="T5" fmla="*/ 2147483647 h 65"/>
              <a:gd name="T6" fmla="*/ 0 w 19"/>
              <a:gd name="T7" fmla="*/ 2147483647 h 65"/>
              <a:gd name="T8" fmla="*/ 2147483647 w 19"/>
              <a:gd name="T9" fmla="*/ 2147483647 h 65"/>
              <a:gd name="T10" fmla="*/ 2147483647 w 19"/>
              <a:gd name="T11" fmla="*/ 2147483647 h 65"/>
              <a:gd name="T12" fmla="*/ 2147483647 w 19"/>
              <a:gd name="T13" fmla="*/ 214748364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7427913" y="2720975"/>
            <a:ext cx="111125" cy="698500"/>
          </a:xfrm>
          <a:custGeom>
            <a:avLst/>
            <a:gdLst>
              <a:gd name="T0" fmla="*/ 2147483647 w 19"/>
              <a:gd name="T1" fmla="*/ 2147483647 h 120"/>
              <a:gd name="T2" fmla="*/ 2147483647 w 19"/>
              <a:gd name="T3" fmla="*/ 0 h 120"/>
              <a:gd name="T4" fmla="*/ 0 w 19"/>
              <a:gd name="T5" fmla="*/ 2147483647 h 120"/>
              <a:gd name="T6" fmla="*/ 0 w 19"/>
              <a:gd name="T7" fmla="*/ 2147483647 h 120"/>
              <a:gd name="T8" fmla="*/ 2147483647 w 19"/>
              <a:gd name="T9" fmla="*/ 2147483647 h 120"/>
              <a:gd name="T10" fmla="*/ 2147483647 w 19"/>
              <a:gd name="T11" fmla="*/ 2147483647 h 120"/>
              <a:gd name="T12" fmla="*/ 2147483647 w 19"/>
              <a:gd name="T13" fmla="*/ 2147483647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7729538" y="2930525"/>
            <a:ext cx="111125" cy="379413"/>
          </a:xfrm>
          <a:custGeom>
            <a:avLst/>
            <a:gdLst>
              <a:gd name="T0" fmla="*/ 2147483647 w 19"/>
              <a:gd name="T1" fmla="*/ 2147483647 h 65"/>
              <a:gd name="T2" fmla="*/ 2147483647 w 19"/>
              <a:gd name="T3" fmla="*/ 0 h 65"/>
              <a:gd name="T4" fmla="*/ 0 w 19"/>
              <a:gd name="T5" fmla="*/ 2147483647 h 65"/>
              <a:gd name="T6" fmla="*/ 0 w 19"/>
              <a:gd name="T7" fmla="*/ 2147483647 h 65"/>
              <a:gd name="T8" fmla="*/ 2147483647 w 19"/>
              <a:gd name="T9" fmla="*/ 2147483647 h 65"/>
              <a:gd name="T10" fmla="*/ 2147483647 w 19"/>
              <a:gd name="T11" fmla="*/ 2147483647 h 65"/>
              <a:gd name="T12" fmla="*/ 2147483647 w 19"/>
              <a:gd name="T13" fmla="*/ 2147483647 h 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8037513" y="3082925"/>
            <a:ext cx="111125" cy="227013"/>
          </a:xfrm>
          <a:custGeom>
            <a:avLst/>
            <a:gdLst>
              <a:gd name="T0" fmla="*/ 2147483647 w 19"/>
              <a:gd name="T1" fmla="*/ 2147483647 h 39"/>
              <a:gd name="T2" fmla="*/ 2147483647 w 19"/>
              <a:gd name="T3" fmla="*/ 0 h 39"/>
              <a:gd name="T4" fmla="*/ 0 w 19"/>
              <a:gd name="T5" fmla="*/ 2147483647 h 39"/>
              <a:gd name="T6" fmla="*/ 0 w 19"/>
              <a:gd name="T7" fmla="*/ 2147483647 h 39"/>
              <a:gd name="T8" fmla="*/ 2147483647 w 19"/>
              <a:gd name="T9" fmla="*/ 2147483647 h 39"/>
              <a:gd name="T10" fmla="*/ 2147483647 w 19"/>
              <a:gd name="T11" fmla="*/ 2147483647 h 39"/>
              <a:gd name="T12" fmla="*/ 2147483647 w 19"/>
              <a:gd name="T13" fmla="*/ 2147483647 h 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644525" y="3060700"/>
            <a:ext cx="2436813" cy="6461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600" dirty="0" smtClean="0">
                <a:solidFill>
                  <a:srgbClr val="FFFFFF"/>
                </a:solidFill>
              </a:rPr>
              <a:t>Thank you.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0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0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1975"/>
            <a:ext cx="84772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217488" y="3021013"/>
            <a:ext cx="8694737" cy="3357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4463" y="6584950"/>
            <a:ext cx="81121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defRPr/>
            </a:pPr>
            <a:r>
              <a:rPr lang="en-US" sz="600">
                <a:solidFill>
                  <a:srgbClr val="C0C0C0"/>
                </a:solidFill>
                <a:latin typeface="Arial" charset="0"/>
                <a:cs typeface="+mn-cs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defTabSz="814388">
              <a:defRPr/>
            </a:pPr>
            <a:r>
              <a:rPr lang="en-US" sz="600">
                <a:solidFill>
                  <a:srgbClr val="C0C0C0"/>
                </a:solidFill>
                <a:latin typeface="Arial" charset="0"/>
                <a:cs typeface="+mn-cs"/>
              </a:rPr>
              <a:t>© 2010 Cisco and/or its affiliates. All rights reserved.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40763" y="6580188"/>
            <a:ext cx="2603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defRPr/>
            </a:pPr>
            <a:fld id="{19F418EE-218C-4CC7-A7E0-8E34011F0212}" type="slidenum">
              <a:rPr lang="en-US" sz="600">
                <a:solidFill>
                  <a:srgbClr val="C0C0C0"/>
                </a:solidFill>
                <a:latin typeface="Arial" charset="0"/>
                <a:cs typeface="+mn-cs"/>
              </a:rPr>
              <a:pPr algn="r" defTabSz="814388">
                <a:defRPr/>
              </a:pPr>
              <a:t>‹#›</a:t>
            </a:fld>
            <a:endParaRPr lang="en-US" sz="600">
              <a:solidFill>
                <a:srgbClr val="C0C0C0"/>
              </a:solidFill>
              <a:latin typeface="Arial" charset="0"/>
              <a:cs typeface="+mn-cs"/>
            </a:endParaRPr>
          </a:p>
        </p:txBody>
      </p:sp>
      <p:pic>
        <p:nvPicPr>
          <p:cNvPr id="10" name="Picture 18" descr="bottom bar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75" y="6378575"/>
            <a:ext cx="84772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399143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6" dur="1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304800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5638" y="1520825"/>
            <a:ext cx="3894137" cy="357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520825"/>
            <a:ext cx="3894138" cy="3571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9FC5-A98E-4625-806A-0D6CAAE4822C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1E21-62A1-4F20-AB74-859F35D7B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9FC5-A98E-4625-806A-0D6CAAE4822C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1E21-62A1-4F20-AB74-859F35D7B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9FC5-A98E-4625-806A-0D6CAAE4822C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1E21-62A1-4F20-AB74-859F35D7B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9FC5-A98E-4625-806A-0D6CAAE4822C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1E21-62A1-4F20-AB74-859F35D7B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9FC5-A98E-4625-806A-0D6CAAE4822C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1E21-62A1-4F20-AB74-859F35D7B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9FC5-A98E-4625-806A-0D6CAAE4822C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1E21-62A1-4F20-AB74-859F35D7B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9FC5-A98E-4625-806A-0D6CAAE4822C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1E21-62A1-4F20-AB74-859F35D7B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9FC5-A98E-4625-806A-0D6CAAE4822C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1E21-62A1-4F20-AB74-859F35D7B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39FC5-A98E-4625-806A-0D6CAAE4822C}" type="datetimeFigureOut">
              <a:rPr lang="en-US" smtClean="0"/>
              <a:pPr/>
              <a:t>7/1/2012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1E21-62A1-4F20-AB74-859F35D7B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6" r:id="rId14"/>
    <p:sldLayoutId id="2147483667" r:id="rId15"/>
    <p:sldLayoutId id="2147483668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wmf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5.jpe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jpeg"/><Relationship Id="rId11" Type="http://schemas.openxmlformats.org/officeDocument/2006/relationships/image" Target="../media/image44.png"/><Relationship Id="rId5" Type="http://schemas.openxmlformats.org/officeDocument/2006/relationships/image" Target="../media/image41.wmf"/><Relationship Id="rId15" Type="http://schemas.openxmlformats.org/officeDocument/2006/relationships/image" Target="../media/image47.png"/><Relationship Id="rId10" Type="http://schemas.openxmlformats.org/officeDocument/2006/relationships/image" Target="../media/image38.png"/><Relationship Id="rId19" Type="http://schemas.openxmlformats.org/officeDocument/2006/relationships/image" Target="../media/image51.png"/><Relationship Id="rId4" Type="http://schemas.openxmlformats.org/officeDocument/2006/relationships/image" Target="../media/image40.png"/><Relationship Id="rId9" Type="http://schemas.openxmlformats.org/officeDocument/2006/relationships/image" Target="../media/image26.emf"/><Relationship Id="rId1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5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emf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1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eg"/><Relationship Id="rId3" Type="http://schemas.openxmlformats.org/officeDocument/2006/relationships/image" Target="../media/image66.wmf"/><Relationship Id="rId7" Type="http://schemas.openxmlformats.org/officeDocument/2006/relationships/image" Target="../media/image7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wmf"/><Relationship Id="rId5" Type="http://schemas.openxmlformats.org/officeDocument/2006/relationships/image" Target="../media/image68.png"/><Relationship Id="rId10" Type="http://schemas.openxmlformats.org/officeDocument/2006/relationships/image" Target="../media/image72.wmf"/><Relationship Id="rId4" Type="http://schemas.openxmlformats.org/officeDocument/2006/relationships/image" Target="../media/image67.wmf"/><Relationship Id="rId9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6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78.png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36.wmf"/><Relationship Id="rId5" Type="http://schemas.openxmlformats.org/officeDocument/2006/relationships/image" Target="../media/image35.png"/><Relationship Id="rId10" Type="http://schemas.openxmlformats.org/officeDocument/2006/relationships/image" Target="../media/image18.wmf"/><Relationship Id="rId4" Type="http://schemas.openxmlformats.org/officeDocument/2006/relationships/image" Target="../media/image79.png"/><Relationship Id="rId9" Type="http://schemas.openxmlformats.org/officeDocument/2006/relationships/image" Target="../media/image8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2.png"/><Relationship Id="rId7" Type="http://schemas.openxmlformats.org/officeDocument/2006/relationships/image" Target="../media/image3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wmf"/><Relationship Id="rId5" Type="http://schemas.openxmlformats.org/officeDocument/2006/relationships/image" Target="../media/image73.emf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png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17" Type="http://schemas.openxmlformats.org/officeDocument/2006/relationships/image" Target="../media/image27.w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5" Type="http://schemas.openxmlformats.org/officeDocument/2006/relationships/image" Target="../media/image25.wmf"/><Relationship Id="rId10" Type="http://schemas.openxmlformats.org/officeDocument/2006/relationships/image" Target="../media/image20.emf"/><Relationship Id="rId4" Type="http://schemas.openxmlformats.org/officeDocument/2006/relationships/image" Target="../media/image14.png"/><Relationship Id="rId9" Type="http://schemas.openxmlformats.org/officeDocument/2006/relationships/image" Target="../media/image19.emf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18.w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11" Type="http://schemas.openxmlformats.org/officeDocument/2006/relationships/image" Target="../media/image34.wmf"/><Relationship Id="rId5" Type="http://schemas.openxmlformats.org/officeDocument/2006/relationships/image" Target="../media/image29.png"/><Relationship Id="rId10" Type="http://schemas.openxmlformats.org/officeDocument/2006/relationships/image" Target="../media/image33.wmf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7544" y="2060848"/>
            <a:ext cx="8112125" cy="1726167"/>
          </a:xfrm>
        </p:spPr>
        <p:txBody>
          <a:bodyPr/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云数据中心安全</a:t>
            </a:r>
            <a:endParaRPr 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V1.0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6383" y="4768852"/>
            <a:ext cx="8097838" cy="154046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李勇卫</a:t>
            </a:r>
            <a:endParaRPr lang="en-US" altLang="zh-CN" dirty="0" smtClean="0"/>
          </a:p>
          <a:p>
            <a:r>
              <a:rPr lang="zh-CN" altLang="en-US" dirty="0" smtClean="0"/>
              <a:t>思科无边界网络安全部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07358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ounded Rectangle 1068"/>
          <p:cNvSpPr/>
          <p:nvPr/>
        </p:nvSpPr>
        <p:spPr>
          <a:xfrm>
            <a:off x="439078" y="836712"/>
            <a:ext cx="6552728" cy="1728193"/>
          </a:xfrm>
          <a:prstGeom prst="round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94" name="Rounded Rectangle 2793"/>
          <p:cNvSpPr/>
          <p:nvPr/>
        </p:nvSpPr>
        <p:spPr>
          <a:xfrm>
            <a:off x="7092280" y="836712"/>
            <a:ext cx="1872208" cy="1296144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694" name="Rounded Rectangle 2693"/>
          <p:cNvSpPr/>
          <p:nvPr/>
        </p:nvSpPr>
        <p:spPr>
          <a:xfrm>
            <a:off x="2339752" y="2276872"/>
            <a:ext cx="2088232" cy="2376264"/>
          </a:xfrm>
          <a:prstGeom prst="roundRect">
            <a:avLst/>
          </a:prstGeom>
          <a:ln w="127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714306" y="2060848"/>
            <a:ext cx="1354200" cy="136815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3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88861" cy="8382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  <a:cs typeface="ＭＳ Ｐゴシック" charset="0"/>
              </a:rPr>
              <a:t>云中心隔离模型</a:t>
            </a:r>
            <a:endParaRPr lang="en-US" altLang="en-US" dirty="0">
              <a:latin typeface="华文细黑" pitchFamily="2" charset="-122"/>
              <a:ea typeface="华文细黑" pitchFamily="2" charset="-122"/>
              <a:cs typeface="ＭＳ Ｐゴシック" charset="0"/>
            </a:endParaRPr>
          </a:p>
        </p:txBody>
      </p:sp>
      <p:sp>
        <p:nvSpPr>
          <p:cNvPr id="2693" name="TextBox 2692"/>
          <p:cNvSpPr txBox="1"/>
          <p:nvPr/>
        </p:nvSpPr>
        <p:spPr>
          <a:xfrm>
            <a:off x="323528" y="5214124"/>
            <a:ext cx="3090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华文细黑" pitchFamily="2" charset="-122"/>
                <a:ea typeface="华文细黑" pitchFamily="2" charset="-122"/>
              </a:rPr>
              <a:t>中小租户</a:t>
            </a:r>
            <a:r>
              <a:rPr lang="en-US" altLang="zh-CN" sz="1400" b="1" dirty="0" smtClean="0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endParaRPr lang="en-US" altLang="zh-CN" sz="1400" b="1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每个租户一个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VLAN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一个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VRF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VLAN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映射到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VRF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不进行业务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服务层区分。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独立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VDC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专供此用户类型接入。</a:t>
            </a:r>
            <a:endParaRPr 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19" name="Rounded Rectangle 2718"/>
          <p:cNvSpPr/>
          <p:nvPr/>
        </p:nvSpPr>
        <p:spPr>
          <a:xfrm>
            <a:off x="4471526" y="2276872"/>
            <a:ext cx="4248472" cy="2376264"/>
          </a:xfrm>
          <a:prstGeom prst="roundRect">
            <a:avLst/>
          </a:prstGeom>
          <a:ln w="127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130" name="Rounded Rectangle 2129"/>
          <p:cNvSpPr/>
          <p:nvPr/>
        </p:nvSpPr>
        <p:spPr>
          <a:xfrm>
            <a:off x="1288098" y="2276872"/>
            <a:ext cx="1008112" cy="2376264"/>
          </a:xfrm>
          <a:prstGeom prst="roundRect">
            <a:avLst/>
          </a:prstGeom>
          <a:ln w="127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129" name="Rounded Rectangle 2128"/>
          <p:cNvSpPr/>
          <p:nvPr/>
        </p:nvSpPr>
        <p:spPr>
          <a:xfrm>
            <a:off x="207978" y="2276872"/>
            <a:ext cx="1008112" cy="2376264"/>
          </a:xfrm>
          <a:prstGeom prst="roundRect">
            <a:avLst/>
          </a:prstGeom>
          <a:ln w="127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84" name="Rounded Rectangle 2083"/>
          <p:cNvSpPr/>
          <p:nvPr/>
        </p:nvSpPr>
        <p:spPr>
          <a:xfrm>
            <a:off x="279986" y="3501008"/>
            <a:ext cx="1944216" cy="836712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91" name="Rounded Rectangle 2090"/>
          <p:cNvSpPr/>
          <p:nvPr/>
        </p:nvSpPr>
        <p:spPr>
          <a:xfrm>
            <a:off x="424002" y="3645024"/>
            <a:ext cx="792088" cy="504056"/>
          </a:xfrm>
          <a:prstGeom prst="roundRect">
            <a:avLst/>
          </a:prstGeom>
          <a:ln>
            <a:solidFill>
              <a:srgbClr val="19E3ED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81" name="Rounded Rectangle 18"/>
          <p:cNvSpPr/>
          <p:nvPr/>
        </p:nvSpPr>
        <p:spPr>
          <a:xfrm>
            <a:off x="3059832" y="908720"/>
            <a:ext cx="1512168" cy="727083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核心</a:t>
            </a:r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VDC</a:t>
            </a:r>
            <a:endParaRPr lang="en-US" sz="12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308" name="Rounded Rectangle 1307"/>
          <p:cNvSpPr/>
          <p:nvPr/>
        </p:nvSpPr>
        <p:spPr>
          <a:xfrm>
            <a:off x="496010" y="1844824"/>
            <a:ext cx="1512097" cy="660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华文细黑" pitchFamily="2" charset="-122"/>
                <a:ea typeface="华文细黑" pitchFamily="2" charset="-122"/>
              </a:rPr>
              <a:t>汇聚</a:t>
            </a:r>
            <a:endParaRPr lang="en-US" altLang="zh-CN" sz="1000" dirty="0" smtClean="0">
              <a:latin typeface="华文细黑" pitchFamily="2" charset="-122"/>
              <a:ea typeface="华文细黑" pitchFamily="2" charset="-122"/>
            </a:endParaRPr>
          </a:p>
          <a:p>
            <a:pPr algn="ctr"/>
            <a:r>
              <a:rPr lang="en-US" altLang="zh-CN" sz="1000" dirty="0" err="1" smtClean="0">
                <a:latin typeface="华文细黑" pitchFamily="2" charset="-122"/>
                <a:ea typeface="华文细黑" pitchFamily="2" charset="-122"/>
              </a:rPr>
              <a:t>VDC</a:t>
            </a:r>
            <a:endParaRPr lang="en-US" altLang="zh-CN" sz="1000" dirty="0" smtClean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056" name="Straight Connector 1055"/>
          <p:cNvCxnSpPr>
            <a:stCxn id="1081" idx="2"/>
            <a:endCxn id="108" idx="0"/>
          </p:cNvCxnSpPr>
          <p:nvPr/>
        </p:nvCxnSpPr>
        <p:spPr>
          <a:xfrm flipH="1">
            <a:off x="3374740" y="1635803"/>
            <a:ext cx="441176" cy="425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Rounded Rectangle 1070"/>
          <p:cNvSpPr/>
          <p:nvPr/>
        </p:nvSpPr>
        <p:spPr>
          <a:xfrm>
            <a:off x="279986" y="4637896"/>
            <a:ext cx="1944216" cy="3752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华文细黑" pitchFamily="2" charset="-122"/>
                <a:ea typeface="华文细黑" pitchFamily="2" charset="-122"/>
              </a:rPr>
              <a:t>中小租户</a:t>
            </a:r>
            <a:endParaRPr lang="en-US" sz="1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56" name="Rounded Rectangle 2055"/>
          <p:cNvSpPr/>
          <p:nvPr/>
        </p:nvSpPr>
        <p:spPr>
          <a:xfrm>
            <a:off x="474802" y="3861048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华文细黑" pitchFamily="2" charset="-122"/>
                <a:ea typeface="华文细黑" pitchFamily="2" charset="-122"/>
              </a:rPr>
              <a:t>VM</a:t>
            </a:r>
            <a:endParaRPr lang="en-US" sz="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63" name="Rounded Rectangle 2062"/>
          <p:cNvSpPr/>
          <p:nvPr/>
        </p:nvSpPr>
        <p:spPr>
          <a:xfrm>
            <a:off x="856050" y="3861048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华文细黑" pitchFamily="2" charset="-122"/>
                <a:ea typeface="华文细黑" pitchFamily="2" charset="-122"/>
              </a:rPr>
              <a:t>VM</a:t>
            </a:r>
            <a:endParaRPr lang="en-US" sz="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92" name="TextBox 2091"/>
          <p:cNvSpPr txBox="1"/>
          <p:nvPr/>
        </p:nvSpPr>
        <p:spPr>
          <a:xfrm>
            <a:off x="611692" y="361033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华文细黑" pitchFamily="2" charset="-122"/>
                <a:ea typeface="华文细黑" pitchFamily="2" charset="-122"/>
              </a:rPr>
              <a:t>Vlan</a:t>
            </a:r>
            <a:endParaRPr lang="en-US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93" name="TextBox 2092"/>
          <p:cNvSpPr txBox="1"/>
          <p:nvPr/>
        </p:nvSpPr>
        <p:spPr>
          <a:xfrm>
            <a:off x="928058" y="41188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物理机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95" name="Rounded Rectangle 2094"/>
          <p:cNvSpPr/>
          <p:nvPr/>
        </p:nvSpPr>
        <p:spPr>
          <a:xfrm>
            <a:off x="1288098" y="3645024"/>
            <a:ext cx="792088" cy="504056"/>
          </a:xfrm>
          <a:prstGeom prst="roundRect">
            <a:avLst/>
          </a:prstGeom>
          <a:ln>
            <a:solidFill>
              <a:srgbClr val="19E3ED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97" name="Rounded Rectangle 2096"/>
          <p:cNvSpPr/>
          <p:nvPr/>
        </p:nvSpPr>
        <p:spPr>
          <a:xfrm>
            <a:off x="1338898" y="3861048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华文细黑" pitchFamily="2" charset="-122"/>
                <a:ea typeface="华文细黑" pitchFamily="2" charset="-122"/>
              </a:rPr>
              <a:t>VM</a:t>
            </a:r>
            <a:endParaRPr lang="en-US" sz="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98" name="Rounded Rectangle 2097"/>
          <p:cNvSpPr/>
          <p:nvPr/>
        </p:nvSpPr>
        <p:spPr>
          <a:xfrm>
            <a:off x="1720146" y="3861048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华文细黑" pitchFamily="2" charset="-122"/>
                <a:ea typeface="华文细黑" pitchFamily="2" charset="-122"/>
              </a:rPr>
              <a:t>VM</a:t>
            </a:r>
            <a:endParaRPr lang="en-US" sz="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99" name="TextBox 2098"/>
          <p:cNvSpPr txBox="1"/>
          <p:nvPr/>
        </p:nvSpPr>
        <p:spPr>
          <a:xfrm>
            <a:off x="1475788" y="361033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华文细黑" pitchFamily="2" charset="-122"/>
                <a:ea typeface="华文细黑" pitchFamily="2" charset="-122"/>
              </a:rPr>
              <a:t>Vlan</a:t>
            </a:r>
            <a:endParaRPr lang="en-US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100" name="Oval 2099"/>
          <p:cNvSpPr/>
          <p:nvPr/>
        </p:nvSpPr>
        <p:spPr>
          <a:xfrm>
            <a:off x="511250" y="2276872"/>
            <a:ext cx="648072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华文细黑" pitchFamily="2" charset="-122"/>
                <a:ea typeface="华文细黑" pitchFamily="2" charset="-122"/>
              </a:rPr>
              <a:t>VRF</a:t>
            </a:r>
            <a:endParaRPr lang="en-US" sz="1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105" name="Oval 2104"/>
          <p:cNvSpPr/>
          <p:nvPr/>
        </p:nvSpPr>
        <p:spPr>
          <a:xfrm>
            <a:off x="1375346" y="2276872"/>
            <a:ext cx="648072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华文细黑" pitchFamily="2" charset="-122"/>
                <a:ea typeface="华文细黑" pitchFamily="2" charset="-122"/>
              </a:rPr>
              <a:t>VRF</a:t>
            </a:r>
            <a:endParaRPr lang="en-US" sz="10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109" name="Straight Connector 2108"/>
          <p:cNvCxnSpPr>
            <a:stCxn id="2100" idx="4"/>
            <a:endCxn id="2092" idx="0"/>
          </p:cNvCxnSpPr>
          <p:nvPr/>
        </p:nvCxnSpPr>
        <p:spPr>
          <a:xfrm>
            <a:off x="835286" y="2780928"/>
            <a:ext cx="37856" cy="8294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1" name="Straight Connector 2110"/>
          <p:cNvCxnSpPr>
            <a:stCxn id="2105" idx="4"/>
            <a:endCxn id="2099" idx="0"/>
          </p:cNvCxnSpPr>
          <p:nvPr/>
        </p:nvCxnSpPr>
        <p:spPr>
          <a:xfrm>
            <a:off x="1699382" y="2780928"/>
            <a:ext cx="37856" cy="8294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8" name="TextBox 2687"/>
          <p:cNvSpPr txBox="1"/>
          <p:nvPr/>
        </p:nvSpPr>
        <p:spPr>
          <a:xfrm>
            <a:off x="310466" y="429309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</a:rPr>
              <a:t>Tenant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690" name="TextBox 2689"/>
          <p:cNvSpPr txBox="1"/>
          <p:nvPr/>
        </p:nvSpPr>
        <p:spPr>
          <a:xfrm>
            <a:off x="1335520" y="429309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</a:rPr>
              <a:t>Tenant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696" name="Rounded Rectangle 2695"/>
          <p:cNvSpPr/>
          <p:nvPr/>
        </p:nvSpPr>
        <p:spPr>
          <a:xfrm>
            <a:off x="2411760" y="3501008"/>
            <a:ext cx="1944216" cy="836712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697" name="Rounded Rectangle 2696"/>
          <p:cNvSpPr/>
          <p:nvPr/>
        </p:nvSpPr>
        <p:spPr>
          <a:xfrm>
            <a:off x="2555776" y="3645024"/>
            <a:ext cx="792088" cy="504056"/>
          </a:xfrm>
          <a:prstGeom prst="roundRect">
            <a:avLst/>
          </a:prstGeom>
          <a:ln>
            <a:solidFill>
              <a:srgbClr val="19E3ED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698" name="Rounded Rectangle 2697"/>
          <p:cNvSpPr/>
          <p:nvPr/>
        </p:nvSpPr>
        <p:spPr>
          <a:xfrm>
            <a:off x="2411760" y="4637896"/>
            <a:ext cx="1944216" cy="3752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华文细黑" pitchFamily="2" charset="-122"/>
                <a:ea typeface="华文细黑" pitchFamily="2" charset="-122"/>
              </a:rPr>
              <a:t>无安全要求租户</a:t>
            </a:r>
            <a:endParaRPr lang="en-US" sz="1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699" name="Rounded Rectangle 2698"/>
          <p:cNvSpPr/>
          <p:nvPr/>
        </p:nvSpPr>
        <p:spPr>
          <a:xfrm>
            <a:off x="2606576" y="3861048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华文细黑" pitchFamily="2" charset="-122"/>
                <a:ea typeface="华文细黑" pitchFamily="2" charset="-122"/>
              </a:rPr>
              <a:t>VM</a:t>
            </a:r>
            <a:endParaRPr lang="en-US" sz="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00" name="Rounded Rectangle 2699"/>
          <p:cNvSpPr/>
          <p:nvPr/>
        </p:nvSpPr>
        <p:spPr>
          <a:xfrm>
            <a:off x="2987824" y="3861048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华文细黑" pitchFamily="2" charset="-122"/>
                <a:ea typeface="华文细黑" pitchFamily="2" charset="-122"/>
              </a:rPr>
              <a:t>VM</a:t>
            </a:r>
            <a:endParaRPr lang="en-US" sz="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01" name="TextBox 2700"/>
          <p:cNvSpPr txBox="1"/>
          <p:nvPr/>
        </p:nvSpPr>
        <p:spPr>
          <a:xfrm>
            <a:off x="2743466" y="361033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华文细黑" pitchFamily="2" charset="-122"/>
                <a:ea typeface="华文细黑" pitchFamily="2" charset="-122"/>
              </a:rPr>
              <a:t>Vlan</a:t>
            </a:r>
            <a:endParaRPr lang="en-US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02" name="TextBox 2701"/>
          <p:cNvSpPr txBox="1"/>
          <p:nvPr/>
        </p:nvSpPr>
        <p:spPr>
          <a:xfrm>
            <a:off x="3059832" y="41188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物理机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03" name="Rounded Rectangle 2702"/>
          <p:cNvSpPr/>
          <p:nvPr/>
        </p:nvSpPr>
        <p:spPr>
          <a:xfrm>
            <a:off x="3419872" y="3645024"/>
            <a:ext cx="792088" cy="504056"/>
          </a:xfrm>
          <a:prstGeom prst="roundRect">
            <a:avLst/>
          </a:prstGeom>
          <a:ln>
            <a:solidFill>
              <a:srgbClr val="19E3ED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04" name="Rounded Rectangle 2703"/>
          <p:cNvSpPr/>
          <p:nvPr/>
        </p:nvSpPr>
        <p:spPr>
          <a:xfrm>
            <a:off x="3470672" y="3861048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华文细黑" pitchFamily="2" charset="-122"/>
                <a:ea typeface="华文细黑" pitchFamily="2" charset="-122"/>
              </a:rPr>
              <a:t>VM</a:t>
            </a:r>
            <a:endParaRPr lang="en-US" sz="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05" name="Rounded Rectangle 2704"/>
          <p:cNvSpPr/>
          <p:nvPr/>
        </p:nvSpPr>
        <p:spPr>
          <a:xfrm>
            <a:off x="3851920" y="3861048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华文细黑" pitchFamily="2" charset="-122"/>
                <a:ea typeface="华文细黑" pitchFamily="2" charset="-122"/>
              </a:rPr>
              <a:t>VM</a:t>
            </a:r>
            <a:endParaRPr lang="en-US" sz="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06" name="TextBox 2705"/>
          <p:cNvSpPr txBox="1"/>
          <p:nvPr/>
        </p:nvSpPr>
        <p:spPr>
          <a:xfrm>
            <a:off x="3607562" y="361033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华文细黑" pitchFamily="2" charset="-122"/>
                <a:ea typeface="华文细黑" pitchFamily="2" charset="-122"/>
              </a:rPr>
              <a:t>Vlan</a:t>
            </a:r>
            <a:endParaRPr lang="en-US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07" name="Oval 2706"/>
          <p:cNvSpPr/>
          <p:nvPr/>
        </p:nvSpPr>
        <p:spPr>
          <a:xfrm>
            <a:off x="2643024" y="2811408"/>
            <a:ext cx="648072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华文细黑" pitchFamily="2" charset="-122"/>
                <a:ea typeface="华文细黑" pitchFamily="2" charset="-122"/>
              </a:rPr>
              <a:t>i-VRF</a:t>
            </a:r>
            <a:endParaRPr lang="en-US" sz="1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08" name="Oval 2707"/>
          <p:cNvSpPr/>
          <p:nvPr/>
        </p:nvSpPr>
        <p:spPr>
          <a:xfrm>
            <a:off x="3506394" y="2811408"/>
            <a:ext cx="648072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华文细黑" pitchFamily="2" charset="-122"/>
                <a:ea typeface="华文细黑" pitchFamily="2" charset="-122"/>
              </a:rPr>
              <a:t>i-VRF</a:t>
            </a:r>
            <a:endParaRPr lang="en-US" sz="10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709" name="Straight Connector 2708"/>
          <p:cNvCxnSpPr>
            <a:stCxn id="2707" idx="4"/>
            <a:endCxn id="2701" idx="0"/>
          </p:cNvCxnSpPr>
          <p:nvPr/>
        </p:nvCxnSpPr>
        <p:spPr>
          <a:xfrm>
            <a:off x="2967060" y="3315464"/>
            <a:ext cx="37856" cy="2948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0" name="Straight Connector 2709"/>
          <p:cNvCxnSpPr>
            <a:stCxn id="2708" idx="4"/>
            <a:endCxn id="2706" idx="0"/>
          </p:cNvCxnSpPr>
          <p:nvPr/>
        </p:nvCxnSpPr>
        <p:spPr>
          <a:xfrm>
            <a:off x="3830430" y="3315464"/>
            <a:ext cx="38582" cy="2948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1" name="TextBox 2710"/>
          <p:cNvSpPr txBox="1"/>
          <p:nvPr/>
        </p:nvSpPr>
        <p:spPr>
          <a:xfrm>
            <a:off x="3031054" y="429309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</a:rPr>
              <a:t>Tenant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14" name="Oval 2713"/>
          <p:cNvSpPr/>
          <p:nvPr/>
        </p:nvSpPr>
        <p:spPr>
          <a:xfrm>
            <a:off x="3002338" y="2276872"/>
            <a:ext cx="792088" cy="50405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华文细黑" pitchFamily="2" charset="-122"/>
                <a:ea typeface="华文细黑" pitchFamily="2" charset="-122"/>
              </a:rPr>
              <a:t>G-</a:t>
            </a:r>
            <a:r>
              <a:rPr lang="en-US" sz="1000" dirty="0" err="1" smtClean="0">
                <a:latin typeface="华文细黑" pitchFamily="2" charset="-122"/>
                <a:ea typeface="华文细黑" pitchFamily="2" charset="-122"/>
              </a:rPr>
              <a:t>VRF</a:t>
            </a:r>
            <a:endParaRPr lang="en-US" sz="10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716" name="Straight Connector 2715"/>
          <p:cNvCxnSpPr>
            <a:stCxn id="2707" idx="0"/>
            <a:endCxn id="2714" idx="3"/>
          </p:cNvCxnSpPr>
          <p:nvPr/>
        </p:nvCxnSpPr>
        <p:spPr>
          <a:xfrm flipV="1">
            <a:off x="2967060" y="2707111"/>
            <a:ext cx="151277" cy="104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8" name="Straight Connector 2717"/>
          <p:cNvCxnSpPr>
            <a:stCxn id="2714" idx="5"/>
            <a:endCxn id="2708" idx="0"/>
          </p:cNvCxnSpPr>
          <p:nvPr/>
        </p:nvCxnSpPr>
        <p:spPr>
          <a:xfrm>
            <a:off x="3678427" y="2707111"/>
            <a:ext cx="152003" cy="1042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0" name="Rounded Rectangle 2719"/>
          <p:cNvSpPr/>
          <p:nvPr/>
        </p:nvSpPr>
        <p:spPr>
          <a:xfrm>
            <a:off x="4572562" y="3501008"/>
            <a:ext cx="1944216" cy="836712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21" name="Rounded Rectangle 2720"/>
          <p:cNvSpPr/>
          <p:nvPr/>
        </p:nvSpPr>
        <p:spPr>
          <a:xfrm>
            <a:off x="4716578" y="3645024"/>
            <a:ext cx="792088" cy="504056"/>
          </a:xfrm>
          <a:prstGeom prst="roundRect">
            <a:avLst/>
          </a:prstGeom>
          <a:ln>
            <a:solidFill>
              <a:srgbClr val="19E3ED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22" name="Rounded Rectangle 2721"/>
          <p:cNvSpPr/>
          <p:nvPr/>
        </p:nvSpPr>
        <p:spPr>
          <a:xfrm>
            <a:off x="4471526" y="4637896"/>
            <a:ext cx="4248472" cy="3752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华文细黑" pitchFamily="2" charset="-122"/>
                <a:ea typeface="华文细黑" pitchFamily="2" charset="-122"/>
              </a:rPr>
              <a:t>大企业租户</a:t>
            </a:r>
            <a:r>
              <a:rPr lang="en-US" altLang="zh-CN" sz="1000" dirty="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000" dirty="0" smtClean="0">
                <a:latin typeface="华文细黑" pitchFamily="2" charset="-122"/>
                <a:ea typeface="华文细黑" pitchFamily="2" charset="-122"/>
              </a:rPr>
              <a:t>私有业务</a:t>
            </a:r>
            <a:endParaRPr lang="en-US" sz="1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23" name="Rounded Rectangle 2722"/>
          <p:cNvSpPr/>
          <p:nvPr/>
        </p:nvSpPr>
        <p:spPr>
          <a:xfrm>
            <a:off x="4767378" y="3861048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华文细黑" pitchFamily="2" charset="-122"/>
                <a:ea typeface="华文细黑" pitchFamily="2" charset="-122"/>
              </a:rPr>
              <a:t>VM</a:t>
            </a:r>
            <a:endParaRPr lang="en-US" sz="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24" name="Rounded Rectangle 2723"/>
          <p:cNvSpPr/>
          <p:nvPr/>
        </p:nvSpPr>
        <p:spPr>
          <a:xfrm>
            <a:off x="5148626" y="3861048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华文细黑" pitchFamily="2" charset="-122"/>
                <a:ea typeface="华文细黑" pitchFamily="2" charset="-122"/>
              </a:rPr>
              <a:t>VM</a:t>
            </a:r>
            <a:endParaRPr lang="en-US" sz="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25" name="TextBox 2724"/>
          <p:cNvSpPr txBox="1"/>
          <p:nvPr/>
        </p:nvSpPr>
        <p:spPr>
          <a:xfrm>
            <a:off x="4904268" y="361033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华文细黑" pitchFamily="2" charset="-122"/>
                <a:ea typeface="华文细黑" pitchFamily="2" charset="-122"/>
              </a:rPr>
              <a:t>Vlan</a:t>
            </a:r>
            <a:endParaRPr lang="en-US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26" name="TextBox 2725"/>
          <p:cNvSpPr txBox="1"/>
          <p:nvPr/>
        </p:nvSpPr>
        <p:spPr>
          <a:xfrm>
            <a:off x="5004610" y="41188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物理机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27" name="Rounded Rectangle 2726"/>
          <p:cNvSpPr/>
          <p:nvPr/>
        </p:nvSpPr>
        <p:spPr>
          <a:xfrm>
            <a:off x="5580674" y="3645024"/>
            <a:ext cx="792088" cy="648072"/>
          </a:xfrm>
          <a:prstGeom prst="roundRect">
            <a:avLst/>
          </a:prstGeom>
          <a:ln>
            <a:solidFill>
              <a:srgbClr val="19E3ED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28" name="Rounded Rectangle 2727"/>
          <p:cNvSpPr/>
          <p:nvPr/>
        </p:nvSpPr>
        <p:spPr>
          <a:xfrm>
            <a:off x="5631474" y="3861048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华文细黑" pitchFamily="2" charset="-122"/>
                <a:ea typeface="华文细黑" pitchFamily="2" charset="-122"/>
              </a:rPr>
              <a:t>VM</a:t>
            </a:r>
            <a:endParaRPr lang="en-US" sz="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29" name="Rounded Rectangle 2728"/>
          <p:cNvSpPr/>
          <p:nvPr/>
        </p:nvSpPr>
        <p:spPr>
          <a:xfrm>
            <a:off x="6012722" y="3861048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华文细黑" pitchFamily="2" charset="-122"/>
                <a:ea typeface="华文细黑" pitchFamily="2" charset="-122"/>
              </a:rPr>
              <a:t>VM</a:t>
            </a:r>
            <a:endParaRPr lang="en-US" sz="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30" name="TextBox 2729"/>
          <p:cNvSpPr txBox="1"/>
          <p:nvPr/>
        </p:nvSpPr>
        <p:spPr>
          <a:xfrm>
            <a:off x="5768364" y="361033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华文细黑" pitchFamily="2" charset="-122"/>
                <a:ea typeface="华文细黑" pitchFamily="2" charset="-122"/>
              </a:rPr>
              <a:t>Vlan</a:t>
            </a:r>
            <a:endParaRPr lang="en-US" sz="12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733" name="Straight Connector 2732"/>
          <p:cNvCxnSpPr>
            <a:endCxn id="2725" idx="0"/>
          </p:cNvCxnSpPr>
          <p:nvPr/>
        </p:nvCxnSpPr>
        <p:spPr>
          <a:xfrm>
            <a:off x="5127862" y="3315464"/>
            <a:ext cx="37856" cy="2948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4" name="Straight Connector 2733"/>
          <p:cNvCxnSpPr>
            <a:endCxn id="2730" idx="0"/>
          </p:cNvCxnSpPr>
          <p:nvPr/>
        </p:nvCxnSpPr>
        <p:spPr>
          <a:xfrm flipH="1">
            <a:off x="6029814" y="3067151"/>
            <a:ext cx="869905" cy="5431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5" name="TextBox 2734"/>
          <p:cNvSpPr txBox="1"/>
          <p:nvPr/>
        </p:nvSpPr>
        <p:spPr>
          <a:xfrm>
            <a:off x="6026924" y="429309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</a:rPr>
              <a:t>Tenant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56" name="Rounded Rectangle 2755"/>
          <p:cNvSpPr/>
          <p:nvPr/>
        </p:nvSpPr>
        <p:spPr>
          <a:xfrm>
            <a:off x="6660794" y="3485768"/>
            <a:ext cx="1944216" cy="836712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57" name="Rounded Rectangle 2756"/>
          <p:cNvSpPr/>
          <p:nvPr/>
        </p:nvSpPr>
        <p:spPr>
          <a:xfrm>
            <a:off x="6804810" y="3629784"/>
            <a:ext cx="792088" cy="663312"/>
          </a:xfrm>
          <a:prstGeom prst="roundRect">
            <a:avLst/>
          </a:prstGeom>
          <a:ln>
            <a:solidFill>
              <a:srgbClr val="19E3ED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58" name="Rounded Rectangle 2757"/>
          <p:cNvSpPr/>
          <p:nvPr/>
        </p:nvSpPr>
        <p:spPr>
          <a:xfrm>
            <a:off x="6855610" y="3845808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华文细黑" pitchFamily="2" charset="-122"/>
                <a:ea typeface="华文细黑" pitchFamily="2" charset="-122"/>
              </a:rPr>
              <a:t>VM</a:t>
            </a:r>
            <a:endParaRPr lang="en-US" sz="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59" name="Rounded Rectangle 2758"/>
          <p:cNvSpPr/>
          <p:nvPr/>
        </p:nvSpPr>
        <p:spPr>
          <a:xfrm>
            <a:off x="7236858" y="3845808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华文细黑" pitchFamily="2" charset="-122"/>
                <a:ea typeface="华文细黑" pitchFamily="2" charset="-122"/>
              </a:rPr>
              <a:t>VM</a:t>
            </a:r>
            <a:endParaRPr lang="en-US" sz="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60" name="TextBox 2759"/>
          <p:cNvSpPr txBox="1"/>
          <p:nvPr/>
        </p:nvSpPr>
        <p:spPr>
          <a:xfrm>
            <a:off x="6992500" y="359509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华文细黑" pitchFamily="2" charset="-122"/>
                <a:ea typeface="华文细黑" pitchFamily="2" charset="-122"/>
              </a:rPr>
              <a:t>Vlan</a:t>
            </a:r>
            <a:endParaRPr lang="en-US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62" name="Rounded Rectangle 2761"/>
          <p:cNvSpPr/>
          <p:nvPr/>
        </p:nvSpPr>
        <p:spPr>
          <a:xfrm>
            <a:off x="7668906" y="3629784"/>
            <a:ext cx="792088" cy="663312"/>
          </a:xfrm>
          <a:prstGeom prst="roundRect">
            <a:avLst/>
          </a:prstGeom>
          <a:ln>
            <a:solidFill>
              <a:srgbClr val="19E3ED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63" name="Rounded Rectangle 2762"/>
          <p:cNvSpPr/>
          <p:nvPr/>
        </p:nvSpPr>
        <p:spPr>
          <a:xfrm>
            <a:off x="7719706" y="3845808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华文细黑" pitchFamily="2" charset="-122"/>
                <a:ea typeface="华文细黑" pitchFamily="2" charset="-122"/>
              </a:rPr>
              <a:t>VM</a:t>
            </a:r>
            <a:endParaRPr lang="en-US" sz="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64" name="Rounded Rectangle 2763"/>
          <p:cNvSpPr/>
          <p:nvPr/>
        </p:nvSpPr>
        <p:spPr>
          <a:xfrm>
            <a:off x="8100954" y="3845808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>
                <a:latin typeface="华文细黑" pitchFamily="2" charset="-122"/>
                <a:ea typeface="华文细黑" pitchFamily="2" charset="-122"/>
              </a:rPr>
              <a:t>VM</a:t>
            </a:r>
            <a:endParaRPr lang="en-US" sz="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65" name="TextBox 2764"/>
          <p:cNvSpPr txBox="1"/>
          <p:nvPr/>
        </p:nvSpPr>
        <p:spPr>
          <a:xfrm>
            <a:off x="7856596" y="359509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华文细黑" pitchFamily="2" charset="-122"/>
                <a:ea typeface="华文细黑" pitchFamily="2" charset="-122"/>
              </a:rPr>
              <a:t>Vlan</a:t>
            </a:r>
            <a:endParaRPr lang="en-US" sz="12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766" name="Straight Connector 2765"/>
          <p:cNvCxnSpPr>
            <a:endCxn id="2760" idx="0"/>
          </p:cNvCxnSpPr>
          <p:nvPr/>
        </p:nvCxnSpPr>
        <p:spPr>
          <a:xfrm>
            <a:off x="7128846" y="3140968"/>
            <a:ext cx="125104" cy="4541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7" name="Straight Connector 2766"/>
          <p:cNvCxnSpPr>
            <a:endCxn id="2765" idx="0"/>
          </p:cNvCxnSpPr>
          <p:nvPr/>
        </p:nvCxnSpPr>
        <p:spPr>
          <a:xfrm>
            <a:off x="7357974" y="3067151"/>
            <a:ext cx="760072" cy="5279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5" name="TextBox 2774"/>
          <p:cNvSpPr txBox="1"/>
          <p:nvPr/>
        </p:nvSpPr>
        <p:spPr>
          <a:xfrm>
            <a:off x="5796698" y="4088120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Web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76" name="TextBox 2775"/>
          <p:cNvSpPr txBox="1"/>
          <p:nvPr/>
        </p:nvSpPr>
        <p:spPr>
          <a:xfrm>
            <a:off x="7020834" y="4096504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APP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61" name="TextBox 2760"/>
          <p:cNvSpPr txBox="1"/>
          <p:nvPr/>
        </p:nvSpPr>
        <p:spPr>
          <a:xfrm>
            <a:off x="7911218" y="407707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DB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781" name="Straight Connector 2780"/>
          <p:cNvCxnSpPr>
            <a:stCxn id="1081" idx="2"/>
            <a:endCxn id="1308" idx="3"/>
          </p:cNvCxnSpPr>
          <p:nvPr/>
        </p:nvCxnSpPr>
        <p:spPr>
          <a:xfrm flipH="1">
            <a:off x="2008107" y="1635803"/>
            <a:ext cx="1807809" cy="5393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8" name="TextBox 2787"/>
          <p:cNvSpPr txBox="1"/>
          <p:nvPr/>
        </p:nvSpPr>
        <p:spPr>
          <a:xfrm>
            <a:off x="4283968" y="5200172"/>
            <a:ext cx="4572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华文细黑" pitchFamily="2" charset="-122"/>
                <a:ea typeface="华文细黑" pitchFamily="2" charset="-122"/>
              </a:rPr>
              <a:t>大企业租户</a:t>
            </a:r>
            <a:r>
              <a:rPr lang="en-US" altLang="zh-CN" sz="1400" b="1" dirty="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400" b="1" dirty="0" smtClean="0">
                <a:latin typeface="华文细黑" pitchFamily="2" charset="-122"/>
                <a:ea typeface="华文细黑" pitchFamily="2" charset="-122"/>
              </a:rPr>
              <a:t>私有业务</a:t>
            </a:r>
            <a:r>
              <a:rPr lang="en-US" altLang="zh-CN" sz="1400" b="1" dirty="0" smtClean="0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endParaRPr lang="en-US" altLang="zh-CN" sz="1400" b="1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租户利用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Global 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VRF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区分。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每个租户多个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Internal 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VRF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Internal 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VRF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区分不同部门或者应用。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通过多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VLAN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实现多级应用灵活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Zone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部署。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独立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VDC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专供此用户类型接入。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90" name="Oval 2789"/>
          <p:cNvSpPr/>
          <p:nvPr/>
        </p:nvSpPr>
        <p:spPr>
          <a:xfrm>
            <a:off x="7142397" y="980728"/>
            <a:ext cx="756485" cy="43204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华文细黑" pitchFamily="2" charset="-122"/>
                <a:ea typeface="华文细黑" pitchFamily="2" charset="-122"/>
              </a:rPr>
              <a:t>G-</a:t>
            </a:r>
            <a:r>
              <a:rPr lang="en-US" sz="1000" dirty="0" err="1" smtClean="0">
                <a:latin typeface="华文细黑" pitchFamily="2" charset="-122"/>
                <a:ea typeface="华文细黑" pitchFamily="2" charset="-122"/>
              </a:rPr>
              <a:t>VRF</a:t>
            </a:r>
            <a:endParaRPr lang="en-US" sz="1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91" name="TextBox 2790"/>
          <p:cNvSpPr txBox="1"/>
          <p:nvPr/>
        </p:nvSpPr>
        <p:spPr>
          <a:xfrm>
            <a:off x="7956376" y="1038784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华文细黑" pitchFamily="2" charset="-122"/>
                <a:ea typeface="华文细黑" pitchFamily="2" charset="-122"/>
              </a:rPr>
              <a:t>Global </a:t>
            </a:r>
            <a:r>
              <a:rPr lang="en-US" sz="1200" dirty="0" err="1" smtClean="0">
                <a:latin typeface="华文细黑" pitchFamily="2" charset="-122"/>
                <a:ea typeface="华文细黑" pitchFamily="2" charset="-122"/>
              </a:rPr>
              <a:t>VRF</a:t>
            </a:r>
            <a:endParaRPr lang="en-US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92" name="Oval 2791"/>
          <p:cNvSpPr/>
          <p:nvPr/>
        </p:nvSpPr>
        <p:spPr>
          <a:xfrm>
            <a:off x="7199891" y="1556792"/>
            <a:ext cx="648072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华文细黑" pitchFamily="2" charset="-122"/>
                <a:ea typeface="华文细黑" pitchFamily="2" charset="-122"/>
              </a:rPr>
              <a:t>i-VRF</a:t>
            </a:r>
            <a:endParaRPr lang="en-US" sz="1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793" name="TextBox 2792"/>
          <p:cNvSpPr txBox="1"/>
          <p:nvPr/>
        </p:nvSpPr>
        <p:spPr>
          <a:xfrm>
            <a:off x="7927348" y="1639833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华文细黑" pitchFamily="2" charset="-122"/>
                <a:ea typeface="华文细黑" pitchFamily="2" charset="-122"/>
              </a:rPr>
              <a:t>Internal </a:t>
            </a:r>
            <a:r>
              <a:rPr lang="en-US" sz="1200" dirty="0" err="1" smtClean="0">
                <a:latin typeface="华文细黑" pitchFamily="2" charset="-122"/>
                <a:ea typeface="华文细黑" pitchFamily="2" charset="-122"/>
              </a:rPr>
              <a:t>VRF</a:t>
            </a:r>
            <a:endParaRPr lang="en-US" sz="12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5220634" y="2060848"/>
            <a:ext cx="1872208" cy="100811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US" sz="12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670938" y="2060848"/>
            <a:ext cx="7738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latin typeface="华文细黑" pitchFamily="2" charset="-122"/>
                <a:ea typeface="华文细黑" pitchFamily="2" charset="-122"/>
              </a:rPr>
              <a:t>汇聚</a:t>
            </a:r>
            <a:r>
              <a:rPr lang="en-US" altLang="zh-CN" sz="1000" dirty="0" err="1" smtClean="0">
                <a:latin typeface="华文细黑" pitchFamily="2" charset="-122"/>
                <a:ea typeface="华文细黑" pitchFamily="2" charset="-122"/>
              </a:rPr>
              <a:t>VDC</a:t>
            </a:r>
            <a:endParaRPr lang="en-US" altLang="zh-CN" sz="10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4832854" y="2811408"/>
            <a:ext cx="648072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华文细黑" pitchFamily="2" charset="-122"/>
                <a:ea typeface="华文细黑" pitchFamily="2" charset="-122"/>
              </a:rPr>
              <a:t>i-VRF</a:t>
            </a:r>
            <a:endParaRPr lang="en-US" sz="1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6833838" y="2780928"/>
            <a:ext cx="648072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华文细黑" pitchFamily="2" charset="-122"/>
                <a:ea typeface="华文细黑" pitchFamily="2" charset="-122"/>
              </a:rPr>
              <a:t>i-VRF</a:t>
            </a:r>
            <a:endParaRPr lang="en-US" sz="1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5739766" y="2348880"/>
            <a:ext cx="792088" cy="36004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华文细黑" pitchFamily="2" charset="-122"/>
                <a:ea typeface="华文细黑" pitchFamily="2" charset="-122"/>
              </a:rPr>
              <a:t>G-</a:t>
            </a:r>
            <a:r>
              <a:rPr lang="en-US" sz="1000" dirty="0" err="1" smtClean="0">
                <a:latin typeface="华文细黑" pitchFamily="2" charset="-122"/>
                <a:ea typeface="华文细黑" pitchFamily="2" charset="-122"/>
              </a:rPr>
              <a:t>VRF</a:t>
            </a:r>
            <a:endParaRPr lang="en-US" sz="1000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01" name="Straight Connector 100"/>
          <p:cNvCxnSpPr>
            <a:stCxn id="98" idx="7"/>
            <a:endCxn id="100" idx="3"/>
          </p:cNvCxnSpPr>
          <p:nvPr/>
        </p:nvCxnSpPr>
        <p:spPr>
          <a:xfrm flipV="1">
            <a:off x="5386018" y="2656193"/>
            <a:ext cx="469747" cy="229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0" idx="5"/>
            <a:endCxn id="99" idx="1"/>
          </p:cNvCxnSpPr>
          <p:nvPr/>
        </p:nvCxnSpPr>
        <p:spPr>
          <a:xfrm>
            <a:off x="6415855" y="2656193"/>
            <a:ext cx="512891" cy="1985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987824" y="2060848"/>
            <a:ext cx="7738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>
                <a:latin typeface="华文细黑" pitchFamily="2" charset="-122"/>
                <a:ea typeface="华文细黑" pitchFamily="2" charset="-122"/>
              </a:rPr>
              <a:t>汇聚</a:t>
            </a:r>
            <a:r>
              <a:rPr lang="en-US" altLang="zh-CN" sz="1000" dirty="0" err="1" smtClean="0">
                <a:latin typeface="华文细黑" pitchFamily="2" charset="-122"/>
                <a:ea typeface="华文细黑" pitchFamily="2" charset="-122"/>
              </a:rPr>
              <a:t>VDC</a:t>
            </a:r>
            <a:endParaRPr lang="en-US" altLang="zh-CN" sz="1000" dirty="0" smtClean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10" name="Straight Connector 109"/>
          <p:cNvCxnSpPr>
            <a:stCxn id="1081" idx="2"/>
            <a:endCxn id="91" idx="0"/>
          </p:cNvCxnSpPr>
          <p:nvPr/>
        </p:nvCxnSpPr>
        <p:spPr>
          <a:xfrm>
            <a:off x="3815916" y="1635803"/>
            <a:ext cx="2241938" cy="4250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83568" y="101266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Nexus </a:t>
            </a:r>
            <a:r>
              <a:rPr lang="en-US" sz="2000" dirty="0" err="1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7K</a:t>
            </a:r>
            <a:endParaRPr lang="en-US" sz="2000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4757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311544" y="1447800"/>
            <a:ext cx="1905000" cy="220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51" y="152400"/>
            <a:ext cx="7435849" cy="7535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  <a:cs typeface="ＭＳ Ｐゴシック" charset="0"/>
              </a:rPr>
              <a:t>云中心业务保护模式</a:t>
            </a:r>
            <a:endParaRPr lang="en-US" altLang="en-US" sz="3600" dirty="0" smtClean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华文细黑" pitchFamily="2" charset="-122"/>
              <a:ea typeface="华文细黑" pitchFamily="2" charset="-122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96" y="1219200"/>
            <a:ext cx="3726982" cy="4648200"/>
          </a:xfrm>
        </p:spPr>
        <p:txBody>
          <a:bodyPr>
            <a:noAutofit/>
          </a:bodyPr>
          <a:lstStyle/>
          <a:p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 如果受到保护，流量经过防火墙否则直接流向无保护的区域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Zone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sz="1400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业务模型按照应用特点来考虑服务集成：</a:t>
            </a:r>
            <a:endParaRPr lang="en-US" sz="1400" dirty="0" smtClean="0">
              <a:latin typeface="华文细黑" pitchFamily="2" charset="-122"/>
              <a:ea typeface="华文细黑" pitchFamily="2" charset="-122"/>
            </a:endParaRPr>
          </a:p>
          <a:p>
            <a:pPr lvl="1"/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安全要求应用</a:t>
            </a:r>
            <a:r>
              <a:rPr lang="en-US" sz="1400" dirty="0" smtClean="0">
                <a:latin typeface="华文细黑" pitchFamily="2" charset="-122"/>
                <a:ea typeface="华文细黑" pitchFamily="2" charset="-122"/>
              </a:rPr>
              <a:t> – FW Only /</a:t>
            </a:r>
            <a:r>
              <a:rPr lang="en-US" sz="1400" dirty="0" err="1" smtClean="0">
                <a:latin typeface="华文细黑" pitchFamily="2" charset="-122"/>
                <a:ea typeface="华文细黑" pitchFamily="2" charset="-122"/>
              </a:rPr>
              <a:t>FW+IPS</a:t>
            </a:r>
            <a:r>
              <a:rPr lang="en-US" sz="1400" dirty="0" smtClean="0">
                <a:latin typeface="华文细黑" pitchFamily="2" charset="-122"/>
                <a:ea typeface="华文细黑" pitchFamily="2" charset="-122"/>
              </a:rPr>
              <a:t>– 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保护模式</a:t>
            </a:r>
            <a:endParaRPr lang="en-US" sz="1400" dirty="0" smtClean="0">
              <a:latin typeface="华文细黑" pitchFamily="2" charset="-122"/>
              <a:ea typeface="华文细黑" pitchFamily="2" charset="-122"/>
            </a:endParaRPr>
          </a:p>
          <a:p>
            <a:pPr lvl="1"/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性能要求应用</a:t>
            </a:r>
            <a:r>
              <a:rPr lang="en-US" sz="1400" dirty="0" smtClean="0">
                <a:latin typeface="华文细黑" pitchFamily="2" charset="-122"/>
                <a:ea typeface="华文细黑" pitchFamily="2" charset="-122"/>
              </a:rPr>
              <a:t>– 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高吞吐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时延敏感无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-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 保护模式</a:t>
            </a:r>
            <a:endParaRPr lang="en-US" sz="1400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业务模型可以按照任意形式组合服务</a:t>
            </a:r>
            <a:endParaRPr lang="en-US" sz="1400" dirty="0" smtClean="0">
              <a:latin typeface="华文细黑" pitchFamily="2" charset="-122"/>
              <a:ea typeface="华文细黑" pitchFamily="2" charset="-122"/>
            </a:endParaRPr>
          </a:p>
          <a:p>
            <a:pPr lvl="1"/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全功能服务</a:t>
            </a:r>
            <a:r>
              <a:rPr lang="en-US" sz="1400" dirty="0" smtClean="0">
                <a:latin typeface="华文细黑" pitchFamily="2" charset="-122"/>
                <a:ea typeface="华文细黑" pitchFamily="2" charset="-122"/>
              </a:rPr>
              <a:t>–  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防火墙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负载均衡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应用加速</a:t>
            </a:r>
            <a:endParaRPr lang="en-US" sz="1400" dirty="0" smtClean="0">
              <a:latin typeface="华文细黑" pitchFamily="2" charset="-122"/>
              <a:ea typeface="华文细黑" pitchFamily="2" charset="-122"/>
            </a:endParaRPr>
          </a:p>
          <a:p>
            <a:pPr lvl="1"/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仅需防火墙</a:t>
            </a:r>
            <a:endParaRPr lang="en-US" sz="1400" dirty="0" smtClean="0">
              <a:latin typeface="华文细黑" pitchFamily="2" charset="-122"/>
              <a:ea typeface="华文细黑" pitchFamily="2" charset="-122"/>
            </a:endParaRPr>
          </a:p>
          <a:p>
            <a:pPr lvl="1"/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防火墙和 负载均衡服务</a:t>
            </a:r>
            <a:endParaRPr lang="en-US" sz="1400" dirty="0" smtClean="0">
              <a:latin typeface="华文细黑" pitchFamily="2" charset="-122"/>
              <a:ea typeface="华文细黑" pitchFamily="2" charset="-122"/>
            </a:endParaRPr>
          </a:p>
          <a:p>
            <a:pPr lvl="1"/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无保护，但负载均衡服务务</a:t>
            </a:r>
            <a:endParaRPr lang="en-US" sz="1400" dirty="0" smtClean="0">
              <a:latin typeface="华文细黑" pitchFamily="2" charset="-122"/>
              <a:ea typeface="华文细黑" pitchFamily="2" charset="-122"/>
            </a:endParaRPr>
          </a:p>
          <a:p>
            <a:pPr lvl="1"/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无保护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5400000">
            <a:off x="4997344" y="1371600"/>
            <a:ext cx="1752600" cy="1600200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185939" y="2552700"/>
            <a:ext cx="99060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40344" y="8382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用户访问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844944" y="1524002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受保护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321444" y="144780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无保护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387744" y="304800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可选应用服务</a:t>
            </a:r>
            <a:r>
              <a:rPr lang="en-US" sz="1200" dirty="0" smtClean="0"/>
              <a:t>- </a:t>
            </a:r>
            <a:r>
              <a:rPr lang="zh-CN" altLang="en-US" sz="1200" dirty="0" smtClean="0"/>
              <a:t>负载均衡</a:t>
            </a:r>
            <a:r>
              <a:rPr lang="en-US" sz="1200" dirty="0" smtClean="0"/>
              <a:t>LB, </a:t>
            </a:r>
            <a:r>
              <a:rPr lang="en-US" sz="1200" dirty="0" err="1" smtClean="0"/>
              <a:t>IPS</a:t>
            </a:r>
            <a:r>
              <a:rPr lang="en-US" sz="1200" dirty="0" smtClean="0"/>
              <a:t>, Edge FW etc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292744" y="304800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可选应用服务</a:t>
            </a:r>
            <a:r>
              <a:rPr lang="en-US" sz="1200" dirty="0" smtClean="0"/>
              <a:t>- </a:t>
            </a:r>
            <a:r>
              <a:rPr lang="zh-CN" altLang="en-US" sz="1200" dirty="0" smtClean="0"/>
              <a:t>负载均衡</a:t>
            </a:r>
            <a:r>
              <a:rPr lang="en-US" sz="1200" dirty="0" smtClean="0"/>
              <a:t>LB, </a:t>
            </a:r>
            <a:r>
              <a:rPr lang="en-US" sz="1200" dirty="0" err="1" smtClean="0"/>
              <a:t>IPS</a:t>
            </a:r>
            <a:r>
              <a:rPr lang="en-US" sz="1200" dirty="0" smtClean="0"/>
              <a:t>, Edge FW etc</a:t>
            </a:r>
            <a:endParaRPr lang="en-US" sz="1200" dirty="0"/>
          </a:p>
        </p:txBody>
      </p:sp>
      <p:cxnSp>
        <p:nvCxnSpPr>
          <p:cNvPr id="23" name="Elbow Connector 22"/>
          <p:cNvCxnSpPr/>
          <p:nvPr/>
        </p:nvCxnSpPr>
        <p:spPr>
          <a:xfrm rot="5400000">
            <a:off x="3931294" y="4194136"/>
            <a:ext cx="1143000" cy="533400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5" descr="fire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9474" y="3509667"/>
            <a:ext cx="296863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" name="Elbow Connector 24"/>
          <p:cNvCxnSpPr/>
          <p:nvPr/>
        </p:nvCxnSpPr>
        <p:spPr>
          <a:xfrm rot="5400000">
            <a:off x="4953008" y="4246247"/>
            <a:ext cx="1219199" cy="35297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607639" y="3813136"/>
            <a:ext cx="137" cy="121920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568806" y="3736939"/>
            <a:ext cx="4" cy="129539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25612" y="503233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直接访问</a:t>
            </a:r>
            <a:endParaRPr 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3778769" y="4994236"/>
            <a:ext cx="2514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830723" y="4994236"/>
            <a:ext cx="2514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5842931" y="4994236"/>
            <a:ext cx="2514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105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9424" y="2008707"/>
            <a:ext cx="561553" cy="28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936" descr="NetRange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6594" y="4294219"/>
            <a:ext cx="533400" cy="43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5" descr="fire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4999" y="3532325"/>
            <a:ext cx="296863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6" name="Elbow Connector 45"/>
          <p:cNvCxnSpPr/>
          <p:nvPr/>
        </p:nvCxnSpPr>
        <p:spPr>
          <a:xfrm rot="16200000" flipH="1">
            <a:off x="6326129" y="1650509"/>
            <a:ext cx="1769527" cy="1059307"/>
          </a:xfrm>
          <a:prstGeom prst="bentConnector3">
            <a:avLst>
              <a:gd name="adj1" fmla="val 27294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082944" y="5413338"/>
            <a:ext cx="343650" cy="646331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模式</a:t>
            </a:r>
            <a:r>
              <a:rPr lang="en-US" altLang="zh-CN" sz="1400" dirty="0" smtClean="0"/>
              <a:t>A</a:t>
            </a:r>
            <a:endParaRPr lang="en-US" sz="1400" dirty="0" smtClean="0"/>
          </a:p>
        </p:txBody>
      </p:sp>
      <p:sp>
        <p:nvSpPr>
          <p:cNvPr id="53" name="Rounded Rectangle 52"/>
          <p:cNvSpPr/>
          <p:nvPr/>
        </p:nvSpPr>
        <p:spPr>
          <a:xfrm>
            <a:off x="5252239" y="5413338"/>
            <a:ext cx="343650" cy="646331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模式</a:t>
            </a:r>
            <a:r>
              <a:rPr lang="en-US" altLang="zh-CN" sz="1400" dirty="0" smtClean="0"/>
              <a:t>B</a:t>
            </a:r>
            <a:endParaRPr lang="en-US" sz="1400" dirty="0" smtClean="0"/>
          </a:p>
        </p:txBody>
      </p:sp>
      <p:sp>
        <p:nvSpPr>
          <p:cNvPr id="54" name="Rounded Rectangle 53"/>
          <p:cNvSpPr/>
          <p:nvPr/>
        </p:nvSpPr>
        <p:spPr>
          <a:xfrm>
            <a:off x="6412607" y="5413338"/>
            <a:ext cx="343650" cy="646331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模式</a:t>
            </a:r>
            <a:r>
              <a:rPr lang="en-US" altLang="zh-CN" sz="1400" dirty="0" smtClean="0"/>
              <a:t>C</a:t>
            </a:r>
            <a:endParaRPr lang="en-US" sz="1400" dirty="0" smtClean="0"/>
          </a:p>
        </p:txBody>
      </p:sp>
      <p:sp>
        <p:nvSpPr>
          <p:cNvPr id="55" name="Rounded Rectangle 54"/>
          <p:cNvSpPr/>
          <p:nvPr/>
        </p:nvSpPr>
        <p:spPr>
          <a:xfrm>
            <a:off x="7473183" y="5413338"/>
            <a:ext cx="343650" cy="646331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模式</a:t>
            </a:r>
            <a:r>
              <a:rPr lang="en-US" altLang="zh-CN" sz="1400" dirty="0" smtClean="0"/>
              <a:t>D</a:t>
            </a:r>
            <a:endParaRPr lang="en-US" sz="14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5525291" y="175557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C000"/>
                </a:solidFill>
              </a:rPr>
              <a:t>共享防火墙</a:t>
            </a:r>
            <a:endParaRPr lang="en-US" sz="1400" dirty="0" smtClean="0">
              <a:solidFill>
                <a:srgbClr val="FFC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27126" y="367698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虚拟防火墙</a:t>
            </a:r>
            <a:endParaRPr lang="en-US" sz="1400" dirty="0" smtClean="0">
              <a:solidFill>
                <a:srgbClr val="FF0000"/>
              </a:solidFill>
            </a:endParaRPr>
          </a:p>
        </p:txBody>
      </p:sp>
      <p:pic>
        <p:nvPicPr>
          <p:cNvPr id="34" name="Picture 15" descr="firew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0376" y="3562188"/>
            <a:ext cx="296863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Straight Connector 34"/>
          <p:cNvCxnSpPr/>
          <p:nvPr/>
        </p:nvCxnSpPr>
        <p:spPr>
          <a:xfrm rot="16200000" flipH="1">
            <a:off x="8083463" y="4429668"/>
            <a:ext cx="1219200" cy="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515551" y="5413338"/>
            <a:ext cx="343650" cy="646331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模式</a:t>
            </a:r>
            <a:r>
              <a:rPr lang="en-US" altLang="zh-CN" sz="1400" dirty="0" smtClean="0"/>
              <a:t>E</a:t>
            </a:r>
            <a:endParaRPr lang="en-US" sz="1400" dirty="0" smtClean="0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6876194" y="5032336"/>
            <a:ext cx="2514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082944" y="3064928"/>
            <a:ext cx="483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00697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Straight Connector 217"/>
          <p:cNvCxnSpPr>
            <a:stCxn id="1071" idx="0"/>
            <a:endCxn id="1308" idx="2"/>
          </p:cNvCxnSpPr>
          <p:nvPr/>
        </p:nvCxnSpPr>
        <p:spPr>
          <a:xfrm flipV="1">
            <a:off x="1722435" y="4571498"/>
            <a:ext cx="2121877" cy="46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810"/>
          <p:cNvGrpSpPr/>
          <p:nvPr/>
        </p:nvGrpSpPr>
        <p:grpSpPr>
          <a:xfrm>
            <a:off x="3275854" y="5157192"/>
            <a:ext cx="2160241" cy="1656184"/>
            <a:chOff x="4506848" y="4005064"/>
            <a:chExt cx="2919025" cy="2304256"/>
          </a:xfrm>
        </p:grpSpPr>
        <p:cxnSp>
          <p:nvCxnSpPr>
            <p:cNvPr id="228" name="Straight Connector 227"/>
            <p:cNvCxnSpPr/>
            <p:nvPr/>
          </p:nvCxnSpPr>
          <p:spPr>
            <a:xfrm rot="5400000" flipH="1" flipV="1">
              <a:off x="5011132" y="4892472"/>
              <a:ext cx="192148" cy="1509"/>
            </a:xfrm>
            <a:prstGeom prst="line">
              <a:avLst/>
            </a:prstGeom>
            <a:ln w="63500" cmpd="dbl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312"/>
            <p:cNvGrpSpPr/>
            <p:nvPr/>
          </p:nvGrpSpPr>
          <p:grpSpPr>
            <a:xfrm>
              <a:off x="4650864" y="4917245"/>
              <a:ext cx="576064" cy="1248059"/>
              <a:chOff x="5076056" y="5133269"/>
              <a:chExt cx="695450" cy="841429"/>
            </a:xfrm>
          </p:grpSpPr>
          <p:grpSp>
            <p:nvGrpSpPr>
              <p:cNvPr id="4" name="Group 440"/>
              <p:cNvGrpSpPr>
                <a:grpSpLocks/>
              </p:cNvGrpSpPr>
              <p:nvPr/>
            </p:nvGrpSpPr>
            <p:grpSpPr bwMode="auto">
              <a:xfrm>
                <a:off x="5146959" y="5832300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5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034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007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35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131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36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131"/>
                    <a:ext cx="894558" cy="204876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031" name="Straight Connector 107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32" name="Straight Connector 1080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033" name="Rectangle 1081"/>
                <p:cNvSpPr>
                  <a:spLocks noChangeArrowheads="1"/>
                </p:cNvSpPr>
                <p:nvPr/>
              </p:nvSpPr>
              <p:spPr bwMode="auto">
                <a:xfrm>
                  <a:off x="7802157" y="3210765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6" name="Group 448"/>
              <p:cNvGrpSpPr>
                <a:grpSpLocks/>
              </p:cNvGrpSpPr>
              <p:nvPr/>
            </p:nvGrpSpPr>
            <p:grpSpPr bwMode="auto">
              <a:xfrm>
                <a:off x="5146959" y="5765369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7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027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066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28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189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29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189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024" name="Straight Connector 107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25" name="Straight Connector 1073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026" name="Rectangle 1074"/>
                <p:cNvSpPr>
                  <a:spLocks noChangeArrowheads="1"/>
                </p:cNvSpPr>
                <p:nvPr/>
              </p:nvSpPr>
              <p:spPr bwMode="auto">
                <a:xfrm>
                  <a:off x="7802157" y="3210824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8" name="Group 456"/>
              <p:cNvGrpSpPr>
                <a:grpSpLocks/>
              </p:cNvGrpSpPr>
              <p:nvPr/>
            </p:nvGrpSpPr>
            <p:grpSpPr bwMode="auto">
              <a:xfrm>
                <a:off x="5146959" y="5698443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9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020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112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21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235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22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235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017" name="Straight Connector 1065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18" name="Straight Connector 1066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019" name="Rectangle 1067"/>
                <p:cNvSpPr>
                  <a:spLocks noChangeArrowheads="1"/>
                </p:cNvSpPr>
                <p:nvPr/>
              </p:nvSpPr>
              <p:spPr bwMode="auto">
                <a:xfrm>
                  <a:off x="7802157" y="3210871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0" name="Group 464"/>
              <p:cNvGrpSpPr>
                <a:grpSpLocks/>
              </p:cNvGrpSpPr>
              <p:nvPr/>
            </p:nvGrpSpPr>
            <p:grpSpPr bwMode="auto">
              <a:xfrm>
                <a:off x="5146959" y="5631517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1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013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157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14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280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15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280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010" name="Straight Connector 1058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11" name="Straight Connector 105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012" name="Rectangle 1060"/>
                <p:cNvSpPr>
                  <a:spLocks noChangeArrowheads="1"/>
                </p:cNvSpPr>
                <p:nvPr/>
              </p:nvSpPr>
              <p:spPr bwMode="auto">
                <a:xfrm>
                  <a:off x="7802157" y="3210915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2" name="Group 472"/>
              <p:cNvGrpSpPr>
                <a:grpSpLocks/>
              </p:cNvGrpSpPr>
              <p:nvPr/>
            </p:nvGrpSpPr>
            <p:grpSpPr bwMode="auto">
              <a:xfrm>
                <a:off x="5146959" y="5564591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3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006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205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07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328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08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328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003" name="Straight Connector 1051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04" name="Straight Connector 105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005" name="Rectangle 1053"/>
                <p:cNvSpPr>
                  <a:spLocks noChangeArrowheads="1"/>
                </p:cNvSpPr>
                <p:nvPr/>
              </p:nvSpPr>
              <p:spPr bwMode="auto">
                <a:xfrm>
                  <a:off x="7802157" y="3210963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4" name="Group 400"/>
              <p:cNvGrpSpPr>
                <a:grpSpLocks/>
              </p:cNvGrpSpPr>
              <p:nvPr/>
            </p:nvGrpSpPr>
            <p:grpSpPr bwMode="auto">
              <a:xfrm>
                <a:off x="5146959" y="5500475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15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999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615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00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738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01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738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996" name="Straight Connector 112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97" name="Straight Connector 1123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998" name="Rectangle 1124"/>
                <p:cNvSpPr>
                  <a:spLocks noChangeArrowheads="1"/>
                </p:cNvSpPr>
                <p:nvPr/>
              </p:nvSpPr>
              <p:spPr bwMode="auto">
                <a:xfrm>
                  <a:off x="7802157" y="3210372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6" name="Group 408"/>
              <p:cNvGrpSpPr>
                <a:grpSpLocks/>
              </p:cNvGrpSpPr>
              <p:nvPr/>
            </p:nvGrpSpPr>
            <p:grpSpPr bwMode="auto">
              <a:xfrm>
                <a:off x="5146959" y="5433548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7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992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667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993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789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994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789"/>
                    <a:ext cx="894558" cy="204878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989" name="Straight Connector 1130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90" name="Straight Connector 1131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991" name="Rectangle 1132"/>
                <p:cNvSpPr>
                  <a:spLocks noChangeArrowheads="1"/>
                </p:cNvSpPr>
                <p:nvPr/>
              </p:nvSpPr>
              <p:spPr bwMode="auto">
                <a:xfrm>
                  <a:off x="7802157" y="3210424"/>
                  <a:ext cx="255588" cy="57551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8" name="Group 416"/>
              <p:cNvGrpSpPr>
                <a:grpSpLocks/>
              </p:cNvGrpSpPr>
              <p:nvPr/>
            </p:nvGrpSpPr>
            <p:grpSpPr bwMode="auto">
              <a:xfrm>
                <a:off x="5146959" y="5366626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19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985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01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986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824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987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824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982" name="Straight Connector 1138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83" name="Straight Connector 113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984" name="Rectangle 1140"/>
                <p:cNvSpPr>
                  <a:spLocks noChangeArrowheads="1"/>
                </p:cNvSpPr>
                <p:nvPr/>
              </p:nvSpPr>
              <p:spPr bwMode="auto">
                <a:xfrm>
                  <a:off x="7802157" y="3210458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20" name="Group 424"/>
              <p:cNvGrpSpPr>
                <a:grpSpLocks/>
              </p:cNvGrpSpPr>
              <p:nvPr/>
            </p:nvGrpSpPr>
            <p:grpSpPr bwMode="auto">
              <a:xfrm>
                <a:off x="5146959" y="5299696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21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978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58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979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880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980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880"/>
                    <a:ext cx="894558" cy="204878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975" name="Straight Connector 1146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76" name="Straight Connector 1147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977" name="Rectangle 1148"/>
                <p:cNvSpPr>
                  <a:spLocks noChangeArrowheads="1"/>
                </p:cNvSpPr>
                <p:nvPr/>
              </p:nvSpPr>
              <p:spPr bwMode="auto">
                <a:xfrm>
                  <a:off x="7802157" y="3210515"/>
                  <a:ext cx="255588" cy="57551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22" name="Group 432"/>
              <p:cNvGrpSpPr>
                <a:grpSpLocks/>
              </p:cNvGrpSpPr>
              <p:nvPr/>
            </p:nvGrpSpPr>
            <p:grpSpPr bwMode="auto">
              <a:xfrm>
                <a:off x="5146959" y="5232774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23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971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92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972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915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973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915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968" name="Straight Connector 1154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969" name="Straight Connector 1155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970" name="Rectangle 1156"/>
                <p:cNvSpPr>
                  <a:spLocks noChangeArrowheads="1"/>
                </p:cNvSpPr>
                <p:nvPr/>
              </p:nvSpPr>
              <p:spPr bwMode="auto">
                <a:xfrm>
                  <a:off x="7802157" y="3210549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911" name="Straight Connector 1217"/>
              <p:cNvCxnSpPr>
                <a:cxnSpLocks noChangeShapeType="1"/>
              </p:cNvCxnSpPr>
              <p:nvPr/>
            </p:nvCxnSpPr>
            <p:spPr bwMode="auto">
              <a:xfrm>
                <a:off x="5083599" y="534600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912" name="Straight Connector 1265"/>
              <p:cNvCxnSpPr>
                <a:cxnSpLocks noChangeShapeType="1"/>
              </p:cNvCxnSpPr>
              <p:nvPr/>
            </p:nvCxnSpPr>
            <p:spPr bwMode="auto">
              <a:xfrm>
                <a:off x="5083599" y="541291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913" name="Straight Connector 1266"/>
              <p:cNvCxnSpPr>
                <a:cxnSpLocks noChangeShapeType="1"/>
              </p:cNvCxnSpPr>
              <p:nvPr/>
            </p:nvCxnSpPr>
            <p:spPr bwMode="auto">
              <a:xfrm>
                <a:off x="5083599" y="5478965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914" name="Straight Connector 1267"/>
              <p:cNvCxnSpPr>
                <a:cxnSpLocks noChangeShapeType="1"/>
              </p:cNvCxnSpPr>
              <p:nvPr/>
            </p:nvCxnSpPr>
            <p:spPr bwMode="auto">
              <a:xfrm>
                <a:off x="5083599" y="554587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915" name="Straight Connector 1268"/>
              <p:cNvCxnSpPr>
                <a:cxnSpLocks noChangeShapeType="1"/>
              </p:cNvCxnSpPr>
              <p:nvPr/>
            </p:nvCxnSpPr>
            <p:spPr bwMode="auto">
              <a:xfrm>
                <a:off x="5083599" y="561192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916" name="Straight Connector 1269"/>
              <p:cNvCxnSpPr>
                <a:cxnSpLocks noChangeShapeType="1"/>
              </p:cNvCxnSpPr>
              <p:nvPr/>
            </p:nvCxnSpPr>
            <p:spPr bwMode="auto">
              <a:xfrm>
                <a:off x="5083599" y="567883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917" name="Straight Connector 1270"/>
              <p:cNvCxnSpPr>
                <a:cxnSpLocks noChangeShapeType="1"/>
              </p:cNvCxnSpPr>
              <p:nvPr/>
            </p:nvCxnSpPr>
            <p:spPr bwMode="auto">
              <a:xfrm>
                <a:off x="5083599" y="574488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918" name="Straight Connector 1271"/>
              <p:cNvCxnSpPr>
                <a:cxnSpLocks noChangeShapeType="1"/>
              </p:cNvCxnSpPr>
              <p:nvPr/>
            </p:nvCxnSpPr>
            <p:spPr bwMode="auto">
              <a:xfrm>
                <a:off x="5083599" y="581179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919" name="Straight Connector 1300"/>
              <p:cNvCxnSpPr>
                <a:cxnSpLocks noChangeShapeType="1"/>
              </p:cNvCxnSpPr>
              <p:nvPr/>
            </p:nvCxnSpPr>
            <p:spPr bwMode="auto">
              <a:xfrm>
                <a:off x="5076056" y="5189884"/>
                <a:ext cx="2" cy="61538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</p:cxnSp>
          <p:sp>
            <p:nvSpPr>
              <p:cNvPr id="920" name="Freeform 62"/>
              <p:cNvSpPr>
                <a:spLocks/>
              </p:cNvSpPr>
              <p:nvPr/>
            </p:nvSpPr>
            <p:spPr bwMode="auto">
              <a:xfrm>
                <a:off x="5622157" y="5133269"/>
                <a:ext cx="149349" cy="135533"/>
              </a:xfrm>
              <a:custGeom>
                <a:avLst/>
                <a:gdLst>
                  <a:gd name="T0" fmla="*/ 0 w 127"/>
                  <a:gd name="T1" fmla="*/ 2147483647 h 232"/>
                  <a:gd name="T2" fmla="*/ 2147483647 w 127"/>
                  <a:gd name="T3" fmla="*/ 0 h 232"/>
                  <a:gd name="T4" fmla="*/ 2147483647 w 127"/>
                  <a:gd name="T5" fmla="*/ 2147483647 h 232"/>
                  <a:gd name="T6" fmla="*/ 0 w 127"/>
                  <a:gd name="T7" fmla="*/ 2147483647 h 232"/>
                  <a:gd name="T8" fmla="*/ 0 w 127"/>
                  <a:gd name="T9" fmla="*/ 2147483647 h 232"/>
                  <a:gd name="T10" fmla="*/ 0 w 127"/>
                  <a:gd name="T11" fmla="*/ 2147483647 h 2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"/>
                  <a:gd name="T19" fmla="*/ 0 h 232"/>
                  <a:gd name="T20" fmla="*/ 127 w 127"/>
                  <a:gd name="T21" fmla="*/ 232 h 2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" h="232">
                    <a:moveTo>
                      <a:pt x="0" y="125"/>
                    </a:moveTo>
                    <a:lnTo>
                      <a:pt x="127" y="0"/>
                    </a:lnTo>
                    <a:lnTo>
                      <a:pt x="127" y="106"/>
                    </a:lnTo>
                    <a:lnTo>
                      <a:pt x="0" y="232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015B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921" name="Freeform 63"/>
              <p:cNvSpPr>
                <a:spLocks/>
              </p:cNvSpPr>
              <p:nvPr/>
            </p:nvSpPr>
            <p:spPr bwMode="auto">
              <a:xfrm>
                <a:off x="5622157" y="5133269"/>
                <a:ext cx="149349" cy="135533"/>
              </a:xfrm>
              <a:custGeom>
                <a:avLst/>
                <a:gdLst>
                  <a:gd name="T0" fmla="*/ 0 w 127"/>
                  <a:gd name="T1" fmla="*/ 2147483647 h 232"/>
                  <a:gd name="T2" fmla="*/ 2147483647 w 127"/>
                  <a:gd name="T3" fmla="*/ 0 h 232"/>
                  <a:gd name="T4" fmla="*/ 2147483647 w 127"/>
                  <a:gd name="T5" fmla="*/ 2147483647 h 232"/>
                  <a:gd name="T6" fmla="*/ 0 w 127"/>
                  <a:gd name="T7" fmla="*/ 2147483647 h 232"/>
                  <a:gd name="T8" fmla="*/ 0 w 127"/>
                  <a:gd name="T9" fmla="*/ 2147483647 h 232"/>
                  <a:gd name="T10" fmla="*/ 0 w 127"/>
                  <a:gd name="T11" fmla="*/ 2147483647 h 2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"/>
                  <a:gd name="T19" fmla="*/ 0 h 232"/>
                  <a:gd name="T20" fmla="*/ 127 w 127"/>
                  <a:gd name="T21" fmla="*/ 232 h 2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" h="232">
                    <a:moveTo>
                      <a:pt x="0" y="125"/>
                    </a:moveTo>
                    <a:lnTo>
                      <a:pt x="127" y="0"/>
                    </a:lnTo>
                    <a:lnTo>
                      <a:pt x="127" y="106"/>
                    </a:lnTo>
                    <a:lnTo>
                      <a:pt x="0" y="232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666699"/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922" name="Freeform 60"/>
              <p:cNvSpPr>
                <a:spLocks/>
              </p:cNvSpPr>
              <p:nvPr/>
            </p:nvSpPr>
            <p:spPr bwMode="auto">
              <a:xfrm>
                <a:off x="5137908" y="5216476"/>
                <a:ext cx="484249" cy="52326"/>
              </a:xfrm>
              <a:custGeom>
                <a:avLst/>
                <a:gdLst>
                  <a:gd name="T0" fmla="*/ 0 w 414"/>
                  <a:gd name="T1" fmla="*/ 0 h 107"/>
                  <a:gd name="T2" fmla="*/ 0 w 414"/>
                  <a:gd name="T3" fmla="*/ 2147483647 h 107"/>
                  <a:gd name="T4" fmla="*/ 2147483647 w 414"/>
                  <a:gd name="T5" fmla="*/ 2147483647 h 107"/>
                  <a:gd name="T6" fmla="*/ 2147483647 w 414"/>
                  <a:gd name="T7" fmla="*/ 0 h 107"/>
                  <a:gd name="T8" fmla="*/ 0 w 414"/>
                  <a:gd name="T9" fmla="*/ 0 h 107"/>
                  <a:gd name="T10" fmla="*/ 0 w 414"/>
                  <a:gd name="T11" fmla="*/ 0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07"/>
                  <a:gd name="T20" fmla="*/ 414 w 414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07">
                    <a:moveTo>
                      <a:pt x="0" y="0"/>
                    </a:moveTo>
                    <a:lnTo>
                      <a:pt x="0" y="107"/>
                    </a:lnTo>
                    <a:lnTo>
                      <a:pt x="414" y="107"/>
                    </a:lnTo>
                    <a:lnTo>
                      <a:pt x="4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96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923" name="Freeform 61"/>
              <p:cNvSpPr>
                <a:spLocks/>
              </p:cNvSpPr>
              <p:nvPr/>
            </p:nvSpPr>
            <p:spPr bwMode="auto">
              <a:xfrm>
                <a:off x="5137908" y="5216476"/>
                <a:ext cx="484249" cy="52326"/>
              </a:xfrm>
              <a:custGeom>
                <a:avLst/>
                <a:gdLst>
                  <a:gd name="T0" fmla="*/ 0 w 414"/>
                  <a:gd name="T1" fmla="*/ 0 h 107"/>
                  <a:gd name="T2" fmla="*/ 0 w 414"/>
                  <a:gd name="T3" fmla="*/ 2147483647 h 107"/>
                  <a:gd name="T4" fmla="*/ 2147483647 w 414"/>
                  <a:gd name="T5" fmla="*/ 2147483647 h 107"/>
                  <a:gd name="T6" fmla="*/ 2147483647 w 414"/>
                  <a:gd name="T7" fmla="*/ 0 h 107"/>
                  <a:gd name="T8" fmla="*/ 0 w 414"/>
                  <a:gd name="T9" fmla="*/ 0 h 107"/>
                  <a:gd name="T10" fmla="*/ 0 w 414"/>
                  <a:gd name="T11" fmla="*/ 0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07"/>
                  <a:gd name="T20" fmla="*/ 414 w 414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07">
                    <a:moveTo>
                      <a:pt x="0" y="0"/>
                    </a:moveTo>
                    <a:lnTo>
                      <a:pt x="0" y="107"/>
                    </a:lnTo>
                    <a:lnTo>
                      <a:pt x="414" y="107"/>
                    </a:lnTo>
                    <a:lnTo>
                      <a:pt x="4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99">
                  <a:alpha val="79999"/>
                </a:srgbClr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924" name="Freeform 64"/>
              <p:cNvSpPr>
                <a:spLocks/>
              </p:cNvSpPr>
              <p:nvPr/>
            </p:nvSpPr>
            <p:spPr bwMode="auto">
              <a:xfrm>
                <a:off x="5137908" y="5133269"/>
                <a:ext cx="633598" cy="83207"/>
              </a:xfrm>
              <a:custGeom>
                <a:avLst/>
                <a:gdLst>
                  <a:gd name="T0" fmla="*/ 2147483647 w 541"/>
                  <a:gd name="T1" fmla="*/ 2147483647 h 125"/>
                  <a:gd name="T2" fmla="*/ 2147483647 w 541"/>
                  <a:gd name="T3" fmla="*/ 0 h 125"/>
                  <a:gd name="T4" fmla="*/ 2147483647 w 541"/>
                  <a:gd name="T5" fmla="*/ 0 h 125"/>
                  <a:gd name="T6" fmla="*/ 0 w 541"/>
                  <a:gd name="T7" fmla="*/ 2147483647 h 125"/>
                  <a:gd name="T8" fmla="*/ 2147483647 w 541"/>
                  <a:gd name="T9" fmla="*/ 2147483647 h 125"/>
                  <a:gd name="T10" fmla="*/ 2147483647 w 541"/>
                  <a:gd name="T11" fmla="*/ 2147483647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125"/>
                  <a:gd name="T20" fmla="*/ 541 w 541"/>
                  <a:gd name="T21" fmla="*/ 125 h 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125">
                    <a:moveTo>
                      <a:pt x="414" y="125"/>
                    </a:moveTo>
                    <a:lnTo>
                      <a:pt x="541" y="0"/>
                    </a:lnTo>
                    <a:lnTo>
                      <a:pt x="128" y="0"/>
                    </a:lnTo>
                    <a:lnTo>
                      <a:pt x="0" y="125"/>
                    </a:lnTo>
                    <a:lnTo>
                      <a:pt x="414" y="125"/>
                    </a:lnTo>
                    <a:close/>
                  </a:path>
                </a:pathLst>
              </a:custGeom>
              <a:solidFill>
                <a:srgbClr val="46AFE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925" name="Freeform 65"/>
              <p:cNvSpPr>
                <a:spLocks/>
              </p:cNvSpPr>
              <p:nvPr/>
            </p:nvSpPr>
            <p:spPr bwMode="auto">
              <a:xfrm>
                <a:off x="5137908" y="5133269"/>
                <a:ext cx="633598" cy="83207"/>
              </a:xfrm>
              <a:custGeom>
                <a:avLst/>
                <a:gdLst>
                  <a:gd name="T0" fmla="*/ 2147483647 w 541"/>
                  <a:gd name="T1" fmla="*/ 2147483647 h 125"/>
                  <a:gd name="T2" fmla="*/ 2147483647 w 541"/>
                  <a:gd name="T3" fmla="*/ 0 h 125"/>
                  <a:gd name="T4" fmla="*/ 2147483647 w 541"/>
                  <a:gd name="T5" fmla="*/ 0 h 125"/>
                  <a:gd name="T6" fmla="*/ 0 w 541"/>
                  <a:gd name="T7" fmla="*/ 2147483647 h 125"/>
                  <a:gd name="T8" fmla="*/ 2147483647 w 541"/>
                  <a:gd name="T9" fmla="*/ 2147483647 h 125"/>
                  <a:gd name="T10" fmla="*/ 2147483647 w 541"/>
                  <a:gd name="T11" fmla="*/ 2147483647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125"/>
                  <a:gd name="T20" fmla="*/ 541 w 541"/>
                  <a:gd name="T21" fmla="*/ 125 h 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125">
                    <a:moveTo>
                      <a:pt x="414" y="125"/>
                    </a:moveTo>
                    <a:lnTo>
                      <a:pt x="541" y="0"/>
                    </a:lnTo>
                    <a:lnTo>
                      <a:pt x="128" y="0"/>
                    </a:lnTo>
                    <a:lnTo>
                      <a:pt x="0" y="125"/>
                    </a:lnTo>
                    <a:lnTo>
                      <a:pt x="414" y="125"/>
                    </a:lnTo>
                    <a:close/>
                  </a:path>
                </a:pathLst>
              </a:custGeom>
              <a:solidFill>
                <a:srgbClr val="666699">
                  <a:alpha val="59999"/>
                </a:srgbClr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24" name="Group 264"/>
              <p:cNvGrpSpPr>
                <a:grpSpLocks/>
              </p:cNvGrpSpPr>
              <p:nvPr/>
            </p:nvGrpSpPr>
            <p:grpSpPr bwMode="auto">
              <a:xfrm>
                <a:off x="5226916" y="5221282"/>
                <a:ext cx="306844" cy="44937"/>
                <a:chOff x="4137031" y="6365866"/>
                <a:chExt cx="427098" cy="149361"/>
              </a:xfrm>
            </p:grpSpPr>
            <p:sp>
              <p:nvSpPr>
                <p:cNvPr id="960" name="Freeform 82"/>
                <p:cNvSpPr>
                  <a:spLocks/>
                </p:cNvSpPr>
                <p:nvPr/>
              </p:nvSpPr>
              <p:spPr bwMode="auto">
                <a:xfrm>
                  <a:off x="4137027" y="6426873"/>
                  <a:ext cx="140686" cy="28512"/>
                </a:xfrm>
                <a:custGeom>
                  <a:avLst/>
                  <a:gdLst>
                    <a:gd name="T0" fmla="*/ 2147483647 w 87"/>
                    <a:gd name="T1" fmla="*/ 2147483647 h 16"/>
                    <a:gd name="T2" fmla="*/ 2147483647 w 87"/>
                    <a:gd name="T3" fmla="*/ 2147483647 h 16"/>
                    <a:gd name="T4" fmla="*/ 2147483647 w 87"/>
                    <a:gd name="T5" fmla="*/ 0 h 16"/>
                    <a:gd name="T6" fmla="*/ 0 w 87"/>
                    <a:gd name="T7" fmla="*/ 2147483647 h 16"/>
                    <a:gd name="T8" fmla="*/ 2147483647 w 87"/>
                    <a:gd name="T9" fmla="*/ 2147483647 h 16"/>
                    <a:gd name="T10" fmla="*/ 2147483647 w 87"/>
                    <a:gd name="T11" fmla="*/ 2147483647 h 16"/>
                    <a:gd name="T12" fmla="*/ 2147483647 w 87"/>
                    <a:gd name="T13" fmla="*/ 2147483647 h 16"/>
                    <a:gd name="T14" fmla="*/ 2147483647 w 87"/>
                    <a:gd name="T15" fmla="*/ 2147483647 h 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16"/>
                    <a:gd name="T26" fmla="*/ 87 w 87"/>
                    <a:gd name="T27" fmla="*/ 16 h 1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16">
                      <a:moveTo>
                        <a:pt x="87" y="7"/>
                      </a:moveTo>
                      <a:lnTo>
                        <a:pt x="23" y="7"/>
                      </a:lnTo>
                      <a:lnTo>
                        <a:pt x="23" y="0"/>
                      </a:lnTo>
                      <a:lnTo>
                        <a:pt x="0" y="9"/>
                      </a:lnTo>
                      <a:lnTo>
                        <a:pt x="23" y="16"/>
                      </a:lnTo>
                      <a:lnTo>
                        <a:pt x="23" y="11"/>
                      </a:lnTo>
                      <a:lnTo>
                        <a:pt x="87" y="11"/>
                      </a:lnTo>
                      <a:lnTo>
                        <a:pt x="87" y="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961" name="Freeform 83"/>
                <p:cNvSpPr>
                  <a:spLocks/>
                </p:cNvSpPr>
                <p:nvPr/>
              </p:nvSpPr>
              <p:spPr bwMode="auto">
                <a:xfrm>
                  <a:off x="4309209" y="6463940"/>
                  <a:ext cx="81892" cy="51321"/>
                </a:xfrm>
                <a:custGeom>
                  <a:avLst/>
                  <a:gdLst>
                    <a:gd name="T0" fmla="*/ 2147483647 w 50"/>
                    <a:gd name="T1" fmla="*/ 0 h 31"/>
                    <a:gd name="T2" fmla="*/ 2147483647 w 50"/>
                    <a:gd name="T3" fmla="*/ 2147483647 h 31"/>
                    <a:gd name="T4" fmla="*/ 0 w 50"/>
                    <a:gd name="T5" fmla="*/ 2147483647 h 31"/>
                    <a:gd name="T6" fmla="*/ 2147483647 w 50"/>
                    <a:gd name="T7" fmla="*/ 2147483647 h 31"/>
                    <a:gd name="T8" fmla="*/ 2147483647 w 50"/>
                    <a:gd name="T9" fmla="*/ 2147483647 h 31"/>
                    <a:gd name="T10" fmla="*/ 2147483647 w 50"/>
                    <a:gd name="T11" fmla="*/ 2147483647 h 31"/>
                    <a:gd name="T12" fmla="*/ 2147483647 w 50"/>
                    <a:gd name="T13" fmla="*/ 0 h 31"/>
                    <a:gd name="T14" fmla="*/ 2147483647 w 50"/>
                    <a:gd name="T15" fmla="*/ 0 h 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"/>
                    <a:gd name="T25" fmla="*/ 0 h 31"/>
                    <a:gd name="T26" fmla="*/ 50 w 50"/>
                    <a:gd name="T27" fmla="*/ 31 h 3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" h="31">
                      <a:moveTo>
                        <a:pt x="17" y="0"/>
                      </a:moveTo>
                      <a:lnTo>
                        <a:pt x="17" y="24"/>
                      </a:lnTo>
                      <a:lnTo>
                        <a:pt x="0" y="24"/>
                      </a:lnTo>
                      <a:lnTo>
                        <a:pt x="24" y="31"/>
                      </a:lnTo>
                      <a:lnTo>
                        <a:pt x="50" y="24"/>
                      </a:lnTo>
                      <a:lnTo>
                        <a:pt x="33" y="24"/>
                      </a:lnTo>
                      <a:lnTo>
                        <a:pt x="3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962" name="Freeform 84"/>
                <p:cNvSpPr>
                  <a:spLocks/>
                </p:cNvSpPr>
                <p:nvPr/>
              </p:nvSpPr>
              <p:spPr bwMode="auto">
                <a:xfrm>
                  <a:off x="4309209" y="6366999"/>
                  <a:ext cx="81892" cy="54172"/>
                </a:xfrm>
                <a:custGeom>
                  <a:avLst/>
                  <a:gdLst>
                    <a:gd name="T0" fmla="*/ 2147483647 w 50"/>
                    <a:gd name="T1" fmla="*/ 2147483647 h 33"/>
                    <a:gd name="T2" fmla="*/ 2147483647 w 50"/>
                    <a:gd name="T3" fmla="*/ 2147483647 h 33"/>
                    <a:gd name="T4" fmla="*/ 0 w 50"/>
                    <a:gd name="T5" fmla="*/ 2147483647 h 33"/>
                    <a:gd name="T6" fmla="*/ 2147483647 w 50"/>
                    <a:gd name="T7" fmla="*/ 0 h 33"/>
                    <a:gd name="T8" fmla="*/ 2147483647 w 50"/>
                    <a:gd name="T9" fmla="*/ 2147483647 h 33"/>
                    <a:gd name="T10" fmla="*/ 2147483647 w 50"/>
                    <a:gd name="T11" fmla="*/ 2147483647 h 33"/>
                    <a:gd name="T12" fmla="*/ 2147483647 w 50"/>
                    <a:gd name="T13" fmla="*/ 2147483647 h 33"/>
                    <a:gd name="T14" fmla="*/ 2147483647 w 50"/>
                    <a:gd name="T15" fmla="*/ 2147483647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"/>
                    <a:gd name="T25" fmla="*/ 0 h 33"/>
                    <a:gd name="T26" fmla="*/ 50 w 50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" h="33">
                      <a:moveTo>
                        <a:pt x="17" y="33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24" y="0"/>
                      </a:lnTo>
                      <a:lnTo>
                        <a:pt x="50" y="9"/>
                      </a:lnTo>
                      <a:lnTo>
                        <a:pt x="33" y="9"/>
                      </a:lnTo>
                      <a:lnTo>
                        <a:pt x="33" y="33"/>
                      </a:lnTo>
                      <a:lnTo>
                        <a:pt x="17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963" name="Freeform 85"/>
                <p:cNvSpPr>
                  <a:spLocks/>
                </p:cNvSpPr>
                <p:nvPr/>
              </p:nvSpPr>
              <p:spPr bwMode="auto">
                <a:xfrm>
                  <a:off x="4422598" y="6426873"/>
                  <a:ext cx="140686" cy="28512"/>
                </a:xfrm>
                <a:custGeom>
                  <a:avLst/>
                  <a:gdLst>
                    <a:gd name="T0" fmla="*/ 0 w 87"/>
                    <a:gd name="T1" fmla="*/ 2147483647 h 16"/>
                    <a:gd name="T2" fmla="*/ 2147483647 w 87"/>
                    <a:gd name="T3" fmla="*/ 2147483647 h 16"/>
                    <a:gd name="T4" fmla="*/ 2147483647 w 87"/>
                    <a:gd name="T5" fmla="*/ 2147483647 h 16"/>
                    <a:gd name="T6" fmla="*/ 2147483647 w 87"/>
                    <a:gd name="T7" fmla="*/ 2147483647 h 16"/>
                    <a:gd name="T8" fmla="*/ 2147483647 w 87"/>
                    <a:gd name="T9" fmla="*/ 0 h 16"/>
                    <a:gd name="T10" fmla="*/ 2147483647 w 87"/>
                    <a:gd name="T11" fmla="*/ 2147483647 h 16"/>
                    <a:gd name="T12" fmla="*/ 0 w 87"/>
                    <a:gd name="T13" fmla="*/ 2147483647 h 16"/>
                    <a:gd name="T14" fmla="*/ 0 w 87"/>
                    <a:gd name="T15" fmla="*/ 2147483647 h 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16"/>
                    <a:gd name="T26" fmla="*/ 87 w 87"/>
                    <a:gd name="T27" fmla="*/ 16 h 1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16">
                      <a:moveTo>
                        <a:pt x="0" y="11"/>
                      </a:moveTo>
                      <a:lnTo>
                        <a:pt x="63" y="11"/>
                      </a:lnTo>
                      <a:lnTo>
                        <a:pt x="63" y="16"/>
                      </a:lnTo>
                      <a:lnTo>
                        <a:pt x="87" y="9"/>
                      </a:lnTo>
                      <a:lnTo>
                        <a:pt x="63" y="0"/>
                      </a:lnTo>
                      <a:lnTo>
                        <a:pt x="63" y="7"/>
                      </a:lnTo>
                      <a:lnTo>
                        <a:pt x="0" y="7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964" name="Freeform 86"/>
                <p:cNvSpPr>
                  <a:spLocks/>
                </p:cNvSpPr>
                <p:nvPr/>
              </p:nvSpPr>
              <p:spPr bwMode="auto">
                <a:xfrm>
                  <a:off x="4170624" y="6378404"/>
                  <a:ext cx="361163" cy="128303"/>
                </a:xfrm>
                <a:custGeom>
                  <a:avLst/>
                  <a:gdLst>
                    <a:gd name="T0" fmla="*/ 2147483647 w 94"/>
                    <a:gd name="T1" fmla="*/ 2147483647 h 34"/>
                    <a:gd name="T2" fmla="*/ 2147483647 w 94"/>
                    <a:gd name="T3" fmla="*/ 2147483647 h 34"/>
                    <a:gd name="T4" fmla="*/ 2147483647 w 94"/>
                    <a:gd name="T5" fmla="*/ 2147483647 h 34"/>
                    <a:gd name="T6" fmla="*/ 2147483647 w 94"/>
                    <a:gd name="T7" fmla="*/ 2147483647 h 34"/>
                    <a:gd name="T8" fmla="*/ 2147483647 w 94"/>
                    <a:gd name="T9" fmla="*/ 2147483647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34"/>
                    <a:gd name="T17" fmla="*/ 94 w 9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34">
                      <a:moveTo>
                        <a:pt x="89" y="32"/>
                      </a:moveTo>
                      <a:cubicBezTo>
                        <a:pt x="84" y="34"/>
                        <a:pt x="61" y="29"/>
                        <a:pt x="38" y="20"/>
                      </a:cubicBezTo>
                      <a:cubicBezTo>
                        <a:pt x="15" y="12"/>
                        <a:pt x="0" y="4"/>
                        <a:pt x="5" y="2"/>
                      </a:cubicBezTo>
                      <a:cubicBezTo>
                        <a:pt x="10" y="0"/>
                        <a:pt x="33" y="5"/>
                        <a:pt x="56" y="14"/>
                      </a:cubicBezTo>
                      <a:cubicBezTo>
                        <a:pt x="80" y="22"/>
                        <a:pt x="94" y="30"/>
                        <a:pt x="89" y="32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965" name="Freeform 87"/>
                <p:cNvSpPr>
                  <a:spLocks/>
                </p:cNvSpPr>
                <p:nvPr/>
              </p:nvSpPr>
              <p:spPr bwMode="auto">
                <a:xfrm>
                  <a:off x="4168524" y="6378404"/>
                  <a:ext cx="361163" cy="128303"/>
                </a:xfrm>
                <a:custGeom>
                  <a:avLst/>
                  <a:gdLst>
                    <a:gd name="T0" fmla="*/ 2147483647 w 94"/>
                    <a:gd name="T1" fmla="*/ 2147483647 h 34"/>
                    <a:gd name="T2" fmla="*/ 2147483647 w 94"/>
                    <a:gd name="T3" fmla="*/ 2147483647 h 34"/>
                    <a:gd name="T4" fmla="*/ 2147483647 w 94"/>
                    <a:gd name="T5" fmla="*/ 2147483647 h 34"/>
                    <a:gd name="T6" fmla="*/ 2147483647 w 94"/>
                    <a:gd name="T7" fmla="*/ 2147483647 h 34"/>
                    <a:gd name="T8" fmla="*/ 2147483647 w 94"/>
                    <a:gd name="T9" fmla="*/ 2147483647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34"/>
                    <a:gd name="T17" fmla="*/ 94 w 9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34">
                      <a:moveTo>
                        <a:pt x="89" y="2"/>
                      </a:moveTo>
                      <a:cubicBezTo>
                        <a:pt x="94" y="4"/>
                        <a:pt x="80" y="12"/>
                        <a:pt x="57" y="20"/>
                      </a:cubicBezTo>
                      <a:cubicBezTo>
                        <a:pt x="33" y="29"/>
                        <a:pt x="10" y="34"/>
                        <a:pt x="5" y="32"/>
                      </a:cubicBezTo>
                      <a:cubicBezTo>
                        <a:pt x="0" y="30"/>
                        <a:pt x="14" y="22"/>
                        <a:pt x="37" y="14"/>
                      </a:cubicBezTo>
                      <a:cubicBezTo>
                        <a:pt x="61" y="5"/>
                        <a:pt x="84" y="0"/>
                        <a:pt x="89" y="2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966" name="Freeform 88"/>
                <p:cNvSpPr>
                  <a:spLocks/>
                </p:cNvSpPr>
                <p:nvPr/>
              </p:nvSpPr>
              <p:spPr bwMode="auto">
                <a:xfrm>
                  <a:off x="4263014" y="6412618"/>
                  <a:ext cx="170083" cy="57024"/>
                </a:xfrm>
                <a:custGeom>
                  <a:avLst/>
                  <a:gdLst>
                    <a:gd name="T0" fmla="*/ 2147483647 w 44"/>
                    <a:gd name="T1" fmla="*/ 2147483647 h 15"/>
                    <a:gd name="T2" fmla="*/ 2147483647 w 44"/>
                    <a:gd name="T3" fmla="*/ 2147483647 h 15"/>
                    <a:gd name="T4" fmla="*/ 2147483647 w 44"/>
                    <a:gd name="T5" fmla="*/ 2147483647 h 15"/>
                    <a:gd name="T6" fmla="*/ 2147483647 w 44"/>
                    <a:gd name="T7" fmla="*/ 2147483647 h 15"/>
                    <a:gd name="T8" fmla="*/ 2147483647 w 44"/>
                    <a:gd name="T9" fmla="*/ 2147483647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15"/>
                    <a:gd name="T17" fmla="*/ 44 w 44"/>
                    <a:gd name="T18" fmla="*/ 15 h 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15">
                      <a:moveTo>
                        <a:pt x="33" y="13"/>
                      </a:moveTo>
                      <a:cubicBezTo>
                        <a:pt x="42" y="11"/>
                        <a:pt x="44" y="7"/>
                        <a:pt x="38" y="4"/>
                      </a:cubicBezTo>
                      <a:cubicBezTo>
                        <a:pt x="32" y="1"/>
                        <a:pt x="20" y="0"/>
                        <a:pt x="11" y="2"/>
                      </a:cubicBezTo>
                      <a:cubicBezTo>
                        <a:pt x="2" y="4"/>
                        <a:pt x="0" y="8"/>
                        <a:pt x="6" y="12"/>
                      </a:cubicBezTo>
                      <a:cubicBezTo>
                        <a:pt x="12" y="15"/>
                        <a:pt x="25" y="15"/>
                        <a:pt x="33" y="13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3B3B3B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25" name="Group 262"/>
              <p:cNvGrpSpPr>
                <a:grpSpLocks/>
              </p:cNvGrpSpPr>
              <p:nvPr/>
            </p:nvGrpSpPr>
            <p:grpSpPr bwMode="auto">
              <a:xfrm>
                <a:off x="5236738" y="5138472"/>
                <a:ext cx="432242" cy="72432"/>
                <a:chOff x="7180382" y="1375614"/>
                <a:chExt cx="1462206" cy="429373"/>
              </a:xfrm>
            </p:grpSpPr>
            <p:sp>
              <p:nvSpPr>
                <p:cNvPr id="929" name="Line 37"/>
                <p:cNvSpPr>
                  <a:spLocks noChangeShapeType="1"/>
                </p:cNvSpPr>
                <p:nvPr/>
              </p:nvSpPr>
              <p:spPr bwMode="auto">
                <a:xfrm>
                  <a:off x="7422721" y="1461724"/>
                  <a:ext cx="1219675" cy="5083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0" name="Line 38"/>
                <p:cNvSpPr>
                  <a:spLocks noChangeShapeType="1"/>
                </p:cNvSpPr>
                <p:nvPr/>
              </p:nvSpPr>
              <p:spPr bwMode="auto">
                <a:xfrm>
                  <a:off x="7325761" y="1599018"/>
                  <a:ext cx="1224776" cy="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1" name="Line 39"/>
                <p:cNvSpPr>
                  <a:spLocks noChangeShapeType="1"/>
                </p:cNvSpPr>
                <p:nvPr/>
              </p:nvSpPr>
              <p:spPr bwMode="auto">
                <a:xfrm>
                  <a:off x="7198178" y="1731228"/>
                  <a:ext cx="1219675" cy="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284935" y="1380364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3" name="Freeform 43"/>
                <p:cNvSpPr>
                  <a:spLocks/>
                </p:cNvSpPr>
                <p:nvPr/>
              </p:nvSpPr>
              <p:spPr bwMode="auto">
                <a:xfrm>
                  <a:off x="7540097" y="143629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3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2"/>
                      </a:lnTo>
                      <a:lnTo>
                        <a:pt x="31" y="33"/>
                      </a:lnTo>
                      <a:lnTo>
                        <a:pt x="26" y="34"/>
                      </a:lnTo>
                      <a:lnTo>
                        <a:pt x="21" y="33"/>
                      </a:lnTo>
                      <a:lnTo>
                        <a:pt x="16" y="32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934" name="Freeform 44"/>
                <p:cNvSpPr>
                  <a:spLocks/>
                </p:cNvSpPr>
                <p:nvPr/>
              </p:nvSpPr>
              <p:spPr bwMode="auto">
                <a:xfrm>
                  <a:off x="7989181" y="1436298"/>
                  <a:ext cx="193923" cy="50850"/>
                </a:xfrm>
                <a:custGeom>
                  <a:avLst/>
                  <a:gdLst>
                    <a:gd name="T0" fmla="*/ 2147483647 w 51"/>
                    <a:gd name="T1" fmla="*/ 2147483647 h 35"/>
                    <a:gd name="T2" fmla="*/ 2147483647 w 51"/>
                    <a:gd name="T3" fmla="*/ 2147483647 h 35"/>
                    <a:gd name="T4" fmla="*/ 2147483647 w 51"/>
                    <a:gd name="T5" fmla="*/ 2147483647 h 35"/>
                    <a:gd name="T6" fmla="*/ 2147483647 w 51"/>
                    <a:gd name="T7" fmla="*/ 2147483647 h 35"/>
                    <a:gd name="T8" fmla="*/ 2147483647 w 51"/>
                    <a:gd name="T9" fmla="*/ 2147483647 h 35"/>
                    <a:gd name="T10" fmla="*/ 2147483647 w 51"/>
                    <a:gd name="T11" fmla="*/ 2147483647 h 35"/>
                    <a:gd name="T12" fmla="*/ 2147483647 w 51"/>
                    <a:gd name="T13" fmla="*/ 2147483647 h 35"/>
                    <a:gd name="T14" fmla="*/ 2147483647 w 51"/>
                    <a:gd name="T15" fmla="*/ 2147483647 h 35"/>
                    <a:gd name="T16" fmla="*/ 2147483647 w 51"/>
                    <a:gd name="T17" fmla="*/ 2147483647 h 35"/>
                    <a:gd name="T18" fmla="*/ 2147483647 w 51"/>
                    <a:gd name="T19" fmla="*/ 2147483647 h 35"/>
                    <a:gd name="T20" fmla="*/ 2147483647 w 51"/>
                    <a:gd name="T21" fmla="*/ 2147483647 h 35"/>
                    <a:gd name="T22" fmla="*/ 2147483647 w 51"/>
                    <a:gd name="T23" fmla="*/ 2147483647 h 35"/>
                    <a:gd name="T24" fmla="*/ 2147483647 w 51"/>
                    <a:gd name="T25" fmla="*/ 2147483647 h 35"/>
                    <a:gd name="T26" fmla="*/ 2147483647 w 51"/>
                    <a:gd name="T27" fmla="*/ 2147483647 h 35"/>
                    <a:gd name="T28" fmla="*/ 2147483647 w 51"/>
                    <a:gd name="T29" fmla="*/ 2147483647 h 35"/>
                    <a:gd name="T30" fmla="*/ 2147483647 w 51"/>
                    <a:gd name="T31" fmla="*/ 2147483647 h 35"/>
                    <a:gd name="T32" fmla="*/ 2147483647 w 51"/>
                    <a:gd name="T33" fmla="*/ 2147483647 h 35"/>
                    <a:gd name="T34" fmla="*/ 2147483647 w 51"/>
                    <a:gd name="T35" fmla="*/ 2147483647 h 35"/>
                    <a:gd name="T36" fmla="*/ 0 w 51"/>
                    <a:gd name="T37" fmla="*/ 2147483647 h 35"/>
                    <a:gd name="T38" fmla="*/ 0 w 51"/>
                    <a:gd name="T39" fmla="*/ 2147483647 h 35"/>
                    <a:gd name="T40" fmla="*/ 2147483647 w 51"/>
                    <a:gd name="T41" fmla="*/ 2147483647 h 35"/>
                    <a:gd name="T42" fmla="*/ 2147483647 w 51"/>
                    <a:gd name="T43" fmla="*/ 2147483647 h 35"/>
                    <a:gd name="T44" fmla="*/ 2147483647 w 51"/>
                    <a:gd name="T45" fmla="*/ 2147483647 h 35"/>
                    <a:gd name="T46" fmla="*/ 2147483647 w 51"/>
                    <a:gd name="T47" fmla="*/ 2147483647 h 35"/>
                    <a:gd name="T48" fmla="*/ 2147483647 w 51"/>
                    <a:gd name="T49" fmla="*/ 2147483647 h 35"/>
                    <a:gd name="T50" fmla="*/ 2147483647 w 51"/>
                    <a:gd name="T51" fmla="*/ 2147483647 h 35"/>
                    <a:gd name="T52" fmla="*/ 2147483647 w 51"/>
                    <a:gd name="T53" fmla="*/ 2147483647 h 35"/>
                    <a:gd name="T54" fmla="*/ 2147483647 w 51"/>
                    <a:gd name="T55" fmla="*/ 0 h 35"/>
                    <a:gd name="T56" fmla="*/ 2147483647 w 51"/>
                    <a:gd name="T57" fmla="*/ 0 h 35"/>
                    <a:gd name="T58" fmla="*/ 2147483647 w 51"/>
                    <a:gd name="T59" fmla="*/ 2147483647 h 35"/>
                    <a:gd name="T60" fmla="*/ 2147483647 w 51"/>
                    <a:gd name="T61" fmla="*/ 2147483647 h 35"/>
                    <a:gd name="T62" fmla="*/ 2147483647 w 51"/>
                    <a:gd name="T63" fmla="*/ 2147483647 h 35"/>
                    <a:gd name="T64" fmla="*/ 2147483647 w 51"/>
                    <a:gd name="T65" fmla="*/ 2147483647 h 35"/>
                    <a:gd name="T66" fmla="*/ 2147483647 w 51"/>
                    <a:gd name="T67" fmla="*/ 2147483647 h 35"/>
                    <a:gd name="T68" fmla="*/ 2147483647 w 51"/>
                    <a:gd name="T69" fmla="*/ 2147483647 h 35"/>
                    <a:gd name="T70" fmla="*/ 2147483647 w 51"/>
                    <a:gd name="T71" fmla="*/ 2147483647 h 35"/>
                    <a:gd name="T72" fmla="*/ 2147483647 w 51"/>
                    <a:gd name="T73" fmla="*/ 2147483647 h 35"/>
                    <a:gd name="T74" fmla="*/ 2147483647 w 51"/>
                    <a:gd name="T75" fmla="*/ 2147483647 h 3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5"/>
                    <a:gd name="T116" fmla="*/ 51 w 51"/>
                    <a:gd name="T117" fmla="*/ 35 h 3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5">
                      <a:moveTo>
                        <a:pt x="51" y="18"/>
                      </a:moveTo>
                      <a:lnTo>
                        <a:pt x="51" y="18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30"/>
                      </a:lnTo>
                      <a:lnTo>
                        <a:pt x="40" y="32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5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2"/>
                      </a:lnTo>
                      <a:lnTo>
                        <a:pt x="8" y="30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935" name="Freeform 45"/>
                <p:cNvSpPr>
                  <a:spLocks/>
                </p:cNvSpPr>
                <p:nvPr/>
              </p:nvSpPr>
              <p:spPr bwMode="auto">
                <a:xfrm>
                  <a:off x="8387233" y="143629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5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936" name="Freeform 46"/>
                <p:cNvSpPr>
                  <a:spLocks/>
                </p:cNvSpPr>
                <p:nvPr/>
              </p:nvSpPr>
              <p:spPr bwMode="auto">
                <a:xfrm>
                  <a:off x="7412514" y="1578678"/>
                  <a:ext cx="188821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937" name="Freeform 47"/>
                <p:cNvSpPr>
                  <a:spLocks/>
                </p:cNvSpPr>
                <p:nvPr/>
              </p:nvSpPr>
              <p:spPr bwMode="auto">
                <a:xfrm>
                  <a:off x="7830979" y="1583764"/>
                  <a:ext cx="193923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5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938" name="Freeform 48"/>
                <p:cNvSpPr>
                  <a:spLocks/>
                </p:cNvSpPr>
                <p:nvPr/>
              </p:nvSpPr>
              <p:spPr bwMode="auto">
                <a:xfrm>
                  <a:off x="8254549" y="1573594"/>
                  <a:ext cx="188818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1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939" name="Freeform 49"/>
                <p:cNvSpPr>
                  <a:spLocks/>
                </p:cNvSpPr>
                <p:nvPr/>
              </p:nvSpPr>
              <p:spPr bwMode="auto">
                <a:xfrm>
                  <a:off x="7330862" y="1710888"/>
                  <a:ext cx="193923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940" name="Freeform 50"/>
                <p:cNvSpPr>
                  <a:spLocks/>
                </p:cNvSpPr>
                <p:nvPr/>
              </p:nvSpPr>
              <p:spPr bwMode="auto">
                <a:xfrm>
                  <a:off x="7728915" y="1710888"/>
                  <a:ext cx="188821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0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3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5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3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0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941" name="Freeform 51"/>
                <p:cNvSpPr>
                  <a:spLocks/>
                </p:cNvSpPr>
                <p:nvPr/>
              </p:nvSpPr>
              <p:spPr bwMode="auto">
                <a:xfrm>
                  <a:off x="8121865" y="171088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942" name="Line 52"/>
                <p:cNvSpPr>
                  <a:spLocks noChangeShapeType="1"/>
                </p:cNvSpPr>
                <p:nvPr/>
              </p:nvSpPr>
              <p:spPr bwMode="auto">
                <a:xfrm>
                  <a:off x="7417619" y="1456638"/>
                  <a:ext cx="1214570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43" name="Line 53"/>
                <p:cNvSpPr>
                  <a:spLocks noChangeShapeType="1"/>
                </p:cNvSpPr>
                <p:nvPr/>
              </p:nvSpPr>
              <p:spPr bwMode="auto">
                <a:xfrm>
                  <a:off x="7310449" y="1593934"/>
                  <a:ext cx="1224776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44" name="Line 54"/>
                <p:cNvSpPr>
                  <a:spLocks noChangeShapeType="1"/>
                </p:cNvSpPr>
                <p:nvPr/>
              </p:nvSpPr>
              <p:spPr bwMode="auto">
                <a:xfrm>
                  <a:off x="7182870" y="1726145"/>
                  <a:ext cx="1219671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4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269624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4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728915" y="1380364"/>
                  <a:ext cx="433777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4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13606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4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8126967" y="1380364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4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111659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26" name="Group 261"/>
                <p:cNvGrpSpPr>
                  <a:grpSpLocks/>
                </p:cNvGrpSpPr>
                <p:nvPr/>
              </p:nvGrpSpPr>
              <p:grpSpPr bwMode="auto">
                <a:xfrm>
                  <a:off x="7315885" y="1426210"/>
                  <a:ext cx="1245206" cy="324081"/>
                  <a:chOff x="7315885" y="1426210"/>
                  <a:chExt cx="1245206" cy="324081"/>
                </a:xfrm>
              </p:grpSpPr>
              <p:sp>
                <p:nvSpPr>
                  <p:cNvPr id="951" name="Freeform 58"/>
                  <p:cNvSpPr>
                    <a:spLocks/>
                  </p:cNvSpPr>
                  <p:nvPr/>
                </p:nvSpPr>
                <p:spPr bwMode="auto">
                  <a:xfrm>
                    <a:off x="7529890" y="1426127"/>
                    <a:ext cx="188818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3"/>
                        </a:lnTo>
                        <a:lnTo>
                          <a:pt x="47" y="26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2"/>
                        </a:lnTo>
                        <a:lnTo>
                          <a:pt x="31" y="33"/>
                        </a:lnTo>
                        <a:lnTo>
                          <a:pt x="26" y="34"/>
                        </a:lnTo>
                        <a:lnTo>
                          <a:pt x="21" y="33"/>
                        </a:lnTo>
                        <a:lnTo>
                          <a:pt x="16" y="32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6"/>
                        </a:lnTo>
                        <a:lnTo>
                          <a:pt x="2" y="23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952" name="Freeform 59"/>
                  <p:cNvSpPr>
                    <a:spLocks/>
                  </p:cNvSpPr>
                  <p:nvPr/>
                </p:nvSpPr>
                <p:spPr bwMode="auto">
                  <a:xfrm>
                    <a:off x="7978975" y="1426127"/>
                    <a:ext cx="188818" cy="45766"/>
                  </a:xfrm>
                  <a:custGeom>
                    <a:avLst/>
                    <a:gdLst>
                      <a:gd name="T0" fmla="*/ 2147483647 w 51"/>
                      <a:gd name="T1" fmla="*/ 2147483647 h 35"/>
                      <a:gd name="T2" fmla="*/ 2147483647 w 51"/>
                      <a:gd name="T3" fmla="*/ 2147483647 h 35"/>
                      <a:gd name="T4" fmla="*/ 2147483647 w 51"/>
                      <a:gd name="T5" fmla="*/ 2147483647 h 35"/>
                      <a:gd name="T6" fmla="*/ 2147483647 w 51"/>
                      <a:gd name="T7" fmla="*/ 2147483647 h 35"/>
                      <a:gd name="T8" fmla="*/ 2147483647 w 51"/>
                      <a:gd name="T9" fmla="*/ 2147483647 h 35"/>
                      <a:gd name="T10" fmla="*/ 2147483647 w 51"/>
                      <a:gd name="T11" fmla="*/ 2147483647 h 35"/>
                      <a:gd name="T12" fmla="*/ 2147483647 w 51"/>
                      <a:gd name="T13" fmla="*/ 2147483647 h 35"/>
                      <a:gd name="T14" fmla="*/ 2147483647 w 51"/>
                      <a:gd name="T15" fmla="*/ 2147483647 h 35"/>
                      <a:gd name="T16" fmla="*/ 2147483647 w 51"/>
                      <a:gd name="T17" fmla="*/ 2147483647 h 35"/>
                      <a:gd name="T18" fmla="*/ 2147483647 w 51"/>
                      <a:gd name="T19" fmla="*/ 2147483647 h 35"/>
                      <a:gd name="T20" fmla="*/ 2147483647 w 51"/>
                      <a:gd name="T21" fmla="*/ 2147483647 h 35"/>
                      <a:gd name="T22" fmla="*/ 2147483647 w 51"/>
                      <a:gd name="T23" fmla="*/ 2147483647 h 35"/>
                      <a:gd name="T24" fmla="*/ 2147483647 w 51"/>
                      <a:gd name="T25" fmla="*/ 2147483647 h 35"/>
                      <a:gd name="T26" fmla="*/ 2147483647 w 51"/>
                      <a:gd name="T27" fmla="*/ 2147483647 h 35"/>
                      <a:gd name="T28" fmla="*/ 2147483647 w 51"/>
                      <a:gd name="T29" fmla="*/ 2147483647 h 35"/>
                      <a:gd name="T30" fmla="*/ 2147483647 w 51"/>
                      <a:gd name="T31" fmla="*/ 2147483647 h 35"/>
                      <a:gd name="T32" fmla="*/ 2147483647 w 51"/>
                      <a:gd name="T33" fmla="*/ 2147483647 h 35"/>
                      <a:gd name="T34" fmla="*/ 2147483647 w 51"/>
                      <a:gd name="T35" fmla="*/ 2147483647 h 35"/>
                      <a:gd name="T36" fmla="*/ 0 w 51"/>
                      <a:gd name="T37" fmla="*/ 2147483647 h 35"/>
                      <a:gd name="T38" fmla="*/ 0 w 51"/>
                      <a:gd name="T39" fmla="*/ 2147483647 h 35"/>
                      <a:gd name="T40" fmla="*/ 2147483647 w 51"/>
                      <a:gd name="T41" fmla="*/ 2147483647 h 35"/>
                      <a:gd name="T42" fmla="*/ 2147483647 w 51"/>
                      <a:gd name="T43" fmla="*/ 2147483647 h 35"/>
                      <a:gd name="T44" fmla="*/ 2147483647 w 51"/>
                      <a:gd name="T45" fmla="*/ 2147483647 h 35"/>
                      <a:gd name="T46" fmla="*/ 2147483647 w 51"/>
                      <a:gd name="T47" fmla="*/ 2147483647 h 35"/>
                      <a:gd name="T48" fmla="*/ 2147483647 w 51"/>
                      <a:gd name="T49" fmla="*/ 2147483647 h 35"/>
                      <a:gd name="T50" fmla="*/ 2147483647 w 51"/>
                      <a:gd name="T51" fmla="*/ 2147483647 h 35"/>
                      <a:gd name="T52" fmla="*/ 2147483647 w 51"/>
                      <a:gd name="T53" fmla="*/ 2147483647 h 35"/>
                      <a:gd name="T54" fmla="*/ 2147483647 w 51"/>
                      <a:gd name="T55" fmla="*/ 0 h 35"/>
                      <a:gd name="T56" fmla="*/ 2147483647 w 51"/>
                      <a:gd name="T57" fmla="*/ 0 h 35"/>
                      <a:gd name="T58" fmla="*/ 2147483647 w 51"/>
                      <a:gd name="T59" fmla="*/ 2147483647 h 35"/>
                      <a:gd name="T60" fmla="*/ 2147483647 w 51"/>
                      <a:gd name="T61" fmla="*/ 2147483647 h 35"/>
                      <a:gd name="T62" fmla="*/ 2147483647 w 51"/>
                      <a:gd name="T63" fmla="*/ 2147483647 h 35"/>
                      <a:gd name="T64" fmla="*/ 2147483647 w 51"/>
                      <a:gd name="T65" fmla="*/ 2147483647 h 35"/>
                      <a:gd name="T66" fmla="*/ 2147483647 w 51"/>
                      <a:gd name="T67" fmla="*/ 2147483647 h 35"/>
                      <a:gd name="T68" fmla="*/ 2147483647 w 51"/>
                      <a:gd name="T69" fmla="*/ 2147483647 h 35"/>
                      <a:gd name="T70" fmla="*/ 2147483647 w 51"/>
                      <a:gd name="T71" fmla="*/ 2147483647 h 35"/>
                      <a:gd name="T72" fmla="*/ 2147483647 w 51"/>
                      <a:gd name="T73" fmla="*/ 2147483647 h 35"/>
                      <a:gd name="T74" fmla="*/ 2147483647 w 51"/>
                      <a:gd name="T75" fmla="*/ 2147483647 h 35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5"/>
                      <a:gd name="T116" fmla="*/ 51 w 51"/>
                      <a:gd name="T117" fmla="*/ 35 h 35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5">
                        <a:moveTo>
                          <a:pt x="51" y="18"/>
                        </a:moveTo>
                        <a:lnTo>
                          <a:pt x="51" y="18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30"/>
                        </a:lnTo>
                        <a:lnTo>
                          <a:pt x="40" y="32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5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2"/>
                        </a:lnTo>
                        <a:lnTo>
                          <a:pt x="8" y="30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1"/>
                        </a:lnTo>
                        <a:lnTo>
                          <a:pt x="0" y="18"/>
                        </a:lnTo>
                        <a:lnTo>
                          <a:pt x="1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0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6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953" name="Freeform 60"/>
                  <p:cNvSpPr>
                    <a:spLocks/>
                  </p:cNvSpPr>
                  <p:nvPr/>
                </p:nvSpPr>
                <p:spPr bwMode="auto">
                  <a:xfrm>
                    <a:off x="8371922" y="1426127"/>
                    <a:ext cx="188821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1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5" y="27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0"/>
                        </a:lnTo>
                        <a:lnTo>
                          <a:pt x="5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954" name="Freeform 61"/>
                  <p:cNvSpPr>
                    <a:spLocks/>
                  </p:cNvSpPr>
                  <p:nvPr/>
                </p:nvSpPr>
                <p:spPr bwMode="auto">
                  <a:xfrm>
                    <a:off x="7402307" y="1573593"/>
                    <a:ext cx="188821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955" name="Freeform 62"/>
                  <p:cNvSpPr>
                    <a:spLocks/>
                  </p:cNvSpPr>
                  <p:nvPr/>
                </p:nvSpPr>
                <p:spPr bwMode="auto">
                  <a:xfrm>
                    <a:off x="7825878" y="1573593"/>
                    <a:ext cx="183717" cy="50850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2147483647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2147483647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0" y="21"/>
                        </a:lnTo>
                        <a:lnTo>
                          <a:pt x="0" y="17"/>
                        </a:lnTo>
                        <a:lnTo>
                          <a:pt x="0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0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5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956" name="Freeform 63"/>
                  <p:cNvSpPr>
                    <a:spLocks/>
                  </p:cNvSpPr>
                  <p:nvPr/>
                </p:nvSpPr>
                <p:spPr bwMode="auto">
                  <a:xfrm>
                    <a:off x="8239238" y="1568506"/>
                    <a:ext cx="188821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2147483647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2147483647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1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1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1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6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957" name="Freeform 64"/>
                  <p:cNvSpPr>
                    <a:spLocks/>
                  </p:cNvSpPr>
                  <p:nvPr/>
                </p:nvSpPr>
                <p:spPr bwMode="auto">
                  <a:xfrm>
                    <a:off x="7325760" y="1705803"/>
                    <a:ext cx="188818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5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0" y="21"/>
                        </a:lnTo>
                        <a:lnTo>
                          <a:pt x="0" y="17"/>
                        </a:lnTo>
                        <a:lnTo>
                          <a:pt x="0" y="14"/>
                        </a:lnTo>
                        <a:lnTo>
                          <a:pt x="2" y="10"/>
                        </a:lnTo>
                        <a:lnTo>
                          <a:pt x="4" y="8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5" y="0"/>
                        </a:lnTo>
                        <a:lnTo>
                          <a:pt x="31" y="0"/>
                        </a:lnTo>
                        <a:lnTo>
                          <a:pt x="35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958" name="Freeform 65"/>
                  <p:cNvSpPr>
                    <a:spLocks/>
                  </p:cNvSpPr>
                  <p:nvPr/>
                </p:nvSpPr>
                <p:spPr bwMode="auto">
                  <a:xfrm>
                    <a:off x="7718708" y="1705803"/>
                    <a:ext cx="183717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0" y="20"/>
                        </a:lnTo>
                        <a:lnTo>
                          <a:pt x="49" y="24"/>
                        </a:lnTo>
                        <a:lnTo>
                          <a:pt x="47" y="26"/>
                        </a:lnTo>
                        <a:lnTo>
                          <a:pt x="43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5" y="34"/>
                        </a:lnTo>
                        <a:lnTo>
                          <a:pt x="20" y="34"/>
                        </a:lnTo>
                        <a:lnTo>
                          <a:pt x="15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6"/>
                        </a:lnTo>
                        <a:lnTo>
                          <a:pt x="2" y="24"/>
                        </a:lnTo>
                        <a:lnTo>
                          <a:pt x="0" y="20"/>
                        </a:lnTo>
                        <a:lnTo>
                          <a:pt x="0" y="17"/>
                        </a:lnTo>
                        <a:lnTo>
                          <a:pt x="0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5" y="1"/>
                        </a:lnTo>
                        <a:lnTo>
                          <a:pt x="20" y="0"/>
                        </a:lnTo>
                        <a:lnTo>
                          <a:pt x="25" y="0"/>
                        </a:lnTo>
                        <a:lnTo>
                          <a:pt x="31" y="0"/>
                        </a:lnTo>
                        <a:lnTo>
                          <a:pt x="35" y="1"/>
                        </a:lnTo>
                        <a:lnTo>
                          <a:pt x="40" y="3"/>
                        </a:lnTo>
                        <a:lnTo>
                          <a:pt x="43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0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959" name="Freeform 66"/>
                  <p:cNvSpPr>
                    <a:spLocks/>
                  </p:cNvSpPr>
                  <p:nvPr/>
                </p:nvSpPr>
                <p:spPr bwMode="auto">
                  <a:xfrm>
                    <a:off x="8106554" y="1705803"/>
                    <a:ext cx="193923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6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6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</p:grpSp>
          </p:grpSp>
          <p:cxnSp>
            <p:nvCxnSpPr>
              <p:cNvPr id="928" name="Straight Connector 927"/>
              <p:cNvCxnSpPr/>
              <p:nvPr/>
            </p:nvCxnSpPr>
            <p:spPr>
              <a:xfrm>
                <a:off x="5076056" y="5195031"/>
                <a:ext cx="187062" cy="42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0" name="Straight Connector 229"/>
            <p:cNvCxnSpPr/>
            <p:nvPr/>
          </p:nvCxnSpPr>
          <p:spPr>
            <a:xfrm rot="5400000" flipH="1" flipV="1">
              <a:off x="5587196" y="4892472"/>
              <a:ext cx="192148" cy="1509"/>
            </a:xfrm>
            <a:prstGeom prst="line">
              <a:avLst/>
            </a:prstGeom>
            <a:ln w="63500" cmpd="dbl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314"/>
            <p:cNvGrpSpPr/>
            <p:nvPr/>
          </p:nvGrpSpPr>
          <p:grpSpPr>
            <a:xfrm>
              <a:off x="5226928" y="4917245"/>
              <a:ext cx="576064" cy="1248059"/>
              <a:chOff x="5076056" y="5133269"/>
              <a:chExt cx="695450" cy="841429"/>
            </a:xfrm>
          </p:grpSpPr>
          <p:grpSp>
            <p:nvGrpSpPr>
              <p:cNvPr id="28" name="Group 440"/>
              <p:cNvGrpSpPr>
                <a:grpSpLocks/>
              </p:cNvGrpSpPr>
              <p:nvPr/>
            </p:nvGrpSpPr>
            <p:grpSpPr bwMode="auto">
              <a:xfrm>
                <a:off x="5146959" y="5832300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29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898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007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899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131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900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131"/>
                    <a:ext cx="894558" cy="204876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895" name="Straight Connector 107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96" name="Straight Connector 1080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897" name="Rectangle 1081"/>
                <p:cNvSpPr>
                  <a:spLocks noChangeArrowheads="1"/>
                </p:cNvSpPr>
                <p:nvPr/>
              </p:nvSpPr>
              <p:spPr bwMode="auto">
                <a:xfrm>
                  <a:off x="7802157" y="3210765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30" name="Group 448"/>
              <p:cNvGrpSpPr>
                <a:grpSpLocks/>
              </p:cNvGrpSpPr>
              <p:nvPr/>
            </p:nvGrpSpPr>
            <p:grpSpPr bwMode="auto">
              <a:xfrm>
                <a:off x="5146959" y="5765369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31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891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066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892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189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893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189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888" name="Straight Connector 107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89" name="Straight Connector 1073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890" name="Rectangle 1074"/>
                <p:cNvSpPr>
                  <a:spLocks noChangeArrowheads="1"/>
                </p:cNvSpPr>
                <p:nvPr/>
              </p:nvSpPr>
              <p:spPr bwMode="auto">
                <a:xfrm>
                  <a:off x="7802157" y="3210824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32" name="Group 456"/>
              <p:cNvGrpSpPr>
                <a:grpSpLocks/>
              </p:cNvGrpSpPr>
              <p:nvPr/>
            </p:nvGrpSpPr>
            <p:grpSpPr bwMode="auto">
              <a:xfrm>
                <a:off x="5146959" y="5698443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33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884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112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885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235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886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235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881" name="Straight Connector 1065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82" name="Straight Connector 1066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883" name="Rectangle 1067"/>
                <p:cNvSpPr>
                  <a:spLocks noChangeArrowheads="1"/>
                </p:cNvSpPr>
                <p:nvPr/>
              </p:nvSpPr>
              <p:spPr bwMode="auto">
                <a:xfrm>
                  <a:off x="7802157" y="3210871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35" name="Group 464"/>
              <p:cNvGrpSpPr>
                <a:grpSpLocks/>
              </p:cNvGrpSpPr>
              <p:nvPr/>
            </p:nvGrpSpPr>
            <p:grpSpPr bwMode="auto">
              <a:xfrm>
                <a:off x="5146959" y="5631517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36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877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157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878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280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879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280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874" name="Straight Connector 1058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75" name="Straight Connector 105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876" name="Rectangle 1060"/>
                <p:cNvSpPr>
                  <a:spLocks noChangeArrowheads="1"/>
                </p:cNvSpPr>
                <p:nvPr/>
              </p:nvSpPr>
              <p:spPr bwMode="auto">
                <a:xfrm>
                  <a:off x="7802157" y="3210915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37" name="Group 472"/>
              <p:cNvGrpSpPr>
                <a:grpSpLocks/>
              </p:cNvGrpSpPr>
              <p:nvPr/>
            </p:nvGrpSpPr>
            <p:grpSpPr bwMode="auto">
              <a:xfrm>
                <a:off x="5146959" y="5564591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38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870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205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871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328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872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328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867" name="Straight Connector 1051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68" name="Straight Connector 105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869" name="Rectangle 1053"/>
                <p:cNvSpPr>
                  <a:spLocks noChangeArrowheads="1"/>
                </p:cNvSpPr>
                <p:nvPr/>
              </p:nvSpPr>
              <p:spPr bwMode="auto">
                <a:xfrm>
                  <a:off x="7802157" y="3210963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39" name="Group 400"/>
              <p:cNvGrpSpPr>
                <a:grpSpLocks/>
              </p:cNvGrpSpPr>
              <p:nvPr/>
            </p:nvGrpSpPr>
            <p:grpSpPr bwMode="auto">
              <a:xfrm>
                <a:off x="5146959" y="5500475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40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863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615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864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738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865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738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860" name="Straight Connector 112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61" name="Straight Connector 1123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862" name="Rectangle 1124"/>
                <p:cNvSpPr>
                  <a:spLocks noChangeArrowheads="1"/>
                </p:cNvSpPr>
                <p:nvPr/>
              </p:nvSpPr>
              <p:spPr bwMode="auto">
                <a:xfrm>
                  <a:off x="7802157" y="3210372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41" name="Group 408"/>
              <p:cNvGrpSpPr>
                <a:grpSpLocks/>
              </p:cNvGrpSpPr>
              <p:nvPr/>
            </p:nvGrpSpPr>
            <p:grpSpPr bwMode="auto">
              <a:xfrm>
                <a:off x="5146959" y="5433548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42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856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667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857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789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858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789"/>
                    <a:ext cx="894558" cy="204878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853" name="Straight Connector 1130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54" name="Straight Connector 1131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855" name="Rectangle 1132"/>
                <p:cNvSpPr>
                  <a:spLocks noChangeArrowheads="1"/>
                </p:cNvSpPr>
                <p:nvPr/>
              </p:nvSpPr>
              <p:spPr bwMode="auto">
                <a:xfrm>
                  <a:off x="7802157" y="3210424"/>
                  <a:ext cx="255588" cy="57551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43" name="Group 416"/>
              <p:cNvGrpSpPr>
                <a:grpSpLocks/>
              </p:cNvGrpSpPr>
              <p:nvPr/>
            </p:nvGrpSpPr>
            <p:grpSpPr bwMode="auto">
              <a:xfrm>
                <a:off x="5146959" y="5366626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44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849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01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850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824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851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824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846" name="Straight Connector 1138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47" name="Straight Connector 113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848" name="Rectangle 1140"/>
                <p:cNvSpPr>
                  <a:spLocks noChangeArrowheads="1"/>
                </p:cNvSpPr>
                <p:nvPr/>
              </p:nvSpPr>
              <p:spPr bwMode="auto">
                <a:xfrm>
                  <a:off x="7802157" y="3210458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45" name="Group 424"/>
              <p:cNvGrpSpPr>
                <a:grpSpLocks/>
              </p:cNvGrpSpPr>
              <p:nvPr/>
            </p:nvGrpSpPr>
            <p:grpSpPr bwMode="auto">
              <a:xfrm>
                <a:off x="5146959" y="5299696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46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842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58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843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880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844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880"/>
                    <a:ext cx="894558" cy="204878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839" name="Straight Connector 1146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40" name="Straight Connector 1147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841" name="Rectangle 1148"/>
                <p:cNvSpPr>
                  <a:spLocks noChangeArrowheads="1"/>
                </p:cNvSpPr>
                <p:nvPr/>
              </p:nvSpPr>
              <p:spPr bwMode="auto">
                <a:xfrm>
                  <a:off x="7802157" y="3210515"/>
                  <a:ext cx="255588" cy="57551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47" name="Group 432"/>
              <p:cNvGrpSpPr>
                <a:grpSpLocks/>
              </p:cNvGrpSpPr>
              <p:nvPr/>
            </p:nvGrpSpPr>
            <p:grpSpPr bwMode="auto">
              <a:xfrm>
                <a:off x="5146959" y="5232774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48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835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92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836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915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837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915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832" name="Straight Connector 1154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33" name="Straight Connector 1155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834" name="Rectangle 1156"/>
                <p:cNvSpPr>
                  <a:spLocks noChangeArrowheads="1"/>
                </p:cNvSpPr>
                <p:nvPr/>
              </p:nvSpPr>
              <p:spPr bwMode="auto">
                <a:xfrm>
                  <a:off x="7802157" y="3210549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775" name="Straight Connector 1217"/>
              <p:cNvCxnSpPr>
                <a:cxnSpLocks noChangeShapeType="1"/>
              </p:cNvCxnSpPr>
              <p:nvPr/>
            </p:nvCxnSpPr>
            <p:spPr bwMode="auto">
              <a:xfrm>
                <a:off x="5083599" y="534600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776" name="Straight Connector 1265"/>
              <p:cNvCxnSpPr>
                <a:cxnSpLocks noChangeShapeType="1"/>
              </p:cNvCxnSpPr>
              <p:nvPr/>
            </p:nvCxnSpPr>
            <p:spPr bwMode="auto">
              <a:xfrm>
                <a:off x="5083599" y="541291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777" name="Straight Connector 1266"/>
              <p:cNvCxnSpPr>
                <a:cxnSpLocks noChangeShapeType="1"/>
              </p:cNvCxnSpPr>
              <p:nvPr/>
            </p:nvCxnSpPr>
            <p:spPr bwMode="auto">
              <a:xfrm>
                <a:off x="5083599" y="5478965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778" name="Straight Connector 1267"/>
              <p:cNvCxnSpPr>
                <a:cxnSpLocks noChangeShapeType="1"/>
              </p:cNvCxnSpPr>
              <p:nvPr/>
            </p:nvCxnSpPr>
            <p:spPr bwMode="auto">
              <a:xfrm>
                <a:off x="5083599" y="554587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779" name="Straight Connector 1268"/>
              <p:cNvCxnSpPr>
                <a:cxnSpLocks noChangeShapeType="1"/>
              </p:cNvCxnSpPr>
              <p:nvPr/>
            </p:nvCxnSpPr>
            <p:spPr bwMode="auto">
              <a:xfrm>
                <a:off x="5083599" y="561192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780" name="Straight Connector 1269"/>
              <p:cNvCxnSpPr>
                <a:cxnSpLocks noChangeShapeType="1"/>
              </p:cNvCxnSpPr>
              <p:nvPr/>
            </p:nvCxnSpPr>
            <p:spPr bwMode="auto">
              <a:xfrm>
                <a:off x="5083599" y="567883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781" name="Straight Connector 1270"/>
              <p:cNvCxnSpPr>
                <a:cxnSpLocks noChangeShapeType="1"/>
              </p:cNvCxnSpPr>
              <p:nvPr/>
            </p:nvCxnSpPr>
            <p:spPr bwMode="auto">
              <a:xfrm>
                <a:off x="5083599" y="574488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782" name="Straight Connector 1271"/>
              <p:cNvCxnSpPr>
                <a:cxnSpLocks noChangeShapeType="1"/>
              </p:cNvCxnSpPr>
              <p:nvPr/>
            </p:nvCxnSpPr>
            <p:spPr bwMode="auto">
              <a:xfrm>
                <a:off x="5083599" y="581179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783" name="Straight Connector 1300"/>
              <p:cNvCxnSpPr>
                <a:cxnSpLocks noChangeShapeType="1"/>
              </p:cNvCxnSpPr>
              <p:nvPr/>
            </p:nvCxnSpPr>
            <p:spPr bwMode="auto">
              <a:xfrm>
                <a:off x="5076056" y="5189884"/>
                <a:ext cx="2" cy="61538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</p:cxnSp>
          <p:sp>
            <p:nvSpPr>
              <p:cNvPr id="784" name="Freeform 62"/>
              <p:cNvSpPr>
                <a:spLocks/>
              </p:cNvSpPr>
              <p:nvPr/>
            </p:nvSpPr>
            <p:spPr bwMode="auto">
              <a:xfrm>
                <a:off x="5622157" y="5133269"/>
                <a:ext cx="149349" cy="135533"/>
              </a:xfrm>
              <a:custGeom>
                <a:avLst/>
                <a:gdLst>
                  <a:gd name="T0" fmla="*/ 0 w 127"/>
                  <a:gd name="T1" fmla="*/ 2147483647 h 232"/>
                  <a:gd name="T2" fmla="*/ 2147483647 w 127"/>
                  <a:gd name="T3" fmla="*/ 0 h 232"/>
                  <a:gd name="T4" fmla="*/ 2147483647 w 127"/>
                  <a:gd name="T5" fmla="*/ 2147483647 h 232"/>
                  <a:gd name="T6" fmla="*/ 0 w 127"/>
                  <a:gd name="T7" fmla="*/ 2147483647 h 232"/>
                  <a:gd name="T8" fmla="*/ 0 w 127"/>
                  <a:gd name="T9" fmla="*/ 2147483647 h 232"/>
                  <a:gd name="T10" fmla="*/ 0 w 127"/>
                  <a:gd name="T11" fmla="*/ 2147483647 h 2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"/>
                  <a:gd name="T19" fmla="*/ 0 h 232"/>
                  <a:gd name="T20" fmla="*/ 127 w 127"/>
                  <a:gd name="T21" fmla="*/ 232 h 2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" h="232">
                    <a:moveTo>
                      <a:pt x="0" y="125"/>
                    </a:moveTo>
                    <a:lnTo>
                      <a:pt x="127" y="0"/>
                    </a:lnTo>
                    <a:lnTo>
                      <a:pt x="127" y="106"/>
                    </a:lnTo>
                    <a:lnTo>
                      <a:pt x="0" y="232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015B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85" name="Freeform 63"/>
              <p:cNvSpPr>
                <a:spLocks/>
              </p:cNvSpPr>
              <p:nvPr/>
            </p:nvSpPr>
            <p:spPr bwMode="auto">
              <a:xfrm>
                <a:off x="5622157" y="5133269"/>
                <a:ext cx="149349" cy="135533"/>
              </a:xfrm>
              <a:custGeom>
                <a:avLst/>
                <a:gdLst>
                  <a:gd name="T0" fmla="*/ 0 w 127"/>
                  <a:gd name="T1" fmla="*/ 2147483647 h 232"/>
                  <a:gd name="T2" fmla="*/ 2147483647 w 127"/>
                  <a:gd name="T3" fmla="*/ 0 h 232"/>
                  <a:gd name="T4" fmla="*/ 2147483647 w 127"/>
                  <a:gd name="T5" fmla="*/ 2147483647 h 232"/>
                  <a:gd name="T6" fmla="*/ 0 w 127"/>
                  <a:gd name="T7" fmla="*/ 2147483647 h 232"/>
                  <a:gd name="T8" fmla="*/ 0 w 127"/>
                  <a:gd name="T9" fmla="*/ 2147483647 h 232"/>
                  <a:gd name="T10" fmla="*/ 0 w 127"/>
                  <a:gd name="T11" fmla="*/ 2147483647 h 2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"/>
                  <a:gd name="T19" fmla="*/ 0 h 232"/>
                  <a:gd name="T20" fmla="*/ 127 w 127"/>
                  <a:gd name="T21" fmla="*/ 232 h 2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" h="232">
                    <a:moveTo>
                      <a:pt x="0" y="125"/>
                    </a:moveTo>
                    <a:lnTo>
                      <a:pt x="127" y="0"/>
                    </a:lnTo>
                    <a:lnTo>
                      <a:pt x="127" y="106"/>
                    </a:lnTo>
                    <a:lnTo>
                      <a:pt x="0" y="232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666699"/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86" name="Freeform 60"/>
              <p:cNvSpPr>
                <a:spLocks/>
              </p:cNvSpPr>
              <p:nvPr/>
            </p:nvSpPr>
            <p:spPr bwMode="auto">
              <a:xfrm>
                <a:off x="5137908" y="5216476"/>
                <a:ext cx="484249" cy="52326"/>
              </a:xfrm>
              <a:custGeom>
                <a:avLst/>
                <a:gdLst>
                  <a:gd name="T0" fmla="*/ 0 w 414"/>
                  <a:gd name="T1" fmla="*/ 0 h 107"/>
                  <a:gd name="T2" fmla="*/ 0 w 414"/>
                  <a:gd name="T3" fmla="*/ 2147483647 h 107"/>
                  <a:gd name="T4" fmla="*/ 2147483647 w 414"/>
                  <a:gd name="T5" fmla="*/ 2147483647 h 107"/>
                  <a:gd name="T6" fmla="*/ 2147483647 w 414"/>
                  <a:gd name="T7" fmla="*/ 0 h 107"/>
                  <a:gd name="T8" fmla="*/ 0 w 414"/>
                  <a:gd name="T9" fmla="*/ 0 h 107"/>
                  <a:gd name="T10" fmla="*/ 0 w 414"/>
                  <a:gd name="T11" fmla="*/ 0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07"/>
                  <a:gd name="T20" fmla="*/ 414 w 414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07">
                    <a:moveTo>
                      <a:pt x="0" y="0"/>
                    </a:moveTo>
                    <a:lnTo>
                      <a:pt x="0" y="107"/>
                    </a:lnTo>
                    <a:lnTo>
                      <a:pt x="414" y="107"/>
                    </a:lnTo>
                    <a:lnTo>
                      <a:pt x="4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96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87" name="Freeform 61"/>
              <p:cNvSpPr>
                <a:spLocks/>
              </p:cNvSpPr>
              <p:nvPr/>
            </p:nvSpPr>
            <p:spPr bwMode="auto">
              <a:xfrm>
                <a:off x="5137908" y="5216476"/>
                <a:ext cx="484249" cy="52326"/>
              </a:xfrm>
              <a:custGeom>
                <a:avLst/>
                <a:gdLst>
                  <a:gd name="T0" fmla="*/ 0 w 414"/>
                  <a:gd name="T1" fmla="*/ 0 h 107"/>
                  <a:gd name="T2" fmla="*/ 0 w 414"/>
                  <a:gd name="T3" fmla="*/ 2147483647 h 107"/>
                  <a:gd name="T4" fmla="*/ 2147483647 w 414"/>
                  <a:gd name="T5" fmla="*/ 2147483647 h 107"/>
                  <a:gd name="T6" fmla="*/ 2147483647 w 414"/>
                  <a:gd name="T7" fmla="*/ 0 h 107"/>
                  <a:gd name="T8" fmla="*/ 0 w 414"/>
                  <a:gd name="T9" fmla="*/ 0 h 107"/>
                  <a:gd name="T10" fmla="*/ 0 w 414"/>
                  <a:gd name="T11" fmla="*/ 0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07"/>
                  <a:gd name="T20" fmla="*/ 414 w 414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07">
                    <a:moveTo>
                      <a:pt x="0" y="0"/>
                    </a:moveTo>
                    <a:lnTo>
                      <a:pt x="0" y="107"/>
                    </a:lnTo>
                    <a:lnTo>
                      <a:pt x="414" y="107"/>
                    </a:lnTo>
                    <a:lnTo>
                      <a:pt x="4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99">
                  <a:alpha val="79999"/>
                </a:srgbClr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88" name="Freeform 64"/>
              <p:cNvSpPr>
                <a:spLocks/>
              </p:cNvSpPr>
              <p:nvPr/>
            </p:nvSpPr>
            <p:spPr bwMode="auto">
              <a:xfrm>
                <a:off x="5137908" y="5133269"/>
                <a:ext cx="633598" cy="83207"/>
              </a:xfrm>
              <a:custGeom>
                <a:avLst/>
                <a:gdLst>
                  <a:gd name="T0" fmla="*/ 2147483647 w 541"/>
                  <a:gd name="T1" fmla="*/ 2147483647 h 125"/>
                  <a:gd name="T2" fmla="*/ 2147483647 w 541"/>
                  <a:gd name="T3" fmla="*/ 0 h 125"/>
                  <a:gd name="T4" fmla="*/ 2147483647 w 541"/>
                  <a:gd name="T5" fmla="*/ 0 h 125"/>
                  <a:gd name="T6" fmla="*/ 0 w 541"/>
                  <a:gd name="T7" fmla="*/ 2147483647 h 125"/>
                  <a:gd name="T8" fmla="*/ 2147483647 w 541"/>
                  <a:gd name="T9" fmla="*/ 2147483647 h 125"/>
                  <a:gd name="T10" fmla="*/ 2147483647 w 541"/>
                  <a:gd name="T11" fmla="*/ 2147483647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125"/>
                  <a:gd name="T20" fmla="*/ 541 w 541"/>
                  <a:gd name="T21" fmla="*/ 125 h 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125">
                    <a:moveTo>
                      <a:pt x="414" y="125"/>
                    </a:moveTo>
                    <a:lnTo>
                      <a:pt x="541" y="0"/>
                    </a:lnTo>
                    <a:lnTo>
                      <a:pt x="128" y="0"/>
                    </a:lnTo>
                    <a:lnTo>
                      <a:pt x="0" y="125"/>
                    </a:lnTo>
                    <a:lnTo>
                      <a:pt x="414" y="125"/>
                    </a:lnTo>
                    <a:close/>
                  </a:path>
                </a:pathLst>
              </a:custGeom>
              <a:solidFill>
                <a:srgbClr val="46AFE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789" name="Freeform 65"/>
              <p:cNvSpPr>
                <a:spLocks/>
              </p:cNvSpPr>
              <p:nvPr/>
            </p:nvSpPr>
            <p:spPr bwMode="auto">
              <a:xfrm>
                <a:off x="5137908" y="5133269"/>
                <a:ext cx="633598" cy="83207"/>
              </a:xfrm>
              <a:custGeom>
                <a:avLst/>
                <a:gdLst>
                  <a:gd name="T0" fmla="*/ 2147483647 w 541"/>
                  <a:gd name="T1" fmla="*/ 2147483647 h 125"/>
                  <a:gd name="T2" fmla="*/ 2147483647 w 541"/>
                  <a:gd name="T3" fmla="*/ 0 h 125"/>
                  <a:gd name="T4" fmla="*/ 2147483647 w 541"/>
                  <a:gd name="T5" fmla="*/ 0 h 125"/>
                  <a:gd name="T6" fmla="*/ 0 w 541"/>
                  <a:gd name="T7" fmla="*/ 2147483647 h 125"/>
                  <a:gd name="T8" fmla="*/ 2147483647 w 541"/>
                  <a:gd name="T9" fmla="*/ 2147483647 h 125"/>
                  <a:gd name="T10" fmla="*/ 2147483647 w 541"/>
                  <a:gd name="T11" fmla="*/ 2147483647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125"/>
                  <a:gd name="T20" fmla="*/ 541 w 541"/>
                  <a:gd name="T21" fmla="*/ 125 h 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125">
                    <a:moveTo>
                      <a:pt x="414" y="125"/>
                    </a:moveTo>
                    <a:lnTo>
                      <a:pt x="541" y="0"/>
                    </a:lnTo>
                    <a:lnTo>
                      <a:pt x="128" y="0"/>
                    </a:lnTo>
                    <a:lnTo>
                      <a:pt x="0" y="125"/>
                    </a:lnTo>
                    <a:lnTo>
                      <a:pt x="414" y="125"/>
                    </a:lnTo>
                    <a:close/>
                  </a:path>
                </a:pathLst>
              </a:custGeom>
              <a:solidFill>
                <a:srgbClr val="666699">
                  <a:alpha val="59999"/>
                </a:srgbClr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49" name="Group 264"/>
              <p:cNvGrpSpPr>
                <a:grpSpLocks/>
              </p:cNvGrpSpPr>
              <p:nvPr/>
            </p:nvGrpSpPr>
            <p:grpSpPr bwMode="auto">
              <a:xfrm>
                <a:off x="5226916" y="5221282"/>
                <a:ext cx="306844" cy="44937"/>
                <a:chOff x="4137031" y="6365866"/>
                <a:chExt cx="427098" cy="149361"/>
              </a:xfrm>
            </p:grpSpPr>
            <p:sp>
              <p:nvSpPr>
                <p:cNvPr id="824" name="Freeform 82"/>
                <p:cNvSpPr>
                  <a:spLocks/>
                </p:cNvSpPr>
                <p:nvPr/>
              </p:nvSpPr>
              <p:spPr bwMode="auto">
                <a:xfrm>
                  <a:off x="4137027" y="6426873"/>
                  <a:ext cx="140686" cy="28512"/>
                </a:xfrm>
                <a:custGeom>
                  <a:avLst/>
                  <a:gdLst>
                    <a:gd name="T0" fmla="*/ 2147483647 w 87"/>
                    <a:gd name="T1" fmla="*/ 2147483647 h 16"/>
                    <a:gd name="T2" fmla="*/ 2147483647 w 87"/>
                    <a:gd name="T3" fmla="*/ 2147483647 h 16"/>
                    <a:gd name="T4" fmla="*/ 2147483647 w 87"/>
                    <a:gd name="T5" fmla="*/ 0 h 16"/>
                    <a:gd name="T6" fmla="*/ 0 w 87"/>
                    <a:gd name="T7" fmla="*/ 2147483647 h 16"/>
                    <a:gd name="T8" fmla="*/ 2147483647 w 87"/>
                    <a:gd name="T9" fmla="*/ 2147483647 h 16"/>
                    <a:gd name="T10" fmla="*/ 2147483647 w 87"/>
                    <a:gd name="T11" fmla="*/ 2147483647 h 16"/>
                    <a:gd name="T12" fmla="*/ 2147483647 w 87"/>
                    <a:gd name="T13" fmla="*/ 2147483647 h 16"/>
                    <a:gd name="T14" fmla="*/ 2147483647 w 87"/>
                    <a:gd name="T15" fmla="*/ 2147483647 h 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16"/>
                    <a:gd name="T26" fmla="*/ 87 w 87"/>
                    <a:gd name="T27" fmla="*/ 16 h 1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16">
                      <a:moveTo>
                        <a:pt x="87" y="7"/>
                      </a:moveTo>
                      <a:lnTo>
                        <a:pt x="23" y="7"/>
                      </a:lnTo>
                      <a:lnTo>
                        <a:pt x="23" y="0"/>
                      </a:lnTo>
                      <a:lnTo>
                        <a:pt x="0" y="9"/>
                      </a:lnTo>
                      <a:lnTo>
                        <a:pt x="23" y="16"/>
                      </a:lnTo>
                      <a:lnTo>
                        <a:pt x="23" y="11"/>
                      </a:lnTo>
                      <a:lnTo>
                        <a:pt x="87" y="11"/>
                      </a:lnTo>
                      <a:lnTo>
                        <a:pt x="87" y="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825" name="Freeform 83"/>
                <p:cNvSpPr>
                  <a:spLocks/>
                </p:cNvSpPr>
                <p:nvPr/>
              </p:nvSpPr>
              <p:spPr bwMode="auto">
                <a:xfrm>
                  <a:off x="4309209" y="6463940"/>
                  <a:ext cx="81892" cy="51321"/>
                </a:xfrm>
                <a:custGeom>
                  <a:avLst/>
                  <a:gdLst>
                    <a:gd name="T0" fmla="*/ 2147483647 w 50"/>
                    <a:gd name="T1" fmla="*/ 0 h 31"/>
                    <a:gd name="T2" fmla="*/ 2147483647 w 50"/>
                    <a:gd name="T3" fmla="*/ 2147483647 h 31"/>
                    <a:gd name="T4" fmla="*/ 0 w 50"/>
                    <a:gd name="T5" fmla="*/ 2147483647 h 31"/>
                    <a:gd name="T6" fmla="*/ 2147483647 w 50"/>
                    <a:gd name="T7" fmla="*/ 2147483647 h 31"/>
                    <a:gd name="T8" fmla="*/ 2147483647 w 50"/>
                    <a:gd name="T9" fmla="*/ 2147483647 h 31"/>
                    <a:gd name="T10" fmla="*/ 2147483647 w 50"/>
                    <a:gd name="T11" fmla="*/ 2147483647 h 31"/>
                    <a:gd name="T12" fmla="*/ 2147483647 w 50"/>
                    <a:gd name="T13" fmla="*/ 0 h 31"/>
                    <a:gd name="T14" fmla="*/ 2147483647 w 50"/>
                    <a:gd name="T15" fmla="*/ 0 h 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"/>
                    <a:gd name="T25" fmla="*/ 0 h 31"/>
                    <a:gd name="T26" fmla="*/ 50 w 50"/>
                    <a:gd name="T27" fmla="*/ 31 h 3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" h="31">
                      <a:moveTo>
                        <a:pt x="17" y="0"/>
                      </a:moveTo>
                      <a:lnTo>
                        <a:pt x="17" y="24"/>
                      </a:lnTo>
                      <a:lnTo>
                        <a:pt x="0" y="24"/>
                      </a:lnTo>
                      <a:lnTo>
                        <a:pt x="24" y="31"/>
                      </a:lnTo>
                      <a:lnTo>
                        <a:pt x="50" y="24"/>
                      </a:lnTo>
                      <a:lnTo>
                        <a:pt x="33" y="24"/>
                      </a:lnTo>
                      <a:lnTo>
                        <a:pt x="3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826" name="Freeform 84"/>
                <p:cNvSpPr>
                  <a:spLocks/>
                </p:cNvSpPr>
                <p:nvPr/>
              </p:nvSpPr>
              <p:spPr bwMode="auto">
                <a:xfrm>
                  <a:off x="4309209" y="6366999"/>
                  <a:ext cx="81892" cy="54172"/>
                </a:xfrm>
                <a:custGeom>
                  <a:avLst/>
                  <a:gdLst>
                    <a:gd name="T0" fmla="*/ 2147483647 w 50"/>
                    <a:gd name="T1" fmla="*/ 2147483647 h 33"/>
                    <a:gd name="T2" fmla="*/ 2147483647 w 50"/>
                    <a:gd name="T3" fmla="*/ 2147483647 h 33"/>
                    <a:gd name="T4" fmla="*/ 0 w 50"/>
                    <a:gd name="T5" fmla="*/ 2147483647 h 33"/>
                    <a:gd name="T6" fmla="*/ 2147483647 w 50"/>
                    <a:gd name="T7" fmla="*/ 0 h 33"/>
                    <a:gd name="T8" fmla="*/ 2147483647 w 50"/>
                    <a:gd name="T9" fmla="*/ 2147483647 h 33"/>
                    <a:gd name="T10" fmla="*/ 2147483647 w 50"/>
                    <a:gd name="T11" fmla="*/ 2147483647 h 33"/>
                    <a:gd name="T12" fmla="*/ 2147483647 w 50"/>
                    <a:gd name="T13" fmla="*/ 2147483647 h 33"/>
                    <a:gd name="T14" fmla="*/ 2147483647 w 50"/>
                    <a:gd name="T15" fmla="*/ 2147483647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"/>
                    <a:gd name="T25" fmla="*/ 0 h 33"/>
                    <a:gd name="T26" fmla="*/ 50 w 50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" h="33">
                      <a:moveTo>
                        <a:pt x="17" y="33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24" y="0"/>
                      </a:lnTo>
                      <a:lnTo>
                        <a:pt x="50" y="9"/>
                      </a:lnTo>
                      <a:lnTo>
                        <a:pt x="33" y="9"/>
                      </a:lnTo>
                      <a:lnTo>
                        <a:pt x="33" y="33"/>
                      </a:lnTo>
                      <a:lnTo>
                        <a:pt x="17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827" name="Freeform 85"/>
                <p:cNvSpPr>
                  <a:spLocks/>
                </p:cNvSpPr>
                <p:nvPr/>
              </p:nvSpPr>
              <p:spPr bwMode="auto">
                <a:xfrm>
                  <a:off x="4422598" y="6426873"/>
                  <a:ext cx="140686" cy="28512"/>
                </a:xfrm>
                <a:custGeom>
                  <a:avLst/>
                  <a:gdLst>
                    <a:gd name="T0" fmla="*/ 0 w 87"/>
                    <a:gd name="T1" fmla="*/ 2147483647 h 16"/>
                    <a:gd name="T2" fmla="*/ 2147483647 w 87"/>
                    <a:gd name="T3" fmla="*/ 2147483647 h 16"/>
                    <a:gd name="T4" fmla="*/ 2147483647 w 87"/>
                    <a:gd name="T5" fmla="*/ 2147483647 h 16"/>
                    <a:gd name="T6" fmla="*/ 2147483647 w 87"/>
                    <a:gd name="T7" fmla="*/ 2147483647 h 16"/>
                    <a:gd name="T8" fmla="*/ 2147483647 w 87"/>
                    <a:gd name="T9" fmla="*/ 0 h 16"/>
                    <a:gd name="T10" fmla="*/ 2147483647 w 87"/>
                    <a:gd name="T11" fmla="*/ 2147483647 h 16"/>
                    <a:gd name="T12" fmla="*/ 0 w 87"/>
                    <a:gd name="T13" fmla="*/ 2147483647 h 16"/>
                    <a:gd name="T14" fmla="*/ 0 w 87"/>
                    <a:gd name="T15" fmla="*/ 2147483647 h 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16"/>
                    <a:gd name="T26" fmla="*/ 87 w 87"/>
                    <a:gd name="T27" fmla="*/ 16 h 1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16">
                      <a:moveTo>
                        <a:pt x="0" y="11"/>
                      </a:moveTo>
                      <a:lnTo>
                        <a:pt x="63" y="11"/>
                      </a:lnTo>
                      <a:lnTo>
                        <a:pt x="63" y="16"/>
                      </a:lnTo>
                      <a:lnTo>
                        <a:pt x="87" y="9"/>
                      </a:lnTo>
                      <a:lnTo>
                        <a:pt x="63" y="0"/>
                      </a:lnTo>
                      <a:lnTo>
                        <a:pt x="63" y="7"/>
                      </a:lnTo>
                      <a:lnTo>
                        <a:pt x="0" y="7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828" name="Freeform 86"/>
                <p:cNvSpPr>
                  <a:spLocks/>
                </p:cNvSpPr>
                <p:nvPr/>
              </p:nvSpPr>
              <p:spPr bwMode="auto">
                <a:xfrm>
                  <a:off x="4170624" y="6378404"/>
                  <a:ext cx="361163" cy="128303"/>
                </a:xfrm>
                <a:custGeom>
                  <a:avLst/>
                  <a:gdLst>
                    <a:gd name="T0" fmla="*/ 2147483647 w 94"/>
                    <a:gd name="T1" fmla="*/ 2147483647 h 34"/>
                    <a:gd name="T2" fmla="*/ 2147483647 w 94"/>
                    <a:gd name="T3" fmla="*/ 2147483647 h 34"/>
                    <a:gd name="T4" fmla="*/ 2147483647 w 94"/>
                    <a:gd name="T5" fmla="*/ 2147483647 h 34"/>
                    <a:gd name="T6" fmla="*/ 2147483647 w 94"/>
                    <a:gd name="T7" fmla="*/ 2147483647 h 34"/>
                    <a:gd name="T8" fmla="*/ 2147483647 w 94"/>
                    <a:gd name="T9" fmla="*/ 2147483647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34"/>
                    <a:gd name="T17" fmla="*/ 94 w 9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34">
                      <a:moveTo>
                        <a:pt x="89" y="32"/>
                      </a:moveTo>
                      <a:cubicBezTo>
                        <a:pt x="84" y="34"/>
                        <a:pt x="61" y="29"/>
                        <a:pt x="38" y="20"/>
                      </a:cubicBezTo>
                      <a:cubicBezTo>
                        <a:pt x="15" y="12"/>
                        <a:pt x="0" y="4"/>
                        <a:pt x="5" y="2"/>
                      </a:cubicBezTo>
                      <a:cubicBezTo>
                        <a:pt x="10" y="0"/>
                        <a:pt x="33" y="5"/>
                        <a:pt x="56" y="14"/>
                      </a:cubicBezTo>
                      <a:cubicBezTo>
                        <a:pt x="80" y="22"/>
                        <a:pt x="94" y="30"/>
                        <a:pt x="89" y="32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829" name="Freeform 87"/>
                <p:cNvSpPr>
                  <a:spLocks/>
                </p:cNvSpPr>
                <p:nvPr/>
              </p:nvSpPr>
              <p:spPr bwMode="auto">
                <a:xfrm>
                  <a:off x="4168524" y="6378404"/>
                  <a:ext cx="361163" cy="128303"/>
                </a:xfrm>
                <a:custGeom>
                  <a:avLst/>
                  <a:gdLst>
                    <a:gd name="T0" fmla="*/ 2147483647 w 94"/>
                    <a:gd name="T1" fmla="*/ 2147483647 h 34"/>
                    <a:gd name="T2" fmla="*/ 2147483647 w 94"/>
                    <a:gd name="T3" fmla="*/ 2147483647 h 34"/>
                    <a:gd name="T4" fmla="*/ 2147483647 w 94"/>
                    <a:gd name="T5" fmla="*/ 2147483647 h 34"/>
                    <a:gd name="T6" fmla="*/ 2147483647 w 94"/>
                    <a:gd name="T7" fmla="*/ 2147483647 h 34"/>
                    <a:gd name="T8" fmla="*/ 2147483647 w 94"/>
                    <a:gd name="T9" fmla="*/ 2147483647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34"/>
                    <a:gd name="T17" fmla="*/ 94 w 9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34">
                      <a:moveTo>
                        <a:pt x="89" y="2"/>
                      </a:moveTo>
                      <a:cubicBezTo>
                        <a:pt x="94" y="4"/>
                        <a:pt x="80" y="12"/>
                        <a:pt x="57" y="20"/>
                      </a:cubicBezTo>
                      <a:cubicBezTo>
                        <a:pt x="33" y="29"/>
                        <a:pt x="10" y="34"/>
                        <a:pt x="5" y="32"/>
                      </a:cubicBezTo>
                      <a:cubicBezTo>
                        <a:pt x="0" y="30"/>
                        <a:pt x="14" y="22"/>
                        <a:pt x="37" y="14"/>
                      </a:cubicBezTo>
                      <a:cubicBezTo>
                        <a:pt x="61" y="5"/>
                        <a:pt x="84" y="0"/>
                        <a:pt x="89" y="2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830" name="Freeform 88"/>
                <p:cNvSpPr>
                  <a:spLocks/>
                </p:cNvSpPr>
                <p:nvPr/>
              </p:nvSpPr>
              <p:spPr bwMode="auto">
                <a:xfrm>
                  <a:off x="4263014" y="6412618"/>
                  <a:ext cx="170083" cy="57024"/>
                </a:xfrm>
                <a:custGeom>
                  <a:avLst/>
                  <a:gdLst>
                    <a:gd name="T0" fmla="*/ 2147483647 w 44"/>
                    <a:gd name="T1" fmla="*/ 2147483647 h 15"/>
                    <a:gd name="T2" fmla="*/ 2147483647 w 44"/>
                    <a:gd name="T3" fmla="*/ 2147483647 h 15"/>
                    <a:gd name="T4" fmla="*/ 2147483647 w 44"/>
                    <a:gd name="T5" fmla="*/ 2147483647 h 15"/>
                    <a:gd name="T6" fmla="*/ 2147483647 w 44"/>
                    <a:gd name="T7" fmla="*/ 2147483647 h 15"/>
                    <a:gd name="T8" fmla="*/ 2147483647 w 44"/>
                    <a:gd name="T9" fmla="*/ 2147483647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15"/>
                    <a:gd name="T17" fmla="*/ 44 w 44"/>
                    <a:gd name="T18" fmla="*/ 15 h 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15">
                      <a:moveTo>
                        <a:pt x="33" y="13"/>
                      </a:moveTo>
                      <a:cubicBezTo>
                        <a:pt x="42" y="11"/>
                        <a:pt x="44" y="7"/>
                        <a:pt x="38" y="4"/>
                      </a:cubicBezTo>
                      <a:cubicBezTo>
                        <a:pt x="32" y="1"/>
                        <a:pt x="20" y="0"/>
                        <a:pt x="11" y="2"/>
                      </a:cubicBezTo>
                      <a:cubicBezTo>
                        <a:pt x="2" y="4"/>
                        <a:pt x="0" y="8"/>
                        <a:pt x="6" y="12"/>
                      </a:cubicBezTo>
                      <a:cubicBezTo>
                        <a:pt x="12" y="15"/>
                        <a:pt x="25" y="15"/>
                        <a:pt x="33" y="13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3B3B3B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50" name="Group 262"/>
              <p:cNvGrpSpPr>
                <a:grpSpLocks/>
              </p:cNvGrpSpPr>
              <p:nvPr/>
            </p:nvGrpSpPr>
            <p:grpSpPr bwMode="auto">
              <a:xfrm>
                <a:off x="5236738" y="5138472"/>
                <a:ext cx="432242" cy="72432"/>
                <a:chOff x="7180382" y="1375614"/>
                <a:chExt cx="1462206" cy="429373"/>
              </a:xfrm>
            </p:grpSpPr>
            <p:sp>
              <p:nvSpPr>
                <p:cNvPr id="793" name="Line 37"/>
                <p:cNvSpPr>
                  <a:spLocks noChangeShapeType="1"/>
                </p:cNvSpPr>
                <p:nvPr/>
              </p:nvSpPr>
              <p:spPr bwMode="auto">
                <a:xfrm>
                  <a:off x="7422721" y="1461724"/>
                  <a:ext cx="1219675" cy="5083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94" name="Line 38"/>
                <p:cNvSpPr>
                  <a:spLocks noChangeShapeType="1"/>
                </p:cNvSpPr>
                <p:nvPr/>
              </p:nvSpPr>
              <p:spPr bwMode="auto">
                <a:xfrm>
                  <a:off x="7325761" y="1599018"/>
                  <a:ext cx="1224776" cy="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95" name="Line 39"/>
                <p:cNvSpPr>
                  <a:spLocks noChangeShapeType="1"/>
                </p:cNvSpPr>
                <p:nvPr/>
              </p:nvSpPr>
              <p:spPr bwMode="auto">
                <a:xfrm>
                  <a:off x="7198178" y="1731228"/>
                  <a:ext cx="1219675" cy="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9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284935" y="1380364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97" name="Freeform 43"/>
                <p:cNvSpPr>
                  <a:spLocks/>
                </p:cNvSpPr>
                <p:nvPr/>
              </p:nvSpPr>
              <p:spPr bwMode="auto">
                <a:xfrm>
                  <a:off x="7540097" y="143629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3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2"/>
                      </a:lnTo>
                      <a:lnTo>
                        <a:pt x="31" y="33"/>
                      </a:lnTo>
                      <a:lnTo>
                        <a:pt x="26" y="34"/>
                      </a:lnTo>
                      <a:lnTo>
                        <a:pt x="21" y="33"/>
                      </a:lnTo>
                      <a:lnTo>
                        <a:pt x="16" y="32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798" name="Freeform 44"/>
                <p:cNvSpPr>
                  <a:spLocks/>
                </p:cNvSpPr>
                <p:nvPr/>
              </p:nvSpPr>
              <p:spPr bwMode="auto">
                <a:xfrm>
                  <a:off x="7989181" y="1436298"/>
                  <a:ext cx="193923" cy="50850"/>
                </a:xfrm>
                <a:custGeom>
                  <a:avLst/>
                  <a:gdLst>
                    <a:gd name="T0" fmla="*/ 2147483647 w 51"/>
                    <a:gd name="T1" fmla="*/ 2147483647 h 35"/>
                    <a:gd name="T2" fmla="*/ 2147483647 w 51"/>
                    <a:gd name="T3" fmla="*/ 2147483647 h 35"/>
                    <a:gd name="T4" fmla="*/ 2147483647 w 51"/>
                    <a:gd name="T5" fmla="*/ 2147483647 h 35"/>
                    <a:gd name="T6" fmla="*/ 2147483647 w 51"/>
                    <a:gd name="T7" fmla="*/ 2147483647 h 35"/>
                    <a:gd name="T8" fmla="*/ 2147483647 w 51"/>
                    <a:gd name="T9" fmla="*/ 2147483647 h 35"/>
                    <a:gd name="T10" fmla="*/ 2147483647 w 51"/>
                    <a:gd name="T11" fmla="*/ 2147483647 h 35"/>
                    <a:gd name="T12" fmla="*/ 2147483647 w 51"/>
                    <a:gd name="T13" fmla="*/ 2147483647 h 35"/>
                    <a:gd name="T14" fmla="*/ 2147483647 w 51"/>
                    <a:gd name="T15" fmla="*/ 2147483647 h 35"/>
                    <a:gd name="T16" fmla="*/ 2147483647 w 51"/>
                    <a:gd name="T17" fmla="*/ 2147483647 h 35"/>
                    <a:gd name="T18" fmla="*/ 2147483647 w 51"/>
                    <a:gd name="T19" fmla="*/ 2147483647 h 35"/>
                    <a:gd name="T20" fmla="*/ 2147483647 w 51"/>
                    <a:gd name="T21" fmla="*/ 2147483647 h 35"/>
                    <a:gd name="T22" fmla="*/ 2147483647 w 51"/>
                    <a:gd name="T23" fmla="*/ 2147483647 h 35"/>
                    <a:gd name="T24" fmla="*/ 2147483647 w 51"/>
                    <a:gd name="T25" fmla="*/ 2147483647 h 35"/>
                    <a:gd name="T26" fmla="*/ 2147483647 w 51"/>
                    <a:gd name="T27" fmla="*/ 2147483647 h 35"/>
                    <a:gd name="T28" fmla="*/ 2147483647 w 51"/>
                    <a:gd name="T29" fmla="*/ 2147483647 h 35"/>
                    <a:gd name="T30" fmla="*/ 2147483647 w 51"/>
                    <a:gd name="T31" fmla="*/ 2147483647 h 35"/>
                    <a:gd name="T32" fmla="*/ 2147483647 w 51"/>
                    <a:gd name="T33" fmla="*/ 2147483647 h 35"/>
                    <a:gd name="T34" fmla="*/ 2147483647 w 51"/>
                    <a:gd name="T35" fmla="*/ 2147483647 h 35"/>
                    <a:gd name="T36" fmla="*/ 0 w 51"/>
                    <a:gd name="T37" fmla="*/ 2147483647 h 35"/>
                    <a:gd name="T38" fmla="*/ 0 w 51"/>
                    <a:gd name="T39" fmla="*/ 2147483647 h 35"/>
                    <a:gd name="T40" fmla="*/ 2147483647 w 51"/>
                    <a:gd name="T41" fmla="*/ 2147483647 h 35"/>
                    <a:gd name="T42" fmla="*/ 2147483647 w 51"/>
                    <a:gd name="T43" fmla="*/ 2147483647 h 35"/>
                    <a:gd name="T44" fmla="*/ 2147483647 w 51"/>
                    <a:gd name="T45" fmla="*/ 2147483647 h 35"/>
                    <a:gd name="T46" fmla="*/ 2147483647 w 51"/>
                    <a:gd name="T47" fmla="*/ 2147483647 h 35"/>
                    <a:gd name="T48" fmla="*/ 2147483647 w 51"/>
                    <a:gd name="T49" fmla="*/ 2147483647 h 35"/>
                    <a:gd name="T50" fmla="*/ 2147483647 w 51"/>
                    <a:gd name="T51" fmla="*/ 2147483647 h 35"/>
                    <a:gd name="T52" fmla="*/ 2147483647 w 51"/>
                    <a:gd name="T53" fmla="*/ 2147483647 h 35"/>
                    <a:gd name="T54" fmla="*/ 2147483647 w 51"/>
                    <a:gd name="T55" fmla="*/ 0 h 35"/>
                    <a:gd name="T56" fmla="*/ 2147483647 w 51"/>
                    <a:gd name="T57" fmla="*/ 0 h 35"/>
                    <a:gd name="T58" fmla="*/ 2147483647 w 51"/>
                    <a:gd name="T59" fmla="*/ 2147483647 h 35"/>
                    <a:gd name="T60" fmla="*/ 2147483647 w 51"/>
                    <a:gd name="T61" fmla="*/ 2147483647 h 35"/>
                    <a:gd name="T62" fmla="*/ 2147483647 w 51"/>
                    <a:gd name="T63" fmla="*/ 2147483647 h 35"/>
                    <a:gd name="T64" fmla="*/ 2147483647 w 51"/>
                    <a:gd name="T65" fmla="*/ 2147483647 h 35"/>
                    <a:gd name="T66" fmla="*/ 2147483647 w 51"/>
                    <a:gd name="T67" fmla="*/ 2147483647 h 35"/>
                    <a:gd name="T68" fmla="*/ 2147483647 w 51"/>
                    <a:gd name="T69" fmla="*/ 2147483647 h 35"/>
                    <a:gd name="T70" fmla="*/ 2147483647 w 51"/>
                    <a:gd name="T71" fmla="*/ 2147483647 h 35"/>
                    <a:gd name="T72" fmla="*/ 2147483647 w 51"/>
                    <a:gd name="T73" fmla="*/ 2147483647 h 35"/>
                    <a:gd name="T74" fmla="*/ 2147483647 w 51"/>
                    <a:gd name="T75" fmla="*/ 2147483647 h 3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5"/>
                    <a:gd name="T116" fmla="*/ 51 w 51"/>
                    <a:gd name="T117" fmla="*/ 35 h 3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5">
                      <a:moveTo>
                        <a:pt x="51" y="18"/>
                      </a:moveTo>
                      <a:lnTo>
                        <a:pt x="51" y="18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30"/>
                      </a:lnTo>
                      <a:lnTo>
                        <a:pt x="40" y="32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5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2"/>
                      </a:lnTo>
                      <a:lnTo>
                        <a:pt x="8" y="30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799" name="Freeform 45"/>
                <p:cNvSpPr>
                  <a:spLocks/>
                </p:cNvSpPr>
                <p:nvPr/>
              </p:nvSpPr>
              <p:spPr bwMode="auto">
                <a:xfrm>
                  <a:off x="8387233" y="143629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5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800" name="Freeform 46"/>
                <p:cNvSpPr>
                  <a:spLocks/>
                </p:cNvSpPr>
                <p:nvPr/>
              </p:nvSpPr>
              <p:spPr bwMode="auto">
                <a:xfrm>
                  <a:off x="7412514" y="1578678"/>
                  <a:ext cx="188821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801" name="Freeform 47"/>
                <p:cNvSpPr>
                  <a:spLocks/>
                </p:cNvSpPr>
                <p:nvPr/>
              </p:nvSpPr>
              <p:spPr bwMode="auto">
                <a:xfrm>
                  <a:off x="7830979" y="1583764"/>
                  <a:ext cx="193923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5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802" name="Freeform 48"/>
                <p:cNvSpPr>
                  <a:spLocks/>
                </p:cNvSpPr>
                <p:nvPr/>
              </p:nvSpPr>
              <p:spPr bwMode="auto">
                <a:xfrm>
                  <a:off x="8254549" y="1573594"/>
                  <a:ext cx="188818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1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803" name="Freeform 49"/>
                <p:cNvSpPr>
                  <a:spLocks/>
                </p:cNvSpPr>
                <p:nvPr/>
              </p:nvSpPr>
              <p:spPr bwMode="auto">
                <a:xfrm>
                  <a:off x="7330862" y="1710888"/>
                  <a:ext cx="193923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804" name="Freeform 50"/>
                <p:cNvSpPr>
                  <a:spLocks/>
                </p:cNvSpPr>
                <p:nvPr/>
              </p:nvSpPr>
              <p:spPr bwMode="auto">
                <a:xfrm>
                  <a:off x="7728915" y="1710888"/>
                  <a:ext cx="188821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0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3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5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3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0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805" name="Freeform 51"/>
                <p:cNvSpPr>
                  <a:spLocks/>
                </p:cNvSpPr>
                <p:nvPr/>
              </p:nvSpPr>
              <p:spPr bwMode="auto">
                <a:xfrm>
                  <a:off x="8121865" y="171088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806" name="Line 52"/>
                <p:cNvSpPr>
                  <a:spLocks noChangeShapeType="1"/>
                </p:cNvSpPr>
                <p:nvPr/>
              </p:nvSpPr>
              <p:spPr bwMode="auto">
                <a:xfrm>
                  <a:off x="7417619" y="1456638"/>
                  <a:ext cx="1214570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07" name="Line 53"/>
                <p:cNvSpPr>
                  <a:spLocks noChangeShapeType="1"/>
                </p:cNvSpPr>
                <p:nvPr/>
              </p:nvSpPr>
              <p:spPr bwMode="auto">
                <a:xfrm>
                  <a:off x="7310449" y="1593934"/>
                  <a:ext cx="1224776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08" name="Line 54"/>
                <p:cNvSpPr>
                  <a:spLocks noChangeShapeType="1"/>
                </p:cNvSpPr>
                <p:nvPr/>
              </p:nvSpPr>
              <p:spPr bwMode="auto">
                <a:xfrm>
                  <a:off x="7182870" y="1726145"/>
                  <a:ext cx="1219671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0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269624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1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728915" y="1380364"/>
                  <a:ext cx="433777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13606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1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8126967" y="1380364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1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111659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51" name="Group 261"/>
                <p:cNvGrpSpPr>
                  <a:grpSpLocks/>
                </p:cNvGrpSpPr>
                <p:nvPr/>
              </p:nvGrpSpPr>
              <p:grpSpPr bwMode="auto">
                <a:xfrm>
                  <a:off x="7315885" y="1426210"/>
                  <a:ext cx="1245206" cy="324081"/>
                  <a:chOff x="7315885" y="1426210"/>
                  <a:chExt cx="1245206" cy="324081"/>
                </a:xfrm>
              </p:grpSpPr>
              <p:sp>
                <p:nvSpPr>
                  <p:cNvPr id="815" name="Freeform 58"/>
                  <p:cNvSpPr>
                    <a:spLocks/>
                  </p:cNvSpPr>
                  <p:nvPr/>
                </p:nvSpPr>
                <p:spPr bwMode="auto">
                  <a:xfrm>
                    <a:off x="7529890" y="1426127"/>
                    <a:ext cx="188818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3"/>
                        </a:lnTo>
                        <a:lnTo>
                          <a:pt x="47" y="26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2"/>
                        </a:lnTo>
                        <a:lnTo>
                          <a:pt x="31" y="33"/>
                        </a:lnTo>
                        <a:lnTo>
                          <a:pt x="26" y="34"/>
                        </a:lnTo>
                        <a:lnTo>
                          <a:pt x="21" y="33"/>
                        </a:lnTo>
                        <a:lnTo>
                          <a:pt x="16" y="32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6"/>
                        </a:lnTo>
                        <a:lnTo>
                          <a:pt x="2" y="23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816" name="Freeform 59"/>
                  <p:cNvSpPr>
                    <a:spLocks/>
                  </p:cNvSpPr>
                  <p:nvPr/>
                </p:nvSpPr>
                <p:spPr bwMode="auto">
                  <a:xfrm>
                    <a:off x="7978975" y="1426127"/>
                    <a:ext cx="188818" cy="45766"/>
                  </a:xfrm>
                  <a:custGeom>
                    <a:avLst/>
                    <a:gdLst>
                      <a:gd name="T0" fmla="*/ 2147483647 w 51"/>
                      <a:gd name="T1" fmla="*/ 2147483647 h 35"/>
                      <a:gd name="T2" fmla="*/ 2147483647 w 51"/>
                      <a:gd name="T3" fmla="*/ 2147483647 h 35"/>
                      <a:gd name="T4" fmla="*/ 2147483647 w 51"/>
                      <a:gd name="T5" fmla="*/ 2147483647 h 35"/>
                      <a:gd name="T6" fmla="*/ 2147483647 w 51"/>
                      <a:gd name="T7" fmla="*/ 2147483647 h 35"/>
                      <a:gd name="T8" fmla="*/ 2147483647 w 51"/>
                      <a:gd name="T9" fmla="*/ 2147483647 h 35"/>
                      <a:gd name="T10" fmla="*/ 2147483647 w 51"/>
                      <a:gd name="T11" fmla="*/ 2147483647 h 35"/>
                      <a:gd name="T12" fmla="*/ 2147483647 w 51"/>
                      <a:gd name="T13" fmla="*/ 2147483647 h 35"/>
                      <a:gd name="T14" fmla="*/ 2147483647 w 51"/>
                      <a:gd name="T15" fmla="*/ 2147483647 h 35"/>
                      <a:gd name="T16" fmla="*/ 2147483647 w 51"/>
                      <a:gd name="T17" fmla="*/ 2147483647 h 35"/>
                      <a:gd name="T18" fmla="*/ 2147483647 w 51"/>
                      <a:gd name="T19" fmla="*/ 2147483647 h 35"/>
                      <a:gd name="T20" fmla="*/ 2147483647 w 51"/>
                      <a:gd name="T21" fmla="*/ 2147483647 h 35"/>
                      <a:gd name="T22" fmla="*/ 2147483647 w 51"/>
                      <a:gd name="T23" fmla="*/ 2147483647 h 35"/>
                      <a:gd name="T24" fmla="*/ 2147483647 w 51"/>
                      <a:gd name="T25" fmla="*/ 2147483647 h 35"/>
                      <a:gd name="T26" fmla="*/ 2147483647 w 51"/>
                      <a:gd name="T27" fmla="*/ 2147483647 h 35"/>
                      <a:gd name="T28" fmla="*/ 2147483647 w 51"/>
                      <a:gd name="T29" fmla="*/ 2147483647 h 35"/>
                      <a:gd name="T30" fmla="*/ 2147483647 w 51"/>
                      <a:gd name="T31" fmla="*/ 2147483647 h 35"/>
                      <a:gd name="T32" fmla="*/ 2147483647 w 51"/>
                      <a:gd name="T33" fmla="*/ 2147483647 h 35"/>
                      <a:gd name="T34" fmla="*/ 2147483647 w 51"/>
                      <a:gd name="T35" fmla="*/ 2147483647 h 35"/>
                      <a:gd name="T36" fmla="*/ 0 w 51"/>
                      <a:gd name="T37" fmla="*/ 2147483647 h 35"/>
                      <a:gd name="T38" fmla="*/ 0 w 51"/>
                      <a:gd name="T39" fmla="*/ 2147483647 h 35"/>
                      <a:gd name="T40" fmla="*/ 2147483647 w 51"/>
                      <a:gd name="T41" fmla="*/ 2147483647 h 35"/>
                      <a:gd name="T42" fmla="*/ 2147483647 w 51"/>
                      <a:gd name="T43" fmla="*/ 2147483647 h 35"/>
                      <a:gd name="T44" fmla="*/ 2147483647 w 51"/>
                      <a:gd name="T45" fmla="*/ 2147483647 h 35"/>
                      <a:gd name="T46" fmla="*/ 2147483647 w 51"/>
                      <a:gd name="T47" fmla="*/ 2147483647 h 35"/>
                      <a:gd name="T48" fmla="*/ 2147483647 w 51"/>
                      <a:gd name="T49" fmla="*/ 2147483647 h 35"/>
                      <a:gd name="T50" fmla="*/ 2147483647 w 51"/>
                      <a:gd name="T51" fmla="*/ 2147483647 h 35"/>
                      <a:gd name="T52" fmla="*/ 2147483647 w 51"/>
                      <a:gd name="T53" fmla="*/ 2147483647 h 35"/>
                      <a:gd name="T54" fmla="*/ 2147483647 w 51"/>
                      <a:gd name="T55" fmla="*/ 0 h 35"/>
                      <a:gd name="T56" fmla="*/ 2147483647 w 51"/>
                      <a:gd name="T57" fmla="*/ 0 h 35"/>
                      <a:gd name="T58" fmla="*/ 2147483647 w 51"/>
                      <a:gd name="T59" fmla="*/ 2147483647 h 35"/>
                      <a:gd name="T60" fmla="*/ 2147483647 w 51"/>
                      <a:gd name="T61" fmla="*/ 2147483647 h 35"/>
                      <a:gd name="T62" fmla="*/ 2147483647 w 51"/>
                      <a:gd name="T63" fmla="*/ 2147483647 h 35"/>
                      <a:gd name="T64" fmla="*/ 2147483647 w 51"/>
                      <a:gd name="T65" fmla="*/ 2147483647 h 35"/>
                      <a:gd name="T66" fmla="*/ 2147483647 w 51"/>
                      <a:gd name="T67" fmla="*/ 2147483647 h 35"/>
                      <a:gd name="T68" fmla="*/ 2147483647 w 51"/>
                      <a:gd name="T69" fmla="*/ 2147483647 h 35"/>
                      <a:gd name="T70" fmla="*/ 2147483647 w 51"/>
                      <a:gd name="T71" fmla="*/ 2147483647 h 35"/>
                      <a:gd name="T72" fmla="*/ 2147483647 w 51"/>
                      <a:gd name="T73" fmla="*/ 2147483647 h 35"/>
                      <a:gd name="T74" fmla="*/ 2147483647 w 51"/>
                      <a:gd name="T75" fmla="*/ 2147483647 h 35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5"/>
                      <a:gd name="T116" fmla="*/ 51 w 51"/>
                      <a:gd name="T117" fmla="*/ 35 h 35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5">
                        <a:moveTo>
                          <a:pt x="51" y="18"/>
                        </a:moveTo>
                        <a:lnTo>
                          <a:pt x="51" y="18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30"/>
                        </a:lnTo>
                        <a:lnTo>
                          <a:pt x="40" y="32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5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2"/>
                        </a:lnTo>
                        <a:lnTo>
                          <a:pt x="8" y="30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1"/>
                        </a:lnTo>
                        <a:lnTo>
                          <a:pt x="0" y="18"/>
                        </a:lnTo>
                        <a:lnTo>
                          <a:pt x="1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0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6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817" name="Freeform 60"/>
                  <p:cNvSpPr>
                    <a:spLocks/>
                  </p:cNvSpPr>
                  <p:nvPr/>
                </p:nvSpPr>
                <p:spPr bwMode="auto">
                  <a:xfrm>
                    <a:off x="8371922" y="1426127"/>
                    <a:ext cx="188821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1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5" y="27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0"/>
                        </a:lnTo>
                        <a:lnTo>
                          <a:pt x="5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818" name="Freeform 61"/>
                  <p:cNvSpPr>
                    <a:spLocks/>
                  </p:cNvSpPr>
                  <p:nvPr/>
                </p:nvSpPr>
                <p:spPr bwMode="auto">
                  <a:xfrm>
                    <a:off x="7402307" y="1573593"/>
                    <a:ext cx="188821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819" name="Freeform 62"/>
                  <p:cNvSpPr>
                    <a:spLocks/>
                  </p:cNvSpPr>
                  <p:nvPr/>
                </p:nvSpPr>
                <p:spPr bwMode="auto">
                  <a:xfrm>
                    <a:off x="7825878" y="1573593"/>
                    <a:ext cx="183717" cy="50850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2147483647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2147483647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0" y="21"/>
                        </a:lnTo>
                        <a:lnTo>
                          <a:pt x="0" y="17"/>
                        </a:lnTo>
                        <a:lnTo>
                          <a:pt x="0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0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5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820" name="Freeform 63"/>
                  <p:cNvSpPr>
                    <a:spLocks/>
                  </p:cNvSpPr>
                  <p:nvPr/>
                </p:nvSpPr>
                <p:spPr bwMode="auto">
                  <a:xfrm>
                    <a:off x="8239238" y="1568506"/>
                    <a:ext cx="188821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2147483647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2147483647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1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1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1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6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821" name="Freeform 64"/>
                  <p:cNvSpPr>
                    <a:spLocks/>
                  </p:cNvSpPr>
                  <p:nvPr/>
                </p:nvSpPr>
                <p:spPr bwMode="auto">
                  <a:xfrm>
                    <a:off x="7325760" y="1705803"/>
                    <a:ext cx="188818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5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0" y="21"/>
                        </a:lnTo>
                        <a:lnTo>
                          <a:pt x="0" y="17"/>
                        </a:lnTo>
                        <a:lnTo>
                          <a:pt x="0" y="14"/>
                        </a:lnTo>
                        <a:lnTo>
                          <a:pt x="2" y="10"/>
                        </a:lnTo>
                        <a:lnTo>
                          <a:pt x="4" y="8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5" y="0"/>
                        </a:lnTo>
                        <a:lnTo>
                          <a:pt x="31" y="0"/>
                        </a:lnTo>
                        <a:lnTo>
                          <a:pt x="35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822" name="Freeform 65"/>
                  <p:cNvSpPr>
                    <a:spLocks/>
                  </p:cNvSpPr>
                  <p:nvPr/>
                </p:nvSpPr>
                <p:spPr bwMode="auto">
                  <a:xfrm>
                    <a:off x="7718708" y="1705803"/>
                    <a:ext cx="183717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0" y="20"/>
                        </a:lnTo>
                        <a:lnTo>
                          <a:pt x="49" y="24"/>
                        </a:lnTo>
                        <a:lnTo>
                          <a:pt x="47" y="26"/>
                        </a:lnTo>
                        <a:lnTo>
                          <a:pt x="43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5" y="34"/>
                        </a:lnTo>
                        <a:lnTo>
                          <a:pt x="20" y="34"/>
                        </a:lnTo>
                        <a:lnTo>
                          <a:pt x="15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6"/>
                        </a:lnTo>
                        <a:lnTo>
                          <a:pt x="2" y="24"/>
                        </a:lnTo>
                        <a:lnTo>
                          <a:pt x="0" y="20"/>
                        </a:lnTo>
                        <a:lnTo>
                          <a:pt x="0" y="17"/>
                        </a:lnTo>
                        <a:lnTo>
                          <a:pt x="0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5" y="1"/>
                        </a:lnTo>
                        <a:lnTo>
                          <a:pt x="20" y="0"/>
                        </a:lnTo>
                        <a:lnTo>
                          <a:pt x="25" y="0"/>
                        </a:lnTo>
                        <a:lnTo>
                          <a:pt x="31" y="0"/>
                        </a:lnTo>
                        <a:lnTo>
                          <a:pt x="35" y="1"/>
                        </a:lnTo>
                        <a:lnTo>
                          <a:pt x="40" y="3"/>
                        </a:lnTo>
                        <a:lnTo>
                          <a:pt x="43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0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823" name="Freeform 66"/>
                  <p:cNvSpPr>
                    <a:spLocks/>
                  </p:cNvSpPr>
                  <p:nvPr/>
                </p:nvSpPr>
                <p:spPr bwMode="auto">
                  <a:xfrm>
                    <a:off x="8106554" y="1705803"/>
                    <a:ext cx="193923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6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6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</p:grpSp>
          </p:grpSp>
          <p:cxnSp>
            <p:nvCxnSpPr>
              <p:cNvPr id="792" name="Straight Connector 791"/>
              <p:cNvCxnSpPr/>
              <p:nvPr/>
            </p:nvCxnSpPr>
            <p:spPr>
              <a:xfrm>
                <a:off x="5076056" y="5195031"/>
                <a:ext cx="187062" cy="42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2" name="Straight Connector 231"/>
            <p:cNvCxnSpPr/>
            <p:nvPr/>
          </p:nvCxnSpPr>
          <p:spPr>
            <a:xfrm rot="5400000" flipH="1" flipV="1">
              <a:off x="6163260" y="4892472"/>
              <a:ext cx="192148" cy="1509"/>
            </a:xfrm>
            <a:prstGeom prst="line">
              <a:avLst/>
            </a:prstGeom>
            <a:ln w="63500" cmpd="dbl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452"/>
            <p:cNvGrpSpPr/>
            <p:nvPr/>
          </p:nvGrpSpPr>
          <p:grpSpPr>
            <a:xfrm>
              <a:off x="5802992" y="4917245"/>
              <a:ext cx="576064" cy="1248059"/>
              <a:chOff x="5076056" y="5133269"/>
              <a:chExt cx="695450" cy="841429"/>
            </a:xfrm>
          </p:grpSpPr>
          <p:grpSp>
            <p:nvGrpSpPr>
              <p:cNvPr id="53" name="Group 440"/>
              <p:cNvGrpSpPr>
                <a:grpSpLocks/>
              </p:cNvGrpSpPr>
              <p:nvPr/>
            </p:nvGrpSpPr>
            <p:grpSpPr bwMode="auto">
              <a:xfrm>
                <a:off x="5146959" y="5832300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54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762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007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63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131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64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131"/>
                    <a:ext cx="894558" cy="204876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759" name="Straight Connector 107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60" name="Straight Connector 1080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761" name="Rectangle 1081"/>
                <p:cNvSpPr>
                  <a:spLocks noChangeArrowheads="1"/>
                </p:cNvSpPr>
                <p:nvPr/>
              </p:nvSpPr>
              <p:spPr bwMode="auto">
                <a:xfrm>
                  <a:off x="7802157" y="3210765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55" name="Group 448"/>
              <p:cNvGrpSpPr>
                <a:grpSpLocks/>
              </p:cNvGrpSpPr>
              <p:nvPr/>
            </p:nvGrpSpPr>
            <p:grpSpPr bwMode="auto">
              <a:xfrm>
                <a:off x="5146959" y="5765369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56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755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066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56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189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57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189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752" name="Straight Connector 107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53" name="Straight Connector 1073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754" name="Rectangle 1074"/>
                <p:cNvSpPr>
                  <a:spLocks noChangeArrowheads="1"/>
                </p:cNvSpPr>
                <p:nvPr/>
              </p:nvSpPr>
              <p:spPr bwMode="auto">
                <a:xfrm>
                  <a:off x="7802157" y="3210824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57" name="Group 456"/>
              <p:cNvGrpSpPr>
                <a:grpSpLocks/>
              </p:cNvGrpSpPr>
              <p:nvPr/>
            </p:nvGrpSpPr>
            <p:grpSpPr bwMode="auto">
              <a:xfrm>
                <a:off x="5146959" y="5698443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58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748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112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49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235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50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235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745" name="Straight Connector 1065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46" name="Straight Connector 1066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747" name="Rectangle 1067"/>
                <p:cNvSpPr>
                  <a:spLocks noChangeArrowheads="1"/>
                </p:cNvSpPr>
                <p:nvPr/>
              </p:nvSpPr>
              <p:spPr bwMode="auto">
                <a:xfrm>
                  <a:off x="7802157" y="3210871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59" name="Group 464"/>
              <p:cNvGrpSpPr>
                <a:grpSpLocks/>
              </p:cNvGrpSpPr>
              <p:nvPr/>
            </p:nvGrpSpPr>
            <p:grpSpPr bwMode="auto">
              <a:xfrm>
                <a:off x="5146959" y="5631517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60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741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157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42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280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43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280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738" name="Straight Connector 1058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39" name="Straight Connector 105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740" name="Rectangle 1060"/>
                <p:cNvSpPr>
                  <a:spLocks noChangeArrowheads="1"/>
                </p:cNvSpPr>
                <p:nvPr/>
              </p:nvSpPr>
              <p:spPr bwMode="auto">
                <a:xfrm>
                  <a:off x="7802157" y="3210915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61" name="Group 472"/>
              <p:cNvGrpSpPr>
                <a:grpSpLocks/>
              </p:cNvGrpSpPr>
              <p:nvPr/>
            </p:nvGrpSpPr>
            <p:grpSpPr bwMode="auto">
              <a:xfrm>
                <a:off x="5146959" y="5564591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62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734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205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35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328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36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328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731" name="Straight Connector 1051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32" name="Straight Connector 105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733" name="Rectangle 1053"/>
                <p:cNvSpPr>
                  <a:spLocks noChangeArrowheads="1"/>
                </p:cNvSpPr>
                <p:nvPr/>
              </p:nvSpPr>
              <p:spPr bwMode="auto">
                <a:xfrm>
                  <a:off x="7802157" y="3210963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63" name="Group 400"/>
              <p:cNvGrpSpPr>
                <a:grpSpLocks/>
              </p:cNvGrpSpPr>
              <p:nvPr/>
            </p:nvGrpSpPr>
            <p:grpSpPr bwMode="auto">
              <a:xfrm>
                <a:off x="5146959" y="5500475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192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727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615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28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738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29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738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724" name="Straight Connector 112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25" name="Straight Connector 1123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726" name="Rectangle 1124"/>
                <p:cNvSpPr>
                  <a:spLocks noChangeArrowheads="1"/>
                </p:cNvSpPr>
                <p:nvPr/>
              </p:nvSpPr>
              <p:spPr bwMode="auto">
                <a:xfrm>
                  <a:off x="7802157" y="3210372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93" name="Group 408"/>
              <p:cNvGrpSpPr>
                <a:grpSpLocks/>
              </p:cNvGrpSpPr>
              <p:nvPr/>
            </p:nvGrpSpPr>
            <p:grpSpPr bwMode="auto">
              <a:xfrm>
                <a:off x="5146959" y="5433548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94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720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667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21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789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22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789"/>
                    <a:ext cx="894558" cy="204878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717" name="Straight Connector 1130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18" name="Straight Connector 1131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719" name="Rectangle 1132"/>
                <p:cNvSpPr>
                  <a:spLocks noChangeArrowheads="1"/>
                </p:cNvSpPr>
                <p:nvPr/>
              </p:nvSpPr>
              <p:spPr bwMode="auto">
                <a:xfrm>
                  <a:off x="7802157" y="3210424"/>
                  <a:ext cx="255588" cy="57551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95" name="Group 416"/>
              <p:cNvGrpSpPr>
                <a:grpSpLocks/>
              </p:cNvGrpSpPr>
              <p:nvPr/>
            </p:nvGrpSpPr>
            <p:grpSpPr bwMode="auto">
              <a:xfrm>
                <a:off x="5146959" y="5366626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196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713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01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14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824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15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824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710" name="Straight Connector 1138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11" name="Straight Connector 113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712" name="Rectangle 1140"/>
                <p:cNvSpPr>
                  <a:spLocks noChangeArrowheads="1"/>
                </p:cNvSpPr>
                <p:nvPr/>
              </p:nvSpPr>
              <p:spPr bwMode="auto">
                <a:xfrm>
                  <a:off x="7802157" y="3210458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97" name="Group 424"/>
              <p:cNvGrpSpPr>
                <a:grpSpLocks/>
              </p:cNvGrpSpPr>
              <p:nvPr/>
            </p:nvGrpSpPr>
            <p:grpSpPr bwMode="auto">
              <a:xfrm>
                <a:off x="5146959" y="5299696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98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706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58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07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880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08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880"/>
                    <a:ext cx="894558" cy="204878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703" name="Straight Connector 1146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704" name="Straight Connector 1147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705" name="Rectangle 1148"/>
                <p:cNvSpPr>
                  <a:spLocks noChangeArrowheads="1"/>
                </p:cNvSpPr>
                <p:nvPr/>
              </p:nvSpPr>
              <p:spPr bwMode="auto">
                <a:xfrm>
                  <a:off x="7802157" y="3210515"/>
                  <a:ext cx="255588" cy="57551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99" name="Group 432"/>
              <p:cNvGrpSpPr>
                <a:grpSpLocks/>
              </p:cNvGrpSpPr>
              <p:nvPr/>
            </p:nvGrpSpPr>
            <p:grpSpPr bwMode="auto">
              <a:xfrm>
                <a:off x="5146959" y="5232774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200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699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92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00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915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701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915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696" name="Straight Connector 1154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97" name="Straight Connector 1155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698" name="Rectangle 1156"/>
                <p:cNvSpPr>
                  <a:spLocks noChangeArrowheads="1"/>
                </p:cNvSpPr>
                <p:nvPr/>
              </p:nvSpPr>
              <p:spPr bwMode="auto">
                <a:xfrm>
                  <a:off x="7802157" y="3210549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639" name="Straight Connector 1217"/>
              <p:cNvCxnSpPr>
                <a:cxnSpLocks noChangeShapeType="1"/>
              </p:cNvCxnSpPr>
              <p:nvPr/>
            </p:nvCxnSpPr>
            <p:spPr bwMode="auto">
              <a:xfrm>
                <a:off x="5083599" y="534600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640" name="Straight Connector 1265"/>
              <p:cNvCxnSpPr>
                <a:cxnSpLocks noChangeShapeType="1"/>
              </p:cNvCxnSpPr>
              <p:nvPr/>
            </p:nvCxnSpPr>
            <p:spPr bwMode="auto">
              <a:xfrm>
                <a:off x="5083599" y="541291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641" name="Straight Connector 1266"/>
              <p:cNvCxnSpPr>
                <a:cxnSpLocks noChangeShapeType="1"/>
              </p:cNvCxnSpPr>
              <p:nvPr/>
            </p:nvCxnSpPr>
            <p:spPr bwMode="auto">
              <a:xfrm>
                <a:off x="5083599" y="5478965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642" name="Straight Connector 1267"/>
              <p:cNvCxnSpPr>
                <a:cxnSpLocks noChangeShapeType="1"/>
              </p:cNvCxnSpPr>
              <p:nvPr/>
            </p:nvCxnSpPr>
            <p:spPr bwMode="auto">
              <a:xfrm>
                <a:off x="5083599" y="554587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643" name="Straight Connector 1268"/>
              <p:cNvCxnSpPr>
                <a:cxnSpLocks noChangeShapeType="1"/>
              </p:cNvCxnSpPr>
              <p:nvPr/>
            </p:nvCxnSpPr>
            <p:spPr bwMode="auto">
              <a:xfrm>
                <a:off x="5083599" y="561192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644" name="Straight Connector 1269"/>
              <p:cNvCxnSpPr>
                <a:cxnSpLocks noChangeShapeType="1"/>
              </p:cNvCxnSpPr>
              <p:nvPr/>
            </p:nvCxnSpPr>
            <p:spPr bwMode="auto">
              <a:xfrm>
                <a:off x="5083599" y="567883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645" name="Straight Connector 1270"/>
              <p:cNvCxnSpPr>
                <a:cxnSpLocks noChangeShapeType="1"/>
              </p:cNvCxnSpPr>
              <p:nvPr/>
            </p:nvCxnSpPr>
            <p:spPr bwMode="auto">
              <a:xfrm>
                <a:off x="5083599" y="574488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646" name="Straight Connector 1271"/>
              <p:cNvCxnSpPr>
                <a:cxnSpLocks noChangeShapeType="1"/>
              </p:cNvCxnSpPr>
              <p:nvPr/>
            </p:nvCxnSpPr>
            <p:spPr bwMode="auto">
              <a:xfrm>
                <a:off x="5083599" y="581179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647" name="Straight Connector 1300"/>
              <p:cNvCxnSpPr>
                <a:cxnSpLocks noChangeShapeType="1"/>
              </p:cNvCxnSpPr>
              <p:nvPr/>
            </p:nvCxnSpPr>
            <p:spPr bwMode="auto">
              <a:xfrm>
                <a:off x="5076056" y="5189884"/>
                <a:ext cx="2" cy="61538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</p:cxnSp>
          <p:sp>
            <p:nvSpPr>
              <p:cNvPr id="648" name="Freeform 62"/>
              <p:cNvSpPr>
                <a:spLocks/>
              </p:cNvSpPr>
              <p:nvPr/>
            </p:nvSpPr>
            <p:spPr bwMode="auto">
              <a:xfrm>
                <a:off x="5622157" y="5133269"/>
                <a:ext cx="149349" cy="135533"/>
              </a:xfrm>
              <a:custGeom>
                <a:avLst/>
                <a:gdLst>
                  <a:gd name="T0" fmla="*/ 0 w 127"/>
                  <a:gd name="T1" fmla="*/ 2147483647 h 232"/>
                  <a:gd name="T2" fmla="*/ 2147483647 w 127"/>
                  <a:gd name="T3" fmla="*/ 0 h 232"/>
                  <a:gd name="T4" fmla="*/ 2147483647 w 127"/>
                  <a:gd name="T5" fmla="*/ 2147483647 h 232"/>
                  <a:gd name="T6" fmla="*/ 0 w 127"/>
                  <a:gd name="T7" fmla="*/ 2147483647 h 232"/>
                  <a:gd name="T8" fmla="*/ 0 w 127"/>
                  <a:gd name="T9" fmla="*/ 2147483647 h 232"/>
                  <a:gd name="T10" fmla="*/ 0 w 127"/>
                  <a:gd name="T11" fmla="*/ 2147483647 h 2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"/>
                  <a:gd name="T19" fmla="*/ 0 h 232"/>
                  <a:gd name="T20" fmla="*/ 127 w 127"/>
                  <a:gd name="T21" fmla="*/ 232 h 2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" h="232">
                    <a:moveTo>
                      <a:pt x="0" y="125"/>
                    </a:moveTo>
                    <a:lnTo>
                      <a:pt x="127" y="0"/>
                    </a:lnTo>
                    <a:lnTo>
                      <a:pt x="127" y="106"/>
                    </a:lnTo>
                    <a:lnTo>
                      <a:pt x="0" y="232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015B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649" name="Freeform 63"/>
              <p:cNvSpPr>
                <a:spLocks/>
              </p:cNvSpPr>
              <p:nvPr/>
            </p:nvSpPr>
            <p:spPr bwMode="auto">
              <a:xfrm>
                <a:off x="5622157" y="5133269"/>
                <a:ext cx="149349" cy="135533"/>
              </a:xfrm>
              <a:custGeom>
                <a:avLst/>
                <a:gdLst>
                  <a:gd name="T0" fmla="*/ 0 w 127"/>
                  <a:gd name="T1" fmla="*/ 2147483647 h 232"/>
                  <a:gd name="T2" fmla="*/ 2147483647 w 127"/>
                  <a:gd name="T3" fmla="*/ 0 h 232"/>
                  <a:gd name="T4" fmla="*/ 2147483647 w 127"/>
                  <a:gd name="T5" fmla="*/ 2147483647 h 232"/>
                  <a:gd name="T6" fmla="*/ 0 w 127"/>
                  <a:gd name="T7" fmla="*/ 2147483647 h 232"/>
                  <a:gd name="T8" fmla="*/ 0 w 127"/>
                  <a:gd name="T9" fmla="*/ 2147483647 h 232"/>
                  <a:gd name="T10" fmla="*/ 0 w 127"/>
                  <a:gd name="T11" fmla="*/ 2147483647 h 2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"/>
                  <a:gd name="T19" fmla="*/ 0 h 232"/>
                  <a:gd name="T20" fmla="*/ 127 w 127"/>
                  <a:gd name="T21" fmla="*/ 232 h 2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" h="232">
                    <a:moveTo>
                      <a:pt x="0" y="125"/>
                    </a:moveTo>
                    <a:lnTo>
                      <a:pt x="127" y="0"/>
                    </a:lnTo>
                    <a:lnTo>
                      <a:pt x="127" y="106"/>
                    </a:lnTo>
                    <a:lnTo>
                      <a:pt x="0" y="232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666699"/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650" name="Freeform 60"/>
              <p:cNvSpPr>
                <a:spLocks/>
              </p:cNvSpPr>
              <p:nvPr/>
            </p:nvSpPr>
            <p:spPr bwMode="auto">
              <a:xfrm>
                <a:off x="5137908" y="5216476"/>
                <a:ext cx="484249" cy="52326"/>
              </a:xfrm>
              <a:custGeom>
                <a:avLst/>
                <a:gdLst>
                  <a:gd name="T0" fmla="*/ 0 w 414"/>
                  <a:gd name="T1" fmla="*/ 0 h 107"/>
                  <a:gd name="T2" fmla="*/ 0 w 414"/>
                  <a:gd name="T3" fmla="*/ 2147483647 h 107"/>
                  <a:gd name="T4" fmla="*/ 2147483647 w 414"/>
                  <a:gd name="T5" fmla="*/ 2147483647 h 107"/>
                  <a:gd name="T6" fmla="*/ 2147483647 w 414"/>
                  <a:gd name="T7" fmla="*/ 0 h 107"/>
                  <a:gd name="T8" fmla="*/ 0 w 414"/>
                  <a:gd name="T9" fmla="*/ 0 h 107"/>
                  <a:gd name="T10" fmla="*/ 0 w 414"/>
                  <a:gd name="T11" fmla="*/ 0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07"/>
                  <a:gd name="T20" fmla="*/ 414 w 414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07">
                    <a:moveTo>
                      <a:pt x="0" y="0"/>
                    </a:moveTo>
                    <a:lnTo>
                      <a:pt x="0" y="107"/>
                    </a:lnTo>
                    <a:lnTo>
                      <a:pt x="414" y="107"/>
                    </a:lnTo>
                    <a:lnTo>
                      <a:pt x="4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96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651" name="Freeform 61"/>
              <p:cNvSpPr>
                <a:spLocks/>
              </p:cNvSpPr>
              <p:nvPr/>
            </p:nvSpPr>
            <p:spPr bwMode="auto">
              <a:xfrm>
                <a:off x="5137908" y="5216476"/>
                <a:ext cx="484249" cy="52326"/>
              </a:xfrm>
              <a:custGeom>
                <a:avLst/>
                <a:gdLst>
                  <a:gd name="T0" fmla="*/ 0 w 414"/>
                  <a:gd name="T1" fmla="*/ 0 h 107"/>
                  <a:gd name="T2" fmla="*/ 0 w 414"/>
                  <a:gd name="T3" fmla="*/ 2147483647 h 107"/>
                  <a:gd name="T4" fmla="*/ 2147483647 w 414"/>
                  <a:gd name="T5" fmla="*/ 2147483647 h 107"/>
                  <a:gd name="T6" fmla="*/ 2147483647 w 414"/>
                  <a:gd name="T7" fmla="*/ 0 h 107"/>
                  <a:gd name="T8" fmla="*/ 0 w 414"/>
                  <a:gd name="T9" fmla="*/ 0 h 107"/>
                  <a:gd name="T10" fmla="*/ 0 w 414"/>
                  <a:gd name="T11" fmla="*/ 0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07"/>
                  <a:gd name="T20" fmla="*/ 414 w 414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07">
                    <a:moveTo>
                      <a:pt x="0" y="0"/>
                    </a:moveTo>
                    <a:lnTo>
                      <a:pt x="0" y="107"/>
                    </a:lnTo>
                    <a:lnTo>
                      <a:pt x="414" y="107"/>
                    </a:lnTo>
                    <a:lnTo>
                      <a:pt x="4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99">
                  <a:alpha val="79999"/>
                </a:srgbClr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652" name="Freeform 64"/>
              <p:cNvSpPr>
                <a:spLocks/>
              </p:cNvSpPr>
              <p:nvPr/>
            </p:nvSpPr>
            <p:spPr bwMode="auto">
              <a:xfrm>
                <a:off x="5137908" y="5133269"/>
                <a:ext cx="633598" cy="83207"/>
              </a:xfrm>
              <a:custGeom>
                <a:avLst/>
                <a:gdLst>
                  <a:gd name="T0" fmla="*/ 2147483647 w 541"/>
                  <a:gd name="T1" fmla="*/ 2147483647 h 125"/>
                  <a:gd name="T2" fmla="*/ 2147483647 w 541"/>
                  <a:gd name="T3" fmla="*/ 0 h 125"/>
                  <a:gd name="T4" fmla="*/ 2147483647 w 541"/>
                  <a:gd name="T5" fmla="*/ 0 h 125"/>
                  <a:gd name="T6" fmla="*/ 0 w 541"/>
                  <a:gd name="T7" fmla="*/ 2147483647 h 125"/>
                  <a:gd name="T8" fmla="*/ 2147483647 w 541"/>
                  <a:gd name="T9" fmla="*/ 2147483647 h 125"/>
                  <a:gd name="T10" fmla="*/ 2147483647 w 541"/>
                  <a:gd name="T11" fmla="*/ 2147483647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125"/>
                  <a:gd name="T20" fmla="*/ 541 w 541"/>
                  <a:gd name="T21" fmla="*/ 125 h 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125">
                    <a:moveTo>
                      <a:pt x="414" y="125"/>
                    </a:moveTo>
                    <a:lnTo>
                      <a:pt x="541" y="0"/>
                    </a:lnTo>
                    <a:lnTo>
                      <a:pt x="128" y="0"/>
                    </a:lnTo>
                    <a:lnTo>
                      <a:pt x="0" y="125"/>
                    </a:lnTo>
                    <a:lnTo>
                      <a:pt x="414" y="125"/>
                    </a:lnTo>
                    <a:close/>
                  </a:path>
                </a:pathLst>
              </a:custGeom>
              <a:solidFill>
                <a:srgbClr val="46AFE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653" name="Freeform 65"/>
              <p:cNvSpPr>
                <a:spLocks/>
              </p:cNvSpPr>
              <p:nvPr/>
            </p:nvSpPr>
            <p:spPr bwMode="auto">
              <a:xfrm>
                <a:off x="5137908" y="5133269"/>
                <a:ext cx="633598" cy="83207"/>
              </a:xfrm>
              <a:custGeom>
                <a:avLst/>
                <a:gdLst>
                  <a:gd name="T0" fmla="*/ 2147483647 w 541"/>
                  <a:gd name="T1" fmla="*/ 2147483647 h 125"/>
                  <a:gd name="T2" fmla="*/ 2147483647 w 541"/>
                  <a:gd name="T3" fmla="*/ 0 h 125"/>
                  <a:gd name="T4" fmla="*/ 2147483647 w 541"/>
                  <a:gd name="T5" fmla="*/ 0 h 125"/>
                  <a:gd name="T6" fmla="*/ 0 w 541"/>
                  <a:gd name="T7" fmla="*/ 2147483647 h 125"/>
                  <a:gd name="T8" fmla="*/ 2147483647 w 541"/>
                  <a:gd name="T9" fmla="*/ 2147483647 h 125"/>
                  <a:gd name="T10" fmla="*/ 2147483647 w 541"/>
                  <a:gd name="T11" fmla="*/ 2147483647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125"/>
                  <a:gd name="T20" fmla="*/ 541 w 541"/>
                  <a:gd name="T21" fmla="*/ 125 h 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125">
                    <a:moveTo>
                      <a:pt x="414" y="125"/>
                    </a:moveTo>
                    <a:lnTo>
                      <a:pt x="541" y="0"/>
                    </a:lnTo>
                    <a:lnTo>
                      <a:pt x="128" y="0"/>
                    </a:lnTo>
                    <a:lnTo>
                      <a:pt x="0" y="125"/>
                    </a:lnTo>
                    <a:lnTo>
                      <a:pt x="414" y="125"/>
                    </a:lnTo>
                    <a:close/>
                  </a:path>
                </a:pathLst>
              </a:custGeom>
              <a:solidFill>
                <a:srgbClr val="666699">
                  <a:alpha val="59999"/>
                </a:srgbClr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201" name="Group 264"/>
              <p:cNvGrpSpPr>
                <a:grpSpLocks/>
              </p:cNvGrpSpPr>
              <p:nvPr/>
            </p:nvGrpSpPr>
            <p:grpSpPr bwMode="auto">
              <a:xfrm>
                <a:off x="5226916" y="5221282"/>
                <a:ext cx="306844" cy="44937"/>
                <a:chOff x="4137031" y="6365866"/>
                <a:chExt cx="427098" cy="149361"/>
              </a:xfrm>
            </p:grpSpPr>
            <p:sp>
              <p:nvSpPr>
                <p:cNvPr id="688" name="Freeform 82"/>
                <p:cNvSpPr>
                  <a:spLocks/>
                </p:cNvSpPr>
                <p:nvPr/>
              </p:nvSpPr>
              <p:spPr bwMode="auto">
                <a:xfrm>
                  <a:off x="4137027" y="6426873"/>
                  <a:ext cx="140686" cy="28512"/>
                </a:xfrm>
                <a:custGeom>
                  <a:avLst/>
                  <a:gdLst>
                    <a:gd name="T0" fmla="*/ 2147483647 w 87"/>
                    <a:gd name="T1" fmla="*/ 2147483647 h 16"/>
                    <a:gd name="T2" fmla="*/ 2147483647 w 87"/>
                    <a:gd name="T3" fmla="*/ 2147483647 h 16"/>
                    <a:gd name="T4" fmla="*/ 2147483647 w 87"/>
                    <a:gd name="T5" fmla="*/ 0 h 16"/>
                    <a:gd name="T6" fmla="*/ 0 w 87"/>
                    <a:gd name="T7" fmla="*/ 2147483647 h 16"/>
                    <a:gd name="T8" fmla="*/ 2147483647 w 87"/>
                    <a:gd name="T9" fmla="*/ 2147483647 h 16"/>
                    <a:gd name="T10" fmla="*/ 2147483647 w 87"/>
                    <a:gd name="T11" fmla="*/ 2147483647 h 16"/>
                    <a:gd name="T12" fmla="*/ 2147483647 w 87"/>
                    <a:gd name="T13" fmla="*/ 2147483647 h 16"/>
                    <a:gd name="T14" fmla="*/ 2147483647 w 87"/>
                    <a:gd name="T15" fmla="*/ 2147483647 h 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16"/>
                    <a:gd name="T26" fmla="*/ 87 w 87"/>
                    <a:gd name="T27" fmla="*/ 16 h 1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16">
                      <a:moveTo>
                        <a:pt x="87" y="7"/>
                      </a:moveTo>
                      <a:lnTo>
                        <a:pt x="23" y="7"/>
                      </a:lnTo>
                      <a:lnTo>
                        <a:pt x="23" y="0"/>
                      </a:lnTo>
                      <a:lnTo>
                        <a:pt x="0" y="9"/>
                      </a:lnTo>
                      <a:lnTo>
                        <a:pt x="23" y="16"/>
                      </a:lnTo>
                      <a:lnTo>
                        <a:pt x="23" y="11"/>
                      </a:lnTo>
                      <a:lnTo>
                        <a:pt x="87" y="11"/>
                      </a:lnTo>
                      <a:lnTo>
                        <a:pt x="87" y="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689" name="Freeform 83"/>
                <p:cNvSpPr>
                  <a:spLocks/>
                </p:cNvSpPr>
                <p:nvPr/>
              </p:nvSpPr>
              <p:spPr bwMode="auto">
                <a:xfrm>
                  <a:off x="4309209" y="6463940"/>
                  <a:ext cx="81892" cy="51321"/>
                </a:xfrm>
                <a:custGeom>
                  <a:avLst/>
                  <a:gdLst>
                    <a:gd name="T0" fmla="*/ 2147483647 w 50"/>
                    <a:gd name="T1" fmla="*/ 0 h 31"/>
                    <a:gd name="T2" fmla="*/ 2147483647 w 50"/>
                    <a:gd name="T3" fmla="*/ 2147483647 h 31"/>
                    <a:gd name="T4" fmla="*/ 0 w 50"/>
                    <a:gd name="T5" fmla="*/ 2147483647 h 31"/>
                    <a:gd name="T6" fmla="*/ 2147483647 w 50"/>
                    <a:gd name="T7" fmla="*/ 2147483647 h 31"/>
                    <a:gd name="T8" fmla="*/ 2147483647 w 50"/>
                    <a:gd name="T9" fmla="*/ 2147483647 h 31"/>
                    <a:gd name="T10" fmla="*/ 2147483647 w 50"/>
                    <a:gd name="T11" fmla="*/ 2147483647 h 31"/>
                    <a:gd name="T12" fmla="*/ 2147483647 w 50"/>
                    <a:gd name="T13" fmla="*/ 0 h 31"/>
                    <a:gd name="T14" fmla="*/ 2147483647 w 50"/>
                    <a:gd name="T15" fmla="*/ 0 h 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"/>
                    <a:gd name="T25" fmla="*/ 0 h 31"/>
                    <a:gd name="T26" fmla="*/ 50 w 50"/>
                    <a:gd name="T27" fmla="*/ 31 h 3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" h="31">
                      <a:moveTo>
                        <a:pt x="17" y="0"/>
                      </a:moveTo>
                      <a:lnTo>
                        <a:pt x="17" y="24"/>
                      </a:lnTo>
                      <a:lnTo>
                        <a:pt x="0" y="24"/>
                      </a:lnTo>
                      <a:lnTo>
                        <a:pt x="24" y="31"/>
                      </a:lnTo>
                      <a:lnTo>
                        <a:pt x="50" y="24"/>
                      </a:lnTo>
                      <a:lnTo>
                        <a:pt x="33" y="24"/>
                      </a:lnTo>
                      <a:lnTo>
                        <a:pt x="3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690" name="Freeform 84"/>
                <p:cNvSpPr>
                  <a:spLocks/>
                </p:cNvSpPr>
                <p:nvPr/>
              </p:nvSpPr>
              <p:spPr bwMode="auto">
                <a:xfrm>
                  <a:off x="4309209" y="6366999"/>
                  <a:ext cx="81892" cy="54172"/>
                </a:xfrm>
                <a:custGeom>
                  <a:avLst/>
                  <a:gdLst>
                    <a:gd name="T0" fmla="*/ 2147483647 w 50"/>
                    <a:gd name="T1" fmla="*/ 2147483647 h 33"/>
                    <a:gd name="T2" fmla="*/ 2147483647 w 50"/>
                    <a:gd name="T3" fmla="*/ 2147483647 h 33"/>
                    <a:gd name="T4" fmla="*/ 0 w 50"/>
                    <a:gd name="T5" fmla="*/ 2147483647 h 33"/>
                    <a:gd name="T6" fmla="*/ 2147483647 w 50"/>
                    <a:gd name="T7" fmla="*/ 0 h 33"/>
                    <a:gd name="T8" fmla="*/ 2147483647 w 50"/>
                    <a:gd name="T9" fmla="*/ 2147483647 h 33"/>
                    <a:gd name="T10" fmla="*/ 2147483647 w 50"/>
                    <a:gd name="T11" fmla="*/ 2147483647 h 33"/>
                    <a:gd name="T12" fmla="*/ 2147483647 w 50"/>
                    <a:gd name="T13" fmla="*/ 2147483647 h 33"/>
                    <a:gd name="T14" fmla="*/ 2147483647 w 50"/>
                    <a:gd name="T15" fmla="*/ 2147483647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"/>
                    <a:gd name="T25" fmla="*/ 0 h 33"/>
                    <a:gd name="T26" fmla="*/ 50 w 50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" h="33">
                      <a:moveTo>
                        <a:pt x="17" y="33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24" y="0"/>
                      </a:lnTo>
                      <a:lnTo>
                        <a:pt x="50" y="9"/>
                      </a:lnTo>
                      <a:lnTo>
                        <a:pt x="33" y="9"/>
                      </a:lnTo>
                      <a:lnTo>
                        <a:pt x="33" y="33"/>
                      </a:lnTo>
                      <a:lnTo>
                        <a:pt x="17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691" name="Freeform 85"/>
                <p:cNvSpPr>
                  <a:spLocks/>
                </p:cNvSpPr>
                <p:nvPr/>
              </p:nvSpPr>
              <p:spPr bwMode="auto">
                <a:xfrm>
                  <a:off x="4422598" y="6426873"/>
                  <a:ext cx="140686" cy="28512"/>
                </a:xfrm>
                <a:custGeom>
                  <a:avLst/>
                  <a:gdLst>
                    <a:gd name="T0" fmla="*/ 0 w 87"/>
                    <a:gd name="T1" fmla="*/ 2147483647 h 16"/>
                    <a:gd name="T2" fmla="*/ 2147483647 w 87"/>
                    <a:gd name="T3" fmla="*/ 2147483647 h 16"/>
                    <a:gd name="T4" fmla="*/ 2147483647 w 87"/>
                    <a:gd name="T5" fmla="*/ 2147483647 h 16"/>
                    <a:gd name="T6" fmla="*/ 2147483647 w 87"/>
                    <a:gd name="T7" fmla="*/ 2147483647 h 16"/>
                    <a:gd name="T8" fmla="*/ 2147483647 w 87"/>
                    <a:gd name="T9" fmla="*/ 0 h 16"/>
                    <a:gd name="T10" fmla="*/ 2147483647 w 87"/>
                    <a:gd name="T11" fmla="*/ 2147483647 h 16"/>
                    <a:gd name="T12" fmla="*/ 0 w 87"/>
                    <a:gd name="T13" fmla="*/ 2147483647 h 16"/>
                    <a:gd name="T14" fmla="*/ 0 w 87"/>
                    <a:gd name="T15" fmla="*/ 2147483647 h 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16"/>
                    <a:gd name="T26" fmla="*/ 87 w 87"/>
                    <a:gd name="T27" fmla="*/ 16 h 1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16">
                      <a:moveTo>
                        <a:pt x="0" y="11"/>
                      </a:moveTo>
                      <a:lnTo>
                        <a:pt x="63" y="11"/>
                      </a:lnTo>
                      <a:lnTo>
                        <a:pt x="63" y="16"/>
                      </a:lnTo>
                      <a:lnTo>
                        <a:pt x="87" y="9"/>
                      </a:lnTo>
                      <a:lnTo>
                        <a:pt x="63" y="0"/>
                      </a:lnTo>
                      <a:lnTo>
                        <a:pt x="63" y="7"/>
                      </a:lnTo>
                      <a:lnTo>
                        <a:pt x="0" y="7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692" name="Freeform 86"/>
                <p:cNvSpPr>
                  <a:spLocks/>
                </p:cNvSpPr>
                <p:nvPr/>
              </p:nvSpPr>
              <p:spPr bwMode="auto">
                <a:xfrm>
                  <a:off x="4170624" y="6378404"/>
                  <a:ext cx="361163" cy="128303"/>
                </a:xfrm>
                <a:custGeom>
                  <a:avLst/>
                  <a:gdLst>
                    <a:gd name="T0" fmla="*/ 2147483647 w 94"/>
                    <a:gd name="T1" fmla="*/ 2147483647 h 34"/>
                    <a:gd name="T2" fmla="*/ 2147483647 w 94"/>
                    <a:gd name="T3" fmla="*/ 2147483647 h 34"/>
                    <a:gd name="T4" fmla="*/ 2147483647 w 94"/>
                    <a:gd name="T5" fmla="*/ 2147483647 h 34"/>
                    <a:gd name="T6" fmla="*/ 2147483647 w 94"/>
                    <a:gd name="T7" fmla="*/ 2147483647 h 34"/>
                    <a:gd name="T8" fmla="*/ 2147483647 w 94"/>
                    <a:gd name="T9" fmla="*/ 2147483647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34"/>
                    <a:gd name="T17" fmla="*/ 94 w 9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34">
                      <a:moveTo>
                        <a:pt x="89" y="32"/>
                      </a:moveTo>
                      <a:cubicBezTo>
                        <a:pt x="84" y="34"/>
                        <a:pt x="61" y="29"/>
                        <a:pt x="38" y="20"/>
                      </a:cubicBezTo>
                      <a:cubicBezTo>
                        <a:pt x="15" y="12"/>
                        <a:pt x="0" y="4"/>
                        <a:pt x="5" y="2"/>
                      </a:cubicBezTo>
                      <a:cubicBezTo>
                        <a:pt x="10" y="0"/>
                        <a:pt x="33" y="5"/>
                        <a:pt x="56" y="14"/>
                      </a:cubicBezTo>
                      <a:cubicBezTo>
                        <a:pt x="80" y="22"/>
                        <a:pt x="94" y="30"/>
                        <a:pt x="89" y="32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693" name="Freeform 87"/>
                <p:cNvSpPr>
                  <a:spLocks/>
                </p:cNvSpPr>
                <p:nvPr/>
              </p:nvSpPr>
              <p:spPr bwMode="auto">
                <a:xfrm>
                  <a:off x="4168524" y="6378404"/>
                  <a:ext cx="361163" cy="128303"/>
                </a:xfrm>
                <a:custGeom>
                  <a:avLst/>
                  <a:gdLst>
                    <a:gd name="T0" fmla="*/ 2147483647 w 94"/>
                    <a:gd name="T1" fmla="*/ 2147483647 h 34"/>
                    <a:gd name="T2" fmla="*/ 2147483647 w 94"/>
                    <a:gd name="T3" fmla="*/ 2147483647 h 34"/>
                    <a:gd name="T4" fmla="*/ 2147483647 w 94"/>
                    <a:gd name="T5" fmla="*/ 2147483647 h 34"/>
                    <a:gd name="T6" fmla="*/ 2147483647 w 94"/>
                    <a:gd name="T7" fmla="*/ 2147483647 h 34"/>
                    <a:gd name="T8" fmla="*/ 2147483647 w 94"/>
                    <a:gd name="T9" fmla="*/ 2147483647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34"/>
                    <a:gd name="T17" fmla="*/ 94 w 9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34">
                      <a:moveTo>
                        <a:pt x="89" y="2"/>
                      </a:moveTo>
                      <a:cubicBezTo>
                        <a:pt x="94" y="4"/>
                        <a:pt x="80" y="12"/>
                        <a:pt x="57" y="20"/>
                      </a:cubicBezTo>
                      <a:cubicBezTo>
                        <a:pt x="33" y="29"/>
                        <a:pt x="10" y="34"/>
                        <a:pt x="5" y="32"/>
                      </a:cubicBezTo>
                      <a:cubicBezTo>
                        <a:pt x="0" y="30"/>
                        <a:pt x="14" y="22"/>
                        <a:pt x="37" y="14"/>
                      </a:cubicBezTo>
                      <a:cubicBezTo>
                        <a:pt x="61" y="5"/>
                        <a:pt x="84" y="0"/>
                        <a:pt x="89" y="2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694" name="Freeform 88"/>
                <p:cNvSpPr>
                  <a:spLocks/>
                </p:cNvSpPr>
                <p:nvPr/>
              </p:nvSpPr>
              <p:spPr bwMode="auto">
                <a:xfrm>
                  <a:off x="4263014" y="6412618"/>
                  <a:ext cx="170083" cy="57024"/>
                </a:xfrm>
                <a:custGeom>
                  <a:avLst/>
                  <a:gdLst>
                    <a:gd name="T0" fmla="*/ 2147483647 w 44"/>
                    <a:gd name="T1" fmla="*/ 2147483647 h 15"/>
                    <a:gd name="T2" fmla="*/ 2147483647 w 44"/>
                    <a:gd name="T3" fmla="*/ 2147483647 h 15"/>
                    <a:gd name="T4" fmla="*/ 2147483647 w 44"/>
                    <a:gd name="T5" fmla="*/ 2147483647 h 15"/>
                    <a:gd name="T6" fmla="*/ 2147483647 w 44"/>
                    <a:gd name="T7" fmla="*/ 2147483647 h 15"/>
                    <a:gd name="T8" fmla="*/ 2147483647 w 44"/>
                    <a:gd name="T9" fmla="*/ 2147483647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15"/>
                    <a:gd name="T17" fmla="*/ 44 w 44"/>
                    <a:gd name="T18" fmla="*/ 15 h 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15">
                      <a:moveTo>
                        <a:pt x="33" y="13"/>
                      </a:moveTo>
                      <a:cubicBezTo>
                        <a:pt x="42" y="11"/>
                        <a:pt x="44" y="7"/>
                        <a:pt x="38" y="4"/>
                      </a:cubicBezTo>
                      <a:cubicBezTo>
                        <a:pt x="32" y="1"/>
                        <a:pt x="20" y="0"/>
                        <a:pt x="11" y="2"/>
                      </a:cubicBezTo>
                      <a:cubicBezTo>
                        <a:pt x="2" y="4"/>
                        <a:pt x="0" y="8"/>
                        <a:pt x="6" y="12"/>
                      </a:cubicBezTo>
                      <a:cubicBezTo>
                        <a:pt x="12" y="15"/>
                        <a:pt x="25" y="15"/>
                        <a:pt x="33" y="13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3B3B3B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202" name="Group 262"/>
              <p:cNvGrpSpPr>
                <a:grpSpLocks/>
              </p:cNvGrpSpPr>
              <p:nvPr/>
            </p:nvGrpSpPr>
            <p:grpSpPr bwMode="auto">
              <a:xfrm>
                <a:off x="5236738" y="5138472"/>
                <a:ext cx="432242" cy="72432"/>
                <a:chOff x="7180382" y="1375614"/>
                <a:chExt cx="1462206" cy="429373"/>
              </a:xfrm>
            </p:grpSpPr>
            <p:sp>
              <p:nvSpPr>
                <p:cNvPr id="657" name="Line 37"/>
                <p:cNvSpPr>
                  <a:spLocks noChangeShapeType="1"/>
                </p:cNvSpPr>
                <p:nvPr/>
              </p:nvSpPr>
              <p:spPr bwMode="auto">
                <a:xfrm>
                  <a:off x="7422721" y="1461724"/>
                  <a:ext cx="1219675" cy="5083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58" name="Line 38"/>
                <p:cNvSpPr>
                  <a:spLocks noChangeShapeType="1"/>
                </p:cNvSpPr>
                <p:nvPr/>
              </p:nvSpPr>
              <p:spPr bwMode="auto">
                <a:xfrm>
                  <a:off x="7325761" y="1599018"/>
                  <a:ext cx="1224776" cy="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59" name="Line 39"/>
                <p:cNvSpPr>
                  <a:spLocks noChangeShapeType="1"/>
                </p:cNvSpPr>
                <p:nvPr/>
              </p:nvSpPr>
              <p:spPr bwMode="auto">
                <a:xfrm>
                  <a:off x="7198178" y="1731228"/>
                  <a:ext cx="1219675" cy="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6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284935" y="1380364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61" name="Freeform 43"/>
                <p:cNvSpPr>
                  <a:spLocks/>
                </p:cNvSpPr>
                <p:nvPr/>
              </p:nvSpPr>
              <p:spPr bwMode="auto">
                <a:xfrm>
                  <a:off x="7540097" y="143629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3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2"/>
                      </a:lnTo>
                      <a:lnTo>
                        <a:pt x="31" y="33"/>
                      </a:lnTo>
                      <a:lnTo>
                        <a:pt x="26" y="34"/>
                      </a:lnTo>
                      <a:lnTo>
                        <a:pt x="21" y="33"/>
                      </a:lnTo>
                      <a:lnTo>
                        <a:pt x="16" y="32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662" name="Freeform 44"/>
                <p:cNvSpPr>
                  <a:spLocks/>
                </p:cNvSpPr>
                <p:nvPr/>
              </p:nvSpPr>
              <p:spPr bwMode="auto">
                <a:xfrm>
                  <a:off x="7989181" y="1436298"/>
                  <a:ext cx="193923" cy="50850"/>
                </a:xfrm>
                <a:custGeom>
                  <a:avLst/>
                  <a:gdLst>
                    <a:gd name="T0" fmla="*/ 2147483647 w 51"/>
                    <a:gd name="T1" fmla="*/ 2147483647 h 35"/>
                    <a:gd name="T2" fmla="*/ 2147483647 w 51"/>
                    <a:gd name="T3" fmla="*/ 2147483647 h 35"/>
                    <a:gd name="T4" fmla="*/ 2147483647 w 51"/>
                    <a:gd name="T5" fmla="*/ 2147483647 h 35"/>
                    <a:gd name="T6" fmla="*/ 2147483647 w 51"/>
                    <a:gd name="T7" fmla="*/ 2147483647 h 35"/>
                    <a:gd name="T8" fmla="*/ 2147483647 w 51"/>
                    <a:gd name="T9" fmla="*/ 2147483647 h 35"/>
                    <a:gd name="T10" fmla="*/ 2147483647 w 51"/>
                    <a:gd name="T11" fmla="*/ 2147483647 h 35"/>
                    <a:gd name="T12" fmla="*/ 2147483647 w 51"/>
                    <a:gd name="T13" fmla="*/ 2147483647 h 35"/>
                    <a:gd name="T14" fmla="*/ 2147483647 w 51"/>
                    <a:gd name="T15" fmla="*/ 2147483647 h 35"/>
                    <a:gd name="T16" fmla="*/ 2147483647 w 51"/>
                    <a:gd name="T17" fmla="*/ 2147483647 h 35"/>
                    <a:gd name="T18" fmla="*/ 2147483647 w 51"/>
                    <a:gd name="T19" fmla="*/ 2147483647 h 35"/>
                    <a:gd name="T20" fmla="*/ 2147483647 w 51"/>
                    <a:gd name="T21" fmla="*/ 2147483647 h 35"/>
                    <a:gd name="T22" fmla="*/ 2147483647 w 51"/>
                    <a:gd name="T23" fmla="*/ 2147483647 h 35"/>
                    <a:gd name="T24" fmla="*/ 2147483647 w 51"/>
                    <a:gd name="T25" fmla="*/ 2147483647 h 35"/>
                    <a:gd name="T26" fmla="*/ 2147483647 w 51"/>
                    <a:gd name="T27" fmla="*/ 2147483647 h 35"/>
                    <a:gd name="T28" fmla="*/ 2147483647 w 51"/>
                    <a:gd name="T29" fmla="*/ 2147483647 h 35"/>
                    <a:gd name="T30" fmla="*/ 2147483647 w 51"/>
                    <a:gd name="T31" fmla="*/ 2147483647 h 35"/>
                    <a:gd name="T32" fmla="*/ 2147483647 w 51"/>
                    <a:gd name="T33" fmla="*/ 2147483647 h 35"/>
                    <a:gd name="T34" fmla="*/ 2147483647 w 51"/>
                    <a:gd name="T35" fmla="*/ 2147483647 h 35"/>
                    <a:gd name="T36" fmla="*/ 0 w 51"/>
                    <a:gd name="T37" fmla="*/ 2147483647 h 35"/>
                    <a:gd name="T38" fmla="*/ 0 w 51"/>
                    <a:gd name="T39" fmla="*/ 2147483647 h 35"/>
                    <a:gd name="T40" fmla="*/ 2147483647 w 51"/>
                    <a:gd name="T41" fmla="*/ 2147483647 h 35"/>
                    <a:gd name="T42" fmla="*/ 2147483647 w 51"/>
                    <a:gd name="T43" fmla="*/ 2147483647 h 35"/>
                    <a:gd name="T44" fmla="*/ 2147483647 w 51"/>
                    <a:gd name="T45" fmla="*/ 2147483647 h 35"/>
                    <a:gd name="T46" fmla="*/ 2147483647 w 51"/>
                    <a:gd name="T47" fmla="*/ 2147483647 h 35"/>
                    <a:gd name="T48" fmla="*/ 2147483647 w 51"/>
                    <a:gd name="T49" fmla="*/ 2147483647 h 35"/>
                    <a:gd name="T50" fmla="*/ 2147483647 w 51"/>
                    <a:gd name="T51" fmla="*/ 2147483647 h 35"/>
                    <a:gd name="T52" fmla="*/ 2147483647 w 51"/>
                    <a:gd name="T53" fmla="*/ 2147483647 h 35"/>
                    <a:gd name="T54" fmla="*/ 2147483647 w 51"/>
                    <a:gd name="T55" fmla="*/ 0 h 35"/>
                    <a:gd name="T56" fmla="*/ 2147483647 w 51"/>
                    <a:gd name="T57" fmla="*/ 0 h 35"/>
                    <a:gd name="T58" fmla="*/ 2147483647 w 51"/>
                    <a:gd name="T59" fmla="*/ 2147483647 h 35"/>
                    <a:gd name="T60" fmla="*/ 2147483647 w 51"/>
                    <a:gd name="T61" fmla="*/ 2147483647 h 35"/>
                    <a:gd name="T62" fmla="*/ 2147483647 w 51"/>
                    <a:gd name="T63" fmla="*/ 2147483647 h 35"/>
                    <a:gd name="T64" fmla="*/ 2147483647 w 51"/>
                    <a:gd name="T65" fmla="*/ 2147483647 h 35"/>
                    <a:gd name="T66" fmla="*/ 2147483647 w 51"/>
                    <a:gd name="T67" fmla="*/ 2147483647 h 35"/>
                    <a:gd name="T68" fmla="*/ 2147483647 w 51"/>
                    <a:gd name="T69" fmla="*/ 2147483647 h 35"/>
                    <a:gd name="T70" fmla="*/ 2147483647 w 51"/>
                    <a:gd name="T71" fmla="*/ 2147483647 h 35"/>
                    <a:gd name="T72" fmla="*/ 2147483647 w 51"/>
                    <a:gd name="T73" fmla="*/ 2147483647 h 35"/>
                    <a:gd name="T74" fmla="*/ 2147483647 w 51"/>
                    <a:gd name="T75" fmla="*/ 2147483647 h 3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5"/>
                    <a:gd name="T116" fmla="*/ 51 w 51"/>
                    <a:gd name="T117" fmla="*/ 35 h 3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5">
                      <a:moveTo>
                        <a:pt x="51" y="18"/>
                      </a:moveTo>
                      <a:lnTo>
                        <a:pt x="51" y="18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30"/>
                      </a:lnTo>
                      <a:lnTo>
                        <a:pt x="40" y="32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5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2"/>
                      </a:lnTo>
                      <a:lnTo>
                        <a:pt x="8" y="30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663" name="Freeform 45"/>
                <p:cNvSpPr>
                  <a:spLocks/>
                </p:cNvSpPr>
                <p:nvPr/>
              </p:nvSpPr>
              <p:spPr bwMode="auto">
                <a:xfrm>
                  <a:off x="8387233" y="143629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5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664" name="Freeform 46"/>
                <p:cNvSpPr>
                  <a:spLocks/>
                </p:cNvSpPr>
                <p:nvPr/>
              </p:nvSpPr>
              <p:spPr bwMode="auto">
                <a:xfrm>
                  <a:off x="7412514" y="1578678"/>
                  <a:ext cx="188821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665" name="Freeform 47"/>
                <p:cNvSpPr>
                  <a:spLocks/>
                </p:cNvSpPr>
                <p:nvPr/>
              </p:nvSpPr>
              <p:spPr bwMode="auto">
                <a:xfrm>
                  <a:off x="7830979" y="1583764"/>
                  <a:ext cx="193923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5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666" name="Freeform 48"/>
                <p:cNvSpPr>
                  <a:spLocks/>
                </p:cNvSpPr>
                <p:nvPr/>
              </p:nvSpPr>
              <p:spPr bwMode="auto">
                <a:xfrm>
                  <a:off x="8254549" y="1573594"/>
                  <a:ext cx="188818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1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667" name="Freeform 49"/>
                <p:cNvSpPr>
                  <a:spLocks/>
                </p:cNvSpPr>
                <p:nvPr/>
              </p:nvSpPr>
              <p:spPr bwMode="auto">
                <a:xfrm>
                  <a:off x="7330862" y="1710888"/>
                  <a:ext cx="193923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668" name="Freeform 50"/>
                <p:cNvSpPr>
                  <a:spLocks/>
                </p:cNvSpPr>
                <p:nvPr/>
              </p:nvSpPr>
              <p:spPr bwMode="auto">
                <a:xfrm>
                  <a:off x="7728915" y="1710888"/>
                  <a:ext cx="188821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0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3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5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3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0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669" name="Freeform 51"/>
                <p:cNvSpPr>
                  <a:spLocks/>
                </p:cNvSpPr>
                <p:nvPr/>
              </p:nvSpPr>
              <p:spPr bwMode="auto">
                <a:xfrm>
                  <a:off x="8121865" y="171088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670" name="Line 52"/>
                <p:cNvSpPr>
                  <a:spLocks noChangeShapeType="1"/>
                </p:cNvSpPr>
                <p:nvPr/>
              </p:nvSpPr>
              <p:spPr bwMode="auto">
                <a:xfrm>
                  <a:off x="7417619" y="1456638"/>
                  <a:ext cx="1214570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71" name="Line 53"/>
                <p:cNvSpPr>
                  <a:spLocks noChangeShapeType="1"/>
                </p:cNvSpPr>
                <p:nvPr/>
              </p:nvSpPr>
              <p:spPr bwMode="auto">
                <a:xfrm>
                  <a:off x="7310449" y="1593934"/>
                  <a:ext cx="1224776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72" name="Line 54"/>
                <p:cNvSpPr>
                  <a:spLocks noChangeShapeType="1"/>
                </p:cNvSpPr>
                <p:nvPr/>
              </p:nvSpPr>
              <p:spPr bwMode="auto">
                <a:xfrm>
                  <a:off x="7182870" y="1726145"/>
                  <a:ext cx="1219671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7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269624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7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728915" y="1380364"/>
                  <a:ext cx="433777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7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13606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7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8126967" y="1380364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111659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203" name="Group 261"/>
                <p:cNvGrpSpPr>
                  <a:grpSpLocks/>
                </p:cNvGrpSpPr>
                <p:nvPr/>
              </p:nvGrpSpPr>
              <p:grpSpPr bwMode="auto">
                <a:xfrm>
                  <a:off x="7315885" y="1426210"/>
                  <a:ext cx="1245206" cy="324081"/>
                  <a:chOff x="7315885" y="1426210"/>
                  <a:chExt cx="1245206" cy="324081"/>
                </a:xfrm>
              </p:grpSpPr>
              <p:sp>
                <p:nvSpPr>
                  <p:cNvPr id="679" name="Freeform 58"/>
                  <p:cNvSpPr>
                    <a:spLocks/>
                  </p:cNvSpPr>
                  <p:nvPr/>
                </p:nvSpPr>
                <p:spPr bwMode="auto">
                  <a:xfrm>
                    <a:off x="7529890" y="1426127"/>
                    <a:ext cx="188818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3"/>
                        </a:lnTo>
                        <a:lnTo>
                          <a:pt x="47" y="26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2"/>
                        </a:lnTo>
                        <a:lnTo>
                          <a:pt x="31" y="33"/>
                        </a:lnTo>
                        <a:lnTo>
                          <a:pt x="26" y="34"/>
                        </a:lnTo>
                        <a:lnTo>
                          <a:pt x="21" y="33"/>
                        </a:lnTo>
                        <a:lnTo>
                          <a:pt x="16" y="32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6"/>
                        </a:lnTo>
                        <a:lnTo>
                          <a:pt x="2" y="23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680" name="Freeform 59"/>
                  <p:cNvSpPr>
                    <a:spLocks/>
                  </p:cNvSpPr>
                  <p:nvPr/>
                </p:nvSpPr>
                <p:spPr bwMode="auto">
                  <a:xfrm>
                    <a:off x="7978975" y="1426127"/>
                    <a:ext cx="188818" cy="45766"/>
                  </a:xfrm>
                  <a:custGeom>
                    <a:avLst/>
                    <a:gdLst>
                      <a:gd name="T0" fmla="*/ 2147483647 w 51"/>
                      <a:gd name="T1" fmla="*/ 2147483647 h 35"/>
                      <a:gd name="T2" fmla="*/ 2147483647 w 51"/>
                      <a:gd name="T3" fmla="*/ 2147483647 h 35"/>
                      <a:gd name="T4" fmla="*/ 2147483647 w 51"/>
                      <a:gd name="T5" fmla="*/ 2147483647 h 35"/>
                      <a:gd name="T6" fmla="*/ 2147483647 w 51"/>
                      <a:gd name="T7" fmla="*/ 2147483647 h 35"/>
                      <a:gd name="T8" fmla="*/ 2147483647 w 51"/>
                      <a:gd name="T9" fmla="*/ 2147483647 h 35"/>
                      <a:gd name="T10" fmla="*/ 2147483647 w 51"/>
                      <a:gd name="T11" fmla="*/ 2147483647 h 35"/>
                      <a:gd name="T12" fmla="*/ 2147483647 w 51"/>
                      <a:gd name="T13" fmla="*/ 2147483647 h 35"/>
                      <a:gd name="T14" fmla="*/ 2147483647 w 51"/>
                      <a:gd name="T15" fmla="*/ 2147483647 h 35"/>
                      <a:gd name="T16" fmla="*/ 2147483647 w 51"/>
                      <a:gd name="T17" fmla="*/ 2147483647 h 35"/>
                      <a:gd name="T18" fmla="*/ 2147483647 w 51"/>
                      <a:gd name="T19" fmla="*/ 2147483647 h 35"/>
                      <a:gd name="T20" fmla="*/ 2147483647 w 51"/>
                      <a:gd name="T21" fmla="*/ 2147483647 h 35"/>
                      <a:gd name="T22" fmla="*/ 2147483647 w 51"/>
                      <a:gd name="T23" fmla="*/ 2147483647 h 35"/>
                      <a:gd name="T24" fmla="*/ 2147483647 w 51"/>
                      <a:gd name="T25" fmla="*/ 2147483647 h 35"/>
                      <a:gd name="T26" fmla="*/ 2147483647 w 51"/>
                      <a:gd name="T27" fmla="*/ 2147483647 h 35"/>
                      <a:gd name="T28" fmla="*/ 2147483647 w 51"/>
                      <a:gd name="T29" fmla="*/ 2147483647 h 35"/>
                      <a:gd name="T30" fmla="*/ 2147483647 w 51"/>
                      <a:gd name="T31" fmla="*/ 2147483647 h 35"/>
                      <a:gd name="T32" fmla="*/ 2147483647 w 51"/>
                      <a:gd name="T33" fmla="*/ 2147483647 h 35"/>
                      <a:gd name="T34" fmla="*/ 2147483647 w 51"/>
                      <a:gd name="T35" fmla="*/ 2147483647 h 35"/>
                      <a:gd name="T36" fmla="*/ 0 w 51"/>
                      <a:gd name="T37" fmla="*/ 2147483647 h 35"/>
                      <a:gd name="T38" fmla="*/ 0 w 51"/>
                      <a:gd name="T39" fmla="*/ 2147483647 h 35"/>
                      <a:gd name="T40" fmla="*/ 2147483647 w 51"/>
                      <a:gd name="T41" fmla="*/ 2147483647 h 35"/>
                      <a:gd name="T42" fmla="*/ 2147483647 w 51"/>
                      <a:gd name="T43" fmla="*/ 2147483647 h 35"/>
                      <a:gd name="T44" fmla="*/ 2147483647 w 51"/>
                      <a:gd name="T45" fmla="*/ 2147483647 h 35"/>
                      <a:gd name="T46" fmla="*/ 2147483647 w 51"/>
                      <a:gd name="T47" fmla="*/ 2147483647 h 35"/>
                      <a:gd name="T48" fmla="*/ 2147483647 w 51"/>
                      <a:gd name="T49" fmla="*/ 2147483647 h 35"/>
                      <a:gd name="T50" fmla="*/ 2147483647 w 51"/>
                      <a:gd name="T51" fmla="*/ 2147483647 h 35"/>
                      <a:gd name="T52" fmla="*/ 2147483647 w 51"/>
                      <a:gd name="T53" fmla="*/ 2147483647 h 35"/>
                      <a:gd name="T54" fmla="*/ 2147483647 w 51"/>
                      <a:gd name="T55" fmla="*/ 0 h 35"/>
                      <a:gd name="T56" fmla="*/ 2147483647 w 51"/>
                      <a:gd name="T57" fmla="*/ 0 h 35"/>
                      <a:gd name="T58" fmla="*/ 2147483647 w 51"/>
                      <a:gd name="T59" fmla="*/ 2147483647 h 35"/>
                      <a:gd name="T60" fmla="*/ 2147483647 w 51"/>
                      <a:gd name="T61" fmla="*/ 2147483647 h 35"/>
                      <a:gd name="T62" fmla="*/ 2147483647 w 51"/>
                      <a:gd name="T63" fmla="*/ 2147483647 h 35"/>
                      <a:gd name="T64" fmla="*/ 2147483647 w 51"/>
                      <a:gd name="T65" fmla="*/ 2147483647 h 35"/>
                      <a:gd name="T66" fmla="*/ 2147483647 w 51"/>
                      <a:gd name="T67" fmla="*/ 2147483647 h 35"/>
                      <a:gd name="T68" fmla="*/ 2147483647 w 51"/>
                      <a:gd name="T69" fmla="*/ 2147483647 h 35"/>
                      <a:gd name="T70" fmla="*/ 2147483647 w 51"/>
                      <a:gd name="T71" fmla="*/ 2147483647 h 35"/>
                      <a:gd name="T72" fmla="*/ 2147483647 w 51"/>
                      <a:gd name="T73" fmla="*/ 2147483647 h 35"/>
                      <a:gd name="T74" fmla="*/ 2147483647 w 51"/>
                      <a:gd name="T75" fmla="*/ 2147483647 h 35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5"/>
                      <a:gd name="T116" fmla="*/ 51 w 51"/>
                      <a:gd name="T117" fmla="*/ 35 h 35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5">
                        <a:moveTo>
                          <a:pt x="51" y="18"/>
                        </a:moveTo>
                        <a:lnTo>
                          <a:pt x="51" y="18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30"/>
                        </a:lnTo>
                        <a:lnTo>
                          <a:pt x="40" y="32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5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2"/>
                        </a:lnTo>
                        <a:lnTo>
                          <a:pt x="8" y="30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1"/>
                        </a:lnTo>
                        <a:lnTo>
                          <a:pt x="0" y="18"/>
                        </a:lnTo>
                        <a:lnTo>
                          <a:pt x="1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0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6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681" name="Freeform 60"/>
                  <p:cNvSpPr>
                    <a:spLocks/>
                  </p:cNvSpPr>
                  <p:nvPr/>
                </p:nvSpPr>
                <p:spPr bwMode="auto">
                  <a:xfrm>
                    <a:off x="8371922" y="1426127"/>
                    <a:ext cx="188821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1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5" y="27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0"/>
                        </a:lnTo>
                        <a:lnTo>
                          <a:pt x="5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682" name="Freeform 61"/>
                  <p:cNvSpPr>
                    <a:spLocks/>
                  </p:cNvSpPr>
                  <p:nvPr/>
                </p:nvSpPr>
                <p:spPr bwMode="auto">
                  <a:xfrm>
                    <a:off x="7402307" y="1573593"/>
                    <a:ext cx="188821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683" name="Freeform 62"/>
                  <p:cNvSpPr>
                    <a:spLocks/>
                  </p:cNvSpPr>
                  <p:nvPr/>
                </p:nvSpPr>
                <p:spPr bwMode="auto">
                  <a:xfrm>
                    <a:off x="7825878" y="1573593"/>
                    <a:ext cx="183717" cy="50850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2147483647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2147483647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0" y="21"/>
                        </a:lnTo>
                        <a:lnTo>
                          <a:pt x="0" y="17"/>
                        </a:lnTo>
                        <a:lnTo>
                          <a:pt x="0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0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5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684" name="Freeform 63"/>
                  <p:cNvSpPr>
                    <a:spLocks/>
                  </p:cNvSpPr>
                  <p:nvPr/>
                </p:nvSpPr>
                <p:spPr bwMode="auto">
                  <a:xfrm>
                    <a:off x="8239238" y="1568506"/>
                    <a:ext cx="188821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2147483647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2147483647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1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1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1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6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685" name="Freeform 64"/>
                  <p:cNvSpPr>
                    <a:spLocks/>
                  </p:cNvSpPr>
                  <p:nvPr/>
                </p:nvSpPr>
                <p:spPr bwMode="auto">
                  <a:xfrm>
                    <a:off x="7325760" y="1705803"/>
                    <a:ext cx="188818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5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0" y="21"/>
                        </a:lnTo>
                        <a:lnTo>
                          <a:pt x="0" y="17"/>
                        </a:lnTo>
                        <a:lnTo>
                          <a:pt x="0" y="14"/>
                        </a:lnTo>
                        <a:lnTo>
                          <a:pt x="2" y="10"/>
                        </a:lnTo>
                        <a:lnTo>
                          <a:pt x="4" y="8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5" y="0"/>
                        </a:lnTo>
                        <a:lnTo>
                          <a:pt x="31" y="0"/>
                        </a:lnTo>
                        <a:lnTo>
                          <a:pt x="35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686" name="Freeform 65"/>
                  <p:cNvSpPr>
                    <a:spLocks/>
                  </p:cNvSpPr>
                  <p:nvPr/>
                </p:nvSpPr>
                <p:spPr bwMode="auto">
                  <a:xfrm>
                    <a:off x="7718708" y="1705803"/>
                    <a:ext cx="183717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0" y="20"/>
                        </a:lnTo>
                        <a:lnTo>
                          <a:pt x="49" y="24"/>
                        </a:lnTo>
                        <a:lnTo>
                          <a:pt x="47" y="26"/>
                        </a:lnTo>
                        <a:lnTo>
                          <a:pt x="43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5" y="34"/>
                        </a:lnTo>
                        <a:lnTo>
                          <a:pt x="20" y="34"/>
                        </a:lnTo>
                        <a:lnTo>
                          <a:pt x="15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6"/>
                        </a:lnTo>
                        <a:lnTo>
                          <a:pt x="2" y="24"/>
                        </a:lnTo>
                        <a:lnTo>
                          <a:pt x="0" y="20"/>
                        </a:lnTo>
                        <a:lnTo>
                          <a:pt x="0" y="17"/>
                        </a:lnTo>
                        <a:lnTo>
                          <a:pt x="0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5" y="1"/>
                        </a:lnTo>
                        <a:lnTo>
                          <a:pt x="20" y="0"/>
                        </a:lnTo>
                        <a:lnTo>
                          <a:pt x="25" y="0"/>
                        </a:lnTo>
                        <a:lnTo>
                          <a:pt x="31" y="0"/>
                        </a:lnTo>
                        <a:lnTo>
                          <a:pt x="35" y="1"/>
                        </a:lnTo>
                        <a:lnTo>
                          <a:pt x="40" y="3"/>
                        </a:lnTo>
                        <a:lnTo>
                          <a:pt x="43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0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687" name="Freeform 66"/>
                  <p:cNvSpPr>
                    <a:spLocks/>
                  </p:cNvSpPr>
                  <p:nvPr/>
                </p:nvSpPr>
                <p:spPr bwMode="auto">
                  <a:xfrm>
                    <a:off x="8106554" y="1705803"/>
                    <a:ext cx="193923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6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6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</p:grpSp>
          </p:grpSp>
          <p:cxnSp>
            <p:nvCxnSpPr>
              <p:cNvPr id="656" name="Straight Connector 655"/>
              <p:cNvCxnSpPr/>
              <p:nvPr/>
            </p:nvCxnSpPr>
            <p:spPr>
              <a:xfrm>
                <a:off x="5076056" y="5195031"/>
                <a:ext cx="187062" cy="42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4" name="Straight Connector 233"/>
            <p:cNvCxnSpPr/>
            <p:nvPr/>
          </p:nvCxnSpPr>
          <p:spPr>
            <a:xfrm rot="5400000" flipH="1" flipV="1">
              <a:off x="6715785" y="4892472"/>
              <a:ext cx="192148" cy="1509"/>
            </a:xfrm>
            <a:prstGeom prst="line">
              <a:avLst/>
            </a:prstGeom>
            <a:ln w="63500" cmpd="dbl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590"/>
            <p:cNvGrpSpPr/>
            <p:nvPr/>
          </p:nvGrpSpPr>
          <p:grpSpPr>
            <a:xfrm>
              <a:off x="6379056" y="4917245"/>
              <a:ext cx="576064" cy="1248059"/>
              <a:chOff x="5076056" y="5133269"/>
              <a:chExt cx="695450" cy="841429"/>
            </a:xfrm>
          </p:grpSpPr>
          <p:grpSp>
            <p:nvGrpSpPr>
              <p:cNvPr id="205" name="Group 440"/>
              <p:cNvGrpSpPr>
                <a:grpSpLocks/>
              </p:cNvGrpSpPr>
              <p:nvPr/>
            </p:nvGrpSpPr>
            <p:grpSpPr bwMode="auto">
              <a:xfrm>
                <a:off x="5146959" y="5832300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206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626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007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627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131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628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131"/>
                    <a:ext cx="894558" cy="204876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623" name="Straight Connector 107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24" name="Straight Connector 1080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625" name="Rectangle 1081"/>
                <p:cNvSpPr>
                  <a:spLocks noChangeArrowheads="1"/>
                </p:cNvSpPr>
                <p:nvPr/>
              </p:nvSpPr>
              <p:spPr bwMode="auto">
                <a:xfrm>
                  <a:off x="7802157" y="3210765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207" name="Group 448"/>
              <p:cNvGrpSpPr>
                <a:grpSpLocks/>
              </p:cNvGrpSpPr>
              <p:nvPr/>
            </p:nvGrpSpPr>
            <p:grpSpPr bwMode="auto">
              <a:xfrm>
                <a:off x="5146959" y="5765369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208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619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066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620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189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621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189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616" name="Straight Connector 107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17" name="Straight Connector 1073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618" name="Rectangle 1074"/>
                <p:cNvSpPr>
                  <a:spLocks noChangeArrowheads="1"/>
                </p:cNvSpPr>
                <p:nvPr/>
              </p:nvSpPr>
              <p:spPr bwMode="auto">
                <a:xfrm>
                  <a:off x="7802157" y="3210824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209" name="Group 456"/>
              <p:cNvGrpSpPr>
                <a:grpSpLocks/>
              </p:cNvGrpSpPr>
              <p:nvPr/>
            </p:nvGrpSpPr>
            <p:grpSpPr bwMode="auto">
              <a:xfrm>
                <a:off x="5146959" y="5698443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210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612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112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613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235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614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235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609" name="Straight Connector 1065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10" name="Straight Connector 1066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611" name="Rectangle 1067"/>
                <p:cNvSpPr>
                  <a:spLocks noChangeArrowheads="1"/>
                </p:cNvSpPr>
                <p:nvPr/>
              </p:nvSpPr>
              <p:spPr bwMode="auto">
                <a:xfrm>
                  <a:off x="7802157" y="3210871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211" name="Group 464"/>
              <p:cNvGrpSpPr>
                <a:grpSpLocks/>
              </p:cNvGrpSpPr>
              <p:nvPr/>
            </p:nvGrpSpPr>
            <p:grpSpPr bwMode="auto">
              <a:xfrm>
                <a:off x="5146959" y="5631517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212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605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157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606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280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607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280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602" name="Straight Connector 1058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03" name="Straight Connector 105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604" name="Rectangle 1060"/>
                <p:cNvSpPr>
                  <a:spLocks noChangeArrowheads="1"/>
                </p:cNvSpPr>
                <p:nvPr/>
              </p:nvSpPr>
              <p:spPr bwMode="auto">
                <a:xfrm>
                  <a:off x="7802157" y="3210915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213" name="Group 1416"/>
              <p:cNvGrpSpPr>
                <a:grpSpLocks/>
              </p:cNvGrpSpPr>
              <p:nvPr/>
            </p:nvGrpSpPr>
            <p:grpSpPr bwMode="auto">
              <a:xfrm>
                <a:off x="5146959" y="5564591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214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598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205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599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328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600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328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595" name="Straight Connector 1051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96" name="Straight Connector 105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597" name="Rectangle 1053"/>
                <p:cNvSpPr>
                  <a:spLocks noChangeArrowheads="1"/>
                </p:cNvSpPr>
                <p:nvPr/>
              </p:nvSpPr>
              <p:spPr bwMode="auto">
                <a:xfrm>
                  <a:off x="7802157" y="3210963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223" name="Group 400"/>
              <p:cNvGrpSpPr>
                <a:grpSpLocks/>
              </p:cNvGrpSpPr>
              <p:nvPr/>
            </p:nvGrpSpPr>
            <p:grpSpPr bwMode="auto">
              <a:xfrm>
                <a:off x="5146959" y="5500475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224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591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615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592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738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593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738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588" name="Straight Connector 112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89" name="Straight Connector 1123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590" name="Rectangle 1124"/>
                <p:cNvSpPr>
                  <a:spLocks noChangeArrowheads="1"/>
                </p:cNvSpPr>
                <p:nvPr/>
              </p:nvSpPr>
              <p:spPr bwMode="auto">
                <a:xfrm>
                  <a:off x="7802157" y="3210372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225" name="Group 408"/>
              <p:cNvGrpSpPr>
                <a:grpSpLocks/>
              </p:cNvGrpSpPr>
              <p:nvPr/>
            </p:nvGrpSpPr>
            <p:grpSpPr bwMode="auto">
              <a:xfrm>
                <a:off x="5146959" y="5433548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229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584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667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585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789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586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789"/>
                    <a:ext cx="894558" cy="204878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581" name="Straight Connector 1130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82" name="Straight Connector 1131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583" name="Rectangle 1132"/>
                <p:cNvSpPr>
                  <a:spLocks noChangeArrowheads="1"/>
                </p:cNvSpPr>
                <p:nvPr/>
              </p:nvSpPr>
              <p:spPr bwMode="auto">
                <a:xfrm>
                  <a:off x="7802157" y="3210424"/>
                  <a:ext cx="255588" cy="57551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231" name="Group 416"/>
              <p:cNvGrpSpPr>
                <a:grpSpLocks/>
              </p:cNvGrpSpPr>
              <p:nvPr/>
            </p:nvGrpSpPr>
            <p:grpSpPr bwMode="auto">
              <a:xfrm>
                <a:off x="5146959" y="5366626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233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577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01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578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824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579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824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574" name="Straight Connector 1138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75" name="Straight Connector 113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576" name="Rectangle 1140"/>
                <p:cNvSpPr>
                  <a:spLocks noChangeArrowheads="1"/>
                </p:cNvSpPr>
                <p:nvPr/>
              </p:nvSpPr>
              <p:spPr bwMode="auto">
                <a:xfrm>
                  <a:off x="7802157" y="3210458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235" name="Group 424"/>
              <p:cNvGrpSpPr>
                <a:grpSpLocks/>
              </p:cNvGrpSpPr>
              <p:nvPr/>
            </p:nvGrpSpPr>
            <p:grpSpPr bwMode="auto">
              <a:xfrm>
                <a:off x="5146959" y="5299696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239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570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58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571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880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572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880"/>
                    <a:ext cx="894558" cy="204878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567" name="Straight Connector 1146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68" name="Straight Connector 1147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569" name="Rectangle 1148"/>
                <p:cNvSpPr>
                  <a:spLocks noChangeArrowheads="1"/>
                </p:cNvSpPr>
                <p:nvPr/>
              </p:nvSpPr>
              <p:spPr bwMode="auto">
                <a:xfrm>
                  <a:off x="7802157" y="3210515"/>
                  <a:ext cx="255588" cy="57551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240" name="Group 432"/>
              <p:cNvGrpSpPr>
                <a:grpSpLocks/>
              </p:cNvGrpSpPr>
              <p:nvPr/>
            </p:nvGrpSpPr>
            <p:grpSpPr bwMode="auto">
              <a:xfrm>
                <a:off x="5146959" y="5232774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241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563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92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564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915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565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915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560" name="Straight Connector 1154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61" name="Straight Connector 1155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562" name="Rectangle 1156"/>
                <p:cNvSpPr>
                  <a:spLocks noChangeArrowheads="1"/>
                </p:cNvSpPr>
                <p:nvPr/>
              </p:nvSpPr>
              <p:spPr bwMode="auto">
                <a:xfrm>
                  <a:off x="7802157" y="3210549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503" name="Straight Connector 1217"/>
              <p:cNvCxnSpPr>
                <a:cxnSpLocks noChangeShapeType="1"/>
              </p:cNvCxnSpPr>
              <p:nvPr/>
            </p:nvCxnSpPr>
            <p:spPr bwMode="auto">
              <a:xfrm>
                <a:off x="5083599" y="534600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04" name="Straight Connector 1265"/>
              <p:cNvCxnSpPr>
                <a:cxnSpLocks noChangeShapeType="1"/>
              </p:cNvCxnSpPr>
              <p:nvPr/>
            </p:nvCxnSpPr>
            <p:spPr bwMode="auto">
              <a:xfrm>
                <a:off x="5083599" y="541291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05" name="Straight Connector 1266"/>
              <p:cNvCxnSpPr>
                <a:cxnSpLocks noChangeShapeType="1"/>
              </p:cNvCxnSpPr>
              <p:nvPr/>
            </p:nvCxnSpPr>
            <p:spPr bwMode="auto">
              <a:xfrm>
                <a:off x="5083599" y="5478965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06" name="Straight Connector 1267"/>
              <p:cNvCxnSpPr>
                <a:cxnSpLocks noChangeShapeType="1"/>
              </p:cNvCxnSpPr>
              <p:nvPr/>
            </p:nvCxnSpPr>
            <p:spPr bwMode="auto">
              <a:xfrm>
                <a:off x="5083599" y="554587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07" name="Straight Connector 1268"/>
              <p:cNvCxnSpPr>
                <a:cxnSpLocks noChangeShapeType="1"/>
              </p:cNvCxnSpPr>
              <p:nvPr/>
            </p:nvCxnSpPr>
            <p:spPr bwMode="auto">
              <a:xfrm>
                <a:off x="5083599" y="561192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08" name="Straight Connector 1269"/>
              <p:cNvCxnSpPr>
                <a:cxnSpLocks noChangeShapeType="1"/>
              </p:cNvCxnSpPr>
              <p:nvPr/>
            </p:nvCxnSpPr>
            <p:spPr bwMode="auto">
              <a:xfrm>
                <a:off x="5083599" y="567883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09" name="Straight Connector 1270"/>
              <p:cNvCxnSpPr>
                <a:cxnSpLocks noChangeShapeType="1"/>
              </p:cNvCxnSpPr>
              <p:nvPr/>
            </p:nvCxnSpPr>
            <p:spPr bwMode="auto">
              <a:xfrm>
                <a:off x="5083599" y="574488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10" name="Straight Connector 1271"/>
              <p:cNvCxnSpPr>
                <a:cxnSpLocks noChangeShapeType="1"/>
              </p:cNvCxnSpPr>
              <p:nvPr/>
            </p:nvCxnSpPr>
            <p:spPr bwMode="auto">
              <a:xfrm>
                <a:off x="5083599" y="581179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11" name="Straight Connector 1300"/>
              <p:cNvCxnSpPr>
                <a:cxnSpLocks noChangeShapeType="1"/>
              </p:cNvCxnSpPr>
              <p:nvPr/>
            </p:nvCxnSpPr>
            <p:spPr bwMode="auto">
              <a:xfrm>
                <a:off x="5076056" y="5189884"/>
                <a:ext cx="2" cy="61538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</p:cxnSp>
          <p:sp>
            <p:nvSpPr>
              <p:cNvPr id="512" name="Freeform 62"/>
              <p:cNvSpPr>
                <a:spLocks/>
              </p:cNvSpPr>
              <p:nvPr/>
            </p:nvSpPr>
            <p:spPr bwMode="auto">
              <a:xfrm>
                <a:off x="5622157" y="5133269"/>
                <a:ext cx="149349" cy="135533"/>
              </a:xfrm>
              <a:custGeom>
                <a:avLst/>
                <a:gdLst>
                  <a:gd name="T0" fmla="*/ 0 w 127"/>
                  <a:gd name="T1" fmla="*/ 2147483647 h 232"/>
                  <a:gd name="T2" fmla="*/ 2147483647 w 127"/>
                  <a:gd name="T3" fmla="*/ 0 h 232"/>
                  <a:gd name="T4" fmla="*/ 2147483647 w 127"/>
                  <a:gd name="T5" fmla="*/ 2147483647 h 232"/>
                  <a:gd name="T6" fmla="*/ 0 w 127"/>
                  <a:gd name="T7" fmla="*/ 2147483647 h 232"/>
                  <a:gd name="T8" fmla="*/ 0 w 127"/>
                  <a:gd name="T9" fmla="*/ 2147483647 h 232"/>
                  <a:gd name="T10" fmla="*/ 0 w 127"/>
                  <a:gd name="T11" fmla="*/ 2147483647 h 2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"/>
                  <a:gd name="T19" fmla="*/ 0 h 232"/>
                  <a:gd name="T20" fmla="*/ 127 w 127"/>
                  <a:gd name="T21" fmla="*/ 232 h 2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" h="232">
                    <a:moveTo>
                      <a:pt x="0" y="125"/>
                    </a:moveTo>
                    <a:lnTo>
                      <a:pt x="127" y="0"/>
                    </a:lnTo>
                    <a:lnTo>
                      <a:pt x="127" y="106"/>
                    </a:lnTo>
                    <a:lnTo>
                      <a:pt x="0" y="232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015B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513" name="Freeform 63"/>
              <p:cNvSpPr>
                <a:spLocks/>
              </p:cNvSpPr>
              <p:nvPr/>
            </p:nvSpPr>
            <p:spPr bwMode="auto">
              <a:xfrm>
                <a:off x="5622157" y="5133269"/>
                <a:ext cx="149349" cy="135533"/>
              </a:xfrm>
              <a:custGeom>
                <a:avLst/>
                <a:gdLst>
                  <a:gd name="T0" fmla="*/ 0 w 127"/>
                  <a:gd name="T1" fmla="*/ 2147483647 h 232"/>
                  <a:gd name="T2" fmla="*/ 2147483647 w 127"/>
                  <a:gd name="T3" fmla="*/ 0 h 232"/>
                  <a:gd name="T4" fmla="*/ 2147483647 w 127"/>
                  <a:gd name="T5" fmla="*/ 2147483647 h 232"/>
                  <a:gd name="T6" fmla="*/ 0 w 127"/>
                  <a:gd name="T7" fmla="*/ 2147483647 h 232"/>
                  <a:gd name="T8" fmla="*/ 0 w 127"/>
                  <a:gd name="T9" fmla="*/ 2147483647 h 232"/>
                  <a:gd name="T10" fmla="*/ 0 w 127"/>
                  <a:gd name="T11" fmla="*/ 2147483647 h 2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"/>
                  <a:gd name="T19" fmla="*/ 0 h 232"/>
                  <a:gd name="T20" fmla="*/ 127 w 127"/>
                  <a:gd name="T21" fmla="*/ 232 h 2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" h="232">
                    <a:moveTo>
                      <a:pt x="0" y="125"/>
                    </a:moveTo>
                    <a:lnTo>
                      <a:pt x="127" y="0"/>
                    </a:lnTo>
                    <a:lnTo>
                      <a:pt x="127" y="106"/>
                    </a:lnTo>
                    <a:lnTo>
                      <a:pt x="0" y="232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666699"/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514" name="Freeform 60"/>
              <p:cNvSpPr>
                <a:spLocks/>
              </p:cNvSpPr>
              <p:nvPr/>
            </p:nvSpPr>
            <p:spPr bwMode="auto">
              <a:xfrm>
                <a:off x="5137908" y="5216476"/>
                <a:ext cx="484249" cy="52326"/>
              </a:xfrm>
              <a:custGeom>
                <a:avLst/>
                <a:gdLst>
                  <a:gd name="T0" fmla="*/ 0 w 414"/>
                  <a:gd name="T1" fmla="*/ 0 h 107"/>
                  <a:gd name="T2" fmla="*/ 0 w 414"/>
                  <a:gd name="T3" fmla="*/ 2147483647 h 107"/>
                  <a:gd name="T4" fmla="*/ 2147483647 w 414"/>
                  <a:gd name="T5" fmla="*/ 2147483647 h 107"/>
                  <a:gd name="T6" fmla="*/ 2147483647 w 414"/>
                  <a:gd name="T7" fmla="*/ 0 h 107"/>
                  <a:gd name="T8" fmla="*/ 0 w 414"/>
                  <a:gd name="T9" fmla="*/ 0 h 107"/>
                  <a:gd name="T10" fmla="*/ 0 w 414"/>
                  <a:gd name="T11" fmla="*/ 0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07"/>
                  <a:gd name="T20" fmla="*/ 414 w 414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07">
                    <a:moveTo>
                      <a:pt x="0" y="0"/>
                    </a:moveTo>
                    <a:lnTo>
                      <a:pt x="0" y="107"/>
                    </a:lnTo>
                    <a:lnTo>
                      <a:pt x="414" y="107"/>
                    </a:lnTo>
                    <a:lnTo>
                      <a:pt x="4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96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515" name="Freeform 61"/>
              <p:cNvSpPr>
                <a:spLocks/>
              </p:cNvSpPr>
              <p:nvPr/>
            </p:nvSpPr>
            <p:spPr bwMode="auto">
              <a:xfrm>
                <a:off x="5137908" y="5216476"/>
                <a:ext cx="484249" cy="52326"/>
              </a:xfrm>
              <a:custGeom>
                <a:avLst/>
                <a:gdLst>
                  <a:gd name="T0" fmla="*/ 0 w 414"/>
                  <a:gd name="T1" fmla="*/ 0 h 107"/>
                  <a:gd name="T2" fmla="*/ 0 w 414"/>
                  <a:gd name="T3" fmla="*/ 2147483647 h 107"/>
                  <a:gd name="T4" fmla="*/ 2147483647 w 414"/>
                  <a:gd name="T5" fmla="*/ 2147483647 h 107"/>
                  <a:gd name="T6" fmla="*/ 2147483647 w 414"/>
                  <a:gd name="T7" fmla="*/ 0 h 107"/>
                  <a:gd name="T8" fmla="*/ 0 w 414"/>
                  <a:gd name="T9" fmla="*/ 0 h 107"/>
                  <a:gd name="T10" fmla="*/ 0 w 414"/>
                  <a:gd name="T11" fmla="*/ 0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07"/>
                  <a:gd name="T20" fmla="*/ 414 w 414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07">
                    <a:moveTo>
                      <a:pt x="0" y="0"/>
                    </a:moveTo>
                    <a:lnTo>
                      <a:pt x="0" y="107"/>
                    </a:lnTo>
                    <a:lnTo>
                      <a:pt x="414" y="107"/>
                    </a:lnTo>
                    <a:lnTo>
                      <a:pt x="4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99">
                  <a:alpha val="79999"/>
                </a:srgbClr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516" name="Freeform 64"/>
              <p:cNvSpPr>
                <a:spLocks/>
              </p:cNvSpPr>
              <p:nvPr/>
            </p:nvSpPr>
            <p:spPr bwMode="auto">
              <a:xfrm>
                <a:off x="5137908" y="5133269"/>
                <a:ext cx="633598" cy="83207"/>
              </a:xfrm>
              <a:custGeom>
                <a:avLst/>
                <a:gdLst>
                  <a:gd name="T0" fmla="*/ 2147483647 w 541"/>
                  <a:gd name="T1" fmla="*/ 2147483647 h 125"/>
                  <a:gd name="T2" fmla="*/ 2147483647 w 541"/>
                  <a:gd name="T3" fmla="*/ 0 h 125"/>
                  <a:gd name="T4" fmla="*/ 2147483647 w 541"/>
                  <a:gd name="T5" fmla="*/ 0 h 125"/>
                  <a:gd name="T6" fmla="*/ 0 w 541"/>
                  <a:gd name="T7" fmla="*/ 2147483647 h 125"/>
                  <a:gd name="T8" fmla="*/ 2147483647 w 541"/>
                  <a:gd name="T9" fmla="*/ 2147483647 h 125"/>
                  <a:gd name="T10" fmla="*/ 2147483647 w 541"/>
                  <a:gd name="T11" fmla="*/ 2147483647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125"/>
                  <a:gd name="T20" fmla="*/ 541 w 541"/>
                  <a:gd name="T21" fmla="*/ 125 h 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125">
                    <a:moveTo>
                      <a:pt x="414" y="125"/>
                    </a:moveTo>
                    <a:lnTo>
                      <a:pt x="541" y="0"/>
                    </a:lnTo>
                    <a:lnTo>
                      <a:pt x="128" y="0"/>
                    </a:lnTo>
                    <a:lnTo>
                      <a:pt x="0" y="125"/>
                    </a:lnTo>
                    <a:lnTo>
                      <a:pt x="414" y="125"/>
                    </a:lnTo>
                    <a:close/>
                  </a:path>
                </a:pathLst>
              </a:custGeom>
              <a:solidFill>
                <a:srgbClr val="46AFE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517" name="Freeform 65"/>
              <p:cNvSpPr>
                <a:spLocks/>
              </p:cNvSpPr>
              <p:nvPr/>
            </p:nvSpPr>
            <p:spPr bwMode="auto">
              <a:xfrm>
                <a:off x="5137908" y="5133269"/>
                <a:ext cx="633598" cy="83207"/>
              </a:xfrm>
              <a:custGeom>
                <a:avLst/>
                <a:gdLst>
                  <a:gd name="T0" fmla="*/ 2147483647 w 541"/>
                  <a:gd name="T1" fmla="*/ 2147483647 h 125"/>
                  <a:gd name="T2" fmla="*/ 2147483647 w 541"/>
                  <a:gd name="T3" fmla="*/ 0 h 125"/>
                  <a:gd name="T4" fmla="*/ 2147483647 w 541"/>
                  <a:gd name="T5" fmla="*/ 0 h 125"/>
                  <a:gd name="T6" fmla="*/ 0 w 541"/>
                  <a:gd name="T7" fmla="*/ 2147483647 h 125"/>
                  <a:gd name="T8" fmla="*/ 2147483647 w 541"/>
                  <a:gd name="T9" fmla="*/ 2147483647 h 125"/>
                  <a:gd name="T10" fmla="*/ 2147483647 w 541"/>
                  <a:gd name="T11" fmla="*/ 2147483647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125"/>
                  <a:gd name="T20" fmla="*/ 541 w 541"/>
                  <a:gd name="T21" fmla="*/ 125 h 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125">
                    <a:moveTo>
                      <a:pt x="414" y="125"/>
                    </a:moveTo>
                    <a:lnTo>
                      <a:pt x="541" y="0"/>
                    </a:lnTo>
                    <a:lnTo>
                      <a:pt x="128" y="0"/>
                    </a:lnTo>
                    <a:lnTo>
                      <a:pt x="0" y="125"/>
                    </a:lnTo>
                    <a:lnTo>
                      <a:pt x="414" y="125"/>
                    </a:lnTo>
                    <a:close/>
                  </a:path>
                </a:pathLst>
              </a:custGeom>
              <a:solidFill>
                <a:srgbClr val="666699">
                  <a:alpha val="59999"/>
                </a:srgbClr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247" name="Group 264"/>
              <p:cNvGrpSpPr>
                <a:grpSpLocks/>
              </p:cNvGrpSpPr>
              <p:nvPr/>
            </p:nvGrpSpPr>
            <p:grpSpPr bwMode="auto">
              <a:xfrm>
                <a:off x="5226916" y="5221282"/>
                <a:ext cx="306844" cy="44937"/>
                <a:chOff x="4137031" y="6365866"/>
                <a:chExt cx="427098" cy="149361"/>
              </a:xfrm>
            </p:grpSpPr>
            <p:sp>
              <p:nvSpPr>
                <p:cNvPr id="552" name="Freeform 82"/>
                <p:cNvSpPr>
                  <a:spLocks/>
                </p:cNvSpPr>
                <p:nvPr/>
              </p:nvSpPr>
              <p:spPr bwMode="auto">
                <a:xfrm>
                  <a:off x="4137027" y="6426873"/>
                  <a:ext cx="140686" cy="28512"/>
                </a:xfrm>
                <a:custGeom>
                  <a:avLst/>
                  <a:gdLst>
                    <a:gd name="T0" fmla="*/ 2147483647 w 87"/>
                    <a:gd name="T1" fmla="*/ 2147483647 h 16"/>
                    <a:gd name="T2" fmla="*/ 2147483647 w 87"/>
                    <a:gd name="T3" fmla="*/ 2147483647 h 16"/>
                    <a:gd name="T4" fmla="*/ 2147483647 w 87"/>
                    <a:gd name="T5" fmla="*/ 0 h 16"/>
                    <a:gd name="T6" fmla="*/ 0 w 87"/>
                    <a:gd name="T7" fmla="*/ 2147483647 h 16"/>
                    <a:gd name="T8" fmla="*/ 2147483647 w 87"/>
                    <a:gd name="T9" fmla="*/ 2147483647 h 16"/>
                    <a:gd name="T10" fmla="*/ 2147483647 w 87"/>
                    <a:gd name="T11" fmla="*/ 2147483647 h 16"/>
                    <a:gd name="T12" fmla="*/ 2147483647 w 87"/>
                    <a:gd name="T13" fmla="*/ 2147483647 h 16"/>
                    <a:gd name="T14" fmla="*/ 2147483647 w 87"/>
                    <a:gd name="T15" fmla="*/ 2147483647 h 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16"/>
                    <a:gd name="T26" fmla="*/ 87 w 87"/>
                    <a:gd name="T27" fmla="*/ 16 h 1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16">
                      <a:moveTo>
                        <a:pt x="87" y="7"/>
                      </a:moveTo>
                      <a:lnTo>
                        <a:pt x="23" y="7"/>
                      </a:lnTo>
                      <a:lnTo>
                        <a:pt x="23" y="0"/>
                      </a:lnTo>
                      <a:lnTo>
                        <a:pt x="0" y="9"/>
                      </a:lnTo>
                      <a:lnTo>
                        <a:pt x="23" y="16"/>
                      </a:lnTo>
                      <a:lnTo>
                        <a:pt x="23" y="11"/>
                      </a:lnTo>
                      <a:lnTo>
                        <a:pt x="87" y="11"/>
                      </a:lnTo>
                      <a:lnTo>
                        <a:pt x="87" y="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553" name="Freeform 83"/>
                <p:cNvSpPr>
                  <a:spLocks/>
                </p:cNvSpPr>
                <p:nvPr/>
              </p:nvSpPr>
              <p:spPr bwMode="auto">
                <a:xfrm>
                  <a:off x="4309209" y="6463940"/>
                  <a:ext cx="81892" cy="51321"/>
                </a:xfrm>
                <a:custGeom>
                  <a:avLst/>
                  <a:gdLst>
                    <a:gd name="T0" fmla="*/ 2147483647 w 50"/>
                    <a:gd name="T1" fmla="*/ 0 h 31"/>
                    <a:gd name="T2" fmla="*/ 2147483647 w 50"/>
                    <a:gd name="T3" fmla="*/ 2147483647 h 31"/>
                    <a:gd name="T4" fmla="*/ 0 w 50"/>
                    <a:gd name="T5" fmla="*/ 2147483647 h 31"/>
                    <a:gd name="T6" fmla="*/ 2147483647 w 50"/>
                    <a:gd name="T7" fmla="*/ 2147483647 h 31"/>
                    <a:gd name="T8" fmla="*/ 2147483647 w 50"/>
                    <a:gd name="T9" fmla="*/ 2147483647 h 31"/>
                    <a:gd name="T10" fmla="*/ 2147483647 w 50"/>
                    <a:gd name="T11" fmla="*/ 2147483647 h 31"/>
                    <a:gd name="T12" fmla="*/ 2147483647 w 50"/>
                    <a:gd name="T13" fmla="*/ 0 h 31"/>
                    <a:gd name="T14" fmla="*/ 2147483647 w 50"/>
                    <a:gd name="T15" fmla="*/ 0 h 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"/>
                    <a:gd name="T25" fmla="*/ 0 h 31"/>
                    <a:gd name="T26" fmla="*/ 50 w 50"/>
                    <a:gd name="T27" fmla="*/ 31 h 3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" h="31">
                      <a:moveTo>
                        <a:pt x="17" y="0"/>
                      </a:moveTo>
                      <a:lnTo>
                        <a:pt x="17" y="24"/>
                      </a:lnTo>
                      <a:lnTo>
                        <a:pt x="0" y="24"/>
                      </a:lnTo>
                      <a:lnTo>
                        <a:pt x="24" y="31"/>
                      </a:lnTo>
                      <a:lnTo>
                        <a:pt x="50" y="24"/>
                      </a:lnTo>
                      <a:lnTo>
                        <a:pt x="33" y="24"/>
                      </a:lnTo>
                      <a:lnTo>
                        <a:pt x="3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554" name="Freeform 84"/>
                <p:cNvSpPr>
                  <a:spLocks/>
                </p:cNvSpPr>
                <p:nvPr/>
              </p:nvSpPr>
              <p:spPr bwMode="auto">
                <a:xfrm>
                  <a:off x="4309209" y="6366999"/>
                  <a:ext cx="81892" cy="54172"/>
                </a:xfrm>
                <a:custGeom>
                  <a:avLst/>
                  <a:gdLst>
                    <a:gd name="T0" fmla="*/ 2147483647 w 50"/>
                    <a:gd name="T1" fmla="*/ 2147483647 h 33"/>
                    <a:gd name="T2" fmla="*/ 2147483647 w 50"/>
                    <a:gd name="T3" fmla="*/ 2147483647 h 33"/>
                    <a:gd name="T4" fmla="*/ 0 w 50"/>
                    <a:gd name="T5" fmla="*/ 2147483647 h 33"/>
                    <a:gd name="T6" fmla="*/ 2147483647 w 50"/>
                    <a:gd name="T7" fmla="*/ 0 h 33"/>
                    <a:gd name="T8" fmla="*/ 2147483647 w 50"/>
                    <a:gd name="T9" fmla="*/ 2147483647 h 33"/>
                    <a:gd name="T10" fmla="*/ 2147483647 w 50"/>
                    <a:gd name="T11" fmla="*/ 2147483647 h 33"/>
                    <a:gd name="T12" fmla="*/ 2147483647 w 50"/>
                    <a:gd name="T13" fmla="*/ 2147483647 h 33"/>
                    <a:gd name="T14" fmla="*/ 2147483647 w 50"/>
                    <a:gd name="T15" fmla="*/ 2147483647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"/>
                    <a:gd name="T25" fmla="*/ 0 h 33"/>
                    <a:gd name="T26" fmla="*/ 50 w 50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" h="33">
                      <a:moveTo>
                        <a:pt x="17" y="33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24" y="0"/>
                      </a:lnTo>
                      <a:lnTo>
                        <a:pt x="50" y="9"/>
                      </a:lnTo>
                      <a:lnTo>
                        <a:pt x="33" y="9"/>
                      </a:lnTo>
                      <a:lnTo>
                        <a:pt x="33" y="33"/>
                      </a:lnTo>
                      <a:lnTo>
                        <a:pt x="17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555" name="Freeform 85"/>
                <p:cNvSpPr>
                  <a:spLocks/>
                </p:cNvSpPr>
                <p:nvPr/>
              </p:nvSpPr>
              <p:spPr bwMode="auto">
                <a:xfrm>
                  <a:off x="4422598" y="6426873"/>
                  <a:ext cx="140686" cy="28512"/>
                </a:xfrm>
                <a:custGeom>
                  <a:avLst/>
                  <a:gdLst>
                    <a:gd name="T0" fmla="*/ 0 w 87"/>
                    <a:gd name="T1" fmla="*/ 2147483647 h 16"/>
                    <a:gd name="T2" fmla="*/ 2147483647 w 87"/>
                    <a:gd name="T3" fmla="*/ 2147483647 h 16"/>
                    <a:gd name="T4" fmla="*/ 2147483647 w 87"/>
                    <a:gd name="T5" fmla="*/ 2147483647 h 16"/>
                    <a:gd name="T6" fmla="*/ 2147483647 w 87"/>
                    <a:gd name="T7" fmla="*/ 2147483647 h 16"/>
                    <a:gd name="T8" fmla="*/ 2147483647 w 87"/>
                    <a:gd name="T9" fmla="*/ 0 h 16"/>
                    <a:gd name="T10" fmla="*/ 2147483647 w 87"/>
                    <a:gd name="T11" fmla="*/ 2147483647 h 16"/>
                    <a:gd name="T12" fmla="*/ 0 w 87"/>
                    <a:gd name="T13" fmla="*/ 2147483647 h 16"/>
                    <a:gd name="T14" fmla="*/ 0 w 87"/>
                    <a:gd name="T15" fmla="*/ 2147483647 h 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16"/>
                    <a:gd name="T26" fmla="*/ 87 w 87"/>
                    <a:gd name="T27" fmla="*/ 16 h 1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16">
                      <a:moveTo>
                        <a:pt x="0" y="11"/>
                      </a:moveTo>
                      <a:lnTo>
                        <a:pt x="63" y="11"/>
                      </a:lnTo>
                      <a:lnTo>
                        <a:pt x="63" y="16"/>
                      </a:lnTo>
                      <a:lnTo>
                        <a:pt x="87" y="9"/>
                      </a:lnTo>
                      <a:lnTo>
                        <a:pt x="63" y="0"/>
                      </a:lnTo>
                      <a:lnTo>
                        <a:pt x="63" y="7"/>
                      </a:lnTo>
                      <a:lnTo>
                        <a:pt x="0" y="7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556" name="Freeform 86"/>
                <p:cNvSpPr>
                  <a:spLocks/>
                </p:cNvSpPr>
                <p:nvPr/>
              </p:nvSpPr>
              <p:spPr bwMode="auto">
                <a:xfrm>
                  <a:off x="4170624" y="6378404"/>
                  <a:ext cx="361163" cy="128303"/>
                </a:xfrm>
                <a:custGeom>
                  <a:avLst/>
                  <a:gdLst>
                    <a:gd name="T0" fmla="*/ 2147483647 w 94"/>
                    <a:gd name="T1" fmla="*/ 2147483647 h 34"/>
                    <a:gd name="T2" fmla="*/ 2147483647 w 94"/>
                    <a:gd name="T3" fmla="*/ 2147483647 h 34"/>
                    <a:gd name="T4" fmla="*/ 2147483647 w 94"/>
                    <a:gd name="T5" fmla="*/ 2147483647 h 34"/>
                    <a:gd name="T6" fmla="*/ 2147483647 w 94"/>
                    <a:gd name="T7" fmla="*/ 2147483647 h 34"/>
                    <a:gd name="T8" fmla="*/ 2147483647 w 94"/>
                    <a:gd name="T9" fmla="*/ 2147483647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34"/>
                    <a:gd name="T17" fmla="*/ 94 w 9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34">
                      <a:moveTo>
                        <a:pt x="89" y="32"/>
                      </a:moveTo>
                      <a:cubicBezTo>
                        <a:pt x="84" y="34"/>
                        <a:pt x="61" y="29"/>
                        <a:pt x="38" y="20"/>
                      </a:cubicBezTo>
                      <a:cubicBezTo>
                        <a:pt x="15" y="12"/>
                        <a:pt x="0" y="4"/>
                        <a:pt x="5" y="2"/>
                      </a:cubicBezTo>
                      <a:cubicBezTo>
                        <a:pt x="10" y="0"/>
                        <a:pt x="33" y="5"/>
                        <a:pt x="56" y="14"/>
                      </a:cubicBezTo>
                      <a:cubicBezTo>
                        <a:pt x="80" y="22"/>
                        <a:pt x="94" y="30"/>
                        <a:pt x="89" y="32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557" name="Freeform 87"/>
                <p:cNvSpPr>
                  <a:spLocks/>
                </p:cNvSpPr>
                <p:nvPr/>
              </p:nvSpPr>
              <p:spPr bwMode="auto">
                <a:xfrm>
                  <a:off x="4168524" y="6378404"/>
                  <a:ext cx="361163" cy="128303"/>
                </a:xfrm>
                <a:custGeom>
                  <a:avLst/>
                  <a:gdLst>
                    <a:gd name="T0" fmla="*/ 2147483647 w 94"/>
                    <a:gd name="T1" fmla="*/ 2147483647 h 34"/>
                    <a:gd name="T2" fmla="*/ 2147483647 w 94"/>
                    <a:gd name="T3" fmla="*/ 2147483647 h 34"/>
                    <a:gd name="T4" fmla="*/ 2147483647 w 94"/>
                    <a:gd name="T5" fmla="*/ 2147483647 h 34"/>
                    <a:gd name="T6" fmla="*/ 2147483647 w 94"/>
                    <a:gd name="T7" fmla="*/ 2147483647 h 34"/>
                    <a:gd name="T8" fmla="*/ 2147483647 w 94"/>
                    <a:gd name="T9" fmla="*/ 2147483647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34"/>
                    <a:gd name="T17" fmla="*/ 94 w 9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34">
                      <a:moveTo>
                        <a:pt x="89" y="2"/>
                      </a:moveTo>
                      <a:cubicBezTo>
                        <a:pt x="94" y="4"/>
                        <a:pt x="80" y="12"/>
                        <a:pt x="57" y="20"/>
                      </a:cubicBezTo>
                      <a:cubicBezTo>
                        <a:pt x="33" y="29"/>
                        <a:pt x="10" y="34"/>
                        <a:pt x="5" y="32"/>
                      </a:cubicBezTo>
                      <a:cubicBezTo>
                        <a:pt x="0" y="30"/>
                        <a:pt x="14" y="22"/>
                        <a:pt x="37" y="14"/>
                      </a:cubicBezTo>
                      <a:cubicBezTo>
                        <a:pt x="61" y="5"/>
                        <a:pt x="84" y="0"/>
                        <a:pt x="89" y="2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558" name="Freeform 88"/>
                <p:cNvSpPr>
                  <a:spLocks/>
                </p:cNvSpPr>
                <p:nvPr/>
              </p:nvSpPr>
              <p:spPr bwMode="auto">
                <a:xfrm>
                  <a:off x="4263014" y="6412618"/>
                  <a:ext cx="170083" cy="57024"/>
                </a:xfrm>
                <a:custGeom>
                  <a:avLst/>
                  <a:gdLst>
                    <a:gd name="T0" fmla="*/ 2147483647 w 44"/>
                    <a:gd name="T1" fmla="*/ 2147483647 h 15"/>
                    <a:gd name="T2" fmla="*/ 2147483647 w 44"/>
                    <a:gd name="T3" fmla="*/ 2147483647 h 15"/>
                    <a:gd name="T4" fmla="*/ 2147483647 w 44"/>
                    <a:gd name="T5" fmla="*/ 2147483647 h 15"/>
                    <a:gd name="T6" fmla="*/ 2147483647 w 44"/>
                    <a:gd name="T7" fmla="*/ 2147483647 h 15"/>
                    <a:gd name="T8" fmla="*/ 2147483647 w 44"/>
                    <a:gd name="T9" fmla="*/ 2147483647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15"/>
                    <a:gd name="T17" fmla="*/ 44 w 44"/>
                    <a:gd name="T18" fmla="*/ 15 h 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15">
                      <a:moveTo>
                        <a:pt x="33" y="13"/>
                      </a:moveTo>
                      <a:cubicBezTo>
                        <a:pt x="42" y="11"/>
                        <a:pt x="44" y="7"/>
                        <a:pt x="38" y="4"/>
                      </a:cubicBezTo>
                      <a:cubicBezTo>
                        <a:pt x="32" y="1"/>
                        <a:pt x="20" y="0"/>
                        <a:pt x="11" y="2"/>
                      </a:cubicBezTo>
                      <a:cubicBezTo>
                        <a:pt x="2" y="4"/>
                        <a:pt x="0" y="8"/>
                        <a:pt x="6" y="12"/>
                      </a:cubicBezTo>
                      <a:cubicBezTo>
                        <a:pt x="12" y="15"/>
                        <a:pt x="25" y="15"/>
                        <a:pt x="33" y="13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3B3B3B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371" name="Group 262"/>
              <p:cNvGrpSpPr>
                <a:grpSpLocks/>
              </p:cNvGrpSpPr>
              <p:nvPr/>
            </p:nvGrpSpPr>
            <p:grpSpPr bwMode="auto">
              <a:xfrm>
                <a:off x="5236738" y="5138472"/>
                <a:ext cx="432242" cy="72432"/>
                <a:chOff x="7180382" y="1375614"/>
                <a:chExt cx="1462206" cy="429373"/>
              </a:xfrm>
            </p:grpSpPr>
            <p:sp>
              <p:nvSpPr>
                <p:cNvPr id="521" name="Line 37"/>
                <p:cNvSpPr>
                  <a:spLocks noChangeShapeType="1"/>
                </p:cNvSpPr>
                <p:nvPr/>
              </p:nvSpPr>
              <p:spPr bwMode="auto">
                <a:xfrm>
                  <a:off x="7422721" y="1461724"/>
                  <a:ext cx="1219675" cy="5083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22" name="Line 38"/>
                <p:cNvSpPr>
                  <a:spLocks noChangeShapeType="1"/>
                </p:cNvSpPr>
                <p:nvPr/>
              </p:nvSpPr>
              <p:spPr bwMode="auto">
                <a:xfrm>
                  <a:off x="7325761" y="1599018"/>
                  <a:ext cx="1224776" cy="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23" name="Line 39"/>
                <p:cNvSpPr>
                  <a:spLocks noChangeShapeType="1"/>
                </p:cNvSpPr>
                <p:nvPr/>
              </p:nvSpPr>
              <p:spPr bwMode="auto">
                <a:xfrm>
                  <a:off x="7198178" y="1731228"/>
                  <a:ext cx="1219675" cy="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2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284935" y="1380364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25" name="Freeform 43"/>
                <p:cNvSpPr>
                  <a:spLocks/>
                </p:cNvSpPr>
                <p:nvPr/>
              </p:nvSpPr>
              <p:spPr bwMode="auto">
                <a:xfrm>
                  <a:off x="7540097" y="143629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3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2"/>
                      </a:lnTo>
                      <a:lnTo>
                        <a:pt x="31" y="33"/>
                      </a:lnTo>
                      <a:lnTo>
                        <a:pt x="26" y="34"/>
                      </a:lnTo>
                      <a:lnTo>
                        <a:pt x="21" y="33"/>
                      </a:lnTo>
                      <a:lnTo>
                        <a:pt x="16" y="32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526" name="Freeform 44"/>
                <p:cNvSpPr>
                  <a:spLocks/>
                </p:cNvSpPr>
                <p:nvPr/>
              </p:nvSpPr>
              <p:spPr bwMode="auto">
                <a:xfrm>
                  <a:off x="7989181" y="1436298"/>
                  <a:ext cx="193923" cy="50850"/>
                </a:xfrm>
                <a:custGeom>
                  <a:avLst/>
                  <a:gdLst>
                    <a:gd name="T0" fmla="*/ 2147483647 w 51"/>
                    <a:gd name="T1" fmla="*/ 2147483647 h 35"/>
                    <a:gd name="T2" fmla="*/ 2147483647 w 51"/>
                    <a:gd name="T3" fmla="*/ 2147483647 h 35"/>
                    <a:gd name="T4" fmla="*/ 2147483647 w 51"/>
                    <a:gd name="T5" fmla="*/ 2147483647 h 35"/>
                    <a:gd name="T6" fmla="*/ 2147483647 w 51"/>
                    <a:gd name="T7" fmla="*/ 2147483647 h 35"/>
                    <a:gd name="T8" fmla="*/ 2147483647 w 51"/>
                    <a:gd name="T9" fmla="*/ 2147483647 h 35"/>
                    <a:gd name="T10" fmla="*/ 2147483647 w 51"/>
                    <a:gd name="T11" fmla="*/ 2147483647 h 35"/>
                    <a:gd name="T12" fmla="*/ 2147483647 w 51"/>
                    <a:gd name="T13" fmla="*/ 2147483647 h 35"/>
                    <a:gd name="T14" fmla="*/ 2147483647 w 51"/>
                    <a:gd name="T15" fmla="*/ 2147483647 h 35"/>
                    <a:gd name="T16" fmla="*/ 2147483647 w 51"/>
                    <a:gd name="T17" fmla="*/ 2147483647 h 35"/>
                    <a:gd name="T18" fmla="*/ 2147483647 w 51"/>
                    <a:gd name="T19" fmla="*/ 2147483647 h 35"/>
                    <a:gd name="T20" fmla="*/ 2147483647 w 51"/>
                    <a:gd name="T21" fmla="*/ 2147483647 h 35"/>
                    <a:gd name="T22" fmla="*/ 2147483647 w 51"/>
                    <a:gd name="T23" fmla="*/ 2147483647 h 35"/>
                    <a:gd name="T24" fmla="*/ 2147483647 w 51"/>
                    <a:gd name="T25" fmla="*/ 2147483647 h 35"/>
                    <a:gd name="T26" fmla="*/ 2147483647 w 51"/>
                    <a:gd name="T27" fmla="*/ 2147483647 h 35"/>
                    <a:gd name="T28" fmla="*/ 2147483647 w 51"/>
                    <a:gd name="T29" fmla="*/ 2147483647 h 35"/>
                    <a:gd name="T30" fmla="*/ 2147483647 w 51"/>
                    <a:gd name="T31" fmla="*/ 2147483647 h 35"/>
                    <a:gd name="T32" fmla="*/ 2147483647 w 51"/>
                    <a:gd name="T33" fmla="*/ 2147483647 h 35"/>
                    <a:gd name="T34" fmla="*/ 2147483647 w 51"/>
                    <a:gd name="T35" fmla="*/ 2147483647 h 35"/>
                    <a:gd name="T36" fmla="*/ 0 w 51"/>
                    <a:gd name="T37" fmla="*/ 2147483647 h 35"/>
                    <a:gd name="T38" fmla="*/ 0 w 51"/>
                    <a:gd name="T39" fmla="*/ 2147483647 h 35"/>
                    <a:gd name="T40" fmla="*/ 2147483647 w 51"/>
                    <a:gd name="T41" fmla="*/ 2147483647 h 35"/>
                    <a:gd name="T42" fmla="*/ 2147483647 w 51"/>
                    <a:gd name="T43" fmla="*/ 2147483647 h 35"/>
                    <a:gd name="T44" fmla="*/ 2147483647 w 51"/>
                    <a:gd name="T45" fmla="*/ 2147483647 h 35"/>
                    <a:gd name="T46" fmla="*/ 2147483647 w 51"/>
                    <a:gd name="T47" fmla="*/ 2147483647 h 35"/>
                    <a:gd name="T48" fmla="*/ 2147483647 w 51"/>
                    <a:gd name="T49" fmla="*/ 2147483647 h 35"/>
                    <a:gd name="T50" fmla="*/ 2147483647 w 51"/>
                    <a:gd name="T51" fmla="*/ 2147483647 h 35"/>
                    <a:gd name="T52" fmla="*/ 2147483647 w 51"/>
                    <a:gd name="T53" fmla="*/ 2147483647 h 35"/>
                    <a:gd name="T54" fmla="*/ 2147483647 w 51"/>
                    <a:gd name="T55" fmla="*/ 0 h 35"/>
                    <a:gd name="T56" fmla="*/ 2147483647 w 51"/>
                    <a:gd name="T57" fmla="*/ 0 h 35"/>
                    <a:gd name="T58" fmla="*/ 2147483647 w 51"/>
                    <a:gd name="T59" fmla="*/ 2147483647 h 35"/>
                    <a:gd name="T60" fmla="*/ 2147483647 w 51"/>
                    <a:gd name="T61" fmla="*/ 2147483647 h 35"/>
                    <a:gd name="T62" fmla="*/ 2147483647 w 51"/>
                    <a:gd name="T63" fmla="*/ 2147483647 h 35"/>
                    <a:gd name="T64" fmla="*/ 2147483647 w 51"/>
                    <a:gd name="T65" fmla="*/ 2147483647 h 35"/>
                    <a:gd name="T66" fmla="*/ 2147483647 w 51"/>
                    <a:gd name="T67" fmla="*/ 2147483647 h 35"/>
                    <a:gd name="T68" fmla="*/ 2147483647 w 51"/>
                    <a:gd name="T69" fmla="*/ 2147483647 h 35"/>
                    <a:gd name="T70" fmla="*/ 2147483647 w 51"/>
                    <a:gd name="T71" fmla="*/ 2147483647 h 35"/>
                    <a:gd name="T72" fmla="*/ 2147483647 w 51"/>
                    <a:gd name="T73" fmla="*/ 2147483647 h 35"/>
                    <a:gd name="T74" fmla="*/ 2147483647 w 51"/>
                    <a:gd name="T75" fmla="*/ 2147483647 h 3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5"/>
                    <a:gd name="T116" fmla="*/ 51 w 51"/>
                    <a:gd name="T117" fmla="*/ 35 h 3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5">
                      <a:moveTo>
                        <a:pt x="51" y="18"/>
                      </a:moveTo>
                      <a:lnTo>
                        <a:pt x="51" y="18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30"/>
                      </a:lnTo>
                      <a:lnTo>
                        <a:pt x="40" y="32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5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2"/>
                      </a:lnTo>
                      <a:lnTo>
                        <a:pt x="8" y="30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527" name="Freeform 45"/>
                <p:cNvSpPr>
                  <a:spLocks/>
                </p:cNvSpPr>
                <p:nvPr/>
              </p:nvSpPr>
              <p:spPr bwMode="auto">
                <a:xfrm>
                  <a:off x="8387233" y="143629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5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528" name="Freeform 46"/>
                <p:cNvSpPr>
                  <a:spLocks/>
                </p:cNvSpPr>
                <p:nvPr/>
              </p:nvSpPr>
              <p:spPr bwMode="auto">
                <a:xfrm>
                  <a:off x="7412514" y="1578678"/>
                  <a:ext cx="188821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529" name="Freeform 47"/>
                <p:cNvSpPr>
                  <a:spLocks/>
                </p:cNvSpPr>
                <p:nvPr/>
              </p:nvSpPr>
              <p:spPr bwMode="auto">
                <a:xfrm>
                  <a:off x="7830979" y="1583764"/>
                  <a:ext cx="193923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5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530" name="Freeform 48"/>
                <p:cNvSpPr>
                  <a:spLocks/>
                </p:cNvSpPr>
                <p:nvPr/>
              </p:nvSpPr>
              <p:spPr bwMode="auto">
                <a:xfrm>
                  <a:off x="8254549" y="1573594"/>
                  <a:ext cx="188818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1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531" name="Freeform 49"/>
                <p:cNvSpPr>
                  <a:spLocks/>
                </p:cNvSpPr>
                <p:nvPr/>
              </p:nvSpPr>
              <p:spPr bwMode="auto">
                <a:xfrm>
                  <a:off x="7330862" y="1710888"/>
                  <a:ext cx="193923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532" name="Freeform 50"/>
                <p:cNvSpPr>
                  <a:spLocks/>
                </p:cNvSpPr>
                <p:nvPr/>
              </p:nvSpPr>
              <p:spPr bwMode="auto">
                <a:xfrm>
                  <a:off x="7728915" y="1710888"/>
                  <a:ext cx="188821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0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3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5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3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0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533" name="Freeform 51"/>
                <p:cNvSpPr>
                  <a:spLocks/>
                </p:cNvSpPr>
                <p:nvPr/>
              </p:nvSpPr>
              <p:spPr bwMode="auto">
                <a:xfrm>
                  <a:off x="8121865" y="171088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534" name="Line 52"/>
                <p:cNvSpPr>
                  <a:spLocks noChangeShapeType="1"/>
                </p:cNvSpPr>
                <p:nvPr/>
              </p:nvSpPr>
              <p:spPr bwMode="auto">
                <a:xfrm>
                  <a:off x="7417619" y="1456638"/>
                  <a:ext cx="1214570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35" name="Line 53"/>
                <p:cNvSpPr>
                  <a:spLocks noChangeShapeType="1"/>
                </p:cNvSpPr>
                <p:nvPr/>
              </p:nvSpPr>
              <p:spPr bwMode="auto">
                <a:xfrm>
                  <a:off x="7310449" y="1593934"/>
                  <a:ext cx="1224776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36" name="Line 54"/>
                <p:cNvSpPr>
                  <a:spLocks noChangeShapeType="1"/>
                </p:cNvSpPr>
                <p:nvPr/>
              </p:nvSpPr>
              <p:spPr bwMode="auto">
                <a:xfrm>
                  <a:off x="7182870" y="1726145"/>
                  <a:ext cx="1219671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3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269624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3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728915" y="1380364"/>
                  <a:ext cx="433777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3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13606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4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8126967" y="1380364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4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111659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493" name="Group 261"/>
                <p:cNvGrpSpPr>
                  <a:grpSpLocks/>
                </p:cNvGrpSpPr>
                <p:nvPr/>
              </p:nvGrpSpPr>
              <p:grpSpPr bwMode="auto">
                <a:xfrm>
                  <a:off x="7315885" y="1426210"/>
                  <a:ext cx="1245206" cy="324081"/>
                  <a:chOff x="7315885" y="1426210"/>
                  <a:chExt cx="1245206" cy="324081"/>
                </a:xfrm>
              </p:grpSpPr>
              <p:sp>
                <p:nvSpPr>
                  <p:cNvPr id="543" name="Freeform 58"/>
                  <p:cNvSpPr>
                    <a:spLocks/>
                  </p:cNvSpPr>
                  <p:nvPr/>
                </p:nvSpPr>
                <p:spPr bwMode="auto">
                  <a:xfrm>
                    <a:off x="7529890" y="1426127"/>
                    <a:ext cx="188818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3"/>
                        </a:lnTo>
                        <a:lnTo>
                          <a:pt x="47" y="26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2"/>
                        </a:lnTo>
                        <a:lnTo>
                          <a:pt x="31" y="33"/>
                        </a:lnTo>
                        <a:lnTo>
                          <a:pt x="26" y="34"/>
                        </a:lnTo>
                        <a:lnTo>
                          <a:pt x="21" y="33"/>
                        </a:lnTo>
                        <a:lnTo>
                          <a:pt x="16" y="32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6"/>
                        </a:lnTo>
                        <a:lnTo>
                          <a:pt x="2" y="23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544" name="Freeform 59"/>
                  <p:cNvSpPr>
                    <a:spLocks/>
                  </p:cNvSpPr>
                  <p:nvPr/>
                </p:nvSpPr>
                <p:spPr bwMode="auto">
                  <a:xfrm>
                    <a:off x="7978975" y="1426127"/>
                    <a:ext cx="188818" cy="45766"/>
                  </a:xfrm>
                  <a:custGeom>
                    <a:avLst/>
                    <a:gdLst>
                      <a:gd name="T0" fmla="*/ 2147483647 w 51"/>
                      <a:gd name="T1" fmla="*/ 2147483647 h 35"/>
                      <a:gd name="T2" fmla="*/ 2147483647 w 51"/>
                      <a:gd name="T3" fmla="*/ 2147483647 h 35"/>
                      <a:gd name="T4" fmla="*/ 2147483647 w 51"/>
                      <a:gd name="T5" fmla="*/ 2147483647 h 35"/>
                      <a:gd name="T6" fmla="*/ 2147483647 w 51"/>
                      <a:gd name="T7" fmla="*/ 2147483647 h 35"/>
                      <a:gd name="T8" fmla="*/ 2147483647 w 51"/>
                      <a:gd name="T9" fmla="*/ 2147483647 h 35"/>
                      <a:gd name="T10" fmla="*/ 2147483647 w 51"/>
                      <a:gd name="T11" fmla="*/ 2147483647 h 35"/>
                      <a:gd name="T12" fmla="*/ 2147483647 w 51"/>
                      <a:gd name="T13" fmla="*/ 2147483647 h 35"/>
                      <a:gd name="T14" fmla="*/ 2147483647 w 51"/>
                      <a:gd name="T15" fmla="*/ 2147483647 h 35"/>
                      <a:gd name="T16" fmla="*/ 2147483647 w 51"/>
                      <a:gd name="T17" fmla="*/ 2147483647 h 35"/>
                      <a:gd name="T18" fmla="*/ 2147483647 w 51"/>
                      <a:gd name="T19" fmla="*/ 2147483647 h 35"/>
                      <a:gd name="T20" fmla="*/ 2147483647 w 51"/>
                      <a:gd name="T21" fmla="*/ 2147483647 h 35"/>
                      <a:gd name="T22" fmla="*/ 2147483647 w 51"/>
                      <a:gd name="T23" fmla="*/ 2147483647 h 35"/>
                      <a:gd name="T24" fmla="*/ 2147483647 w 51"/>
                      <a:gd name="T25" fmla="*/ 2147483647 h 35"/>
                      <a:gd name="T26" fmla="*/ 2147483647 w 51"/>
                      <a:gd name="T27" fmla="*/ 2147483647 h 35"/>
                      <a:gd name="T28" fmla="*/ 2147483647 w 51"/>
                      <a:gd name="T29" fmla="*/ 2147483647 h 35"/>
                      <a:gd name="T30" fmla="*/ 2147483647 w 51"/>
                      <a:gd name="T31" fmla="*/ 2147483647 h 35"/>
                      <a:gd name="T32" fmla="*/ 2147483647 w 51"/>
                      <a:gd name="T33" fmla="*/ 2147483647 h 35"/>
                      <a:gd name="T34" fmla="*/ 2147483647 w 51"/>
                      <a:gd name="T35" fmla="*/ 2147483647 h 35"/>
                      <a:gd name="T36" fmla="*/ 0 w 51"/>
                      <a:gd name="T37" fmla="*/ 2147483647 h 35"/>
                      <a:gd name="T38" fmla="*/ 0 w 51"/>
                      <a:gd name="T39" fmla="*/ 2147483647 h 35"/>
                      <a:gd name="T40" fmla="*/ 2147483647 w 51"/>
                      <a:gd name="T41" fmla="*/ 2147483647 h 35"/>
                      <a:gd name="T42" fmla="*/ 2147483647 w 51"/>
                      <a:gd name="T43" fmla="*/ 2147483647 h 35"/>
                      <a:gd name="T44" fmla="*/ 2147483647 w 51"/>
                      <a:gd name="T45" fmla="*/ 2147483647 h 35"/>
                      <a:gd name="T46" fmla="*/ 2147483647 w 51"/>
                      <a:gd name="T47" fmla="*/ 2147483647 h 35"/>
                      <a:gd name="T48" fmla="*/ 2147483647 w 51"/>
                      <a:gd name="T49" fmla="*/ 2147483647 h 35"/>
                      <a:gd name="T50" fmla="*/ 2147483647 w 51"/>
                      <a:gd name="T51" fmla="*/ 2147483647 h 35"/>
                      <a:gd name="T52" fmla="*/ 2147483647 w 51"/>
                      <a:gd name="T53" fmla="*/ 2147483647 h 35"/>
                      <a:gd name="T54" fmla="*/ 2147483647 w 51"/>
                      <a:gd name="T55" fmla="*/ 0 h 35"/>
                      <a:gd name="T56" fmla="*/ 2147483647 w 51"/>
                      <a:gd name="T57" fmla="*/ 0 h 35"/>
                      <a:gd name="T58" fmla="*/ 2147483647 w 51"/>
                      <a:gd name="T59" fmla="*/ 2147483647 h 35"/>
                      <a:gd name="T60" fmla="*/ 2147483647 w 51"/>
                      <a:gd name="T61" fmla="*/ 2147483647 h 35"/>
                      <a:gd name="T62" fmla="*/ 2147483647 w 51"/>
                      <a:gd name="T63" fmla="*/ 2147483647 h 35"/>
                      <a:gd name="T64" fmla="*/ 2147483647 w 51"/>
                      <a:gd name="T65" fmla="*/ 2147483647 h 35"/>
                      <a:gd name="T66" fmla="*/ 2147483647 w 51"/>
                      <a:gd name="T67" fmla="*/ 2147483647 h 35"/>
                      <a:gd name="T68" fmla="*/ 2147483647 w 51"/>
                      <a:gd name="T69" fmla="*/ 2147483647 h 35"/>
                      <a:gd name="T70" fmla="*/ 2147483647 w 51"/>
                      <a:gd name="T71" fmla="*/ 2147483647 h 35"/>
                      <a:gd name="T72" fmla="*/ 2147483647 w 51"/>
                      <a:gd name="T73" fmla="*/ 2147483647 h 35"/>
                      <a:gd name="T74" fmla="*/ 2147483647 w 51"/>
                      <a:gd name="T75" fmla="*/ 2147483647 h 35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5"/>
                      <a:gd name="T116" fmla="*/ 51 w 51"/>
                      <a:gd name="T117" fmla="*/ 35 h 35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5">
                        <a:moveTo>
                          <a:pt x="51" y="18"/>
                        </a:moveTo>
                        <a:lnTo>
                          <a:pt x="51" y="18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30"/>
                        </a:lnTo>
                        <a:lnTo>
                          <a:pt x="40" y="32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5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2"/>
                        </a:lnTo>
                        <a:lnTo>
                          <a:pt x="8" y="30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1"/>
                        </a:lnTo>
                        <a:lnTo>
                          <a:pt x="0" y="18"/>
                        </a:lnTo>
                        <a:lnTo>
                          <a:pt x="1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0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6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545" name="Freeform 60"/>
                  <p:cNvSpPr>
                    <a:spLocks/>
                  </p:cNvSpPr>
                  <p:nvPr/>
                </p:nvSpPr>
                <p:spPr bwMode="auto">
                  <a:xfrm>
                    <a:off x="8371922" y="1426127"/>
                    <a:ext cx="188821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1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5" y="27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0"/>
                        </a:lnTo>
                        <a:lnTo>
                          <a:pt x="5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546" name="Freeform 61"/>
                  <p:cNvSpPr>
                    <a:spLocks/>
                  </p:cNvSpPr>
                  <p:nvPr/>
                </p:nvSpPr>
                <p:spPr bwMode="auto">
                  <a:xfrm>
                    <a:off x="7402307" y="1573593"/>
                    <a:ext cx="188821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547" name="Freeform 62"/>
                  <p:cNvSpPr>
                    <a:spLocks/>
                  </p:cNvSpPr>
                  <p:nvPr/>
                </p:nvSpPr>
                <p:spPr bwMode="auto">
                  <a:xfrm>
                    <a:off x="7825878" y="1573593"/>
                    <a:ext cx="183717" cy="50850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2147483647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2147483647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0" y="21"/>
                        </a:lnTo>
                        <a:lnTo>
                          <a:pt x="0" y="17"/>
                        </a:lnTo>
                        <a:lnTo>
                          <a:pt x="0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0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5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548" name="Freeform 63"/>
                  <p:cNvSpPr>
                    <a:spLocks/>
                  </p:cNvSpPr>
                  <p:nvPr/>
                </p:nvSpPr>
                <p:spPr bwMode="auto">
                  <a:xfrm>
                    <a:off x="8239238" y="1568506"/>
                    <a:ext cx="188821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2147483647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2147483647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1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1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1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6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549" name="Freeform 64"/>
                  <p:cNvSpPr>
                    <a:spLocks/>
                  </p:cNvSpPr>
                  <p:nvPr/>
                </p:nvSpPr>
                <p:spPr bwMode="auto">
                  <a:xfrm>
                    <a:off x="7325760" y="1705803"/>
                    <a:ext cx="188818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5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0" y="21"/>
                        </a:lnTo>
                        <a:lnTo>
                          <a:pt x="0" y="17"/>
                        </a:lnTo>
                        <a:lnTo>
                          <a:pt x="0" y="14"/>
                        </a:lnTo>
                        <a:lnTo>
                          <a:pt x="2" y="10"/>
                        </a:lnTo>
                        <a:lnTo>
                          <a:pt x="4" y="8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5" y="0"/>
                        </a:lnTo>
                        <a:lnTo>
                          <a:pt x="31" y="0"/>
                        </a:lnTo>
                        <a:lnTo>
                          <a:pt x="35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550" name="Freeform 65"/>
                  <p:cNvSpPr>
                    <a:spLocks/>
                  </p:cNvSpPr>
                  <p:nvPr/>
                </p:nvSpPr>
                <p:spPr bwMode="auto">
                  <a:xfrm>
                    <a:off x="7718708" y="1705803"/>
                    <a:ext cx="183717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0" y="20"/>
                        </a:lnTo>
                        <a:lnTo>
                          <a:pt x="49" y="24"/>
                        </a:lnTo>
                        <a:lnTo>
                          <a:pt x="47" y="26"/>
                        </a:lnTo>
                        <a:lnTo>
                          <a:pt x="43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5" y="34"/>
                        </a:lnTo>
                        <a:lnTo>
                          <a:pt x="20" y="34"/>
                        </a:lnTo>
                        <a:lnTo>
                          <a:pt x="15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6"/>
                        </a:lnTo>
                        <a:lnTo>
                          <a:pt x="2" y="24"/>
                        </a:lnTo>
                        <a:lnTo>
                          <a:pt x="0" y="20"/>
                        </a:lnTo>
                        <a:lnTo>
                          <a:pt x="0" y="17"/>
                        </a:lnTo>
                        <a:lnTo>
                          <a:pt x="0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5" y="1"/>
                        </a:lnTo>
                        <a:lnTo>
                          <a:pt x="20" y="0"/>
                        </a:lnTo>
                        <a:lnTo>
                          <a:pt x="25" y="0"/>
                        </a:lnTo>
                        <a:lnTo>
                          <a:pt x="31" y="0"/>
                        </a:lnTo>
                        <a:lnTo>
                          <a:pt x="35" y="1"/>
                        </a:lnTo>
                        <a:lnTo>
                          <a:pt x="40" y="3"/>
                        </a:lnTo>
                        <a:lnTo>
                          <a:pt x="43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0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551" name="Freeform 66"/>
                  <p:cNvSpPr>
                    <a:spLocks/>
                  </p:cNvSpPr>
                  <p:nvPr/>
                </p:nvSpPr>
                <p:spPr bwMode="auto">
                  <a:xfrm>
                    <a:off x="8106554" y="1705803"/>
                    <a:ext cx="193923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6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6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</p:grpSp>
          </p:grpSp>
          <p:cxnSp>
            <p:nvCxnSpPr>
              <p:cNvPr id="520" name="Straight Connector 519"/>
              <p:cNvCxnSpPr/>
              <p:nvPr/>
            </p:nvCxnSpPr>
            <p:spPr>
              <a:xfrm>
                <a:off x="5076056" y="5195031"/>
                <a:ext cx="187062" cy="42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Straight Connector 235"/>
            <p:cNvCxnSpPr/>
            <p:nvPr/>
          </p:nvCxnSpPr>
          <p:spPr>
            <a:xfrm>
              <a:off x="5082912" y="4797152"/>
              <a:ext cx="1728192" cy="0"/>
            </a:xfrm>
            <a:prstGeom prst="line">
              <a:avLst/>
            </a:prstGeom>
            <a:ln w="635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ounded Rectangle 236"/>
            <p:cNvSpPr/>
            <p:nvPr/>
          </p:nvSpPr>
          <p:spPr>
            <a:xfrm>
              <a:off x="4506848" y="4005064"/>
              <a:ext cx="2808312" cy="2304256"/>
            </a:xfrm>
            <a:prstGeom prst="roundRect">
              <a:avLst/>
            </a:prstGeom>
            <a:noFill/>
            <a:ln w="254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 smtClean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649873" y="4005065"/>
              <a:ext cx="776000" cy="366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POD</a:t>
              </a:r>
            </a:p>
          </p:txBody>
        </p:sp>
        <p:grpSp>
          <p:nvGrpSpPr>
            <p:cNvPr id="494" name="Group 739"/>
            <p:cNvGrpSpPr/>
            <p:nvPr/>
          </p:nvGrpSpPr>
          <p:grpSpPr>
            <a:xfrm>
              <a:off x="4650865" y="4365104"/>
              <a:ext cx="288031" cy="504056"/>
              <a:chOff x="4897631" y="4178402"/>
              <a:chExt cx="460461" cy="881606"/>
            </a:xfrm>
          </p:grpSpPr>
          <p:pic>
            <p:nvPicPr>
              <p:cNvPr id="369" name="Picture 94"/>
              <p:cNvPicPr>
                <a:picLocks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7631" y="4178402"/>
                <a:ext cx="460461" cy="881606"/>
              </a:xfrm>
              <a:prstGeom prst="rect">
                <a:avLst/>
              </a:prstGeom>
              <a:ln/>
            </p:spPr>
          </p:pic>
          <p:pic>
            <p:nvPicPr>
              <p:cNvPr id="370" name="Picture 35" descr="Application Control Engine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531" y="4303791"/>
                <a:ext cx="283779" cy="248490"/>
              </a:xfrm>
              <a:prstGeom prst="rect">
                <a:avLst/>
              </a:prstGeom>
              <a:ln/>
            </p:spPr>
          </p:pic>
          <p:grpSp>
            <p:nvGrpSpPr>
              <p:cNvPr id="495" name="Group 68"/>
              <p:cNvGrpSpPr>
                <a:grpSpLocks/>
              </p:cNvGrpSpPr>
              <p:nvPr/>
            </p:nvGrpSpPr>
            <p:grpSpPr bwMode="auto">
              <a:xfrm>
                <a:off x="5023496" y="4638216"/>
                <a:ext cx="194184" cy="298847"/>
                <a:chOff x="6237" y="2137"/>
                <a:chExt cx="501" cy="266"/>
              </a:xfr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grpSpPr>
            <p:sp>
              <p:nvSpPr>
                <p:cNvPr id="372" name="Freeform 69"/>
                <p:cNvSpPr>
                  <a:spLocks/>
                </p:cNvSpPr>
                <p:nvPr/>
              </p:nvSpPr>
              <p:spPr bwMode="auto">
                <a:xfrm>
                  <a:off x="6237" y="2395"/>
                  <a:ext cx="443" cy="8"/>
                </a:xfrm>
                <a:custGeom>
                  <a:avLst/>
                  <a:gdLst>
                    <a:gd name="T0" fmla="*/ 0 w 7975"/>
                    <a:gd name="T1" fmla="*/ 0 h 138"/>
                    <a:gd name="T2" fmla="*/ 0 w 7975"/>
                    <a:gd name="T3" fmla="*/ 0 h 138"/>
                    <a:gd name="T4" fmla="*/ 0 w 7975"/>
                    <a:gd name="T5" fmla="*/ 0 h 138"/>
                    <a:gd name="T6" fmla="*/ 0 w 7975"/>
                    <a:gd name="T7" fmla="*/ 0 h 138"/>
                    <a:gd name="T8" fmla="*/ 0 w 7975"/>
                    <a:gd name="T9" fmla="*/ 0 h 138"/>
                    <a:gd name="T10" fmla="*/ 0 w 7975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75"/>
                    <a:gd name="T19" fmla="*/ 0 h 138"/>
                    <a:gd name="T20" fmla="*/ 7975 w 7975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75" h="138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7975" y="138"/>
                      </a:lnTo>
                      <a:lnTo>
                        <a:pt x="7975" y="0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ADD7E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73" name="Freeform 70"/>
                <p:cNvSpPr>
                  <a:spLocks/>
                </p:cNvSpPr>
                <p:nvPr/>
              </p:nvSpPr>
              <p:spPr bwMode="auto">
                <a:xfrm>
                  <a:off x="6241" y="2345"/>
                  <a:ext cx="493" cy="54"/>
                </a:xfrm>
                <a:custGeom>
                  <a:avLst/>
                  <a:gdLst>
                    <a:gd name="T0" fmla="*/ 0 w 8877"/>
                    <a:gd name="T1" fmla="*/ 0 h 971"/>
                    <a:gd name="T2" fmla="*/ 0 w 8877"/>
                    <a:gd name="T3" fmla="*/ 0 h 971"/>
                    <a:gd name="T4" fmla="*/ 0 w 8877"/>
                    <a:gd name="T5" fmla="*/ 0 h 971"/>
                    <a:gd name="T6" fmla="*/ 0 w 8877"/>
                    <a:gd name="T7" fmla="*/ 0 h 971"/>
                    <a:gd name="T8" fmla="*/ 0 w 8877"/>
                    <a:gd name="T9" fmla="*/ 0 h 9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77"/>
                    <a:gd name="T16" fmla="*/ 0 h 971"/>
                    <a:gd name="T17" fmla="*/ 8877 w 8877"/>
                    <a:gd name="T18" fmla="*/ 971 h 9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77" h="971">
                      <a:moveTo>
                        <a:pt x="0" y="971"/>
                      </a:moveTo>
                      <a:lnTo>
                        <a:pt x="974" y="0"/>
                      </a:lnTo>
                      <a:lnTo>
                        <a:pt x="8877" y="0"/>
                      </a:lnTo>
                      <a:lnTo>
                        <a:pt x="7905" y="971"/>
                      </a:lnTo>
                      <a:lnTo>
                        <a:pt x="0" y="971"/>
                      </a:lnTo>
                      <a:close/>
                    </a:path>
                  </a:pathLst>
                </a:custGeom>
                <a:solidFill>
                  <a:srgbClr val="009BDF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74" name="Freeform 71"/>
                <p:cNvSpPr>
                  <a:spLocks/>
                </p:cNvSpPr>
                <p:nvPr/>
              </p:nvSpPr>
              <p:spPr bwMode="auto">
                <a:xfrm>
                  <a:off x="6238" y="2341"/>
                  <a:ext cx="60" cy="61"/>
                </a:xfrm>
                <a:custGeom>
                  <a:avLst/>
                  <a:gdLst>
                    <a:gd name="T0" fmla="*/ 0 w 1071"/>
                    <a:gd name="T1" fmla="*/ 0 h 1089"/>
                    <a:gd name="T2" fmla="*/ 0 w 1071"/>
                    <a:gd name="T3" fmla="*/ 0 h 1089"/>
                    <a:gd name="T4" fmla="*/ 0 w 1071"/>
                    <a:gd name="T5" fmla="*/ 0 h 1089"/>
                    <a:gd name="T6" fmla="*/ 0 w 1071"/>
                    <a:gd name="T7" fmla="*/ 0 h 1089"/>
                    <a:gd name="T8" fmla="*/ 0 w 1071"/>
                    <a:gd name="T9" fmla="*/ 0 h 1089"/>
                    <a:gd name="T10" fmla="*/ 0 w 1071"/>
                    <a:gd name="T11" fmla="*/ 0 h 10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71"/>
                    <a:gd name="T19" fmla="*/ 0 h 1089"/>
                    <a:gd name="T20" fmla="*/ 1071 w 1071"/>
                    <a:gd name="T21" fmla="*/ 1089 h 10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71" h="1089">
                      <a:moveTo>
                        <a:pt x="1023" y="0"/>
                      </a:moveTo>
                      <a:lnTo>
                        <a:pt x="974" y="21"/>
                      </a:lnTo>
                      <a:lnTo>
                        <a:pt x="0" y="991"/>
                      </a:lnTo>
                      <a:lnTo>
                        <a:pt x="97" y="1089"/>
                      </a:lnTo>
                      <a:lnTo>
                        <a:pt x="1071" y="118"/>
                      </a:lnTo>
                      <a:lnTo>
                        <a:pt x="1023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75" name="Freeform 72"/>
                <p:cNvSpPr>
                  <a:spLocks/>
                </p:cNvSpPr>
                <p:nvPr/>
              </p:nvSpPr>
              <p:spPr bwMode="auto">
                <a:xfrm>
                  <a:off x="6295" y="2341"/>
                  <a:ext cx="442" cy="8"/>
                </a:xfrm>
                <a:custGeom>
                  <a:avLst/>
                  <a:gdLst>
                    <a:gd name="T0" fmla="*/ 0 w 7952"/>
                    <a:gd name="T1" fmla="*/ 0 h 138"/>
                    <a:gd name="T2" fmla="*/ 0 w 7952"/>
                    <a:gd name="T3" fmla="*/ 0 h 138"/>
                    <a:gd name="T4" fmla="*/ 0 w 7952"/>
                    <a:gd name="T5" fmla="*/ 0 h 138"/>
                    <a:gd name="T6" fmla="*/ 0 w 7952"/>
                    <a:gd name="T7" fmla="*/ 0 h 138"/>
                    <a:gd name="T8" fmla="*/ 0 w 7952"/>
                    <a:gd name="T9" fmla="*/ 0 h 138"/>
                    <a:gd name="T10" fmla="*/ 0 w 7952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52"/>
                    <a:gd name="T19" fmla="*/ 0 h 138"/>
                    <a:gd name="T20" fmla="*/ 7952 w 7952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52" h="138">
                      <a:moveTo>
                        <a:pt x="7952" y="118"/>
                      </a:moveTo>
                      <a:lnTo>
                        <a:pt x="7903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7903" y="138"/>
                      </a:lnTo>
                      <a:lnTo>
                        <a:pt x="7952" y="11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76" name="Freeform 73"/>
                <p:cNvSpPr>
                  <a:spLocks/>
                </p:cNvSpPr>
                <p:nvPr/>
              </p:nvSpPr>
              <p:spPr bwMode="auto">
                <a:xfrm>
                  <a:off x="6678" y="2342"/>
                  <a:ext cx="59" cy="61"/>
                </a:xfrm>
                <a:custGeom>
                  <a:avLst/>
                  <a:gdLst>
                    <a:gd name="T0" fmla="*/ 0 w 1069"/>
                    <a:gd name="T1" fmla="*/ 0 h 1088"/>
                    <a:gd name="T2" fmla="*/ 0 w 1069"/>
                    <a:gd name="T3" fmla="*/ 0 h 1088"/>
                    <a:gd name="T4" fmla="*/ 0 w 1069"/>
                    <a:gd name="T5" fmla="*/ 0 h 1088"/>
                    <a:gd name="T6" fmla="*/ 0 w 1069"/>
                    <a:gd name="T7" fmla="*/ 0 h 1088"/>
                    <a:gd name="T8" fmla="*/ 0 w 1069"/>
                    <a:gd name="T9" fmla="*/ 0 h 1088"/>
                    <a:gd name="T10" fmla="*/ 0 w 1069"/>
                    <a:gd name="T11" fmla="*/ 0 h 10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69"/>
                    <a:gd name="T19" fmla="*/ 0 h 1088"/>
                    <a:gd name="T20" fmla="*/ 1069 w 1069"/>
                    <a:gd name="T21" fmla="*/ 1088 h 10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69" h="1088">
                      <a:moveTo>
                        <a:pt x="48" y="1088"/>
                      </a:moveTo>
                      <a:lnTo>
                        <a:pt x="97" y="1068"/>
                      </a:lnTo>
                      <a:lnTo>
                        <a:pt x="1069" y="97"/>
                      </a:lnTo>
                      <a:lnTo>
                        <a:pt x="971" y="0"/>
                      </a:lnTo>
                      <a:lnTo>
                        <a:pt x="0" y="970"/>
                      </a:lnTo>
                      <a:lnTo>
                        <a:pt x="48" y="108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77" name="Freeform 74"/>
                <p:cNvSpPr>
                  <a:spLocks/>
                </p:cNvSpPr>
                <p:nvPr/>
              </p:nvSpPr>
              <p:spPr bwMode="auto">
                <a:xfrm>
                  <a:off x="6238" y="2395"/>
                  <a:ext cx="442" cy="8"/>
                </a:xfrm>
                <a:custGeom>
                  <a:avLst/>
                  <a:gdLst>
                    <a:gd name="T0" fmla="*/ 0 w 7954"/>
                    <a:gd name="T1" fmla="*/ 0 h 138"/>
                    <a:gd name="T2" fmla="*/ 0 w 7954"/>
                    <a:gd name="T3" fmla="*/ 0 h 138"/>
                    <a:gd name="T4" fmla="*/ 0 w 7954"/>
                    <a:gd name="T5" fmla="*/ 0 h 138"/>
                    <a:gd name="T6" fmla="*/ 0 w 7954"/>
                    <a:gd name="T7" fmla="*/ 0 h 138"/>
                    <a:gd name="T8" fmla="*/ 0 w 7954"/>
                    <a:gd name="T9" fmla="*/ 0 h 138"/>
                    <a:gd name="T10" fmla="*/ 0 w 7954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54"/>
                    <a:gd name="T19" fmla="*/ 0 h 138"/>
                    <a:gd name="T20" fmla="*/ 7954 w 7954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54" h="138">
                      <a:moveTo>
                        <a:pt x="0" y="20"/>
                      </a:moveTo>
                      <a:lnTo>
                        <a:pt x="49" y="138"/>
                      </a:lnTo>
                      <a:lnTo>
                        <a:pt x="7954" y="138"/>
                      </a:lnTo>
                      <a:lnTo>
                        <a:pt x="7954" y="0"/>
                      </a:lnTo>
                      <a:lnTo>
                        <a:pt x="49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78" name="Freeform 75"/>
                <p:cNvSpPr>
                  <a:spLocks/>
                </p:cNvSpPr>
                <p:nvPr/>
              </p:nvSpPr>
              <p:spPr bwMode="auto">
                <a:xfrm>
                  <a:off x="6238" y="2341"/>
                  <a:ext cx="60" cy="61"/>
                </a:xfrm>
                <a:custGeom>
                  <a:avLst/>
                  <a:gdLst>
                    <a:gd name="T0" fmla="*/ 0 w 1071"/>
                    <a:gd name="T1" fmla="*/ 0 h 1089"/>
                    <a:gd name="T2" fmla="*/ 0 w 1071"/>
                    <a:gd name="T3" fmla="*/ 0 h 1089"/>
                    <a:gd name="T4" fmla="*/ 0 w 1071"/>
                    <a:gd name="T5" fmla="*/ 0 h 1089"/>
                    <a:gd name="T6" fmla="*/ 0 w 1071"/>
                    <a:gd name="T7" fmla="*/ 0 h 1089"/>
                    <a:gd name="T8" fmla="*/ 0 w 1071"/>
                    <a:gd name="T9" fmla="*/ 0 h 1089"/>
                    <a:gd name="T10" fmla="*/ 0 w 1071"/>
                    <a:gd name="T11" fmla="*/ 0 h 10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71"/>
                    <a:gd name="T19" fmla="*/ 0 h 1089"/>
                    <a:gd name="T20" fmla="*/ 1071 w 1071"/>
                    <a:gd name="T21" fmla="*/ 1089 h 10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71" h="1089">
                      <a:moveTo>
                        <a:pt x="1023" y="0"/>
                      </a:moveTo>
                      <a:lnTo>
                        <a:pt x="974" y="21"/>
                      </a:lnTo>
                      <a:lnTo>
                        <a:pt x="0" y="991"/>
                      </a:lnTo>
                      <a:lnTo>
                        <a:pt x="97" y="1089"/>
                      </a:lnTo>
                      <a:lnTo>
                        <a:pt x="1071" y="118"/>
                      </a:lnTo>
                      <a:lnTo>
                        <a:pt x="1023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79" name="Freeform 76"/>
                <p:cNvSpPr>
                  <a:spLocks/>
                </p:cNvSpPr>
                <p:nvPr/>
              </p:nvSpPr>
              <p:spPr bwMode="auto">
                <a:xfrm>
                  <a:off x="6295" y="2341"/>
                  <a:ext cx="442" cy="8"/>
                </a:xfrm>
                <a:custGeom>
                  <a:avLst/>
                  <a:gdLst>
                    <a:gd name="T0" fmla="*/ 0 w 7952"/>
                    <a:gd name="T1" fmla="*/ 0 h 138"/>
                    <a:gd name="T2" fmla="*/ 0 w 7952"/>
                    <a:gd name="T3" fmla="*/ 0 h 138"/>
                    <a:gd name="T4" fmla="*/ 0 w 7952"/>
                    <a:gd name="T5" fmla="*/ 0 h 138"/>
                    <a:gd name="T6" fmla="*/ 0 w 7952"/>
                    <a:gd name="T7" fmla="*/ 0 h 138"/>
                    <a:gd name="T8" fmla="*/ 0 w 7952"/>
                    <a:gd name="T9" fmla="*/ 0 h 138"/>
                    <a:gd name="T10" fmla="*/ 0 w 7952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52"/>
                    <a:gd name="T19" fmla="*/ 0 h 138"/>
                    <a:gd name="T20" fmla="*/ 7952 w 7952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52" h="138">
                      <a:moveTo>
                        <a:pt x="7952" y="118"/>
                      </a:moveTo>
                      <a:lnTo>
                        <a:pt x="7903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7903" y="138"/>
                      </a:lnTo>
                      <a:lnTo>
                        <a:pt x="7952" y="11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80" name="Freeform 77"/>
                <p:cNvSpPr>
                  <a:spLocks/>
                </p:cNvSpPr>
                <p:nvPr/>
              </p:nvSpPr>
              <p:spPr bwMode="auto">
                <a:xfrm>
                  <a:off x="6678" y="2342"/>
                  <a:ext cx="59" cy="61"/>
                </a:xfrm>
                <a:custGeom>
                  <a:avLst/>
                  <a:gdLst>
                    <a:gd name="T0" fmla="*/ 0 w 1069"/>
                    <a:gd name="T1" fmla="*/ 0 h 1088"/>
                    <a:gd name="T2" fmla="*/ 0 w 1069"/>
                    <a:gd name="T3" fmla="*/ 0 h 1088"/>
                    <a:gd name="T4" fmla="*/ 0 w 1069"/>
                    <a:gd name="T5" fmla="*/ 0 h 1088"/>
                    <a:gd name="T6" fmla="*/ 0 w 1069"/>
                    <a:gd name="T7" fmla="*/ 0 h 1088"/>
                    <a:gd name="T8" fmla="*/ 0 w 1069"/>
                    <a:gd name="T9" fmla="*/ 0 h 1088"/>
                    <a:gd name="T10" fmla="*/ 0 w 1069"/>
                    <a:gd name="T11" fmla="*/ 0 h 10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69"/>
                    <a:gd name="T19" fmla="*/ 0 h 1088"/>
                    <a:gd name="T20" fmla="*/ 1069 w 1069"/>
                    <a:gd name="T21" fmla="*/ 1088 h 10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69" h="1088">
                      <a:moveTo>
                        <a:pt x="48" y="1088"/>
                      </a:moveTo>
                      <a:lnTo>
                        <a:pt x="97" y="1068"/>
                      </a:lnTo>
                      <a:lnTo>
                        <a:pt x="1069" y="97"/>
                      </a:lnTo>
                      <a:lnTo>
                        <a:pt x="971" y="0"/>
                      </a:lnTo>
                      <a:lnTo>
                        <a:pt x="0" y="970"/>
                      </a:lnTo>
                      <a:lnTo>
                        <a:pt x="48" y="108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81" name="Freeform 78"/>
                <p:cNvSpPr>
                  <a:spLocks/>
                </p:cNvSpPr>
                <p:nvPr/>
              </p:nvSpPr>
              <p:spPr bwMode="auto">
                <a:xfrm>
                  <a:off x="6238" y="2395"/>
                  <a:ext cx="442" cy="8"/>
                </a:xfrm>
                <a:custGeom>
                  <a:avLst/>
                  <a:gdLst>
                    <a:gd name="T0" fmla="*/ 0 w 7954"/>
                    <a:gd name="T1" fmla="*/ 0 h 138"/>
                    <a:gd name="T2" fmla="*/ 0 w 7954"/>
                    <a:gd name="T3" fmla="*/ 0 h 138"/>
                    <a:gd name="T4" fmla="*/ 0 w 7954"/>
                    <a:gd name="T5" fmla="*/ 0 h 138"/>
                    <a:gd name="T6" fmla="*/ 0 w 7954"/>
                    <a:gd name="T7" fmla="*/ 0 h 138"/>
                    <a:gd name="T8" fmla="*/ 0 w 7954"/>
                    <a:gd name="T9" fmla="*/ 0 h 138"/>
                    <a:gd name="T10" fmla="*/ 0 w 7954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54"/>
                    <a:gd name="T19" fmla="*/ 0 h 138"/>
                    <a:gd name="T20" fmla="*/ 7954 w 7954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54" h="138">
                      <a:moveTo>
                        <a:pt x="0" y="20"/>
                      </a:moveTo>
                      <a:lnTo>
                        <a:pt x="49" y="138"/>
                      </a:lnTo>
                      <a:lnTo>
                        <a:pt x="7954" y="138"/>
                      </a:lnTo>
                      <a:lnTo>
                        <a:pt x="7954" y="0"/>
                      </a:lnTo>
                      <a:lnTo>
                        <a:pt x="49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82" name="Freeform 79"/>
                <p:cNvSpPr>
                  <a:spLocks/>
                </p:cNvSpPr>
                <p:nvPr/>
              </p:nvSpPr>
              <p:spPr bwMode="auto">
                <a:xfrm>
                  <a:off x="6678" y="2342"/>
                  <a:ext cx="60" cy="60"/>
                </a:xfrm>
                <a:custGeom>
                  <a:avLst/>
                  <a:gdLst>
                    <a:gd name="T0" fmla="*/ 0 w 1089"/>
                    <a:gd name="T1" fmla="*/ 0 h 1068"/>
                    <a:gd name="T2" fmla="*/ 0 w 1089"/>
                    <a:gd name="T3" fmla="*/ 0 h 1068"/>
                    <a:gd name="T4" fmla="*/ 0 w 1089"/>
                    <a:gd name="T5" fmla="*/ 0 h 1068"/>
                    <a:gd name="T6" fmla="*/ 0 w 1089"/>
                    <a:gd name="T7" fmla="*/ 0 h 1068"/>
                    <a:gd name="T8" fmla="*/ 0 w 1089"/>
                    <a:gd name="T9" fmla="*/ 0 h 1068"/>
                    <a:gd name="T10" fmla="*/ 0 w 1089"/>
                    <a:gd name="T11" fmla="*/ 0 h 10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89"/>
                    <a:gd name="T19" fmla="*/ 0 h 1068"/>
                    <a:gd name="T20" fmla="*/ 1089 w 1089"/>
                    <a:gd name="T21" fmla="*/ 1068 h 10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89" h="1068">
                      <a:moveTo>
                        <a:pt x="1089" y="48"/>
                      </a:moveTo>
                      <a:lnTo>
                        <a:pt x="971" y="0"/>
                      </a:lnTo>
                      <a:lnTo>
                        <a:pt x="0" y="970"/>
                      </a:lnTo>
                      <a:lnTo>
                        <a:pt x="97" y="1068"/>
                      </a:lnTo>
                      <a:lnTo>
                        <a:pt x="1069" y="97"/>
                      </a:lnTo>
                      <a:lnTo>
                        <a:pt x="1089" y="48"/>
                      </a:lnTo>
                      <a:close/>
                    </a:path>
                  </a:pathLst>
                </a:custGeom>
                <a:solidFill>
                  <a:srgbClr val="ADD7E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83" name="Freeform 80"/>
                <p:cNvSpPr>
                  <a:spLocks/>
                </p:cNvSpPr>
                <p:nvPr/>
              </p:nvSpPr>
              <p:spPr bwMode="auto">
                <a:xfrm>
                  <a:off x="6388" y="2329"/>
                  <a:ext cx="147" cy="69"/>
                </a:xfrm>
                <a:custGeom>
                  <a:avLst/>
                  <a:gdLst>
                    <a:gd name="T0" fmla="*/ 0 w 2639"/>
                    <a:gd name="T1" fmla="*/ 0 h 1240"/>
                    <a:gd name="T2" fmla="*/ 0 w 2639"/>
                    <a:gd name="T3" fmla="*/ 0 h 1240"/>
                    <a:gd name="T4" fmla="*/ 0 w 2639"/>
                    <a:gd name="T5" fmla="*/ 0 h 1240"/>
                    <a:gd name="T6" fmla="*/ 0 w 2639"/>
                    <a:gd name="T7" fmla="*/ 0 h 1240"/>
                    <a:gd name="T8" fmla="*/ 0 w 2639"/>
                    <a:gd name="T9" fmla="*/ 0 h 1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39"/>
                    <a:gd name="T16" fmla="*/ 0 h 1240"/>
                    <a:gd name="T17" fmla="*/ 2639 w 2639"/>
                    <a:gd name="T18" fmla="*/ 1240 h 1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39" h="1240">
                      <a:moveTo>
                        <a:pt x="2639" y="1240"/>
                      </a:moveTo>
                      <a:lnTo>
                        <a:pt x="2" y="1240"/>
                      </a:lnTo>
                      <a:lnTo>
                        <a:pt x="0" y="3"/>
                      </a:lnTo>
                      <a:lnTo>
                        <a:pt x="2638" y="0"/>
                      </a:lnTo>
                      <a:lnTo>
                        <a:pt x="2639" y="1240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84" name="Freeform 81"/>
                <p:cNvSpPr>
                  <a:spLocks/>
                </p:cNvSpPr>
                <p:nvPr/>
              </p:nvSpPr>
              <p:spPr bwMode="auto">
                <a:xfrm>
                  <a:off x="6385" y="2394"/>
                  <a:ext cx="150" cy="8"/>
                </a:xfrm>
                <a:custGeom>
                  <a:avLst/>
                  <a:gdLst>
                    <a:gd name="T0" fmla="*/ 0 w 2706"/>
                    <a:gd name="T1" fmla="*/ 0 h 138"/>
                    <a:gd name="T2" fmla="*/ 0 w 2706"/>
                    <a:gd name="T3" fmla="*/ 0 h 138"/>
                    <a:gd name="T4" fmla="*/ 0 w 2706"/>
                    <a:gd name="T5" fmla="*/ 0 h 138"/>
                    <a:gd name="T6" fmla="*/ 0 w 2706"/>
                    <a:gd name="T7" fmla="*/ 0 h 138"/>
                    <a:gd name="T8" fmla="*/ 0 w 2706"/>
                    <a:gd name="T9" fmla="*/ 0 h 138"/>
                    <a:gd name="T10" fmla="*/ 0 w 2706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6"/>
                    <a:gd name="T19" fmla="*/ 0 h 138"/>
                    <a:gd name="T20" fmla="*/ 2706 w 2706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6" h="138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706" y="138"/>
                      </a:lnTo>
                      <a:lnTo>
                        <a:pt x="2706" y="0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85" name="Freeform 82"/>
                <p:cNvSpPr>
                  <a:spLocks/>
                </p:cNvSpPr>
                <p:nvPr/>
              </p:nvSpPr>
              <p:spPr bwMode="auto">
                <a:xfrm>
                  <a:off x="6384" y="2325"/>
                  <a:ext cx="8" cy="73"/>
                </a:xfrm>
                <a:custGeom>
                  <a:avLst/>
                  <a:gdLst>
                    <a:gd name="T0" fmla="*/ 0 w 140"/>
                    <a:gd name="T1" fmla="*/ 0 h 1306"/>
                    <a:gd name="T2" fmla="*/ 0 w 140"/>
                    <a:gd name="T3" fmla="*/ 0 h 1306"/>
                    <a:gd name="T4" fmla="*/ 0 w 140"/>
                    <a:gd name="T5" fmla="*/ 0 h 1306"/>
                    <a:gd name="T6" fmla="*/ 0 w 140"/>
                    <a:gd name="T7" fmla="*/ 0 h 1306"/>
                    <a:gd name="T8" fmla="*/ 0 w 140"/>
                    <a:gd name="T9" fmla="*/ 0 h 1306"/>
                    <a:gd name="T10" fmla="*/ 0 w 140"/>
                    <a:gd name="T11" fmla="*/ 0 h 130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0"/>
                    <a:gd name="T19" fmla="*/ 0 h 1306"/>
                    <a:gd name="T20" fmla="*/ 140 w 140"/>
                    <a:gd name="T21" fmla="*/ 1306 h 130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0" h="1306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2" y="1306"/>
                      </a:lnTo>
                      <a:lnTo>
                        <a:pt x="140" y="1306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86" name="Freeform 83"/>
                <p:cNvSpPr>
                  <a:spLocks/>
                </p:cNvSpPr>
                <p:nvPr/>
              </p:nvSpPr>
              <p:spPr bwMode="auto">
                <a:xfrm>
                  <a:off x="6388" y="2325"/>
                  <a:ext cx="151" cy="8"/>
                </a:xfrm>
                <a:custGeom>
                  <a:avLst/>
                  <a:gdLst>
                    <a:gd name="T0" fmla="*/ 0 w 2707"/>
                    <a:gd name="T1" fmla="*/ 0 h 141"/>
                    <a:gd name="T2" fmla="*/ 0 w 2707"/>
                    <a:gd name="T3" fmla="*/ 0 h 141"/>
                    <a:gd name="T4" fmla="*/ 0 w 2707"/>
                    <a:gd name="T5" fmla="*/ 0 h 141"/>
                    <a:gd name="T6" fmla="*/ 0 w 2707"/>
                    <a:gd name="T7" fmla="*/ 0 h 141"/>
                    <a:gd name="T8" fmla="*/ 0 w 2707"/>
                    <a:gd name="T9" fmla="*/ 0 h 141"/>
                    <a:gd name="T10" fmla="*/ 0 w 2707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7"/>
                    <a:gd name="T19" fmla="*/ 0 h 141"/>
                    <a:gd name="T20" fmla="*/ 2707 w 2707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7" h="141">
                      <a:moveTo>
                        <a:pt x="2707" y="69"/>
                      </a:moveTo>
                      <a:lnTo>
                        <a:pt x="2638" y="0"/>
                      </a:lnTo>
                      <a:lnTo>
                        <a:pt x="0" y="3"/>
                      </a:lnTo>
                      <a:lnTo>
                        <a:pt x="0" y="141"/>
                      </a:lnTo>
                      <a:lnTo>
                        <a:pt x="2638" y="139"/>
                      </a:lnTo>
                      <a:lnTo>
                        <a:pt x="2707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87" name="Freeform 84"/>
                <p:cNvSpPr>
                  <a:spLocks/>
                </p:cNvSpPr>
                <p:nvPr/>
              </p:nvSpPr>
              <p:spPr bwMode="auto">
                <a:xfrm>
                  <a:off x="6531" y="2329"/>
                  <a:ext cx="8" cy="73"/>
                </a:xfrm>
                <a:custGeom>
                  <a:avLst/>
                  <a:gdLst>
                    <a:gd name="T0" fmla="*/ 0 w 140"/>
                    <a:gd name="T1" fmla="*/ 0 h 1309"/>
                    <a:gd name="T2" fmla="*/ 0 w 140"/>
                    <a:gd name="T3" fmla="*/ 0 h 1309"/>
                    <a:gd name="T4" fmla="*/ 0 w 140"/>
                    <a:gd name="T5" fmla="*/ 0 h 1309"/>
                    <a:gd name="T6" fmla="*/ 0 w 140"/>
                    <a:gd name="T7" fmla="*/ 0 h 1309"/>
                    <a:gd name="T8" fmla="*/ 0 w 140"/>
                    <a:gd name="T9" fmla="*/ 0 h 1309"/>
                    <a:gd name="T10" fmla="*/ 0 w 140"/>
                    <a:gd name="T11" fmla="*/ 0 h 13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0"/>
                    <a:gd name="T19" fmla="*/ 0 h 1309"/>
                    <a:gd name="T20" fmla="*/ 140 w 140"/>
                    <a:gd name="T21" fmla="*/ 1309 h 13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0" h="1309">
                      <a:moveTo>
                        <a:pt x="70" y="1309"/>
                      </a:moveTo>
                      <a:lnTo>
                        <a:pt x="140" y="1240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40"/>
                      </a:lnTo>
                      <a:lnTo>
                        <a:pt x="70" y="130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88" name="Freeform 85"/>
                <p:cNvSpPr>
                  <a:spLocks/>
                </p:cNvSpPr>
                <p:nvPr/>
              </p:nvSpPr>
              <p:spPr bwMode="auto">
                <a:xfrm>
                  <a:off x="6535" y="2329"/>
                  <a:ext cx="146" cy="69"/>
                </a:xfrm>
                <a:custGeom>
                  <a:avLst/>
                  <a:gdLst>
                    <a:gd name="T0" fmla="*/ 0 w 2628"/>
                    <a:gd name="T1" fmla="*/ 0 h 1231"/>
                    <a:gd name="T2" fmla="*/ 0 w 2628"/>
                    <a:gd name="T3" fmla="*/ 0 h 1231"/>
                    <a:gd name="T4" fmla="*/ 0 w 2628"/>
                    <a:gd name="T5" fmla="*/ 0 h 1231"/>
                    <a:gd name="T6" fmla="*/ 0 w 2628"/>
                    <a:gd name="T7" fmla="*/ 0 h 1231"/>
                    <a:gd name="T8" fmla="*/ 0 w 2628"/>
                    <a:gd name="T9" fmla="*/ 0 h 12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8"/>
                    <a:gd name="T16" fmla="*/ 0 h 1231"/>
                    <a:gd name="T17" fmla="*/ 2628 w 2628"/>
                    <a:gd name="T18" fmla="*/ 1231 h 12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8" h="1231">
                      <a:moveTo>
                        <a:pt x="2627" y="1231"/>
                      </a:moveTo>
                      <a:lnTo>
                        <a:pt x="0" y="1230"/>
                      </a:lnTo>
                      <a:lnTo>
                        <a:pt x="1" y="0"/>
                      </a:lnTo>
                      <a:lnTo>
                        <a:pt x="2628" y="3"/>
                      </a:lnTo>
                      <a:lnTo>
                        <a:pt x="2627" y="1231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89" name="Freeform 86"/>
                <p:cNvSpPr>
                  <a:spLocks/>
                </p:cNvSpPr>
                <p:nvPr/>
              </p:nvSpPr>
              <p:spPr bwMode="auto">
                <a:xfrm>
                  <a:off x="6531" y="2394"/>
                  <a:ext cx="150" cy="8"/>
                </a:xfrm>
                <a:custGeom>
                  <a:avLst/>
                  <a:gdLst>
                    <a:gd name="T0" fmla="*/ 0 w 2696"/>
                    <a:gd name="T1" fmla="*/ 0 h 139"/>
                    <a:gd name="T2" fmla="*/ 0 w 2696"/>
                    <a:gd name="T3" fmla="*/ 0 h 139"/>
                    <a:gd name="T4" fmla="*/ 0 w 2696"/>
                    <a:gd name="T5" fmla="*/ 0 h 139"/>
                    <a:gd name="T6" fmla="*/ 0 w 2696"/>
                    <a:gd name="T7" fmla="*/ 0 h 139"/>
                    <a:gd name="T8" fmla="*/ 0 w 2696"/>
                    <a:gd name="T9" fmla="*/ 0 h 139"/>
                    <a:gd name="T10" fmla="*/ 0 w 2696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6"/>
                    <a:gd name="T19" fmla="*/ 0 h 139"/>
                    <a:gd name="T20" fmla="*/ 2696 w 2696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6" h="139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696" y="139"/>
                      </a:lnTo>
                      <a:lnTo>
                        <a:pt x="2696" y="1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90" name="Freeform 87"/>
                <p:cNvSpPr>
                  <a:spLocks/>
                </p:cNvSpPr>
                <p:nvPr/>
              </p:nvSpPr>
              <p:spPr bwMode="auto">
                <a:xfrm>
                  <a:off x="6531" y="2326"/>
                  <a:ext cx="8" cy="72"/>
                </a:xfrm>
                <a:custGeom>
                  <a:avLst/>
                  <a:gdLst>
                    <a:gd name="T0" fmla="*/ 0 w 140"/>
                    <a:gd name="T1" fmla="*/ 0 h 1298"/>
                    <a:gd name="T2" fmla="*/ 0 w 140"/>
                    <a:gd name="T3" fmla="*/ 0 h 1298"/>
                    <a:gd name="T4" fmla="*/ 0 w 140"/>
                    <a:gd name="T5" fmla="*/ 0 h 1298"/>
                    <a:gd name="T6" fmla="*/ 0 w 140"/>
                    <a:gd name="T7" fmla="*/ 0 h 1298"/>
                    <a:gd name="T8" fmla="*/ 0 w 140"/>
                    <a:gd name="T9" fmla="*/ 0 h 1298"/>
                    <a:gd name="T10" fmla="*/ 0 w 140"/>
                    <a:gd name="T11" fmla="*/ 0 h 12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0"/>
                    <a:gd name="T19" fmla="*/ 0 h 1298"/>
                    <a:gd name="T20" fmla="*/ 140 w 140"/>
                    <a:gd name="T21" fmla="*/ 1298 h 12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0" h="1298">
                      <a:moveTo>
                        <a:pt x="70" y="0"/>
                      </a:moveTo>
                      <a:lnTo>
                        <a:pt x="1" y="68"/>
                      </a:lnTo>
                      <a:lnTo>
                        <a:pt x="0" y="1298"/>
                      </a:lnTo>
                      <a:lnTo>
                        <a:pt x="138" y="1298"/>
                      </a:lnTo>
                      <a:lnTo>
                        <a:pt x="140" y="6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91" name="Freeform 88"/>
                <p:cNvSpPr>
                  <a:spLocks/>
                </p:cNvSpPr>
                <p:nvPr/>
              </p:nvSpPr>
              <p:spPr bwMode="auto">
                <a:xfrm>
                  <a:off x="6535" y="2326"/>
                  <a:ext cx="150" cy="7"/>
                </a:xfrm>
                <a:custGeom>
                  <a:avLst/>
                  <a:gdLst>
                    <a:gd name="T0" fmla="*/ 0 w 2696"/>
                    <a:gd name="T1" fmla="*/ 0 h 140"/>
                    <a:gd name="T2" fmla="*/ 0 w 2696"/>
                    <a:gd name="T3" fmla="*/ 0 h 140"/>
                    <a:gd name="T4" fmla="*/ 0 w 2696"/>
                    <a:gd name="T5" fmla="*/ 0 h 140"/>
                    <a:gd name="T6" fmla="*/ 0 w 2696"/>
                    <a:gd name="T7" fmla="*/ 0 h 140"/>
                    <a:gd name="T8" fmla="*/ 0 w 2696"/>
                    <a:gd name="T9" fmla="*/ 0 h 140"/>
                    <a:gd name="T10" fmla="*/ 0 w 2696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6"/>
                    <a:gd name="T19" fmla="*/ 0 h 140"/>
                    <a:gd name="T20" fmla="*/ 2696 w 2696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6" h="140">
                      <a:moveTo>
                        <a:pt x="2696" y="71"/>
                      </a:moveTo>
                      <a:lnTo>
                        <a:pt x="2627" y="1"/>
                      </a:lnTo>
                      <a:lnTo>
                        <a:pt x="0" y="0"/>
                      </a:lnTo>
                      <a:lnTo>
                        <a:pt x="0" y="137"/>
                      </a:lnTo>
                      <a:lnTo>
                        <a:pt x="2627" y="140"/>
                      </a:lnTo>
                      <a:lnTo>
                        <a:pt x="2696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92" name="Freeform 89"/>
                <p:cNvSpPr>
                  <a:spLocks/>
                </p:cNvSpPr>
                <p:nvPr/>
              </p:nvSpPr>
              <p:spPr bwMode="auto">
                <a:xfrm>
                  <a:off x="6677" y="2329"/>
                  <a:ext cx="8" cy="73"/>
                </a:xfrm>
                <a:custGeom>
                  <a:avLst/>
                  <a:gdLst>
                    <a:gd name="T0" fmla="*/ 0 w 139"/>
                    <a:gd name="T1" fmla="*/ 0 h 1297"/>
                    <a:gd name="T2" fmla="*/ 0 w 139"/>
                    <a:gd name="T3" fmla="*/ 0 h 1297"/>
                    <a:gd name="T4" fmla="*/ 0 w 139"/>
                    <a:gd name="T5" fmla="*/ 0 h 1297"/>
                    <a:gd name="T6" fmla="*/ 0 w 139"/>
                    <a:gd name="T7" fmla="*/ 0 h 1297"/>
                    <a:gd name="T8" fmla="*/ 0 w 139"/>
                    <a:gd name="T9" fmla="*/ 0 h 1297"/>
                    <a:gd name="T10" fmla="*/ 0 w 139"/>
                    <a:gd name="T11" fmla="*/ 0 h 12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97"/>
                    <a:gd name="T20" fmla="*/ 139 w 139"/>
                    <a:gd name="T21" fmla="*/ 1297 h 129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97">
                      <a:moveTo>
                        <a:pt x="69" y="1297"/>
                      </a:moveTo>
                      <a:lnTo>
                        <a:pt x="138" y="1228"/>
                      </a:lnTo>
                      <a:lnTo>
                        <a:pt x="139" y="0"/>
                      </a:lnTo>
                      <a:lnTo>
                        <a:pt x="1" y="0"/>
                      </a:lnTo>
                      <a:lnTo>
                        <a:pt x="0" y="1228"/>
                      </a:lnTo>
                      <a:lnTo>
                        <a:pt x="69" y="129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93" name="Freeform 90"/>
                <p:cNvSpPr>
                  <a:spLocks/>
                </p:cNvSpPr>
                <p:nvPr/>
              </p:nvSpPr>
              <p:spPr bwMode="auto">
                <a:xfrm>
                  <a:off x="6241" y="2329"/>
                  <a:ext cx="145" cy="69"/>
                </a:xfrm>
                <a:custGeom>
                  <a:avLst/>
                  <a:gdLst>
                    <a:gd name="T0" fmla="*/ 0 w 2621"/>
                    <a:gd name="T1" fmla="*/ 0 h 1244"/>
                    <a:gd name="T2" fmla="*/ 0 w 2621"/>
                    <a:gd name="T3" fmla="*/ 0 h 1244"/>
                    <a:gd name="T4" fmla="*/ 0 w 2621"/>
                    <a:gd name="T5" fmla="*/ 0 h 1244"/>
                    <a:gd name="T6" fmla="*/ 0 w 2621"/>
                    <a:gd name="T7" fmla="*/ 0 h 1244"/>
                    <a:gd name="T8" fmla="*/ 0 w 2621"/>
                    <a:gd name="T9" fmla="*/ 0 h 12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1"/>
                    <a:gd name="T16" fmla="*/ 0 h 1244"/>
                    <a:gd name="T17" fmla="*/ 2621 w 2621"/>
                    <a:gd name="T18" fmla="*/ 1244 h 12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1" h="1244">
                      <a:moveTo>
                        <a:pt x="2621" y="1244"/>
                      </a:moveTo>
                      <a:lnTo>
                        <a:pt x="3" y="1240"/>
                      </a:lnTo>
                      <a:lnTo>
                        <a:pt x="0" y="0"/>
                      </a:lnTo>
                      <a:lnTo>
                        <a:pt x="2620" y="2"/>
                      </a:lnTo>
                      <a:lnTo>
                        <a:pt x="2621" y="1244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94" name="Freeform 91"/>
                <p:cNvSpPr>
                  <a:spLocks/>
                </p:cNvSpPr>
                <p:nvPr/>
              </p:nvSpPr>
              <p:spPr bwMode="auto">
                <a:xfrm>
                  <a:off x="6237" y="2394"/>
                  <a:ext cx="149" cy="8"/>
                </a:xfrm>
                <a:custGeom>
                  <a:avLst/>
                  <a:gdLst>
                    <a:gd name="T0" fmla="*/ 0 w 2687"/>
                    <a:gd name="T1" fmla="*/ 0 h 142"/>
                    <a:gd name="T2" fmla="*/ 0 w 2687"/>
                    <a:gd name="T3" fmla="*/ 0 h 142"/>
                    <a:gd name="T4" fmla="*/ 0 w 2687"/>
                    <a:gd name="T5" fmla="*/ 0 h 142"/>
                    <a:gd name="T6" fmla="*/ 0 w 2687"/>
                    <a:gd name="T7" fmla="*/ 0 h 142"/>
                    <a:gd name="T8" fmla="*/ 0 w 2687"/>
                    <a:gd name="T9" fmla="*/ 0 h 142"/>
                    <a:gd name="T10" fmla="*/ 0 w 2687"/>
                    <a:gd name="T11" fmla="*/ 0 h 1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7"/>
                    <a:gd name="T19" fmla="*/ 0 h 142"/>
                    <a:gd name="T20" fmla="*/ 2687 w 2687"/>
                    <a:gd name="T21" fmla="*/ 142 h 14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7" h="142">
                      <a:moveTo>
                        <a:pt x="0" y="69"/>
                      </a:moveTo>
                      <a:lnTo>
                        <a:pt x="69" y="139"/>
                      </a:lnTo>
                      <a:lnTo>
                        <a:pt x="2687" y="142"/>
                      </a:lnTo>
                      <a:lnTo>
                        <a:pt x="2687" y="4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95" name="Freeform 92"/>
                <p:cNvSpPr>
                  <a:spLocks/>
                </p:cNvSpPr>
                <p:nvPr/>
              </p:nvSpPr>
              <p:spPr bwMode="auto">
                <a:xfrm>
                  <a:off x="6237" y="2325"/>
                  <a:ext cx="8" cy="73"/>
                </a:xfrm>
                <a:custGeom>
                  <a:avLst/>
                  <a:gdLst>
                    <a:gd name="T0" fmla="*/ 0 w 141"/>
                    <a:gd name="T1" fmla="*/ 0 h 1309"/>
                    <a:gd name="T2" fmla="*/ 0 w 141"/>
                    <a:gd name="T3" fmla="*/ 0 h 1309"/>
                    <a:gd name="T4" fmla="*/ 0 w 141"/>
                    <a:gd name="T5" fmla="*/ 0 h 1309"/>
                    <a:gd name="T6" fmla="*/ 0 w 141"/>
                    <a:gd name="T7" fmla="*/ 0 h 1309"/>
                    <a:gd name="T8" fmla="*/ 0 w 141"/>
                    <a:gd name="T9" fmla="*/ 0 h 1309"/>
                    <a:gd name="T10" fmla="*/ 0 w 141"/>
                    <a:gd name="T11" fmla="*/ 0 h 13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1"/>
                    <a:gd name="T19" fmla="*/ 0 h 1309"/>
                    <a:gd name="T20" fmla="*/ 141 w 141"/>
                    <a:gd name="T21" fmla="*/ 1309 h 13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1" h="1309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3" y="1309"/>
                      </a:lnTo>
                      <a:lnTo>
                        <a:pt x="141" y="1309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96" name="Freeform 93"/>
                <p:cNvSpPr>
                  <a:spLocks/>
                </p:cNvSpPr>
                <p:nvPr/>
              </p:nvSpPr>
              <p:spPr bwMode="auto">
                <a:xfrm>
                  <a:off x="6241" y="2325"/>
                  <a:ext cx="149" cy="8"/>
                </a:xfrm>
                <a:custGeom>
                  <a:avLst/>
                  <a:gdLst>
                    <a:gd name="T0" fmla="*/ 0 w 2689"/>
                    <a:gd name="T1" fmla="*/ 0 h 140"/>
                    <a:gd name="T2" fmla="*/ 0 w 2689"/>
                    <a:gd name="T3" fmla="*/ 0 h 140"/>
                    <a:gd name="T4" fmla="*/ 0 w 2689"/>
                    <a:gd name="T5" fmla="*/ 0 h 140"/>
                    <a:gd name="T6" fmla="*/ 0 w 2689"/>
                    <a:gd name="T7" fmla="*/ 0 h 140"/>
                    <a:gd name="T8" fmla="*/ 0 w 2689"/>
                    <a:gd name="T9" fmla="*/ 0 h 140"/>
                    <a:gd name="T10" fmla="*/ 0 w 2689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9"/>
                    <a:gd name="T19" fmla="*/ 0 h 140"/>
                    <a:gd name="T20" fmla="*/ 2689 w 2689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9" h="140">
                      <a:moveTo>
                        <a:pt x="2689" y="71"/>
                      </a:moveTo>
                      <a:lnTo>
                        <a:pt x="2620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20" y="140"/>
                      </a:lnTo>
                      <a:lnTo>
                        <a:pt x="2689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97" name="Freeform 94"/>
                <p:cNvSpPr>
                  <a:spLocks/>
                </p:cNvSpPr>
                <p:nvPr/>
              </p:nvSpPr>
              <p:spPr bwMode="auto">
                <a:xfrm>
                  <a:off x="6383" y="2329"/>
                  <a:ext cx="7" cy="73"/>
                </a:xfrm>
                <a:custGeom>
                  <a:avLst/>
                  <a:gdLst>
                    <a:gd name="T0" fmla="*/ 0 w 139"/>
                    <a:gd name="T1" fmla="*/ 0 h 1311"/>
                    <a:gd name="T2" fmla="*/ 0 w 139"/>
                    <a:gd name="T3" fmla="*/ 0 h 1311"/>
                    <a:gd name="T4" fmla="*/ 0 w 139"/>
                    <a:gd name="T5" fmla="*/ 0 h 1311"/>
                    <a:gd name="T6" fmla="*/ 0 w 139"/>
                    <a:gd name="T7" fmla="*/ 0 h 1311"/>
                    <a:gd name="T8" fmla="*/ 0 w 139"/>
                    <a:gd name="T9" fmla="*/ 0 h 1311"/>
                    <a:gd name="T10" fmla="*/ 0 w 139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1"/>
                    <a:gd name="T20" fmla="*/ 139 w 139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1">
                      <a:moveTo>
                        <a:pt x="70" y="1311"/>
                      </a:moveTo>
                      <a:lnTo>
                        <a:pt x="139" y="1242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42"/>
                      </a:lnTo>
                      <a:lnTo>
                        <a:pt x="70" y="131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98" name="Freeform 95"/>
                <p:cNvSpPr>
                  <a:spLocks/>
                </p:cNvSpPr>
                <p:nvPr/>
              </p:nvSpPr>
              <p:spPr bwMode="auto">
                <a:xfrm>
                  <a:off x="6241" y="2261"/>
                  <a:ext cx="148" cy="69"/>
                </a:xfrm>
                <a:custGeom>
                  <a:avLst/>
                  <a:gdLst>
                    <a:gd name="T0" fmla="*/ 0 w 2661"/>
                    <a:gd name="T1" fmla="*/ 0 h 1245"/>
                    <a:gd name="T2" fmla="*/ 0 w 2661"/>
                    <a:gd name="T3" fmla="*/ 0 h 1245"/>
                    <a:gd name="T4" fmla="*/ 0 w 2661"/>
                    <a:gd name="T5" fmla="*/ 0 h 1245"/>
                    <a:gd name="T6" fmla="*/ 0 w 2661"/>
                    <a:gd name="T7" fmla="*/ 0 h 1245"/>
                    <a:gd name="T8" fmla="*/ 0 w 2661"/>
                    <a:gd name="T9" fmla="*/ 0 h 12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61"/>
                    <a:gd name="T16" fmla="*/ 0 h 1245"/>
                    <a:gd name="T17" fmla="*/ 2661 w 2661"/>
                    <a:gd name="T18" fmla="*/ 1245 h 12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61" h="1245">
                      <a:moveTo>
                        <a:pt x="2655" y="1245"/>
                      </a:moveTo>
                      <a:lnTo>
                        <a:pt x="3" y="1242"/>
                      </a:lnTo>
                      <a:lnTo>
                        <a:pt x="0" y="0"/>
                      </a:lnTo>
                      <a:lnTo>
                        <a:pt x="2661" y="2"/>
                      </a:lnTo>
                      <a:lnTo>
                        <a:pt x="2655" y="1245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99" name="Freeform 96"/>
                <p:cNvSpPr>
                  <a:spLocks/>
                </p:cNvSpPr>
                <p:nvPr/>
              </p:nvSpPr>
              <p:spPr bwMode="auto">
                <a:xfrm>
                  <a:off x="6237" y="2326"/>
                  <a:ext cx="151" cy="8"/>
                </a:xfrm>
                <a:custGeom>
                  <a:avLst/>
                  <a:gdLst>
                    <a:gd name="T0" fmla="*/ 0 w 2721"/>
                    <a:gd name="T1" fmla="*/ 0 h 141"/>
                    <a:gd name="T2" fmla="*/ 0 w 2721"/>
                    <a:gd name="T3" fmla="*/ 0 h 141"/>
                    <a:gd name="T4" fmla="*/ 0 w 2721"/>
                    <a:gd name="T5" fmla="*/ 0 h 141"/>
                    <a:gd name="T6" fmla="*/ 0 w 2721"/>
                    <a:gd name="T7" fmla="*/ 0 h 141"/>
                    <a:gd name="T8" fmla="*/ 0 w 2721"/>
                    <a:gd name="T9" fmla="*/ 0 h 141"/>
                    <a:gd name="T10" fmla="*/ 0 w 2721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1"/>
                    <a:gd name="T19" fmla="*/ 0 h 141"/>
                    <a:gd name="T20" fmla="*/ 2721 w 2721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1" h="141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721" y="141"/>
                      </a:lnTo>
                      <a:lnTo>
                        <a:pt x="2721" y="3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00" name="Freeform 97"/>
                <p:cNvSpPr>
                  <a:spLocks/>
                </p:cNvSpPr>
                <p:nvPr/>
              </p:nvSpPr>
              <p:spPr bwMode="auto">
                <a:xfrm>
                  <a:off x="6237" y="2257"/>
                  <a:ext cx="8" cy="73"/>
                </a:xfrm>
                <a:custGeom>
                  <a:avLst/>
                  <a:gdLst>
                    <a:gd name="T0" fmla="*/ 0 w 141"/>
                    <a:gd name="T1" fmla="*/ 0 h 1311"/>
                    <a:gd name="T2" fmla="*/ 0 w 141"/>
                    <a:gd name="T3" fmla="*/ 0 h 1311"/>
                    <a:gd name="T4" fmla="*/ 0 w 141"/>
                    <a:gd name="T5" fmla="*/ 0 h 1311"/>
                    <a:gd name="T6" fmla="*/ 0 w 141"/>
                    <a:gd name="T7" fmla="*/ 0 h 1311"/>
                    <a:gd name="T8" fmla="*/ 0 w 141"/>
                    <a:gd name="T9" fmla="*/ 0 h 1311"/>
                    <a:gd name="T10" fmla="*/ 0 w 141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1"/>
                    <a:gd name="T19" fmla="*/ 0 h 1311"/>
                    <a:gd name="T20" fmla="*/ 141 w 141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1" h="1311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3" y="1311"/>
                      </a:lnTo>
                      <a:lnTo>
                        <a:pt x="141" y="1311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01" name="Freeform 98"/>
                <p:cNvSpPr>
                  <a:spLocks/>
                </p:cNvSpPr>
                <p:nvPr/>
              </p:nvSpPr>
              <p:spPr bwMode="auto">
                <a:xfrm>
                  <a:off x="6241" y="2257"/>
                  <a:ext cx="152" cy="8"/>
                </a:xfrm>
                <a:custGeom>
                  <a:avLst/>
                  <a:gdLst>
                    <a:gd name="T0" fmla="*/ 0 w 2731"/>
                    <a:gd name="T1" fmla="*/ 0 h 140"/>
                    <a:gd name="T2" fmla="*/ 0 w 2731"/>
                    <a:gd name="T3" fmla="*/ 0 h 140"/>
                    <a:gd name="T4" fmla="*/ 0 w 2731"/>
                    <a:gd name="T5" fmla="*/ 0 h 140"/>
                    <a:gd name="T6" fmla="*/ 0 w 2731"/>
                    <a:gd name="T7" fmla="*/ 0 h 140"/>
                    <a:gd name="T8" fmla="*/ 0 w 2731"/>
                    <a:gd name="T9" fmla="*/ 0 h 140"/>
                    <a:gd name="T10" fmla="*/ 0 w 2731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31"/>
                    <a:gd name="T19" fmla="*/ 0 h 140"/>
                    <a:gd name="T20" fmla="*/ 2731 w 2731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31" h="140">
                      <a:moveTo>
                        <a:pt x="2731" y="71"/>
                      </a:moveTo>
                      <a:lnTo>
                        <a:pt x="2661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61" y="140"/>
                      </a:lnTo>
                      <a:lnTo>
                        <a:pt x="2731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02" name="Freeform 99"/>
                <p:cNvSpPr>
                  <a:spLocks/>
                </p:cNvSpPr>
                <p:nvPr/>
              </p:nvSpPr>
              <p:spPr bwMode="auto">
                <a:xfrm>
                  <a:off x="6384" y="2261"/>
                  <a:ext cx="9" cy="73"/>
                </a:xfrm>
                <a:custGeom>
                  <a:avLst/>
                  <a:gdLst>
                    <a:gd name="T0" fmla="*/ 0 w 145"/>
                    <a:gd name="T1" fmla="*/ 0 h 1313"/>
                    <a:gd name="T2" fmla="*/ 0 w 145"/>
                    <a:gd name="T3" fmla="*/ 0 h 1313"/>
                    <a:gd name="T4" fmla="*/ 0 w 145"/>
                    <a:gd name="T5" fmla="*/ 0 h 1313"/>
                    <a:gd name="T6" fmla="*/ 0 w 145"/>
                    <a:gd name="T7" fmla="*/ 0 h 1313"/>
                    <a:gd name="T8" fmla="*/ 0 w 145"/>
                    <a:gd name="T9" fmla="*/ 0 h 1313"/>
                    <a:gd name="T10" fmla="*/ 0 w 145"/>
                    <a:gd name="T11" fmla="*/ 0 h 13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5"/>
                    <a:gd name="T19" fmla="*/ 0 h 1313"/>
                    <a:gd name="T20" fmla="*/ 145 w 145"/>
                    <a:gd name="T21" fmla="*/ 1313 h 13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5" h="1313">
                      <a:moveTo>
                        <a:pt x="69" y="1313"/>
                      </a:moveTo>
                      <a:lnTo>
                        <a:pt x="138" y="1245"/>
                      </a:lnTo>
                      <a:lnTo>
                        <a:pt x="145" y="1"/>
                      </a:lnTo>
                      <a:lnTo>
                        <a:pt x="6" y="0"/>
                      </a:lnTo>
                      <a:lnTo>
                        <a:pt x="0" y="1244"/>
                      </a:lnTo>
                      <a:lnTo>
                        <a:pt x="69" y="1313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03" name="Freeform 100"/>
                <p:cNvSpPr>
                  <a:spLocks/>
                </p:cNvSpPr>
                <p:nvPr/>
              </p:nvSpPr>
              <p:spPr bwMode="auto">
                <a:xfrm>
                  <a:off x="6533" y="2261"/>
                  <a:ext cx="148" cy="69"/>
                </a:xfrm>
                <a:custGeom>
                  <a:avLst/>
                  <a:gdLst>
                    <a:gd name="T0" fmla="*/ 0 w 2664"/>
                    <a:gd name="T1" fmla="*/ 0 h 1242"/>
                    <a:gd name="T2" fmla="*/ 0 w 2664"/>
                    <a:gd name="T3" fmla="*/ 0 h 1242"/>
                    <a:gd name="T4" fmla="*/ 0 w 2664"/>
                    <a:gd name="T5" fmla="*/ 0 h 1242"/>
                    <a:gd name="T6" fmla="*/ 0 w 2664"/>
                    <a:gd name="T7" fmla="*/ 0 h 1242"/>
                    <a:gd name="T8" fmla="*/ 0 w 2664"/>
                    <a:gd name="T9" fmla="*/ 0 h 12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64"/>
                    <a:gd name="T16" fmla="*/ 0 h 1242"/>
                    <a:gd name="T17" fmla="*/ 2664 w 2664"/>
                    <a:gd name="T18" fmla="*/ 1242 h 12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64" h="1242">
                      <a:moveTo>
                        <a:pt x="2663" y="1242"/>
                      </a:moveTo>
                      <a:lnTo>
                        <a:pt x="0" y="1242"/>
                      </a:lnTo>
                      <a:lnTo>
                        <a:pt x="1" y="0"/>
                      </a:lnTo>
                      <a:lnTo>
                        <a:pt x="2664" y="2"/>
                      </a:lnTo>
                      <a:lnTo>
                        <a:pt x="2663" y="1242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04" name="Freeform 101"/>
                <p:cNvSpPr>
                  <a:spLocks/>
                </p:cNvSpPr>
                <p:nvPr/>
              </p:nvSpPr>
              <p:spPr bwMode="auto">
                <a:xfrm>
                  <a:off x="6529" y="2326"/>
                  <a:ext cx="152" cy="8"/>
                </a:xfrm>
                <a:custGeom>
                  <a:avLst/>
                  <a:gdLst>
                    <a:gd name="T0" fmla="*/ 0 w 2732"/>
                    <a:gd name="T1" fmla="*/ 0 h 139"/>
                    <a:gd name="T2" fmla="*/ 0 w 2732"/>
                    <a:gd name="T3" fmla="*/ 0 h 139"/>
                    <a:gd name="T4" fmla="*/ 0 w 2732"/>
                    <a:gd name="T5" fmla="*/ 0 h 139"/>
                    <a:gd name="T6" fmla="*/ 0 w 2732"/>
                    <a:gd name="T7" fmla="*/ 0 h 139"/>
                    <a:gd name="T8" fmla="*/ 0 w 2732"/>
                    <a:gd name="T9" fmla="*/ 0 h 139"/>
                    <a:gd name="T10" fmla="*/ 0 w 2732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32"/>
                    <a:gd name="T19" fmla="*/ 0 h 139"/>
                    <a:gd name="T20" fmla="*/ 2732 w 2732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32" h="139">
                      <a:moveTo>
                        <a:pt x="0" y="70"/>
                      </a:moveTo>
                      <a:lnTo>
                        <a:pt x="69" y="139"/>
                      </a:lnTo>
                      <a:lnTo>
                        <a:pt x="2732" y="139"/>
                      </a:lnTo>
                      <a:lnTo>
                        <a:pt x="2732" y="0"/>
                      </a:lnTo>
                      <a:lnTo>
                        <a:pt x="69" y="1"/>
                      </a:lnTo>
                      <a:lnTo>
                        <a:pt x="0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05" name="Freeform 102"/>
                <p:cNvSpPr>
                  <a:spLocks/>
                </p:cNvSpPr>
                <p:nvPr/>
              </p:nvSpPr>
              <p:spPr bwMode="auto">
                <a:xfrm>
                  <a:off x="6529" y="2257"/>
                  <a:ext cx="7" cy="73"/>
                </a:xfrm>
                <a:custGeom>
                  <a:avLst/>
                  <a:gdLst>
                    <a:gd name="T0" fmla="*/ 0 w 139"/>
                    <a:gd name="T1" fmla="*/ 0 h 1311"/>
                    <a:gd name="T2" fmla="*/ 0 w 139"/>
                    <a:gd name="T3" fmla="*/ 0 h 1311"/>
                    <a:gd name="T4" fmla="*/ 0 w 139"/>
                    <a:gd name="T5" fmla="*/ 0 h 1311"/>
                    <a:gd name="T6" fmla="*/ 0 w 139"/>
                    <a:gd name="T7" fmla="*/ 0 h 1311"/>
                    <a:gd name="T8" fmla="*/ 0 w 139"/>
                    <a:gd name="T9" fmla="*/ 0 h 1311"/>
                    <a:gd name="T10" fmla="*/ 0 w 139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1"/>
                    <a:gd name="T20" fmla="*/ 139 w 139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1">
                      <a:moveTo>
                        <a:pt x="70" y="0"/>
                      </a:moveTo>
                      <a:lnTo>
                        <a:pt x="1" y="69"/>
                      </a:lnTo>
                      <a:lnTo>
                        <a:pt x="0" y="1311"/>
                      </a:lnTo>
                      <a:lnTo>
                        <a:pt x="138" y="1311"/>
                      </a:lnTo>
                      <a:lnTo>
                        <a:pt x="139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06" name="Freeform 103"/>
                <p:cNvSpPr>
                  <a:spLocks/>
                </p:cNvSpPr>
                <p:nvPr/>
              </p:nvSpPr>
              <p:spPr bwMode="auto">
                <a:xfrm>
                  <a:off x="6533" y="2257"/>
                  <a:ext cx="151" cy="8"/>
                </a:xfrm>
                <a:custGeom>
                  <a:avLst/>
                  <a:gdLst>
                    <a:gd name="T0" fmla="*/ 0 w 2732"/>
                    <a:gd name="T1" fmla="*/ 0 h 140"/>
                    <a:gd name="T2" fmla="*/ 0 w 2732"/>
                    <a:gd name="T3" fmla="*/ 0 h 140"/>
                    <a:gd name="T4" fmla="*/ 0 w 2732"/>
                    <a:gd name="T5" fmla="*/ 0 h 140"/>
                    <a:gd name="T6" fmla="*/ 0 w 2732"/>
                    <a:gd name="T7" fmla="*/ 0 h 140"/>
                    <a:gd name="T8" fmla="*/ 0 w 2732"/>
                    <a:gd name="T9" fmla="*/ 0 h 140"/>
                    <a:gd name="T10" fmla="*/ 0 w 2732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32"/>
                    <a:gd name="T19" fmla="*/ 0 h 140"/>
                    <a:gd name="T20" fmla="*/ 2732 w 2732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32" h="140">
                      <a:moveTo>
                        <a:pt x="2732" y="71"/>
                      </a:moveTo>
                      <a:lnTo>
                        <a:pt x="2663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63" y="140"/>
                      </a:lnTo>
                      <a:lnTo>
                        <a:pt x="2732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07" name="Freeform 104"/>
                <p:cNvSpPr>
                  <a:spLocks/>
                </p:cNvSpPr>
                <p:nvPr/>
              </p:nvSpPr>
              <p:spPr bwMode="auto">
                <a:xfrm>
                  <a:off x="6677" y="2261"/>
                  <a:ext cx="7" cy="73"/>
                </a:xfrm>
                <a:custGeom>
                  <a:avLst/>
                  <a:gdLst>
                    <a:gd name="T0" fmla="*/ 0 w 139"/>
                    <a:gd name="T1" fmla="*/ 0 h 1309"/>
                    <a:gd name="T2" fmla="*/ 0 w 139"/>
                    <a:gd name="T3" fmla="*/ 0 h 1309"/>
                    <a:gd name="T4" fmla="*/ 0 w 139"/>
                    <a:gd name="T5" fmla="*/ 0 h 1309"/>
                    <a:gd name="T6" fmla="*/ 0 w 139"/>
                    <a:gd name="T7" fmla="*/ 0 h 1309"/>
                    <a:gd name="T8" fmla="*/ 0 w 139"/>
                    <a:gd name="T9" fmla="*/ 0 h 1309"/>
                    <a:gd name="T10" fmla="*/ 0 w 139"/>
                    <a:gd name="T11" fmla="*/ 0 h 13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9"/>
                    <a:gd name="T20" fmla="*/ 139 w 139"/>
                    <a:gd name="T21" fmla="*/ 1309 h 13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9">
                      <a:moveTo>
                        <a:pt x="69" y="1309"/>
                      </a:moveTo>
                      <a:lnTo>
                        <a:pt x="138" y="1240"/>
                      </a:lnTo>
                      <a:lnTo>
                        <a:pt x="139" y="0"/>
                      </a:lnTo>
                      <a:lnTo>
                        <a:pt x="1" y="0"/>
                      </a:lnTo>
                      <a:lnTo>
                        <a:pt x="0" y="1240"/>
                      </a:lnTo>
                      <a:lnTo>
                        <a:pt x="69" y="130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08" name="Freeform 105"/>
                <p:cNvSpPr>
                  <a:spLocks/>
                </p:cNvSpPr>
                <p:nvPr/>
              </p:nvSpPr>
              <p:spPr bwMode="auto">
                <a:xfrm>
                  <a:off x="6463" y="2261"/>
                  <a:ext cx="148" cy="69"/>
                </a:xfrm>
                <a:custGeom>
                  <a:avLst/>
                  <a:gdLst>
                    <a:gd name="T0" fmla="*/ 0 w 2659"/>
                    <a:gd name="T1" fmla="*/ 0 h 1238"/>
                    <a:gd name="T2" fmla="*/ 0 w 2659"/>
                    <a:gd name="T3" fmla="*/ 0 h 1238"/>
                    <a:gd name="T4" fmla="*/ 0 w 2659"/>
                    <a:gd name="T5" fmla="*/ 0 h 1238"/>
                    <a:gd name="T6" fmla="*/ 0 w 2659"/>
                    <a:gd name="T7" fmla="*/ 0 h 1238"/>
                    <a:gd name="T8" fmla="*/ 0 w 2659"/>
                    <a:gd name="T9" fmla="*/ 0 h 12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59"/>
                    <a:gd name="T16" fmla="*/ 0 h 1238"/>
                    <a:gd name="T17" fmla="*/ 2659 w 2659"/>
                    <a:gd name="T18" fmla="*/ 1238 h 12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59" h="1238">
                      <a:moveTo>
                        <a:pt x="2659" y="1238"/>
                      </a:moveTo>
                      <a:lnTo>
                        <a:pt x="0" y="1234"/>
                      </a:lnTo>
                      <a:lnTo>
                        <a:pt x="1" y="0"/>
                      </a:lnTo>
                      <a:lnTo>
                        <a:pt x="2658" y="2"/>
                      </a:lnTo>
                      <a:lnTo>
                        <a:pt x="2659" y="1238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09" name="Freeform 106"/>
                <p:cNvSpPr>
                  <a:spLocks/>
                </p:cNvSpPr>
                <p:nvPr/>
              </p:nvSpPr>
              <p:spPr bwMode="auto">
                <a:xfrm>
                  <a:off x="6459" y="2326"/>
                  <a:ext cx="152" cy="7"/>
                </a:xfrm>
                <a:custGeom>
                  <a:avLst/>
                  <a:gdLst>
                    <a:gd name="T0" fmla="*/ 0 w 2728"/>
                    <a:gd name="T1" fmla="*/ 0 h 141"/>
                    <a:gd name="T2" fmla="*/ 0 w 2728"/>
                    <a:gd name="T3" fmla="*/ 0 h 141"/>
                    <a:gd name="T4" fmla="*/ 0 w 2728"/>
                    <a:gd name="T5" fmla="*/ 0 h 141"/>
                    <a:gd name="T6" fmla="*/ 0 w 2728"/>
                    <a:gd name="T7" fmla="*/ 0 h 141"/>
                    <a:gd name="T8" fmla="*/ 0 w 2728"/>
                    <a:gd name="T9" fmla="*/ 0 h 141"/>
                    <a:gd name="T10" fmla="*/ 0 w 2728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8"/>
                    <a:gd name="T19" fmla="*/ 0 h 141"/>
                    <a:gd name="T20" fmla="*/ 2728 w 2728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8" h="141">
                      <a:moveTo>
                        <a:pt x="0" y="68"/>
                      </a:moveTo>
                      <a:lnTo>
                        <a:pt x="69" y="137"/>
                      </a:lnTo>
                      <a:lnTo>
                        <a:pt x="2728" y="141"/>
                      </a:lnTo>
                      <a:lnTo>
                        <a:pt x="2728" y="3"/>
                      </a:lnTo>
                      <a:lnTo>
                        <a:pt x="69" y="0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10" name="Freeform 107"/>
                <p:cNvSpPr>
                  <a:spLocks/>
                </p:cNvSpPr>
                <p:nvPr/>
              </p:nvSpPr>
              <p:spPr bwMode="auto">
                <a:xfrm>
                  <a:off x="6459" y="2257"/>
                  <a:ext cx="8" cy="72"/>
                </a:xfrm>
                <a:custGeom>
                  <a:avLst/>
                  <a:gdLst>
                    <a:gd name="T0" fmla="*/ 0 w 139"/>
                    <a:gd name="T1" fmla="*/ 0 h 1303"/>
                    <a:gd name="T2" fmla="*/ 0 w 139"/>
                    <a:gd name="T3" fmla="*/ 0 h 1303"/>
                    <a:gd name="T4" fmla="*/ 0 w 139"/>
                    <a:gd name="T5" fmla="*/ 0 h 1303"/>
                    <a:gd name="T6" fmla="*/ 0 w 139"/>
                    <a:gd name="T7" fmla="*/ 0 h 1303"/>
                    <a:gd name="T8" fmla="*/ 0 w 139"/>
                    <a:gd name="T9" fmla="*/ 0 h 1303"/>
                    <a:gd name="T10" fmla="*/ 0 w 139"/>
                    <a:gd name="T11" fmla="*/ 0 h 130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3"/>
                    <a:gd name="T20" fmla="*/ 139 w 139"/>
                    <a:gd name="T21" fmla="*/ 1303 h 130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3">
                      <a:moveTo>
                        <a:pt x="70" y="0"/>
                      </a:moveTo>
                      <a:lnTo>
                        <a:pt x="1" y="69"/>
                      </a:lnTo>
                      <a:lnTo>
                        <a:pt x="0" y="1303"/>
                      </a:lnTo>
                      <a:lnTo>
                        <a:pt x="138" y="1303"/>
                      </a:lnTo>
                      <a:lnTo>
                        <a:pt x="139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11" name="Freeform 108"/>
                <p:cNvSpPr>
                  <a:spLocks/>
                </p:cNvSpPr>
                <p:nvPr/>
              </p:nvSpPr>
              <p:spPr bwMode="auto">
                <a:xfrm>
                  <a:off x="6463" y="2257"/>
                  <a:ext cx="152" cy="8"/>
                </a:xfrm>
                <a:custGeom>
                  <a:avLst/>
                  <a:gdLst>
                    <a:gd name="T0" fmla="*/ 0 w 2726"/>
                    <a:gd name="T1" fmla="*/ 0 h 140"/>
                    <a:gd name="T2" fmla="*/ 0 w 2726"/>
                    <a:gd name="T3" fmla="*/ 0 h 140"/>
                    <a:gd name="T4" fmla="*/ 0 w 2726"/>
                    <a:gd name="T5" fmla="*/ 0 h 140"/>
                    <a:gd name="T6" fmla="*/ 0 w 2726"/>
                    <a:gd name="T7" fmla="*/ 0 h 140"/>
                    <a:gd name="T8" fmla="*/ 0 w 2726"/>
                    <a:gd name="T9" fmla="*/ 0 h 140"/>
                    <a:gd name="T10" fmla="*/ 0 w 2726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6"/>
                    <a:gd name="T19" fmla="*/ 0 h 140"/>
                    <a:gd name="T20" fmla="*/ 2726 w 2726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6" h="140">
                      <a:moveTo>
                        <a:pt x="2726" y="71"/>
                      </a:moveTo>
                      <a:lnTo>
                        <a:pt x="2657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57" y="140"/>
                      </a:lnTo>
                      <a:lnTo>
                        <a:pt x="2726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12" name="Freeform 109"/>
                <p:cNvSpPr>
                  <a:spLocks/>
                </p:cNvSpPr>
                <p:nvPr/>
              </p:nvSpPr>
              <p:spPr bwMode="auto">
                <a:xfrm>
                  <a:off x="6607" y="2261"/>
                  <a:ext cx="8" cy="72"/>
                </a:xfrm>
                <a:custGeom>
                  <a:avLst/>
                  <a:gdLst>
                    <a:gd name="T0" fmla="*/ 0 w 139"/>
                    <a:gd name="T1" fmla="*/ 0 h 1305"/>
                    <a:gd name="T2" fmla="*/ 0 w 139"/>
                    <a:gd name="T3" fmla="*/ 0 h 1305"/>
                    <a:gd name="T4" fmla="*/ 0 w 139"/>
                    <a:gd name="T5" fmla="*/ 0 h 1305"/>
                    <a:gd name="T6" fmla="*/ 0 w 139"/>
                    <a:gd name="T7" fmla="*/ 0 h 1305"/>
                    <a:gd name="T8" fmla="*/ 0 w 139"/>
                    <a:gd name="T9" fmla="*/ 0 h 1305"/>
                    <a:gd name="T10" fmla="*/ 0 w 139"/>
                    <a:gd name="T11" fmla="*/ 0 h 13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5"/>
                    <a:gd name="T20" fmla="*/ 139 w 139"/>
                    <a:gd name="T21" fmla="*/ 1305 h 130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5">
                      <a:moveTo>
                        <a:pt x="70" y="1305"/>
                      </a:moveTo>
                      <a:lnTo>
                        <a:pt x="139" y="1236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6"/>
                      </a:lnTo>
                      <a:lnTo>
                        <a:pt x="70" y="1305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13" name="Freeform 110"/>
                <p:cNvSpPr>
                  <a:spLocks/>
                </p:cNvSpPr>
                <p:nvPr/>
              </p:nvSpPr>
              <p:spPr bwMode="auto">
                <a:xfrm>
                  <a:off x="6317" y="2261"/>
                  <a:ext cx="146" cy="69"/>
                </a:xfrm>
                <a:custGeom>
                  <a:avLst/>
                  <a:gdLst>
                    <a:gd name="T0" fmla="*/ 0 w 2627"/>
                    <a:gd name="T1" fmla="*/ 0 h 1245"/>
                    <a:gd name="T2" fmla="*/ 0 w 2627"/>
                    <a:gd name="T3" fmla="*/ 0 h 1245"/>
                    <a:gd name="T4" fmla="*/ 0 w 2627"/>
                    <a:gd name="T5" fmla="*/ 0 h 1245"/>
                    <a:gd name="T6" fmla="*/ 0 w 2627"/>
                    <a:gd name="T7" fmla="*/ 0 h 1245"/>
                    <a:gd name="T8" fmla="*/ 0 w 2627"/>
                    <a:gd name="T9" fmla="*/ 0 h 12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7"/>
                    <a:gd name="T16" fmla="*/ 0 h 1245"/>
                    <a:gd name="T17" fmla="*/ 2627 w 2627"/>
                    <a:gd name="T18" fmla="*/ 1245 h 12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7" h="1245">
                      <a:moveTo>
                        <a:pt x="2627" y="1245"/>
                      </a:moveTo>
                      <a:lnTo>
                        <a:pt x="0" y="1242"/>
                      </a:lnTo>
                      <a:lnTo>
                        <a:pt x="1" y="0"/>
                      </a:lnTo>
                      <a:lnTo>
                        <a:pt x="2626" y="2"/>
                      </a:lnTo>
                      <a:lnTo>
                        <a:pt x="2627" y="1245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14" name="Freeform 111"/>
                <p:cNvSpPr>
                  <a:spLocks/>
                </p:cNvSpPr>
                <p:nvPr/>
              </p:nvSpPr>
              <p:spPr bwMode="auto">
                <a:xfrm>
                  <a:off x="6314" y="2326"/>
                  <a:ext cx="149" cy="8"/>
                </a:xfrm>
                <a:custGeom>
                  <a:avLst/>
                  <a:gdLst>
                    <a:gd name="T0" fmla="*/ 0 w 2696"/>
                    <a:gd name="T1" fmla="*/ 0 h 141"/>
                    <a:gd name="T2" fmla="*/ 0 w 2696"/>
                    <a:gd name="T3" fmla="*/ 0 h 141"/>
                    <a:gd name="T4" fmla="*/ 0 w 2696"/>
                    <a:gd name="T5" fmla="*/ 0 h 141"/>
                    <a:gd name="T6" fmla="*/ 0 w 2696"/>
                    <a:gd name="T7" fmla="*/ 0 h 141"/>
                    <a:gd name="T8" fmla="*/ 0 w 2696"/>
                    <a:gd name="T9" fmla="*/ 0 h 141"/>
                    <a:gd name="T10" fmla="*/ 0 w 2696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6"/>
                    <a:gd name="T19" fmla="*/ 0 h 141"/>
                    <a:gd name="T20" fmla="*/ 2696 w 2696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6" h="141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696" y="141"/>
                      </a:lnTo>
                      <a:lnTo>
                        <a:pt x="2696" y="3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15" name="Freeform 112"/>
                <p:cNvSpPr>
                  <a:spLocks/>
                </p:cNvSpPr>
                <p:nvPr/>
              </p:nvSpPr>
              <p:spPr bwMode="auto">
                <a:xfrm>
                  <a:off x="6314" y="2257"/>
                  <a:ext cx="7" cy="73"/>
                </a:xfrm>
                <a:custGeom>
                  <a:avLst/>
                  <a:gdLst>
                    <a:gd name="T0" fmla="*/ 0 w 139"/>
                    <a:gd name="T1" fmla="*/ 0 h 1311"/>
                    <a:gd name="T2" fmla="*/ 0 w 139"/>
                    <a:gd name="T3" fmla="*/ 0 h 1311"/>
                    <a:gd name="T4" fmla="*/ 0 w 139"/>
                    <a:gd name="T5" fmla="*/ 0 h 1311"/>
                    <a:gd name="T6" fmla="*/ 0 w 139"/>
                    <a:gd name="T7" fmla="*/ 0 h 1311"/>
                    <a:gd name="T8" fmla="*/ 0 w 139"/>
                    <a:gd name="T9" fmla="*/ 0 h 1311"/>
                    <a:gd name="T10" fmla="*/ 0 w 139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1"/>
                    <a:gd name="T20" fmla="*/ 139 w 139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1">
                      <a:moveTo>
                        <a:pt x="70" y="0"/>
                      </a:moveTo>
                      <a:lnTo>
                        <a:pt x="1" y="69"/>
                      </a:lnTo>
                      <a:lnTo>
                        <a:pt x="0" y="1311"/>
                      </a:lnTo>
                      <a:lnTo>
                        <a:pt x="138" y="1311"/>
                      </a:lnTo>
                      <a:lnTo>
                        <a:pt x="139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16" name="Freeform 113"/>
                <p:cNvSpPr>
                  <a:spLocks/>
                </p:cNvSpPr>
                <p:nvPr/>
              </p:nvSpPr>
              <p:spPr bwMode="auto">
                <a:xfrm>
                  <a:off x="6317" y="2257"/>
                  <a:ext cx="150" cy="8"/>
                </a:xfrm>
                <a:custGeom>
                  <a:avLst/>
                  <a:gdLst>
                    <a:gd name="T0" fmla="*/ 0 w 2694"/>
                    <a:gd name="T1" fmla="*/ 0 h 140"/>
                    <a:gd name="T2" fmla="*/ 0 w 2694"/>
                    <a:gd name="T3" fmla="*/ 0 h 140"/>
                    <a:gd name="T4" fmla="*/ 0 w 2694"/>
                    <a:gd name="T5" fmla="*/ 0 h 140"/>
                    <a:gd name="T6" fmla="*/ 0 w 2694"/>
                    <a:gd name="T7" fmla="*/ 0 h 140"/>
                    <a:gd name="T8" fmla="*/ 0 w 2694"/>
                    <a:gd name="T9" fmla="*/ 0 h 140"/>
                    <a:gd name="T10" fmla="*/ 0 w 2694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4"/>
                    <a:gd name="T19" fmla="*/ 0 h 140"/>
                    <a:gd name="T20" fmla="*/ 2694 w 2694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4" h="140">
                      <a:moveTo>
                        <a:pt x="2694" y="71"/>
                      </a:moveTo>
                      <a:lnTo>
                        <a:pt x="2625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25" y="140"/>
                      </a:lnTo>
                      <a:lnTo>
                        <a:pt x="2694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17" name="Freeform 114"/>
                <p:cNvSpPr>
                  <a:spLocks/>
                </p:cNvSpPr>
                <p:nvPr/>
              </p:nvSpPr>
              <p:spPr bwMode="auto">
                <a:xfrm>
                  <a:off x="6459" y="2261"/>
                  <a:ext cx="8" cy="73"/>
                </a:xfrm>
                <a:custGeom>
                  <a:avLst/>
                  <a:gdLst>
                    <a:gd name="T0" fmla="*/ 0 w 139"/>
                    <a:gd name="T1" fmla="*/ 0 h 1312"/>
                    <a:gd name="T2" fmla="*/ 0 w 139"/>
                    <a:gd name="T3" fmla="*/ 0 h 1312"/>
                    <a:gd name="T4" fmla="*/ 0 w 139"/>
                    <a:gd name="T5" fmla="*/ 0 h 1312"/>
                    <a:gd name="T6" fmla="*/ 0 w 139"/>
                    <a:gd name="T7" fmla="*/ 0 h 1312"/>
                    <a:gd name="T8" fmla="*/ 0 w 139"/>
                    <a:gd name="T9" fmla="*/ 0 h 1312"/>
                    <a:gd name="T10" fmla="*/ 0 w 139"/>
                    <a:gd name="T11" fmla="*/ 0 h 13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2"/>
                    <a:gd name="T20" fmla="*/ 139 w 139"/>
                    <a:gd name="T21" fmla="*/ 1312 h 131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2">
                      <a:moveTo>
                        <a:pt x="70" y="1312"/>
                      </a:moveTo>
                      <a:lnTo>
                        <a:pt x="139" y="1243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43"/>
                      </a:lnTo>
                      <a:lnTo>
                        <a:pt x="70" y="1312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18" name="Freeform 115"/>
                <p:cNvSpPr>
                  <a:spLocks/>
                </p:cNvSpPr>
                <p:nvPr/>
              </p:nvSpPr>
              <p:spPr bwMode="auto">
                <a:xfrm>
                  <a:off x="6707" y="2141"/>
                  <a:ext cx="27" cy="95"/>
                </a:xfrm>
                <a:custGeom>
                  <a:avLst/>
                  <a:gdLst>
                    <a:gd name="T0" fmla="*/ 0 w 482"/>
                    <a:gd name="T1" fmla="*/ 0 h 1711"/>
                    <a:gd name="T2" fmla="*/ 0 w 482"/>
                    <a:gd name="T3" fmla="*/ 0 h 1711"/>
                    <a:gd name="T4" fmla="*/ 0 w 482"/>
                    <a:gd name="T5" fmla="*/ 0 h 1711"/>
                    <a:gd name="T6" fmla="*/ 0 w 482"/>
                    <a:gd name="T7" fmla="*/ 0 h 1711"/>
                    <a:gd name="T8" fmla="*/ 0 w 482"/>
                    <a:gd name="T9" fmla="*/ 0 h 17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2"/>
                    <a:gd name="T16" fmla="*/ 0 h 1711"/>
                    <a:gd name="T17" fmla="*/ 482 w 482"/>
                    <a:gd name="T18" fmla="*/ 1711 h 17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2" h="1711">
                      <a:moveTo>
                        <a:pt x="0" y="1711"/>
                      </a:moveTo>
                      <a:lnTo>
                        <a:pt x="482" y="1228"/>
                      </a:lnTo>
                      <a:lnTo>
                        <a:pt x="481" y="0"/>
                      </a:lnTo>
                      <a:lnTo>
                        <a:pt x="0" y="479"/>
                      </a:lnTo>
                      <a:lnTo>
                        <a:pt x="0" y="1711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19" name="Freeform 116"/>
                <p:cNvSpPr>
                  <a:spLocks/>
                </p:cNvSpPr>
                <p:nvPr/>
              </p:nvSpPr>
              <p:spPr bwMode="auto">
                <a:xfrm>
                  <a:off x="6705" y="2206"/>
                  <a:ext cx="33" cy="33"/>
                </a:xfrm>
                <a:custGeom>
                  <a:avLst/>
                  <a:gdLst>
                    <a:gd name="T0" fmla="*/ 0 w 599"/>
                    <a:gd name="T1" fmla="*/ 0 h 580"/>
                    <a:gd name="T2" fmla="*/ 0 w 599"/>
                    <a:gd name="T3" fmla="*/ 0 h 580"/>
                    <a:gd name="T4" fmla="*/ 0 w 599"/>
                    <a:gd name="T5" fmla="*/ 0 h 580"/>
                    <a:gd name="T6" fmla="*/ 0 w 599"/>
                    <a:gd name="T7" fmla="*/ 0 h 580"/>
                    <a:gd name="T8" fmla="*/ 0 w 599"/>
                    <a:gd name="T9" fmla="*/ 0 h 580"/>
                    <a:gd name="T10" fmla="*/ 0 w 599"/>
                    <a:gd name="T11" fmla="*/ 0 h 5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9"/>
                    <a:gd name="T19" fmla="*/ 0 h 580"/>
                    <a:gd name="T20" fmla="*/ 599 w 599"/>
                    <a:gd name="T21" fmla="*/ 580 h 5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9" h="580">
                      <a:moveTo>
                        <a:pt x="599" y="49"/>
                      </a:moveTo>
                      <a:lnTo>
                        <a:pt x="481" y="0"/>
                      </a:lnTo>
                      <a:lnTo>
                        <a:pt x="0" y="484"/>
                      </a:lnTo>
                      <a:lnTo>
                        <a:pt x="97" y="580"/>
                      </a:lnTo>
                      <a:lnTo>
                        <a:pt x="579" y="97"/>
                      </a:lnTo>
                      <a:lnTo>
                        <a:pt x="599" y="4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20" name="Freeform 117"/>
                <p:cNvSpPr>
                  <a:spLocks/>
                </p:cNvSpPr>
                <p:nvPr/>
              </p:nvSpPr>
              <p:spPr bwMode="auto">
                <a:xfrm>
                  <a:off x="6730" y="2138"/>
                  <a:ext cx="8" cy="71"/>
                </a:xfrm>
                <a:custGeom>
                  <a:avLst/>
                  <a:gdLst>
                    <a:gd name="T0" fmla="*/ 0 w 139"/>
                    <a:gd name="T1" fmla="*/ 0 h 1277"/>
                    <a:gd name="T2" fmla="*/ 0 w 139"/>
                    <a:gd name="T3" fmla="*/ 0 h 1277"/>
                    <a:gd name="T4" fmla="*/ 0 w 139"/>
                    <a:gd name="T5" fmla="*/ 0 h 1277"/>
                    <a:gd name="T6" fmla="*/ 0 w 139"/>
                    <a:gd name="T7" fmla="*/ 0 h 1277"/>
                    <a:gd name="T8" fmla="*/ 0 w 139"/>
                    <a:gd name="T9" fmla="*/ 0 h 1277"/>
                    <a:gd name="T10" fmla="*/ 0 w 139"/>
                    <a:gd name="T11" fmla="*/ 0 h 12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77"/>
                    <a:gd name="T20" fmla="*/ 139 w 139"/>
                    <a:gd name="T21" fmla="*/ 1277 h 12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77">
                      <a:moveTo>
                        <a:pt x="21" y="0"/>
                      </a:moveTo>
                      <a:lnTo>
                        <a:pt x="0" y="49"/>
                      </a:lnTo>
                      <a:lnTo>
                        <a:pt x="1" y="1277"/>
                      </a:lnTo>
                      <a:lnTo>
                        <a:pt x="139" y="1277"/>
                      </a:lnTo>
                      <a:lnTo>
                        <a:pt x="138" y="49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21" name="Freeform 118"/>
                <p:cNvSpPr>
                  <a:spLocks/>
                </p:cNvSpPr>
                <p:nvPr/>
              </p:nvSpPr>
              <p:spPr bwMode="auto">
                <a:xfrm>
                  <a:off x="6703" y="2138"/>
                  <a:ext cx="34" cy="32"/>
                </a:xfrm>
                <a:custGeom>
                  <a:avLst/>
                  <a:gdLst>
                    <a:gd name="T0" fmla="*/ 0 w 600"/>
                    <a:gd name="T1" fmla="*/ 0 h 577"/>
                    <a:gd name="T2" fmla="*/ 0 w 600"/>
                    <a:gd name="T3" fmla="*/ 0 h 577"/>
                    <a:gd name="T4" fmla="*/ 0 w 600"/>
                    <a:gd name="T5" fmla="*/ 0 h 577"/>
                    <a:gd name="T6" fmla="*/ 0 w 600"/>
                    <a:gd name="T7" fmla="*/ 0 h 577"/>
                    <a:gd name="T8" fmla="*/ 0 w 600"/>
                    <a:gd name="T9" fmla="*/ 0 h 577"/>
                    <a:gd name="T10" fmla="*/ 0 w 600"/>
                    <a:gd name="T11" fmla="*/ 0 h 5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00"/>
                    <a:gd name="T19" fmla="*/ 0 h 577"/>
                    <a:gd name="T20" fmla="*/ 600 w 600"/>
                    <a:gd name="T21" fmla="*/ 577 h 5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00" h="577">
                      <a:moveTo>
                        <a:pt x="0" y="528"/>
                      </a:moveTo>
                      <a:lnTo>
                        <a:pt x="118" y="577"/>
                      </a:lnTo>
                      <a:lnTo>
                        <a:pt x="600" y="97"/>
                      </a:lnTo>
                      <a:lnTo>
                        <a:pt x="503" y="0"/>
                      </a:lnTo>
                      <a:lnTo>
                        <a:pt x="21" y="48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22" name="Freeform 119"/>
                <p:cNvSpPr>
                  <a:spLocks/>
                </p:cNvSpPr>
                <p:nvPr/>
              </p:nvSpPr>
              <p:spPr bwMode="auto">
                <a:xfrm>
                  <a:off x="6703" y="2167"/>
                  <a:ext cx="8" cy="72"/>
                </a:xfrm>
                <a:custGeom>
                  <a:avLst/>
                  <a:gdLst>
                    <a:gd name="T0" fmla="*/ 0 w 139"/>
                    <a:gd name="T1" fmla="*/ 0 h 1280"/>
                    <a:gd name="T2" fmla="*/ 0 w 139"/>
                    <a:gd name="T3" fmla="*/ 0 h 1280"/>
                    <a:gd name="T4" fmla="*/ 0 w 139"/>
                    <a:gd name="T5" fmla="*/ 0 h 1280"/>
                    <a:gd name="T6" fmla="*/ 0 w 139"/>
                    <a:gd name="T7" fmla="*/ 0 h 1280"/>
                    <a:gd name="T8" fmla="*/ 0 w 139"/>
                    <a:gd name="T9" fmla="*/ 0 h 1280"/>
                    <a:gd name="T10" fmla="*/ 0 w 139"/>
                    <a:gd name="T11" fmla="*/ 0 h 12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0"/>
                    <a:gd name="T20" fmla="*/ 139 w 139"/>
                    <a:gd name="T21" fmla="*/ 1280 h 12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0">
                      <a:moveTo>
                        <a:pt x="119" y="1280"/>
                      </a:moveTo>
                      <a:lnTo>
                        <a:pt x="139" y="1232"/>
                      </a:ln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1" y="1232"/>
                      </a:lnTo>
                      <a:lnTo>
                        <a:pt x="119" y="128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23" name="Freeform 120"/>
                <p:cNvSpPr>
                  <a:spLocks/>
                </p:cNvSpPr>
                <p:nvPr/>
              </p:nvSpPr>
              <p:spPr bwMode="auto">
                <a:xfrm>
                  <a:off x="6558" y="2141"/>
                  <a:ext cx="175" cy="25"/>
                </a:xfrm>
                <a:custGeom>
                  <a:avLst/>
                  <a:gdLst>
                    <a:gd name="T0" fmla="*/ 0 w 3136"/>
                    <a:gd name="T1" fmla="*/ 0 h 460"/>
                    <a:gd name="T2" fmla="*/ 0 w 3136"/>
                    <a:gd name="T3" fmla="*/ 0 h 460"/>
                    <a:gd name="T4" fmla="*/ 0 w 3136"/>
                    <a:gd name="T5" fmla="*/ 0 h 460"/>
                    <a:gd name="T6" fmla="*/ 0 w 3136"/>
                    <a:gd name="T7" fmla="*/ 0 h 460"/>
                    <a:gd name="T8" fmla="*/ 0 w 3136"/>
                    <a:gd name="T9" fmla="*/ 0 h 4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36"/>
                    <a:gd name="T16" fmla="*/ 0 h 460"/>
                    <a:gd name="T17" fmla="*/ 3136 w 3136"/>
                    <a:gd name="T18" fmla="*/ 460 h 4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36" h="460">
                      <a:moveTo>
                        <a:pt x="0" y="460"/>
                      </a:moveTo>
                      <a:lnTo>
                        <a:pt x="458" y="0"/>
                      </a:lnTo>
                      <a:lnTo>
                        <a:pt x="3136" y="0"/>
                      </a:lnTo>
                      <a:lnTo>
                        <a:pt x="2676" y="460"/>
                      </a:lnTo>
                      <a:lnTo>
                        <a:pt x="0" y="460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24" name="Freeform 121"/>
                <p:cNvSpPr>
                  <a:spLocks/>
                </p:cNvSpPr>
                <p:nvPr/>
              </p:nvSpPr>
              <p:spPr bwMode="auto">
                <a:xfrm>
                  <a:off x="6556" y="2137"/>
                  <a:ext cx="31" cy="32"/>
                </a:xfrm>
                <a:custGeom>
                  <a:avLst/>
                  <a:gdLst>
                    <a:gd name="T0" fmla="*/ 0 w 555"/>
                    <a:gd name="T1" fmla="*/ 0 h 577"/>
                    <a:gd name="T2" fmla="*/ 0 w 555"/>
                    <a:gd name="T3" fmla="*/ 0 h 577"/>
                    <a:gd name="T4" fmla="*/ 0 w 555"/>
                    <a:gd name="T5" fmla="*/ 0 h 577"/>
                    <a:gd name="T6" fmla="*/ 0 w 555"/>
                    <a:gd name="T7" fmla="*/ 0 h 577"/>
                    <a:gd name="T8" fmla="*/ 0 w 555"/>
                    <a:gd name="T9" fmla="*/ 0 h 577"/>
                    <a:gd name="T10" fmla="*/ 0 w 555"/>
                    <a:gd name="T11" fmla="*/ 0 h 5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5"/>
                    <a:gd name="T19" fmla="*/ 0 h 577"/>
                    <a:gd name="T20" fmla="*/ 555 w 555"/>
                    <a:gd name="T21" fmla="*/ 577 h 5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5" h="577">
                      <a:moveTo>
                        <a:pt x="506" y="0"/>
                      </a:moveTo>
                      <a:lnTo>
                        <a:pt x="458" y="20"/>
                      </a:lnTo>
                      <a:lnTo>
                        <a:pt x="0" y="480"/>
                      </a:lnTo>
                      <a:lnTo>
                        <a:pt x="97" y="577"/>
                      </a:lnTo>
                      <a:lnTo>
                        <a:pt x="555" y="117"/>
                      </a:lnTo>
                      <a:lnTo>
                        <a:pt x="506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25" name="Freeform 122"/>
                <p:cNvSpPr>
                  <a:spLocks/>
                </p:cNvSpPr>
                <p:nvPr/>
              </p:nvSpPr>
              <p:spPr bwMode="auto">
                <a:xfrm>
                  <a:off x="6584" y="2137"/>
                  <a:ext cx="151" cy="8"/>
                </a:xfrm>
                <a:custGeom>
                  <a:avLst/>
                  <a:gdLst>
                    <a:gd name="T0" fmla="*/ 0 w 2727"/>
                    <a:gd name="T1" fmla="*/ 0 h 138"/>
                    <a:gd name="T2" fmla="*/ 0 w 2727"/>
                    <a:gd name="T3" fmla="*/ 0 h 138"/>
                    <a:gd name="T4" fmla="*/ 0 w 2727"/>
                    <a:gd name="T5" fmla="*/ 0 h 138"/>
                    <a:gd name="T6" fmla="*/ 0 w 2727"/>
                    <a:gd name="T7" fmla="*/ 0 h 138"/>
                    <a:gd name="T8" fmla="*/ 0 w 2727"/>
                    <a:gd name="T9" fmla="*/ 0 h 138"/>
                    <a:gd name="T10" fmla="*/ 0 w 2727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7"/>
                    <a:gd name="T19" fmla="*/ 0 h 138"/>
                    <a:gd name="T20" fmla="*/ 2727 w 2727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7" h="138">
                      <a:moveTo>
                        <a:pt x="2727" y="117"/>
                      </a:moveTo>
                      <a:lnTo>
                        <a:pt x="2678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78" y="138"/>
                      </a:lnTo>
                      <a:lnTo>
                        <a:pt x="2727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26" name="Freeform 123"/>
                <p:cNvSpPr>
                  <a:spLocks/>
                </p:cNvSpPr>
                <p:nvPr/>
              </p:nvSpPr>
              <p:spPr bwMode="auto">
                <a:xfrm>
                  <a:off x="6704" y="2138"/>
                  <a:ext cx="31" cy="32"/>
                </a:xfrm>
                <a:custGeom>
                  <a:avLst/>
                  <a:gdLst>
                    <a:gd name="T0" fmla="*/ 0 w 559"/>
                    <a:gd name="T1" fmla="*/ 0 h 578"/>
                    <a:gd name="T2" fmla="*/ 0 w 559"/>
                    <a:gd name="T3" fmla="*/ 0 h 578"/>
                    <a:gd name="T4" fmla="*/ 0 w 559"/>
                    <a:gd name="T5" fmla="*/ 0 h 578"/>
                    <a:gd name="T6" fmla="*/ 0 w 559"/>
                    <a:gd name="T7" fmla="*/ 0 h 578"/>
                    <a:gd name="T8" fmla="*/ 0 w 559"/>
                    <a:gd name="T9" fmla="*/ 0 h 578"/>
                    <a:gd name="T10" fmla="*/ 0 w 559"/>
                    <a:gd name="T11" fmla="*/ 0 h 5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9"/>
                    <a:gd name="T19" fmla="*/ 0 h 578"/>
                    <a:gd name="T20" fmla="*/ 559 w 559"/>
                    <a:gd name="T21" fmla="*/ 578 h 57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9" h="578">
                      <a:moveTo>
                        <a:pt x="50" y="578"/>
                      </a:moveTo>
                      <a:lnTo>
                        <a:pt x="99" y="558"/>
                      </a:lnTo>
                      <a:lnTo>
                        <a:pt x="559" y="97"/>
                      </a:lnTo>
                      <a:lnTo>
                        <a:pt x="461" y="0"/>
                      </a:lnTo>
                      <a:lnTo>
                        <a:pt x="0" y="460"/>
                      </a:lnTo>
                      <a:lnTo>
                        <a:pt x="50" y="57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27" name="Freeform 124"/>
                <p:cNvSpPr>
                  <a:spLocks/>
                </p:cNvSpPr>
                <p:nvPr/>
              </p:nvSpPr>
              <p:spPr bwMode="auto">
                <a:xfrm>
                  <a:off x="6556" y="2163"/>
                  <a:ext cx="151" cy="7"/>
                </a:xfrm>
                <a:custGeom>
                  <a:avLst/>
                  <a:gdLst>
                    <a:gd name="T0" fmla="*/ 0 w 2724"/>
                    <a:gd name="T1" fmla="*/ 0 h 138"/>
                    <a:gd name="T2" fmla="*/ 0 w 2724"/>
                    <a:gd name="T3" fmla="*/ 0 h 138"/>
                    <a:gd name="T4" fmla="*/ 0 w 2724"/>
                    <a:gd name="T5" fmla="*/ 0 h 138"/>
                    <a:gd name="T6" fmla="*/ 0 w 2724"/>
                    <a:gd name="T7" fmla="*/ 0 h 138"/>
                    <a:gd name="T8" fmla="*/ 0 w 2724"/>
                    <a:gd name="T9" fmla="*/ 0 h 138"/>
                    <a:gd name="T10" fmla="*/ 0 w 2724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4"/>
                    <a:gd name="T19" fmla="*/ 0 h 138"/>
                    <a:gd name="T20" fmla="*/ 2724 w 2724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4" h="138">
                      <a:moveTo>
                        <a:pt x="0" y="20"/>
                      </a:moveTo>
                      <a:lnTo>
                        <a:pt x="48" y="138"/>
                      </a:lnTo>
                      <a:lnTo>
                        <a:pt x="2724" y="138"/>
                      </a:lnTo>
                      <a:lnTo>
                        <a:pt x="2724" y="0"/>
                      </a:lnTo>
                      <a:lnTo>
                        <a:pt x="48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28" name="Freeform 125"/>
                <p:cNvSpPr>
                  <a:spLocks/>
                </p:cNvSpPr>
                <p:nvPr/>
              </p:nvSpPr>
              <p:spPr bwMode="auto">
                <a:xfrm>
                  <a:off x="6385" y="2166"/>
                  <a:ext cx="174" cy="27"/>
                </a:xfrm>
                <a:custGeom>
                  <a:avLst/>
                  <a:gdLst>
                    <a:gd name="T0" fmla="*/ 0 w 3147"/>
                    <a:gd name="T1" fmla="*/ 0 h 475"/>
                    <a:gd name="T2" fmla="*/ 0 w 3147"/>
                    <a:gd name="T3" fmla="*/ 0 h 475"/>
                    <a:gd name="T4" fmla="*/ 0 w 3147"/>
                    <a:gd name="T5" fmla="*/ 0 h 475"/>
                    <a:gd name="T6" fmla="*/ 0 w 3147"/>
                    <a:gd name="T7" fmla="*/ 0 h 475"/>
                    <a:gd name="T8" fmla="*/ 0 w 3147"/>
                    <a:gd name="T9" fmla="*/ 0 h 4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7"/>
                    <a:gd name="T16" fmla="*/ 0 h 475"/>
                    <a:gd name="T17" fmla="*/ 3147 w 3147"/>
                    <a:gd name="T18" fmla="*/ 475 h 4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7" h="475">
                      <a:moveTo>
                        <a:pt x="0" y="475"/>
                      </a:moveTo>
                      <a:lnTo>
                        <a:pt x="473" y="0"/>
                      </a:lnTo>
                      <a:lnTo>
                        <a:pt x="3147" y="0"/>
                      </a:lnTo>
                      <a:lnTo>
                        <a:pt x="2673" y="473"/>
                      </a:lnTo>
                      <a:lnTo>
                        <a:pt x="0" y="475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29" name="Freeform 126"/>
                <p:cNvSpPr>
                  <a:spLocks/>
                </p:cNvSpPr>
                <p:nvPr/>
              </p:nvSpPr>
              <p:spPr bwMode="auto">
                <a:xfrm>
                  <a:off x="6382" y="2162"/>
                  <a:ext cx="32" cy="33"/>
                </a:xfrm>
                <a:custGeom>
                  <a:avLst/>
                  <a:gdLst>
                    <a:gd name="T0" fmla="*/ 0 w 571"/>
                    <a:gd name="T1" fmla="*/ 0 h 592"/>
                    <a:gd name="T2" fmla="*/ 0 w 571"/>
                    <a:gd name="T3" fmla="*/ 0 h 592"/>
                    <a:gd name="T4" fmla="*/ 0 w 571"/>
                    <a:gd name="T5" fmla="*/ 0 h 592"/>
                    <a:gd name="T6" fmla="*/ 0 w 571"/>
                    <a:gd name="T7" fmla="*/ 0 h 592"/>
                    <a:gd name="T8" fmla="*/ 0 w 571"/>
                    <a:gd name="T9" fmla="*/ 0 h 592"/>
                    <a:gd name="T10" fmla="*/ 0 w 571"/>
                    <a:gd name="T11" fmla="*/ 0 h 5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1"/>
                    <a:gd name="T19" fmla="*/ 0 h 592"/>
                    <a:gd name="T20" fmla="*/ 571 w 571"/>
                    <a:gd name="T21" fmla="*/ 592 h 5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1" h="592">
                      <a:moveTo>
                        <a:pt x="521" y="0"/>
                      </a:moveTo>
                      <a:lnTo>
                        <a:pt x="473" y="20"/>
                      </a:lnTo>
                      <a:lnTo>
                        <a:pt x="0" y="495"/>
                      </a:lnTo>
                      <a:lnTo>
                        <a:pt x="97" y="592"/>
                      </a:lnTo>
                      <a:lnTo>
                        <a:pt x="571" y="117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30" name="Freeform 127"/>
                <p:cNvSpPr>
                  <a:spLocks/>
                </p:cNvSpPr>
                <p:nvPr/>
              </p:nvSpPr>
              <p:spPr bwMode="auto">
                <a:xfrm>
                  <a:off x="6411" y="2162"/>
                  <a:ext cx="151" cy="8"/>
                </a:xfrm>
                <a:custGeom>
                  <a:avLst/>
                  <a:gdLst>
                    <a:gd name="T0" fmla="*/ 0 w 2723"/>
                    <a:gd name="T1" fmla="*/ 0 h 138"/>
                    <a:gd name="T2" fmla="*/ 0 w 2723"/>
                    <a:gd name="T3" fmla="*/ 0 h 138"/>
                    <a:gd name="T4" fmla="*/ 0 w 2723"/>
                    <a:gd name="T5" fmla="*/ 0 h 138"/>
                    <a:gd name="T6" fmla="*/ 0 w 2723"/>
                    <a:gd name="T7" fmla="*/ 0 h 138"/>
                    <a:gd name="T8" fmla="*/ 0 w 2723"/>
                    <a:gd name="T9" fmla="*/ 0 h 138"/>
                    <a:gd name="T10" fmla="*/ 0 w 2723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3"/>
                    <a:gd name="T19" fmla="*/ 0 h 138"/>
                    <a:gd name="T20" fmla="*/ 2723 w 2723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3" h="138">
                      <a:moveTo>
                        <a:pt x="2723" y="117"/>
                      </a:moveTo>
                      <a:lnTo>
                        <a:pt x="2674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74" y="138"/>
                      </a:lnTo>
                      <a:lnTo>
                        <a:pt x="2723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31" name="Freeform 128"/>
                <p:cNvSpPr>
                  <a:spLocks/>
                </p:cNvSpPr>
                <p:nvPr/>
              </p:nvSpPr>
              <p:spPr bwMode="auto">
                <a:xfrm>
                  <a:off x="6530" y="2164"/>
                  <a:ext cx="32" cy="32"/>
                </a:xfrm>
                <a:custGeom>
                  <a:avLst/>
                  <a:gdLst>
                    <a:gd name="T0" fmla="*/ 0 w 571"/>
                    <a:gd name="T1" fmla="*/ 0 h 591"/>
                    <a:gd name="T2" fmla="*/ 0 w 571"/>
                    <a:gd name="T3" fmla="*/ 0 h 591"/>
                    <a:gd name="T4" fmla="*/ 0 w 571"/>
                    <a:gd name="T5" fmla="*/ 0 h 591"/>
                    <a:gd name="T6" fmla="*/ 0 w 571"/>
                    <a:gd name="T7" fmla="*/ 0 h 591"/>
                    <a:gd name="T8" fmla="*/ 0 w 571"/>
                    <a:gd name="T9" fmla="*/ 0 h 591"/>
                    <a:gd name="T10" fmla="*/ 0 w 571"/>
                    <a:gd name="T11" fmla="*/ 0 h 59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1"/>
                    <a:gd name="T19" fmla="*/ 0 h 591"/>
                    <a:gd name="T20" fmla="*/ 571 w 571"/>
                    <a:gd name="T21" fmla="*/ 591 h 59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1" h="591">
                      <a:moveTo>
                        <a:pt x="48" y="591"/>
                      </a:moveTo>
                      <a:lnTo>
                        <a:pt x="97" y="571"/>
                      </a:lnTo>
                      <a:lnTo>
                        <a:pt x="571" y="97"/>
                      </a:lnTo>
                      <a:lnTo>
                        <a:pt x="474" y="0"/>
                      </a:lnTo>
                      <a:lnTo>
                        <a:pt x="0" y="473"/>
                      </a:lnTo>
                      <a:lnTo>
                        <a:pt x="48" y="59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32" name="Freeform 129"/>
                <p:cNvSpPr>
                  <a:spLocks/>
                </p:cNvSpPr>
                <p:nvPr/>
              </p:nvSpPr>
              <p:spPr bwMode="auto">
                <a:xfrm>
                  <a:off x="6382" y="2189"/>
                  <a:ext cx="151" cy="8"/>
                </a:xfrm>
                <a:custGeom>
                  <a:avLst/>
                  <a:gdLst>
                    <a:gd name="T0" fmla="*/ 0 w 2721"/>
                    <a:gd name="T1" fmla="*/ 0 h 140"/>
                    <a:gd name="T2" fmla="*/ 0 w 2721"/>
                    <a:gd name="T3" fmla="*/ 0 h 140"/>
                    <a:gd name="T4" fmla="*/ 0 w 2721"/>
                    <a:gd name="T5" fmla="*/ 0 h 140"/>
                    <a:gd name="T6" fmla="*/ 0 w 2721"/>
                    <a:gd name="T7" fmla="*/ 0 h 140"/>
                    <a:gd name="T8" fmla="*/ 0 w 2721"/>
                    <a:gd name="T9" fmla="*/ 0 h 140"/>
                    <a:gd name="T10" fmla="*/ 0 w 2721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1"/>
                    <a:gd name="T19" fmla="*/ 0 h 140"/>
                    <a:gd name="T20" fmla="*/ 2721 w 2721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1" h="140">
                      <a:moveTo>
                        <a:pt x="0" y="22"/>
                      </a:moveTo>
                      <a:lnTo>
                        <a:pt x="48" y="140"/>
                      </a:lnTo>
                      <a:lnTo>
                        <a:pt x="2721" y="138"/>
                      </a:lnTo>
                      <a:lnTo>
                        <a:pt x="2721" y="0"/>
                      </a:lnTo>
                      <a:lnTo>
                        <a:pt x="48" y="2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33" name="Freeform 130"/>
                <p:cNvSpPr>
                  <a:spLocks/>
                </p:cNvSpPr>
                <p:nvPr/>
              </p:nvSpPr>
              <p:spPr bwMode="auto">
                <a:xfrm>
                  <a:off x="6413" y="2141"/>
                  <a:ext cx="171" cy="26"/>
                </a:xfrm>
                <a:custGeom>
                  <a:avLst/>
                  <a:gdLst>
                    <a:gd name="T0" fmla="*/ 0 w 3069"/>
                    <a:gd name="T1" fmla="*/ 0 h 463"/>
                    <a:gd name="T2" fmla="*/ 0 w 3069"/>
                    <a:gd name="T3" fmla="*/ 0 h 463"/>
                    <a:gd name="T4" fmla="*/ 0 w 3069"/>
                    <a:gd name="T5" fmla="*/ 0 h 463"/>
                    <a:gd name="T6" fmla="*/ 0 w 3069"/>
                    <a:gd name="T7" fmla="*/ 0 h 463"/>
                    <a:gd name="T8" fmla="*/ 0 w 3069"/>
                    <a:gd name="T9" fmla="*/ 0 h 4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9"/>
                    <a:gd name="T16" fmla="*/ 0 h 463"/>
                    <a:gd name="T17" fmla="*/ 3069 w 3069"/>
                    <a:gd name="T18" fmla="*/ 463 h 4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9" h="463">
                      <a:moveTo>
                        <a:pt x="0" y="461"/>
                      </a:moveTo>
                      <a:lnTo>
                        <a:pt x="459" y="0"/>
                      </a:lnTo>
                      <a:lnTo>
                        <a:pt x="3069" y="0"/>
                      </a:lnTo>
                      <a:lnTo>
                        <a:pt x="2609" y="463"/>
                      </a:lnTo>
                      <a:lnTo>
                        <a:pt x="0" y="461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34" name="Freeform 131"/>
                <p:cNvSpPr>
                  <a:spLocks/>
                </p:cNvSpPr>
                <p:nvPr/>
              </p:nvSpPr>
              <p:spPr bwMode="auto">
                <a:xfrm>
                  <a:off x="6411" y="2137"/>
                  <a:ext cx="31" cy="32"/>
                </a:xfrm>
                <a:custGeom>
                  <a:avLst/>
                  <a:gdLst>
                    <a:gd name="T0" fmla="*/ 0 w 556"/>
                    <a:gd name="T1" fmla="*/ 0 h 578"/>
                    <a:gd name="T2" fmla="*/ 0 w 556"/>
                    <a:gd name="T3" fmla="*/ 0 h 578"/>
                    <a:gd name="T4" fmla="*/ 0 w 556"/>
                    <a:gd name="T5" fmla="*/ 0 h 578"/>
                    <a:gd name="T6" fmla="*/ 0 w 556"/>
                    <a:gd name="T7" fmla="*/ 0 h 578"/>
                    <a:gd name="T8" fmla="*/ 0 w 556"/>
                    <a:gd name="T9" fmla="*/ 0 h 578"/>
                    <a:gd name="T10" fmla="*/ 0 w 556"/>
                    <a:gd name="T11" fmla="*/ 0 h 5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6"/>
                    <a:gd name="T19" fmla="*/ 0 h 578"/>
                    <a:gd name="T20" fmla="*/ 556 w 556"/>
                    <a:gd name="T21" fmla="*/ 578 h 57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6" h="578">
                      <a:moveTo>
                        <a:pt x="507" y="0"/>
                      </a:moveTo>
                      <a:lnTo>
                        <a:pt x="458" y="21"/>
                      </a:lnTo>
                      <a:lnTo>
                        <a:pt x="0" y="481"/>
                      </a:lnTo>
                      <a:lnTo>
                        <a:pt x="98" y="578"/>
                      </a:lnTo>
                      <a:lnTo>
                        <a:pt x="556" y="117"/>
                      </a:lnTo>
                      <a:lnTo>
                        <a:pt x="507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35" name="Freeform 132"/>
                <p:cNvSpPr>
                  <a:spLocks/>
                </p:cNvSpPr>
                <p:nvPr/>
              </p:nvSpPr>
              <p:spPr bwMode="auto">
                <a:xfrm>
                  <a:off x="6439" y="2137"/>
                  <a:ext cx="148" cy="8"/>
                </a:xfrm>
                <a:custGeom>
                  <a:avLst/>
                  <a:gdLst>
                    <a:gd name="T0" fmla="*/ 0 w 2659"/>
                    <a:gd name="T1" fmla="*/ 0 h 138"/>
                    <a:gd name="T2" fmla="*/ 0 w 2659"/>
                    <a:gd name="T3" fmla="*/ 0 h 138"/>
                    <a:gd name="T4" fmla="*/ 0 w 2659"/>
                    <a:gd name="T5" fmla="*/ 0 h 138"/>
                    <a:gd name="T6" fmla="*/ 0 w 2659"/>
                    <a:gd name="T7" fmla="*/ 0 h 138"/>
                    <a:gd name="T8" fmla="*/ 0 w 2659"/>
                    <a:gd name="T9" fmla="*/ 0 h 138"/>
                    <a:gd name="T10" fmla="*/ 0 w 2659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59"/>
                    <a:gd name="T19" fmla="*/ 0 h 138"/>
                    <a:gd name="T20" fmla="*/ 2659 w 2659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59" h="138">
                      <a:moveTo>
                        <a:pt x="2659" y="117"/>
                      </a:moveTo>
                      <a:lnTo>
                        <a:pt x="2610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10" y="138"/>
                      </a:lnTo>
                      <a:lnTo>
                        <a:pt x="2659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36" name="Freeform 133"/>
                <p:cNvSpPr>
                  <a:spLocks/>
                </p:cNvSpPr>
                <p:nvPr/>
              </p:nvSpPr>
              <p:spPr bwMode="auto">
                <a:xfrm>
                  <a:off x="6556" y="2138"/>
                  <a:ext cx="31" cy="32"/>
                </a:xfrm>
                <a:custGeom>
                  <a:avLst/>
                  <a:gdLst>
                    <a:gd name="T0" fmla="*/ 0 w 557"/>
                    <a:gd name="T1" fmla="*/ 0 h 580"/>
                    <a:gd name="T2" fmla="*/ 0 w 557"/>
                    <a:gd name="T3" fmla="*/ 0 h 580"/>
                    <a:gd name="T4" fmla="*/ 0 w 557"/>
                    <a:gd name="T5" fmla="*/ 0 h 580"/>
                    <a:gd name="T6" fmla="*/ 0 w 557"/>
                    <a:gd name="T7" fmla="*/ 0 h 580"/>
                    <a:gd name="T8" fmla="*/ 0 w 557"/>
                    <a:gd name="T9" fmla="*/ 0 h 580"/>
                    <a:gd name="T10" fmla="*/ 0 w 557"/>
                    <a:gd name="T11" fmla="*/ 0 h 5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7"/>
                    <a:gd name="T19" fmla="*/ 0 h 580"/>
                    <a:gd name="T20" fmla="*/ 557 w 557"/>
                    <a:gd name="T21" fmla="*/ 580 h 5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7" h="580">
                      <a:moveTo>
                        <a:pt x="48" y="580"/>
                      </a:moveTo>
                      <a:lnTo>
                        <a:pt x="97" y="559"/>
                      </a:lnTo>
                      <a:lnTo>
                        <a:pt x="557" y="96"/>
                      </a:lnTo>
                      <a:lnTo>
                        <a:pt x="460" y="0"/>
                      </a:lnTo>
                      <a:lnTo>
                        <a:pt x="0" y="462"/>
                      </a:lnTo>
                      <a:lnTo>
                        <a:pt x="48" y="58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37" name="Freeform 134"/>
                <p:cNvSpPr>
                  <a:spLocks/>
                </p:cNvSpPr>
                <p:nvPr/>
              </p:nvSpPr>
              <p:spPr bwMode="auto">
                <a:xfrm>
                  <a:off x="6411" y="2163"/>
                  <a:ext cx="147" cy="7"/>
                </a:xfrm>
                <a:custGeom>
                  <a:avLst/>
                  <a:gdLst>
                    <a:gd name="T0" fmla="*/ 0 w 2657"/>
                    <a:gd name="T1" fmla="*/ 0 h 140"/>
                    <a:gd name="T2" fmla="*/ 0 w 2657"/>
                    <a:gd name="T3" fmla="*/ 0 h 140"/>
                    <a:gd name="T4" fmla="*/ 0 w 2657"/>
                    <a:gd name="T5" fmla="*/ 0 h 140"/>
                    <a:gd name="T6" fmla="*/ 0 w 2657"/>
                    <a:gd name="T7" fmla="*/ 0 h 140"/>
                    <a:gd name="T8" fmla="*/ 0 w 2657"/>
                    <a:gd name="T9" fmla="*/ 0 h 140"/>
                    <a:gd name="T10" fmla="*/ 0 w 2657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57"/>
                    <a:gd name="T19" fmla="*/ 0 h 140"/>
                    <a:gd name="T20" fmla="*/ 2657 w 2657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57" h="140">
                      <a:moveTo>
                        <a:pt x="0" y="20"/>
                      </a:moveTo>
                      <a:lnTo>
                        <a:pt x="48" y="138"/>
                      </a:lnTo>
                      <a:lnTo>
                        <a:pt x="2657" y="140"/>
                      </a:lnTo>
                      <a:lnTo>
                        <a:pt x="2657" y="1"/>
                      </a:lnTo>
                      <a:lnTo>
                        <a:pt x="48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38" name="Freeform 135"/>
                <p:cNvSpPr>
                  <a:spLocks/>
                </p:cNvSpPr>
                <p:nvPr/>
              </p:nvSpPr>
              <p:spPr bwMode="auto">
                <a:xfrm>
                  <a:off x="6241" y="2166"/>
                  <a:ext cx="173" cy="27"/>
                </a:xfrm>
                <a:custGeom>
                  <a:avLst/>
                  <a:gdLst>
                    <a:gd name="T0" fmla="*/ 0 w 3108"/>
                    <a:gd name="T1" fmla="*/ 0 h 475"/>
                    <a:gd name="T2" fmla="*/ 0 w 3108"/>
                    <a:gd name="T3" fmla="*/ 0 h 475"/>
                    <a:gd name="T4" fmla="*/ 0 w 3108"/>
                    <a:gd name="T5" fmla="*/ 0 h 475"/>
                    <a:gd name="T6" fmla="*/ 0 w 3108"/>
                    <a:gd name="T7" fmla="*/ 0 h 475"/>
                    <a:gd name="T8" fmla="*/ 0 w 3108"/>
                    <a:gd name="T9" fmla="*/ 0 h 4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08"/>
                    <a:gd name="T16" fmla="*/ 0 h 475"/>
                    <a:gd name="T17" fmla="*/ 3108 w 3108"/>
                    <a:gd name="T18" fmla="*/ 475 h 4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08" h="475">
                      <a:moveTo>
                        <a:pt x="0" y="475"/>
                      </a:moveTo>
                      <a:lnTo>
                        <a:pt x="474" y="0"/>
                      </a:lnTo>
                      <a:lnTo>
                        <a:pt x="3108" y="0"/>
                      </a:lnTo>
                      <a:lnTo>
                        <a:pt x="2636" y="471"/>
                      </a:lnTo>
                      <a:lnTo>
                        <a:pt x="0" y="475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39" name="Freeform 136"/>
                <p:cNvSpPr>
                  <a:spLocks/>
                </p:cNvSpPr>
                <p:nvPr/>
              </p:nvSpPr>
              <p:spPr bwMode="auto">
                <a:xfrm>
                  <a:off x="6238" y="2163"/>
                  <a:ext cx="32" cy="32"/>
                </a:xfrm>
                <a:custGeom>
                  <a:avLst/>
                  <a:gdLst>
                    <a:gd name="T0" fmla="*/ 0 w 572"/>
                    <a:gd name="T1" fmla="*/ 0 h 592"/>
                    <a:gd name="T2" fmla="*/ 0 w 572"/>
                    <a:gd name="T3" fmla="*/ 0 h 592"/>
                    <a:gd name="T4" fmla="*/ 0 w 572"/>
                    <a:gd name="T5" fmla="*/ 0 h 592"/>
                    <a:gd name="T6" fmla="*/ 0 w 572"/>
                    <a:gd name="T7" fmla="*/ 0 h 592"/>
                    <a:gd name="T8" fmla="*/ 0 w 572"/>
                    <a:gd name="T9" fmla="*/ 0 h 592"/>
                    <a:gd name="T10" fmla="*/ 0 w 572"/>
                    <a:gd name="T11" fmla="*/ 0 h 5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2"/>
                    <a:gd name="T19" fmla="*/ 0 h 592"/>
                    <a:gd name="T20" fmla="*/ 572 w 572"/>
                    <a:gd name="T21" fmla="*/ 592 h 5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2" h="592">
                      <a:moveTo>
                        <a:pt x="523" y="0"/>
                      </a:moveTo>
                      <a:lnTo>
                        <a:pt x="474" y="20"/>
                      </a:lnTo>
                      <a:lnTo>
                        <a:pt x="0" y="495"/>
                      </a:lnTo>
                      <a:lnTo>
                        <a:pt x="97" y="592"/>
                      </a:lnTo>
                      <a:lnTo>
                        <a:pt x="572" y="117"/>
                      </a:lnTo>
                      <a:lnTo>
                        <a:pt x="523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40" name="Freeform 137"/>
                <p:cNvSpPr>
                  <a:spLocks/>
                </p:cNvSpPr>
                <p:nvPr/>
              </p:nvSpPr>
              <p:spPr bwMode="auto">
                <a:xfrm>
                  <a:off x="6267" y="2163"/>
                  <a:ext cx="149" cy="7"/>
                </a:xfrm>
                <a:custGeom>
                  <a:avLst/>
                  <a:gdLst>
                    <a:gd name="T0" fmla="*/ 0 w 2683"/>
                    <a:gd name="T1" fmla="*/ 0 h 138"/>
                    <a:gd name="T2" fmla="*/ 0 w 2683"/>
                    <a:gd name="T3" fmla="*/ 0 h 138"/>
                    <a:gd name="T4" fmla="*/ 0 w 2683"/>
                    <a:gd name="T5" fmla="*/ 0 h 138"/>
                    <a:gd name="T6" fmla="*/ 0 w 2683"/>
                    <a:gd name="T7" fmla="*/ 0 h 138"/>
                    <a:gd name="T8" fmla="*/ 0 w 2683"/>
                    <a:gd name="T9" fmla="*/ 0 h 138"/>
                    <a:gd name="T10" fmla="*/ 0 w 2683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3"/>
                    <a:gd name="T19" fmla="*/ 0 h 138"/>
                    <a:gd name="T20" fmla="*/ 2683 w 2683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3" h="138">
                      <a:moveTo>
                        <a:pt x="2683" y="117"/>
                      </a:moveTo>
                      <a:lnTo>
                        <a:pt x="2634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34" y="138"/>
                      </a:lnTo>
                      <a:lnTo>
                        <a:pt x="2683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41" name="Freeform 138"/>
                <p:cNvSpPr>
                  <a:spLocks/>
                </p:cNvSpPr>
                <p:nvPr/>
              </p:nvSpPr>
              <p:spPr bwMode="auto">
                <a:xfrm>
                  <a:off x="6385" y="2164"/>
                  <a:ext cx="31" cy="32"/>
                </a:xfrm>
                <a:custGeom>
                  <a:avLst/>
                  <a:gdLst>
                    <a:gd name="T0" fmla="*/ 0 w 570"/>
                    <a:gd name="T1" fmla="*/ 0 h 589"/>
                    <a:gd name="T2" fmla="*/ 0 w 570"/>
                    <a:gd name="T3" fmla="*/ 0 h 589"/>
                    <a:gd name="T4" fmla="*/ 0 w 570"/>
                    <a:gd name="T5" fmla="*/ 0 h 589"/>
                    <a:gd name="T6" fmla="*/ 0 w 570"/>
                    <a:gd name="T7" fmla="*/ 0 h 589"/>
                    <a:gd name="T8" fmla="*/ 0 w 570"/>
                    <a:gd name="T9" fmla="*/ 0 h 589"/>
                    <a:gd name="T10" fmla="*/ 0 w 570"/>
                    <a:gd name="T11" fmla="*/ 0 h 5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0"/>
                    <a:gd name="T19" fmla="*/ 0 h 589"/>
                    <a:gd name="T20" fmla="*/ 570 w 570"/>
                    <a:gd name="T21" fmla="*/ 589 h 5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0" h="589">
                      <a:moveTo>
                        <a:pt x="49" y="589"/>
                      </a:moveTo>
                      <a:lnTo>
                        <a:pt x="98" y="569"/>
                      </a:lnTo>
                      <a:lnTo>
                        <a:pt x="570" y="97"/>
                      </a:lnTo>
                      <a:lnTo>
                        <a:pt x="472" y="0"/>
                      </a:lnTo>
                      <a:lnTo>
                        <a:pt x="0" y="471"/>
                      </a:lnTo>
                      <a:lnTo>
                        <a:pt x="49" y="58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42" name="Freeform 139"/>
                <p:cNvSpPr>
                  <a:spLocks/>
                </p:cNvSpPr>
                <p:nvPr/>
              </p:nvSpPr>
              <p:spPr bwMode="auto">
                <a:xfrm>
                  <a:off x="6238" y="2189"/>
                  <a:ext cx="149" cy="8"/>
                </a:xfrm>
                <a:custGeom>
                  <a:avLst/>
                  <a:gdLst>
                    <a:gd name="T0" fmla="*/ 0 w 2685"/>
                    <a:gd name="T1" fmla="*/ 0 h 142"/>
                    <a:gd name="T2" fmla="*/ 0 w 2685"/>
                    <a:gd name="T3" fmla="*/ 0 h 142"/>
                    <a:gd name="T4" fmla="*/ 0 w 2685"/>
                    <a:gd name="T5" fmla="*/ 0 h 142"/>
                    <a:gd name="T6" fmla="*/ 0 w 2685"/>
                    <a:gd name="T7" fmla="*/ 0 h 142"/>
                    <a:gd name="T8" fmla="*/ 0 w 2685"/>
                    <a:gd name="T9" fmla="*/ 0 h 142"/>
                    <a:gd name="T10" fmla="*/ 0 w 2685"/>
                    <a:gd name="T11" fmla="*/ 0 h 1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5"/>
                    <a:gd name="T19" fmla="*/ 0 h 142"/>
                    <a:gd name="T20" fmla="*/ 2685 w 2685"/>
                    <a:gd name="T21" fmla="*/ 142 h 14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5" h="142">
                      <a:moveTo>
                        <a:pt x="0" y="24"/>
                      </a:moveTo>
                      <a:lnTo>
                        <a:pt x="49" y="142"/>
                      </a:lnTo>
                      <a:lnTo>
                        <a:pt x="2685" y="138"/>
                      </a:lnTo>
                      <a:lnTo>
                        <a:pt x="2685" y="0"/>
                      </a:lnTo>
                      <a:lnTo>
                        <a:pt x="49" y="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43" name="Freeform 140"/>
                <p:cNvSpPr>
                  <a:spLocks/>
                </p:cNvSpPr>
                <p:nvPr/>
              </p:nvSpPr>
              <p:spPr bwMode="auto">
                <a:xfrm>
                  <a:off x="6267" y="2141"/>
                  <a:ext cx="172" cy="25"/>
                </a:xfrm>
                <a:custGeom>
                  <a:avLst/>
                  <a:gdLst>
                    <a:gd name="T0" fmla="*/ 0 w 3096"/>
                    <a:gd name="T1" fmla="*/ 0 h 460"/>
                    <a:gd name="T2" fmla="*/ 0 w 3096"/>
                    <a:gd name="T3" fmla="*/ 0 h 460"/>
                    <a:gd name="T4" fmla="*/ 0 w 3096"/>
                    <a:gd name="T5" fmla="*/ 0 h 460"/>
                    <a:gd name="T6" fmla="*/ 0 w 3096"/>
                    <a:gd name="T7" fmla="*/ 0 h 460"/>
                    <a:gd name="T8" fmla="*/ 0 w 3096"/>
                    <a:gd name="T9" fmla="*/ 0 h 4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96"/>
                    <a:gd name="T16" fmla="*/ 0 h 460"/>
                    <a:gd name="T17" fmla="*/ 3096 w 3096"/>
                    <a:gd name="T18" fmla="*/ 460 h 4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96" h="460">
                      <a:moveTo>
                        <a:pt x="0" y="460"/>
                      </a:moveTo>
                      <a:lnTo>
                        <a:pt x="458" y="0"/>
                      </a:lnTo>
                      <a:lnTo>
                        <a:pt x="3096" y="0"/>
                      </a:lnTo>
                      <a:lnTo>
                        <a:pt x="2635" y="460"/>
                      </a:lnTo>
                      <a:lnTo>
                        <a:pt x="0" y="460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44" name="Freeform 141"/>
                <p:cNvSpPr>
                  <a:spLocks/>
                </p:cNvSpPr>
                <p:nvPr/>
              </p:nvSpPr>
              <p:spPr bwMode="auto">
                <a:xfrm>
                  <a:off x="6264" y="2137"/>
                  <a:ext cx="31" cy="32"/>
                </a:xfrm>
                <a:custGeom>
                  <a:avLst/>
                  <a:gdLst>
                    <a:gd name="T0" fmla="*/ 0 w 556"/>
                    <a:gd name="T1" fmla="*/ 0 h 577"/>
                    <a:gd name="T2" fmla="*/ 0 w 556"/>
                    <a:gd name="T3" fmla="*/ 0 h 577"/>
                    <a:gd name="T4" fmla="*/ 0 w 556"/>
                    <a:gd name="T5" fmla="*/ 0 h 577"/>
                    <a:gd name="T6" fmla="*/ 0 w 556"/>
                    <a:gd name="T7" fmla="*/ 0 h 577"/>
                    <a:gd name="T8" fmla="*/ 0 w 556"/>
                    <a:gd name="T9" fmla="*/ 0 h 577"/>
                    <a:gd name="T10" fmla="*/ 0 w 556"/>
                    <a:gd name="T11" fmla="*/ 0 h 5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6"/>
                    <a:gd name="T19" fmla="*/ 0 h 577"/>
                    <a:gd name="T20" fmla="*/ 556 w 556"/>
                    <a:gd name="T21" fmla="*/ 577 h 5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6" h="577">
                      <a:moveTo>
                        <a:pt x="507" y="0"/>
                      </a:moveTo>
                      <a:lnTo>
                        <a:pt x="458" y="20"/>
                      </a:lnTo>
                      <a:lnTo>
                        <a:pt x="0" y="480"/>
                      </a:lnTo>
                      <a:lnTo>
                        <a:pt x="98" y="577"/>
                      </a:lnTo>
                      <a:lnTo>
                        <a:pt x="556" y="117"/>
                      </a:lnTo>
                      <a:lnTo>
                        <a:pt x="507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45" name="Freeform 142"/>
                <p:cNvSpPr>
                  <a:spLocks/>
                </p:cNvSpPr>
                <p:nvPr/>
              </p:nvSpPr>
              <p:spPr bwMode="auto">
                <a:xfrm>
                  <a:off x="6292" y="2137"/>
                  <a:ext cx="150" cy="8"/>
                </a:xfrm>
                <a:custGeom>
                  <a:avLst/>
                  <a:gdLst>
                    <a:gd name="T0" fmla="*/ 0 w 2687"/>
                    <a:gd name="T1" fmla="*/ 0 h 138"/>
                    <a:gd name="T2" fmla="*/ 0 w 2687"/>
                    <a:gd name="T3" fmla="*/ 0 h 138"/>
                    <a:gd name="T4" fmla="*/ 0 w 2687"/>
                    <a:gd name="T5" fmla="*/ 0 h 138"/>
                    <a:gd name="T6" fmla="*/ 0 w 2687"/>
                    <a:gd name="T7" fmla="*/ 0 h 138"/>
                    <a:gd name="T8" fmla="*/ 0 w 2687"/>
                    <a:gd name="T9" fmla="*/ 0 h 138"/>
                    <a:gd name="T10" fmla="*/ 0 w 2687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7"/>
                    <a:gd name="T19" fmla="*/ 0 h 138"/>
                    <a:gd name="T20" fmla="*/ 2687 w 2687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7" h="138">
                      <a:moveTo>
                        <a:pt x="2687" y="117"/>
                      </a:moveTo>
                      <a:lnTo>
                        <a:pt x="2638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38" y="138"/>
                      </a:lnTo>
                      <a:lnTo>
                        <a:pt x="2687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46" name="Freeform 143"/>
                <p:cNvSpPr>
                  <a:spLocks/>
                </p:cNvSpPr>
                <p:nvPr/>
              </p:nvSpPr>
              <p:spPr bwMode="auto">
                <a:xfrm>
                  <a:off x="6411" y="2138"/>
                  <a:ext cx="31" cy="32"/>
                </a:xfrm>
                <a:custGeom>
                  <a:avLst/>
                  <a:gdLst>
                    <a:gd name="T0" fmla="*/ 0 w 558"/>
                    <a:gd name="T1" fmla="*/ 0 h 578"/>
                    <a:gd name="T2" fmla="*/ 0 w 558"/>
                    <a:gd name="T3" fmla="*/ 0 h 578"/>
                    <a:gd name="T4" fmla="*/ 0 w 558"/>
                    <a:gd name="T5" fmla="*/ 0 h 578"/>
                    <a:gd name="T6" fmla="*/ 0 w 558"/>
                    <a:gd name="T7" fmla="*/ 0 h 578"/>
                    <a:gd name="T8" fmla="*/ 0 w 558"/>
                    <a:gd name="T9" fmla="*/ 0 h 578"/>
                    <a:gd name="T10" fmla="*/ 0 w 558"/>
                    <a:gd name="T11" fmla="*/ 0 h 5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8"/>
                    <a:gd name="T19" fmla="*/ 0 h 578"/>
                    <a:gd name="T20" fmla="*/ 558 w 558"/>
                    <a:gd name="T21" fmla="*/ 578 h 57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8" h="578">
                      <a:moveTo>
                        <a:pt x="48" y="578"/>
                      </a:moveTo>
                      <a:lnTo>
                        <a:pt x="98" y="558"/>
                      </a:lnTo>
                      <a:lnTo>
                        <a:pt x="558" y="97"/>
                      </a:lnTo>
                      <a:lnTo>
                        <a:pt x="461" y="0"/>
                      </a:lnTo>
                      <a:lnTo>
                        <a:pt x="0" y="460"/>
                      </a:lnTo>
                      <a:lnTo>
                        <a:pt x="48" y="57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47" name="Freeform 144"/>
                <p:cNvSpPr>
                  <a:spLocks/>
                </p:cNvSpPr>
                <p:nvPr/>
              </p:nvSpPr>
              <p:spPr bwMode="auto">
                <a:xfrm>
                  <a:off x="6264" y="2163"/>
                  <a:ext cx="149" cy="7"/>
                </a:xfrm>
                <a:custGeom>
                  <a:avLst/>
                  <a:gdLst>
                    <a:gd name="T0" fmla="*/ 0 w 2684"/>
                    <a:gd name="T1" fmla="*/ 0 h 138"/>
                    <a:gd name="T2" fmla="*/ 0 w 2684"/>
                    <a:gd name="T3" fmla="*/ 0 h 138"/>
                    <a:gd name="T4" fmla="*/ 0 w 2684"/>
                    <a:gd name="T5" fmla="*/ 0 h 138"/>
                    <a:gd name="T6" fmla="*/ 0 w 2684"/>
                    <a:gd name="T7" fmla="*/ 0 h 138"/>
                    <a:gd name="T8" fmla="*/ 0 w 2684"/>
                    <a:gd name="T9" fmla="*/ 0 h 138"/>
                    <a:gd name="T10" fmla="*/ 0 w 2684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4"/>
                    <a:gd name="T19" fmla="*/ 0 h 138"/>
                    <a:gd name="T20" fmla="*/ 2684 w 2684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4" h="138">
                      <a:moveTo>
                        <a:pt x="0" y="20"/>
                      </a:moveTo>
                      <a:lnTo>
                        <a:pt x="49" y="138"/>
                      </a:lnTo>
                      <a:lnTo>
                        <a:pt x="2684" y="138"/>
                      </a:lnTo>
                      <a:lnTo>
                        <a:pt x="2684" y="0"/>
                      </a:lnTo>
                      <a:lnTo>
                        <a:pt x="49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48" name="Freeform 145"/>
                <p:cNvSpPr>
                  <a:spLocks/>
                </p:cNvSpPr>
                <p:nvPr/>
              </p:nvSpPr>
              <p:spPr bwMode="auto">
                <a:xfrm>
                  <a:off x="6708" y="2209"/>
                  <a:ext cx="26" cy="95"/>
                </a:xfrm>
                <a:custGeom>
                  <a:avLst/>
                  <a:gdLst>
                    <a:gd name="T0" fmla="*/ 0 w 465"/>
                    <a:gd name="T1" fmla="*/ 0 h 1711"/>
                    <a:gd name="T2" fmla="*/ 0 w 465"/>
                    <a:gd name="T3" fmla="*/ 0 h 1711"/>
                    <a:gd name="T4" fmla="*/ 0 w 465"/>
                    <a:gd name="T5" fmla="*/ 0 h 1711"/>
                    <a:gd name="T6" fmla="*/ 0 w 465"/>
                    <a:gd name="T7" fmla="*/ 0 h 1711"/>
                    <a:gd name="T8" fmla="*/ 0 w 465"/>
                    <a:gd name="T9" fmla="*/ 0 h 17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5"/>
                    <a:gd name="T16" fmla="*/ 0 h 1711"/>
                    <a:gd name="T17" fmla="*/ 465 w 465"/>
                    <a:gd name="T18" fmla="*/ 1711 h 17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5" h="1711">
                      <a:moveTo>
                        <a:pt x="1" y="1711"/>
                      </a:moveTo>
                      <a:lnTo>
                        <a:pt x="465" y="1245"/>
                      </a:lnTo>
                      <a:lnTo>
                        <a:pt x="464" y="0"/>
                      </a:lnTo>
                      <a:lnTo>
                        <a:pt x="0" y="465"/>
                      </a:lnTo>
                      <a:lnTo>
                        <a:pt x="1" y="1711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49" name="Freeform 146"/>
                <p:cNvSpPr>
                  <a:spLocks/>
                </p:cNvSpPr>
                <p:nvPr/>
              </p:nvSpPr>
              <p:spPr bwMode="auto">
                <a:xfrm>
                  <a:off x="6706" y="2276"/>
                  <a:ext cx="32" cy="31"/>
                </a:xfrm>
                <a:custGeom>
                  <a:avLst/>
                  <a:gdLst>
                    <a:gd name="T0" fmla="*/ 0 w 582"/>
                    <a:gd name="T1" fmla="*/ 0 h 562"/>
                    <a:gd name="T2" fmla="*/ 0 w 582"/>
                    <a:gd name="T3" fmla="*/ 0 h 562"/>
                    <a:gd name="T4" fmla="*/ 0 w 582"/>
                    <a:gd name="T5" fmla="*/ 0 h 562"/>
                    <a:gd name="T6" fmla="*/ 0 w 582"/>
                    <a:gd name="T7" fmla="*/ 0 h 562"/>
                    <a:gd name="T8" fmla="*/ 0 w 582"/>
                    <a:gd name="T9" fmla="*/ 0 h 562"/>
                    <a:gd name="T10" fmla="*/ 0 w 582"/>
                    <a:gd name="T11" fmla="*/ 0 h 5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82"/>
                    <a:gd name="T19" fmla="*/ 0 h 562"/>
                    <a:gd name="T20" fmla="*/ 582 w 582"/>
                    <a:gd name="T21" fmla="*/ 562 h 5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82" h="562">
                      <a:moveTo>
                        <a:pt x="582" y="48"/>
                      </a:moveTo>
                      <a:lnTo>
                        <a:pt x="464" y="0"/>
                      </a:lnTo>
                      <a:lnTo>
                        <a:pt x="0" y="465"/>
                      </a:lnTo>
                      <a:lnTo>
                        <a:pt x="98" y="562"/>
                      </a:lnTo>
                      <a:lnTo>
                        <a:pt x="562" y="97"/>
                      </a:lnTo>
                      <a:lnTo>
                        <a:pt x="582" y="4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50" name="Freeform 147"/>
                <p:cNvSpPr>
                  <a:spLocks/>
                </p:cNvSpPr>
                <p:nvPr/>
              </p:nvSpPr>
              <p:spPr bwMode="auto">
                <a:xfrm>
                  <a:off x="6730" y="2206"/>
                  <a:ext cx="8" cy="72"/>
                </a:xfrm>
                <a:custGeom>
                  <a:avLst/>
                  <a:gdLst>
                    <a:gd name="T0" fmla="*/ 0 w 139"/>
                    <a:gd name="T1" fmla="*/ 0 h 1294"/>
                    <a:gd name="T2" fmla="*/ 0 w 139"/>
                    <a:gd name="T3" fmla="*/ 0 h 1294"/>
                    <a:gd name="T4" fmla="*/ 0 w 139"/>
                    <a:gd name="T5" fmla="*/ 0 h 1294"/>
                    <a:gd name="T6" fmla="*/ 0 w 139"/>
                    <a:gd name="T7" fmla="*/ 0 h 1294"/>
                    <a:gd name="T8" fmla="*/ 0 w 139"/>
                    <a:gd name="T9" fmla="*/ 0 h 1294"/>
                    <a:gd name="T10" fmla="*/ 0 w 139"/>
                    <a:gd name="T11" fmla="*/ 0 h 12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94"/>
                    <a:gd name="T20" fmla="*/ 139 w 139"/>
                    <a:gd name="T21" fmla="*/ 1294 h 12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94">
                      <a:moveTo>
                        <a:pt x="20" y="0"/>
                      </a:moveTo>
                      <a:lnTo>
                        <a:pt x="0" y="49"/>
                      </a:lnTo>
                      <a:lnTo>
                        <a:pt x="1" y="1294"/>
                      </a:lnTo>
                      <a:lnTo>
                        <a:pt x="139" y="1294"/>
                      </a:lnTo>
                      <a:lnTo>
                        <a:pt x="138" y="49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51" name="Freeform 148"/>
                <p:cNvSpPr>
                  <a:spLocks/>
                </p:cNvSpPr>
                <p:nvPr/>
              </p:nvSpPr>
              <p:spPr bwMode="auto">
                <a:xfrm>
                  <a:off x="6704" y="2206"/>
                  <a:ext cx="33" cy="32"/>
                </a:xfrm>
                <a:custGeom>
                  <a:avLst/>
                  <a:gdLst>
                    <a:gd name="T0" fmla="*/ 0 w 583"/>
                    <a:gd name="T1" fmla="*/ 0 h 563"/>
                    <a:gd name="T2" fmla="*/ 0 w 583"/>
                    <a:gd name="T3" fmla="*/ 0 h 563"/>
                    <a:gd name="T4" fmla="*/ 0 w 583"/>
                    <a:gd name="T5" fmla="*/ 0 h 563"/>
                    <a:gd name="T6" fmla="*/ 0 w 583"/>
                    <a:gd name="T7" fmla="*/ 0 h 563"/>
                    <a:gd name="T8" fmla="*/ 0 w 583"/>
                    <a:gd name="T9" fmla="*/ 0 h 563"/>
                    <a:gd name="T10" fmla="*/ 0 w 583"/>
                    <a:gd name="T11" fmla="*/ 0 h 56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83"/>
                    <a:gd name="T19" fmla="*/ 0 h 563"/>
                    <a:gd name="T20" fmla="*/ 583 w 583"/>
                    <a:gd name="T21" fmla="*/ 563 h 56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83" h="563">
                      <a:moveTo>
                        <a:pt x="0" y="514"/>
                      </a:moveTo>
                      <a:lnTo>
                        <a:pt x="119" y="563"/>
                      </a:lnTo>
                      <a:lnTo>
                        <a:pt x="583" y="97"/>
                      </a:lnTo>
                      <a:lnTo>
                        <a:pt x="485" y="0"/>
                      </a:lnTo>
                      <a:lnTo>
                        <a:pt x="21" y="466"/>
                      </a:lnTo>
                      <a:lnTo>
                        <a:pt x="0" y="51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52" name="Freeform 149"/>
                <p:cNvSpPr>
                  <a:spLocks/>
                </p:cNvSpPr>
                <p:nvPr/>
              </p:nvSpPr>
              <p:spPr bwMode="auto">
                <a:xfrm>
                  <a:off x="6704" y="2235"/>
                  <a:ext cx="8" cy="72"/>
                </a:xfrm>
                <a:custGeom>
                  <a:avLst/>
                  <a:gdLst>
                    <a:gd name="T0" fmla="*/ 0 w 140"/>
                    <a:gd name="T1" fmla="*/ 0 h 1294"/>
                    <a:gd name="T2" fmla="*/ 0 w 140"/>
                    <a:gd name="T3" fmla="*/ 0 h 1294"/>
                    <a:gd name="T4" fmla="*/ 0 w 140"/>
                    <a:gd name="T5" fmla="*/ 0 h 1294"/>
                    <a:gd name="T6" fmla="*/ 0 w 140"/>
                    <a:gd name="T7" fmla="*/ 0 h 1294"/>
                    <a:gd name="T8" fmla="*/ 0 w 140"/>
                    <a:gd name="T9" fmla="*/ 0 h 1294"/>
                    <a:gd name="T10" fmla="*/ 0 w 140"/>
                    <a:gd name="T11" fmla="*/ 0 h 12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0"/>
                    <a:gd name="T19" fmla="*/ 0 h 1294"/>
                    <a:gd name="T20" fmla="*/ 140 w 140"/>
                    <a:gd name="T21" fmla="*/ 1294 h 12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0" h="1294">
                      <a:moveTo>
                        <a:pt x="120" y="1294"/>
                      </a:moveTo>
                      <a:lnTo>
                        <a:pt x="140" y="1246"/>
                      </a:ln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2" y="1246"/>
                      </a:lnTo>
                      <a:lnTo>
                        <a:pt x="120" y="129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53" name="Freeform 150"/>
                <p:cNvSpPr>
                  <a:spLocks/>
                </p:cNvSpPr>
                <p:nvPr/>
              </p:nvSpPr>
              <p:spPr bwMode="auto">
                <a:xfrm>
                  <a:off x="6681" y="2234"/>
                  <a:ext cx="26" cy="97"/>
                </a:xfrm>
                <a:custGeom>
                  <a:avLst/>
                  <a:gdLst>
                    <a:gd name="T0" fmla="*/ 0 w 474"/>
                    <a:gd name="T1" fmla="*/ 0 h 1730"/>
                    <a:gd name="T2" fmla="*/ 0 w 474"/>
                    <a:gd name="T3" fmla="*/ 0 h 1730"/>
                    <a:gd name="T4" fmla="*/ 0 w 474"/>
                    <a:gd name="T5" fmla="*/ 0 h 1730"/>
                    <a:gd name="T6" fmla="*/ 0 w 474"/>
                    <a:gd name="T7" fmla="*/ 0 h 1730"/>
                    <a:gd name="T8" fmla="*/ 0 w 474"/>
                    <a:gd name="T9" fmla="*/ 0 h 17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4"/>
                    <a:gd name="T16" fmla="*/ 0 h 1730"/>
                    <a:gd name="T17" fmla="*/ 474 w 474"/>
                    <a:gd name="T18" fmla="*/ 1730 h 17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4" h="1730">
                      <a:moveTo>
                        <a:pt x="0" y="1730"/>
                      </a:moveTo>
                      <a:lnTo>
                        <a:pt x="473" y="1255"/>
                      </a:lnTo>
                      <a:lnTo>
                        <a:pt x="474" y="0"/>
                      </a:lnTo>
                      <a:lnTo>
                        <a:pt x="1" y="475"/>
                      </a:lnTo>
                      <a:lnTo>
                        <a:pt x="0" y="1730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54" name="Freeform 151"/>
                <p:cNvSpPr>
                  <a:spLocks/>
                </p:cNvSpPr>
                <p:nvPr/>
              </p:nvSpPr>
              <p:spPr bwMode="auto">
                <a:xfrm>
                  <a:off x="6678" y="2301"/>
                  <a:ext cx="33" cy="32"/>
                </a:xfrm>
                <a:custGeom>
                  <a:avLst/>
                  <a:gdLst>
                    <a:gd name="T0" fmla="*/ 0 w 591"/>
                    <a:gd name="T1" fmla="*/ 0 h 572"/>
                    <a:gd name="T2" fmla="*/ 0 w 591"/>
                    <a:gd name="T3" fmla="*/ 0 h 572"/>
                    <a:gd name="T4" fmla="*/ 0 w 591"/>
                    <a:gd name="T5" fmla="*/ 0 h 572"/>
                    <a:gd name="T6" fmla="*/ 0 w 591"/>
                    <a:gd name="T7" fmla="*/ 0 h 572"/>
                    <a:gd name="T8" fmla="*/ 0 w 591"/>
                    <a:gd name="T9" fmla="*/ 0 h 572"/>
                    <a:gd name="T10" fmla="*/ 0 w 591"/>
                    <a:gd name="T11" fmla="*/ 0 h 57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1"/>
                    <a:gd name="T19" fmla="*/ 0 h 572"/>
                    <a:gd name="T20" fmla="*/ 591 w 591"/>
                    <a:gd name="T21" fmla="*/ 572 h 57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1" h="572">
                      <a:moveTo>
                        <a:pt x="591" y="49"/>
                      </a:moveTo>
                      <a:lnTo>
                        <a:pt x="474" y="0"/>
                      </a:lnTo>
                      <a:lnTo>
                        <a:pt x="0" y="475"/>
                      </a:lnTo>
                      <a:lnTo>
                        <a:pt x="98" y="572"/>
                      </a:lnTo>
                      <a:lnTo>
                        <a:pt x="572" y="97"/>
                      </a:lnTo>
                      <a:lnTo>
                        <a:pt x="591" y="4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55" name="Freeform 152"/>
                <p:cNvSpPr>
                  <a:spLocks/>
                </p:cNvSpPr>
                <p:nvPr/>
              </p:nvSpPr>
              <p:spPr bwMode="auto">
                <a:xfrm>
                  <a:off x="6703" y="2232"/>
                  <a:ext cx="8" cy="72"/>
                </a:xfrm>
                <a:custGeom>
                  <a:avLst/>
                  <a:gdLst>
                    <a:gd name="T0" fmla="*/ 0 w 139"/>
                    <a:gd name="T1" fmla="*/ 0 h 1304"/>
                    <a:gd name="T2" fmla="*/ 0 w 139"/>
                    <a:gd name="T3" fmla="*/ 0 h 1304"/>
                    <a:gd name="T4" fmla="*/ 0 w 139"/>
                    <a:gd name="T5" fmla="*/ 0 h 1304"/>
                    <a:gd name="T6" fmla="*/ 0 w 139"/>
                    <a:gd name="T7" fmla="*/ 0 h 1304"/>
                    <a:gd name="T8" fmla="*/ 0 w 139"/>
                    <a:gd name="T9" fmla="*/ 0 h 1304"/>
                    <a:gd name="T10" fmla="*/ 0 w 139"/>
                    <a:gd name="T11" fmla="*/ 0 h 13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4"/>
                    <a:gd name="T20" fmla="*/ 139 w 139"/>
                    <a:gd name="T21" fmla="*/ 1304 h 13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4">
                      <a:moveTo>
                        <a:pt x="22" y="0"/>
                      </a:moveTo>
                      <a:lnTo>
                        <a:pt x="1" y="49"/>
                      </a:lnTo>
                      <a:lnTo>
                        <a:pt x="0" y="1304"/>
                      </a:lnTo>
                      <a:lnTo>
                        <a:pt x="138" y="1304"/>
                      </a:lnTo>
                      <a:lnTo>
                        <a:pt x="139" y="4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56" name="Freeform 153"/>
                <p:cNvSpPr>
                  <a:spLocks/>
                </p:cNvSpPr>
                <p:nvPr/>
              </p:nvSpPr>
              <p:spPr bwMode="auto">
                <a:xfrm>
                  <a:off x="6677" y="2232"/>
                  <a:ext cx="33" cy="31"/>
                </a:xfrm>
                <a:custGeom>
                  <a:avLst/>
                  <a:gdLst>
                    <a:gd name="T0" fmla="*/ 0 w 592"/>
                    <a:gd name="T1" fmla="*/ 0 h 572"/>
                    <a:gd name="T2" fmla="*/ 0 w 592"/>
                    <a:gd name="T3" fmla="*/ 0 h 572"/>
                    <a:gd name="T4" fmla="*/ 0 w 592"/>
                    <a:gd name="T5" fmla="*/ 0 h 572"/>
                    <a:gd name="T6" fmla="*/ 0 w 592"/>
                    <a:gd name="T7" fmla="*/ 0 h 572"/>
                    <a:gd name="T8" fmla="*/ 0 w 592"/>
                    <a:gd name="T9" fmla="*/ 0 h 572"/>
                    <a:gd name="T10" fmla="*/ 0 w 592"/>
                    <a:gd name="T11" fmla="*/ 0 h 57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2"/>
                    <a:gd name="T19" fmla="*/ 0 h 572"/>
                    <a:gd name="T20" fmla="*/ 592 w 592"/>
                    <a:gd name="T21" fmla="*/ 572 h 57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2" h="572">
                      <a:moveTo>
                        <a:pt x="0" y="524"/>
                      </a:moveTo>
                      <a:lnTo>
                        <a:pt x="118" y="572"/>
                      </a:lnTo>
                      <a:lnTo>
                        <a:pt x="592" y="97"/>
                      </a:lnTo>
                      <a:lnTo>
                        <a:pt x="494" y="0"/>
                      </a:lnTo>
                      <a:lnTo>
                        <a:pt x="21" y="475"/>
                      </a:lnTo>
                      <a:lnTo>
                        <a:pt x="0" y="52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57" name="Freeform 154"/>
                <p:cNvSpPr>
                  <a:spLocks/>
                </p:cNvSpPr>
                <p:nvPr/>
              </p:nvSpPr>
              <p:spPr bwMode="auto">
                <a:xfrm>
                  <a:off x="6677" y="2261"/>
                  <a:ext cx="7" cy="72"/>
                </a:xfrm>
                <a:custGeom>
                  <a:avLst/>
                  <a:gdLst>
                    <a:gd name="T0" fmla="*/ 0 w 139"/>
                    <a:gd name="T1" fmla="*/ 0 h 1303"/>
                    <a:gd name="T2" fmla="*/ 0 w 139"/>
                    <a:gd name="T3" fmla="*/ 0 h 1303"/>
                    <a:gd name="T4" fmla="*/ 0 w 139"/>
                    <a:gd name="T5" fmla="*/ 0 h 1303"/>
                    <a:gd name="T6" fmla="*/ 0 w 139"/>
                    <a:gd name="T7" fmla="*/ 0 h 1303"/>
                    <a:gd name="T8" fmla="*/ 0 w 139"/>
                    <a:gd name="T9" fmla="*/ 0 h 1303"/>
                    <a:gd name="T10" fmla="*/ 0 w 139"/>
                    <a:gd name="T11" fmla="*/ 0 h 130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3"/>
                    <a:gd name="T20" fmla="*/ 139 w 139"/>
                    <a:gd name="T21" fmla="*/ 1303 h 130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3">
                      <a:moveTo>
                        <a:pt x="118" y="1303"/>
                      </a:moveTo>
                      <a:lnTo>
                        <a:pt x="138" y="1255"/>
                      </a:lnTo>
                      <a:lnTo>
                        <a:pt x="139" y="0"/>
                      </a:lnTo>
                      <a:lnTo>
                        <a:pt x="1" y="0"/>
                      </a:lnTo>
                      <a:lnTo>
                        <a:pt x="0" y="1255"/>
                      </a:lnTo>
                      <a:lnTo>
                        <a:pt x="118" y="1303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58" name="Freeform 155"/>
                <p:cNvSpPr>
                  <a:spLocks/>
                </p:cNvSpPr>
                <p:nvPr/>
              </p:nvSpPr>
              <p:spPr bwMode="auto">
                <a:xfrm>
                  <a:off x="6708" y="2278"/>
                  <a:ext cx="26" cy="95"/>
                </a:xfrm>
                <a:custGeom>
                  <a:avLst/>
                  <a:gdLst>
                    <a:gd name="T0" fmla="*/ 0 w 463"/>
                    <a:gd name="T1" fmla="*/ 0 h 1697"/>
                    <a:gd name="T2" fmla="*/ 0 w 463"/>
                    <a:gd name="T3" fmla="*/ 0 h 1697"/>
                    <a:gd name="T4" fmla="*/ 0 w 463"/>
                    <a:gd name="T5" fmla="*/ 0 h 1697"/>
                    <a:gd name="T6" fmla="*/ 0 w 463"/>
                    <a:gd name="T7" fmla="*/ 0 h 1697"/>
                    <a:gd name="T8" fmla="*/ 0 w 463"/>
                    <a:gd name="T9" fmla="*/ 0 h 16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3"/>
                    <a:gd name="T16" fmla="*/ 0 h 1697"/>
                    <a:gd name="T17" fmla="*/ 463 w 463"/>
                    <a:gd name="T18" fmla="*/ 1697 h 16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3" h="1697">
                      <a:moveTo>
                        <a:pt x="1" y="1697"/>
                      </a:moveTo>
                      <a:lnTo>
                        <a:pt x="463" y="1232"/>
                      </a:lnTo>
                      <a:lnTo>
                        <a:pt x="462" y="0"/>
                      </a:lnTo>
                      <a:lnTo>
                        <a:pt x="0" y="460"/>
                      </a:lnTo>
                      <a:lnTo>
                        <a:pt x="1" y="1697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59" name="Freeform 156"/>
                <p:cNvSpPr>
                  <a:spLocks/>
                </p:cNvSpPr>
                <p:nvPr/>
              </p:nvSpPr>
              <p:spPr bwMode="auto">
                <a:xfrm>
                  <a:off x="6706" y="2344"/>
                  <a:ext cx="32" cy="31"/>
                </a:xfrm>
                <a:custGeom>
                  <a:avLst/>
                  <a:gdLst>
                    <a:gd name="T0" fmla="*/ 0 w 580"/>
                    <a:gd name="T1" fmla="*/ 0 h 563"/>
                    <a:gd name="T2" fmla="*/ 0 w 580"/>
                    <a:gd name="T3" fmla="*/ 0 h 563"/>
                    <a:gd name="T4" fmla="*/ 0 w 580"/>
                    <a:gd name="T5" fmla="*/ 0 h 563"/>
                    <a:gd name="T6" fmla="*/ 0 w 580"/>
                    <a:gd name="T7" fmla="*/ 0 h 563"/>
                    <a:gd name="T8" fmla="*/ 0 w 580"/>
                    <a:gd name="T9" fmla="*/ 0 h 563"/>
                    <a:gd name="T10" fmla="*/ 0 w 580"/>
                    <a:gd name="T11" fmla="*/ 0 h 56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80"/>
                    <a:gd name="T19" fmla="*/ 0 h 563"/>
                    <a:gd name="T20" fmla="*/ 580 w 580"/>
                    <a:gd name="T21" fmla="*/ 563 h 56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80" h="563">
                      <a:moveTo>
                        <a:pt x="580" y="49"/>
                      </a:moveTo>
                      <a:lnTo>
                        <a:pt x="462" y="0"/>
                      </a:lnTo>
                      <a:lnTo>
                        <a:pt x="0" y="466"/>
                      </a:lnTo>
                      <a:lnTo>
                        <a:pt x="98" y="563"/>
                      </a:lnTo>
                      <a:lnTo>
                        <a:pt x="560" y="97"/>
                      </a:lnTo>
                      <a:lnTo>
                        <a:pt x="580" y="4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0" name="Freeform 157"/>
                <p:cNvSpPr>
                  <a:spLocks/>
                </p:cNvSpPr>
                <p:nvPr/>
              </p:nvSpPr>
              <p:spPr bwMode="auto">
                <a:xfrm>
                  <a:off x="6730" y="2276"/>
                  <a:ext cx="8" cy="71"/>
                </a:xfrm>
                <a:custGeom>
                  <a:avLst/>
                  <a:gdLst>
                    <a:gd name="T0" fmla="*/ 0 w 139"/>
                    <a:gd name="T1" fmla="*/ 0 h 1281"/>
                    <a:gd name="T2" fmla="*/ 0 w 139"/>
                    <a:gd name="T3" fmla="*/ 0 h 1281"/>
                    <a:gd name="T4" fmla="*/ 0 w 139"/>
                    <a:gd name="T5" fmla="*/ 0 h 1281"/>
                    <a:gd name="T6" fmla="*/ 0 w 139"/>
                    <a:gd name="T7" fmla="*/ 0 h 1281"/>
                    <a:gd name="T8" fmla="*/ 0 w 139"/>
                    <a:gd name="T9" fmla="*/ 0 h 1281"/>
                    <a:gd name="T10" fmla="*/ 0 w 139"/>
                    <a:gd name="T11" fmla="*/ 0 h 12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1"/>
                    <a:gd name="T20" fmla="*/ 139 w 139"/>
                    <a:gd name="T21" fmla="*/ 1281 h 12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1">
                      <a:moveTo>
                        <a:pt x="21" y="0"/>
                      </a:moveTo>
                      <a:lnTo>
                        <a:pt x="0" y="49"/>
                      </a:lnTo>
                      <a:lnTo>
                        <a:pt x="1" y="1281"/>
                      </a:lnTo>
                      <a:lnTo>
                        <a:pt x="139" y="1281"/>
                      </a:lnTo>
                      <a:lnTo>
                        <a:pt x="138" y="49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1" name="Freeform 158"/>
                <p:cNvSpPr>
                  <a:spLocks/>
                </p:cNvSpPr>
                <p:nvPr/>
              </p:nvSpPr>
              <p:spPr bwMode="auto">
                <a:xfrm>
                  <a:off x="6705" y="2276"/>
                  <a:ext cx="32" cy="31"/>
                </a:xfrm>
                <a:custGeom>
                  <a:avLst/>
                  <a:gdLst>
                    <a:gd name="T0" fmla="*/ 0 w 580"/>
                    <a:gd name="T1" fmla="*/ 0 h 558"/>
                    <a:gd name="T2" fmla="*/ 0 w 580"/>
                    <a:gd name="T3" fmla="*/ 0 h 558"/>
                    <a:gd name="T4" fmla="*/ 0 w 580"/>
                    <a:gd name="T5" fmla="*/ 0 h 558"/>
                    <a:gd name="T6" fmla="*/ 0 w 580"/>
                    <a:gd name="T7" fmla="*/ 0 h 558"/>
                    <a:gd name="T8" fmla="*/ 0 w 580"/>
                    <a:gd name="T9" fmla="*/ 0 h 558"/>
                    <a:gd name="T10" fmla="*/ 0 w 580"/>
                    <a:gd name="T11" fmla="*/ 0 h 55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80"/>
                    <a:gd name="T19" fmla="*/ 0 h 558"/>
                    <a:gd name="T20" fmla="*/ 580 w 580"/>
                    <a:gd name="T21" fmla="*/ 558 h 55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80" h="558">
                      <a:moveTo>
                        <a:pt x="0" y="509"/>
                      </a:moveTo>
                      <a:lnTo>
                        <a:pt x="118" y="558"/>
                      </a:lnTo>
                      <a:lnTo>
                        <a:pt x="580" y="98"/>
                      </a:lnTo>
                      <a:lnTo>
                        <a:pt x="483" y="0"/>
                      </a:lnTo>
                      <a:lnTo>
                        <a:pt x="21" y="460"/>
                      </a:lnTo>
                      <a:lnTo>
                        <a:pt x="0" y="50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2" name="Freeform 159"/>
                <p:cNvSpPr>
                  <a:spLocks/>
                </p:cNvSpPr>
                <p:nvPr/>
              </p:nvSpPr>
              <p:spPr bwMode="auto">
                <a:xfrm>
                  <a:off x="6705" y="2304"/>
                  <a:ext cx="7" cy="71"/>
                </a:xfrm>
                <a:custGeom>
                  <a:avLst/>
                  <a:gdLst>
                    <a:gd name="T0" fmla="*/ 0 w 139"/>
                    <a:gd name="T1" fmla="*/ 0 h 1286"/>
                    <a:gd name="T2" fmla="*/ 0 w 139"/>
                    <a:gd name="T3" fmla="*/ 0 h 1286"/>
                    <a:gd name="T4" fmla="*/ 0 w 139"/>
                    <a:gd name="T5" fmla="*/ 0 h 1286"/>
                    <a:gd name="T6" fmla="*/ 0 w 139"/>
                    <a:gd name="T7" fmla="*/ 0 h 1286"/>
                    <a:gd name="T8" fmla="*/ 0 w 139"/>
                    <a:gd name="T9" fmla="*/ 0 h 1286"/>
                    <a:gd name="T10" fmla="*/ 0 w 139"/>
                    <a:gd name="T11" fmla="*/ 0 h 128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6"/>
                    <a:gd name="T20" fmla="*/ 139 w 139"/>
                    <a:gd name="T21" fmla="*/ 1286 h 128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6">
                      <a:moveTo>
                        <a:pt x="119" y="1286"/>
                      </a:moveTo>
                      <a:lnTo>
                        <a:pt x="139" y="1237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7"/>
                      </a:lnTo>
                      <a:lnTo>
                        <a:pt x="119" y="1286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3" name="Freeform 160"/>
                <p:cNvSpPr>
                  <a:spLocks/>
                </p:cNvSpPr>
                <p:nvPr/>
              </p:nvSpPr>
              <p:spPr bwMode="auto">
                <a:xfrm>
                  <a:off x="6681" y="2304"/>
                  <a:ext cx="26" cy="95"/>
                </a:xfrm>
                <a:custGeom>
                  <a:avLst/>
                  <a:gdLst>
                    <a:gd name="T0" fmla="*/ 0 w 474"/>
                    <a:gd name="T1" fmla="*/ 0 h 1702"/>
                    <a:gd name="T2" fmla="*/ 0 w 474"/>
                    <a:gd name="T3" fmla="*/ 0 h 1702"/>
                    <a:gd name="T4" fmla="*/ 0 w 474"/>
                    <a:gd name="T5" fmla="*/ 0 h 1702"/>
                    <a:gd name="T6" fmla="*/ 0 w 474"/>
                    <a:gd name="T7" fmla="*/ 0 h 1702"/>
                    <a:gd name="T8" fmla="*/ 0 w 474"/>
                    <a:gd name="T9" fmla="*/ 0 h 17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4"/>
                    <a:gd name="T16" fmla="*/ 0 h 1702"/>
                    <a:gd name="T17" fmla="*/ 474 w 474"/>
                    <a:gd name="T18" fmla="*/ 1702 h 17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4" h="1702">
                      <a:moveTo>
                        <a:pt x="0" y="1702"/>
                      </a:moveTo>
                      <a:lnTo>
                        <a:pt x="474" y="1230"/>
                      </a:lnTo>
                      <a:lnTo>
                        <a:pt x="474" y="0"/>
                      </a:lnTo>
                      <a:lnTo>
                        <a:pt x="1" y="472"/>
                      </a:lnTo>
                      <a:lnTo>
                        <a:pt x="0" y="1702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4" name="Freeform 161"/>
                <p:cNvSpPr>
                  <a:spLocks/>
                </p:cNvSpPr>
                <p:nvPr/>
              </p:nvSpPr>
              <p:spPr bwMode="auto">
                <a:xfrm>
                  <a:off x="6678" y="2370"/>
                  <a:ext cx="33" cy="31"/>
                </a:xfrm>
                <a:custGeom>
                  <a:avLst/>
                  <a:gdLst>
                    <a:gd name="T0" fmla="*/ 0 w 592"/>
                    <a:gd name="T1" fmla="*/ 0 h 569"/>
                    <a:gd name="T2" fmla="*/ 0 w 592"/>
                    <a:gd name="T3" fmla="*/ 0 h 569"/>
                    <a:gd name="T4" fmla="*/ 0 w 592"/>
                    <a:gd name="T5" fmla="*/ 0 h 569"/>
                    <a:gd name="T6" fmla="*/ 0 w 592"/>
                    <a:gd name="T7" fmla="*/ 0 h 569"/>
                    <a:gd name="T8" fmla="*/ 0 w 592"/>
                    <a:gd name="T9" fmla="*/ 0 h 569"/>
                    <a:gd name="T10" fmla="*/ 0 w 592"/>
                    <a:gd name="T11" fmla="*/ 0 h 5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2"/>
                    <a:gd name="T19" fmla="*/ 0 h 569"/>
                    <a:gd name="T20" fmla="*/ 592 w 592"/>
                    <a:gd name="T21" fmla="*/ 569 h 56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2" h="569">
                      <a:moveTo>
                        <a:pt x="592" y="49"/>
                      </a:moveTo>
                      <a:lnTo>
                        <a:pt x="474" y="0"/>
                      </a:lnTo>
                      <a:lnTo>
                        <a:pt x="0" y="472"/>
                      </a:lnTo>
                      <a:lnTo>
                        <a:pt x="98" y="569"/>
                      </a:lnTo>
                      <a:lnTo>
                        <a:pt x="572" y="97"/>
                      </a:lnTo>
                      <a:lnTo>
                        <a:pt x="592" y="4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5" name="Freeform 162"/>
                <p:cNvSpPr>
                  <a:spLocks/>
                </p:cNvSpPr>
                <p:nvPr/>
              </p:nvSpPr>
              <p:spPr bwMode="auto">
                <a:xfrm>
                  <a:off x="6703" y="2301"/>
                  <a:ext cx="8" cy="71"/>
                </a:xfrm>
                <a:custGeom>
                  <a:avLst/>
                  <a:gdLst>
                    <a:gd name="T0" fmla="*/ 0 w 138"/>
                    <a:gd name="T1" fmla="*/ 0 h 1279"/>
                    <a:gd name="T2" fmla="*/ 0 w 138"/>
                    <a:gd name="T3" fmla="*/ 0 h 1279"/>
                    <a:gd name="T4" fmla="*/ 0 w 138"/>
                    <a:gd name="T5" fmla="*/ 0 h 1279"/>
                    <a:gd name="T6" fmla="*/ 0 w 138"/>
                    <a:gd name="T7" fmla="*/ 0 h 1279"/>
                    <a:gd name="T8" fmla="*/ 0 w 138"/>
                    <a:gd name="T9" fmla="*/ 0 h 1279"/>
                    <a:gd name="T10" fmla="*/ 0 w 138"/>
                    <a:gd name="T11" fmla="*/ 0 h 12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8"/>
                    <a:gd name="T19" fmla="*/ 0 h 1279"/>
                    <a:gd name="T20" fmla="*/ 138 w 138"/>
                    <a:gd name="T21" fmla="*/ 1279 h 12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8" h="1279">
                      <a:moveTo>
                        <a:pt x="20" y="0"/>
                      </a:moveTo>
                      <a:lnTo>
                        <a:pt x="0" y="49"/>
                      </a:lnTo>
                      <a:lnTo>
                        <a:pt x="0" y="1279"/>
                      </a:lnTo>
                      <a:lnTo>
                        <a:pt x="138" y="1279"/>
                      </a:lnTo>
                      <a:lnTo>
                        <a:pt x="138" y="49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6" name="Freeform 163"/>
                <p:cNvSpPr>
                  <a:spLocks/>
                </p:cNvSpPr>
                <p:nvPr/>
              </p:nvSpPr>
              <p:spPr bwMode="auto">
                <a:xfrm>
                  <a:off x="6677" y="2301"/>
                  <a:ext cx="33" cy="32"/>
                </a:xfrm>
                <a:custGeom>
                  <a:avLst/>
                  <a:gdLst>
                    <a:gd name="T0" fmla="*/ 0 w 591"/>
                    <a:gd name="T1" fmla="*/ 0 h 570"/>
                    <a:gd name="T2" fmla="*/ 0 w 591"/>
                    <a:gd name="T3" fmla="*/ 0 h 570"/>
                    <a:gd name="T4" fmla="*/ 0 w 591"/>
                    <a:gd name="T5" fmla="*/ 0 h 570"/>
                    <a:gd name="T6" fmla="*/ 0 w 591"/>
                    <a:gd name="T7" fmla="*/ 0 h 570"/>
                    <a:gd name="T8" fmla="*/ 0 w 591"/>
                    <a:gd name="T9" fmla="*/ 0 h 570"/>
                    <a:gd name="T10" fmla="*/ 0 w 591"/>
                    <a:gd name="T11" fmla="*/ 0 h 5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1"/>
                    <a:gd name="T19" fmla="*/ 0 h 570"/>
                    <a:gd name="T20" fmla="*/ 591 w 591"/>
                    <a:gd name="T21" fmla="*/ 570 h 5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1" h="570">
                      <a:moveTo>
                        <a:pt x="0" y="521"/>
                      </a:moveTo>
                      <a:lnTo>
                        <a:pt x="117" y="570"/>
                      </a:lnTo>
                      <a:lnTo>
                        <a:pt x="591" y="98"/>
                      </a:lnTo>
                      <a:lnTo>
                        <a:pt x="493" y="0"/>
                      </a:lnTo>
                      <a:lnTo>
                        <a:pt x="19" y="472"/>
                      </a:lnTo>
                      <a:lnTo>
                        <a:pt x="0" y="52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7" name="Freeform 164"/>
                <p:cNvSpPr>
                  <a:spLocks/>
                </p:cNvSpPr>
                <p:nvPr/>
              </p:nvSpPr>
              <p:spPr bwMode="auto">
                <a:xfrm>
                  <a:off x="6677" y="2330"/>
                  <a:ext cx="7" cy="71"/>
                </a:xfrm>
                <a:custGeom>
                  <a:avLst/>
                  <a:gdLst>
                    <a:gd name="T0" fmla="*/ 0 w 139"/>
                    <a:gd name="T1" fmla="*/ 0 h 1278"/>
                    <a:gd name="T2" fmla="*/ 0 w 139"/>
                    <a:gd name="T3" fmla="*/ 0 h 1278"/>
                    <a:gd name="T4" fmla="*/ 0 w 139"/>
                    <a:gd name="T5" fmla="*/ 0 h 1278"/>
                    <a:gd name="T6" fmla="*/ 0 w 139"/>
                    <a:gd name="T7" fmla="*/ 0 h 1278"/>
                    <a:gd name="T8" fmla="*/ 0 w 139"/>
                    <a:gd name="T9" fmla="*/ 0 h 1278"/>
                    <a:gd name="T10" fmla="*/ 0 w 139"/>
                    <a:gd name="T11" fmla="*/ 0 h 12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78"/>
                    <a:gd name="T20" fmla="*/ 139 w 139"/>
                    <a:gd name="T21" fmla="*/ 1278 h 127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78">
                      <a:moveTo>
                        <a:pt x="118" y="1278"/>
                      </a:moveTo>
                      <a:lnTo>
                        <a:pt x="138" y="1230"/>
                      </a:lnTo>
                      <a:lnTo>
                        <a:pt x="139" y="0"/>
                      </a:lnTo>
                      <a:lnTo>
                        <a:pt x="1" y="0"/>
                      </a:lnTo>
                      <a:lnTo>
                        <a:pt x="0" y="1230"/>
                      </a:lnTo>
                      <a:lnTo>
                        <a:pt x="118" y="127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8" name="Freeform 165"/>
                <p:cNvSpPr>
                  <a:spLocks/>
                </p:cNvSpPr>
                <p:nvPr/>
              </p:nvSpPr>
              <p:spPr bwMode="auto">
                <a:xfrm>
                  <a:off x="6387" y="2192"/>
                  <a:ext cx="147" cy="69"/>
                </a:xfrm>
                <a:custGeom>
                  <a:avLst/>
                  <a:gdLst>
                    <a:gd name="T0" fmla="*/ 0 w 2647"/>
                    <a:gd name="T1" fmla="*/ 0 h 1236"/>
                    <a:gd name="T2" fmla="*/ 0 w 2647"/>
                    <a:gd name="T3" fmla="*/ 0 h 1236"/>
                    <a:gd name="T4" fmla="*/ 0 w 2647"/>
                    <a:gd name="T5" fmla="*/ 0 h 1236"/>
                    <a:gd name="T6" fmla="*/ 0 w 2647"/>
                    <a:gd name="T7" fmla="*/ 0 h 1236"/>
                    <a:gd name="T8" fmla="*/ 0 w 2647"/>
                    <a:gd name="T9" fmla="*/ 0 h 12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47"/>
                    <a:gd name="T16" fmla="*/ 0 h 1236"/>
                    <a:gd name="T17" fmla="*/ 2647 w 2647"/>
                    <a:gd name="T18" fmla="*/ 1236 h 12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47" h="1236">
                      <a:moveTo>
                        <a:pt x="2647" y="1236"/>
                      </a:moveTo>
                      <a:lnTo>
                        <a:pt x="3" y="1233"/>
                      </a:lnTo>
                      <a:lnTo>
                        <a:pt x="0" y="0"/>
                      </a:lnTo>
                      <a:lnTo>
                        <a:pt x="2646" y="1"/>
                      </a:lnTo>
                      <a:lnTo>
                        <a:pt x="2647" y="1236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69" name="Freeform 166"/>
                <p:cNvSpPr>
                  <a:spLocks/>
                </p:cNvSpPr>
                <p:nvPr/>
              </p:nvSpPr>
              <p:spPr bwMode="auto">
                <a:xfrm>
                  <a:off x="6384" y="2257"/>
                  <a:ext cx="150" cy="8"/>
                </a:xfrm>
                <a:custGeom>
                  <a:avLst/>
                  <a:gdLst>
                    <a:gd name="T0" fmla="*/ 0 w 2713"/>
                    <a:gd name="T1" fmla="*/ 0 h 141"/>
                    <a:gd name="T2" fmla="*/ 0 w 2713"/>
                    <a:gd name="T3" fmla="*/ 0 h 141"/>
                    <a:gd name="T4" fmla="*/ 0 w 2713"/>
                    <a:gd name="T5" fmla="*/ 0 h 141"/>
                    <a:gd name="T6" fmla="*/ 0 w 2713"/>
                    <a:gd name="T7" fmla="*/ 0 h 141"/>
                    <a:gd name="T8" fmla="*/ 0 w 2713"/>
                    <a:gd name="T9" fmla="*/ 0 h 141"/>
                    <a:gd name="T10" fmla="*/ 0 w 2713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13"/>
                    <a:gd name="T19" fmla="*/ 0 h 141"/>
                    <a:gd name="T20" fmla="*/ 2713 w 2713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13" h="141">
                      <a:moveTo>
                        <a:pt x="0" y="69"/>
                      </a:moveTo>
                      <a:lnTo>
                        <a:pt x="69" y="139"/>
                      </a:lnTo>
                      <a:lnTo>
                        <a:pt x="2713" y="141"/>
                      </a:lnTo>
                      <a:lnTo>
                        <a:pt x="2713" y="3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70" name="Freeform 167"/>
                <p:cNvSpPr>
                  <a:spLocks/>
                </p:cNvSpPr>
                <p:nvPr/>
              </p:nvSpPr>
              <p:spPr bwMode="auto">
                <a:xfrm>
                  <a:off x="6383" y="2188"/>
                  <a:ext cx="8" cy="73"/>
                </a:xfrm>
                <a:custGeom>
                  <a:avLst/>
                  <a:gdLst>
                    <a:gd name="T0" fmla="*/ 0 w 141"/>
                    <a:gd name="T1" fmla="*/ 0 h 1302"/>
                    <a:gd name="T2" fmla="*/ 0 w 141"/>
                    <a:gd name="T3" fmla="*/ 0 h 1302"/>
                    <a:gd name="T4" fmla="*/ 0 w 141"/>
                    <a:gd name="T5" fmla="*/ 0 h 1302"/>
                    <a:gd name="T6" fmla="*/ 0 w 141"/>
                    <a:gd name="T7" fmla="*/ 0 h 1302"/>
                    <a:gd name="T8" fmla="*/ 0 w 141"/>
                    <a:gd name="T9" fmla="*/ 0 h 1302"/>
                    <a:gd name="T10" fmla="*/ 0 w 141"/>
                    <a:gd name="T11" fmla="*/ 0 h 130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1"/>
                    <a:gd name="T19" fmla="*/ 0 h 1302"/>
                    <a:gd name="T20" fmla="*/ 141 w 141"/>
                    <a:gd name="T21" fmla="*/ 1302 h 130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1" h="1302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3" y="1302"/>
                      </a:lnTo>
                      <a:lnTo>
                        <a:pt x="141" y="1302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71" name="Freeform 168"/>
                <p:cNvSpPr>
                  <a:spLocks/>
                </p:cNvSpPr>
                <p:nvPr/>
              </p:nvSpPr>
              <p:spPr bwMode="auto">
                <a:xfrm>
                  <a:off x="6387" y="2188"/>
                  <a:ext cx="151" cy="8"/>
                </a:xfrm>
                <a:custGeom>
                  <a:avLst/>
                  <a:gdLst>
                    <a:gd name="T0" fmla="*/ 0 w 2715"/>
                    <a:gd name="T1" fmla="*/ 0 h 139"/>
                    <a:gd name="T2" fmla="*/ 0 w 2715"/>
                    <a:gd name="T3" fmla="*/ 0 h 139"/>
                    <a:gd name="T4" fmla="*/ 0 w 2715"/>
                    <a:gd name="T5" fmla="*/ 0 h 139"/>
                    <a:gd name="T6" fmla="*/ 0 w 2715"/>
                    <a:gd name="T7" fmla="*/ 0 h 139"/>
                    <a:gd name="T8" fmla="*/ 0 w 2715"/>
                    <a:gd name="T9" fmla="*/ 0 h 139"/>
                    <a:gd name="T10" fmla="*/ 0 w 2715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15"/>
                    <a:gd name="T19" fmla="*/ 0 h 139"/>
                    <a:gd name="T20" fmla="*/ 2715 w 2715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15" h="139">
                      <a:moveTo>
                        <a:pt x="2715" y="70"/>
                      </a:moveTo>
                      <a:lnTo>
                        <a:pt x="2646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46" y="139"/>
                      </a:lnTo>
                      <a:lnTo>
                        <a:pt x="2715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72" name="Freeform 169"/>
                <p:cNvSpPr>
                  <a:spLocks/>
                </p:cNvSpPr>
                <p:nvPr/>
              </p:nvSpPr>
              <p:spPr bwMode="auto">
                <a:xfrm>
                  <a:off x="6530" y="2192"/>
                  <a:ext cx="8" cy="73"/>
                </a:xfrm>
                <a:custGeom>
                  <a:avLst/>
                  <a:gdLst>
                    <a:gd name="T0" fmla="*/ 0 w 139"/>
                    <a:gd name="T1" fmla="*/ 0 h 1304"/>
                    <a:gd name="T2" fmla="*/ 0 w 139"/>
                    <a:gd name="T3" fmla="*/ 0 h 1304"/>
                    <a:gd name="T4" fmla="*/ 0 w 139"/>
                    <a:gd name="T5" fmla="*/ 0 h 1304"/>
                    <a:gd name="T6" fmla="*/ 0 w 139"/>
                    <a:gd name="T7" fmla="*/ 0 h 1304"/>
                    <a:gd name="T8" fmla="*/ 0 w 139"/>
                    <a:gd name="T9" fmla="*/ 0 h 1304"/>
                    <a:gd name="T10" fmla="*/ 0 w 139"/>
                    <a:gd name="T11" fmla="*/ 0 h 13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4"/>
                    <a:gd name="T20" fmla="*/ 139 w 139"/>
                    <a:gd name="T21" fmla="*/ 1304 h 13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4">
                      <a:moveTo>
                        <a:pt x="70" y="1304"/>
                      </a:moveTo>
                      <a:lnTo>
                        <a:pt x="139" y="1235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5"/>
                      </a:lnTo>
                      <a:lnTo>
                        <a:pt x="70" y="130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73" name="Freeform 170"/>
                <p:cNvSpPr>
                  <a:spLocks/>
                </p:cNvSpPr>
                <p:nvPr/>
              </p:nvSpPr>
              <p:spPr bwMode="auto">
                <a:xfrm>
                  <a:off x="6241" y="2192"/>
                  <a:ext cx="146" cy="69"/>
                </a:xfrm>
                <a:custGeom>
                  <a:avLst/>
                  <a:gdLst>
                    <a:gd name="T0" fmla="*/ 0 w 2639"/>
                    <a:gd name="T1" fmla="*/ 0 h 1237"/>
                    <a:gd name="T2" fmla="*/ 0 w 2639"/>
                    <a:gd name="T3" fmla="*/ 0 h 1237"/>
                    <a:gd name="T4" fmla="*/ 0 w 2639"/>
                    <a:gd name="T5" fmla="*/ 0 h 1237"/>
                    <a:gd name="T6" fmla="*/ 0 w 2639"/>
                    <a:gd name="T7" fmla="*/ 0 h 1237"/>
                    <a:gd name="T8" fmla="*/ 0 w 2639"/>
                    <a:gd name="T9" fmla="*/ 0 h 12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39"/>
                    <a:gd name="T16" fmla="*/ 0 h 1237"/>
                    <a:gd name="T17" fmla="*/ 2639 w 2639"/>
                    <a:gd name="T18" fmla="*/ 1237 h 12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39" h="1237">
                      <a:moveTo>
                        <a:pt x="2639" y="1236"/>
                      </a:moveTo>
                      <a:lnTo>
                        <a:pt x="3" y="1237"/>
                      </a:lnTo>
                      <a:lnTo>
                        <a:pt x="0" y="0"/>
                      </a:lnTo>
                      <a:lnTo>
                        <a:pt x="2638" y="1"/>
                      </a:lnTo>
                      <a:lnTo>
                        <a:pt x="2639" y="1236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74" name="Freeform 171"/>
                <p:cNvSpPr>
                  <a:spLocks/>
                </p:cNvSpPr>
                <p:nvPr/>
              </p:nvSpPr>
              <p:spPr bwMode="auto">
                <a:xfrm>
                  <a:off x="6237" y="2257"/>
                  <a:ext cx="150" cy="8"/>
                </a:xfrm>
                <a:custGeom>
                  <a:avLst/>
                  <a:gdLst>
                    <a:gd name="T0" fmla="*/ 0 w 2705"/>
                    <a:gd name="T1" fmla="*/ 0 h 139"/>
                    <a:gd name="T2" fmla="*/ 0 w 2705"/>
                    <a:gd name="T3" fmla="*/ 0 h 139"/>
                    <a:gd name="T4" fmla="*/ 0 w 2705"/>
                    <a:gd name="T5" fmla="*/ 0 h 139"/>
                    <a:gd name="T6" fmla="*/ 0 w 2705"/>
                    <a:gd name="T7" fmla="*/ 0 h 139"/>
                    <a:gd name="T8" fmla="*/ 0 w 2705"/>
                    <a:gd name="T9" fmla="*/ 0 h 139"/>
                    <a:gd name="T10" fmla="*/ 0 w 2705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5"/>
                    <a:gd name="T19" fmla="*/ 0 h 139"/>
                    <a:gd name="T20" fmla="*/ 2705 w 2705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5" h="139">
                      <a:moveTo>
                        <a:pt x="0" y="70"/>
                      </a:moveTo>
                      <a:lnTo>
                        <a:pt x="69" y="139"/>
                      </a:lnTo>
                      <a:lnTo>
                        <a:pt x="2705" y="138"/>
                      </a:lnTo>
                      <a:lnTo>
                        <a:pt x="2705" y="0"/>
                      </a:lnTo>
                      <a:lnTo>
                        <a:pt x="69" y="1"/>
                      </a:lnTo>
                      <a:lnTo>
                        <a:pt x="0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75" name="Freeform 172"/>
                <p:cNvSpPr>
                  <a:spLocks/>
                </p:cNvSpPr>
                <p:nvPr/>
              </p:nvSpPr>
              <p:spPr bwMode="auto">
                <a:xfrm>
                  <a:off x="6237" y="2188"/>
                  <a:ext cx="8" cy="73"/>
                </a:xfrm>
                <a:custGeom>
                  <a:avLst/>
                  <a:gdLst>
                    <a:gd name="T0" fmla="*/ 0 w 141"/>
                    <a:gd name="T1" fmla="*/ 0 h 1306"/>
                    <a:gd name="T2" fmla="*/ 0 w 141"/>
                    <a:gd name="T3" fmla="*/ 0 h 1306"/>
                    <a:gd name="T4" fmla="*/ 0 w 141"/>
                    <a:gd name="T5" fmla="*/ 0 h 1306"/>
                    <a:gd name="T6" fmla="*/ 0 w 141"/>
                    <a:gd name="T7" fmla="*/ 0 h 1306"/>
                    <a:gd name="T8" fmla="*/ 0 w 141"/>
                    <a:gd name="T9" fmla="*/ 0 h 1306"/>
                    <a:gd name="T10" fmla="*/ 0 w 141"/>
                    <a:gd name="T11" fmla="*/ 0 h 130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1"/>
                    <a:gd name="T19" fmla="*/ 0 h 1306"/>
                    <a:gd name="T20" fmla="*/ 141 w 141"/>
                    <a:gd name="T21" fmla="*/ 1306 h 130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1" h="1306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3" y="1306"/>
                      </a:lnTo>
                      <a:lnTo>
                        <a:pt x="141" y="1306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76" name="Freeform 173"/>
                <p:cNvSpPr>
                  <a:spLocks/>
                </p:cNvSpPr>
                <p:nvPr/>
              </p:nvSpPr>
              <p:spPr bwMode="auto">
                <a:xfrm>
                  <a:off x="6241" y="2188"/>
                  <a:ext cx="150" cy="8"/>
                </a:xfrm>
                <a:custGeom>
                  <a:avLst/>
                  <a:gdLst>
                    <a:gd name="T0" fmla="*/ 0 w 2707"/>
                    <a:gd name="T1" fmla="*/ 0 h 139"/>
                    <a:gd name="T2" fmla="*/ 0 w 2707"/>
                    <a:gd name="T3" fmla="*/ 0 h 139"/>
                    <a:gd name="T4" fmla="*/ 0 w 2707"/>
                    <a:gd name="T5" fmla="*/ 0 h 139"/>
                    <a:gd name="T6" fmla="*/ 0 w 2707"/>
                    <a:gd name="T7" fmla="*/ 0 h 139"/>
                    <a:gd name="T8" fmla="*/ 0 w 2707"/>
                    <a:gd name="T9" fmla="*/ 0 h 139"/>
                    <a:gd name="T10" fmla="*/ 0 w 2707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7"/>
                    <a:gd name="T19" fmla="*/ 0 h 139"/>
                    <a:gd name="T20" fmla="*/ 2707 w 2707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7" h="139">
                      <a:moveTo>
                        <a:pt x="2707" y="70"/>
                      </a:moveTo>
                      <a:lnTo>
                        <a:pt x="2638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38" y="139"/>
                      </a:lnTo>
                      <a:lnTo>
                        <a:pt x="2707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77" name="Freeform 174"/>
                <p:cNvSpPr>
                  <a:spLocks/>
                </p:cNvSpPr>
                <p:nvPr/>
              </p:nvSpPr>
              <p:spPr bwMode="auto">
                <a:xfrm>
                  <a:off x="6384" y="2192"/>
                  <a:ext cx="7" cy="73"/>
                </a:xfrm>
                <a:custGeom>
                  <a:avLst/>
                  <a:gdLst>
                    <a:gd name="T0" fmla="*/ 0 w 139"/>
                    <a:gd name="T1" fmla="*/ 0 h 1304"/>
                    <a:gd name="T2" fmla="*/ 0 w 139"/>
                    <a:gd name="T3" fmla="*/ 0 h 1304"/>
                    <a:gd name="T4" fmla="*/ 0 w 139"/>
                    <a:gd name="T5" fmla="*/ 0 h 1304"/>
                    <a:gd name="T6" fmla="*/ 0 w 139"/>
                    <a:gd name="T7" fmla="*/ 0 h 1304"/>
                    <a:gd name="T8" fmla="*/ 0 w 139"/>
                    <a:gd name="T9" fmla="*/ 0 h 1304"/>
                    <a:gd name="T10" fmla="*/ 0 w 139"/>
                    <a:gd name="T11" fmla="*/ 0 h 13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4"/>
                    <a:gd name="T20" fmla="*/ 139 w 139"/>
                    <a:gd name="T21" fmla="*/ 1304 h 13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4">
                      <a:moveTo>
                        <a:pt x="70" y="1304"/>
                      </a:moveTo>
                      <a:lnTo>
                        <a:pt x="139" y="1235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5"/>
                      </a:lnTo>
                      <a:lnTo>
                        <a:pt x="70" y="130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78" name="Freeform 175"/>
                <p:cNvSpPr>
                  <a:spLocks/>
                </p:cNvSpPr>
                <p:nvPr/>
              </p:nvSpPr>
              <p:spPr bwMode="auto">
                <a:xfrm>
                  <a:off x="6534" y="2192"/>
                  <a:ext cx="146" cy="69"/>
                </a:xfrm>
                <a:custGeom>
                  <a:avLst/>
                  <a:gdLst>
                    <a:gd name="T0" fmla="*/ 0 w 2626"/>
                    <a:gd name="T1" fmla="*/ 0 h 1245"/>
                    <a:gd name="T2" fmla="*/ 0 w 2626"/>
                    <a:gd name="T3" fmla="*/ 0 h 1245"/>
                    <a:gd name="T4" fmla="*/ 0 w 2626"/>
                    <a:gd name="T5" fmla="*/ 0 h 1245"/>
                    <a:gd name="T6" fmla="*/ 0 w 2626"/>
                    <a:gd name="T7" fmla="*/ 0 h 1245"/>
                    <a:gd name="T8" fmla="*/ 0 w 2626"/>
                    <a:gd name="T9" fmla="*/ 0 h 12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6"/>
                    <a:gd name="T16" fmla="*/ 0 h 1245"/>
                    <a:gd name="T17" fmla="*/ 2626 w 2626"/>
                    <a:gd name="T18" fmla="*/ 1245 h 12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6" h="1245">
                      <a:moveTo>
                        <a:pt x="2626" y="1245"/>
                      </a:moveTo>
                      <a:lnTo>
                        <a:pt x="0" y="1242"/>
                      </a:lnTo>
                      <a:lnTo>
                        <a:pt x="1" y="0"/>
                      </a:lnTo>
                      <a:lnTo>
                        <a:pt x="2625" y="1"/>
                      </a:lnTo>
                      <a:lnTo>
                        <a:pt x="2626" y="1245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79" name="Freeform 176"/>
                <p:cNvSpPr>
                  <a:spLocks/>
                </p:cNvSpPr>
                <p:nvPr/>
              </p:nvSpPr>
              <p:spPr bwMode="auto">
                <a:xfrm>
                  <a:off x="6530" y="2257"/>
                  <a:ext cx="150" cy="8"/>
                </a:xfrm>
                <a:custGeom>
                  <a:avLst/>
                  <a:gdLst>
                    <a:gd name="T0" fmla="*/ 0 w 2695"/>
                    <a:gd name="T1" fmla="*/ 0 h 141"/>
                    <a:gd name="T2" fmla="*/ 0 w 2695"/>
                    <a:gd name="T3" fmla="*/ 0 h 141"/>
                    <a:gd name="T4" fmla="*/ 0 w 2695"/>
                    <a:gd name="T5" fmla="*/ 0 h 141"/>
                    <a:gd name="T6" fmla="*/ 0 w 2695"/>
                    <a:gd name="T7" fmla="*/ 0 h 141"/>
                    <a:gd name="T8" fmla="*/ 0 w 2695"/>
                    <a:gd name="T9" fmla="*/ 0 h 141"/>
                    <a:gd name="T10" fmla="*/ 0 w 2695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5"/>
                    <a:gd name="T19" fmla="*/ 0 h 141"/>
                    <a:gd name="T20" fmla="*/ 2695 w 2695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5" h="141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695" y="141"/>
                      </a:lnTo>
                      <a:lnTo>
                        <a:pt x="2695" y="3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80" name="Freeform 177"/>
                <p:cNvSpPr>
                  <a:spLocks/>
                </p:cNvSpPr>
                <p:nvPr/>
              </p:nvSpPr>
              <p:spPr bwMode="auto">
                <a:xfrm>
                  <a:off x="6530" y="2188"/>
                  <a:ext cx="8" cy="73"/>
                </a:xfrm>
                <a:custGeom>
                  <a:avLst/>
                  <a:gdLst>
                    <a:gd name="T0" fmla="*/ 0 w 139"/>
                    <a:gd name="T1" fmla="*/ 0 h 1311"/>
                    <a:gd name="T2" fmla="*/ 0 w 139"/>
                    <a:gd name="T3" fmla="*/ 0 h 1311"/>
                    <a:gd name="T4" fmla="*/ 0 w 139"/>
                    <a:gd name="T5" fmla="*/ 0 h 1311"/>
                    <a:gd name="T6" fmla="*/ 0 w 139"/>
                    <a:gd name="T7" fmla="*/ 0 h 1311"/>
                    <a:gd name="T8" fmla="*/ 0 w 139"/>
                    <a:gd name="T9" fmla="*/ 0 h 1311"/>
                    <a:gd name="T10" fmla="*/ 0 w 139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1"/>
                    <a:gd name="T20" fmla="*/ 139 w 139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1">
                      <a:moveTo>
                        <a:pt x="70" y="0"/>
                      </a:moveTo>
                      <a:lnTo>
                        <a:pt x="1" y="69"/>
                      </a:lnTo>
                      <a:lnTo>
                        <a:pt x="0" y="1311"/>
                      </a:lnTo>
                      <a:lnTo>
                        <a:pt x="138" y="1311"/>
                      </a:lnTo>
                      <a:lnTo>
                        <a:pt x="139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81" name="Freeform 178"/>
                <p:cNvSpPr>
                  <a:spLocks/>
                </p:cNvSpPr>
                <p:nvPr/>
              </p:nvSpPr>
              <p:spPr bwMode="auto">
                <a:xfrm>
                  <a:off x="6534" y="2188"/>
                  <a:ext cx="150" cy="8"/>
                </a:xfrm>
                <a:custGeom>
                  <a:avLst/>
                  <a:gdLst>
                    <a:gd name="T0" fmla="*/ 0 w 2693"/>
                    <a:gd name="T1" fmla="*/ 0 h 139"/>
                    <a:gd name="T2" fmla="*/ 0 w 2693"/>
                    <a:gd name="T3" fmla="*/ 0 h 139"/>
                    <a:gd name="T4" fmla="*/ 0 w 2693"/>
                    <a:gd name="T5" fmla="*/ 0 h 139"/>
                    <a:gd name="T6" fmla="*/ 0 w 2693"/>
                    <a:gd name="T7" fmla="*/ 0 h 139"/>
                    <a:gd name="T8" fmla="*/ 0 w 2693"/>
                    <a:gd name="T9" fmla="*/ 0 h 139"/>
                    <a:gd name="T10" fmla="*/ 0 w 2693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3"/>
                    <a:gd name="T19" fmla="*/ 0 h 139"/>
                    <a:gd name="T20" fmla="*/ 2693 w 2693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3" h="139">
                      <a:moveTo>
                        <a:pt x="2693" y="70"/>
                      </a:moveTo>
                      <a:lnTo>
                        <a:pt x="2624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24" y="139"/>
                      </a:lnTo>
                      <a:lnTo>
                        <a:pt x="2693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82" name="Freeform 179"/>
                <p:cNvSpPr>
                  <a:spLocks/>
                </p:cNvSpPr>
                <p:nvPr/>
              </p:nvSpPr>
              <p:spPr bwMode="auto">
                <a:xfrm>
                  <a:off x="6676" y="2192"/>
                  <a:ext cx="8" cy="73"/>
                </a:xfrm>
                <a:custGeom>
                  <a:avLst/>
                  <a:gdLst>
                    <a:gd name="T0" fmla="*/ 0 w 139"/>
                    <a:gd name="T1" fmla="*/ 0 h 1313"/>
                    <a:gd name="T2" fmla="*/ 0 w 139"/>
                    <a:gd name="T3" fmla="*/ 0 h 1313"/>
                    <a:gd name="T4" fmla="*/ 0 w 139"/>
                    <a:gd name="T5" fmla="*/ 0 h 1313"/>
                    <a:gd name="T6" fmla="*/ 0 w 139"/>
                    <a:gd name="T7" fmla="*/ 0 h 1313"/>
                    <a:gd name="T8" fmla="*/ 0 w 139"/>
                    <a:gd name="T9" fmla="*/ 0 h 1313"/>
                    <a:gd name="T10" fmla="*/ 0 w 139"/>
                    <a:gd name="T11" fmla="*/ 0 h 13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3"/>
                    <a:gd name="T20" fmla="*/ 139 w 139"/>
                    <a:gd name="T21" fmla="*/ 1313 h 13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3">
                      <a:moveTo>
                        <a:pt x="70" y="1313"/>
                      </a:moveTo>
                      <a:lnTo>
                        <a:pt x="139" y="1244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44"/>
                      </a:lnTo>
                      <a:lnTo>
                        <a:pt x="70" y="1313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83" name="Freeform 180"/>
                <p:cNvSpPr>
                  <a:spLocks/>
                </p:cNvSpPr>
                <p:nvPr/>
              </p:nvSpPr>
              <p:spPr bwMode="auto">
                <a:xfrm>
                  <a:off x="6533" y="2166"/>
                  <a:ext cx="174" cy="27"/>
                </a:xfrm>
                <a:custGeom>
                  <a:avLst/>
                  <a:gdLst>
                    <a:gd name="T0" fmla="*/ 0 w 3132"/>
                    <a:gd name="T1" fmla="*/ 0 h 473"/>
                    <a:gd name="T2" fmla="*/ 0 w 3132"/>
                    <a:gd name="T3" fmla="*/ 0 h 473"/>
                    <a:gd name="T4" fmla="*/ 0 w 3132"/>
                    <a:gd name="T5" fmla="*/ 0 h 473"/>
                    <a:gd name="T6" fmla="*/ 0 w 3132"/>
                    <a:gd name="T7" fmla="*/ 0 h 473"/>
                    <a:gd name="T8" fmla="*/ 0 w 3132"/>
                    <a:gd name="T9" fmla="*/ 0 h 4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32"/>
                    <a:gd name="T16" fmla="*/ 0 h 473"/>
                    <a:gd name="T17" fmla="*/ 3132 w 3132"/>
                    <a:gd name="T18" fmla="*/ 473 h 4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32" h="473">
                      <a:moveTo>
                        <a:pt x="0" y="473"/>
                      </a:moveTo>
                      <a:lnTo>
                        <a:pt x="473" y="0"/>
                      </a:lnTo>
                      <a:lnTo>
                        <a:pt x="3132" y="0"/>
                      </a:lnTo>
                      <a:lnTo>
                        <a:pt x="2660" y="471"/>
                      </a:lnTo>
                      <a:lnTo>
                        <a:pt x="0" y="473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84" name="Freeform 181"/>
                <p:cNvSpPr>
                  <a:spLocks/>
                </p:cNvSpPr>
                <p:nvPr/>
              </p:nvSpPr>
              <p:spPr bwMode="auto">
                <a:xfrm>
                  <a:off x="6530" y="2163"/>
                  <a:ext cx="32" cy="32"/>
                </a:xfrm>
                <a:custGeom>
                  <a:avLst/>
                  <a:gdLst>
                    <a:gd name="T0" fmla="*/ 0 w 569"/>
                    <a:gd name="T1" fmla="*/ 0 h 590"/>
                    <a:gd name="T2" fmla="*/ 0 w 569"/>
                    <a:gd name="T3" fmla="*/ 0 h 590"/>
                    <a:gd name="T4" fmla="*/ 0 w 569"/>
                    <a:gd name="T5" fmla="*/ 0 h 590"/>
                    <a:gd name="T6" fmla="*/ 0 w 569"/>
                    <a:gd name="T7" fmla="*/ 0 h 590"/>
                    <a:gd name="T8" fmla="*/ 0 w 569"/>
                    <a:gd name="T9" fmla="*/ 0 h 590"/>
                    <a:gd name="T10" fmla="*/ 0 w 569"/>
                    <a:gd name="T11" fmla="*/ 0 h 59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9"/>
                    <a:gd name="T19" fmla="*/ 0 h 590"/>
                    <a:gd name="T20" fmla="*/ 569 w 569"/>
                    <a:gd name="T21" fmla="*/ 590 h 59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9" h="590">
                      <a:moveTo>
                        <a:pt x="521" y="0"/>
                      </a:moveTo>
                      <a:lnTo>
                        <a:pt x="472" y="20"/>
                      </a:lnTo>
                      <a:lnTo>
                        <a:pt x="0" y="493"/>
                      </a:lnTo>
                      <a:lnTo>
                        <a:pt x="97" y="590"/>
                      </a:lnTo>
                      <a:lnTo>
                        <a:pt x="569" y="117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85" name="Freeform 182"/>
                <p:cNvSpPr>
                  <a:spLocks/>
                </p:cNvSpPr>
                <p:nvPr/>
              </p:nvSpPr>
              <p:spPr bwMode="auto">
                <a:xfrm>
                  <a:off x="6559" y="2163"/>
                  <a:ext cx="151" cy="7"/>
                </a:xfrm>
                <a:custGeom>
                  <a:avLst/>
                  <a:gdLst>
                    <a:gd name="T0" fmla="*/ 0 w 2708"/>
                    <a:gd name="T1" fmla="*/ 0 h 138"/>
                    <a:gd name="T2" fmla="*/ 0 w 2708"/>
                    <a:gd name="T3" fmla="*/ 0 h 138"/>
                    <a:gd name="T4" fmla="*/ 0 w 2708"/>
                    <a:gd name="T5" fmla="*/ 0 h 138"/>
                    <a:gd name="T6" fmla="*/ 0 w 2708"/>
                    <a:gd name="T7" fmla="*/ 0 h 138"/>
                    <a:gd name="T8" fmla="*/ 0 w 2708"/>
                    <a:gd name="T9" fmla="*/ 0 h 138"/>
                    <a:gd name="T10" fmla="*/ 0 w 2708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8"/>
                    <a:gd name="T19" fmla="*/ 0 h 138"/>
                    <a:gd name="T20" fmla="*/ 2708 w 2708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8" h="138">
                      <a:moveTo>
                        <a:pt x="2708" y="117"/>
                      </a:moveTo>
                      <a:lnTo>
                        <a:pt x="2659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59" y="138"/>
                      </a:lnTo>
                      <a:lnTo>
                        <a:pt x="2708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86" name="Freeform 183"/>
                <p:cNvSpPr>
                  <a:spLocks/>
                </p:cNvSpPr>
                <p:nvPr/>
              </p:nvSpPr>
              <p:spPr bwMode="auto">
                <a:xfrm>
                  <a:off x="6678" y="2164"/>
                  <a:ext cx="32" cy="32"/>
                </a:xfrm>
                <a:custGeom>
                  <a:avLst/>
                  <a:gdLst>
                    <a:gd name="T0" fmla="*/ 0 w 569"/>
                    <a:gd name="T1" fmla="*/ 0 h 589"/>
                    <a:gd name="T2" fmla="*/ 0 w 569"/>
                    <a:gd name="T3" fmla="*/ 0 h 589"/>
                    <a:gd name="T4" fmla="*/ 0 w 569"/>
                    <a:gd name="T5" fmla="*/ 0 h 589"/>
                    <a:gd name="T6" fmla="*/ 0 w 569"/>
                    <a:gd name="T7" fmla="*/ 0 h 589"/>
                    <a:gd name="T8" fmla="*/ 0 w 569"/>
                    <a:gd name="T9" fmla="*/ 0 h 589"/>
                    <a:gd name="T10" fmla="*/ 0 w 569"/>
                    <a:gd name="T11" fmla="*/ 0 h 5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9"/>
                    <a:gd name="T19" fmla="*/ 0 h 589"/>
                    <a:gd name="T20" fmla="*/ 569 w 569"/>
                    <a:gd name="T21" fmla="*/ 589 h 5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9" h="589">
                      <a:moveTo>
                        <a:pt x="48" y="589"/>
                      </a:moveTo>
                      <a:lnTo>
                        <a:pt x="96" y="569"/>
                      </a:lnTo>
                      <a:lnTo>
                        <a:pt x="569" y="97"/>
                      </a:lnTo>
                      <a:lnTo>
                        <a:pt x="471" y="0"/>
                      </a:lnTo>
                      <a:lnTo>
                        <a:pt x="0" y="471"/>
                      </a:lnTo>
                      <a:lnTo>
                        <a:pt x="48" y="58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87" name="Freeform 184"/>
                <p:cNvSpPr>
                  <a:spLocks/>
                </p:cNvSpPr>
                <p:nvPr/>
              </p:nvSpPr>
              <p:spPr bwMode="auto">
                <a:xfrm>
                  <a:off x="6530" y="2189"/>
                  <a:ext cx="151" cy="8"/>
                </a:xfrm>
                <a:custGeom>
                  <a:avLst/>
                  <a:gdLst>
                    <a:gd name="T0" fmla="*/ 0 w 2708"/>
                    <a:gd name="T1" fmla="*/ 0 h 140"/>
                    <a:gd name="T2" fmla="*/ 0 w 2708"/>
                    <a:gd name="T3" fmla="*/ 0 h 140"/>
                    <a:gd name="T4" fmla="*/ 0 w 2708"/>
                    <a:gd name="T5" fmla="*/ 0 h 140"/>
                    <a:gd name="T6" fmla="*/ 0 w 2708"/>
                    <a:gd name="T7" fmla="*/ 0 h 140"/>
                    <a:gd name="T8" fmla="*/ 0 w 2708"/>
                    <a:gd name="T9" fmla="*/ 0 h 140"/>
                    <a:gd name="T10" fmla="*/ 0 w 2708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8"/>
                    <a:gd name="T19" fmla="*/ 0 h 140"/>
                    <a:gd name="T20" fmla="*/ 2708 w 2708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8" h="140">
                      <a:moveTo>
                        <a:pt x="0" y="22"/>
                      </a:moveTo>
                      <a:lnTo>
                        <a:pt x="48" y="140"/>
                      </a:lnTo>
                      <a:lnTo>
                        <a:pt x="2708" y="138"/>
                      </a:lnTo>
                      <a:lnTo>
                        <a:pt x="2708" y="0"/>
                      </a:lnTo>
                      <a:lnTo>
                        <a:pt x="48" y="2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88" name="Freeform 185"/>
                <p:cNvSpPr>
                  <a:spLocks/>
                </p:cNvSpPr>
                <p:nvPr/>
              </p:nvSpPr>
              <p:spPr bwMode="auto">
                <a:xfrm>
                  <a:off x="6680" y="2166"/>
                  <a:ext cx="27" cy="95"/>
                </a:xfrm>
                <a:custGeom>
                  <a:avLst/>
                  <a:gdLst>
                    <a:gd name="T0" fmla="*/ 0 w 484"/>
                    <a:gd name="T1" fmla="*/ 0 h 1717"/>
                    <a:gd name="T2" fmla="*/ 0 w 484"/>
                    <a:gd name="T3" fmla="*/ 0 h 1717"/>
                    <a:gd name="T4" fmla="*/ 0 w 484"/>
                    <a:gd name="T5" fmla="*/ 0 h 1717"/>
                    <a:gd name="T6" fmla="*/ 0 w 484"/>
                    <a:gd name="T7" fmla="*/ 0 h 1717"/>
                    <a:gd name="T8" fmla="*/ 0 w 484"/>
                    <a:gd name="T9" fmla="*/ 0 h 17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4"/>
                    <a:gd name="T16" fmla="*/ 0 h 1717"/>
                    <a:gd name="T17" fmla="*/ 484 w 484"/>
                    <a:gd name="T18" fmla="*/ 1717 h 17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4" h="1717">
                      <a:moveTo>
                        <a:pt x="1" y="1717"/>
                      </a:moveTo>
                      <a:lnTo>
                        <a:pt x="483" y="1235"/>
                      </a:lnTo>
                      <a:lnTo>
                        <a:pt x="484" y="0"/>
                      </a:lnTo>
                      <a:lnTo>
                        <a:pt x="0" y="484"/>
                      </a:lnTo>
                      <a:lnTo>
                        <a:pt x="1" y="1717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89" name="Freeform 186"/>
                <p:cNvSpPr>
                  <a:spLocks/>
                </p:cNvSpPr>
                <p:nvPr/>
              </p:nvSpPr>
              <p:spPr bwMode="auto">
                <a:xfrm>
                  <a:off x="6678" y="2232"/>
                  <a:ext cx="33" cy="32"/>
                </a:xfrm>
                <a:custGeom>
                  <a:avLst/>
                  <a:gdLst>
                    <a:gd name="T0" fmla="*/ 0 w 600"/>
                    <a:gd name="T1" fmla="*/ 0 h 582"/>
                    <a:gd name="T2" fmla="*/ 0 w 600"/>
                    <a:gd name="T3" fmla="*/ 0 h 582"/>
                    <a:gd name="T4" fmla="*/ 0 w 600"/>
                    <a:gd name="T5" fmla="*/ 0 h 582"/>
                    <a:gd name="T6" fmla="*/ 0 w 600"/>
                    <a:gd name="T7" fmla="*/ 0 h 582"/>
                    <a:gd name="T8" fmla="*/ 0 w 600"/>
                    <a:gd name="T9" fmla="*/ 0 h 582"/>
                    <a:gd name="T10" fmla="*/ 0 w 600"/>
                    <a:gd name="T11" fmla="*/ 0 h 58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00"/>
                    <a:gd name="T19" fmla="*/ 0 h 582"/>
                    <a:gd name="T20" fmla="*/ 600 w 600"/>
                    <a:gd name="T21" fmla="*/ 582 h 58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00" h="582">
                      <a:moveTo>
                        <a:pt x="600" y="50"/>
                      </a:moveTo>
                      <a:lnTo>
                        <a:pt x="482" y="0"/>
                      </a:lnTo>
                      <a:lnTo>
                        <a:pt x="0" y="484"/>
                      </a:lnTo>
                      <a:lnTo>
                        <a:pt x="98" y="582"/>
                      </a:lnTo>
                      <a:lnTo>
                        <a:pt x="580" y="98"/>
                      </a:lnTo>
                      <a:lnTo>
                        <a:pt x="600" y="5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90" name="Freeform 187"/>
                <p:cNvSpPr>
                  <a:spLocks/>
                </p:cNvSpPr>
                <p:nvPr/>
              </p:nvSpPr>
              <p:spPr bwMode="auto">
                <a:xfrm>
                  <a:off x="6703" y="2163"/>
                  <a:ext cx="8" cy="71"/>
                </a:xfrm>
                <a:custGeom>
                  <a:avLst/>
                  <a:gdLst>
                    <a:gd name="T0" fmla="*/ 0 w 139"/>
                    <a:gd name="T1" fmla="*/ 0 h 1283"/>
                    <a:gd name="T2" fmla="*/ 0 w 139"/>
                    <a:gd name="T3" fmla="*/ 0 h 1283"/>
                    <a:gd name="T4" fmla="*/ 0 w 139"/>
                    <a:gd name="T5" fmla="*/ 0 h 1283"/>
                    <a:gd name="T6" fmla="*/ 0 w 139"/>
                    <a:gd name="T7" fmla="*/ 0 h 1283"/>
                    <a:gd name="T8" fmla="*/ 0 w 139"/>
                    <a:gd name="T9" fmla="*/ 0 h 1283"/>
                    <a:gd name="T10" fmla="*/ 0 w 139"/>
                    <a:gd name="T11" fmla="*/ 0 h 12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3"/>
                    <a:gd name="T20" fmla="*/ 139 w 139"/>
                    <a:gd name="T21" fmla="*/ 1283 h 128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3">
                      <a:moveTo>
                        <a:pt x="20" y="0"/>
                      </a:moveTo>
                      <a:lnTo>
                        <a:pt x="1" y="48"/>
                      </a:lnTo>
                      <a:lnTo>
                        <a:pt x="0" y="1283"/>
                      </a:lnTo>
                      <a:lnTo>
                        <a:pt x="138" y="1283"/>
                      </a:lnTo>
                      <a:lnTo>
                        <a:pt x="139" y="48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91" name="Freeform 188"/>
                <p:cNvSpPr>
                  <a:spLocks/>
                </p:cNvSpPr>
                <p:nvPr/>
              </p:nvSpPr>
              <p:spPr bwMode="auto">
                <a:xfrm>
                  <a:off x="6676" y="2163"/>
                  <a:ext cx="34" cy="32"/>
                </a:xfrm>
                <a:custGeom>
                  <a:avLst/>
                  <a:gdLst>
                    <a:gd name="T0" fmla="*/ 0 w 602"/>
                    <a:gd name="T1" fmla="*/ 0 h 581"/>
                    <a:gd name="T2" fmla="*/ 0 w 602"/>
                    <a:gd name="T3" fmla="*/ 0 h 581"/>
                    <a:gd name="T4" fmla="*/ 0 w 602"/>
                    <a:gd name="T5" fmla="*/ 0 h 581"/>
                    <a:gd name="T6" fmla="*/ 0 w 602"/>
                    <a:gd name="T7" fmla="*/ 0 h 581"/>
                    <a:gd name="T8" fmla="*/ 0 w 602"/>
                    <a:gd name="T9" fmla="*/ 0 h 581"/>
                    <a:gd name="T10" fmla="*/ 0 w 602"/>
                    <a:gd name="T11" fmla="*/ 0 h 5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02"/>
                    <a:gd name="T19" fmla="*/ 0 h 581"/>
                    <a:gd name="T20" fmla="*/ 602 w 602"/>
                    <a:gd name="T21" fmla="*/ 581 h 5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02" h="581">
                      <a:moveTo>
                        <a:pt x="0" y="532"/>
                      </a:moveTo>
                      <a:lnTo>
                        <a:pt x="118" y="581"/>
                      </a:lnTo>
                      <a:lnTo>
                        <a:pt x="602" y="97"/>
                      </a:lnTo>
                      <a:lnTo>
                        <a:pt x="503" y="0"/>
                      </a:lnTo>
                      <a:lnTo>
                        <a:pt x="20" y="483"/>
                      </a:lnTo>
                      <a:lnTo>
                        <a:pt x="0" y="532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492" name="Freeform 189"/>
                <p:cNvSpPr>
                  <a:spLocks/>
                </p:cNvSpPr>
                <p:nvPr/>
              </p:nvSpPr>
              <p:spPr bwMode="auto">
                <a:xfrm>
                  <a:off x="6676" y="2193"/>
                  <a:ext cx="8" cy="71"/>
                </a:xfrm>
                <a:custGeom>
                  <a:avLst/>
                  <a:gdLst>
                    <a:gd name="T0" fmla="*/ 0 w 139"/>
                    <a:gd name="T1" fmla="*/ 0 h 1283"/>
                    <a:gd name="T2" fmla="*/ 0 w 139"/>
                    <a:gd name="T3" fmla="*/ 0 h 1283"/>
                    <a:gd name="T4" fmla="*/ 0 w 139"/>
                    <a:gd name="T5" fmla="*/ 0 h 1283"/>
                    <a:gd name="T6" fmla="*/ 0 w 139"/>
                    <a:gd name="T7" fmla="*/ 0 h 1283"/>
                    <a:gd name="T8" fmla="*/ 0 w 139"/>
                    <a:gd name="T9" fmla="*/ 0 h 1283"/>
                    <a:gd name="T10" fmla="*/ 0 w 139"/>
                    <a:gd name="T11" fmla="*/ 0 h 12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3"/>
                    <a:gd name="T20" fmla="*/ 139 w 139"/>
                    <a:gd name="T21" fmla="*/ 1283 h 128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3">
                      <a:moveTo>
                        <a:pt x="119" y="1283"/>
                      </a:moveTo>
                      <a:lnTo>
                        <a:pt x="139" y="1233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3"/>
                      </a:lnTo>
                      <a:lnTo>
                        <a:pt x="119" y="1283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496" name="Group 864"/>
            <p:cNvGrpSpPr/>
            <p:nvPr/>
          </p:nvGrpSpPr>
          <p:grpSpPr>
            <a:xfrm>
              <a:off x="6883113" y="4365104"/>
              <a:ext cx="288031" cy="504056"/>
              <a:chOff x="4897631" y="4178402"/>
              <a:chExt cx="460461" cy="881606"/>
            </a:xfrm>
          </p:grpSpPr>
          <p:pic>
            <p:nvPicPr>
              <p:cNvPr id="245" name="Picture 94"/>
              <p:cNvPicPr>
                <a:picLocks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7631" y="4178402"/>
                <a:ext cx="460461" cy="881606"/>
              </a:xfrm>
              <a:prstGeom prst="rect">
                <a:avLst/>
              </a:prstGeom>
              <a:ln/>
            </p:spPr>
          </p:pic>
          <p:pic>
            <p:nvPicPr>
              <p:cNvPr id="246" name="Picture 35" descr="Application Control Engine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531" y="4303791"/>
                <a:ext cx="283779" cy="248490"/>
              </a:xfrm>
              <a:prstGeom prst="rect">
                <a:avLst/>
              </a:prstGeom>
              <a:ln/>
            </p:spPr>
          </p:pic>
          <p:grpSp>
            <p:nvGrpSpPr>
              <p:cNvPr id="497" name="Group 68"/>
              <p:cNvGrpSpPr>
                <a:grpSpLocks/>
              </p:cNvGrpSpPr>
              <p:nvPr/>
            </p:nvGrpSpPr>
            <p:grpSpPr bwMode="auto">
              <a:xfrm>
                <a:off x="5023496" y="4638216"/>
                <a:ext cx="194184" cy="298847"/>
                <a:chOff x="6237" y="2137"/>
                <a:chExt cx="501" cy="266"/>
              </a:xfr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grpSpPr>
            <p:sp>
              <p:nvSpPr>
                <p:cNvPr id="248" name="Freeform 69"/>
                <p:cNvSpPr>
                  <a:spLocks/>
                </p:cNvSpPr>
                <p:nvPr/>
              </p:nvSpPr>
              <p:spPr bwMode="auto">
                <a:xfrm>
                  <a:off x="6237" y="2395"/>
                  <a:ext cx="443" cy="8"/>
                </a:xfrm>
                <a:custGeom>
                  <a:avLst/>
                  <a:gdLst>
                    <a:gd name="T0" fmla="*/ 0 w 7975"/>
                    <a:gd name="T1" fmla="*/ 0 h 138"/>
                    <a:gd name="T2" fmla="*/ 0 w 7975"/>
                    <a:gd name="T3" fmla="*/ 0 h 138"/>
                    <a:gd name="T4" fmla="*/ 0 w 7975"/>
                    <a:gd name="T5" fmla="*/ 0 h 138"/>
                    <a:gd name="T6" fmla="*/ 0 w 7975"/>
                    <a:gd name="T7" fmla="*/ 0 h 138"/>
                    <a:gd name="T8" fmla="*/ 0 w 7975"/>
                    <a:gd name="T9" fmla="*/ 0 h 138"/>
                    <a:gd name="T10" fmla="*/ 0 w 7975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75"/>
                    <a:gd name="T19" fmla="*/ 0 h 138"/>
                    <a:gd name="T20" fmla="*/ 7975 w 7975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75" h="138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7975" y="138"/>
                      </a:lnTo>
                      <a:lnTo>
                        <a:pt x="7975" y="0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ADD7E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49" name="Freeform 70"/>
                <p:cNvSpPr>
                  <a:spLocks/>
                </p:cNvSpPr>
                <p:nvPr/>
              </p:nvSpPr>
              <p:spPr bwMode="auto">
                <a:xfrm>
                  <a:off x="6241" y="2345"/>
                  <a:ext cx="493" cy="54"/>
                </a:xfrm>
                <a:custGeom>
                  <a:avLst/>
                  <a:gdLst>
                    <a:gd name="T0" fmla="*/ 0 w 8877"/>
                    <a:gd name="T1" fmla="*/ 0 h 971"/>
                    <a:gd name="T2" fmla="*/ 0 w 8877"/>
                    <a:gd name="T3" fmla="*/ 0 h 971"/>
                    <a:gd name="T4" fmla="*/ 0 w 8877"/>
                    <a:gd name="T5" fmla="*/ 0 h 971"/>
                    <a:gd name="T6" fmla="*/ 0 w 8877"/>
                    <a:gd name="T7" fmla="*/ 0 h 971"/>
                    <a:gd name="T8" fmla="*/ 0 w 8877"/>
                    <a:gd name="T9" fmla="*/ 0 h 9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77"/>
                    <a:gd name="T16" fmla="*/ 0 h 971"/>
                    <a:gd name="T17" fmla="*/ 8877 w 8877"/>
                    <a:gd name="T18" fmla="*/ 971 h 9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77" h="971">
                      <a:moveTo>
                        <a:pt x="0" y="971"/>
                      </a:moveTo>
                      <a:lnTo>
                        <a:pt x="974" y="0"/>
                      </a:lnTo>
                      <a:lnTo>
                        <a:pt x="8877" y="0"/>
                      </a:lnTo>
                      <a:lnTo>
                        <a:pt x="7905" y="971"/>
                      </a:lnTo>
                      <a:lnTo>
                        <a:pt x="0" y="971"/>
                      </a:lnTo>
                      <a:close/>
                    </a:path>
                  </a:pathLst>
                </a:custGeom>
                <a:solidFill>
                  <a:srgbClr val="009BDF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50" name="Freeform 71"/>
                <p:cNvSpPr>
                  <a:spLocks/>
                </p:cNvSpPr>
                <p:nvPr/>
              </p:nvSpPr>
              <p:spPr bwMode="auto">
                <a:xfrm>
                  <a:off x="6238" y="2341"/>
                  <a:ext cx="60" cy="61"/>
                </a:xfrm>
                <a:custGeom>
                  <a:avLst/>
                  <a:gdLst>
                    <a:gd name="T0" fmla="*/ 0 w 1071"/>
                    <a:gd name="T1" fmla="*/ 0 h 1089"/>
                    <a:gd name="T2" fmla="*/ 0 w 1071"/>
                    <a:gd name="T3" fmla="*/ 0 h 1089"/>
                    <a:gd name="T4" fmla="*/ 0 w 1071"/>
                    <a:gd name="T5" fmla="*/ 0 h 1089"/>
                    <a:gd name="T6" fmla="*/ 0 w 1071"/>
                    <a:gd name="T7" fmla="*/ 0 h 1089"/>
                    <a:gd name="T8" fmla="*/ 0 w 1071"/>
                    <a:gd name="T9" fmla="*/ 0 h 1089"/>
                    <a:gd name="T10" fmla="*/ 0 w 1071"/>
                    <a:gd name="T11" fmla="*/ 0 h 10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71"/>
                    <a:gd name="T19" fmla="*/ 0 h 1089"/>
                    <a:gd name="T20" fmla="*/ 1071 w 1071"/>
                    <a:gd name="T21" fmla="*/ 1089 h 10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71" h="1089">
                      <a:moveTo>
                        <a:pt x="1023" y="0"/>
                      </a:moveTo>
                      <a:lnTo>
                        <a:pt x="974" y="21"/>
                      </a:lnTo>
                      <a:lnTo>
                        <a:pt x="0" y="991"/>
                      </a:lnTo>
                      <a:lnTo>
                        <a:pt x="97" y="1089"/>
                      </a:lnTo>
                      <a:lnTo>
                        <a:pt x="1071" y="118"/>
                      </a:lnTo>
                      <a:lnTo>
                        <a:pt x="1023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51" name="Freeform 72"/>
                <p:cNvSpPr>
                  <a:spLocks/>
                </p:cNvSpPr>
                <p:nvPr/>
              </p:nvSpPr>
              <p:spPr bwMode="auto">
                <a:xfrm>
                  <a:off x="6295" y="2341"/>
                  <a:ext cx="442" cy="8"/>
                </a:xfrm>
                <a:custGeom>
                  <a:avLst/>
                  <a:gdLst>
                    <a:gd name="T0" fmla="*/ 0 w 7952"/>
                    <a:gd name="T1" fmla="*/ 0 h 138"/>
                    <a:gd name="T2" fmla="*/ 0 w 7952"/>
                    <a:gd name="T3" fmla="*/ 0 h 138"/>
                    <a:gd name="T4" fmla="*/ 0 w 7952"/>
                    <a:gd name="T5" fmla="*/ 0 h 138"/>
                    <a:gd name="T6" fmla="*/ 0 w 7952"/>
                    <a:gd name="T7" fmla="*/ 0 h 138"/>
                    <a:gd name="T8" fmla="*/ 0 w 7952"/>
                    <a:gd name="T9" fmla="*/ 0 h 138"/>
                    <a:gd name="T10" fmla="*/ 0 w 7952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52"/>
                    <a:gd name="T19" fmla="*/ 0 h 138"/>
                    <a:gd name="T20" fmla="*/ 7952 w 7952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52" h="138">
                      <a:moveTo>
                        <a:pt x="7952" y="118"/>
                      </a:moveTo>
                      <a:lnTo>
                        <a:pt x="7903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7903" y="138"/>
                      </a:lnTo>
                      <a:lnTo>
                        <a:pt x="7952" y="11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52" name="Freeform 73"/>
                <p:cNvSpPr>
                  <a:spLocks/>
                </p:cNvSpPr>
                <p:nvPr/>
              </p:nvSpPr>
              <p:spPr bwMode="auto">
                <a:xfrm>
                  <a:off x="6678" y="2342"/>
                  <a:ext cx="59" cy="61"/>
                </a:xfrm>
                <a:custGeom>
                  <a:avLst/>
                  <a:gdLst>
                    <a:gd name="T0" fmla="*/ 0 w 1069"/>
                    <a:gd name="T1" fmla="*/ 0 h 1088"/>
                    <a:gd name="T2" fmla="*/ 0 w 1069"/>
                    <a:gd name="T3" fmla="*/ 0 h 1088"/>
                    <a:gd name="T4" fmla="*/ 0 w 1069"/>
                    <a:gd name="T5" fmla="*/ 0 h 1088"/>
                    <a:gd name="T6" fmla="*/ 0 w 1069"/>
                    <a:gd name="T7" fmla="*/ 0 h 1088"/>
                    <a:gd name="T8" fmla="*/ 0 w 1069"/>
                    <a:gd name="T9" fmla="*/ 0 h 1088"/>
                    <a:gd name="T10" fmla="*/ 0 w 1069"/>
                    <a:gd name="T11" fmla="*/ 0 h 10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69"/>
                    <a:gd name="T19" fmla="*/ 0 h 1088"/>
                    <a:gd name="T20" fmla="*/ 1069 w 1069"/>
                    <a:gd name="T21" fmla="*/ 1088 h 10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69" h="1088">
                      <a:moveTo>
                        <a:pt x="48" y="1088"/>
                      </a:moveTo>
                      <a:lnTo>
                        <a:pt x="97" y="1068"/>
                      </a:lnTo>
                      <a:lnTo>
                        <a:pt x="1069" y="97"/>
                      </a:lnTo>
                      <a:lnTo>
                        <a:pt x="971" y="0"/>
                      </a:lnTo>
                      <a:lnTo>
                        <a:pt x="0" y="970"/>
                      </a:lnTo>
                      <a:lnTo>
                        <a:pt x="48" y="108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53" name="Freeform 74"/>
                <p:cNvSpPr>
                  <a:spLocks/>
                </p:cNvSpPr>
                <p:nvPr/>
              </p:nvSpPr>
              <p:spPr bwMode="auto">
                <a:xfrm>
                  <a:off x="6238" y="2395"/>
                  <a:ext cx="442" cy="8"/>
                </a:xfrm>
                <a:custGeom>
                  <a:avLst/>
                  <a:gdLst>
                    <a:gd name="T0" fmla="*/ 0 w 7954"/>
                    <a:gd name="T1" fmla="*/ 0 h 138"/>
                    <a:gd name="T2" fmla="*/ 0 w 7954"/>
                    <a:gd name="T3" fmla="*/ 0 h 138"/>
                    <a:gd name="T4" fmla="*/ 0 w 7954"/>
                    <a:gd name="T5" fmla="*/ 0 h 138"/>
                    <a:gd name="T6" fmla="*/ 0 w 7954"/>
                    <a:gd name="T7" fmla="*/ 0 h 138"/>
                    <a:gd name="T8" fmla="*/ 0 w 7954"/>
                    <a:gd name="T9" fmla="*/ 0 h 138"/>
                    <a:gd name="T10" fmla="*/ 0 w 7954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54"/>
                    <a:gd name="T19" fmla="*/ 0 h 138"/>
                    <a:gd name="T20" fmla="*/ 7954 w 7954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54" h="138">
                      <a:moveTo>
                        <a:pt x="0" y="20"/>
                      </a:moveTo>
                      <a:lnTo>
                        <a:pt x="49" y="138"/>
                      </a:lnTo>
                      <a:lnTo>
                        <a:pt x="7954" y="138"/>
                      </a:lnTo>
                      <a:lnTo>
                        <a:pt x="7954" y="0"/>
                      </a:lnTo>
                      <a:lnTo>
                        <a:pt x="49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54" name="Freeform 75"/>
                <p:cNvSpPr>
                  <a:spLocks/>
                </p:cNvSpPr>
                <p:nvPr/>
              </p:nvSpPr>
              <p:spPr bwMode="auto">
                <a:xfrm>
                  <a:off x="6238" y="2341"/>
                  <a:ext cx="60" cy="61"/>
                </a:xfrm>
                <a:custGeom>
                  <a:avLst/>
                  <a:gdLst>
                    <a:gd name="T0" fmla="*/ 0 w 1071"/>
                    <a:gd name="T1" fmla="*/ 0 h 1089"/>
                    <a:gd name="T2" fmla="*/ 0 w 1071"/>
                    <a:gd name="T3" fmla="*/ 0 h 1089"/>
                    <a:gd name="T4" fmla="*/ 0 w 1071"/>
                    <a:gd name="T5" fmla="*/ 0 h 1089"/>
                    <a:gd name="T6" fmla="*/ 0 w 1071"/>
                    <a:gd name="T7" fmla="*/ 0 h 1089"/>
                    <a:gd name="T8" fmla="*/ 0 w 1071"/>
                    <a:gd name="T9" fmla="*/ 0 h 1089"/>
                    <a:gd name="T10" fmla="*/ 0 w 1071"/>
                    <a:gd name="T11" fmla="*/ 0 h 10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71"/>
                    <a:gd name="T19" fmla="*/ 0 h 1089"/>
                    <a:gd name="T20" fmla="*/ 1071 w 1071"/>
                    <a:gd name="T21" fmla="*/ 1089 h 10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71" h="1089">
                      <a:moveTo>
                        <a:pt x="1023" y="0"/>
                      </a:moveTo>
                      <a:lnTo>
                        <a:pt x="974" y="21"/>
                      </a:lnTo>
                      <a:lnTo>
                        <a:pt x="0" y="991"/>
                      </a:lnTo>
                      <a:lnTo>
                        <a:pt x="97" y="1089"/>
                      </a:lnTo>
                      <a:lnTo>
                        <a:pt x="1071" y="118"/>
                      </a:lnTo>
                      <a:lnTo>
                        <a:pt x="1023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55" name="Freeform 76"/>
                <p:cNvSpPr>
                  <a:spLocks/>
                </p:cNvSpPr>
                <p:nvPr/>
              </p:nvSpPr>
              <p:spPr bwMode="auto">
                <a:xfrm>
                  <a:off x="6295" y="2341"/>
                  <a:ext cx="442" cy="8"/>
                </a:xfrm>
                <a:custGeom>
                  <a:avLst/>
                  <a:gdLst>
                    <a:gd name="T0" fmla="*/ 0 w 7952"/>
                    <a:gd name="T1" fmla="*/ 0 h 138"/>
                    <a:gd name="T2" fmla="*/ 0 w 7952"/>
                    <a:gd name="T3" fmla="*/ 0 h 138"/>
                    <a:gd name="T4" fmla="*/ 0 w 7952"/>
                    <a:gd name="T5" fmla="*/ 0 h 138"/>
                    <a:gd name="T6" fmla="*/ 0 w 7952"/>
                    <a:gd name="T7" fmla="*/ 0 h 138"/>
                    <a:gd name="T8" fmla="*/ 0 w 7952"/>
                    <a:gd name="T9" fmla="*/ 0 h 138"/>
                    <a:gd name="T10" fmla="*/ 0 w 7952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52"/>
                    <a:gd name="T19" fmla="*/ 0 h 138"/>
                    <a:gd name="T20" fmla="*/ 7952 w 7952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52" h="138">
                      <a:moveTo>
                        <a:pt x="7952" y="118"/>
                      </a:moveTo>
                      <a:lnTo>
                        <a:pt x="7903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7903" y="138"/>
                      </a:lnTo>
                      <a:lnTo>
                        <a:pt x="7952" y="11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56" name="Freeform 77"/>
                <p:cNvSpPr>
                  <a:spLocks/>
                </p:cNvSpPr>
                <p:nvPr/>
              </p:nvSpPr>
              <p:spPr bwMode="auto">
                <a:xfrm>
                  <a:off x="6678" y="2342"/>
                  <a:ext cx="59" cy="61"/>
                </a:xfrm>
                <a:custGeom>
                  <a:avLst/>
                  <a:gdLst>
                    <a:gd name="T0" fmla="*/ 0 w 1069"/>
                    <a:gd name="T1" fmla="*/ 0 h 1088"/>
                    <a:gd name="T2" fmla="*/ 0 w 1069"/>
                    <a:gd name="T3" fmla="*/ 0 h 1088"/>
                    <a:gd name="T4" fmla="*/ 0 w 1069"/>
                    <a:gd name="T5" fmla="*/ 0 h 1088"/>
                    <a:gd name="T6" fmla="*/ 0 w 1069"/>
                    <a:gd name="T7" fmla="*/ 0 h 1088"/>
                    <a:gd name="T8" fmla="*/ 0 w 1069"/>
                    <a:gd name="T9" fmla="*/ 0 h 1088"/>
                    <a:gd name="T10" fmla="*/ 0 w 1069"/>
                    <a:gd name="T11" fmla="*/ 0 h 10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69"/>
                    <a:gd name="T19" fmla="*/ 0 h 1088"/>
                    <a:gd name="T20" fmla="*/ 1069 w 1069"/>
                    <a:gd name="T21" fmla="*/ 1088 h 10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69" h="1088">
                      <a:moveTo>
                        <a:pt x="48" y="1088"/>
                      </a:moveTo>
                      <a:lnTo>
                        <a:pt x="97" y="1068"/>
                      </a:lnTo>
                      <a:lnTo>
                        <a:pt x="1069" y="97"/>
                      </a:lnTo>
                      <a:lnTo>
                        <a:pt x="971" y="0"/>
                      </a:lnTo>
                      <a:lnTo>
                        <a:pt x="0" y="970"/>
                      </a:lnTo>
                      <a:lnTo>
                        <a:pt x="48" y="108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57" name="Freeform 78"/>
                <p:cNvSpPr>
                  <a:spLocks/>
                </p:cNvSpPr>
                <p:nvPr/>
              </p:nvSpPr>
              <p:spPr bwMode="auto">
                <a:xfrm>
                  <a:off x="6238" y="2395"/>
                  <a:ext cx="442" cy="8"/>
                </a:xfrm>
                <a:custGeom>
                  <a:avLst/>
                  <a:gdLst>
                    <a:gd name="T0" fmla="*/ 0 w 7954"/>
                    <a:gd name="T1" fmla="*/ 0 h 138"/>
                    <a:gd name="T2" fmla="*/ 0 w 7954"/>
                    <a:gd name="T3" fmla="*/ 0 h 138"/>
                    <a:gd name="T4" fmla="*/ 0 w 7954"/>
                    <a:gd name="T5" fmla="*/ 0 h 138"/>
                    <a:gd name="T6" fmla="*/ 0 w 7954"/>
                    <a:gd name="T7" fmla="*/ 0 h 138"/>
                    <a:gd name="T8" fmla="*/ 0 w 7954"/>
                    <a:gd name="T9" fmla="*/ 0 h 138"/>
                    <a:gd name="T10" fmla="*/ 0 w 7954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54"/>
                    <a:gd name="T19" fmla="*/ 0 h 138"/>
                    <a:gd name="T20" fmla="*/ 7954 w 7954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54" h="138">
                      <a:moveTo>
                        <a:pt x="0" y="20"/>
                      </a:moveTo>
                      <a:lnTo>
                        <a:pt x="49" y="138"/>
                      </a:lnTo>
                      <a:lnTo>
                        <a:pt x="7954" y="138"/>
                      </a:lnTo>
                      <a:lnTo>
                        <a:pt x="7954" y="0"/>
                      </a:lnTo>
                      <a:lnTo>
                        <a:pt x="49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58" name="Freeform 79"/>
                <p:cNvSpPr>
                  <a:spLocks/>
                </p:cNvSpPr>
                <p:nvPr/>
              </p:nvSpPr>
              <p:spPr bwMode="auto">
                <a:xfrm>
                  <a:off x="6678" y="2342"/>
                  <a:ext cx="60" cy="60"/>
                </a:xfrm>
                <a:custGeom>
                  <a:avLst/>
                  <a:gdLst>
                    <a:gd name="T0" fmla="*/ 0 w 1089"/>
                    <a:gd name="T1" fmla="*/ 0 h 1068"/>
                    <a:gd name="T2" fmla="*/ 0 w 1089"/>
                    <a:gd name="T3" fmla="*/ 0 h 1068"/>
                    <a:gd name="T4" fmla="*/ 0 w 1089"/>
                    <a:gd name="T5" fmla="*/ 0 h 1068"/>
                    <a:gd name="T6" fmla="*/ 0 w 1089"/>
                    <a:gd name="T7" fmla="*/ 0 h 1068"/>
                    <a:gd name="T8" fmla="*/ 0 w 1089"/>
                    <a:gd name="T9" fmla="*/ 0 h 1068"/>
                    <a:gd name="T10" fmla="*/ 0 w 1089"/>
                    <a:gd name="T11" fmla="*/ 0 h 10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89"/>
                    <a:gd name="T19" fmla="*/ 0 h 1068"/>
                    <a:gd name="T20" fmla="*/ 1089 w 1089"/>
                    <a:gd name="T21" fmla="*/ 1068 h 10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89" h="1068">
                      <a:moveTo>
                        <a:pt x="1089" y="48"/>
                      </a:moveTo>
                      <a:lnTo>
                        <a:pt x="971" y="0"/>
                      </a:lnTo>
                      <a:lnTo>
                        <a:pt x="0" y="970"/>
                      </a:lnTo>
                      <a:lnTo>
                        <a:pt x="97" y="1068"/>
                      </a:lnTo>
                      <a:lnTo>
                        <a:pt x="1069" y="97"/>
                      </a:lnTo>
                      <a:lnTo>
                        <a:pt x="1089" y="48"/>
                      </a:lnTo>
                      <a:close/>
                    </a:path>
                  </a:pathLst>
                </a:custGeom>
                <a:solidFill>
                  <a:srgbClr val="ADD7E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59" name="Freeform 80"/>
                <p:cNvSpPr>
                  <a:spLocks/>
                </p:cNvSpPr>
                <p:nvPr/>
              </p:nvSpPr>
              <p:spPr bwMode="auto">
                <a:xfrm>
                  <a:off x="6388" y="2329"/>
                  <a:ext cx="147" cy="69"/>
                </a:xfrm>
                <a:custGeom>
                  <a:avLst/>
                  <a:gdLst>
                    <a:gd name="T0" fmla="*/ 0 w 2639"/>
                    <a:gd name="T1" fmla="*/ 0 h 1240"/>
                    <a:gd name="T2" fmla="*/ 0 w 2639"/>
                    <a:gd name="T3" fmla="*/ 0 h 1240"/>
                    <a:gd name="T4" fmla="*/ 0 w 2639"/>
                    <a:gd name="T5" fmla="*/ 0 h 1240"/>
                    <a:gd name="T6" fmla="*/ 0 w 2639"/>
                    <a:gd name="T7" fmla="*/ 0 h 1240"/>
                    <a:gd name="T8" fmla="*/ 0 w 2639"/>
                    <a:gd name="T9" fmla="*/ 0 h 1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39"/>
                    <a:gd name="T16" fmla="*/ 0 h 1240"/>
                    <a:gd name="T17" fmla="*/ 2639 w 2639"/>
                    <a:gd name="T18" fmla="*/ 1240 h 1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39" h="1240">
                      <a:moveTo>
                        <a:pt x="2639" y="1240"/>
                      </a:moveTo>
                      <a:lnTo>
                        <a:pt x="2" y="1240"/>
                      </a:lnTo>
                      <a:lnTo>
                        <a:pt x="0" y="3"/>
                      </a:lnTo>
                      <a:lnTo>
                        <a:pt x="2638" y="0"/>
                      </a:lnTo>
                      <a:lnTo>
                        <a:pt x="2639" y="1240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60" name="Freeform 81"/>
                <p:cNvSpPr>
                  <a:spLocks/>
                </p:cNvSpPr>
                <p:nvPr/>
              </p:nvSpPr>
              <p:spPr bwMode="auto">
                <a:xfrm>
                  <a:off x="6385" y="2394"/>
                  <a:ext cx="150" cy="8"/>
                </a:xfrm>
                <a:custGeom>
                  <a:avLst/>
                  <a:gdLst>
                    <a:gd name="T0" fmla="*/ 0 w 2706"/>
                    <a:gd name="T1" fmla="*/ 0 h 138"/>
                    <a:gd name="T2" fmla="*/ 0 w 2706"/>
                    <a:gd name="T3" fmla="*/ 0 h 138"/>
                    <a:gd name="T4" fmla="*/ 0 w 2706"/>
                    <a:gd name="T5" fmla="*/ 0 h 138"/>
                    <a:gd name="T6" fmla="*/ 0 w 2706"/>
                    <a:gd name="T7" fmla="*/ 0 h 138"/>
                    <a:gd name="T8" fmla="*/ 0 w 2706"/>
                    <a:gd name="T9" fmla="*/ 0 h 138"/>
                    <a:gd name="T10" fmla="*/ 0 w 2706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6"/>
                    <a:gd name="T19" fmla="*/ 0 h 138"/>
                    <a:gd name="T20" fmla="*/ 2706 w 2706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6" h="138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706" y="138"/>
                      </a:lnTo>
                      <a:lnTo>
                        <a:pt x="2706" y="0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61" name="Freeform 82"/>
                <p:cNvSpPr>
                  <a:spLocks/>
                </p:cNvSpPr>
                <p:nvPr/>
              </p:nvSpPr>
              <p:spPr bwMode="auto">
                <a:xfrm>
                  <a:off x="6384" y="2325"/>
                  <a:ext cx="8" cy="73"/>
                </a:xfrm>
                <a:custGeom>
                  <a:avLst/>
                  <a:gdLst>
                    <a:gd name="T0" fmla="*/ 0 w 140"/>
                    <a:gd name="T1" fmla="*/ 0 h 1306"/>
                    <a:gd name="T2" fmla="*/ 0 w 140"/>
                    <a:gd name="T3" fmla="*/ 0 h 1306"/>
                    <a:gd name="T4" fmla="*/ 0 w 140"/>
                    <a:gd name="T5" fmla="*/ 0 h 1306"/>
                    <a:gd name="T6" fmla="*/ 0 w 140"/>
                    <a:gd name="T7" fmla="*/ 0 h 1306"/>
                    <a:gd name="T8" fmla="*/ 0 w 140"/>
                    <a:gd name="T9" fmla="*/ 0 h 1306"/>
                    <a:gd name="T10" fmla="*/ 0 w 140"/>
                    <a:gd name="T11" fmla="*/ 0 h 130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0"/>
                    <a:gd name="T19" fmla="*/ 0 h 1306"/>
                    <a:gd name="T20" fmla="*/ 140 w 140"/>
                    <a:gd name="T21" fmla="*/ 1306 h 130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0" h="1306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2" y="1306"/>
                      </a:lnTo>
                      <a:lnTo>
                        <a:pt x="140" y="1306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62" name="Freeform 83"/>
                <p:cNvSpPr>
                  <a:spLocks/>
                </p:cNvSpPr>
                <p:nvPr/>
              </p:nvSpPr>
              <p:spPr bwMode="auto">
                <a:xfrm>
                  <a:off x="6388" y="2325"/>
                  <a:ext cx="151" cy="8"/>
                </a:xfrm>
                <a:custGeom>
                  <a:avLst/>
                  <a:gdLst>
                    <a:gd name="T0" fmla="*/ 0 w 2707"/>
                    <a:gd name="T1" fmla="*/ 0 h 141"/>
                    <a:gd name="T2" fmla="*/ 0 w 2707"/>
                    <a:gd name="T3" fmla="*/ 0 h 141"/>
                    <a:gd name="T4" fmla="*/ 0 w 2707"/>
                    <a:gd name="T5" fmla="*/ 0 h 141"/>
                    <a:gd name="T6" fmla="*/ 0 w 2707"/>
                    <a:gd name="T7" fmla="*/ 0 h 141"/>
                    <a:gd name="T8" fmla="*/ 0 w 2707"/>
                    <a:gd name="T9" fmla="*/ 0 h 141"/>
                    <a:gd name="T10" fmla="*/ 0 w 2707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7"/>
                    <a:gd name="T19" fmla="*/ 0 h 141"/>
                    <a:gd name="T20" fmla="*/ 2707 w 2707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7" h="141">
                      <a:moveTo>
                        <a:pt x="2707" y="69"/>
                      </a:moveTo>
                      <a:lnTo>
                        <a:pt x="2638" y="0"/>
                      </a:lnTo>
                      <a:lnTo>
                        <a:pt x="0" y="3"/>
                      </a:lnTo>
                      <a:lnTo>
                        <a:pt x="0" y="141"/>
                      </a:lnTo>
                      <a:lnTo>
                        <a:pt x="2638" y="139"/>
                      </a:lnTo>
                      <a:lnTo>
                        <a:pt x="2707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63" name="Freeform 84"/>
                <p:cNvSpPr>
                  <a:spLocks/>
                </p:cNvSpPr>
                <p:nvPr/>
              </p:nvSpPr>
              <p:spPr bwMode="auto">
                <a:xfrm>
                  <a:off x="6531" y="2329"/>
                  <a:ext cx="8" cy="73"/>
                </a:xfrm>
                <a:custGeom>
                  <a:avLst/>
                  <a:gdLst>
                    <a:gd name="T0" fmla="*/ 0 w 140"/>
                    <a:gd name="T1" fmla="*/ 0 h 1309"/>
                    <a:gd name="T2" fmla="*/ 0 w 140"/>
                    <a:gd name="T3" fmla="*/ 0 h 1309"/>
                    <a:gd name="T4" fmla="*/ 0 w 140"/>
                    <a:gd name="T5" fmla="*/ 0 h 1309"/>
                    <a:gd name="T6" fmla="*/ 0 w 140"/>
                    <a:gd name="T7" fmla="*/ 0 h 1309"/>
                    <a:gd name="T8" fmla="*/ 0 w 140"/>
                    <a:gd name="T9" fmla="*/ 0 h 1309"/>
                    <a:gd name="T10" fmla="*/ 0 w 140"/>
                    <a:gd name="T11" fmla="*/ 0 h 13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0"/>
                    <a:gd name="T19" fmla="*/ 0 h 1309"/>
                    <a:gd name="T20" fmla="*/ 140 w 140"/>
                    <a:gd name="T21" fmla="*/ 1309 h 13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0" h="1309">
                      <a:moveTo>
                        <a:pt x="70" y="1309"/>
                      </a:moveTo>
                      <a:lnTo>
                        <a:pt x="140" y="1240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40"/>
                      </a:lnTo>
                      <a:lnTo>
                        <a:pt x="70" y="130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64" name="Freeform 85"/>
                <p:cNvSpPr>
                  <a:spLocks/>
                </p:cNvSpPr>
                <p:nvPr/>
              </p:nvSpPr>
              <p:spPr bwMode="auto">
                <a:xfrm>
                  <a:off x="6535" y="2329"/>
                  <a:ext cx="146" cy="69"/>
                </a:xfrm>
                <a:custGeom>
                  <a:avLst/>
                  <a:gdLst>
                    <a:gd name="T0" fmla="*/ 0 w 2628"/>
                    <a:gd name="T1" fmla="*/ 0 h 1231"/>
                    <a:gd name="T2" fmla="*/ 0 w 2628"/>
                    <a:gd name="T3" fmla="*/ 0 h 1231"/>
                    <a:gd name="T4" fmla="*/ 0 w 2628"/>
                    <a:gd name="T5" fmla="*/ 0 h 1231"/>
                    <a:gd name="T6" fmla="*/ 0 w 2628"/>
                    <a:gd name="T7" fmla="*/ 0 h 1231"/>
                    <a:gd name="T8" fmla="*/ 0 w 2628"/>
                    <a:gd name="T9" fmla="*/ 0 h 12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8"/>
                    <a:gd name="T16" fmla="*/ 0 h 1231"/>
                    <a:gd name="T17" fmla="*/ 2628 w 2628"/>
                    <a:gd name="T18" fmla="*/ 1231 h 12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8" h="1231">
                      <a:moveTo>
                        <a:pt x="2627" y="1231"/>
                      </a:moveTo>
                      <a:lnTo>
                        <a:pt x="0" y="1230"/>
                      </a:lnTo>
                      <a:lnTo>
                        <a:pt x="1" y="0"/>
                      </a:lnTo>
                      <a:lnTo>
                        <a:pt x="2628" y="3"/>
                      </a:lnTo>
                      <a:lnTo>
                        <a:pt x="2627" y="1231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65" name="Freeform 86"/>
                <p:cNvSpPr>
                  <a:spLocks/>
                </p:cNvSpPr>
                <p:nvPr/>
              </p:nvSpPr>
              <p:spPr bwMode="auto">
                <a:xfrm>
                  <a:off x="6531" y="2394"/>
                  <a:ext cx="150" cy="8"/>
                </a:xfrm>
                <a:custGeom>
                  <a:avLst/>
                  <a:gdLst>
                    <a:gd name="T0" fmla="*/ 0 w 2696"/>
                    <a:gd name="T1" fmla="*/ 0 h 139"/>
                    <a:gd name="T2" fmla="*/ 0 w 2696"/>
                    <a:gd name="T3" fmla="*/ 0 h 139"/>
                    <a:gd name="T4" fmla="*/ 0 w 2696"/>
                    <a:gd name="T5" fmla="*/ 0 h 139"/>
                    <a:gd name="T6" fmla="*/ 0 w 2696"/>
                    <a:gd name="T7" fmla="*/ 0 h 139"/>
                    <a:gd name="T8" fmla="*/ 0 w 2696"/>
                    <a:gd name="T9" fmla="*/ 0 h 139"/>
                    <a:gd name="T10" fmla="*/ 0 w 2696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6"/>
                    <a:gd name="T19" fmla="*/ 0 h 139"/>
                    <a:gd name="T20" fmla="*/ 2696 w 2696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6" h="139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696" y="139"/>
                      </a:lnTo>
                      <a:lnTo>
                        <a:pt x="2696" y="1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66" name="Freeform 87"/>
                <p:cNvSpPr>
                  <a:spLocks/>
                </p:cNvSpPr>
                <p:nvPr/>
              </p:nvSpPr>
              <p:spPr bwMode="auto">
                <a:xfrm>
                  <a:off x="6531" y="2326"/>
                  <a:ext cx="8" cy="72"/>
                </a:xfrm>
                <a:custGeom>
                  <a:avLst/>
                  <a:gdLst>
                    <a:gd name="T0" fmla="*/ 0 w 140"/>
                    <a:gd name="T1" fmla="*/ 0 h 1298"/>
                    <a:gd name="T2" fmla="*/ 0 w 140"/>
                    <a:gd name="T3" fmla="*/ 0 h 1298"/>
                    <a:gd name="T4" fmla="*/ 0 w 140"/>
                    <a:gd name="T5" fmla="*/ 0 h 1298"/>
                    <a:gd name="T6" fmla="*/ 0 w 140"/>
                    <a:gd name="T7" fmla="*/ 0 h 1298"/>
                    <a:gd name="T8" fmla="*/ 0 w 140"/>
                    <a:gd name="T9" fmla="*/ 0 h 1298"/>
                    <a:gd name="T10" fmla="*/ 0 w 140"/>
                    <a:gd name="T11" fmla="*/ 0 h 12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0"/>
                    <a:gd name="T19" fmla="*/ 0 h 1298"/>
                    <a:gd name="T20" fmla="*/ 140 w 140"/>
                    <a:gd name="T21" fmla="*/ 1298 h 12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0" h="1298">
                      <a:moveTo>
                        <a:pt x="70" y="0"/>
                      </a:moveTo>
                      <a:lnTo>
                        <a:pt x="1" y="68"/>
                      </a:lnTo>
                      <a:lnTo>
                        <a:pt x="0" y="1298"/>
                      </a:lnTo>
                      <a:lnTo>
                        <a:pt x="138" y="1298"/>
                      </a:lnTo>
                      <a:lnTo>
                        <a:pt x="140" y="6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67" name="Freeform 88"/>
                <p:cNvSpPr>
                  <a:spLocks/>
                </p:cNvSpPr>
                <p:nvPr/>
              </p:nvSpPr>
              <p:spPr bwMode="auto">
                <a:xfrm>
                  <a:off x="6535" y="2326"/>
                  <a:ext cx="150" cy="7"/>
                </a:xfrm>
                <a:custGeom>
                  <a:avLst/>
                  <a:gdLst>
                    <a:gd name="T0" fmla="*/ 0 w 2696"/>
                    <a:gd name="T1" fmla="*/ 0 h 140"/>
                    <a:gd name="T2" fmla="*/ 0 w 2696"/>
                    <a:gd name="T3" fmla="*/ 0 h 140"/>
                    <a:gd name="T4" fmla="*/ 0 w 2696"/>
                    <a:gd name="T5" fmla="*/ 0 h 140"/>
                    <a:gd name="T6" fmla="*/ 0 w 2696"/>
                    <a:gd name="T7" fmla="*/ 0 h 140"/>
                    <a:gd name="T8" fmla="*/ 0 w 2696"/>
                    <a:gd name="T9" fmla="*/ 0 h 140"/>
                    <a:gd name="T10" fmla="*/ 0 w 2696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6"/>
                    <a:gd name="T19" fmla="*/ 0 h 140"/>
                    <a:gd name="T20" fmla="*/ 2696 w 2696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6" h="140">
                      <a:moveTo>
                        <a:pt x="2696" y="71"/>
                      </a:moveTo>
                      <a:lnTo>
                        <a:pt x="2627" y="1"/>
                      </a:lnTo>
                      <a:lnTo>
                        <a:pt x="0" y="0"/>
                      </a:lnTo>
                      <a:lnTo>
                        <a:pt x="0" y="137"/>
                      </a:lnTo>
                      <a:lnTo>
                        <a:pt x="2627" y="140"/>
                      </a:lnTo>
                      <a:lnTo>
                        <a:pt x="2696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68" name="Freeform 89"/>
                <p:cNvSpPr>
                  <a:spLocks/>
                </p:cNvSpPr>
                <p:nvPr/>
              </p:nvSpPr>
              <p:spPr bwMode="auto">
                <a:xfrm>
                  <a:off x="6677" y="2329"/>
                  <a:ext cx="8" cy="73"/>
                </a:xfrm>
                <a:custGeom>
                  <a:avLst/>
                  <a:gdLst>
                    <a:gd name="T0" fmla="*/ 0 w 139"/>
                    <a:gd name="T1" fmla="*/ 0 h 1297"/>
                    <a:gd name="T2" fmla="*/ 0 w 139"/>
                    <a:gd name="T3" fmla="*/ 0 h 1297"/>
                    <a:gd name="T4" fmla="*/ 0 w 139"/>
                    <a:gd name="T5" fmla="*/ 0 h 1297"/>
                    <a:gd name="T6" fmla="*/ 0 w 139"/>
                    <a:gd name="T7" fmla="*/ 0 h 1297"/>
                    <a:gd name="T8" fmla="*/ 0 w 139"/>
                    <a:gd name="T9" fmla="*/ 0 h 1297"/>
                    <a:gd name="T10" fmla="*/ 0 w 139"/>
                    <a:gd name="T11" fmla="*/ 0 h 12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97"/>
                    <a:gd name="T20" fmla="*/ 139 w 139"/>
                    <a:gd name="T21" fmla="*/ 1297 h 129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97">
                      <a:moveTo>
                        <a:pt x="69" y="1297"/>
                      </a:moveTo>
                      <a:lnTo>
                        <a:pt x="138" y="1228"/>
                      </a:lnTo>
                      <a:lnTo>
                        <a:pt x="139" y="0"/>
                      </a:lnTo>
                      <a:lnTo>
                        <a:pt x="1" y="0"/>
                      </a:lnTo>
                      <a:lnTo>
                        <a:pt x="0" y="1228"/>
                      </a:lnTo>
                      <a:lnTo>
                        <a:pt x="69" y="129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69" name="Freeform 90"/>
                <p:cNvSpPr>
                  <a:spLocks/>
                </p:cNvSpPr>
                <p:nvPr/>
              </p:nvSpPr>
              <p:spPr bwMode="auto">
                <a:xfrm>
                  <a:off x="6241" y="2329"/>
                  <a:ext cx="145" cy="69"/>
                </a:xfrm>
                <a:custGeom>
                  <a:avLst/>
                  <a:gdLst>
                    <a:gd name="T0" fmla="*/ 0 w 2621"/>
                    <a:gd name="T1" fmla="*/ 0 h 1244"/>
                    <a:gd name="T2" fmla="*/ 0 w 2621"/>
                    <a:gd name="T3" fmla="*/ 0 h 1244"/>
                    <a:gd name="T4" fmla="*/ 0 w 2621"/>
                    <a:gd name="T5" fmla="*/ 0 h 1244"/>
                    <a:gd name="T6" fmla="*/ 0 w 2621"/>
                    <a:gd name="T7" fmla="*/ 0 h 1244"/>
                    <a:gd name="T8" fmla="*/ 0 w 2621"/>
                    <a:gd name="T9" fmla="*/ 0 h 12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1"/>
                    <a:gd name="T16" fmla="*/ 0 h 1244"/>
                    <a:gd name="T17" fmla="*/ 2621 w 2621"/>
                    <a:gd name="T18" fmla="*/ 1244 h 12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1" h="1244">
                      <a:moveTo>
                        <a:pt x="2621" y="1244"/>
                      </a:moveTo>
                      <a:lnTo>
                        <a:pt x="3" y="1240"/>
                      </a:lnTo>
                      <a:lnTo>
                        <a:pt x="0" y="0"/>
                      </a:lnTo>
                      <a:lnTo>
                        <a:pt x="2620" y="2"/>
                      </a:lnTo>
                      <a:lnTo>
                        <a:pt x="2621" y="1244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70" name="Freeform 91"/>
                <p:cNvSpPr>
                  <a:spLocks/>
                </p:cNvSpPr>
                <p:nvPr/>
              </p:nvSpPr>
              <p:spPr bwMode="auto">
                <a:xfrm>
                  <a:off x="6237" y="2394"/>
                  <a:ext cx="149" cy="8"/>
                </a:xfrm>
                <a:custGeom>
                  <a:avLst/>
                  <a:gdLst>
                    <a:gd name="T0" fmla="*/ 0 w 2687"/>
                    <a:gd name="T1" fmla="*/ 0 h 142"/>
                    <a:gd name="T2" fmla="*/ 0 w 2687"/>
                    <a:gd name="T3" fmla="*/ 0 h 142"/>
                    <a:gd name="T4" fmla="*/ 0 w 2687"/>
                    <a:gd name="T5" fmla="*/ 0 h 142"/>
                    <a:gd name="T6" fmla="*/ 0 w 2687"/>
                    <a:gd name="T7" fmla="*/ 0 h 142"/>
                    <a:gd name="T8" fmla="*/ 0 w 2687"/>
                    <a:gd name="T9" fmla="*/ 0 h 142"/>
                    <a:gd name="T10" fmla="*/ 0 w 2687"/>
                    <a:gd name="T11" fmla="*/ 0 h 1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7"/>
                    <a:gd name="T19" fmla="*/ 0 h 142"/>
                    <a:gd name="T20" fmla="*/ 2687 w 2687"/>
                    <a:gd name="T21" fmla="*/ 142 h 14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7" h="142">
                      <a:moveTo>
                        <a:pt x="0" y="69"/>
                      </a:moveTo>
                      <a:lnTo>
                        <a:pt x="69" y="139"/>
                      </a:lnTo>
                      <a:lnTo>
                        <a:pt x="2687" y="142"/>
                      </a:lnTo>
                      <a:lnTo>
                        <a:pt x="2687" y="4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71" name="Freeform 92"/>
                <p:cNvSpPr>
                  <a:spLocks/>
                </p:cNvSpPr>
                <p:nvPr/>
              </p:nvSpPr>
              <p:spPr bwMode="auto">
                <a:xfrm>
                  <a:off x="6237" y="2325"/>
                  <a:ext cx="8" cy="73"/>
                </a:xfrm>
                <a:custGeom>
                  <a:avLst/>
                  <a:gdLst>
                    <a:gd name="T0" fmla="*/ 0 w 141"/>
                    <a:gd name="T1" fmla="*/ 0 h 1309"/>
                    <a:gd name="T2" fmla="*/ 0 w 141"/>
                    <a:gd name="T3" fmla="*/ 0 h 1309"/>
                    <a:gd name="T4" fmla="*/ 0 w 141"/>
                    <a:gd name="T5" fmla="*/ 0 h 1309"/>
                    <a:gd name="T6" fmla="*/ 0 w 141"/>
                    <a:gd name="T7" fmla="*/ 0 h 1309"/>
                    <a:gd name="T8" fmla="*/ 0 w 141"/>
                    <a:gd name="T9" fmla="*/ 0 h 1309"/>
                    <a:gd name="T10" fmla="*/ 0 w 141"/>
                    <a:gd name="T11" fmla="*/ 0 h 13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1"/>
                    <a:gd name="T19" fmla="*/ 0 h 1309"/>
                    <a:gd name="T20" fmla="*/ 141 w 141"/>
                    <a:gd name="T21" fmla="*/ 1309 h 13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1" h="1309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3" y="1309"/>
                      </a:lnTo>
                      <a:lnTo>
                        <a:pt x="141" y="1309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72" name="Freeform 93"/>
                <p:cNvSpPr>
                  <a:spLocks/>
                </p:cNvSpPr>
                <p:nvPr/>
              </p:nvSpPr>
              <p:spPr bwMode="auto">
                <a:xfrm>
                  <a:off x="6241" y="2325"/>
                  <a:ext cx="149" cy="8"/>
                </a:xfrm>
                <a:custGeom>
                  <a:avLst/>
                  <a:gdLst>
                    <a:gd name="T0" fmla="*/ 0 w 2689"/>
                    <a:gd name="T1" fmla="*/ 0 h 140"/>
                    <a:gd name="T2" fmla="*/ 0 w 2689"/>
                    <a:gd name="T3" fmla="*/ 0 h 140"/>
                    <a:gd name="T4" fmla="*/ 0 w 2689"/>
                    <a:gd name="T5" fmla="*/ 0 h 140"/>
                    <a:gd name="T6" fmla="*/ 0 w 2689"/>
                    <a:gd name="T7" fmla="*/ 0 h 140"/>
                    <a:gd name="T8" fmla="*/ 0 w 2689"/>
                    <a:gd name="T9" fmla="*/ 0 h 140"/>
                    <a:gd name="T10" fmla="*/ 0 w 2689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9"/>
                    <a:gd name="T19" fmla="*/ 0 h 140"/>
                    <a:gd name="T20" fmla="*/ 2689 w 2689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9" h="140">
                      <a:moveTo>
                        <a:pt x="2689" y="71"/>
                      </a:moveTo>
                      <a:lnTo>
                        <a:pt x="2620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20" y="140"/>
                      </a:lnTo>
                      <a:lnTo>
                        <a:pt x="2689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73" name="Freeform 94"/>
                <p:cNvSpPr>
                  <a:spLocks/>
                </p:cNvSpPr>
                <p:nvPr/>
              </p:nvSpPr>
              <p:spPr bwMode="auto">
                <a:xfrm>
                  <a:off x="6383" y="2329"/>
                  <a:ext cx="7" cy="73"/>
                </a:xfrm>
                <a:custGeom>
                  <a:avLst/>
                  <a:gdLst>
                    <a:gd name="T0" fmla="*/ 0 w 139"/>
                    <a:gd name="T1" fmla="*/ 0 h 1311"/>
                    <a:gd name="T2" fmla="*/ 0 w 139"/>
                    <a:gd name="T3" fmla="*/ 0 h 1311"/>
                    <a:gd name="T4" fmla="*/ 0 w 139"/>
                    <a:gd name="T5" fmla="*/ 0 h 1311"/>
                    <a:gd name="T6" fmla="*/ 0 w 139"/>
                    <a:gd name="T7" fmla="*/ 0 h 1311"/>
                    <a:gd name="T8" fmla="*/ 0 w 139"/>
                    <a:gd name="T9" fmla="*/ 0 h 1311"/>
                    <a:gd name="T10" fmla="*/ 0 w 139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1"/>
                    <a:gd name="T20" fmla="*/ 139 w 139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1">
                      <a:moveTo>
                        <a:pt x="70" y="1311"/>
                      </a:moveTo>
                      <a:lnTo>
                        <a:pt x="139" y="1242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42"/>
                      </a:lnTo>
                      <a:lnTo>
                        <a:pt x="70" y="131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74" name="Freeform 95"/>
                <p:cNvSpPr>
                  <a:spLocks/>
                </p:cNvSpPr>
                <p:nvPr/>
              </p:nvSpPr>
              <p:spPr bwMode="auto">
                <a:xfrm>
                  <a:off x="6241" y="2261"/>
                  <a:ext cx="148" cy="69"/>
                </a:xfrm>
                <a:custGeom>
                  <a:avLst/>
                  <a:gdLst>
                    <a:gd name="T0" fmla="*/ 0 w 2661"/>
                    <a:gd name="T1" fmla="*/ 0 h 1245"/>
                    <a:gd name="T2" fmla="*/ 0 w 2661"/>
                    <a:gd name="T3" fmla="*/ 0 h 1245"/>
                    <a:gd name="T4" fmla="*/ 0 w 2661"/>
                    <a:gd name="T5" fmla="*/ 0 h 1245"/>
                    <a:gd name="T6" fmla="*/ 0 w 2661"/>
                    <a:gd name="T7" fmla="*/ 0 h 1245"/>
                    <a:gd name="T8" fmla="*/ 0 w 2661"/>
                    <a:gd name="T9" fmla="*/ 0 h 12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61"/>
                    <a:gd name="T16" fmla="*/ 0 h 1245"/>
                    <a:gd name="T17" fmla="*/ 2661 w 2661"/>
                    <a:gd name="T18" fmla="*/ 1245 h 12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61" h="1245">
                      <a:moveTo>
                        <a:pt x="2655" y="1245"/>
                      </a:moveTo>
                      <a:lnTo>
                        <a:pt x="3" y="1242"/>
                      </a:lnTo>
                      <a:lnTo>
                        <a:pt x="0" y="0"/>
                      </a:lnTo>
                      <a:lnTo>
                        <a:pt x="2661" y="2"/>
                      </a:lnTo>
                      <a:lnTo>
                        <a:pt x="2655" y="1245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75" name="Freeform 96"/>
                <p:cNvSpPr>
                  <a:spLocks/>
                </p:cNvSpPr>
                <p:nvPr/>
              </p:nvSpPr>
              <p:spPr bwMode="auto">
                <a:xfrm>
                  <a:off x="6237" y="2326"/>
                  <a:ext cx="151" cy="8"/>
                </a:xfrm>
                <a:custGeom>
                  <a:avLst/>
                  <a:gdLst>
                    <a:gd name="T0" fmla="*/ 0 w 2721"/>
                    <a:gd name="T1" fmla="*/ 0 h 141"/>
                    <a:gd name="T2" fmla="*/ 0 w 2721"/>
                    <a:gd name="T3" fmla="*/ 0 h 141"/>
                    <a:gd name="T4" fmla="*/ 0 w 2721"/>
                    <a:gd name="T5" fmla="*/ 0 h 141"/>
                    <a:gd name="T6" fmla="*/ 0 w 2721"/>
                    <a:gd name="T7" fmla="*/ 0 h 141"/>
                    <a:gd name="T8" fmla="*/ 0 w 2721"/>
                    <a:gd name="T9" fmla="*/ 0 h 141"/>
                    <a:gd name="T10" fmla="*/ 0 w 2721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1"/>
                    <a:gd name="T19" fmla="*/ 0 h 141"/>
                    <a:gd name="T20" fmla="*/ 2721 w 2721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1" h="141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721" y="141"/>
                      </a:lnTo>
                      <a:lnTo>
                        <a:pt x="2721" y="3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76" name="Freeform 97"/>
                <p:cNvSpPr>
                  <a:spLocks/>
                </p:cNvSpPr>
                <p:nvPr/>
              </p:nvSpPr>
              <p:spPr bwMode="auto">
                <a:xfrm>
                  <a:off x="6237" y="2257"/>
                  <a:ext cx="8" cy="73"/>
                </a:xfrm>
                <a:custGeom>
                  <a:avLst/>
                  <a:gdLst>
                    <a:gd name="T0" fmla="*/ 0 w 141"/>
                    <a:gd name="T1" fmla="*/ 0 h 1311"/>
                    <a:gd name="T2" fmla="*/ 0 w 141"/>
                    <a:gd name="T3" fmla="*/ 0 h 1311"/>
                    <a:gd name="T4" fmla="*/ 0 w 141"/>
                    <a:gd name="T5" fmla="*/ 0 h 1311"/>
                    <a:gd name="T6" fmla="*/ 0 w 141"/>
                    <a:gd name="T7" fmla="*/ 0 h 1311"/>
                    <a:gd name="T8" fmla="*/ 0 w 141"/>
                    <a:gd name="T9" fmla="*/ 0 h 1311"/>
                    <a:gd name="T10" fmla="*/ 0 w 141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1"/>
                    <a:gd name="T19" fmla="*/ 0 h 1311"/>
                    <a:gd name="T20" fmla="*/ 141 w 141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1" h="1311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3" y="1311"/>
                      </a:lnTo>
                      <a:lnTo>
                        <a:pt x="141" y="1311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77" name="Freeform 98"/>
                <p:cNvSpPr>
                  <a:spLocks/>
                </p:cNvSpPr>
                <p:nvPr/>
              </p:nvSpPr>
              <p:spPr bwMode="auto">
                <a:xfrm>
                  <a:off x="6241" y="2257"/>
                  <a:ext cx="152" cy="8"/>
                </a:xfrm>
                <a:custGeom>
                  <a:avLst/>
                  <a:gdLst>
                    <a:gd name="T0" fmla="*/ 0 w 2731"/>
                    <a:gd name="T1" fmla="*/ 0 h 140"/>
                    <a:gd name="T2" fmla="*/ 0 w 2731"/>
                    <a:gd name="T3" fmla="*/ 0 h 140"/>
                    <a:gd name="T4" fmla="*/ 0 w 2731"/>
                    <a:gd name="T5" fmla="*/ 0 h 140"/>
                    <a:gd name="T6" fmla="*/ 0 w 2731"/>
                    <a:gd name="T7" fmla="*/ 0 h 140"/>
                    <a:gd name="T8" fmla="*/ 0 w 2731"/>
                    <a:gd name="T9" fmla="*/ 0 h 140"/>
                    <a:gd name="T10" fmla="*/ 0 w 2731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31"/>
                    <a:gd name="T19" fmla="*/ 0 h 140"/>
                    <a:gd name="T20" fmla="*/ 2731 w 2731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31" h="140">
                      <a:moveTo>
                        <a:pt x="2731" y="71"/>
                      </a:moveTo>
                      <a:lnTo>
                        <a:pt x="2661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61" y="140"/>
                      </a:lnTo>
                      <a:lnTo>
                        <a:pt x="2731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78" name="Freeform 99"/>
                <p:cNvSpPr>
                  <a:spLocks/>
                </p:cNvSpPr>
                <p:nvPr/>
              </p:nvSpPr>
              <p:spPr bwMode="auto">
                <a:xfrm>
                  <a:off x="6384" y="2261"/>
                  <a:ext cx="9" cy="73"/>
                </a:xfrm>
                <a:custGeom>
                  <a:avLst/>
                  <a:gdLst>
                    <a:gd name="T0" fmla="*/ 0 w 145"/>
                    <a:gd name="T1" fmla="*/ 0 h 1313"/>
                    <a:gd name="T2" fmla="*/ 0 w 145"/>
                    <a:gd name="T3" fmla="*/ 0 h 1313"/>
                    <a:gd name="T4" fmla="*/ 0 w 145"/>
                    <a:gd name="T5" fmla="*/ 0 h 1313"/>
                    <a:gd name="T6" fmla="*/ 0 w 145"/>
                    <a:gd name="T7" fmla="*/ 0 h 1313"/>
                    <a:gd name="T8" fmla="*/ 0 w 145"/>
                    <a:gd name="T9" fmla="*/ 0 h 1313"/>
                    <a:gd name="T10" fmla="*/ 0 w 145"/>
                    <a:gd name="T11" fmla="*/ 0 h 13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5"/>
                    <a:gd name="T19" fmla="*/ 0 h 1313"/>
                    <a:gd name="T20" fmla="*/ 145 w 145"/>
                    <a:gd name="T21" fmla="*/ 1313 h 13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5" h="1313">
                      <a:moveTo>
                        <a:pt x="69" y="1313"/>
                      </a:moveTo>
                      <a:lnTo>
                        <a:pt x="138" y="1245"/>
                      </a:lnTo>
                      <a:lnTo>
                        <a:pt x="145" y="1"/>
                      </a:lnTo>
                      <a:lnTo>
                        <a:pt x="6" y="0"/>
                      </a:lnTo>
                      <a:lnTo>
                        <a:pt x="0" y="1244"/>
                      </a:lnTo>
                      <a:lnTo>
                        <a:pt x="69" y="1313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79" name="Freeform 100"/>
                <p:cNvSpPr>
                  <a:spLocks/>
                </p:cNvSpPr>
                <p:nvPr/>
              </p:nvSpPr>
              <p:spPr bwMode="auto">
                <a:xfrm>
                  <a:off x="6533" y="2261"/>
                  <a:ext cx="148" cy="69"/>
                </a:xfrm>
                <a:custGeom>
                  <a:avLst/>
                  <a:gdLst>
                    <a:gd name="T0" fmla="*/ 0 w 2664"/>
                    <a:gd name="T1" fmla="*/ 0 h 1242"/>
                    <a:gd name="T2" fmla="*/ 0 w 2664"/>
                    <a:gd name="T3" fmla="*/ 0 h 1242"/>
                    <a:gd name="T4" fmla="*/ 0 w 2664"/>
                    <a:gd name="T5" fmla="*/ 0 h 1242"/>
                    <a:gd name="T6" fmla="*/ 0 w 2664"/>
                    <a:gd name="T7" fmla="*/ 0 h 1242"/>
                    <a:gd name="T8" fmla="*/ 0 w 2664"/>
                    <a:gd name="T9" fmla="*/ 0 h 12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64"/>
                    <a:gd name="T16" fmla="*/ 0 h 1242"/>
                    <a:gd name="T17" fmla="*/ 2664 w 2664"/>
                    <a:gd name="T18" fmla="*/ 1242 h 12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64" h="1242">
                      <a:moveTo>
                        <a:pt x="2663" y="1242"/>
                      </a:moveTo>
                      <a:lnTo>
                        <a:pt x="0" y="1242"/>
                      </a:lnTo>
                      <a:lnTo>
                        <a:pt x="1" y="0"/>
                      </a:lnTo>
                      <a:lnTo>
                        <a:pt x="2664" y="2"/>
                      </a:lnTo>
                      <a:lnTo>
                        <a:pt x="2663" y="1242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80" name="Freeform 101"/>
                <p:cNvSpPr>
                  <a:spLocks/>
                </p:cNvSpPr>
                <p:nvPr/>
              </p:nvSpPr>
              <p:spPr bwMode="auto">
                <a:xfrm>
                  <a:off x="6529" y="2326"/>
                  <a:ext cx="152" cy="8"/>
                </a:xfrm>
                <a:custGeom>
                  <a:avLst/>
                  <a:gdLst>
                    <a:gd name="T0" fmla="*/ 0 w 2732"/>
                    <a:gd name="T1" fmla="*/ 0 h 139"/>
                    <a:gd name="T2" fmla="*/ 0 w 2732"/>
                    <a:gd name="T3" fmla="*/ 0 h 139"/>
                    <a:gd name="T4" fmla="*/ 0 w 2732"/>
                    <a:gd name="T5" fmla="*/ 0 h 139"/>
                    <a:gd name="T6" fmla="*/ 0 w 2732"/>
                    <a:gd name="T7" fmla="*/ 0 h 139"/>
                    <a:gd name="T8" fmla="*/ 0 w 2732"/>
                    <a:gd name="T9" fmla="*/ 0 h 139"/>
                    <a:gd name="T10" fmla="*/ 0 w 2732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32"/>
                    <a:gd name="T19" fmla="*/ 0 h 139"/>
                    <a:gd name="T20" fmla="*/ 2732 w 2732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32" h="139">
                      <a:moveTo>
                        <a:pt x="0" y="70"/>
                      </a:moveTo>
                      <a:lnTo>
                        <a:pt x="69" y="139"/>
                      </a:lnTo>
                      <a:lnTo>
                        <a:pt x="2732" y="139"/>
                      </a:lnTo>
                      <a:lnTo>
                        <a:pt x="2732" y="0"/>
                      </a:lnTo>
                      <a:lnTo>
                        <a:pt x="69" y="1"/>
                      </a:lnTo>
                      <a:lnTo>
                        <a:pt x="0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81" name="Freeform 102"/>
                <p:cNvSpPr>
                  <a:spLocks/>
                </p:cNvSpPr>
                <p:nvPr/>
              </p:nvSpPr>
              <p:spPr bwMode="auto">
                <a:xfrm>
                  <a:off x="6529" y="2257"/>
                  <a:ext cx="7" cy="73"/>
                </a:xfrm>
                <a:custGeom>
                  <a:avLst/>
                  <a:gdLst>
                    <a:gd name="T0" fmla="*/ 0 w 139"/>
                    <a:gd name="T1" fmla="*/ 0 h 1311"/>
                    <a:gd name="T2" fmla="*/ 0 w 139"/>
                    <a:gd name="T3" fmla="*/ 0 h 1311"/>
                    <a:gd name="T4" fmla="*/ 0 w 139"/>
                    <a:gd name="T5" fmla="*/ 0 h 1311"/>
                    <a:gd name="T6" fmla="*/ 0 w 139"/>
                    <a:gd name="T7" fmla="*/ 0 h 1311"/>
                    <a:gd name="T8" fmla="*/ 0 w 139"/>
                    <a:gd name="T9" fmla="*/ 0 h 1311"/>
                    <a:gd name="T10" fmla="*/ 0 w 139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1"/>
                    <a:gd name="T20" fmla="*/ 139 w 139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1">
                      <a:moveTo>
                        <a:pt x="70" y="0"/>
                      </a:moveTo>
                      <a:lnTo>
                        <a:pt x="1" y="69"/>
                      </a:lnTo>
                      <a:lnTo>
                        <a:pt x="0" y="1311"/>
                      </a:lnTo>
                      <a:lnTo>
                        <a:pt x="138" y="1311"/>
                      </a:lnTo>
                      <a:lnTo>
                        <a:pt x="139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82" name="Freeform 103"/>
                <p:cNvSpPr>
                  <a:spLocks/>
                </p:cNvSpPr>
                <p:nvPr/>
              </p:nvSpPr>
              <p:spPr bwMode="auto">
                <a:xfrm>
                  <a:off x="6533" y="2257"/>
                  <a:ext cx="151" cy="8"/>
                </a:xfrm>
                <a:custGeom>
                  <a:avLst/>
                  <a:gdLst>
                    <a:gd name="T0" fmla="*/ 0 w 2732"/>
                    <a:gd name="T1" fmla="*/ 0 h 140"/>
                    <a:gd name="T2" fmla="*/ 0 w 2732"/>
                    <a:gd name="T3" fmla="*/ 0 h 140"/>
                    <a:gd name="T4" fmla="*/ 0 w 2732"/>
                    <a:gd name="T5" fmla="*/ 0 h 140"/>
                    <a:gd name="T6" fmla="*/ 0 w 2732"/>
                    <a:gd name="T7" fmla="*/ 0 h 140"/>
                    <a:gd name="T8" fmla="*/ 0 w 2732"/>
                    <a:gd name="T9" fmla="*/ 0 h 140"/>
                    <a:gd name="T10" fmla="*/ 0 w 2732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32"/>
                    <a:gd name="T19" fmla="*/ 0 h 140"/>
                    <a:gd name="T20" fmla="*/ 2732 w 2732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32" h="140">
                      <a:moveTo>
                        <a:pt x="2732" y="71"/>
                      </a:moveTo>
                      <a:lnTo>
                        <a:pt x="2663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63" y="140"/>
                      </a:lnTo>
                      <a:lnTo>
                        <a:pt x="2732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83" name="Freeform 104"/>
                <p:cNvSpPr>
                  <a:spLocks/>
                </p:cNvSpPr>
                <p:nvPr/>
              </p:nvSpPr>
              <p:spPr bwMode="auto">
                <a:xfrm>
                  <a:off x="6677" y="2261"/>
                  <a:ext cx="7" cy="73"/>
                </a:xfrm>
                <a:custGeom>
                  <a:avLst/>
                  <a:gdLst>
                    <a:gd name="T0" fmla="*/ 0 w 139"/>
                    <a:gd name="T1" fmla="*/ 0 h 1309"/>
                    <a:gd name="T2" fmla="*/ 0 w 139"/>
                    <a:gd name="T3" fmla="*/ 0 h 1309"/>
                    <a:gd name="T4" fmla="*/ 0 w 139"/>
                    <a:gd name="T5" fmla="*/ 0 h 1309"/>
                    <a:gd name="T6" fmla="*/ 0 w 139"/>
                    <a:gd name="T7" fmla="*/ 0 h 1309"/>
                    <a:gd name="T8" fmla="*/ 0 w 139"/>
                    <a:gd name="T9" fmla="*/ 0 h 1309"/>
                    <a:gd name="T10" fmla="*/ 0 w 139"/>
                    <a:gd name="T11" fmla="*/ 0 h 13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9"/>
                    <a:gd name="T20" fmla="*/ 139 w 139"/>
                    <a:gd name="T21" fmla="*/ 1309 h 13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9">
                      <a:moveTo>
                        <a:pt x="69" y="1309"/>
                      </a:moveTo>
                      <a:lnTo>
                        <a:pt x="138" y="1240"/>
                      </a:lnTo>
                      <a:lnTo>
                        <a:pt x="139" y="0"/>
                      </a:lnTo>
                      <a:lnTo>
                        <a:pt x="1" y="0"/>
                      </a:lnTo>
                      <a:lnTo>
                        <a:pt x="0" y="1240"/>
                      </a:lnTo>
                      <a:lnTo>
                        <a:pt x="69" y="130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84" name="Freeform 105"/>
                <p:cNvSpPr>
                  <a:spLocks/>
                </p:cNvSpPr>
                <p:nvPr/>
              </p:nvSpPr>
              <p:spPr bwMode="auto">
                <a:xfrm>
                  <a:off x="6463" y="2261"/>
                  <a:ext cx="148" cy="69"/>
                </a:xfrm>
                <a:custGeom>
                  <a:avLst/>
                  <a:gdLst>
                    <a:gd name="T0" fmla="*/ 0 w 2659"/>
                    <a:gd name="T1" fmla="*/ 0 h 1238"/>
                    <a:gd name="T2" fmla="*/ 0 w 2659"/>
                    <a:gd name="T3" fmla="*/ 0 h 1238"/>
                    <a:gd name="T4" fmla="*/ 0 w 2659"/>
                    <a:gd name="T5" fmla="*/ 0 h 1238"/>
                    <a:gd name="T6" fmla="*/ 0 w 2659"/>
                    <a:gd name="T7" fmla="*/ 0 h 1238"/>
                    <a:gd name="T8" fmla="*/ 0 w 2659"/>
                    <a:gd name="T9" fmla="*/ 0 h 12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59"/>
                    <a:gd name="T16" fmla="*/ 0 h 1238"/>
                    <a:gd name="T17" fmla="*/ 2659 w 2659"/>
                    <a:gd name="T18" fmla="*/ 1238 h 12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59" h="1238">
                      <a:moveTo>
                        <a:pt x="2659" y="1238"/>
                      </a:moveTo>
                      <a:lnTo>
                        <a:pt x="0" y="1234"/>
                      </a:lnTo>
                      <a:lnTo>
                        <a:pt x="1" y="0"/>
                      </a:lnTo>
                      <a:lnTo>
                        <a:pt x="2658" y="2"/>
                      </a:lnTo>
                      <a:lnTo>
                        <a:pt x="2659" y="1238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85" name="Freeform 106"/>
                <p:cNvSpPr>
                  <a:spLocks/>
                </p:cNvSpPr>
                <p:nvPr/>
              </p:nvSpPr>
              <p:spPr bwMode="auto">
                <a:xfrm>
                  <a:off x="6459" y="2326"/>
                  <a:ext cx="152" cy="7"/>
                </a:xfrm>
                <a:custGeom>
                  <a:avLst/>
                  <a:gdLst>
                    <a:gd name="T0" fmla="*/ 0 w 2728"/>
                    <a:gd name="T1" fmla="*/ 0 h 141"/>
                    <a:gd name="T2" fmla="*/ 0 w 2728"/>
                    <a:gd name="T3" fmla="*/ 0 h 141"/>
                    <a:gd name="T4" fmla="*/ 0 w 2728"/>
                    <a:gd name="T5" fmla="*/ 0 h 141"/>
                    <a:gd name="T6" fmla="*/ 0 w 2728"/>
                    <a:gd name="T7" fmla="*/ 0 h 141"/>
                    <a:gd name="T8" fmla="*/ 0 w 2728"/>
                    <a:gd name="T9" fmla="*/ 0 h 141"/>
                    <a:gd name="T10" fmla="*/ 0 w 2728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8"/>
                    <a:gd name="T19" fmla="*/ 0 h 141"/>
                    <a:gd name="T20" fmla="*/ 2728 w 2728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8" h="141">
                      <a:moveTo>
                        <a:pt x="0" y="68"/>
                      </a:moveTo>
                      <a:lnTo>
                        <a:pt x="69" y="137"/>
                      </a:lnTo>
                      <a:lnTo>
                        <a:pt x="2728" y="141"/>
                      </a:lnTo>
                      <a:lnTo>
                        <a:pt x="2728" y="3"/>
                      </a:lnTo>
                      <a:lnTo>
                        <a:pt x="69" y="0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86" name="Freeform 107"/>
                <p:cNvSpPr>
                  <a:spLocks/>
                </p:cNvSpPr>
                <p:nvPr/>
              </p:nvSpPr>
              <p:spPr bwMode="auto">
                <a:xfrm>
                  <a:off x="6459" y="2257"/>
                  <a:ext cx="8" cy="72"/>
                </a:xfrm>
                <a:custGeom>
                  <a:avLst/>
                  <a:gdLst>
                    <a:gd name="T0" fmla="*/ 0 w 139"/>
                    <a:gd name="T1" fmla="*/ 0 h 1303"/>
                    <a:gd name="T2" fmla="*/ 0 w 139"/>
                    <a:gd name="T3" fmla="*/ 0 h 1303"/>
                    <a:gd name="T4" fmla="*/ 0 w 139"/>
                    <a:gd name="T5" fmla="*/ 0 h 1303"/>
                    <a:gd name="T6" fmla="*/ 0 w 139"/>
                    <a:gd name="T7" fmla="*/ 0 h 1303"/>
                    <a:gd name="T8" fmla="*/ 0 w 139"/>
                    <a:gd name="T9" fmla="*/ 0 h 1303"/>
                    <a:gd name="T10" fmla="*/ 0 w 139"/>
                    <a:gd name="T11" fmla="*/ 0 h 130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3"/>
                    <a:gd name="T20" fmla="*/ 139 w 139"/>
                    <a:gd name="T21" fmla="*/ 1303 h 130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3">
                      <a:moveTo>
                        <a:pt x="70" y="0"/>
                      </a:moveTo>
                      <a:lnTo>
                        <a:pt x="1" y="69"/>
                      </a:lnTo>
                      <a:lnTo>
                        <a:pt x="0" y="1303"/>
                      </a:lnTo>
                      <a:lnTo>
                        <a:pt x="138" y="1303"/>
                      </a:lnTo>
                      <a:lnTo>
                        <a:pt x="139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87" name="Freeform 108"/>
                <p:cNvSpPr>
                  <a:spLocks/>
                </p:cNvSpPr>
                <p:nvPr/>
              </p:nvSpPr>
              <p:spPr bwMode="auto">
                <a:xfrm>
                  <a:off x="6463" y="2257"/>
                  <a:ext cx="152" cy="8"/>
                </a:xfrm>
                <a:custGeom>
                  <a:avLst/>
                  <a:gdLst>
                    <a:gd name="T0" fmla="*/ 0 w 2726"/>
                    <a:gd name="T1" fmla="*/ 0 h 140"/>
                    <a:gd name="T2" fmla="*/ 0 w 2726"/>
                    <a:gd name="T3" fmla="*/ 0 h 140"/>
                    <a:gd name="T4" fmla="*/ 0 w 2726"/>
                    <a:gd name="T5" fmla="*/ 0 h 140"/>
                    <a:gd name="T6" fmla="*/ 0 w 2726"/>
                    <a:gd name="T7" fmla="*/ 0 h 140"/>
                    <a:gd name="T8" fmla="*/ 0 w 2726"/>
                    <a:gd name="T9" fmla="*/ 0 h 140"/>
                    <a:gd name="T10" fmla="*/ 0 w 2726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6"/>
                    <a:gd name="T19" fmla="*/ 0 h 140"/>
                    <a:gd name="T20" fmla="*/ 2726 w 2726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6" h="140">
                      <a:moveTo>
                        <a:pt x="2726" y="71"/>
                      </a:moveTo>
                      <a:lnTo>
                        <a:pt x="2657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57" y="140"/>
                      </a:lnTo>
                      <a:lnTo>
                        <a:pt x="2726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88" name="Freeform 109"/>
                <p:cNvSpPr>
                  <a:spLocks/>
                </p:cNvSpPr>
                <p:nvPr/>
              </p:nvSpPr>
              <p:spPr bwMode="auto">
                <a:xfrm>
                  <a:off x="6607" y="2261"/>
                  <a:ext cx="8" cy="72"/>
                </a:xfrm>
                <a:custGeom>
                  <a:avLst/>
                  <a:gdLst>
                    <a:gd name="T0" fmla="*/ 0 w 139"/>
                    <a:gd name="T1" fmla="*/ 0 h 1305"/>
                    <a:gd name="T2" fmla="*/ 0 w 139"/>
                    <a:gd name="T3" fmla="*/ 0 h 1305"/>
                    <a:gd name="T4" fmla="*/ 0 w 139"/>
                    <a:gd name="T5" fmla="*/ 0 h 1305"/>
                    <a:gd name="T6" fmla="*/ 0 w 139"/>
                    <a:gd name="T7" fmla="*/ 0 h 1305"/>
                    <a:gd name="T8" fmla="*/ 0 w 139"/>
                    <a:gd name="T9" fmla="*/ 0 h 1305"/>
                    <a:gd name="T10" fmla="*/ 0 w 139"/>
                    <a:gd name="T11" fmla="*/ 0 h 13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5"/>
                    <a:gd name="T20" fmla="*/ 139 w 139"/>
                    <a:gd name="T21" fmla="*/ 1305 h 130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5">
                      <a:moveTo>
                        <a:pt x="70" y="1305"/>
                      </a:moveTo>
                      <a:lnTo>
                        <a:pt x="139" y="1236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6"/>
                      </a:lnTo>
                      <a:lnTo>
                        <a:pt x="70" y="1305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89" name="Freeform 110"/>
                <p:cNvSpPr>
                  <a:spLocks/>
                </p:cNvSpPr>
                <p:nvPr/>
              </p:nvSpPr>
              <p:spPr bwMode="auto">
                <a:xfrm>
                  <a:off x="6317" y="2261"/>
                  <a:ext cx="146" cy="69"/>
                </a:xfrm>
                <a:custGeom>
                  <a:avLst/>
                  <a:gdLst>
                    <a:gd name="T0" fmla="*/ 0 w 2627"/>
                    <a:gd name="T1" fmla="*/ 0 h 1245"/>
                    <a:gd name="T2" fmla="*/ 0 w 2627"/>
                    <a:gd name="T3" fmla="*/ 0 h 1245"/>
                    <a:gd name="T4" fmla="*/ 0 w 2627"/>
                    <a:gd name="T5" fmla="*/ 0 h 1245"/>
                    <a:gd name="T6" fmla="*/ 0 w 2627"/>
                    <a:gd name="T7" fmla="*/ 0 h 1245"/>
                    <a:gd name="T8" fmla="*/ 0 w 2627"/>
                    <a:gd name="T9" fmla="*/ 0 h 12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7"/>
                    <a:gd name="T16" fmla="*/ 0 h 1245"/>
                    <a:gd name="T17" fmla="*/ 2627 w 2627"/>
                    <a:gd name="T18" fmla="*/ 1245 h 12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7" h="1245">
                      <a:moveTo>
                        <a:pt x="2627" y="1245"/>
                      </a:moveTo>
                      <a:lnTo>
                        <a:pt x="0" y="1242"/>
                      </a:lnTo>
                      <a:lnTo>
                        <a:pt x="1" y="0"/>
                      </a:lnTo>
                      <a:lnTo>
                        <a:pt x="2626" y="2"/>
                      </a:lnTo>
                      <a:lnTo>
                        <a:pt x="2627" y="1245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90" name="Freeform 111"/>
                <p:cNvSpPr>
                  <a:spLocks/>
                </p:cNvSpPr>
                <p:nvPr/>
              </p:nvSpPr>
              <p:spPr bwMode="auto">
                <a:xfrm>
                  <a:off x="6314" y="2326"/>
                  <a:ext cx="149" cy="8"/>
                </a:xfrm>
                <a:custGeom>
                  <a:avLst/>
                  <a:gdLst>
                    <a:gd name="T0" fmla="*/ 0 w 2696"/>
                    <a:gd name="T1" fmla="*/ 0 h 141"/>
                    <a:gd name="T2" fmla="*/ 0 w 2696"/>
                    <a:gd name="T3" fmla="*/ 0 h 141"/>
                    <a:gd name="T4" fmla="*/ 0 w 2696"/>
                    <a:gd name="T5" fmla="*/ 0 h 141"/>
                    <a:gd name="T6" fmla="*/ 0 w 2696"/>
                    <a:gd name="T7" fmla="*/ 0 h 141"/>
                    <a:gd name="T8" fmla="*/ 0 w 2696"/>
                    <a:gd name="T9" fmla="*/ 0 h 141"/>
                    <a:gd name="T10" fmla="*/ 0 w 2696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6"/>
                    <a:gd name="T19" fmla="*/ 0 h 141"/>
                    <a:gd name="T20" fmla="*/ 2696 w 2696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6" h="141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696" y="141"/>
                      </a:lnTo>
                      <a:lnTo>
                        <a:pt x="2696" y="3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91" name="Freeform 112"/>
                <p:cNvSpPr>
                  <a:spLocks/>
                </p:cNvSpPr>
                <p:nvPr/>
              </p:nvSpPr>
              <p:spPr bwMode="auto">
                <a:xfrm>
                  <a:off x="6314" y="2257"/>
                  <a:ext cx="7" cy="73"/>
                </a:xfrm>
                <a:custGeom>
                  <a:avLst/>
                  <a:gdLst>
                    <a:gd name="T0" fmla="*/ 0 w 139"/>
                    <a:gd name="T1" fmla="*/ 0 h 1311"/>
                    <a:gd name="T2" fmla="*/ 0 w 139"/>
                    <a:gd name="T3" fmla="*/ 0 h 1311"/>
                    <a:gd name="T4" fmla="*/ 0 w 139"/>
                    <a:gd name="T5" fmla="*/ 0 h 1311"/>
                    <a:gd name="T6" fmla="*/ 0 w 139"/>
                    <a:gd name="T7" fmla="*/ 0 h 1311"/>
                    <a:gd name="T8" fmla="*/ 0 w 139"/>
                    <a:gd name="T9" fmla="*/ 0 h 1311"/>
                    <a:gd name="T10" fmla="*/ 0 w 139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1"/>
                    <a:gd name="T20" fmla="*/ 139 w 139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1">
                      <a:moveTo>
                        <a:pt x="70" y="0"/>
                      </a:moveTo>
                      <a:lnTo>
                        <a:pt x="1" y="69"/>
                      </a:lnTo>
                      <a:lnTo>
                        <a:pt x="0" y="1311"/>
                      </a:lnTo>
                      <a:lnTo>
                        <a:pt x="138" y="1311"/>
                      </a:lnTo>
                      <a:lnTo>
                        <a:pt x="139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92" name="Freeform 113"/>
                <p:cNvSpPr>
                  <a:spLocks/>
                </p:cNvSpPr>
                <p:nvPr/>
              </p:nvSpPr>
              <p:spPr bwMode="auto">
                <a:xfrm>
                  <a:off x="6317" y="2257"/>
                  <a:ext cx="150" cy="8"/>
                </a:xfrm>
                <a:custGeom>
                  <a:avLst/>
                  <a:gdLst>
                    <a:gd name="T0" fmla="*/ 0 w 2694"/>
                    <a:gd name="T1" fmla="*/ 0 h 140"/>
                    <a:gd name="T2" fmla="*/ 0 w 2694"/>
                    <a:gd name="T3" fmla="*/ 0 h 140"/>
                    <a:gd name="T4" fmla="*/ 0 w 2694"/>
                    <a:gd name="T5" fmla="*/ 0 h 140"/>
                    <a:gd name="T6" fmla="*/ 0 w 2694"/>
                    <a:gd name="T7" fmla="*/ 0 h 140"/>
                    <a:gd name="T8" fmla="*/ 0 w 2694"/>
                    <a:gd name="T9" fmla="*/ 0 h 140"/>
                    <a:gd name="T10" fmla="*/ 0 w 2694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4"/>
                    <a:gd name="T19" fmla="*/ 0 h 140"/>
                    <a:gd name="T20" fmla="*/ 2694 w 2694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4" h="140">
                      <a:moveTo>
                        <a:pt x="2694" y="71"/>
                      </a:moveTo>
                      <a:lnTo>
                        <a:pt x="2625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25" y="140"/>
                      </a:lnTo>
                      <a:lnTo>
                        <a:pt x="2694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93" name="Freeform 114"/>
                <p:cNvSpPr>
                  <a:spLocks/>
                </p:cNvSpPr>
                <p:nvPr/>
              </p:nvSpPr>
              <p:spPr bwMode="auto">
                <a:xfrm>
                  <a:off x="6459" y="2261"/>
                  <a:ext cx="8" cy="73"/>
                </a:xfrm>
                <a:custGeom>
                  <a:avLst/>
                  <a:gdLst>
                    <a:gd name="T0" fmla="*/ 0 w 139"/>
                    <a:gd name="T1" fmla="*/ 0 h 1312"/>
                    <a:gd name="T2" fmla="*/ 0 w 139"/>
                    <a:gd name="T3" fmla="*/ 0 h 1312"/>
                    <a:gd name="T4" fmla="*/ 0 w 139"/>
                    <a:gd name="T5" fmla="*/ 0 h 1312"/>
                    <a:gd name="T6" fmla="*/ 0 w 139"/>
                    <a:gd name="T7" fmla="*/ 0 h 1312"/>
                    <a:gd name="T8" fmla="*/ 0 w 139"/>
                    <a:gd name="T9" fmla="*/ 0 h 1312"/>
                    <a:gd name="T10" fmla="*/ 0 w 139"/>
                    <a:gd name="T11" fmla="*/ 0 h 13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2"/>
                    <a:gd name="T20" fmla="*/ 139 w 139"/>
                    <a:gd name="T21" fmla="*/ 1312 h 131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2">
                      <a:moveTo>
                        <a:pt x="70" y="1312"/>
                      </a:moveTo>
                      <a:lnTo>
                        <a:pt x="139" y="1243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43"/>
                      </a:lnTo>
                      <a:lnTo>
                        <a:pt x="70" y="1312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94" name="Freeform 115"/>
                <p:cNvSpPr>
                  <a:spLocks/>
                </p:cNvSpPr>
                <p:nvPr/>
              </p:nvSpPr>
              <p:spPr bwMode="auto">
                <a:xfrm>
                  <a:off x="6707" y="2141"/>
                  <a:ext cx="27" cy="95"/>
                </a:xfrm>
                <a:custGeom>
                  <a:avLst/>
                  <a:gdLst>
                    <a:gd name="T0" fmla="*/ 0 w 482"/>
                    <a:gd name="T1" fmla="*/ 0 h 1711"/>
                    <a:gd name="T2" fmla="*/ 0 w 482"/>
                    <a:gd name="T3" fmla="*/ 0 h 1711"/>
                    <a:gd name="T4" fmla="*/ 0 w 482"/>
                    <a:gd name="T5" fmla="*/ 0 h 1711"/>
                    <a:gd name="T6" fmla="*/ 0 w 482"/>
                    <a:gd name="T7" fmla="*/ 0 h 1711"/>
                    <a:gd name="T8" fmla="*/ 0 w 482"/>
                    <a:gd name="T9" fmla="*/ 0 h 17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2"/>
                    <a:gd name="T16" fmla="*/ 0 h 1711"/>
                    <a:gd name="T17" fmla="*/ 482 w 482"/>
                    <a:gd name="T18" fmla="*/ 1711 h 17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2" h="1711">
                      <a:moveTo>
                        <a:pt x="0" y="1711"/>
                      </a:moveTo>
                      <a:lnTo>
                        <a:pt x="482" y="1228"/>
                      </a:lnTo>
                      <a:lnTo>
                        <a:pt x="481" y="0"/>
                      </a:lnTo>
                      <a:lnTo>
                        <a:pt x="0" y="479"/>
                      </a:lnTo>
                      <a:lnTo>
                        <a:pt x="0" y="1711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95" name="Freeform 116"/>
                <p:cNvSpPr>
                  <a:spLocks/>
                </p:cNvSpPr>
                <p:nvPr/>
              </p:nvSpPr>
              <p:spPr bwMode="auto">
                <a:xfrm>
                  <a:off x="6705" y="2206"/>
                  <a:ext cx="33" cy="33"/>
                </a:xfrm>
                <a:custGeom>
                  <a:avLst/>
                  <a:gdLst>
                    <a:gd name="T0" fmla="*/ 0 w 599"/>
                    <a:gd name="T1" fmla="*/ 0 h 580"/>
                    <a:gd name="T2" fmla="*/ 0 w 599"/>
                    <a:gd name="T3" fmla="*/ 0 h 580"/>
                    <a:gd name="T4" fmla="*/ 0 w 599"/>
                    <a:gd name="T5" fmla="*/ 0 h 580"/>
                    <a:gd name="T6" fmla="*/ 0 w 599"/>
                    <a:gd name="T7" fmla="*/ 0 h 580"/>
                    <a:gd name="T8" fmla="*/ 0 w 599"/>
                    <a:gd name="T9" fmla="*/ 0 h 580"/>
                    <a:gd name="T10" fmla="*/ 0 w 599"/>
                    <a:gd name="T11" fmla="*/ 0 h 5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9"/>
                    <a:gd name="T19" fmla="*/ 0 h 580"/>
                    <a:gd name="T20" fmla="*/ 599 w 599"/>
                    <a:gd name="T21" fmla="*/ 580 h 5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9" h="580">
                      <a:moveTo>
                        <a:pt x="599" y="49"/>
                      </a:moveTo>
                      <a:lnTo>
                        <a:pt x="481" y="0"/>
                      </a:lnTo>
                      <a:lnTo>
                        <a:pt x="0" y="484"/>
                      </a:lnTo>
                      <a:lnTo>
                        <a:pt x="97" y="580"/>
                      </a:lnTo>
                      <a:lnTo>
                        <a:pt x="579" y="97"/>
                      </a:lnTo>
                      <a:lnTo>
                        <a:pt x="599" y="4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96" name="Freeform 117"/>
                <p:cNvSpPr>
                  <a:spLocks/>
                </p:cNvSpPr>
                <p:nvPr/>
              </p:nvSpPr>
              <p:spPr bwMode="auto">
                <a:xfrm>
                  <a:off x="6730" y="2138"/>
                  <a:ext cx="8" cy="71"/>
                </a:xfrm>
                <a:custGeom>
                  <a:avLst/>
                  <a:gdLst>
                    <a:gd name="T0" fmla="*/ 0 w 139"/>
                    <a:gd name="T1" fmla="*/ 0 h 1277"/>
                    <a:gd name="T2" fmla="*/ 0 w 139"/>
                    <a:gd name="T3" fmla="*/ 0 h 1277"/>
                    <a:gd name="T4" fmla="*/ 0 w 139"/>
                    <a:gd name="T5" fmla="*/ 0 h 1277"/>
                    <a:gd name="T6" fmla="*/ 0 w 139"/>
                    <a:gd name="T7" fmla="*/ 0 h 1277"/>
                    <a:gd name="T8" fmla="*/ 0 w 139"/>
                    <a:gd name="T9" fmla="*/ 0 h 1277"/>
                    <a:gd name="T10" fmla="*/ 0 w 139"/>
                    <a:gd name="T11" fmla="*/ 0 h 12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77"/>
                    <a:gd name="T20" fmla="*/ 139 w 139"/>
                    <a:gd name="T21" fmla="*/ 1277 h 12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77">
                      <a:moveTo>
                        <a:pt x="21" y="0"/>
                      </a:moveTo>
                      <a:lnTo>
                        <a:pt x="0" y="49"/>
                      </a:lnTo>
                      <a:lnTo>
                        <a:pt x="1" y="1277"/>
                      </a:lnTo>
                      <a:lnTo>
                        <a:pt x="139" y="1277"/>
                      </a:lnTo>
                      <a:lnTo>
                        <a:pt x="138" y="49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97" name="Freeform 118"/>
                <p:cNvSpPr>
                  <a:spLocks/>
                </p:cNvSpPr>
                <p:nvPr/>
              </p:nvSpPr>
              <p:spPr bwMode="auto">
                <a:xfrm>
                  <a:off x="6703" y="2138"/>
                  <a:ext cx="34" cy="32"/>
                </a:xfrm>
                <a:custGeom>
                  <a:avLst/>
                  <a:gdLst>
                    <a:gd name="T0" fmla="*/ 0 w 600"/>
                    <a:gd name="T1" fmla="*/ 0 h 577"/>
                    <a:gd name="T2" fmla="*/ 0 w 600"/>
                    <a:gd name="T3" fmla="*/ 0 h 577"/>
                    <a:gd name="T4" fmla="*/ 0 w 600"/>
                    <a:gd name="T5" fmla="*/ 0 h 577"/>
                    <a:gd name="T6" fmla="*/ 0 w 600"/>
                    <a:gd name="T7" fmla="*/ 0 h 577"/>
                    <a:gd name="T8" fmla="*/ 0 w 600"/>
                    <a:gd name="T9" fmla="*/ 0 h 577"/>
                    <a:gd name="T10" fmla="*/ 0 w 600"/>
                    <a:gd name="T11" fmla="*/ 0 h 5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00"/>
                    <a:gd name="T19" fmla="*/ 0 h 577"/>
                    <a:gd name="T20" fmla="*/ 600 w 600"/>
                    <a:gd name="T21" fmla="*/ 577 h 5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00" h="577">
                      <a:moveTo>
                        <a:pt x="0" y="528"/>
                      </a:moveTo>
                      <a:lnTo>
                        <a:pt x="118" y="577"/>
                      </a:lnTo>
                      <a:lnTo>
                        <a:pt x="600" y="97"/>
                      </a:lnTo>
                      <a:lnTo>
                        <a:pt x="503" y="0"/>
                      </a:lnTo>
                      <a:lnTo>
                        <a:pt x="21" y="48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98" name="Freeform 119"/>
                <p:cNvSpPr>
                  <a:spLocks/>
                </p:cNvSpPr>
                <p:nvPr/>
              </p:nvSpPr>
              <p:spPr bwMode="auto">
                <a:xfrm>
                  <a:off x="6703" y="2167"/>
                  <a:ext cx="8" cy="72"/>
                </a:xfrm>
                <a:custGeom>
                  <a:avLst/>
                  <a:gdLst>
                    <a:gd name="T0" fmla="*/ 0 w 139"/>
                    <a:gd name="T1" fmla="*/ 0 h 1280"/>
                    <a:gd name="T2" fmla="*/ 0 w 139"/>
                    <a:gd name="T3" fmla="*/ 0 h 1280"/>
                    <a:gd name="T4" fmla="*/ 0 w 139"/>
                    <a:gd name="T5" fmla="*/ 0 h 1280"/>
                    <a:gd name="T6" fmla="*/ 0 w 139"/>
                    <a:gd name="T7" fmla="*/ 0 h 1280"/>
                    <a:gd name="T8" fmla="*/ 0 w 139"/>
                    <a:gd name="T9" fmla="*/ 0 h 1280"/>
                    <a:gd name="T10" fmla="*/ 0 w 139"/>
                    <a:gd name="T11" fmla="*/ 0 h 12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0"/>
                    <a:gd name="T20" fmla="*/ 139 w 139"/>
                    <a:gd name="T21" fmla="*/ 1280 h 12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0">
                      <a:moveTo>
                        <a:pt x="119" y="1280"/>
                      </a:moveTo>
                      <a:lnTo>
                        <a:pt x="139" y="1232"/>
                      </a:ln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1" y="1232"/>
                      </a:lnTo>
                      <a:lnTo>
                        <a:pt x="119" y="128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299" name="Freeform 120"/>
                <p:cNvSpPr>
                  <a:spLocks/>
                </p:cNvSpPr>
                <p:nvPr/>
              </p:nvSpPr>
              <p:spPr bwMode="auto">
                <a:xfrm>
                  <a:off x="6558" y="2141"/>
                  <a:ext cx="175" cy="25"/>
                </a:xfrm>
                <a:custGeom>
                  <a:avLst/>
                  <a:gdLst>
                    <a:gd name="T0" fmla="*/ 0 w 3136"/>
                    <a:gd name="T1" fmla="*/ 0 h 460"/>
                    <a:gd name="T2" fmla="*/ 0 w 3136"/>
                    <a:gd name="T3" fmla="*/ 0 h 460"/>
                    <a:gd name="T4" fmla="*/ 0 w 3136"/>
                    <a:gd name="T5" fmla="*/ 0 h 460"/>
                    <a:gd name="T6" fmla="*/ 0 w 3136"/>
                    <a:gd name="T7" fmla="*/ 0 h 460"/>
                    <a:gd name="T8" fmla="*/ 0 w 3136"/>
                    <a:gd name="T9" fmla="*/ 0 h 4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36"/>
                    <a:gd name="T16" fmla="*/ 0 h 460"/>
                    <a:gd name="T17" fmla="*/ 3136 w 3136"/>
                    <a:gd name="T18" fmla="*/ 460 h 4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36" h="460">
                      <a:moveTo>
                        <a:pt x="0" y="460"/>
                      </a:moveTo>
                      <a:lnTo>
                        <a:pt x="458" y="0"/>
                      </a:lnTo>
                      <a:lnTo>
                        <a:pt x="3136" y="0"/>
                      </a:lnTo>
                      <a:lnTo>
                        <a:pt x="2676" y="460"/>
                      </a:lnTo>
                      <a:lnTo>
                        <a:pt x="0" y="460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00" name="Freeform 121"/>
                <p:cNvSpPr>
                  <a:spLocks/>
                </p:cNvSpPr>
                <p:nvPr/>
              </p:nvSpPr>
              <p:spPr bwMode="auto">
                <a:xfrm>
                  <a:off x="6556" y="2137"/>
                  <a:ext cx="31" cy="32"/>
                </a:xfrm>
                <a:custGeom>
                  <a:avLst/>
                  <a:gdLst>
                    <a:gd name="T0" fmla="*/ 0 w 555"/>
                    <a:gd name="T1" fmla="*/ 0 h 577"/>
                    <a:gd name="T2" fmla="*/ 0 w 555"/>
                    <a:gd name="T3" fmla="*/ 0 h 577"/>
                    <a:gd name="T4" fmla="*/ 0 w 555"/>
                    <a:gd name="T5" fmla="*/ 0 h 577"/>
                    <a:gd name="T6" fmla="*/ 0 w 555"/>
                    <a:gd name="T7" fmla="*/ 0 h 577"/>
                    <a:gd name="T8" fmla="*/ 0 w 555"/>
                    <a:gd name="T9" fmla="*/ 0 h 577"/>
                    <a:gd name="T10" fmla="*/ 0 w 555"/>
                    <a:gd name="T11" fmla="*/ 0 h 5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5"/>
                    <a:gd name="T19" fmla="*/ 0 h 577"/>
                    <a:gd name="T20" fmla="*/ 555 w 555"/>
                    <a:gd name="T21" fmla="*/ 577 h 5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5" h="577">
                      <a:moveTo>
                        <a:pt x="506" y="0"/>
                      </a:moveTo>
                      <a:lnTo>
                        <a:pt x="458" y="20"/>
                      </a:lnTo>
                      <a:lnTo>
                        <a:pt x="0" y="480"/>
                      </a:lnTo>
                      <a:lnTo>
                        <a:pt x="97" y="577"/>
                      </a:lnTo>
                      <a:lnTo>
                        <a:pt x="555" y="117"/>
                      </a:lnTo>
                      <a:lnTo>
                        <a:pt x="506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01" name="Freeform 122"/>
                <p:cNvSpPr>
                  <a:spLocks/>
                </p:cNvSpPr>
                <p:nvPr/>
              </p:nvSpPr>
              <p:spPr bwMode="auto">
                <a:xfrm>
                  <a:off x="6584" y="2137"/>
                  <a:ext cx="151" cy="8"/>
                </a:xfrm>
                <a:custGeom>
                  <a:avLst/>
                  <a:gdLst>
                    <a:gd name="T0" fmla="*/ 0 w 2727"/>
                    <a:gd name="T1" fmla="*/ 0 h 138"/>
                    <a:gd name="T2" fmla="*/ 0 w 2727"/>
                    <a:gd name="T3" fmla="*/ 0 h 138"/>
                    <a:gd name="T4" fmla="*/ 0 w 2727"/>
                    <a:gd name="T5" fmla="*/ 0 h 138"/>
                    <a:gd name="T6" fmla="*/ 0 w 2727"/>
                    <a:gd name="T7" fmla="*/ 0 h 138"/>
                    <a:gd name="T8" fmla="*/ 0 w 2727"/>
                    <a:gd name="T9" fmla="*/ 0 h 138"/>
                    <a:gd name="T10" fmla="*/ 0 w 2727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7"/>
                    <a:gd name="T19" fmla="*/ 0 h 138"/>
                    <a:gd name="T20" fmla="*/ 2727 w 2727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7" h="138">
                      <a:moveTo>
                        <a:pt x="2727" y="117"/>
                      </a:moveTo>
                      <a:lnTo>
                        <a:pt x="2678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78" y="138"/>
                      </a:lnTo>
                      <a:lnTo>
                        <a:pt x="2727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02" name="Freeform 123"/>
                <p:cNvSpPr>
                  <a:spLocks/>
                </p:cNvSpPr>
                <p:nvPr/>
              </p:nvSpPr>
              <p:spPr bwMode="auto">
                <a:xfrm>
                  <a:off x="6704" y="2138"/>
                  <a:ext cx="31" cy="32"/>
                </a:xfrm>
                <a:custGeom>
                  <a:avLst/>
                  <a:gdLst>
                    <a:gd name="T0" fmla="*/ 0 w 559"/>
                    <a:gd name="T1" fmla="*/ 0 h 578"/>
                    <a:gd name="T2" fmla="*/ 0 w 559"/>
                    <a:gd name="T3" fmla="*/ 0 h 578"/>
                    <a:gd name="T4" fmla="*/ 0 w 559"/>
                    <a:gd name="T5" fmla="*/ 0 h 578"/>
                    <a:gd name="T6" fmla="*/ 0 w 559"/>
                    <a:gd name="T7" fmla="*/ 0 h 578"/>
                    <a:gd name="T8" fmla="*/ 0 w 559"/>
                    <a:gd name="T9" fmla="*/ 0 h 578"/>
                    <a:gd name="T10" fmla="*/ 0 w 559"/>
                    <a:gd name="T11" fmla="*/ 0 h 5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9"/>
                    <a:gd name="T19" fmla="*/ 0 h 578"/>
                    <a:gd name="T20" fmla="*/ 559 w 559"/>
                    <a:gd name="T21" fmla="*/ 578 h 57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9" h="578">
                      <a:moveTo>
                        <a:pt x="50" y="578"/>
                      </a:moveTo>
                      <a:lnTo>
                        <a:pt x="99" y="558"/>
                      </a:lnTo>
                      <a:lnTo>
                        <a:pt x="559" y="97"/>
                      </a:lnTo>
                      <a:lnTo>
                        <a:pt x="461" y="0"/>
                      </a:lnTo>
                      <a:lnTo>
                        <a:pt x="0" y="460"/>
                      </a:lnTo>
                      <a:lnTo>
                        <a:pt x="50" y="57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03" name="Freeform 124"/>
                <p:cNvSpPr>
                  <a:spLocks/>
                </p:cNvSpPr>
                <p:nvPr/>
              </p:nvSpPr>
              <p:spPr bwMode="auto">
                <a:xfrm>
                  <a:off x="6556" y="2163"/>
                  <a:ext cx="151" cy="7"/>
                </a:xfrm>
                <a:custGeom>
                  <a:avLst/>
                  <a:gdLst>
                    <a:gd name="T0" fmla="*/ 0 w 2724"/>
                    <a:gd name="T1" fmla="*/ 0 h 138"/>
                    <a:gd name="T2" fmla="*/ 0 w 2724"/>
                    <a:gd name="T3" fmla="*/ 0 h 138"/>
                    <a:gd name="T4" fmla="*/ 0 w 2724"/>
                    <a:gd name="T5" fmla="*/ 0 h 138"/>
                    <a:gd name="T6" fmla="*/ 0 w 2724"/>
                    <a:gd name="T7" fmla="*/ 0 h 138"/>
                    <a:gd name="T8" fmla="*/ 0 w 2724"/>
                    <a:gd name="T9" fmla="*/ 0 h 138"/>
                    <a:gd name="T10" fmla="*/ 0 w 2724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4"/>
                    <a:gd name="T19" fmla="*/ 0 h 138"/>
                    <a:gd name="T20" fmla="*/ 2724 w 2724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4" h="138">
                      <a:moveTo>
                        <a:pt x="0" y="20"/>
                      </a:moveTo>
                      <a:lnTo>
                        <a:pt x="48" y="138"/>
                      </a:lnTo>
                      <a:lnTo>
                        <a:pt x="2724" y="138"/>
                      </a:lnTo>
                      <a:lnTo>
                        <a:pt x="2724" y="0"/>
                      </a:lnTo>
                      <a:lnTo>
                        <a:pt x="48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04" name="Freeform 125"/>
                <p:cNvSpPr>
                  <a:spLocks/>
                </p:cNvSpPr>
                <p:nvPr/>
              </p:nvSpPr>
              <p:spPr bwMode="auto">
                <a:xfrm>
                  <a:off x="6385" y="2166"/>
                  <a:ext cx="174" cy="27"/>
                </a:xfrm>
                <a:custGeom>
                  <a:avLst/>
                  <a:gdLst>
                    <a:gd name="T0" fmla="*/ 0 w 3147"/>
                    <a:gd name="T1" fmla="*/ 0 h 475"/>
                    <a:gd name="T2" fmla="*/ 0 w 3147"/>
                    <a:gd name="T3" fmla="*/ 0 h 475"/>
                    <a:gd name="T4" fmla="*/ 0 w 3147"/>
                    <a:gd name="T5" fmla="*/ 0 h 475"/>
                    <a:gd name="T6" fmla="*/ 0 w 3147"/>
                    <a:gd name="T7" fmla="*/ 0 h 475"/>
                    <a:gd name="T8" fmla="*/ 0 w 3147"/>
                    <a:gd name="T9" fmla="*/ 0 h 4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7"/>
                    <a:gd name="T16" fmla="*/ 0 h 475"/>
                    <a:gd name="T17" fmla="*/ 3147 w 3147"/>
                    <a:gd name="T18" fmla="*/ 475 h 4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7" h="475">
                      <a:moveTo>
                        <a:pt x="0" y="475"/>
                      </a:moveTo>
                      <a:lnTo>
                        <a:pt x="473" y="0"/>
                      </a:lnTo>
                      <a:lnTo>
                        <a:pt x="3147" y="0"/>
                      </a:lnTo>
                      <a:lnTo>
                        <a:pt x="2673" y="473"/>
                      </a:lnTo>
                      <a:lnTo>
                        <a:pt x="0" y="475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05" name="Freeform 126"/>
                <p:cNvSpPr>
                  <a:spLocks/>
                </p:cNvSpPr>
                <p:nvPr/>
              </p:nvSpPr>
              <p:spPr bwMode="auto">
                <a:xfrm>
                  <a:off x="6382" y="2162"/>
                  <a:ext cx="32" cy="33"/>
                </a:xfrm>
                <a:custGeom>
                  <a:avLst/>
                  <a:gdLst>
                    <a:gd name="T0" fmla="*/ 0 w 571"/>
                    <a:gd name="T1" fmla="*/ 0 h 592"/>
                    <a:gd name="T2" fmla="*/ 0 w 571"/>
                    <a:gd name="T3" fmla="*/ 0 h 592"/>
                    <a:gd name="T4" fmla="*/ 0 w 571"/>
                    <a:gd name="T5" fmla="*/ 0 h 592"/>
                    <a:gd name="T6" fmla="*/ 0 w 571"/>
                    <a:gd name="T7" fmla="*/ 0 h 592"/>
                    <a:gd name="T8" fmla="*/ 0 w 571"/>
                    <a:gd name="T9" fmla="*/ 0 h 592"/>
                    <a:gd name="T10" fmla="*/ 0 w 571"/>
                    <a:gd name="T11" fmla="*/ 0 h 5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1"/>
                    <a:gd name="T19" fmla="*/ 0 h 592"/>
                    <a:gd name="T20" fmla="*/ 571 w 571"/>
                    <a:gd name="T21" fmla="*/ 592 h 5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1" h="592">
                      <a:moveTo>
                        <a:pt x="521" y="0"/>
                      </a:moveTo>
                      <a:lnTo>
                        <a:pt x="473" y="20"/>
                      </a:lnTo>
                      <a:lnTo>
                        <a:pt x="0" y="495"/>
                      </a:lnTo>
                      <a:lnTo>
                        <a:pt x="97" y="592"/>
                      </a:lnTo>
                      <a:lnTo>
                        <a:pt x="571" y="117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06" name="Freeform 127"/>
                <p:cNvSpPr>
                  <a:spLocks/>
                </p:cNvSpPr>
                <p:nvPr/>
              </p:nvSpPr>
              <p:spPr bwMode="auto">
                <a:xfrm>
                  <a:off x="6411" y="2162"/>
                  <a:ext cx="151" cy="8"/>
                </a:xfrm>
                <a:custGeom>
                  <a:avLst/>
                  <a:gdLst>
                    <a:gd name="T0" fmla="*/ 0 w 2723"/>
                    <a:gd name="T1" fmla="*/ 0 h 138"/>
                    <a:gd name="T2" fmla="*/ 0 w 2723"/>
                    <a:gd name="T3" fmla="*/ 0 h 138"/>
                    <a:gd name="T4" fmla="*/ 0 w 2723"/>
                    <a:gd name="T5" fmla="*/ 0 h 138"/>
                    <a:gd name="T6" fmla="*/ 0 w 2723"/>
                    <a:gd name="T7" fmla="*/ 0 h 138"/>
                    <a:gd name="T8" fmla="*/ 0 w 2723"/>
                    <a:gd name="T9" fmla="*/ 0 h 138"/>
                    <a:gd name="T10" fmla="*/ 0 w 2723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3"/>
                    <a:gd name="T19" fmla="*/ 0 h 138"/>
                    <a:gd name="T20" fmla="*/ 2723 w 2723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3" h="138">
                      <a:moveTo>
                        <a:pt x="2723" y="117"/>
                      </a:moveTo>
                      <a:lnTo>
                        <a:pt x="2674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74" y="138"/>
                      </a:lnTo>
                      <a:lnTo>
                        <a:pt x="2723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07" name="Freeform 128"/>
                <p:cNvSpPr>
                  <a:spLocks/>
                </p:cNvSpPr>
                <p:nvPr/>
              </p:nvSpPr>
              <p:spPr bwMode="auto">
                <a:xfrm>
                  <a:off x="6530" y="2164"/>
                  <a:ext cx="32" cy="32"/>
                </a:xfrm>
                <a:custGeom>
                  <a:avLst/>
                  <a:gdLst>
                    <a:gd name="T0" fmla="*/ 0 w 571"/>
                    <a:gd name="T1" fmla="*/ 0 h 591"/>
                    <a:gd name="T2" fmla="*/ 0 w 571"/>
                    <a:gd name="T3" fmla="*/ 0 h 591"/>
                    <a:gd name="T4" fmla="*/ 0 w 571"/>
                    <a:gd name="T5" fmla="*/ 0 h 591"/>
                    <a:gd name="T6" fmla="*/ 0 w 571"/>
                    <a:gd name="T7" fmla="*/ 0 h 591"/>
                    <a:gd name="T8" fmla="*/ 0 w 571"/>
                    <a:gd name="T9" fmla="*/ 0 h 591"/>
                    <a:gd name="T10" fmla="*/ 0 w 571"/>
                    <a:gd name="T11" fmla="*/ 0 h 59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1"/>
                    <a:gd name="T19" fmla="*/ 0 h 591"/>
                    <a:gd name="T20" fmla="*/ 571 w 571"/>
                    <a:gd name="T21" fmla="*/ 591 h 59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1" h="591">
                      <a:moveTo>
                        <a:pt x="48" y="591"/>
                      </a:moveTo>
                      <a:lnTo>
                        <a:pt x="97" y="571"/>
                      </a:lnTo>
                      <a:lnTo>
                        <a:pt x="571" y="97"/>
                      </a:lnTo>
                      <a:lnTo>
                        <a:pt x="474" y="0"/>
                      </a:lnTo>
                      <a:lnTo>
                        <a:pt x="0" y="473"/>
                      </a:lnTo>
                      <a:lnTo>
                        <a:pt x="48" y="59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08" name="Freeform 129"/>
                <p:cNvSpPr>
                  <a:spLocks/>
                </p:cNvSpPr>
                <p:nvPr/>
              </p:nvSpPr>
              <p:spPr bwMode="auto">
                <a:xfrm>
                  <a:off x="6382" y="2189"/>
                  <a:ext cx="151" cy="8"/>
                </a:xfrm>
                <a:custGeom>
                  <a:avLst/>
                  <a:gdLst>
                    <a:gd name="T0" fmla="*/ 0 w 2721"/>
                    <a:gd name="T1" fmla="*/ 0 h 140"/>
                    <a:gd name="T2" fmla="*/ 0 w 2721"/>
                    <a:gd name="T3" fmla="*/ 0 h 140"/>
                    <a:gd name="T4" fmla="*/ 0 w 2721"/>
                    <a:gd name="T5" fmla="*/ 0 h 140"/>
                    <a:gd name="T6" fmla="*/ 0 w 2721"/>
                    <a:gd name="T7" fmla="*/ 0 h 140"/>
                    <a:gd name="T8" fmla="*/ 0 w 2721"/>
                    <a:gd name="T9" fmla="*/ 0 h 140"/>
                    <a:gd name="T10" fmla="*/ 0 w 2721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1"/>
                    <a:gd name="T19" fmla="*/ 0 h 140"/>
                    <a:gd name="T20" fmla="*/ 2721 w 2721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1" h="140">
                      <a:moveTo>
                        <a:pt x="0" y="22"/>
                      </a:moveTo>
                      <a:lnTo>
                        <a:pt x="48" y="140"/>
                      </a:lnTo>
                      <a:lnTo>
                        <a:pt x="2721" y="138"/>
                      </a:lnTo>
                      <a:lnTo>
                        <a:pt x="2721" y="0"/>
                      </a:lnTo>
                      <a:lnTo>
                        <a:pt x="48" y="2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09" name="Freeform 130"/>
                <p:cNvSpPr>
                  <a:spLocks/>
                </p:cNvSpPr>
                <p:nvPr/>
              </p:nvSpPr>
              <p:spPr bwMode="auto">
                <a:xfrm>
                  <a:off x="6413" y="2141"/>
                  <a:ext cx="171" cy="26"/>
                </a:xfrm>
                <a:custGeom>
                  <a:avLst/>
                  <a:gdLst>
                    <a:gd name="T0" fmla="*/ 0 w 3069"/>
                    <a:gd name="T1" fmla="*/ 0 h 463"/>
                    <a:gd name="T2" fmla="*/ 0 w 3069"/>
                    <a:gd name="T3" fmla="*/ 0 h 463"/>
                    <a:gd name="T4" fmla="*/ 0 w 3069"/>
                    <a:gd name="T5" fmla="*/ 0 h 463"/>
                    <a:gd name="T6" fmla="*/ 0 w 3069"/>
                    <a:gd name="T7" fmla="*/ 0 h 463"/>
                    <a:gd name="T8" fmla="*/ 0 w 3069"/>
                    <a:gd name="T9" fmla="*/ 0 h 4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9"/>
                    <a:gd name="T16" fmla="*/ 0 h 463"/>
                    <a:gd name="T17" fmla="*/ 3069 w 3069"/>
                    <a:gd name="T18" fmla="*/ 463 h 4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9" h="463">
                      <a:moveTo>
                        <a:pt x="0" y="461"/>
                      </a:moveTo>
                      <a:lnTo>
                        <a:pt x="459" y="0"/>
                      </a:lnTo>
                      <a:lnTo>
                        <a:pt x="3069" y="0"/>
                      </a:lnTo>
                      <a:lnTo>
                        <a:pt x="2609" y="463"/>
                      </a:lnTo>
                      <a:lnTo>
                        <a:pt x="0" y="461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10" name="Freeform 131"/>
                <p:cNvSpPr>
                  <a:spLocks/>
                </p:cNvSpPr>
                <p:nvPr/>
              </p:nvSpPr>
              <p:spPr bwMode="auto">
                <a:xfrm>
                  <a:off x="6411" y="2137"/>
                  <a:ext cx="31" cy="32"/>
                </a:xfrm>
                <a:custGeom>
                  <a:avLst/>
                  <a:gdLst>
                    <a:gd name="T0" fmla="*/ 0 w 556"/>
                    <a:gd name="T1" fmla="*/ 0 h 578"/>
                    <a:gd name="T2" fmla="*/ 0 w 556"/>
                    <a:gd name="T3" fmla="*/ 0 h 578"/>
                    <a:gd name="T4" fmla="*/ 0 w 556"/>
                    <a:gd name="T5" fmla="*/ 0 h 578"/>
                    <a:gd name="T6" fmla="*/ 0 w 556"/>
                    <a:gd name="T7" fmla="*/ 0 h 578"/>
                    <a:gd name="T8" fmla="*/ 0 w 556"/>
                    <a:gd name="T9" fmla="*/ 0 h 578"/>
                    <a:gd name="T10" fmla="*/ 0 w 556"/>
                    <a:gd name="T11" fmla="*/ 0 h 5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6"/>
                    <a:gd name="T19" fmla="*/ 0 h 578"/>
                    <a:gd name="T20" fmla="*/ 556 w 556"/>
                    <a:gd name="T21" fmla="*/ 578 h 57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6" h="578">
                      <a:moveTo>
                        <a:pt x="507" y="0"/>
                      </a:moveTo>
                      <a:lnTo>
                        <a:pt x="458" y="21"/>
                      </a:lnTo>
                      <a:lnTo>
                        <a:pt x="0" y="481"/>
                      </a:lnTo>
                      <a:lnTo>
                        <a:pt x="98" y="578"/>
                      </a:lnTo>
                      <a:lnTo>
                        <a:pt x="556" y="117"/>
                      </a:lnTo>
                      <a:lnTo>
                        <a:pt x="507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11" name="Freeform 132"/>
                <p:cNvSpPr>
                  <a:spLocks/>
                </p:cNvSpPr>
                <p:nvPr/>
              </p:nvSpPr>
              <p:spPr bwMode="auto">
                <a:xfrm>
                  <a:off x="6439" y="2137"/>
                  <a:ext cx="148" cy="8"/>
                </a:xfrm>
                <a:custGeom>
                  <a:avLst/>
                  <a:gdLst>
                    <a:gd name="T0" fmla="*/ 0 w 2659"/>
                    <a:gd name="T1" fmla="*/ 0 h 138"/>
                    <a:gd name="T2" fmla="*/ 0 w 2659"/>
                    <a:gd name="T3" fmla="*/ 0 h 138"/>
                    <a:gd name="T4" fmla="*/ 0 w 2659"/>
                    <a:gd name="T5" fmla="*/ 0 h 138"/>
                    <a:gd name="T6" fmla="*/ 0 w 2659"/>
                    <a:gd name="T7" fmla="*/ 0 h 138"/>
                    <a:gd name="T8" fmla="*/ 0 w 2659"/>
                    <a:gd name="T9" fmla="*/ 0 h 138"/>
                    <a:gd name="T10" fmla="*/ 0 w 2659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59"/>
                    <a:gd name="T19" fmla="*/ 0 h 138"/>
                    <a:gd name="T20" fmla="*/ 2659 w 2659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59" h="138">
                      <a:moveTo>
                        <a:pt x="2659" y="117"/>
                      </a:moveTo>
                      <a:lnTo>
                        <a:pt x="2610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10" y="138"/>
                      </a:lnTo>
                      <a:lnTo>
                        <a:pt x="2659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12" name="Freeform 133"/>
                <p:cNvSpPr>
                  <a:spLocks/>
                </p:cNvSpPr>
                <p:nvPr/>
              </p:nvSpPr>
              <p:spPr bwMode="auto">
                <a:xfrm>
                  <a:off x="6556" y="2138"/>
                  <a:ext cx="31" cy="32"/>
                </a:xfrm>
                <a:custGeom>
                  <a:avLst/>
                  <a:gdLst>
                    <a:gd name="T0" fmla="*/ 0 w 557"/>
                    <a:gd name="T1" fmla="*/ 0 h 580"/>
                    <a:gd name="T2" fmla="*/ 0 w 557"/>
                    <a:gd name="T3" fmla="*/ 0 h 580"/>
                    <a:gd name="T4" fmla="*/ 0 w 557"/>
                    <a:gd name="T5" fmla="*/ 0 h 580"/>
                    <a:gd name="T6" fmla="*/ 0 w 557"/>
                    <a:gd name="T7" fmla="*/ 0 h 580"/>
                    <a:gd name="T8" fmla="*/ 0 w 557"/>
                    <a:gd name="T9" fmla="*/ 0 h 580"/>
                    <a:gd name="T10" fmla="*/ 0 w 557"/>
                    <a:gd name="T11" fmla="*/ 0 h 5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7"/>
                    <a:gd name="T19" fmla="*/ 0 h 580"/>
                    <a:gd name="T20" fmla="*/ 557 w 557"/>
                    <a:gd name="T21" fmla="*/ 580 h 5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7" h="580">
                      <a:moveTo>
                        <a:pt x="48" y="580"/>
                      </a:moveTo>
                      <a:lnTo>
                        <a:pt x="97" y="559"/>
                      </a:lnTo>
                      <a:lnTo>
                        <a:pt x="557" y="96"/>
                      </a:lnTo>
                      <a:lnTo>
                        <a:pt x="460" y="0"/>
                      </a:lnTo>
                      <a:lnTo>
                        <a:pt x="0" y="462"/>
                      </a:lnTo>
                      <a:lnTo>
                        <a:pt x="48" y="58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13" name="Freeform 134"/>
                <p:cNvSpPr>
                  <a:spLocks/>
                </p:cNvSpPr>
                <p:nvPr/>
              </p:nvSpPr>
              <p:spPr bwMode="auto">
                <a:xfrm>
                  <a:off x="6411" y="2163"/>
                  <a:ext cx="147" cy="7"/>
                </a:xfrm>
                <a:custGeom>
                  <a:avLst/>
                  <a:gdLst>
                    <a:gd name="T0" fmla="*/ 0 w 2657"/>
                    <a:gd name="T1" fmla="*/ 0 h 140"/>
                    <a:gd name="T2" fmla="*/ 0 w 2657"/>
                    <a:gd name="T3" fmla="*/ 0 h 140"/>
                    <a:gd name="T4" fmla="*/ 0 w 2657"/>
                    <a:gd name="T5" fmla="*/ 0 h 140"/>
                    <a:gd name="T6" fmla="*/ 0 w 2657"/>
                    <a:gd name="T7" fmla="*/ 0 h 140"/>
                    <a:gd name="T8" fmla="*/ 0 w 2657"/>
                    <a:gd name="T9" fmla="*/ 0 h 140"/>
                    <a:gd name="T10" fmla="*/ 0 w 2657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57"/>
                    <a:gd name="T19" fmla="*/ 0 h 140"/>
                    <a:gd name="T20" fmla="*/ 2657 w 2657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57" h="140">
                      <a:moveTo>
                        <a:pt x="0" y="20"/>
                      </a:moveTo>
                      <a:lnTo>
                        <a:pt x="48" y="138"/>
                      </a:lnTo>
                      <a:lnTo>
                        <a:pt x="2657" y="140"/>
                      </a:lnTo>
                      <a:lnTo>
                        <a:pt x="2657" y="1"/>
                      </a:lnTo>
                      <a:lnTo>
                        <a:pt x="48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14" name="Freeform 135"/>
                <p:cNvSpPr>
                  <a:spLocks/>
                </p:cNvSpPr>
                <p:nvPr/>
              </p:nvSpPr>
              <p:spPr bwMode="auto">
                <a:xfrm>
                  <a:off x="6241" y="2166"/>
                  <a:ext cx="173" cy="27"/>
                </a:xfrm>
                <a:custGeom>
                  <a:avLst/>
                  <a:gdLst>
                    <a:gd name="T0" fmla="*/ 0 w 3108"/>
                    <a:gd name="T1" fmla="*/ 0 h 475"/>
                    <a:gd name="T2" fmla="*/ 0 w 3108"/>
                    <a:gd name="T3" fmla="*/ 0 h 475"/>
                    <a:gd name="T4" fmla="*/ 0 w 3108"/>
                    <a:gd name="T5" fmla="*/ 0 h 475"/>
                    <a:gd name="T6" fmla="*/ 0 w 3108"/>
                    <a:gd name="T7" fmla="*/ 0 h 475"/>
                    <a:gd name="T8" fmla="*/ 0 w 3108"/>
                    <a:gd name="T9" fmla="*/ 0 h 4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08"/>
                    <a:gd name="T16" fmla="*/ 0 h 475"/>
                    <a:gd name="T17" fmla="*/ 3108 w 3108"/>
                    <a:gd name="T18" fmla="*/ 475 h 4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08" h="475">
                      <a:moveTo>
                        <a:pt x="0" y="475"/>
                      </a:moveTo>
                      <a:lnTo>
                        <a:pt x="474" y="0"/>
                      </a:lnTo>
                      <a:lnTo>
                        <a:pt x="3108" y="0"/>
                      </a:lnTo>
                      <a:lnTo>
                        <a:pt x="2636" y="471"/>
                      </a:lnTo>
                      <a:lnTo>
                        <a:pt x="0" y="475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15" name="Freeform 136"/>
                <p:cNvSpPr>
                  <a:spLocks/>
                </p:cNvSpPr>
                <p:nvPr/>
              </p:nvSpPr>
              <p:spPr bwMode="auto">
                <a:xfrm>
                  <a:off x="6238" y="2163"/>
                  <a:ext cx="32" cy="32"/>
                </a:xfrm>
                <a:custGeom>
                  <a:avLst/>
                  <a:gdLst>
                    <a:gd name="T0" fmla="*/ 0 w 572"/>
                    <a:gd name="T1" fmla="*/ 0 h 592"/>
                    <a:gd name="T2" fmla="*/ 0 w 572"/>
                    <a:gd name="T3" fmla="*/ 0 h 592"/>
                    <a:gd name="T4" fmla="*/ 0 w 572"/>
                    <a:gd name="T5" fmla="*/ 0 h 592"/>
                    <a:gd name="T6" fmla="*/ 0 w 572"/>
                    <a:gd name="T7" fmla="*/ 0 h 592"/>
                    <a:gd name="T8" fmla="*/ 0 w 572"/>
                    <a:gd name="T9" fmla="*/ 0 h 592"/>
                    <a:gd name="T10" fmla="*/ 0 w 572"/>
                    <a:gd name="T11" fmla="*/ 0 h 5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2"/>
                    <a:gd name="T19" fmla="*/ 0 h 592"/>
                    <a:gd name="T20" fmla="*/ 572 w 572"/>
                    <a:gd name="T21" fmla="*/ 592 h 5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2" h="592">
                      <a:moveTo>
                        <a:pt x="523" y="0"/>
                      </a:moveTo>
                      <a:lnTo>
                        <a:pt x="474" y="20"/>
                      </a:lnTo>
                      <a:lnTo>
                        <a:pt x="0" y="495"/>
                      </a:lnTo>
                      <a:lnTo>
                        <a:pt x="97" y="592"/>
                      </a:lnTo>
                      <a:lnTo>
                        <a:pt x="572" y="117"/>
                      </a:lnTo>
                      <a:lnTo>
                        <a:pt x="523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16" name="Freeform 137"/>
                <p:cNvSpPr>
                  <a:spLocks/>
                </p:cNvSpPr>
                <p:nvPr/>
              </p:nvSpPr>
              <p:spPr bwMode="auto">
                <a:xfrm>
                  <a:off x="6267" y="2163"/>
                  <a:ext cx="149" cy="7"/>
                </a:xfrm>
                <a:custGeom>
                  <a:avLst/>
                  <a:gdLst>
                    <a:gd name="T0" fmla="*/ 0 w 2683"/>
                    <a:gd name="T1" fmla="*/ 0 h 138"/>
                    <a:gd name="T2" fmla="*/ 0 w 2683"/>
                    <a:gd name="T3" fmla="*/ 0 h 138"/>
                    <a:gd name="T4" fmla="*/ 0 w 2683"/>
                    <a:gd name="T5" fmla="*/ 0 h 138"/>
                    <a:gd name="T6" fmla="*/ 0 w 2683"/>
                    <a:gd name="T7" fmla="*/ 0 h 138"/>
                    <a:gd name="T8" fmla="*/ 0 w 2683"/>
                    <a:gd name="T9" fmla="*/ 0 h 138"/>
                    <a:gd name="T10" fmla="*/ 0 w 2683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3"/>
                    <a:gd name="T19" fmla="*/ 0 h 138"/>
                    <a:gd name="T20" fmla="*/ 2683 w 2683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3" h="138">
                      <a:moveTo>
                        <a:pt x="2683" y="117"/>
                      </a:moveTo>
                      <a:lnTo>
                        <a:pt x="2634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34" y="138"/>
                      </a:lnTo>
                      <a:lnTo>
                        <a:pt x="2683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17" name="Freeform 138"/>
                <p:cNvSpPr>
                  <a:spLocks/>
                </p:cNvSpPr>
                <p:nvPr/>
              </p:nvSpPr>
              <p:spPr bwMode="auto">
                <a:xfrm>
                  <a:off x="6385" y="2164"/>
                  <a:ext cx="31" cy="32"/>
                </a:xfrm>
                <a:custGeom>
                  <a:avLst/>
                  <a:gdLst>
                    <a:gd name="T0" fmla="*/ 0 w 570"/>
                    <a:gd name="T1" fmla="*/ 0 h 589"/>
                    <a:gd name="T2" fmla="*/ 0 w 570"/>
                    <a:gd name="T3" fmla="*/ 0 h 589"/>
                    <a:gd name="T4" fmla="*/ 0 w 570"/>
                    <a:gd name="T5" fmla="*/ 0 h 589"/>
                    <a:gd name="T6" fmla="*/ 0 w 570"/>
                    <a:gd name="T7" fmla="*/ 0 h 589"/>
                    <a:gd name="T8" fmla="*/ 0 w 570"/>
                    <a:gd name="T9" fmla="*/ 0 h 589"/>
                    <a:gd name="T10" fmla="*/ 0 w 570"/>
                    <a:gd name="T11" fmla="*/ 0 h 5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0"/>
                    <a:gd name="T19" fmla="*/ 0 h 589"/>
                    <a:gd name="T20" fmla="*/ 570 w 570"/>
                    <a:gd name="T21" fmla="*/ 589 h 5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0" h="589">
                      <a:moveTo>
                        <a:pt x="49" y="589"/>
                      </a:moveTo>
                      <a:lnTo>
                        <a:pt x="98" y="569"/>
                      </a:lnTo>
                      <a:lnTo>
                        <a:pt x="570" y="97"/>
                      </a:lnTo>
                      <a:lnTo>
                        <a:pt x="472" y="0"/>
                      </a:lnTo>
                      <a:lnTo>
                        <a:pt x="0" y="471"/>
                      </a:lnTo>
                      <a:lnTo>
                        <a:pt x="49" y="58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18" name="Freeform 139"/>
                <p:cNvSpPr>
                  <a:spLocks/>
                </p:cNvSpPr>
                <p:nvPr/>
              </p:nvSpPr>
              <p:spPr bwMode="auto">
                <a:xfrm>
                  <a:off x="6238" y="2189"/>
                  <a:ext cx="149" cy="8"/>
                </a:xfrm>
                <a:custGeom>
                  <a:avLst/>
                  <a:gdLst>
                    <a:gd name="T0" fmla="*/ 0 w 2685"/>
                    <a:gd name="T1" fmla="*/ 0 h 142"/>
                    <a:gd name="T2" fmla="*/ 0 w 2685"/>
                    <a:gd name="T3" fmla="*/ 0 h 142"/>
                    <a:gd name="T4" fmla="*/ 0 w 2685"/>
                    <a:gd name="T5" fmla="*/ 0 h 142"/>
                    <a:gd name="T6" fmla="*/ 0 w 2685"/>
                    <a:gd name="T7" fmla="*/ 0 h 142"/>
                    <a:gd name="T8" fmla="*/ 0 w 2685"/>
                    <a:gd name="T9" fmla="*/ 0 h 142"/>
                    <a:gd name="T10" fmla="*/ 0 w 2685"/>
                    <a:gd name="T11" fmla="*/ 0 h 1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5"/>
                    <a:gd name="T19" fmla="*/ 0 h 142"/>
                    <a:gd name="T20" fmla="*/ 2685 w 2685"/>
                    <a:gd name="T21" fmla="*/ 142 h 14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5" h="142">
                      <a:moveTo>
                        <a:pt x="0" y="24"/>
                      </a:moveTo>
                      <a:lnTo>
                        <a:pt x="49" y="142"/>
                      </a:lnTo>
                      <a:lnTo>
                        <a:pt x="2685" y="138"/>
                      </a:lnTo>
                      <a:lnTo>
                        <a:pt x="2685" y="0"/>
                      </a:lnTo>
                      <a:lnTo>
                        <a:pt x="49" y="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19" name="Freeform 140"/>
                <p:cNvSpPr>
                  <a:spLocks/>
                </p:cNvSpPr>
                <p:nvPr/>
              </p:nvSpPr>
              <p:spPr bwMode="auto">
                <a:xfrm>
                  <a:off x="6267" y="2141"/>
                  <a:ext cx="172" cy="25"/>
                </a:xfrm>
                <a:custGeom>
                  <a:avLst/>
                  <a:gdLst>
                    <a:gd name="T0" fmla="*/ 0 w 3096"/>
                    <a:gd name="T1" fmla="*/ 0 h 460"/>
                    <a:gd name="T2" fmla="*/ 0 w 3096"/>
                    <a:gd name="T3" fmla="*/ 0 h 460"/>
                    <a:gd name="T4" fmla="*/ 0 w 3096"/>
                    <a:gd name="T5" fmla="*/ 0 h 460"/>
                    <a:gd name="T6" fmla="*/ 0 w 3096"/>
                    <a:gd name="T7" fmla="*/ 0 h 460"/>
                    <a:gd name="T8" fmla="*/ 0 w 3096"/>
                    <a:gd name="T9" fmla="*/ 0 h 4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96"/>
                    <a:gd name="T16" fmla="*/ 0 h 460"/>
                    <a:gd name="T17" fmla="*/ 3096 w 3096"/>
                    <a:gd name="T18" fmla="*/ 460 h 4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96" h="460">
                      <a:moveTo>
                        <a:pt x="0" y="460"/>
                      </a:moveTo>
                      <a:lnTo>
                        <a:pt x="458" y="0"/>
                      </a:lnTo>
                      <a:lnTo>
                        <a:pt x="3096" y="0"/>
                      </a:lnTo>
                      <a:lnTo>
                        <a:pt x="2635" y="460"/>
                      </a:lnTo>
                      <a:lnTo>
                        <a:pt x="0" y="460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20" name="Freeform 141"/>
                <p:cNvSpPr>
                  <a:spLocks/>
                </p:cNvSpPr>
                <p:nvPr/>
              </p:nvSpPr>
              <p:spPr bwMode="auto">
                <a:xfrm>
                  <a:off x="6264" y="2137"/>
                  <a:ext cx="31" cy="32"/>
                </a:xfrm>
                <a:custGeom>
                  <a:avLst/>
                  <a:gdLst>
                    <a:gd name="T0" fmla="*/ 0 w 556"/>
                    <a:gd name="T1" fmla="*/ 0 h 577"/>
                    <a:gd name="T2" fmla="*/ 0 w 556"/>
                    <a:gd name="T3" fmla="*/ 0 h 577"/>
                    <a:gd name="T4" fmla="*/ 0 w 556"/>
                    <a:gd name="T5" fmla="*/ 0 h 577"/>
                    <a:gd name="T6" fmla="*/ 0 w 556"/>
                    <a:gd name="T7" fmla="*/ 0 h 577"/>
                    <a:gd name="T8" fmla="*/ 0 w 556"/>
                    <a:gd name="T9" fmla="*/ 0 h 577"/>
                    <a:gd name="T10" fmla="*/ 0 w 556"/>
                    <a:gd name="T11" fmla="*/ 0 h 5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6"/>
                    <a:gd name="T19" fmla="*/ 0 h 577"/>
                    <a:gd name="T20" fmla="*/ 556 w 556"/>
                    <a:gd name="T21" fmla="*/ 577 h 5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6" h="577">
                      <a:moveTo>
                        <a:pt x="507" y="0"/>
                      </a:moveTo>
                      <a:lnTo>
                        <a:pt x="458" y="20"/>
                      </a:lnTo>
                      <a:lnTo>
                        <a:pt x="0" y="480"/>
                      </a:lnTo>
                      <a:lnTo>
                        <a:pt x="98" y="577"/>
                      </a:lnTo>
                      <a:lnTo>
                        <a:pt x="556" y="117"/>
                      </a:lnTo>
                      <a:lnTo>
                        <a:pt x="507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21" name="Freeform 142"/>
                <p:cNvSpPr>
                  <a:spLocks/>
                </p:cNvSpPr>
                <p:nvPr/>
              </p:nvSpPr>
              <p:spPr bwMode="auto">
                <a:xfrm>
                  <a:off x="6292" y="2137"/>
                  <a:ext cx="150" cy="8"/>
                </a:xfrm>
                <a:custGeom>
                  <a:avLst/>
                  <a:gdLst>
                    <a:gd name="T0" fmla="*/ 0 w 2687"/>
                    <a:gd name="T1" fmla="*/ 0 h 138"/>
                    <a:gd name="T2" fmla="*/ 0 w 2687"/>
                    <a:gd name="T3" fmla="*/ 0 h 138"/>
                    <a:gd name="T4" fmla="*/ 0 w 2687"/>
                    <a:gd name="T5" fmla="*/ 0 h 138"/>
                    <a:gd name="T6" fmla="*/ 0 w 2687"/>
                    <a:gd name="T7" fmla="*/ 0 h 138"/>
                    <a:gd name="T8" fmla="*/ 0 w 2687"/>
                    <a:gd name="T9" fmla="*/ 0 h 138"/>
                    <a:gd name="T10" fmla="*/ 0 w 2687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7"/>
                    <a:gd name="T19" fmla="*/ 0 h 138"/>
                    <a:gd name="T20" fmla="*/ 2687 w 2687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7" h="138">
                      <a:moveTo>
                        <a:pt x="2687" y="117"/>
                      </a:moveTo>
                      <a:lnTo>
                        <a:pt x="2638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38" y="138"/>
                      </a:lnTo>
                      <a:lnTo>
                        <a:pt x="2687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22" name="Freeform 143"/>
                <p:cNvSpPr>
                  <a:spLocks/>
                </p:cNvSpPr>
                <p:nvPr/>
              </p:nvSpPr>
              <p:spPr bwMode="auto">
                <a:xfrm>
                  <a:off x="6411" y="2138"/>
                  <a:ext cx="31" cy="32"/>
                </a:xfrm>
                <a:custGeom>
                  <a:avLst/>
                  <a:gdLst>
                    <a:gd name="T0" fmla="*/ 0 w 558"/>
                    <a:gd name="T1" fmla="*/ 0 h 578"/>
                    <a:gd name="T2" fmla="*/ 0 w 558"/>
                    <a:gd name="T3" fmla="*/ 0 h 578"/>
                    <a:gd name="T4" fmla="*/ 0 w 558"/>
                    <a:gd name="T5" fmla="*/ 0 h 578"/>
                    <a:gd name="T6" fmla="*/ 0 w 558"/>
                    <a:gd name="T7" fmla="*/ 0 h 578"/>
                    <a:gd name="T8" fmla="*/ 0 w 558"/>
                    <a:gd name="T9" fmla="*/ 0 h 578"/>
                    <a:gd name="T10" fmla="*/ 0 w 558"/>
                    <a:gd name="T11" fmla="*/ 0 h 5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8"/>
                    <a:gd name="T19" fmla="*/ 0 h 578"/>
                    <a:gd name="T20" fmla="*/ 558 w 558"/>
                    <a:gd name="T21" fmla="*/ 578 h 57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8" h="578">
                      <a:moveTo>
                        <a:pt x="48" y="578"/>
                      </a:moveTo>
                      <a:lnTo>
                        <a:pt x="98" y="558"/>
                      </a:lnTo>
                      <a:lnTo>
                        <a:pt x="558" y="97"/>
                      </a:lnTo>
                      <a:lnTo>
                        <a:pt x="461" y="0"/>
                      </a:lnTo>
                      <a:lnTo>
                        <a:pt x="0" y="460"/>
                      </a:lnTo>
                      <a:lnTo>
                        <a:pt x="48" y="57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23" name="Freeform 144"/>
                <p:cNvSpPr>
                  <a:spLocks/>
                </p:cNvSpPr>
                <p:nvPr/>
              </p:nvSpPr>
              <p:spPr bwMode="auto">
                <a:xfrm>
                  <a:off x="6264" y="2163"/>
                  <a:ext cx="149" cy="7"/>
                </a:xfrm>
                <a:custGeom>
                  <a:avLst/>
                  <a:gdLst>
                    <a:gd name="T0" fmla="*/ 0 w 2684"/>
                    <a:gd name="T1" fmla="*/ 0 h 138"/>
                    <a:gd name="T2" fmla="*/ 0 w 2684"/>
                    <a:gd name="T3" fmla="*/ 0 h 138"/>
                    <a:gd name="T4" fmla="*/ 0 w 2684"/>
                    <a:gd name="T5" fmla="*/ 0 h 138"/>
                    <a:gd name="T6" fmla="*/ 0 w 2684"/>
                    <a:gd name="T7" fmla="*/ 0 h 138"/>
                    <a:gd name="T8" fmla="*/ 0 w 2684"/>
                    <a:gd name="T9" fmla="*/ 0 h 138"/>
                    <a:gd name="T10" fmla="*/ 0 w 2684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4"/>
                    <a:gd name="T19" fmla="*/ 0 h 138"/>
                    <a:gd name="T20" fmla="*/ 2684 w 2684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4" h="138">
                      <a:moveTo>
                        <a:pt x="0" y="20"/>
                      </a:moveTo>
                      <a:lnTo>
                        <a:pt x="49" y="138"/>
                      </a:lnTo>
                      <a:lnTo>
                        <a:pt x="2684" y="138"/>
                      </a:lnTo>
                      <a:lnTo>
                        <a:pt x="2684" y="0"/>
                      </a:lnTo>
                      <a:lnTo>
                        <a:pt x="49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24" name="Freeform 145"/>
                <p:cNvSpPr>
                  <a:spLocks/>
                </p:cNvSpPr>
                <p:nvPr/>
              </p:nvSpPr>
              <p:spPr bwMode="auto">
                <a:xfrm>
                  <a:off x="6708" y="2209"/>
                  <a:ext cx="26" cy="95"/>
                </a:xfrm>
                <a:custGeom>
                  <a:avLst/>
                  <a:gdLst>
                    <a:gd name="T0" fmla="*/ 0 w 465"/>
                    <a:gd name="T1" fmla="*/ 0 h 1711"/>
                    <a:gd name="T2" fmla="*/ 0 w 465"/>
                    <a:gd name="T3" fmla="*/ 0 h 1711"/>
                    <a:gd name="T4" fmla="*/ 0 w 465"/>
                    <a:gd name="T5" fmla="*/ 0 h 1711"/>
                    <a:gd name="T6" fmla="*/ 0 w 465"/>
                    <a:gd name="T7" fmla="*/ 0 h 1711"/>
                    <a:gd name="T8" fmla="*/ 0 w 465"/>
                    <a:gd name="T9" fmla="*/ 0 h 17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5"/>
                    <a:gd name="T16" fmla="*/ 0 h 1711"/>
                    <a:gd name="T17" fmla="*/ 465 w 465"/>
                    <a:gd name="T18" fmla="*/ 1711 h 17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5" h="1711">
                      <a:moveTo>
                        <a:pt x="1" y="1711"/>
                      </a:moveTo>
                      <a:lnTo>
                        <a:pt x="465" y="1245"/>
                      </a:lnTo>
                      <a:lnTo>
                        <a:pt x="464" y="0"/>
                      </a:lnTo>
                      <a:lnTo>
                        <a:pt x="0" y="465"/>
                      </a:lnTo>
                      <a:lnTo>
                        <a:pt x="1" y="1711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25" name="Freeform 146"/>
                <p:cNvSpPr>
                  <a:spLocks/>
                </p:cNvSpPr>
                <p:nvPr/>
              </p:nvSpPr>
              <p:spPr bwMode="auto">
                <a:xfrm>
                  <a:off x="6706" y="2276"/>
                  <a:ext cx="32" cy="31"/>
                </a:xfrm>
                <a:custGeom>
                  <a:avLst/>
                  <a:gdLst>
                    <a:gd name="T0" fmla="*/ 0 w 582"/>
                    <a:gd name="T1" fmla="*/ 0 h 562"/>
                    <a:gd name="T2" fmla="*/ 0 w 582"/>
                    <a:gd name="T3" fmla="*/ 0 h 562"/>
                    <a:gd name="T4" fmla="*/ 0 w 582"/>
                    <a:gd name="T5" fmla="*/ 0 h 562"/>
                    <a:gd name="T6" fmla="*/ 0 w 582"/>
                    <a:gd name="T7" fmla="*/ 0 h 562"/>
                    <a:gd name="T8" fmla="*/ 0 w 582"/>
                    <a:gd name="T9" fmla="*/ 0 h 562"/>
                    <a:gd name="T10" fmla="*/ 0 w 582"/>
                    <a:gd name="T11" fmla="*/ 0 h 5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82"/>
                    <a:gd name="T19" fmla="*/ 0 h 562"/>
                    <a:gd name="T20" fmla="*/ 582 w 582"/>
                    <a:gd name="T21" fmla="*/ 562 h 5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82" h="562">
                      <a:moveTo>
                        <a:pt x="582" y="48"/>
                      </a:moveTo>
                      <a:lnTo>
                        <a:pt x="464" y="0"/>
                      </a:lnTo>
                      <a:lnTo>
                        <a:pt x="0" y="465"/>
                      </a:lnTo>
                      <a:lnTo>
                        <a:pt x="98" y="562"/>
                      </a:lnTo>
                      <a:lnTo>
                        <a:pt x="562" y="97"/>
                      </a:lnTo>
                      <a:lnTo>
                        <a:pt x="582" y="4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26" name="Freeform 147"/>
                <p:cNvSpPr>
                  <a:spLocks/>
                </p:cNvSpPr>
                <p:nvPr/>
              </p:nvSpPr>
              <p:spPr bwMode="auto">
                <a:xfrm>
                  <a:off x="6730" y="2206"/>
                  <a:ext cx="8" cy="72"/>
                </a:xfrm>
                <a:custGeom>
                  <a:avLst/>
                  <a:gdLst>
                    <a:gd name="T0" fmla="*/ 0 w 139"/>
                    <a:gd name="T1" fmla="*/ 0 h 1294"/>
                    <a:gd name="T2" fmla="*/ 0 w 139"/>
                    <a:gd name="T3" fmla="*/ 0 h 1294"/>
                    <a:gd name="T4" fmla="*/ 0 w 139"/>
                    <a:gd name="T5" fmla="*/ 0 h 1294"/>
                    <a:gd name="T6" fmla="*/ 0 w 139"/>
                    <a:gd name="T7" fmla="*/ 0 h 1294"/>
                    <a:gd name="T8" fmla="*/ 0 w 139"/>
                    <a:gd name="T9" fmla="*/ 0 h 1294"/>
                    <a:gd name="T10" fmla="*/ 0 w 139"/>
                    <a:gd name="T11" fmla="*/ 0 h 12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94"/>
                    <a:gd name="T20" fmla="*/ 139 w 139"/>
                    <a:gd name="T21" fmla="*/ 1294 h 12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94">
                      <a:moveTo>
                        <a:pt x="20" y="0"/>
                      </a:moveTo>
                      <a:lnTo>
                        <a:pt x="0" y="49"/>
                      </a:lnTo>
                      <a:lnTo>
                        <a:pt x="1" y="1294"/>
                      </a:lnTo>
                      <a:lnTo>
                        <a:pt x="139" y="1294"/>
                      </a:lnTo>
                      <a:lnTo>
                        <a:pt x="138" y="49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27" name="Freeform 148"/>
                <p:cNvSpPr>
                  <a:spLocks/>
                </p:cNvSpPr>
                <p:nvPr/>
              </p:nvSpPr>
              <p:spPr bwMode="auto">
                <a:xfrm>
                  <a:off x="6704" y="2206"/>
                  <a:ext cx="33" cy="32"/>
                </a:xfrm>
                <a:custGeom>
                  <a:avLst/>
                  <a:gdLst>
                    <a:gd name="T0" fmla="*/ 0 w 583"/>
                    <a:gd name="T1" fmla="*/ 0 h 563"/>
                    <a:gd name="T2" fmla="*/ 0 w 583"/>
                    <a:gd name="T3" fmla="*/ 0 h 563"/>
                    <a:gd name="T4" fmla="*/ 0 w 583"/>
                    <a:gd name="T5" fmla="*/ 0 h 563"/>
                    <a:gd name="T6" fmla="*/ 0 w 583"/>
                    <a:gd name="T7" fmla="*/ 0 h 563"/>
                    <a:gd name="T8" fmla="*/ 0 w 583"/>
                    <a:gd name="T9" fmla="*/ 0 h 563"/>
                    <a:gd name="T10" fmla="*/ 0 w 583"/>
                    <a:gd name="T11" fmla="*/ 0 h 56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83"/>
                    <a:gd name="T19" fmla="*/ 0 h 563"/>
                    <a:gd name="T20" fmla="*/ 583 w 583"/>
                    <a:gd name="T21" fmla="*/ 563 h 56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83" h="563">
                      <a:moveTo>
                        <a:pt x="0" y="514"/>
                      </a:moveTo>
                      <a:lnTo>
                        <a:pt x="119" y="563"/>
                      </a:lnTo>
                      <a:lnTo>
                        <a:pt x="583" y="97"/>
                      </a:lnTo>
                      <a:lnTo>
                        <a:pt x="485" y="0"/>
                      </a:lnTo>
                      <a:lnTo>
                        <a:pt x="21" y="466"/>
                      </a:lnTo>
                      <a:lnTo>
                        <a:pt x="0" y="51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28" name="Freeform 149"/>
                <p:cNvSpPr>
                  <a:spLocks/>
                </p:cNvSpPr>
                <p:nvPr/>
              </p:nvSpPr>
              <p:spPr bwMode="auto">
                <a:xfrm>
                  <a:off x="6704" y="2235"/>
                  <a:ext cx="8" cy="72"/>
                </a:xfrm>
                <a:custGeom>
                  <a:avLst/>
                  <a:gdLst>
                    <a:gd name="T0" fmla="*/ 0 w 140"/>
                    <a:gd name="T1" fmla="*/ 0 h 1294"/>
                    <a:gd name="T2" fmla="*/ 0 w 140"/>
                    <a:gd name="T3" fmla="*/ 0 h 1294"/>
                    <a:gd name="T4" fmla="*/ 0 w 140"/>
                    <a:gd name="T5" fmla="*/ 0 h 1294"/>
                    <a:gd name="T6" fmla="*/ 0 w 140"/>
                    <a:gd name="T7" fmla="*/ 0 h 1294"/>
                    <a:gd name="T8" fmla="*/ 0 w 140"/>
                    <a:gd name="T9" fmla="*/ 0 h 1294"/>
                    <a:gd name="T10" fmla="*/ 0 w 140"/>
                    <a:gd name="T11" fmla="*/ 0 h 12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0"/>
                    <a:gd name="T19" fmla="*/ 0 h 1294"/>
                    <a:gd name="T20" fmla="*/ 140 w 140"/>
                    <a:gd name="T21" fmla="*/ 1294 h 12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0" h="1294">
                      <a:moveTo>
                        <a:pt x="120" y="1294"/>
                      </a:moveTo>
                      <a:lnTo>
                        <a:pt x="140" y="1246"/>
                      </a:ln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2" y="1246"/>
                      </a:lnTo>
                      <a:lnTo>
                        <a:pt x="120" y="129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29" name="Freeform 150"/>
                <p:cNvSpPr>
                  <a:spLocks/>
                </p:cNvSpPr>
                <p:nvPr/>
              </p:nvSpPr>
              <p:spPr bwMode="auto">
                <a:xfrm>
                  <a:off x="6681" y="2234"/>
                  <a:ext cx="26" cy="97"/>
                </a:xfrm>
                <a:custGeom>
                  <a:avLst/>
                  <a:gdLst>
                    <a:gd name="T0" fmla="*/ 0 w 474"/>
                    <a:gd name="T1" fmla="*/ 0 h 1730"/>
                    <a:gd name="T2" fmla="*/ 0 w 474"/>
                    <a:gd name="T3" fmla="*/ 0 h 1730"/>
                    <a:gd name="T4" fmla="*/ 0 w 474"/>
                    <a:gd name="T5" fmla="*/ 0 h 1730"/>
                    <a:gd name="T6" fmla="*/ 0 w 474"/>
                    <a:gd name="T7" fmla="*/ 0 h 1730"/>
                    <a:gd name="T8" fmla="*/ 0 w 474"/>
                    <a:gd name="T9" fmla="*/ 0 h 17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4"/>
                    <a:gd name="T16" fmla="*/ 0 h 1730"/>
                    <a:gd name="T17" fmla="*/ 474 w 474"/>
                    <a:gd name="T18" fmla="*/ 1730 h 17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4" h="1730">
                      <a:moveTo>
                        <a:pt x="0" y="1730"/>
                      </a:moveTo>
                      <a:lnTo>
                        <a:pt x="473" y="1255"/>
                      </a:lnTo>
                      <a:lnTo>
                        <a:pt x="474" y="0"/>
                      </a:lnTo>
                      <a:lnTo>
                        <a:pt x="1" y="475"/>
                      </a:lnTo>
                      <a:lnTo>
                        <a:pt x="0" y="1730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30" name="Freeform 151"/>
                <p:cNvSpPr>
                  <a:spLocks/>
                </p:cNvSpPr>
                <p:nvPr/>
              </p:nvSpPr>
              <p:spPr bwMode="auto">
                <a:xfrm>
                  <a:off x="6678" y="2301"/>
                  <a:ext cx="33" cy="32"/>
                </a:xfrm>
                <a:custGeom>
                  <a:avLst/>
                  <a:gdLst>
                    <a:gd name="T0" fmla="*/ 0 w 591"/>
                    <a:gd name="T1" fmla="*/ 0 h 572"/>
                    <a:gd name="T2" fmla="*/ 0 w 591"/>
                    <a:gd name="T3" fmla="*/ 0 h 572"/>
                    <a:gd name="T4" fmla="*/ 0 w 591"/>
                    <a:gd name="T5" fmla="*/ 0 h 572"/>
                    <a:gd name="T6" fmla="*/ 0 w 591"/>
                    <a:gd name="T7" fmla="*/ 0 h 572"/>
                    <a:gd name="T8" fmla="*/ 0 w 591"/>
                    <a:gd name="T9" fmla="*/ 0 h 572"/>
                    <a:gd name="T10" fmla="*/ 0 w 591"/>
                    <a:gd name="T11" fmla="*/ 0 h 57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1"/>
                    <a:gd name="T19" fmla="*/ 0 h 572"/>
                    <a:gd name="T20" fmla="*/ 591 w 591"/>
                    <a:gd name="T21" fmla="*/ 572 h 57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1" h="572">
                      <a:moveTo>
                        <a:pt x="591" y="49"/>
                      </a:moveTo>
                      <a:lnTo>
                        <a:pt x="474" y="0"/>
                      </a:lnTo>
                      <a:lnTo>
                        <a:pt x="0" y="475"/>
                      </a:lnTo>
                      <a:lnTo>
                        <a:pt x="98" y="572"/>
                      </a:lnTo>
                      <a:lnTo>
                        <a:pt x="572" y="97"/>
                      </a:lnTo>
                      <a:lnTo>
                        <a:pt x="591" y="4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31" name="Freeform 152"/>
                <p:cNvSpPr>
                  <a:spLocks/>
                </p:cNvSpPr>
                <p:nvPr/>
              </p:nvSpPr>
              <p:spPr bwMode="auto">
                <a:xfrm>
                  <a:off x="6703" y="2232"/>
                  <a:ext cx="8" cy="72"/>
                </a:xfrm>
                <a:custGeom>
                  <a:avLst/>
                  <a:gdLst>
                    <a:gd name="T0" fmla="*/ 0 w 139"/>
                    <a:gd name="T1" fmla="*/ 0 h 1304"/>
                    <a:gd name="T2" fmla="*/ 0 w 139"/>
                    <a:gd name="T3" fmla="*/ 0 h 1304"/>
                    <a:gd name="T4" fmla="*/ 0 w 139"/>
                    <a:gd name="T5" fmla="*/ 0 h 1304"/>
                    <a:gd name="T6" fmla="*/ 0 w 139"/>
                    <a:gd name="T7" fmla="*/ 0 h 1304"/>
                    <a:gd name="T8" fmla="*/ 0 w 139"/>
                    <a:gd name="T9" fmla="*/ 0 h 1304"/>
                    <a:gd name="T10" fmla="*/ 0 w 139"/>
                    <a:gd name="T11" fmla="*/ 0 h 13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4"/>
                    <a:gd name="T20" fmla="*/ 139 w 139"/>
                    <a:gd name="T21" fmla="*/ 1304 h 13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4">
                      <a:moveTo>
                        <a:pt x="22" y="0"/>
                      </a:moveTo>
                      <a:lnTo>
                        <a:pt x="1" y="49"/>
                      </a:lnTo>
                      <a:lnTo>
                        <a:pt x="0" y="1304"/>
                      </a:lnTo>
                      <a:lnTo>
                        <a:pt x="138" y="1304"/>
                      </a:lnTo>
                      <a:lnTo>
                        <a:pt x="139" y="4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32" name="Freeform 153"/>
                <p:cNvSpPr>
                  <a:spLocks/>
                </p:cNvSpPr>
                <p:nvPr/>
              </p:nvSpPr>
              <p:spPr bwMode="auto">
                <a:xfrm>
                  <a:off x="6677" y="2232"/>
                  <a:ext cx="33" cy="31"/>
                </a:xfrm>
                <a:custGeom>
                  <a:avLst/>
                  <a:gdLst>
                    <a:gd name="T0" fmla="*/ 0 w 592"/>
                    <a:gd name="T1" fmla="*/ 0 h 572"/>
                    <a:gd name="T2" fmla="*/ 0 w 592"/>
                    <a:gd name="T3" fmla="*/ 0 h 572"/>
                    <a:gd name="T4" fmla="*/ 0 w 592"/>
                    <a:gd name="T5" fmla="*/ 0 h 572"/>
                    <a:gd name="T6" fmla="*/ 0 w 592"/>
                    <a:gd name="T7" fmla="*/ 0 h 572"/>
                    <a:gd name="T8" fmla="*/ 0 w 592"/>
                    <a:gd name="T9" fmla="*/ 0 h 572"/>
                    <a:gd name="T10" fmla="*/ 0 w 592"/>
                    <a:gd name="T11" fmla="*/ 0 h 57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2"/>
                    <a:gd name="T19" fmla="*/ 0 h 572"/>
                    <a:gd name="T20" fmla="*/ 592 w 592"/>
                    <a:gd name="T21" fmla="*/ 572 h 57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2" h="572">
                      <a:moveTo>
                        <a:pt x="0" y="524"/>
                      </a:moveTo>
                      <a:lnTo>
                        <a:pt x="118" y="572"/>
                      </a:lnTo>
                      <a:lnTo>
                        <a:pt x="592" y="97"/>
                      </a:lnTo>
                      <a:lnTo>
                        <a:pt x="494" y="0"/>
                      </a:lnTo>
                      <a:lnTo>
                        <a:pt x="21" y="475"/>
                      </a:lnTo>
                      <a:lnTo>
                        <a:pt x="0" y="52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33" name="Freeform 154"/>
                <p:cNvSpPr>
                  <a:spLocks/>
                </p:cNvSpPr>
                <p:nvPr/>
              </p:nvSpPr>
              <p:spPr bwMode="auto">
                <a:xfrm>
                  <a:off x="6677" y="2261"/>
                  <a:ext cx="7" cy="72"/>
                </a:xfrm>
                <a:custGeom>
                  <a:avLst/>
                  <a:gdLst>
                    <a:gd name="T0" fmla="*/ 0 w 139"/>
                    <a:gd name="T1" fmla="*/ 0 h 1303"/>
                    <a:gd name="T2" fmla="*/ 0 w 139"/>
                    <a:gd name="T3" fmla="*/ 0 h 1303"/>
                    <a:gd name="T4" fmla="*/ 0 w 139"/>
                    <a:gd name="T5" fmla="*/ 0 h 1303"/>
                    <a:gd name="T6" fmla="*/ 0 w 139"/>
                    <a:gd name="T7" fmla="*/ 0 h 1303"/>
                    <a:gd name="T8" fmla="*/ 0 w 139"/>
                    <a:gd name="T9" fmla="*/ 0 h 1303"/>
                    <a:gd name="T10" fmla="*/ 0 w 139"/>
                    <a:gd name="T11" fmla="*/ 0 h 130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3"/>
                    <a:gd name="T20" fmla="*/ 139 w 139"/>
                    <a:gd name="T21" fmla="*/ 1303 h 130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3">
                      <a:moveTo>
                        <a:pt x="118" y="1303"/>
                      </a:moveTo>
                      <a:lnTo>
                        <a:pt x="138" y="1255"/>
                      </a:lnTo>
                      <a:lnTo>
                        <a:pt x="139" y="0"/>
                      </a:lnTo>
                      <a:lnTo>
                        <a:pt x="1" y="0"/>
                      </a:lnTo>
                      <a:lnTo>
                        <a:pt x="0" y="1255"/>
                      </a:lnTo>
                      <a:lnTo>
                        <a:pt x="118" y="1303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34" name="Freeform 155"/>
                <p:cNvSpPr>
                  <a:spLocks/>
                </p:cNvSpPr>
                <p:nvPr/>
              </p:nvSpPr>
              <p:spPr bwMode="auto">
                <a:xfrm>
                  <a:off x="6708" y="2278"/>
                  <a:ext cx="26" cy="95"/>
                </a:xfrm>
                <a:custGeom>
                  <a:avLst/>
                  <a:gdLst>
                    <a:gd name="T0" fmla="*/ 0 w 463"/>
                    <a:gd name="T1" fmla="*/ 0 h 1697"/>
                    <a:gd name="T2" fmla="*/ 0 w 463"/>
                    <a:gd name="T3" fmla="*/ 0 h 1697"/>
                    <a:gd name="T4" fmla="*/ 0 w 463"/>
                    <a:gd name="T5" fmla="*/ 0 h 1697"/>
                    <a:gd name="T6" fmla="*/ 0 w 463"/>
                    <a:gd name="T7" fmla="*/ 0 h 1697"/>
                    <a:gd name="T8" fmla="*/ 0 w 463"/>
                    <a:gd name="T9" fmla="*/ 0 h 16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3"/>
                    <a:gd name="T16" fmla="*/ 0 h 1697"/>
                    <a:gd name="T17" fmla="*/ 463 w 463"/>
                    <a:gd name="T18" fmla="*/ 1697 h 16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3" h="1697">
                      <a:moveTo>
                        <a:pt x="1" y="1697"/>
                      </a:moveTo>
                      <a:lnTo>
                        <a:pt x="463" y="1232"/>
                      </a:lnTo>
                      <a:lnTo>
                        <a:pt x="462" y="0"/>
                      </a:lnTo>
                      <a:lnTo>
                        <a:pt x="0" y="460"/>
                      </a:lnTo>
                      <a:lnTo>
                        <a:pt x="1" y="1697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35" name="Freeform 156"/>
                <p:cNvSpPr>
                  <a:spLocks/>
                </p:cNvSpPr>
                <p:nvPr/>
              </p:nvSpPr>
              <p:spPr bwMode="auto">
                <a:xfrm>
                  <a:off x="6706" y="2344"/>
                  <a:ext cx="32" cy="31"/>
                </a:xfrm>
                <a:custGeom>
                  <a:avLst/>
                  <a:gdLst>
                    <a:gd name="T0" fmla="*/ 0 w 580"/>
                    <a:gd name="T1" fmla="*/ 0 h 563"/>
                    <a:gd name="T2" fmla="*/ 0 w 580"/>
                    <a:gd name="T3" fmla="*/ 0 h 563"/>
                    <a:gd name="T4" fmla="*/ 0 w 580"/>
                    <a:gd name="T5" fmla="*/ 0 h 563"/>
                    <a:gd name="T6" fmla="*/ 0 w 580"/>
                    <a:gd name="T7" fmla="*/ 0 h 563"/>
                    <a:gd name="T8" fmla="*/ 0 w 580"/>
                    <a:gd name="T9" fmla="*/ 0 h 563"/>
                    <a:gd name="T10" fmla="*/ 0 w 580"/>
                    <a:gd name="T11" fmla="*/ 0 h 56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80"/>
                    <a:gd name="T19" fmla="*/ 0 h 563"/>
                    <a:gd name="T20" fmla="*/ 580 w 580"/>
                    <a:gd name="T21" fmla="*/ 563 h 56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80" h="563">
                      <a:moveTo>
                        <a:pt x="580" y="49"/>
                      </a:moveTo>
                      <a:lnTo>
                        <a:pt x="462" y="0"/>
                      </a:lnTo>
                      <a:lnTo>
                        <a:pt x="0" y="466"/>
                      </a:lnTo>
                      <a:lnTo>
                        <a:pt x="98" y="563"/>
                      </a:lnTo>
                      <a:lnTo>
                        <a:pt x="560" y="97"/>
                      </a:lnTo>
                      <a:lnTo>
                        <a:pt x="580" y="4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36" name="Freeform 157"/>
                <p:cNvSpPr>
                  <a:spLocks/>
                </p:cNvSpPr>
                <p:nvPr/>
              </p:nvSpPr>
              <p:spPr bwMode="auto">
                <a:xfrm>
                  <a:off x="6730" y="2276"/>
                  <a:ext cx="8" cy="71"/>
                </a:xfrm>
                <a:custGeom>
                  <a:avLst/>
                  <a:gdLst>
                    <a:gd name="T0" fmla="*/ 0 w 139"/>
                    <a:gd name="T1" fmla="*/ 0 h 1281"/>
                    <a:gd name="T2" fmla="*/ 0 w 139"/>
                    <a:gd name="T3" fmla="*/ 0 h 1281"/>
                    <a:gd name="T4" fmla="*/ 0 w 139"/>
                    <a:gd name="T5" fmla="*/ 0 h 1281"/>
                    <a:gd name="T6" fmla="*/ 0 w 139"/>
                    <a:gd name="T7" fmla="*/ 0 h 1281"/>
                    <a:gd name="T8" fmla="*/ 0 w 139"/>
                    <a:gd name="T9" fmla="*/ 0 h 1281"/>
                    <a:gd name="T10" fmla="*/ 0 w 139"/>
                    <a:gd name="T11" fmla="*/ 0 h 12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1"/>
                    <a:gd name="T20" fmla="*/ 139 w 139"/>
                    <a:gd name="T21" fmla="*/ 1281 h 12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1">
                      <a:moveTo>
                        <a:pt x="21" y="0"/>
                      </a:moveTo>
                      <a:lnTo>
                        <a:pt x="0" y="49"/>
                      </a:lnTo>
                      <a:lnTo>
                        <a:pt x="1" y="1281"/>
                      </a:lnTo>
                      <a:lnTo>
                        <a:pt x="139" y="1281"/>
                      </a:lnTo>
                      <a:lnTo>
                        <a:pt x="138" y="49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37" name="Freeform 158"/>
                <p:cNvSpPr>
                  <a:spLocks/>
                </p:cNvSpPr>
                <p:nvPr/>
              </p:nvSpPr>
              <p:spPr bwMode="auto">
                <a:xfrm>
                  <a:off x="6705" y="2276"/>
                  <a:ext cx="32" cy="31"/>
                </a:xfrm>
                <a:custGeom>
                  <a:avLst/>
                  <a:gdLst>
                    <a:gd name="T0" fmla="*/ 0 w 580"/>
                    <a:gd name="T1" fmla="*/ 0 h 558"/>
                    <a:gd name="T2" fmla="*/ 0 w 580"/>
                    <a:gd name="T3" fmla="*/ 0 h 558"/>
                    <a:gd name="T4" fmla="*/ 0 w 580"/>
                    <a:gd name="T5" fmla="*/ 0 h 558"/>
                    <a:gd name="T6" fmla="*/ 0 w 580"/>
                    <a:gd name="T7" fmla="*/ 0 h 558"/>
                    <a:gd name="T8" fmla="*/ 0 w 580"/>
                    <a:gd name="T9" fmla="*/ 0 h 558"/>
                    <a:gd name="T10" fmla="*/ 0 w 580"/>
                    <a:gd name="T11" fmla="*/ 0 h 55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80"/>
                    <a:gd name="T19" fmla="*/ 0 h 558"/>
                    <a:gd name="T20" fmla="*/ 580 w 580"/>
                    <a:gd name="T21" fmla="*/ 558 h 55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80" h="558">
                      <a:moveTo>
                        <a:pt x="0" y="509"/>
                      </a:moveTo>
                      <a:lnTo>
                        <a:pt x="118" y="558"/>
                      </a:lnTo>
                      <a:lnTo>
                        <a:pt x="580" y="98"/>
                      </a:lnTo>
                      <a:lnTo>
                        <a:pt x="483" y="0"/>
                      </a:lnTo>
                      <a:lnTo>
                        <a:pt x="21" y="460"/>
                      </a:lnTo>
                      <a:lnTo>
                        <a:pt x="0" y="50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38" name="Freeform 159"/>
                <p:cNvSpPr>
                  <a:spLocks/>
                </p:cNvSpPr>
                <p:nvPr/>
              </p:nvSpPr>
              <p:spPr bwMode="auto">
                <a:xfrm>
                  <a:off x="6705" y="2304"/>
                  <a:ext cx="7" cy="71"/>
                </a:xfrm>
                <a:custGeom>
                  <a:avLst/>
                  <a:gdLst>
                    <a:gd name="T0" fmla="*/ 0 w 139"/>
                    <a:gd name="T1" fmla="*/ 0 h 1286"/>
                    <a:gd name="T2" fmla="*/ 0 w 139"/>
                    <a:gd name="T3" fmla="*/ 0 h 1286"/>
                    <a:gd name="T4" fmla="*/ 0 w 139"/>
                    <a:gd name="T5" fmla="*/ 0 h 1286"/>
                    <a:gd name="T6" fmla="*/ 0 w 139"/>
                    <a:gd name="T7" fmla="*/ 0 h 1286"/>
                    <a:gd name="T8" fmla="*/ 0 w 139"/>
                    <a:gd name="T9" fmla="*/ 0 h 1286"/>
                    <a:gd name="T10" fmla="*/ 0 w 139"/>
                    <a:gd name="T11" fmla="*/ 0 h 128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6"/>
                    <a:gd name="T20" fmla="*/ 139 w 139"/>
                    <a:gd name="T21" fmla="*/ 1286 h 128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6">
                      <a:moveTo>
                        <a:pt x="119" y="1286"/>
                      </a:moveTo>
                      <a:lnTo>
                        <a:pt x="139" y="1237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7"/>
                      </a:lnTo>
                      <a:lnTo>
                        <a:pt x="119" y="1286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39" name="Freeform 160"/>
                <p:cNvSpPr>
                  <a:spLocks/>
                </p:cNvSpPr>
                <p:nvPr/>
              </p:nvSpPr>
              <p:spPr bwMode="auto">
                <a:xfrm>
                  <a:off x="6681" y="2304"/>
                  <a:ext cx="26" cy="95"/>
                </a:xfrm>
                <a:custGeom>
                  <a:avLst/>
                  <a:gdLst>
                    <a:gd name="T0" fmla="*/ 0 w 474"/>
                    <a:gd name="T1" fmla="*/ 0 h 1702"/>
                    <a:gd name="T2" fmla="*/ 0 w 474"/>
                    <a:gd name="T3" fmla="*/ 0 h 1702"/>
                    <a:gd name="T4" fmla="*/ 0 w 474"/>
                    <a:gd name="T5" fmla="*/ 0 h 1702"/>
                    <a:gd name="T6" fmla="*/ 0 w 474"/>
                    <a:gd name="T7" fmla="*/ 0 h 1702"/>
                    <a:gd name="T8" fmla="*/ 0 w 474"/>
                    <a:gd name="T9" fmla="*/ 0 h 17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4"/>
                    <a:gd name="T16" fmla="*/ 0 h 1702"/>
                    <a:gd name="T17" fmla="*/ 474 w 474"/>
                    <a:gd name="T18" fmla="*/ 1702 h 17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4" h="1702">
                      <a:moveTo>
                        <a:pt x="0" y="1702"/>
                      </a:moveTo>
                      <a:lnTo>
                        <a:pt x="474" y="1230"/>
                      </a:lnTo>
                      <a:lnTo>
                        <a:pt x="474" y="0"/>
                      </a:lnTo>
                      <a:lnTo>
                        <a:pt x="1" y="472"/>
                      </a:lnTo>
                      <a:lnTo>
                        <a:pt x="0" y="1702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40" name="Freeform 161"/>
                <p:cNvSpPr>
                  <a:spLocks/>
                </p:cNvSpPr>
                <p:nvPr/>
              </p:nvSpPr>
              <p:spPr bwMode="auto">
                <a:xfrm>
                  <a:off x="6678" y="2370"/>
                  <a:ext cx="33" cy="31"/>
                </a:xfrm>
                <a:custGeom>
                  <a:avLst/>
                  <a:gdLst>
                    <a:gd name="T0" fmla="*/ 0 w 592"/>
                    <a:gd name="T1" fmla="*/ 0 h 569"/>
                    <a:gd name="T2" fmla="*/ 0 w 592"/>
                    <a:gd name="T3" fmla="*/ 0 h 569"/>
                    <a:gd name="T4" fmla="*/ 0 w 592"/>
                    <a:gd name="T5" fmla="*/ 0 h 569"/>
                    <a:gd name="T6" fmla="*/ 0 w 592"/>
                    <a:gd name="T7" fmla="*/ 0 h 569"/>
                    <a:gd name="T8" fmla="*/ 0 w 592"/>
                    <a:gd name="T9" fmla="*/ 0 h 569"/>
                    <a:gd name="T10" fmla="*/ 0 w 592"/>
                    <a:gd name="T11" fmla="*/ 0 h 5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2"/>
                    <a:gd name="T19" fmla="*/ 0 h 569"/>
                    <a:gd name="T20" fmla="*/ 592 w 592"/>
                    <a:gd name="T21" fmla="*/ 569 h 56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2" h="569">
                      <a:moveTo>
                        <a:pt x="592" y="49"/>
                      </a:moveTo>
                      <a:lnTo>
                        <a:pt x="474" y="0"/>
                      </a:lnTo>
                      <a:lnTo>
                        <a:pt x="0" y="472"/>
                      </a:lnTo>
                      <a:lnTo>
                        <a:pt x="98" y="569"/>
                      </a:lnTo>
                      <a:lnTo>
                        <a:pt x="572" y="97"/>
                      </a:lnTo>
                      <a:lnTo>
                        <a:pt x="592" y="4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41" name="Freeform 162"/>
                <p:cNvSpPr>
                  <a:spLocks/>
                </p:cNvSpPr>
                <p:nvPr/>
              </p:nvSpPr>
              <p:spPr bwMode="auto">
                <a:xfrm>
                  <a:off x="6703" y="2301"/>
                  <a:ext cx="8" cy="71"/>
                </a:xfrm>
                <a:custGeom>
                  <a:avLst/>
                  <a:gdLst>
                    <a:gd name="T0" fmla="*/ 0 w 138"/>
                    <a:gd name="T1" fmla="*/ 0 h 1279"/>
                    <a:gd name="T2" fmla="*/ 0 w 138"/>
                    <a:gd name="T3" fmla="*/ 0 h 1279"/>
                    <a:gd name="T4" fmla="*/ 0 w 138"/>
                    <a:gd name="T5" fmla="*/ 0 h 1279"/>
                    <a:gd name="T6" fmla="*/ 0 w 138"/>
                    <a:gd name="T7" fmla="*/ 0 h 1279"/>
                    <a:gd name="T8" fmla="*/ 0 w 138"/>
                    <a:gd name="T9" fmla="*/ 0 h 1279"/>
                    <a:gd name="T10" fmla="*/ 0 w 138"/>
                    <a:gd name="T11" fmla="*/ 0 h 12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8"/>
                    <a:gd name="T19" fmla="*/ 0 h 1279"/>
                    <a:gd name="T20" fmla="*/ 138 w 138"/>
                    <a:gd name="T21" fmla="*/ 1279 h 12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8" h="1279">
                      <a:moveTo>
                        <a:pt x="20" y="0"/>
                      </a:moveTo>
                      <a:lnTo>
                        <a:pt x="0" y="49"/>
                      </a:lnTo>
                      <a:lnTo>
                        <a:pt x="0" y="1279"/>
                      </a:lnTo>
                      <a:lnTo>
                        <a:pt x="138" y="1279"/>
                      </a:lnTo>
                      <a:lnTo>
                        <a:pt x="138" y="49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42" name="Freeform 163"/>
                <p:cNvSpPr>
                  <a:spLocks/>
                </p:cNvSpPr>
                <p:nvPr/>
              </p:nvSpPr>
              <p:spPr bwMode="auto">
                <a:xfrm>
                  <a:off x="6677" y="2301"/>
                  <a:ext cx="33" cy="32"/>
                </a:xfrm>
                <a:custGeom>
                  <a:avLst/>
                  <a:gdLst>
                    <a:gd name="T0" fmla="*/ 0 w 591"/>
                    <a:gd name="T1" fmla="*/ 0 h 570"/>
                    <a:gd name="T2" fmla="*/ 0 w 591"/>
                    <a:gd name="T3" fmla="*/ 0 h 570"/>
                    <a:gd name="T4" fmla="*/ 0 w 591"/>
                    <a:gd name="T5" fmla="*/ 0 h 570"/>
                    <a:gd name="T6" fmla="*/ 0 w 591"/>
                    <a:gd name="T7" fmla="*/ 0 h 570"/>
                    <a:gd name="T8" fmla="*/ 0 w 591"/>
                    <a:gd name="T9" fmla="*/ 0 h 570"/>
                    <a:gd name="T10" fmla="*/ 0 w 591"/>
                    <a:gd name="T11" fmla="*/ 0 h 5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1"/>
                    <a:gd name="T19" fmla="*/ 0 h 570"/>
                    <a:gd name="T20" fmla="*/ 591 w 591"/>
                    <a:gd name="T21" fmla="*/ 570 h 5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1" h="570">
                      <a:moveTo>
                        <a:pt x="0" y="521"/>
                      </a:moveTo>
                      <a:lnTo>
                        <a:pt x="117" y="570"/>
                      </a:lnTo>
                      <a:lnTo>
                        <a:pt x="591" y="98"/>
                      </a:lnTo>
                      <a:lnTo>
                        <a:pt x="493" y="0"/>
                      </a:lnTo>
                      <a:lnTo>
                        <a:pt x="19" y="472"/>
                      </a:lnTo>
                      <a:lnTo>
                        <a:pt x="0" y="52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43" name="Freeform 164"/>
                <p:cNvSpPr>
                  <a:spLocks/>
                </p:cNvSpPr>
                <p:nvPr/>
              </p:nvSpPr>
              <p:spPr bwMode="auto">
                <a:xfrm>
                  <a:off x="6677" y="2330"/>
                  <a:ext cx="7" cy="71"/>
                </a:xfrm>
                <a:custGeom>
                  <a:avLst/>
                  <a:gdLst>
                    <a:gd name="T0" fmla="*/ 0 w 139"/>
                    <a:gd name="T1" fmla="*/ 0 h 1278"/>
                    <a:gd name="T2" fmla="*/ 0 w 139"/>
                    <a:gd name="T3" fmla="*/ 0 h 1278"/>
                    <a:gd name="T4" fmla="*/ 0 w 139"/>
                    <a:gd name="T5" fmla="*/ 0 h 1278"/>
                    <a:gd name="T6" fmla="*/ 0 w 139"/>
                    <a:gd name="T7" fmla="*/ 0 h 1278"/>
                    <a:gd name="T8" fmla="*/ 0 w 139"/>
                    <a:gd name="T9" fmla="*/ 0 h 1278"/>
                    <a:gd name="T10" fmla="*/ 0 w 139"/>
                    <a:gd name="T11" fmla="*/ 0 h 12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78"/>
                    <a:gd name="T20" fmla="*/ 139 w 139"/>
                    <a:gd name="T21" fmla="*/ 1278 h 127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78">
                      <a:moveTo>
                        <a:pt x="118" y="1278"/>
                      </a:moveTo>
                      <a:lnTo>
                        <a:pt x="138" y="1230"/>
                      </a:lnTo>
                      <a:lnTo>
                        <a:pt x="139" y="0"/>
                      </a:lnTo>
                      <a:lnTo>
                        <a:pt x="1" y="0"/>
                      </a:lnTo>
                      <a:lnTo>
                        <a:pt x="0" y="1230"/>
                      </a:lnTo>
                      <a:lnTo>
                        <a:pt x="118" y="127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44" name="Freeform 165"/>
                <p:cNvSpPr>
                  <a:spLocks/>
                </p:cNvSpPr>
                <p:nvPr/>
              </p:nvSpPr>
              <p:spPr bwMode="auto">
                <a:xfrm>
                  <a:off x="6387" y="2192"/>
                  <a:ext cx="147" cy="69"/>
                </a:xfrm>
                <a:custGeom>
                  <a:avLst/>
                  <a:gdLst>
                    <a:gd name="T0" fmla="*/ 0 w 2647"/>
                    <a:gd name="T1" fmla="*/ 0 h 1236"/>
                    <a:gd name="T2" fmla="*/ 0 w 2647"/>
                    <a:gd name="T3" fmla="*/ 0 h 1236"/>
                    <a:gd name="T4" fmla="*/ 0 w 2647"/>
                    <a:gd name="T5" fmla="*/ 0 h 1236"/>
                    <a:gd name="T6" fmla="*/ 0 w 2647"/>
                    <a:gd name="T7" fmla="*/ 0 h 1236"/>
                    <a:gd name="T8" fmla="*/ 0 w 2647"/>
                    <a:gd name="T9" fmla="*/ 0 h 12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47"/>
                    <a:gd name="T16" fmla="*/ 0 h 1236"/>
                    <a:gd name="T17" fmla="*/ 2647 w 2647"/>
                    <a:gd name="T18" fmla="*/ 1236 h 12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47" h="1236">
                      <a:moveTo>
                        <a:pt x="2647" y="1236"/>
                      </a:moveTo>
                      <a:lnTo>
                        <a:pt x="3" y="1233"/>
                      </a:lnTo>
                      <a:lnTo>
                        <a:pt x="0" y="0"/>
                      </a:lnTo>
                      <a:lnTo>
                        <a:pt x="2646" y="1"/>
                      </a:lnTo>
                      <a:lnTo>
                        <a:pt x="2647" y="1236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45" name="Freeform 166"/>
                <p:cNvSpPr>
                  <a:spLocks/>
                </p:cNvSpPr>
                <p:nvPr/>
              </p:nvSpPr>
              <p:spPr bwMode="auto">
                <a:xfrm>
                  <a:off x="6384" y="2257"/>
                  <a:ext cx="150" cy="8"/>
                </a:xfrm>
                <a:custGeom>
                  <a:avLst/>
                  <a:gdLst>
                    <a:gd name="T0" fmla="*/ 0 w 2713"/>
                    <a:gd name="T1" fmla="*/ 0 h 141"/>
                    <a:gd name="T2" fmla="*/ 0 w 2713"/>
                    <a:gd name="T3" fmla="*/ 0 h 141"/>
                    <a:gd name="T4" fmla="*/ 0 w 2713"/>
                    <a:gd name="T5" fmla="*/ 0 h 141"/>
                    <a:gd name="T6" fmla="*/ 0 w 2713"/>
                    <a:gd name="T7" fmla="*/ 0 h 141"/>
                    <a:gd name="T8" fmla="*/ 0 w 2713"/>
                    <a:gd name="T9" fmla="*/ 0 h 141"/>
                    <a:gd name="T10" fmla="*/ 0 w 2713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13"/>
                    <a:gd name="T19" fmla="*/ 0 h 141"/>
                    <a:gd name="T20" fmla="*/ 2713 w 2713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13" h="141">
                      <a:moveTo>
                        <a:pt x="0" y="69"/>
                      </a:moveTo>
                      <a:lnTo>
                        <a:pt x="69" y="139"/>
                      </a:lnTo>
                      <a:lnTo>
                        <a:pt x="2713" y="141"/>
                      </a:lnTo>
                      <a:lnTo>
                        <a:pt x="2713" y="3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46" name="Freeform 167"/>
                <p:cNvSpPr>
                  <a:spLocks/>
                </p:cNvSpPr>
                <p:nvPr/>
              </p:nvSpPr>
              <p:spPr bwMode="auto">
                <a:xfrm>
                  <a:off x="6383" y="2188"/>
                  <a:ext cx="8" cy="73"/>
                </a:xfrm>
                <a:custGeom>
                  <a:avLst/>
                  <a:gdLst>
                    <a:gd name="T0" fmla="*/ 0 w 141"/>
                    <a:gd name="T1" fmla="*/ 0 h 1302"/>
                    <a:gd name="T2" fmla="*/ 0 w 141"/>
                    <a:gd name="T3" fmla="*/ 0 h 1302"/>
                    <a:gd name="T4" fmla="*/ 0 w 141"/>
                    <a:gd name="T5" fmla="*/ 0 h 1302"/>
                    <a:gd name="T6" fmla="*/ 0 w 141"/>
                    <a:gd name="T7" fmla="*/ 0 h 1302"/>
                    <a:gd name="T8" fmla="*/ 0 w 141"/>
                    <a:gd name="T9" fmla="*/ 0 h 1302"/>
                    <a:gd name="T10" fmla="*/ 0 w 141"/>
                    <a:gd name="T11" fmla="*/ 0 h 130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1"/>
                    <a:gd name="T19" fmla="*/ 0 h 1302"/>
                    <a:gd name="T20" fmla="*/ 141 w 141"/>
                    <a:gd name="T21" fmla="*/ 1302 h 130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1" h="1302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3" y="1302"/>
                      </a:lnTo>
                      <a:lnTo>
                        <a:pt x="141" y="1302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47" name="Freeform 168"/>
                <p:cNvSpPr>
                  <a:spLocks/>
                </p:cNvSpPr>
                <p:nvPr/>
              </p:nvSpPr>
              <p:spPr bwMode="auto">
                <a:xfrm>
                  <a:off x="6387" y="2188"/>
                  <a:ext cx="151" cy="8"/>
                </a:xfrm>
                <a:custGeom>
                  <a:avLst/>
                  <a:gdLst>
                    <a:gd name="T0" fmla="*/ 0 w 2715"/>
                    <a:gd name="T1" fmla="*/ 0 h 139"/>
                    <a:gd name="T2" fmla="*/ 0 w 2715"/>
                    <a:gd name="T3" fmla="*/ 0 h 139"/>
                    <a:gd name="T4" fmla="*/ 0 w 2715"/>
                    <a:gd name="T5" fmla="*/ 0 h 139"/>
                    <a:gd name="T6" fmla="*/ 0 w 2715"/>
                    <a:gd name="T7" fmla="*/ 0 h 139"/>
                    <a:gd name="T8" fmla="*/ 0 w 2715"/>
                    <a:gd name="T9" fmla="*/ 0 h 139"/>
                    <a:gd name="T10" fmla="*/ 0 w 2715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15"/>
                    <a:gd name="T19" fmla="*/ 0 h 139"/>
                    <a:gd name="T20" fmla="*/ 2715 w 2715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15" h="139">
                      <a:moveTo>
                        <a:pt x="2715" y="70"/>
                      </a:moveTo>
                      <a:lnTo>
                        <a:pt x="2646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46" y="139"/>
                      </a:lnTo>
                      <a:lnTo>
                        <a:pt x="2715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48" name="Freeform 169"/>
                <p:cNvSpPr>
                  <a:spLocks/>
                </p:cNvSpPr>
                <p:nvPr/>
              </p:nvSpPr>
              <p:spPr bwMode="auto">
                <a:xfrm>
                  <a:off x="6530" y="2192"/>
                  <a:ext cx="8" cy="73"/>
                </a:xfrm>
                <a:custGeom>
                  <a:avLst/>
                  <a:gdLst>
                    <a:gd name="T0" fmla="*/ 0 w 139"/>
                    <a:gd name="T1" fmla="*/ 0 h 1304"/>
                    <a:gd name="T2" fmla="*/ 0 w 139"/>
                    <a:gd name="T3" fmla="*/ 0 h 1304"/>
                    <a:gd name="T4" fmla="*/ 0 w 139"/>
                    <a:gd name="T5" fmla="*/ 0 h 1304"/>
                    <a:gd name="T6" fmla="*/ 0 w 139"/>
                    <a:gd name="T7" fmla="*/ 0 h 1304"/>
                    <a:gd name="T8" fmla="*/ 0 w 139"/>
                    <a:gd name="T9" fmla="*/ 0 h 1304"/>
                    <a:gd name="T10" fmla="*/ 0 w 139"/>
                    <a:gd name="T11" fmla="*/ 0 h 13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4"/>
                    <a:gd name="T20" fmla="*/ 139 w 139"/>
                    <a:gd name="T21" fmla="*/ 1304 h 13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4">
                      <a:moveTo>
                        <a:pt x="70" y="1304"/>
                      </a:moveTo>
                      <a:lnTo>
                        <a:pt x="139" y="1235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5"/>
                      </a:lnTo>
                      <a:lnTo>
                        <a:pt x="70" y="130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49" name="Freeform 170"/>
                <p:cNvSpPr>
                  <a:spLocks/>
                </p:cNvSpPr>
                <p:nvPr/>
              </p:nvSpPr>
              <p:spPr bwMode="auto">
                <a:xfrm>
                  <a:off x="6241" y="2192"/>
                  <a:ext cx="146" cy="69"/>
                </a:xfrm>
                <a:custGeom>
                  <a:avLst/>
                  <a:gdLst>
                    <a:gd name="T0" fmla="*/ 0 w 2639"/>
                    <a:gd name="T1" fmla="*/ 0 h 1237"/>
                    <a:gd name="T2" fmla="*/ 0 w 2639"/>
                    <a:gd name="T3" fmla="*/ 0 h 1237"/>
                    <a:gd name="T4" fmla="*/ 0 w 2639"/>
                    <a:gd name="T5" fmla="*/ 0 h 1237"/>
                    <a:gd name="T6" fmla="*/ 0 w 2639"/>
                    <a:gd name="T7" fmla="*/ 0 h 1237"/>
                    <a:gd name="T8" fmla="*/ 0 w 2639"/>
                    <a:gd name="T9" fmla="*/ 0 h 12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39"/>
                    <a:gd name="T16" fmla="*/ 0 h 1237"/>
                    <a:gd name="T17" fmla="*/ 2639 w 2639"/>
                    <a:gd name="T18" fmla="*/ 1237 h 12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39" h="1237">
                      <a:moveTo>
                        <a:pt x="2639" y="1236"/>
                      </a:moveTo>
                      <a:lnTo>
                        <a:pt x="3" y="1237"/>
                      </a:lnTo>
                      <a:lnTo>
                        <a:pt x="0" y="0"/>
                      </a:lnTo>
                      <a:lnTo>
                        <a:pt x="2638" y="1"/>
                      </a:lnTo>
                      <a:lnTo>
                        <a:pt x="2639" y="1236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50" name="Freeform 171"/>
                <p:cNvSpPr>
                  <a:spLocks/>
                </p:cNvSpPr>
                <p:nvPr/>
              </p:nvSpPr>
              <p:spPr bwMode="auto">
                <a:xfrm>
                  <a:off x="6237" y="2257"/>
                  <a:ext cx="150" cy="8"/>
                </a:xfrm>
                <a:custGeom>
                  <a:avLst/>
                  <a:gdLst>
                    <a:gd name="T0" fmla="*/ 0 w 2705"/>
                    <a:gd name="T1" fmla="*/ 0 h 139"/>
                    <a:gd name="T2" fmla="*/ 0 w 2705"/>
                    <a:gd name="T3" fmla="*/ 0 h 139"/>
                    <a:gd name="T4" fmla="*/ 0 w 2705"/>
                    <a:gd name="T5" fmla="*/ 0 h 139"/>
                    <a:gd name="T6" fmla="*/ 0 w 2705"/>
                    <a:gd name="T7" fmla="*/ 0 h 139"/>
                    <a:gd name="T8" fmla="*/ 0 w 2705"/>
                    <a:gd name="T9" fmla="*/ 0 h 139"/>
                    <a:gd name="T10" fmla="*/ 0 w 2705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5"/>
                    <a:gd name="T19" fmla="*/ 0 h 139"/>
                    <a:gd name="T20" fmla="*/ 2705 w 2705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5" h="139">
                      <a:moveTo>
                        <a:pt x="0" y="70"/>
                      </a:moveTo>
                      <a:lnTo>
                        <a:pt x="69" y="139"/>
                      </a:lnTo>
                      <a:lnTo>
                        <a:pt x="2705" y="138"/>
                      </a:lnTo>
                      <a:lnTo>
                        <a:pt x="2705" y="0"/>
                      </a:lnTo>
                      <a:lnTo>
                        <a:pt x="69" y="1"/>
                      </a:lnTo>
                      <a:lnTo>
                        <a:pt x="0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51" name="Freeform 172"/>
                <p:cNvSpPr>
                  <a:spLocks/>
                </p:cNvSpPr>
                <p:nvPr/>
              </p:nvSpPr>
              <p:spPr bwMode="auto">
                <a:xfrm>
                  <a:off x="6237" y="2188"/>
                  <a:ext cx="8" cy="73"/>
                </a:xfrm>
                <a:custGeom>
                  <a:avLst/>
                  <a:gdLst>
                    <a:gd name="T0" fmla="*/ 0 w 141"/>
                    <a:gd name="T1" fmla="*/ 0 h 1306"/>
                    <a:gd name="T2" fmla="*/ 0 w 141"/>
                    <a:gd name="T3" fmla="*/ 0 h 1306"/>
                    <a:gd name="T4" fmla="*/ 0 w 141"/>
                    <a:gd name="T5" fmla="*/ 0 h 1306"/>
                    <a:gd name="T6" fmla="*/ 0 w 141"/>
                    <a:gd name="T7" fmla="*/ 0 h 1306"/>
                    <a:gd name="T8" fmla="*/ 0 w 141"/>
                    <a:gd name="T9" fmla="*/ 0 h 1306"/>
                    <a:gd name="T10" fmla="*/ 0 w 141"/>
                    <a:gd name="T11" fmla="*/ 0 h 130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1"/>
                    <a:gd name="T19" fmla="*/ 0 h 1306"/>
                    <a:gd name="T20" fmla="*/ 141 w 141"/>
                    <a:gd name="T21" fmla="*/ 1306 h 130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1" h="1306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3" y="1306"/>
                      </a:lnTo>
                      <a:lnTo>
                        <a:pt x="141" y="1306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52" name="Freeform 173"/>
                <p:cNvSpPr>
                  <a:spLocks/>
                </p:cNvSpPr>
                <p:nvPr/>
              </p:nvSpPr>
              <p:spPr bwMode="auto">
                <a:xfrm>
                  <a:off x="6241" y="2188"/>
                  <a:ext cx="150" cy="8"/>
                </a:xfrm>
                <a:custGeom>
                  <a:avLst/>
                  <a:gdLst>
                    <a:gd name="T0" fmla="*/ 0 w 2707"/>
                    <a:gd name="T1" fmla="*/ 0 h 139"/>
                    <a:gd name="T2" fmla="*/ 0 w 2707"/>
                    <a:gd name="T3" fmla="*/ 0 h 139"/>
                    <a:gd name="T4" fmla="*/ 0 w 2707"/>
                    <a:gd name="T5" fmla="*/ 0 h 139"/>
                    <a:gd name="T6" fmla="*/ 0 w 2707"/>
                    <a:gd name="T7" fmla="*/ 0 h 139"/>
                    <a:gd name="T8" fmla="*/ 0 w 2707"/>
                    <a:gd name="T9" fmla="*/ 0 h 139"/>
                    <a:gd name="T10" fmla="*/ 0 w 2707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7"/>
                    <a:gd name="T19" fmla="*/ 0 h 139"/>
                    <a:gd name="T20" fmla="*/ 2707 w 2707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7" h="139">
                      <a:moveTo>
                        <a:pt x="2707" y="70"/>
                      </a:moveTo>
                      <a:lnTo>
                        <a:pt x="2638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38" y="139"/>
                      </a:lnTo>
                      <a:lnTo>
                        <a:pt x="2707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53" name="Freeform 174"/>
                <p:cNvSpPr>
                  <a:spLocks/>
                </p:cNvSpPr>
                <p:nvPr/>
              </p:nvSpPr>
              <p:spPr bwMode="auto">
                <a:xfrm>
                  <a:off x="6384" y="2192"/>
                  <a:ext cx="7" cy="73"/>
                </a:xfrm>
                <a:custGeom>
                  <a:avLst/>
                  <a:gdLst>
                    <a:gd name="T0" fmla="*/ 0 w 139"/>
                    <a:gd name="T1" fmla="*/ 0 h 1304"/>
                    <a:gd name="T2" fmla="*/ 0 w 139"/>
                    <a:gd name="T3" fmla="*/ 0 h 1304"/>
                    <a:gd name="T4" fmla="*/ 0 w 139"/>
                    <a:gd name="T5" fmla="*/ 0 h 1304"/>
                    <a:gd name="T6" fmla="*/ 0 w 139"/>
                    <a:gd name="T7" fmla="*/ 0 h 1304"/>
                    <a:gd name="T8" fmla="*/ 0 w 139"/>
                    <a:gd name="T9" fmla="*/ 0 h 1304"/>
                    <a:gd name="T10" fmla="*/ 0 w 139"/>
                    <a:gd name="T11" fmla="*/ 0 h 13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4"/>
                    <a:gd name="T20" fmla="*/ 139 w 139"/>
                    <a:gd name="T21" fmla="*/ 1304 h 13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4">
                      <a:moveTo>
                        <a:pt x="70" y="1304"/>
                      </a:moveTo>
                      <a:lnTo>
                        <a:pt x="139" y="1235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5"/>
                      </a:lnTo>
                      <a:lnTo>
                        <a:pt x="70" y="130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54" name="Freeform 175"/>
                <p:cNvSpPr>
                  <a:spLocks/>
                </p:cNvSpPr>
                <p:nvPr/>
              </p:nvSpPr>
              <p:spPr bwMode="auto">
                <a:xfrm>
                  <a:off x="6534" y="2192"/>
                  <a:ext cx="146" cy="69"/>
                </a:xfrm>
                <a:custGeom>
                  <a:avLst/>
                  <a:gdLst>
                    <a:gd name="T0" fmla="*/ 0 w 2626"/>
                    <a:gd name="T1" fmla="*/ 0 h 1245"/>
                    <a:gd name="T2" fmla="*/ 0 w 2626"/>
                    <a:gd name="T3" fmla="*/ 0 h 1245"/>
                    <a:gd name="T4" fmla="*/ 0 w 2626"/>
                    <a:gd name="T5" fmla="*/ 0 h 1245"/>
                    <a:gd name="T6" fmla="*/ 0 w 2626"/>
                    <a:gd name="T7" fmla="*/ 0 h 1245"/>
                    <a:gd name="T8" fmla="*/ 0 w 2626"/>
                    <a:gd name="T9" fmla="*/ 0 h 12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6"/>
                    <a:gd name="T16" fmla="*/ 0 h 1245"/>
                    <a:gd name="T17" fmla="*/ 2626 w 2626"/>
                    <a:gd name="T18" fmla="*/ 1245 h 12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6" h="1245">
                      <a:moveTo>
                        <a:pt x="2626" y="1245"/>
                      </a:moveTo>
                      <a:lnTo>
                        <a:pt x="0" y="1242"/>
                      </a:lnTo>
                      <a:lnTo>
                        <a:pt x="1" y="0"/>
                      </a:lnTo>
                      <a:lnTo>
                        <a:pt x="2625" y="1"/>
                      </a:lnTo>
                      <a:lnTo>
                        <a:pt x="2626" y="1245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55" name="Freeform 176"/>
                <p:cNvSpPr>
                  <a:spLocks/>
                </p:cNvSpPr>
                <p:nvPr/>
              </p:nvSpPr>
              <p:spPr bwMode="auto">
                <a:xfrm>
                  <a:off x="6530" y="2257"/>
                  <a:ext cx="150" cy="8"/>
                </a:xfrm>
                <a:custGeom>
                  <a:avLst/>
                  <a:gdLst>
                    <a:gd name="T0" fmla="*/ 0 w 2695"/>
                    <a:gd name="T1" fmla="*/ 0 h 141"/>
                    <a:gd name="T2" fmla="*/ 0 w 2695"/>
                    <a:gd name="T3" fmla="*/ 0 h 141"/>
                    <a:gd name="T4" fmla="*/ 0 w 2695"/>
                    <a:gd name="T5" fmla="*/ 0 h 141"/>
                    <a:gd name="T6" fmla="*/ 0 w 2695"/>
                    <a:gd name="T7" fmla="*/ 0 h 141"/>
                    <a:gd name="T8" fmla="*/ 0 w 2695"/>
                    <a:gd name="T9" fmla="*/ 0 h 141"/>
                    <a:gd name="T10" fmla="*/ 0 w 2695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5"/>
                    <a:gd name="T19" fmla="*/ 0 h 141"/>
                    <a:gd name="T20" fmla="*/ 2695 w 2695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5" h="141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695" y="141"/>
                      </a:lnTo>
                      <a:lnTo>
                        <a:pt x="2695" y="3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56" name="Freeform 177"/>
                <p:cNvSpPr>
                  <a:spLocks/>
                </p:cNvSpPr>
                <p:nvPr/>
              </p:nvSpPr>
              <p:spPr bwMode="auto">
                <a:xfrm>
                  <a:off x="6530" y="2188"/>
                  <a:ext cx="8" cy="73"/>
                </a:xfrm>
                <a:custGeom>
                  <a:avLst/>
                  <a:gdLst>
                    <a:gd name="T0" fmla="*/ 0 w 139"/>
                    <a:gd name="T1" fmla="*/ 0 h 1311"/>
                    <a:gd name="T2" fmla="*/ 0 w 139"/>
                    <a:gd name="T3" fmla="*/ 0 h 1311"/>
                    <a:gd name="T4" fmla="*/ 0 w 139"/>
                    <a:gd name="T5" fmla="*/ 0 h 1311"/>
                    <a:gd name="T6" fmla="*/ 0 w 139"/>
                    <a:gd name="T7" fmla="*/ 0 h 1311"/>
                    <a:gd name="T8" fmla="*/ 0 w 139"/>
                    <a:gd name="T9" fmla="*/ 0 h 1311"/>
                    <a:gd name="T10" fmla="*/ 0 w 139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1"/>
                    <a:gd name="T20" fmla="*/ 139 w 139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1">
                      <a:moveTo>
                        <a:pt x="70" y="0"/>
                      </a:moveTo>
                      <a:lnTo>
                        <a:pt x="1" y="69"/>
                      </a:lnTo>
                      <a:lnTo>
                        <a:pt x="0" y="1311"/>
                      </a:lnTo>
                      <a:lnTo>
                        <a:pt x="138" y="1311"/>
                      </a:lnTo>
                      <a:lnTo>
                        <a:pt x="139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57" name="Freeform 178"/>
                <p:cNvSpPr>
                  <a:spLocks/>
                </p:cNvSpPr>
                <p:nvPr/>
              </p:nvSpPr>
              <p:spPr bwMode="auto">
                <a:xfrm>
                  <a:off x="6534" y="2188"/>
                  <a:ext cx="150" cy="8"/>
                </a:xfrm>
                <a:custGeom>
                  <a:avLst/>
                  <a:gdLst>
                    <a:gd name="T0" fmla="*/ 0 w 2693"/>
                    <a:gd name="T1" fmla="*/ 0 h 139"/>
                    <a:gd name="T2" fmla="*/ 0 w 2693"/>
                    <a:gd name="T3" fmla="*/ 0 h 139"/>
                    <a:gd name="T4" fmla="*/ 0 w 2693"/>
                    <a:gd name="T5" fmla="*/ 0 h 139"/>
                    <a:gd name="T6" fmla="*/ 0 w 2693"/>
                    <a:gd name="T7" fmla="*/ 0 h 139"/>
                    <a:gd name="T8" fmla="*/ 0 w 2693"/>
                    <a:gd name="T9" fmla="*/ 0 h 139"/>
                    <a:gd name="T10" fmla="*/ 0 w 2693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3"/>
                    <a:gd name="T19" fmla="*/ 0 h 139"/>
                    <a:gd name="T20" fmla="*/ 2693 w 2693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3" h="139">
                      <a:moveTo>
                        <a:pt x="2693" y="70"/>
                      </a:moveTo>
                      <a:lnTo>
                        <a:pt x="2624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24" y="139"/>
                      </a:lnTo>
                      <a:lnTo>
                        <a:pt x="2693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58" name="Freeform 179"/>
                <p:cNvSpPr>
                  <a:spLocks/>
                </p:cNvSpPr>
                <p:nvPr/>
              </p:nvSpPr>
              <p:spPr bwMode="auto">
                <a:xfrm>
                  <a:off x="6676" y="2192"/>
                  <a:ext cx="8" cy="73"/>
                </a:xfrm>
                <a:custGeom>
                  <a:avLst/>
                  <a:gdLst>
                    <a:gd name="T0" fmla="*/ 0 w 139"/>
                    <a:gd name="T1" fmla="*/ 0 h 1313"/>
                    <a:gd name="T2" fmla="*/ 0 w 139"/>
                    <a:gd name="T3" fmla="*/ 0 h 1313"/>
                    <a:gd name="T4" fmla="*/ 0 w 139"/>
                    <a:gd name="T5" fmla="*/ 0 h 1313"/>
                    <a:gd name="T6" fmla="*/ 0 w 139"/>
                    <a:gd name="T7" fmla="*/ 0 h 1313"/>
                    <a:gd name="T8" fmla="*/ 0 w 139"/>
                    <a:gd name="T9" fmla="*/ 0 h 1313"/>
                    <a:gd name="T10" fmla="*/ 0 w 139"/>
                    <a:gd name="T11" fmla="*/ 0 h 13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3"/>
                    <a:gd name="T20" fmla="*/ 139 w 139"/>
                    <a:gd name="T21" fmla="*/ 1313 h 13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3">
                      <a:moveTo>
                        <a:pt x="70" y="1313"/>
                      </a:moveTo>
                      <a:lnTo>
                        <a:pt x="139" y="1244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44"/>
                      </a:lnTo>
                      <a:lnTo>
                        <a:pt x="70" y="1313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59" name="Freeform 180"/>
                <p:cNvSpPr>
                  <a:spLocks/>
                </p:cNvSpPr>
                <p:nvPr/>
              </p:nvSpPr>
              <p:spPr bwMode="auto">
                <a:xfrm>
                  <a:off x="6533" y="2166"/>
                  <a:ext cx="174" cy="27"/>
                </a:xfrm>
                <a:custGeom>
                  <a:avLst/>
                  <a:gdLst>
                    <a:gd name="T0" fmla="*/ 0 w 3132"/>
                    <a:gd name="T1" fmla="*/ 0 h 473"/>
                    <a:gd name="T2" fmla="*/ 0 w 3132"/>
                    <a:gd name="T3" fmla="*/ 0 h 473"/>
                    <a:gd name="T4" fmla="*/ 0 w 3132"/>
                    <a:gd name="T5" fmla="*/ 0 h 473"/>
                    <a:gd name="T6" fmla="*/ 0 w 3132"/>
                    <a:gd name="T7" fmla="*/ 0 h 473"/>
                    <a:gd name="T8" fmla="*/ 0 w 3132"/>
                    <a:gd name="T9" fmla="*/ 0 h 4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32"/>
                    <a:gd name="T16" fmla="*/ 0 h 473"/>
                    <a:gd name="T17" fmla="*/ 3132 w 3132"/>
                    <a:gd name="T18" fmla="*/ 473 h 4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32" h="473">
                      <a:moveTo>
                        <a:pt x="0" y="473"/>
                      </a:moveTo>
                      <a:lnTo>
                        <a:pt x="473" y="0"/>
                      </a:lnTo>
                      <a:lnTo>
                        <a:pt x="3132" y="0"/>
                      </a:lnTo>
                      <a:lnTo>
                        <a:pt x="2660" y="471"/>
                      </a:lnTo>
                      <a:lnTo>
                        <a:pt x="0" y="473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60" name="Freeform 181"/>
                <p:cNvSpPr>
                  <a:spLocks/>
                </p:cNvSpPr>
                <p:nvPr/>
              </p:nvSpPr>
              <p:spPr bwMode="auto">
                <a:xfrm>
                  <a:off x="6530" y="2163"/>
                  <a:ext cx="32" cy="32"/>
                </a:xfrm>
                <a:custGeom>
                  <a:avLst/>
                  <a:gdLst>
                    <a:gd name="T0" fmla="*/ 0 w 569"/>
                    <a:gd name="T1" fmla="*/ 0 h 590"/>
                    <a:gd name="T2" fmla="*/ 0 w 569"/>
                    <a:gd name="T3" fmla="*/ 0 h 590"/>
                    <a:gd name="T4" fmla="*/ 0 w 569"/>
                    <a:gd name="T5" fmla="*/ 0 h 590"/>
                    <a:gd name="T6" fmla="*/ 0 w 569"/>
                    <a:gd name="T7" fmla="*/ 0 h 590"/>
                    <a:gd name="T8" fmla="*/ 0 w 569"/>
                    <a:gd name="T9" fmla="*/ 0 h 590"/>
                    <a:gd name="T10" fmla="*/ 0 w 569"/>
                    <a:gd name="T11" fmla="*/ 0 h 59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9"/>
                    <a:gd name="T19" fmla="*/ 0 h 590"/>
                    <a:gd name="T20" fmla="*/ 569 w 569"/>
                    <a:gd name="T21" fmla="*/ 590 h 59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9" h="590">
                      <a:moveTo>
                        <a:pt x="521" y="0"/>
                      </a:moveTo>
                      <a:lnTo>
                        <a:pt x="472" y="20"/>
                      </a:lnTo>
                      <a:lnTo>
                        <a:pt x="0" y="493"/>
                      </a:lnTo>
                      <a:lnTo>
                        <a:pt x="97" y="590"/>
                      </a:lnTo>
                      <a:lnTo>
                        <a:pt x="569" y="117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61" name="Freeform 182"/>
                <p:cNvSpPr>
                  <a:spLocks/>
                </p:cNvSpPr>
                <p:nvPr/>
              </p:nvSpPr>
              <p:spPr bwMode="auto">
                <a:xfrm>
                  <a:off x="6559" y="2163"/>
                  <a:ext cx="151" cy="7"/>
                </a:xfrm>
                <a:custGeom>
                  <a:avLst/>
                  <a:gdLst>
                    <a:gd name="T0" fmla="*/ 0 w 2708"/>
                    <a:gd name="T1" fmla="*/ 0 h 138"/>
                    <a:gd name="T2" fmla="*/ 0 w 2708"/>
                    <a:gd name="T3" fmla="*/ 0 h 138"/>
                    <a:gd name="T4" fmla="*/ 0 w 2708"/>
                    <a:gd name="T5" fmla="*/ 0 h 138"/>
                    <a:gd name="T6" fmla="*/ 0 w 2708"/>
                    <a:gd name="T7" fmla="*/ 0 h 138"/>
                    <a:gd name="T8" fmla="*/ 0 w 2708"/>
                    <a:gd name="T9" fmla="*/ 0 h 138"/>
                    <a:gd name="T10" fmla="*/ 0 w 2708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8"/>
                    <a:gd name="T19" fmla="*/ 0 h 138"/>
                    <a:gd name="T20" fmla="*/ 2708 w 2708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8" h="138">
                      <a:moveTo>
                        <a:pt x="2708" y="117"/>
                      </a:moveTo>
                      <a:lnTo>
                        <a:pt x="2659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59" y="138"/>
                      </a:lnTo>
                      <a:lnTo>
                        <a:pt x="2708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62" name="Freeform 183"/>
                <p:cNvSpPr>
                  <a:spLocks/>
                </p:cNvSpPr>
                <p:nvPr/>
              </p:nvSpPr>
              <p:spPr bwMode="auto">
                <a:xfrm>
                  <a:off x="6678" y="2164"/>
                  <a:ext cx="32" cy="32"/>
                </a:xfrm>
                <a:custGeom>
                  <a:avLst/>
                  <a:gdLst>
                    <a:gd name="T0" fmla="*/ 0 w 569"/>
                    <a:gd name="T1" fmla="*/ 0 h 589"/>
                    <a:gd name="T2" fmla="*/ 0 w 569"/>
                    <a:gd name="T3" fmla="*/ 0 h 589"/>
                    <a:gd name="T4" fmla="*/ 0 w 569"/>
                    <a:gd name="T5" fmla="*/ 0 h 589"/>
                    <a:gd name="T6" fmla="*/ 0 w 569"/>
                    <a:gd name="T7" fmla="*/ 0 h 589"/>
                    <a:gd name="T8" fmla="*/ 0 w 569"/>
                    <a:gd name="T9" fmla="*/ 0 h 589"/>
                    <a:gd name="T10" fmla="*/ 0 w 569"/>
                    <a:gd name="T11" fmla="*/ 0 h 5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9"/>
                    <a:gd name="T19" fmla="*/ 0 h 589"/>
                    <a:gd name="T20" fmla="*/ 569 w 569"/>
                    <a:gd name="T21" fmla="*/ 589 h 5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9" h="589">
                      <a:moveTo>
                        <a:pt x="48" y="589"/>
                      </a:moveTo>
                      <a:lnTo>
                        <a:pt x="96" y="569"/>
                      </a:lnTo>
                      <a:lnTo>
                        <a:pt x="569" y="97"/>
                      </a:lnTo>
                      <a:lnTo>
                        <a:pt x="471" y="0"/>
                      </a:lnTo>
                      <a:lnTo>
                        <a:pt x="0" y="471"/>
                      </a:lnTo>
                      <a:lnTo>
                        <a:pt x="48" y="58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63" name="Freeform 184"/>
                <p:cNvSpPr>
                  <a:spLocks/>
                </p:cNvSpPr>
                <p:nvPr/>
              </p:nvSpPr>
              <p:spPr bwMode="auto">
                <a:xfrm>
                  <a:off x="6530" y="2189"/>
                  <a:ext cx="151" cy="8"/>
                </a:xfrm>
                <a:custGeom>
                  <a:avLst/>
                  <a:gdLst>
                    <a:gd name="T0" fmla="*/ 0 w 2708"/>
                    <a:gd name="T1" fmla="*/ 0 h 140"/>
                    <a:gd name="T2" fmla="*/ 0 w 2708"/>
                    <a:gd name="T3" fmla="*/ 0 h 140"/>
                    <a:gd name="T4" fmla="*/ 0 w 2708"/>
                    <a:gd name="T5" fmla="*/ 0 h 140"/>
                    <a:gd name="T6" fmla="*/ 0 w 2708"/>
                    <a:gd name="T7" fmla="*/ 0 h 140"/>
                    <a:gd name="T8" fmla="*/ 0 w 2708"/>
                    <a:gd name="T9" fmla="*/ 0 h 140"/>
                    <a:gd name="T10" fmla="*/ 0 w 2708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8"/>
                    <a:gd name="T19" fmla="*/ 0 h 140"/>
                    <a:gd name="T20" fmla="*/ 2708 w 2708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8" h="140">
                      <a:moveTo>
                        <a:pt x="0" y="22"/>
                      </a:moveTo>
                      <a:lnTo>
                        <a:pt x="48" y="140"/>
                      </a:lnTo>
                      <a:lnTo>
                        <a:pt x="2708" y="138"/>
                      </a:lnTo>
                      <a:lnTo>
                        <a:pt x="2708" y="0"/>
                      </a:lnTo>
                      <a:lnTo>
                        <a:pt x="48" y="2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64" name="Freeform 185"/>
                <p:cNvSpPr>
                  <a:spLocks/>
                </p:cNvSpPr>
                <p:nvPr/>
              </p:nvSpPr>
              <p:spPr bwMode="auto">
                <a:xfrm>
                  <a:off x="6680" y="2166"/>
                  <a:ext cx="27" cy="95"/>
                </a:xfrm>
                <a:custGeom>
                  <a:avLst/>
                  <a:gdLst>
                    <a:gd name="T0" fmla="*/ 0 w 484"/>
                    <a:gd name="T1" fmla="*/ 0 h 1717"/>
                    <a:gd name="T2" fmla="*/ 0 w 484"/>
                    <a:gd name="T3" fmla="*/ 0 h 1717"/>
                    <a:gd name="T4" fmla="*/ 0 w 484"/>
                    <a:gd name="T5" fmla="*/ 0 h 1717"/>
                    <a:gd name="T6" fmla="*/ 0 w 484"/>
                    <a:gd name="T7" fmla="*/ 0 h 1717"/>
                    <a:gd name="T8" fmla="*/ 0 w 484"/>
                    <a:gd name="T9" fmla="*/ 0 h 17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4"/>
                    <a:gd name="T16" fmla="*/ 0 h 1717"/>
                    <a:gd name="T17" fmla="*/ 484 w 484"/>
                    <a:gd name="T18" fmla="*/ 1717 h 17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4" h="1717">
                      <a:moveTo>
                        <a:pt x="1" y="1717"/>
                      </a:moveTo>
                      <a:lnTo>
                        <a:pt x="483" y="1235"/>
                      </a:lnTo>
                      <a:lnTo>
                        <a:pt x="484" y="0"/>
                      </a:lnTo>
                      <a:lnTo>
                        <a:pt x="0" y="484"/>
                      </a:lnTo>
                      <a:lnTo>
                        <a:pt x="1" y="1717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65" name="Freeform 186"/>
                <p:cNvSpPr>
                  <a:spLocks/>
                </p:cNvSpPr>
                <p:nvPr/>
              </p:nvSpPr>
              <p:spPr bwMode="auto">
                <a:xfrm>
                  <a:off x="6678" y="2232"/>
                  <a:ext cx="33" cy="32"/>
                </a:xfrm>
                <a:custGeom>
                  <a:avLst/>
                  <a:gdLst>
                    <a:gd name="T0" fmla="*/ 0 w 600"/>
                    <a:gd name="T1" fmla="*/ 0 h 582"/>
                    <a:gd name="T2" fmla="*/ 0 w 600"/>
                    <a:gd name="T3" fmla="*/ 0 h 582"/>
                    <a:gd name="T4" fmla="*/ 0 w 600"/>
                    <a:gd name="T5" fmla="*/ 0 h 582"/>
                    <a:gd name="T6" fmla="*/ 0 w 600"/>
                    <a:gd name="T7" fmla="*/ 0 h 582"/>
                    <a:gd name="T8" fmla="*/ 0 w 600"/>
                    <a:gd name="T9" fmla="*/ 0 h 582"/>
                    <a:gd name="T10" fmla="*/ 0 w 600"/>
                    <a:gd name="T11" fmla="*/ 0 h 58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00"/>
                    <a:gd name="T19" fmla="*/ 0 h 582"/>
                    <a:gd name="T20" fmla="*/ 600 w 600"/>
                    <a:gd name="T21" fmla="*/ 582 h 58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00" h="582">
                      <a:moveTo>
                        <a:pt x="600" y="50"/>
                      </a:moveTo>
                      <a:lnTo>
                        <a:pt x="482" y="0"/>
                      </a:lnTo>
                      <a:lnTo>
                        <a:pt x="0" y="484"/>
                      </a:lnTo>
                      <a:lnTo>
                        <a:pt x="98" y="582"/>
                      </a:lnTo>
                      <a:lnTo>
                        <a:pt x="580" y="98"/>
                      </a:lnTo>
                      <a:lnTo>
                        <a:pt x="600" y="5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66" name="Freeform 187"/>
                <p:cNvSpPr>
                  <a:spLocks/>
                </p:cNvSpPr>
                <p:nvPr/>
              </p:nvSpPr>
              <p:spPr bwMode="auto">
                <a:xfrm>
                  <a:off x="6703" y="2163"/>
                  <a:ext cx="8" cy="71"/>
                </a:xfrm>
                <a:custGeom>
                  <a:avLst/>
                  <a:gdLst>
                    <a:gd name="T0" fmla="*/ 0 w 139"/>
                    <a:gd name="T1" fmla="*/ 0 h 1283"/>
                    <a:gd name="T2" fmla="*/ 0 w 139"/>
                    <a:gd name="T3" fmla="*/ 0 h 1283"/>
                    <a:gd name="T4" fmla="*/ 0 w 139"/>
                    <a:gd name="T5" fmla="*/ 0 h 1283"/>
                    <a:gd name="T6" fmla="*/ 0 w 139"/>
                    <a:gd name="T7" fmla="*/ 0 h 1283"/>
                    <a:gd name="T8" fmla="*/ 0 w 139"/>
                    <a:gd name="T9" fmla="*/ 0 h 1283"/>
                    <a:gd name="T10" fmla="*/ 0 w 139"/>
                    <a:gd name="T11" fmla="*/ 0 h 12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3"/>
                    <a:gd name="T20" fmla="*/ 139 w 139"/>
                    <a:gd name="T21" fmla="*/ 1283 h 128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3">
                      <a:moveTo>
                        <a:pt x="20" y="0"/>
                      </a:moveTo>
                      <a:lnTo>
                        <a:pt x="1" y="48"/>
                      </a:lnTo>
                      <a:lnTo>
                        <a:pt x="0" y="1283"/>
                      </a:lnTo>
                      <a:lnTo>
                        <a:pt x="138" y="1283"/>
                      </a:lnTo>
                      <a:lnTo>
                        <a:pt x="139" y="48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67" name="Freeform 188"/>
                <p:cNvSpPr>
                  <a:spLocks/>
                </p:cNvSpPr>
                <p:nvPr/>
              </p:nvSpPr>
              <p:spPr bwMode="auto">
                <a:xfrm>
                  <a:off x="6676" y="2163"/>
                  <a:ext cx="34" cy="32"/>
                </a:xfrm>
                <a:custGeom>
                  <a:avLst/>
                  <a:gdLst>
                    <a:gd name="T0" fmla="*/ 0 w 602"/>
                    <a:gd name="T1" fmla="*/ 0 h 581"/>
                    <a:gd name="T2" fmla="*/ 0 w 602"/>
                    <a:gd name="T3" fmla="*/ 0 h 581"/>
                    <a:gd name="T4" fmla="*/ 0 w 602"/>
                    <a:gd name="T5" fmla="*/ 0 h 581"/>
                    <a:gd name="T6" fmla="*/ 0 w 602"/>
                    <a:gd name="T7" fmla="*/ 0 h 581"/>
                    <a:gd name="T8" fmla="*/ 0 w 602"/>
                    <a:gd name="T9" fmla="*/ 0 h 581"/>
                    <a:gd name="T10" fmla="*/ 0 w 602"/>
                    <a:gd name="T11" fmla="*/ 0 h 5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02"/>
                    <a:gd name="T19" fmla="*/ 0 h 581"/>
                    <a:gd name="T20" fmla="*/ 602 w 602"/>
                    <a:gd name="T21" fmla="*/ 581 h 5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02" h="581">
                      <a:moveTo>
                        <a:pt x="0" y="532"/>
                      </a:moveTo>
                      <a:lnTo>
                        <a:pt x="118" y="581"/>
                      </a:lnTo>
                      <a:lnTo>
                        <a:pt x="602" y="97"/>
                      </a:lnTo>
                      <a:lnTo>
                        <a:pt x="503" y="0"/>
                      </a:lnTo>
                      <a:lnTo>
                        <a:pt x="20" y="483"/>
                      </a:lnTo>
                      <a:lnTo>
                        <a:pt x="0" y="532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368" name="Freeform 189"/>
                <p:cNvSpPr>
                  <a:spLocks/>
                </p:cNvSpPr>
                <p:nvPr/>
              </p:nvSpPr>
              <p:spPr bwMode="auto">
                <a:xfrm>
                  <a:off x="6676" y="2193"/>
                  <a:ext cx="8" cy="71"/>
                </a:xfrm>
                <a:custGeom>
                  <a:avLst/>
                  <a:gdLst>
                    <a:gd name="T0" fmla="*/ 0 w 139"/>
                    <a:gd name="T1" fmla="*/ 0 h 1283"/>
                    <a:gd name="T2" fmla="*/ 0 w 139"/>
                    <a:gd name="T3" fmla="*/ 0 h 1283"/>
                    <a:gd name="T4" fmla="*/ 0 w 139"/>
                    <a:gd name="T5" fmla="*/ 0 h 1283"/>
                    <a:gd name="T6" fmla="*/ 0 w 139"/>
                    <a:gd name="T7" fmla="*/ 0 h 1283"/>
                    <a:gd name="T8" fmla="*/ 0 w 139"/>
                    <a:gd name="T9" fmla="*/ 0 h 1283"/>
                    <a:gd name="T10" fmla="*/ 0 w 139"/>
                    <a:gd name="T11" fmla="*/ 0 h 12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3"/>
                    <a:gd name="T20" fmla="*/ 139 w 139"/>
                    <a:gd name="T21" fmla="*/ 1283 h 128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3">
                      <a:moveTo>
                        <a:pt x="119" y="1283"/>
                      </a:moveTo>
                      <a:lnTo>
                        <a:pt x="139" y="1233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3"/>
                      </a:lnTo>
                      <a:lnTo>
                        <a:pt x="119" y="1283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498" name="Group 105"/>
            <p:cNvGrpSpPr/>
            <p:nvPr/>
          </p:nvGrpSpPr>
          <p:grpSpPr>
            <a:xfrm>
              <a:off x="4923656" y="4347465"/>
              <a:ext cx="1944217" cy="449687"/>
              <a:chOff x="5060816" y="4563489"/>
              <a:chExt cx="1944217" cy="449687"/>
            </a:xfrm>
          </p:grpSpPr>
          <p:cxnSp>
            <p:nvCxnSpPr>
              <p:cNvPr id="242" name="Straight Connector 98"/>
              <p:cNvCxnSpPr>
                <a:stCxn id="369" idx="3"/>
                <a:endCxn id="245" idx="1"/>
              </p:cNvCxnSpPr>
              <p:nvPr/>
            </p:nvCxnSpPr>
            <p:spPr>
              <a:xfrm>
                <a:off x="5060816" y="4833156"/>
                <a:ext cx="1944217" cy="0"/>
              </a:xfrm>
              <a:prstGeom prst="line">
                <a:avLst/>
              </a:prstGeom>
              <a:ln w="69850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3" name="Picture 124" descr="DC3 Ico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364088" y="4563489"/>
                <a:ext cx="504056" cy="449687"/>
              </a:xfrm>
              <a:prstGeom prst="rect">
                <a:avLst/>
              </a:prstGeom>
              <a:ln/>
            </p:spPr>
          </p:pic>
          <p:pic>
            <p:nvPicPr>
              <p:cNvPr id="244" name="Picture 124" descr="DC3 Icon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156176" y="4563489"/>
                <a:ext cx="432048" cy="449687"/>
              </a:xfrm>
              <a:prstGeom prst="rect">
                <a:avLst/>
              </a:prstGeom>
              <a:ln/>
            </p:spPr>
          </p:pic>
        </p:grpSp>
      </p:grpSp>
      <p:cxnSp>
        <p:nvCxnSpPr>
          <p:cNvPr id="226" name="Straight Connector 225"/>
          <p:cNvCxnSpPr>
            <a:stCxn id="1126" idx="2"/>
            <a:endCxn id="1079" idx="0"/>
          </p:cNvCxnSpPr>
          <p:nvPr/>
        </p:nvCxnSpPr>
        <p:spPr>
          <a:xfrm>
            <a:off x="1462945" y="4553167"/>
            <a:ext cx="2821023" cy="460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1309" idx="2"/>
            <a:endCxn id="1079" idx="0"/>
          </p:cNvCxnSpPr>
          <p:nvPr/>
        </p:nvCxnSpPr>
        <p:spPr>
          <a:xfrm flipH="1">
            <a:off x="4283968" y="4570848"/>
            <a:ext cx="64400" cy="44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/>
          <p:cNvSpPr/>
          <p:nvPr/>
        </p:nvSpPr>
        <p:spPr>
          <a:xfrm>
            <a:off x="3491880" y="5517232"/>
            <a:ext cx="1572817" cy="297661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大租户安全</a:t>
            </a:r>
            <a:r>
              <a:rPr lang="zh-CN" altLang="en-US" sz="1000" dirty="0" smtClean="0"/>
              <a:t>服务池</a:t>
            </a:r>
            <a:endParaRPr lang="en-US" sz="1000" dirty="0" smtClean="0"/>
          </a:p>
        </p:txBody>
      </p:sp>
      <p:sp>
        <p:nvSpPr>
          <p:cNvPr id="1068" name="Rounded Rectangle 1067"/>
          <p:cNvSpPr/>
          <p:nvPr/>
        </p:nvSpPr>
        <p:spPr>
          <a:xfrm>
            <a:off x="632927" y="2060596"/>
            <a:ext cx="1702353" cy="2592539"/>
          </a:xfrm>
          <a:prstGeom prst="round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</p:txBody>
      </p:sp>
      <p:sp>
        <p:nvSpPr>
          <p:cNvPr id="1069" name="Rounded Rectangle 1068"/>
          <p:cNvSpPr/>
          <p:nvPr/>
        </p:nvSpPr>
        <p:spPr>
          <a:xfrm>
            <a:off x="3519570" y="2060597"/>
            <a:ext cx="1685358" cy="2592539"/>
          </a:xfrm>
          <a:prstGeom prst="round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70" name="Rounded Rectangle 1069"/>
          <p:cNvSpPr/>
          <p:nvPr/>
        </p:nvSpPr>
        <p:spPr>
          <a:xfrm>
            <a:off x="2197207" y="2939815"/>
            <a:ext cx="1510597" cy="70098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</p:txBody>
      </p:sp>
      <p:cxnSp>
        <p:nvCxnSpPr>
          <p:cNvPr id="1073" name="Straight Connector 10"/>
          <p:cNvCxnSpPr/>
          <p:nvPr/>
        </p:nvCxnSpPr>
        <p:spPr>
          <a:xfrm>
            <a:off x="2189683" y="2510328"/>
            <a:ext cx="1519950" cy="0"/>
          </a:xfrm>
          <a:prstGeom prst="line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/>
          <p:cNvCxnSpPr/>
          <p:nvPr/>
        </p:nvCxnSpPr>
        <p:spPr>
          <a:xfrm>
            <a:off x="2153843" y="2544143"/>
            <a:ext cx="1568235" cy="0"/>
          </a:xfrm>
          <a:prstGeom prst="line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Oval 12"/>
          <p:cNvSpPr/>
          <p:nvPr/>
        </p:nvSpPr>
        <p:spPr>
          <a:xfrm>
            <a:off x="2888276" y="2442698"/>
            <a:ext cx="64651" cy="16907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</p:txBody>
      </p:sp>
      <p:sp>
        <p:nvSpPr>
          <p:cNvPr id="1081" name="Rounded Rectangle 18"/>
          <p:cNvSpPr/>
          <p:nvPr/>
        </p:nvSpPr>
        <p:spPr>
          <a:xfrm>
            <a:off x="3662801" y="2122426"/>
            <a:ext cx="880102" cy="72708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核心</a:t>
            </a:r>
            <a:r>
              <a:rPr lang="en-US" altLang="zh-CN" sz="1200" dirty="0" err="1" smtClean="0"/>
              <a:t>VDC</a:t>
            </a:r>
            <a:endParaRPr lang="en-US" sz="1200" dirty="0" smtClean="0"/>
          </a:p>
        </p:txBody>
      </p:sp>
      <p:cxnSp>
        <p:nvCxnSpPr>
          <p:cNvPr id="1086" name="Straight Connector 23"/>
          <p:cNvCxnSpPr>
            <a:endCxn id="1075" idx="0"/>
          </p:cNvCxnSpPr>
          <p:nvPr/>
        </p:nvCxnSpPr>
        <p:spPr>
          <a:xfrm>
            <a:off x="2190967" y="2545187"/>
            <a:ext cx="198049" cy="602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25"/>
          <p:cNvCxnSpPr/>
          <p:nvPr/>
        </p:nvCxnSpPr>
        <p:spPr>
          <a:xfrm>
            <a:off x="2190967" y="2545187"/>
            <a:ext cx="474444" cy="60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26"/>
          <p:cNvCxnSpPr>
            <a:endCxn id="1081" idx="1"/>
          </p:cNvCxnSpPr>
          <p:nvPr/>
        </p:nvCxnSpPr>
        <p:spPr>
          <a:xfrm flipV="1">
            <a:off x="3290109" y="2485968"/>
            <a:ext cx="372692" cy="66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27"/>
          <p:cNvCxnSpPr/>
          <p:nvPr/>
        </p:nvCxnSpPr>
        <p:spPr>
          <a:xfrm>
            <a:off x="2190967" y="2545187"/>
            <a:ext cx="1041086" cy="605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28"/>
          <p:cNvCxnSpPr>
            <a:endCxn id="1081" idx="1"/>
          </p:cNvCxnSpPr>
          <p:nvPr/>
        </p:nvCxnSpPr>
        <p:spPr>
          <a:xfrm flipV="1">
            <a:off x="2723467" y="2485968"/>
            <a:ext cx="939334" cy="66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29"/>
          <p:cNvCxnSpPr/>
          <p:nvPr/>
        </p:nvCxnSpPr>
        <p:spPr>
          <a:xfrm>
            <a:off x="2190967" y="2545187"/>
            <a:ext cx="1318432" cy="602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30"/>
          <p:cNvCxnSpPr>
            <a:endCxn id="1081" idx="1"/>
          </p:cNvCxnSpPr>
          <p:nvPr/>
        </p:nvCxnSpPr>
        <p:spPr>
          <a:xfrm flipV="1">
            <a:off x="3567455" y="2485968"/>
            <a:ext cx="95346" cy="66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/>
          <p:cNvCxnSpPr>
            <a:endCxn id="1075" idx="2"/>
          </p:cNvCxnSpPr>
          <p:nvPr/>
        </p:nvCxnSpPr>
        <p:spPr>
          <a:xfrm flipV="1">
            <a:off x="2076544" y="3519572"/>
            <a:ext cx="312472" cy="499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Connector 1094"/>
          <p:cNvCxnSpPr/>
          <p:nvPr/>
        </p:nvCxnSpPr>
        <p:spPr>
          <a:xfrm flipV="1">
            <a:off x="2076544" y="3522434"/>
            <a:ext cx="588868" cy="496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/>
          <p:cNvCxnSpPr/>
          <p:nvPr/>
        </p:nvCxnSpPr>
        <p:spPr>
          <a:xfrm flipV="1">
            <a:off x="2076544" y="3522434"/>
            <a:ext cx="1155509" cy="496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/>
          <p:cNvCxnSpPr/>
          <p:nvPr/>
        </p:nvCxnSpPr>
        <p:spPr>
          <a:xfrm flipV="1">
            <a:off x="2076544" y="3519572"/>
            <a:ext cx="1432856" cy="499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/>
          <p:cNvCxnSpPr>
            <a:stCxn id="1075" idx="2"/>
          </p:cNvCxnSpPr>
          <p:nvPr/>
        </p:nvCxnSpPr>
        <p:spPr>
          <a:xfrm>
            <a:off x="2389016" y="3519572"/>
            <a:ext cx="1442874" cy="513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/>
          <p:cNvCxnSpPr/>
          <p:nvPr/>
        </p:nvCxnSpPr>
        <p:spPr>
          <a:xfrm>
            <a:off x="2665411" y="3522434"/>
            <a:ext cx="1166479" cy="51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/>
          <p:cNvCxnSpPr/>
          <p:nvPr/>
        </p:nvCxnSpPr>
        <p:spPr>
          <a:xfrm>
            <a:off x="3232053" y="3522434"/>
            <a:ext cx="599838" cy="51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/>
          <p:cNvCxnSpPr/>
          <p:nvPr/>
        </p:nvCxnSpPr>
        <p:spPr>
          <a:xfrm>
            <a:off x="3509399" y="3519572"/>
            <a:ext cx="322492" cy="513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Oval 1101"/>
          <p:cNvSpPr/>
          <p:nvPr/>
        </p:nvSpPr>
        <p:spPr>
          <a:xfrm>
            <a:off x="2250734" y="2753087"/>
            <a:ext cx="1396946" cy="95869"/>
          </a:xfrm>
          <a:prstGeom prst="ellipse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VPC</a:t>
            </a:r>
            <a:endParaRPr lang="en-US" sz="800" dirty="0" smtClean="0"/>
          </a:p>
        </p:txBody>
      </p:sp>
      <p:sp>
        <p:nvSpPr>
          <p:cNvPr id="1103" name="Oval 1102"/>
          <p:cNvSpPr/>
          <p:nvPr/>
        </p:nvSpPr>
        <p:spPr>
          <a:xfrm>
            <a:off x="2170263" y="3802544"/>
            <a:ext cx="1564908" cy="89949"/>
          </a:xfrm>
          <a:prstGeom prst="ellipse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 smtClean="0"/>
              <a:t>VPC</a:t>
            </a:r>
            <a:endParaRPr lang="en-US" sz="800" dirty="0" smtClean="0"/>
          </a:p>
        </p:txBody>
      </p:sp>
      <p:sp>
        <p:nvSpPr>
          <p:cNvPr id="1106" name="Rounded Rectangle 1105"/>
          <p:cNvSpPr/>
          <p:nvPr/>
        </p:nvSpPr>
        <p:spPr>
          <a:xfrm>
            <a:off x="1748543" y="3891940"/>
            <a:ext cx="447122" cy="660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汇聚</a:t>
            </a:r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VDC</a:t>
            </a:r>
            <a:endParaRPr lang="en-US" altLang="zh-CN" sz="1000" dirty="0" smtClean="0"/>
          </a:p>
        </p:txBody>
      </p:sp>
      <p:cxnSp>
        <p:nvCxnSpPr>
          <p:cNvPr id="1109" name="Straight Connector 1108"/>
          <p:cNvCxnSpPr/>
          <p:nvPr/>
        </p:nvCxnSpPr>
        <p:spPr>
          <a:xfrm>
            <a:off x="2203366" y="4186432"/>
            <a:ext cx="1519950" cy="0"/>
          </a:xfrm>
          <a:prstGeom prst="line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/>
          <p:cNvCxnSpPr/>
          <p:nvPr/>
        </p:nvCxnSpPr>
        <p:spPr>
          <a:xfrm>
            <a:off x="2167526" y="4220247"/>
            <a:ext cx="1568235" cy="0"/>
          </a:xfrm>
          <a:prstGeom prst="line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Oval 1110"/>
          <p:cNvSpPr/>
          <p:nvPr/>
        </p:nvSpPr>
        <p:spPr>
          <a:xfrm>
            <a:off x="2897514" y="4135710"/>
            <a:ext cx="64651" cy="169075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</p:txBody>
      </p:sp>
      <p:sp>
        <p:nvSpPr>
          <p:cNvPr id="1126" name="Rounded Rectangle 1125"/>
          <p:cNvSpPr/>
          <p:nvPr/>
        </p:nvSpPr>
        <p:spPr>
          <a:xfrm>
            <a:off x="1239384" y="3892493"/>
            <a:ext cx="447122" cy="660674"/>
          </a:xfrm>
          <a:prstGeom prst="roundRect">
            <a:avLst/>
          </a:prstGeom>
          <a:solidFill>
            <a:srgbClr val="92D05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汇聚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VDC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33" name="Rounded Rectangle 1132"/>
          <p:cNvSpPr/>
          <p:nvPr/>
        </p:nvSpPr>
        <p:spPr>
          <a:xfrm>
            <a:off x="2356859" y="3131338"/>
            <a:ext cx="1224136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共享安全服务池</a:t>
            </a:r>
            <a:endParaRPr lang="en-US" sz="1100" dirty="0"/>
          </a:p>
        </p:txBody>
      </p:sp>
      <p:sp>
        <p:nvSpPr>
          <p:cNvPr id="1307" name="Rounded Rectangle 18"/>
          <p:cNvSpPr/>
          <p:nvPr/>
        </p:nvSpPr>
        <p:spPr>
          <a:xfrm>
            <a:off x="1316495" y="2195234"/>
            <a:ext cx="880102" cy="72708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核心</a:t>
            </a:r>
            <a:r>
              <a:rPr lang="en-US" altLang="zh-CN" sz="1200" dirty="0" err="1" smtClean="0"/>
              <a:t>VDC</a:t>
            </a:r>
            <a:endParaRPr lang="en-US" sz="1200" dirty="0" smtClean="0"/>
          </a:p>
        </p:txBody>
      </p:sp>
      <p:sp>
        <p:nvSpPr>
          <p:cNvPr id="1308" name="Rounded Rectangle 1307"/>
          <p:cNvSpPr/>
          <p:nvPr/>
        </p:nvSpPr>
        <p:spPr>
          <a:xfrm>
            <a:off x="3620751" y="3910824"/>
            <a:ext cx="447122" cy="660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汇聚</a:t>
            </a:r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VDC</a:t>
            </a:r>
            <a:endParaRPr lang="en-US" altLang="zh-CN" sz="1000" dirty="0" smtClean="0"/>
          </a:p>
        </p:txBody>
      </p:sp>
      <p:sp>
        <p:nvSpPr>
          <p:cNvPr id="1309" name="Rounded Rectangle 1308"/>
          <p:cNvSpPr/>
          <p:nvPr/>
        </p:nvSpPr>
        <p:spPr>
          <a:xfrm>
            <a:off x="4124807" y="3910174"/>
            <a:ext cx="447122" cy="660674"/>
          </a:xfrm>
          <a:prstGeom prst="roundRect">
            <a:avLst/>
          </a:prstGeom>
          <a:solidFill>
            <a:srgbClr val="92D05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汇聚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VDC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79" name="Rounded Rectangle 1078"/>
          <p:cNvSpPr/>
          <p:nvPr/>
        </p:nvSpPr>
        <p:spPr>
          <a:xfrm>
            <a:off x="3707904" y="5013176"/>
            <a:ext cx="1152128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大企业租户</a:t>
            </a:r>
            <a:r>
              <a:rPr lang="en-US" altLang="zh-CN" sz="1000" dirty="0" smtClean="0"/>
              <a:t>/</a:t>
            </a:r>
          </a:p>
          <a:p>
            <a:pPr algn="ctr"/>
            <a:r>
              <a:rPr lang="zh-CN" altLang="en-US" sz="1000" dirty="0" smtClean="0"/>
              <a:t>私有</a:t>
            </a:r>
            <a:r>
              <a:rPr lang="zh-CN" altLang="en-US" sz="1000" dirty="0" smtClean="0"/>
              <a:t>业务</a:t>
            </a:r>
            <a:endParaRPr lang="en-US" sz="1000" dirty="0" smtClean="0"/>
          </a:p>
        </p:txBody>
      </p:sp>
      <p:sp>
        <p:nvSpPr>
          <p:cNvPr id="1037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588861" cy="838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混合云安全</a:t>
            </a:r>
            <a:r>
              <a:rPr lang="zh-CN" altLang="en-US" dirty="0" smtClean="0"/>
              <a:t>架构模型</a:t>
            </a:r>
            <a:r>
              <a:rPr lang="en-US" altLang="zh-CN" dirty="0" smtClean="0"/>
              <a:t>-</a:t>
            </a:r>
            <a:r>
              <a:rPr lang="zh-CN" altLang="en-US" sz="2800" dirty="0" smtClean="0"/>
              <a:t>二层安全结构</a:t>
            </a:r>
            <a:endParaRPr lang="en-US" sz="2800" dirty="0"/>
          </a:p>
        </p:txBody>
      </p:sp>
      <p:sp>
        <p:nvSpPr>
          <p:cNvPr id="1043" name="Rounded Rectangle 1042"/>
          <p:cNvSpPr/>
          <p:nvPr/>
        </p:nvSpPr>
        <p:spPr>
          <a:xfrm>
            <a:off x="4641926" y="3910363"/>
            <a:ext cx="447122" cy="66067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汇聚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VDC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054" name="Rounded Rectangle 1053"/>
          <p:cNvSpPr/>
          <p:nvPr/>
        </p:nvSpPr>
        <p:spPr>
          <a:xfrm>
            <a:off x="725357" y="3897300"/>
            <a:ext cx="447122" cy="66067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汇聚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VDC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56" name="Straight Connector 1055"/>
          <p:cNvCxnSpPr>
            <a:stCxn id="1081" idx="2"/>
            <a:endCxn id="1309" idx="0"/>
          </p:cNvCxnSpPr>
          <p:nvPr/>
        </p:nvCxnSpPr>
        <p:spPr>
          <a:xfrm>
            <a:off x="4102852" y="2849509"/>
            <a:ext cx="245516" cy="10606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/>
          <p:cNvCxnSpPr>
            <a:stCxn id="1126" idx="0"/>
            <a:endCxn id="1307" idx="2"/>
          </p:cNvCxnSpPr>
          <p:nvPr/>
        </p:nvCxnSpPr>
        <p:spPr>
          <a:xfrm flipV="1">
            <a:off x="1462945" y="2922317"/>
            <a:ext cx="293601" cy="970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/>
          <p:cNvSpPr txBox="1"/>
          <p:nvPr/>
        </p:nvSpPr>
        <p:spPr>
          <a:xfrm>
            <a:off x="6228184" y="1297216"/>
            <a:ext cx="1316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边界防火墙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0" lvl="1">
              <a:buFont typeface="Arial" pitchFamily="34" charset="0"/>
              <a:buChar char="•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高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并发连接</a:t>
            </a:r>
            <a:endParaRPr lang="en-US" altLang="en-US" sz="1200" dirty="0" smtClean="0">
              <a:latin typeface="华文细黑" pitchFamily="2" charset="-122"/>
              <a:ea typeface="华文细黑" pitchFamily="2" charset="-122"/>
            </a:endParaRPr>
          </a:p>
          <a:p>
            <a:pPr marL="0" lvl="1">
              <a:buFont typeface="Arial" pitchFamily="34" charset="0"/>
              <a:buChar char="•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高每秒新建连接</a:t>
            </a:r>
            <a:endParaRPr lang="en-US" altLang="en-US" sz="1200" dirty="0" smtClean="0">
              <a:latin typeface="华文细黑" pitchFamily="2" charset="-122"/>
              <a:ea typeface="华文细黑" pitchFamily="2" charset="-122"/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DDOS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攻击防护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IPS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威胁防御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0" lvl="1">
              <a:buFont typeface="Arial" pitchFamily="34" charset="0"/>
              <a:buChar char="•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地址转换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063" name="Straight Connector 1062"/>
          <p:cNvCxnSpPr>
            <a:stCxn id="1081" idx="2"/>
            <a:endCxn id="1043" idx="0"/>
          </p:cNvCxnSpPr>
          <p:nvPr/>
        </p:nvCxnSpPr>
        <p:spPr>
          <a:xfrm>
            <a:off x="4102852" y="2849509"/>
            <a:ext cx="762635" cy="1060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/>
          <p:cNvCxnSpPr>
            <a:stCxn id="1307" idx="2"/>
            <a:endCxn id="1054" idx="0"/>
          </p:cNvCxnSpPr>
          <p:nvPr/>
        </p:nvCxnSpPr>
        <p:spPr>
          <a:xfrm flipH="1">
            <a:off x="948918" y="2922317"/>
            <a:ext cx="807628" cy="9749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Straight Connector 1103"/>
          <p:cNvCxnSpPr/>
          <p:nvPr/>
        </p:nvCxnSpPr>
        <p:spPr>
          <a:xfrm rot="5400000" flipH="1" flipV="1">
            <a:off x="1103256" y="5811265"/>
            <a:ext cx="135905" cy="1045"/>
          </a:xfrm>
          <a:prstGeom prst="line">
            <a:avLst/>
          </a:prstGeom>
          <a:ln w="63500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5" name="Group 312"/>
          <p:cNvGrpSpPr/>
          <p:nvPr/>
        </p:nvGrpSpPr>
        <p:grpSpPr>
          <a:xfrm>
            <a:off x="855280" y="5828775"/>
            <a:ext cx="398813" cy="882740"/>
            <a:chOff x="5076056" y="5133269"/>
            <a:chExt cx="695450" cy="841429"/>
          </a:xfrm>
        </p:grpSpPr>
        <p:grpSp>
          <p:nvGrpSpPr>
            <p:cNvPr id="1955" name="Group 440"/>
            <p:cNvGrpSpPr>
              <a:grpSpLocks/>
            </p:cNvGrpSpPr>
            <p:nvPr/>
          </p:nvGrpSpPr>
          <p:grpSpPr bwMode="auto">
            <a:xfrm>
              <a:off x="5146959" y="5832300"/>
              <a:ext cx="559678" cy="142398"/>
              <a:chOff x="7744288" y="2938915"/>
              <a:chExt cx="894558" cy="382135"/>
            </a:xfrm>
          </p:grpSpPr>
          <p:grpSp>
            <p:nvGrpSpPr>
              <p:cNvPr id="2084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088" name="Freeform 61"/>
                <p:cNvSpPr>
                  <a:spLocks/>
                </p:cNvSpPr>
                <p:nvPr/>
              </p:nvSpPr>
              <p:spPr bwMode="auto">
                <a:xfrm>
                  <a:off x="7744288" y="3144007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89" name="Freeform 63"/>
                <p:cNvSpPr>
                  <a:spLocks/>
                </p:cNvSpPr>
                <p:nvPr/>
              </p:nvSpPr>
              <p:spPr bwMode="auto">
                <a:xfrm>
                  <a:off x="8429072" y="2939131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90" name="Freeform 65"/>
                <p:cNvSpPr>
                  <a:spLocks/>
                </p:cNvSpPr>
                <p:nvPr/>
              </p:nvSpPr>
              <p:spPr bwMode="auto">
                <a:xfrm>
                  <a:off x="7744288" y="2939131"/>
                  <a:ext cx="894558" cy="204876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085" name="Straight Connector 1079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086" name="Straight Connector 1080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087" name="Rectangle 1081"/>
              <p:cNvSpPr>
                <a:spLocks noChangeArrowheads="1"/>
              </p:cNvSpPr>
              <p:nvPr/>
            </p:nvSpPr>
            <p:spPr bwMode="auto">
              <a:xfrm>
                <a:off x="7802157" y="3210765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956" name="Group 448"/>
            <p:cNvGrpSpPr>
              <a:grpSpLocks/>
            </p:cNvGrpSpPr>
            <p:nvPr/>
          </p:nvGrpSpPr>
          <p:grpSpPr bwMode="auto">
            <a:xfrm>
              <a:off x="5146959" y="5765369"/>
              <a:ext cx="559678" cy="142397"/>
              <a:chOff x="7744288" y="2938915"/>
              <a:chExt cx="894558" cy="382135"/>
            </a:xfrm>
          </p:grpSpPr>
          <p:grpSp>
            <p:nvGrpSpPr>
              <p:cNvPr id="2077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081" name="Freeform 61"/>
                <p:cNvSpPr>
                  <a:spLocks/>
                </p:cNvSpPr>
                <p:nvPr/>
              </p:nvSpPr>
              <p:spPr bwMode="auto">
                <a:xfrm>
                  <a:off x="7744288" y="3144066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82" name="Freeform 63"/>
                <p:cNvSpPr>
                  <a:spLocks/>
                </p:cNvSpPr>
                <p:nvPr/>
              </p:nvSpPr>
              <p:spPr bwMode="auto">
                <a:xfrm>
                  <a:off x="8429072" y="2939189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83" name="Freeform 65"/>
                <p:cNvSpPr>
                  <a:spLocks/>
                </p:cNvSpPr>
                <p:nvPr/>
              </p:nvSpPr>
              <p:spPr bwMode="auto">
                <a:xfrm>
                  <a:off x="7744288" y="2939189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078" name="Straight Connector 1072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079" name="Straight Connector 1073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080" name="Rectangle 1074"/>
              <p:cNvSpPr>
                <a:spLocks noChangeArrowheads="1"/>
              </p:cNvSpPr>
              <p:nvPr/>
            </p:nvSpPr>
            <p:spPr bwMode="auto">
              <a:xfrm>
                <a:off x="7802157" y="3210824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957" name="Group 456"/>
            <p:cNvGrpSpPr>
              <a:grpSpLocks/>
            </p:cNvGrpSpPr>
            <p:nvPr/>
          </p:nvGrpSpPr>
          <p:grpSpPr bwMode="auto">
            <a:xfrm>
              <a:off x="5146959" y="5698443"/>
              <a:ext cx="559678" cy="142397"/>
              <a:chOff x="7744288" y="2938915"/>
              <a:chExt cx="894558" cy="382135"/>
            </a:xfrm>
          </p:grpSpPr>
          <p:grpSp>
            <p:nvGrpSpPr>
              <p:cNvPr id="2070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074" name="Freeform 61"/>
                <p:cNvSpPr>
                  <a:spLocks/>
                </p:cNvSpPr>
                <p:nvPr/>
              </p:nvSpPr>
              <p:spPr bwMode="auto">
                <a:xfrm>
                  <a:off x="7744288" y="3144112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75" name="Freeform 63"/>
                <p:cNvSpPr>
                  <a:spLocks/>
                </p:cNvSpPr>
                <p:nvPr/>
              </p:nvSpPr>
              <p:spPr bwMode="auto">
                <a:xfrm>
                  <a:off x="8429072" y="2939235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76" name="Freeform 65"/>
                <p:cNvSpPr>
                  <a:spLocks/>
                </p:cNvSpPr>
                <p:nvPr/>
              </p:nvSpPr>
              <p:spPr bwMode="auto">
                <a:xfrm>
                  <a:off x="7744288" y="2939235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071" name="Straight Connector 1065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072" name="Straight Connector 1066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073" name="Rectangle 1067"/>
              <p:cNvSpPr>
                <a:spLocks noChangeArrowheads="1"/>
              </p:cNvSpPr>
              <p:nvPr/>
            </p:nvSpPr>
            <p:spPr bwMode="auto">
              <a:xfrm>
                <a:off x="7802157" y="3210871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958" name="Group 464"/>
            <p:cNvGrpSpPr>
              <a:grpSpLocks/>
            </p:cNvGrpSpPr>
            <p:nvPr/>
          </p:nvGrpSpPr>
          <p:grpSpPr bwMode="auto">
            <a:xfrm>
              <a:off x="5146959" y="5631517"/>
              <a:ext cx="559678" cy="142397"/>
              <a:chOff x="7744288" y="2938915"/>
              <a:chExt cx="894558" cy="382135"/>
            </a:xfrm>
          </p:grpSpPr>
          <p:grpSp>
            <p:nvGrpSpPr>
              <p:cNvPr id="2063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067" name="Freeform 61"/>
                <p:cNvSpPr>
                  <a:spLocks/>
                </p:cNvSpPr>
                <p:nvPr/>
              </p:nvSpPr>
              <p:spPr bwMode="auto">
                <a:xfrm>
                  <a:off x="7744288" y="3144157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68" name="Freeform 63"/>
                <p:cNvSpPr>
                  <a:spLocks/>
                </p:cNvSpPr>
                <p:nvPr/>
              </p:nvSpPr>
              <p:spPr bwMode="auto">
                <a:xfrm>
                  <a:off x="8429072" y="2939280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69" name="Freeform 65"/>
                <p:cNvSpPr>
                  <a:spLocks/>
                </p:cNvSpPr>
                <p:nvPr/>
              </p:nvSpPr>
              <p:spPr bwMode="auto">
                <a:xfrm>
                  <a:off x="7744288" y="2939280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064" name="Straight Connector 1058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065" name="Straight Connector 1059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066" name="Rectangle 1060"/>
              <p:cNvSpPr>
                <a:spLocks noChangeArrowheads="1"/>
              </p:cNvSpPr>
              <p:nvPr/>
            </p:nvSpPr>
            <p:spPr bwMode="auto">
              <a:xfrm>
                <a:off x="7802157" y="3210915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959" name="Group 472"/>
            <p:cNvGrpSpPr>
              <a:grpSpLocks/>
            </p:cNvGrpSpPr>
            <p:nvPr/>
          </p:nvGrpSpPr>
          <p:grpSpPr bwMode="auto">
            <a:xfrm>
              <a:off x="5146959" y="5564591"/>
              <a:ext cx="559678" cy="142397"/>
              <a:chOff x="7744288" y="2938915"/>
              <a:chExt cx="894558" cy="382135"/>
            </a:xfrm>
          </p:grpSpPr>
          <p:grpSp>
            <p:nvGrpSpPr>
              <p:cNvPr id="2056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060" name="Freeform 61"/>
                <p:cNvSpPr>
                  <a:spLocks/>
                </p:cNvSpPr>
                <p:nvPr/>
              </p:nvSpPr>
              <p:spPr bwMode="auto">
                <a:xfrm>
                  <a:off x="7744288" y="3144205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61" name="Freeform 63"/>
                <p:cNvSpPr>
                  <a:spLocks/>
                </p:cNvSpPr>
                <p:nvPr/>
              </p:nvSpPr>
              <p:spPr bwMode="auto">
                <a:xfrm>
                  <a:off x="8429072" y="2939328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62" name="Freeform 65"/>
                <p:cNvSpPr>
                  <a:spLocks/>
                </p:cNvSpPr>
                <p:nvPr/>
              </p:nvSpPr>
              <p:spPr bwMode="auto">
                <a:xfrm>
                  <a:off x="7744288" y="2939328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057" name="Straight Connector 1051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058" name="Straight Connector 1052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059" name="Rectangle 1053"/>
              <p:cNvSpPr>
                <a:spLocks noChangeArrowheads="1"/>
              </p:cNvSpPr>
              <p:nvPr/>
            </p:nvSpPr>
            <p:spPr bwMode="auto">
              <a:xfrm>
                <a:off x="7802157" y="3210963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960" name="Group 400"/>
            <p:cNvGrpSpPr>
              <a:grpSpLocks/>
            </p:cNvGrpSpPr>
            <p:nvPr/>
          </p:nvGrpSpPr>
          <p:grpSpPr bwMode="auto">
            <a:xfrm>
              <a:off x="5146959" y="5500475"/>
              <a:ext cx="559678" cy="142398"/>
              <a:chOff x="7744288" y="2938915"/>
              <a:chExt cx="894558" cy="382135"/>
            </a:xfrm>
          </p:grpSpPr>
          <p:grpSp>
            <p:nvGrpSpPr>
              <p:cNvPr id="2049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053" name="Freeform 61"/>
                <p:cNvSpPr>
                  <a:spLocks/>
                </p:cNvSpPr>
                <p:nvPr/>
              </p:nvSpPr>
              <p:spPr bwMode="auto">
                <a:xfrm>
                  <a:off x="7744288" y="3143615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54" name="Freeform 63"/>
                <p:cNvSpPr>
                  <a:spLocks/>
                </p:cNvSpPr>
                <p:nvPr/>
              </p:nvSpPr>
              <p:spPr bwMode="auto">
                <a:xfrm>
                  <a:off x="8429072" y="2938738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55" name="Freeform 65"/>
                <p:cNvSpPr>
                  <a:spLocks/>
                </p:cNvSpPr>
                <p:nvPr/>
              </p:nvSpPr>
              <p:spPr bwMode="auto">
                <a:xfrm>
                  <a:off x="7744288" y="2938738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050" name="Straight Connector 1122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051" name="Straight Connector 1123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052" name="Rectangle 1124"/>
              <p:cNvSpPr>
                <a:spLocks noChangeArrowheads="1"/>
              </p:cNvSpPr>
              <p:nvPr/>
            </p:nvSpPr>
            <p:spPr bwMode="auto">
              <a:xfrm>
                <a:off x="7802157" y="3210372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961" name="Group 408"/>
            <p:cNvGrpSpPr>
              <a:grpSpLocks/>
            </p:cNvGrpSpPr>
            <p:nvPr/>
          </p:nvGrpSpPr>
          <p:grpSpPr bwMode="auto">
            <a:xfrm>
              <a:off x="5146959" y="5433548"/>
              <a:ext cx="559678" cy="142397"/>
              <a:chOff x="7744288" y="2938915"/>
              <a:chExt cx="894558" cy="382135"/>
            </a:xfrm>
          </p:grpSpPr>
          <p:grpSp>
            <p:nvGrpSpPr>
              <p:cNvPr id="2042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046" name="Freeform 61"/>
                <p:cNvSpPr>
                  <a:spLocks/>
                </p:cNvSpPr>
                <p:nvPr/>
              </p:nvSpPr>
              <p:spPr bwMode="auto">
                <a:xfrm>
                  <a:off x="7744288" y="3143667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47" name="Freeform 63"/>
                <p:cNvSpPr>
                  <a:spLocks/>
                </p:cNvSpPr>
                <p:nvPr/>
              </p:nvSpPr>
              <p:spPr bwMode="auto">
                <a:xfrm>
                  <a:off x="8429072" y="2938789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48" name="Freeform 65"/>
                <p:cNvSpPr>
                  <a:spLocks/>
                </p:cNvSpPr>
                <p:nvPr/>
              </p:nvSpPr>
              <p:spPr bwMode="auto">
                <a:xfrm>
                  <a:off x="7744288" y="2938789"/>
                  <a:ext cx="894558" cy="204878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043" name="Straight Connector 1130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044" name="Straight Connector 1131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045" name="Rectangle 1132"/>
              <p:cNvSpPr>
                <a:spLocks noChangeArrowheads="1"/>
              </p:cNvSpPr>
              <p:nvPr/>
            </p:nvSpPr>
            <p:spPr bwMode="auto">
              <a:xfrm>
                <a:off x="7802157" y="3210424"/>
                <a:ext cx="255588" cy="57551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962" name="Group 416"/>
            <p:cNvGrpSpPr>
              <a:grpSpLocks/>
            </p:cNvGrpSpPr>
            <p:nvPr/>
          </p:nvGrpSpPr>
          <p:grpSpPr bwMode="auto">
            <a:xfrm>
              <a:off x="5146959" y="5366626"/>
              <a:ext cx="559678" cy="142398"/>
              <a:chOff x="7744288" y="2938915"/>
              <a:chExt cx="894558" cy="382135"/>
            </a:xfrm>
          </p:grpSpPr>
          <p:grpSp>
            <p:nvGrpSpPr>
              <p:cNvPr id="2035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039" name="Freeform 61"/>
                <p:cNvSpPr>
                  <a:spLocks/>
                </p:cNvSpPr>
                <p:nvPr/>
              </p:nvSpPr>
              <p:spPr bwMode="auto">
                <a:xfrm>
                  <a:off x="7744288" y="3143701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40" name="Freeform 63"/>
                <p:cNvSpPr>
                  <a:spLocks/>
                </p:cNvSpPr>
                <p:nvPr/>
              </p:nvSpPr>
              <p:spPr bwMode="auto">
                <a:xfrm>
                  <a:off x="8429072" y="2938824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41" name="Freeform 65"/>
                <p:cNvSpPr>
                  <a:spLocks/>
                </p:cNvSpPr>
                <p:nvPr/>
              </p:nvSpPr>
              <p:spPr bwMode="auto">
                <a:xfrm>
                  <a:off x="7744288" y="2938824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036" name="Straight Connector 1138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037" name="Straight Connector 1139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038" name="Rectangle 1140"/>
              <p:cNvSpPr>
                <a:spLocks noChangeArrowheads="1"/>
              </p:cNvSpPr>
              <p:nvPr/>
            </p:nvSpPr>
            <p:spPr bwMode="auto">
              <a:xfrm>
                <a:off x="7802157" y="3210458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963" name="Group 424"/>
            <p:cNvGrpSpPr>
              <a:grpSpLocks/>
            </p:cNvGrpSpPr>
            <p:nvPr/>
          </p:nvGrpSpPr>
          <p:grpSpPr bwMode="auto">
            <a:xfrm>
              <a:off x="5146959" y="5299696"/>
              <a:ext cx="559678" cy="142397"/>
              <a:chOff x="7744288" y="2938915"/>
              <a:chExt cx="894558" cy="382135"/>
            </a:xfrm>
          </p:grpSpPr>
          <p:grpSp>
            <p:nvGrpSpPr>
              <p:cNvPr id="2028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032" name="Freeform 61"/>
                <p:cNvSpPr>
                  <a:spLocks/>
                </p:cNvSpPr>
                <p:nvPr/>
              </p:nvSpPr>
              <p:spPr bwMode="auto">
                <a:xfrm>
                  <a:off x="7744288" y="3143758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33" name="Freeform 63"/>
                <p:cNvSpPr>
                  <a:spLocks/>
                </p:cNvSpPr>
                <p:nvPr/>
              </p:nvSpPr>
              <p:spPr bwMode="auto">
                <a:xfrm>
                  <a:off x="8429072" y="2938880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34" name="Freeform 65"/>
                <p:cNvSpPr>
                  <a:spLocks/>
                </p:cNvSpPr>
                <p:nvPr/>
              </p:nvSpPr>
              <p:spPr bwMode="auto">
                <a:xfrm>
                  <a:off x="7744288" y="2938880"/>
                  <a:ext cx="894558" cy="204878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029" name="Straight Connector 1146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030" name="Straight Connector 1147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031" name="Rectangle 1148"/>
              <p:cNvSpPr>
                <a:spLocks noChangeArrowheads="1"/>
              </p:cNvSpPr>
              <p:nvPr/>
            </p:nvSpPr>
            <p:spPr bwMode="auto">
              <a:xfrm>
                <a:off x="7802157" y="3210515"/>
                <a:ext cx="255588" cy="57551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964" name="Group 432"/>
            <p:cNvGrpSpPr>
              <a:grpSpLocks/>
            </p:cNvGrpSpPr>
            <p:nvPr/>
          </p:nvGrpSpPr>
          <p:grpSpPr bwMode="auto">
            <a:xfrm>
              <a:off x="5146959" y="5232774"/>
              <a:ext cx="559678" cy="142398"/>
              <a:chOff x="7744288" y="2938915"/>
              <a:chExt cx="894558" cy="382135"/>
            </a:xfrm>
          </p:grpSpPr>
          <p:grpSp>
            <p:nvGrpSpPr>
              <p:cNvPr id="2021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025" name="Freeform 61"/>
                <p:cNvSpPr>
                  <a:spLocks/>
                </p:cNvSpPr>
                <p:nvPr/>
              </p:nvSpPr>
              <p:spPr bwMode="auto">
                <a:xfrm>
                  <a:off x="7744288" y="3143792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26" name="Freeform 63"/>
                <p:cNvSpPr>
                  <a:spLocks/>
                </p:cNvSpPr>
                <p:nvPr/>
              </p:nvSpPr>
              <p:spPr bwMode="auto">
                <a:xfrm>
                  <a:off x="8429072" y="2938915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027" name="Freeform 65"/>
                <p:cNvSpPr>
                  <a:spLocks/>
                </p:cNvSpPr>
                <p:nvPr/>
              </p:nvSpPr>
              <p:spPr bwMode="auto">
                <a:xfrm>
                  <a:off x="7744288" y="2938915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022" name="Straight Connector 1154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023" name="Straight Connector 1155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024" name="Rectangle 1156"/>
              <p:cNvSpPr>
                <a:spLocks noChangeArrowheads="1"/>
              </p:cNvSpPr>
              <p:nvPr/>
            </p:nvSpPr>
            <p:spPr bwMode="auto">
              <a:xfrm>
                <a:off x="7802157" y="3210549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cxnSp>
          <p:nvCxnSpPr>
            <p:cNvPr id="1965" name="Straight Connector 1217"/>
            <p:cNvCxnSpPr>
              <a:cxnSpLocks noChangeShapeType="1"/>
            </p:cNvCxnSpPr>
            <p:nvPr/>
          </p:nvCxnSpPr>
          <p:spPr bwMode="auto">
            <a:xfrm>
              <a:off x="5083599" y="534600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966" name="Straight Connector 1265"/>
            <p:cNvCxnSpPr>
              <a:cxnSpLocks noChangeShapeType="1"/>
            </p:cNvCxnSpPr>
            <p:nvPr/>
          </p:nvCxnSpPr>
          <p:spPr bwMode="auto">
            <a:xfrm>
              <a:off x="5083599" y="541291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967" name="Straight Connector 1266"/>
            <p:cNvCxnSpPr>
              <a:cxnSpLocks noChangeShapeType="1"/>
            </p:cNvCxnSpPr>
            <p:nvPr/>
          </p:nvCxnSpPr>
          <p:spPr bwMode="auto">
            <a:xfrm>
              <a:off x="5083599" y="5478965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968" name="Straight Connector 1267"/>
            <p:cNvCxnSpPr>
              <a:cxnSpLocks noChangeShapeType="1"/>
            </p:cNvCxnSpPr>
            <p:nvPr/>
          </p:nvCxnSpPr>
          <p:spPr bwMode="auto">
            <a:xfrm>
              <a:off x="5083599" y="554587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969" name="Straight Connector 1268"/>
            <p:cNvCxnSpPr>
              <a:cxnSpLocks noChangeShapeType="1"/>
            </p:cNvCxnSpPr>
            <p:nvPr/>
          </p:nvCxnSpPr>
          <p:spPr bwMode="auto">
            <a:xfrm>
              <a:off x="5083599" y="561192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970" name="Straight Connector 1269"/>
            <p:cNvCxnSpPr>
              <a:cxnSpLocks noChangeShapeType="1"/>
            </p:cNvCxnSpPr>
            <p:nvPr/>
          </p:nvCxnSpPr>
          <p:spPr bwMode="auto">
            <a:xfrm>
              <a:off x="5083599" y="567883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971" name="Straight Connector 1270"/>
            <p:cNvCxnSpPr>
              <a:cxnSpLocks noChangeShapeType="1"/>
            </p:cNvCxnSpPr>
            <p:nvPr/>
          </p:nvCxnSpPr>
          <p:spPr bwMode="auto">
            <a:xfrm>
              <a:off x="5083599" y="574488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972" name="Straight Connector 1271"/>
            <p:cNvCxnSpPr>
              <a:cxnSpLocks noChangeShapeType="1"/>
            </p:cNvCxnSpPr>
            <p:nvPr/>
          </p:nvCxnSpPr>
          <p:spPr bwMode="auto">
            <a:xfrm>
              <a:off x="5083599" y="581179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973" name="Straight Connector 1300"/>
            <p:cNvCxnSpPr>
              <a:cxnSpLocks noChangeShapeType="1"/>
            </p:cNvCxnSpPr>
            <p:nvPr/>
          </p:nvCxnSpPr>
          <p:spPr bwMode="auto">
            <a:xfrm>
              <a:off x="5076056" y="5189884"/>
              <a:ext cx="2" cy="61538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</p:spPr>
        </p:cxnSp>
        <p:sp>
          <p:nvSpPr>
            <p:cNvPr id="1974" name="Freeform 62"/>
            <p:cNvSpPr>
              <a:spLocks/>
            </p:cNvSpPr>
            <p:nvPr/>
          </p:nvSpPr>
          <p:spPr bwMode="auto">
            <a:xfrm>
              <a:off x="5622157" y="5133269"/>
              <a:ext cx="149349" cy="135533"/>
            </a:xfrm>
            <a:custGeom>
              <a:avLst/>
              <a:gdLst>
                <a:gd name="T0" fmla="*/ 0 w 127"/>
                <a:gd name="T1" fmla="*/ 2147483647 h 232"/>
                <a:gd name="T2" fmla="*/ 2147483647 w 127"/>
                <a:gd name="T3" fmla="*/ 0 h 232"/>
                <a:gd name="T4" fmla="*/ 2147483647 w 127"/>
                <a:gd name="T5" fmla="*/ 2147483647 h 232"/>
                <a:gd name="T6" fmla="*/ 0 w 127"/>
                <a:gd name="T7" fmla="*/ 2147483647 h 232"/>
                <a:gd name="T8" fmla="*/ 0 w 127"/>
                <a:gd name="T9" fmla="*/ 2147483647 h 232"/>
                <a:gd name="T10" fmla="*/ 0 w 127"/>
                <a:gd name="T11" fmla="*/ 2147483647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232"/>
                <a:gd name="T20" fmla="*/ 127 w 127"/>
                <a:gd name="T21" fmla="*/ 232 h 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232">
                  <a:moveTo>
                    <a:pt x="0" y="125"/>
                  </a:moveTo>
                  <a:lnTo>
                    <a:pt x="127" y="0"/>
                  </a:lnTo>
                  <a:lnTo>
                    <a:pt x="127" y="106"/>
                  </a:lnTo>
                  <a:lnTo>
                    <a:pt x="0" y="23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015B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75" name="Freeform 63"/>
            <p:cNvSpPr>
              <a:spLocks/>
            </p:cNvSpPr>
            <p:nvPr/>
          </p:nvSpPr>
          <p:spPr bwMode="auto">
            <a:xfrm>
              <a:off x="5622157" y="5133269"/>
              <a:ext cx="149349" cy="135533"/>
            </a:xfrm>
            <a:custGeom>
              <a:avLst/>
              <a:gdLst>
                <a:gd name="T0" fmla="*/ 0 w 127"/>
                <a:gd name="T1" fmla="*/ 2147483647 h 232"/>
                <a:gd name="T2" fmla="*/ 2147483647 w 127"/>
                <a:gd name="T3" fmla="*/ 0 h 232"/>
                <a:gd name="T4" fmla="*/ 2147483647 w 127"/>
                <a:gd name="T5" fmla="*/ 2147483647 h 232"/>
                <a:gd name="T6" fmla="*/ 0 w 127"/>
                <a:gd name="T7" fmla="*/ 2147483647 h 232"/>
                <a:gd name="T8" fmla="*/ 0 w 127"/>
                <a:gd name="T9" fmla="*/ 2147483647 h 232"/>
                <a:gd name="T10" fmla="*/ 0 w 127"/>
                <a:gd name="T11" fmla="*/ 2147483647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232"/>
                <a:gd name="T20" fmla="*/ 127 w 127"/>
                <a:gd name="T21" fmla="*/ 232 h 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232">
                  <a:moveTo>
                    <a:pt x="0" y="125"/>
                  </a:moveTo>
                  <a:lnTo>
                    <a:pt x="127" y="0"/>
                  </a:lnTo>
                  <a:lnTo>
                    <a:pt x="127" y="106"/>
                  </a:lnTo>
                  <a:lnTo>
                    <a:pt x="0" y="23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666699"/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76" name="Freeform 60"/>
            <p:cNvSpPr>
              <a:spLocks/>
            </p:cNvSpPr>
            <p:nvPr/>
          </p:nvSpPr>
          <p:spPr bwMode="auto">
            <a:xfrm>
              <a:off x="5137908" y="5216476"/>
              <a:ext cx="484249" cy="52326"/>
            </a:xfrm>
            <a:custGeom>
              <a:avLst/>
              <a:gdLst>
                <a:gd name="T0" fmla="*/ 0 w 414"/>
                <a:gd name="T1" fmla="*/ 0 h 107"/>
                <a:gd name="T2" fmla="*/ 0 w 414"/>
                <a:gd name="T3" fmla="*/ 2147483647 h 107"/>
                <a:gd name="T4" fmla="*/ 2147483647 w 414"/>
                <a:gd name="T5" fmla="*/ 2147483647 h 107"/>
                <a:gd name="T6" fmla="*/ 2147483647 w 414"/>
                <a:gd name="T7" fmla="*/ 0 h 107"/>
                <a:gd name="T8" fmla="*/ 0 w 414"/>
                <a:gd name="T9" fmla="*/ 0 h 107"/>
                <a:gd name="T10" fmla="*/ 0 w 414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07"/>
                <a:gd name="T20" fmla="*/ 414 w 414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07">
                  <a:moveTo>
                    <a:pt x="0" y="0"/>
                  </a:moveTo>
                  <a:lnTo>
                    <a:pt x="0" y="107"/>
                  </a:lnTo>
                  <a:lnTo>
                    <a:pt x="414" y="107"/>
                  </a:lnTo>
                  <a:lnTo>
                    <a:pt x="4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96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77" name="Freeform 61"/>
            <p:cNvSpPr>
              <a:spLocks/>
            </p:cNvSpPr>
            <p:nvPr/>
          </p:nvSpPr>
          <p:spPr bwMode="auto">
            <a:xfrm>
              <a:off x="5137908" y="5216476"/>
              <a:ext cx="484249" cy="52326"/>
            </a:xfrm>
            <a:custGeom>
              <a:avLst/>
              <a:gdLst>
                <a:gd name="T0" fmla="*/ 0 w 414"/>
                <a:gd name="T1" fmla="*/ 0 h 107"/>
                <a:gd name="T2" fmla="*/ 0 w 414"/>
                <a:gd name="T3" fmla="*/ 2147483647 h 107"/>
                <a:gd name="T4" fmla="*/ 2147483647 w 414"/>
                <a:gd name="T5" fmla="*/ 2147483647 h 107"/>
                <a:gd name="T6" fmla="*/ 2147483647 w 414"/>
                <a:gd name="T7" fmla="*/ 0 h 107"/>
                <a:gd name="T8" fmla="*/ 0 w 414"/>
                <a:gd name="T9" fmla="*/ 0 h 107"/>
                <a:gd name="T10" fmla="*/ 0 w 414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07"/>
                <a:gd name="T20" fmla="*/ 414 w 414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07">
                  <a:moveTo>
                    <a:pt x="0" y="0"/>
                  </a:moveTo>
                  <a:lnTo>
                    <a:pt x="0" y="107"/>
                  </a:lnTo>
                  <a:lnTo>
                    <a:pt x="414" y="107"/>
                  </a:lnTo>
                  <a:lnTo>
                    <a:pt x="4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99">
                <a:alpha val="79999"/>
              </a:srgbClr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78" name="Freeform 64"/>
            <p:cNvSpPr>
              <a:spLocks/>
            </p:cNvSpPr>
            <p:nvPr/>
          </p:nvSpPr>
          <p:spPr bwMode="auto">
            <a:xfrm>
              <a:off x="5137908" y="5133269"/>
              <a:ext cx="633598" cy="83207"/>
            </a:xfrm>
            <a:custGeom>
              <a:avLst/>
              <a:gdLst>
                <a:gd name="T0" fmla="*/ 2147483647 w 541"/>
                <a:gd name="T1" fmla="*/ 2147483647 h 125"/>
                <a:gd name="T2" fmla="*/ 2147483647 w 541"/>
                <a:gd name="T3" fmla="*/ 0 h 125"/>
                <a:gd name="T4" fmla="*/ 2147483647 w 541"/>
                <a:gd name="T5" fmla="*/ 0 h 125"/>
                <a:gd name="T6" fmla="*/ 0 w 541"/>
                <a:gd name="T7" fmla="*/ 2147483647 h 125"/>
                <a:gd name="T8" fmla="*/ 2147483647 w 541"/>
                <a:gd name="T9" fmla="*/ 2147483647 h 125"/>
                <a:gd name="T10" fmla="*/ 2147483647 w 541"/>
                <a:gd name="T11" fmla="*/ 2147483647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1"/>
                <a:gd name="T19" fmla="*/ 0 h 125"/>
                <a:gd name="T20" fmla="*/ 541 w 541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1" h="125">
                  <a:moveTo>
                    <a:pt x="414" y="125"/>
                  </a:moveTo>
                  <a:lnTo>
                    <a:pt x="541" y="0"/>
                  </a:lnTo>
                  <a:lnTo>
                    <a:pt x="128" y="0"/>
                  </a:lnTo>
                  <a:lnTo>
                    <a:pt x="0" y="125"/>
                  </a:lnTo>
                  <a:lnTo>
                    <a:pt x="414" y="125"/>
                  </a:lnTo>
                  <a:close/>
                </a:path>
              </a:pathLst>
            </a:custGeom>
            <a:solidFill>
              <a:srgbClr val="46AF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79" name="Freeform 65"/>
            <p:cNvSpPr>
              <a:spLocks/>
            </p:cNvSpPr>
            <p:nvPr/>
          </p:nvSpPr>
          <p:spPr bwMode="auto">
            <a:xfrm>
              <a:off x="5137908" y="5133269"/>
              <a:ext cx="633598" cy="83207"/>
            </a:xfrm>
            <a:custGeom>
              <a:avLst/>
              <a:gdLst>
                <a:gd name="T0" fmla="*/ 2147483647 w 541"/>
                <a:gd name="T1" fmla="*/ 2147483647 h 125"/>
                <a:gd name="T2" fmla="*/ 2147483647 w 541"/>
                <a:gd name="T3" fmla="*/ 0 h 125"/>
                <a:gd name="T4" fmla="*/ 2147483647 w 541"/>
                <a:gd name="T5" fmla="*/ 0 h 125"/>
                <a:gd name="T6" fmla="*/ 0 w 541"/>
                <a:gd name="T7" fmla="*/ 2147483647 h 125"/>
                <a:gd name="T8" fmla="*/ 2147483647 w 541"/>
                <a:gd name="T9" fmla="*/ 2147483647 h 125"/>
                <a:gd name="T10" fmla="*/ 2147483647 w 541"/>
                <a:gd name="T11" fmla="*/ 2147483647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1"/>
                <a:gd name="T19" fmla="*/ 0 h 125"/>
                <a:gd name="T20" fmla="*/ 541 w 541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1" h="125">
                  <a:moveTo>
                    <a:pt x="414" y="125"/>
                  </a:moveTo>
                  <a:lnTo>
                    <a:pt x="541" y="0"/>
                  </a:lnTo>
                  <a:lnTo>
                    <a:pt x="128" y="0"/>
                  </a:lnTo>
                  <a:lnTo>
                    <a:pt x="0" y="125"/>
                  </a:lnTo>
                  <a:lnTo>
                    <a:pt x="414" y="125"/>
                  </a:lnTo>
                  <a:close/>
                </a:path>
              </a:pathLst>
            </a:custGeom>
            <a:solidFill>
              <a:srgbClr val="666699">
                <a:alpha val="59999"/>
              </a:srgbClr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1980" name="Group 264"/>
            <p:cNvGrpSpPr>
              <a:grpSpLocks/>
            </p:cNvGrpSpPr>
            <p:nvPr/>
          </p:nvGrpSpPr>
          <p:grpSpPr bwMode="auto">
            <a:xfrm>
              <a:off x="5226916" y="5221282"/>
              <a:ext cx="306844" cy="44937"/>
              <a:chOff x="4137031" y="6365866"/>
              <a:chExt cx="427098" cy="149361"/>
            </a:xfrm>
          </p:grpSpPr>
          <p:sp>
            <p:nvSpPr>
              <p:cNvPr id="2014" name="Freeform 82"/>
              <p:cNvSpPr>
                <a:spLocks/>
              </p:cNvSpPr>
              <p:nvPr/>
            </p:nvSpPr>
            <p:spPr bwMode="auto">
              <a:xfrm>
                <a:off x="4137027" y="6426873"/>
                <a:ext cx="140686" cy="28512"/>
              </a:xfrm>
              <a:custGeom>
                <a:avLst/>
                <a:gdLst>
                  <a:gd name="T0" fmla="*/ 2147483647 w 87"/>
                  <a:gd name="T1" fmla="*/ 2147483647 h 16"/>
                  <a:gd name="T2" fmla="*/ 2147483647 w 87"/>
                  <a:gd name="T3" fmla="*/ 2147483647 h 16"/>
                  <a:gd name="T4" fmla="*/ 2147483647 w 87"/>
                  <a:gd name="T5" fmla="*/ 0 h 16"/>
                  <a:gd name="T6" fmla="*/ 0 w 87"/>
                  <a:gd name="T7" fmla="*/ 2147483647 h 16"/>
                  <a:gd name="T8" fmla="*/ 2147483647 w 87"/>
                  <a:gd name="T9" fmla="*/ 2147483647 h 16"/>
                  <a:gd name="T10" fmla="*/ 2147483647 w 87"/>
                  <a:gd name="T11" fmla="*/ 2147483647 h 16"/>
                  <a:gd name="T12" fmla="*/ 2147483647 w 87"/>
                  <a:gd name="T13" fmla="*/ 2147483647 h 16"/>
                  <a:gd name="T14" fmla="*/ 2147483647 w 87"/>
                  <a:gd name="T15" fmla="*/ 2147483647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6"/>
                  <a:gd name="T26" fmla="*/ 87 w 87"/>
                  <a:gd name="T27" fmla="*/ 16 h 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6">
                    <a:moveTo>
                      <a:pt x="87" y="7"/>
                    </a:moveTo>
                    <a:lnTo>
                      <a:pt x="23" y="7"/>
                    </a:lnTo>
                    <a:lnTo>
                      <a:pt x="23" y="0"/>
                    </a:lnTo>
                    <a:lnTo>
                      <a:pt x="0" y="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87" y="11"/>
                    </a:lnTo>
                    <a:lnTo>
                      <a:pt x="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015" name="Freeform 83"/>
              <p:cNvSpPr>
                <a:spLocks/>
              </p:cNvSpPr>
              <p:nvPr/>
            </p:nvSpPr>
            <p:spPr bwMode="auto">
              <a:xfrm>
                <a:off x="4309209" y="6463940"/>
                <a:ext cx="81892" cy="51321"/>
              </a:xfrm>
              <a:custGeom>
                <a:avLst/>
                <a:gdLst>
                  <a:gd name="T0" fmla="*/ 2147483647 w 50"/>
                  <a:gd name="T1" fmla="*/ 0 h 31"/>
                  <a:gd name="T2" fmla="*/ 2147483647 w 50"/>
                  <a:gd name="T3" fmla="*/ 2147483647 h 31"/>
                  <a:gd name="T4" fmla="*/ 0 w 50"/>
                  <a:gd name="T5" fmla="*/ 2147483647 h 31"/>
                  <a:gd name="T6" fmla="*/ 2147483647 w 50"/>
                  <a:gd name="T7" fmla="*/ 2147483647 h 31"/>
                  <a:gd name="T8" fmla="*/ 2147483647 w 50"/>
                  <a:gd name="T9" fmla="*/ 2147483647 h 31"/>
                  <a:gd name="T10" fmla="*/ 2147483647 w 50"/>
                  <a:gd name="T11" fmla="*/ 2147483647 h 31"/>
                  <a:gd name="T12" fmla="*/ 2147483647 w 50"/>
                  <a:gd name="T13" fmla="*/ 0 h 31"/>
                  <a:gd name="T14" fmla="*/ 2147483647 w 50"/>
                  <a:gd name="T15" fmla="*/ 0 h 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1"/>
                  <a:gd name="T26" fmla="*/ 50 w 50"/>
                  <a:gd name="T27" fmla="*/ 31 h 3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1">
                    <a:moveTo>
                      <a:pt x="17" y="0"/>
                    </a:moveTo>
                    <a:lnTo>
                      <a:pt x="17" y="24"/>
                    </a:lnTo>
                    <a:lnTo>
                      <a:pt x="0" y="24"/>
                    </a:lnTo>
                    <a:lnTo>
                      <a:pt x="24" y="31"/>
                    </a:lnTo>
                    <a:lnTo>
                      <a:pt x="50" y="24"/>
                    </a:lnTo>
                    <a:lnTo>
                      <a:pt x="33" y="24"/>
                    </a:lnTo>
                    <a:lnTo>
                      <a:pt x="33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016" name="Freeform 84"/>
              <p:cNvSpPr>
                <a:spLocks/>
              </p:cNvSpPr>
              <p:nvPr/>
            </p:nvSpPr>
            <p:spPr bwMode="auto">
              <a:xfrm>
                <a:off x="4309209" y="6366999"/>
                <a:ext cx="81892" cy="54172"/>
              </a:xfrm>
              <a:custGeom>
                <a:avLst/>
                <a:gdLst>
                  <a:gd name="T0" fmla="*/ 2147483647 w 50"/>
                  <a:gd name="T1" fmla="*/ 2147483647 h 33"/>
                  <a:gd name="T2" fmla="*/ 2147483647 w 50"/>
                  <a:gd name="T3" fmla="*/ 2147483647 h 33"/>
                  <a:gd name="T4" fmla="*/ 0 w 50"/>
                  <a:gd name="T5" fmla="*/ 2147483647 h 33"/>
                  <a:gd name="T6" fmla="*/ 2147483647 w 50"/>
                  <a:gd name="T7" fmla="*/ 0 h 33"/>
                  <a:gd name="T8" fmla="*/ 2147483647 w 50"/>
                  <a:gd name="T9" fmla="*/ 2147483647 h 33"/>
                  <a:gd name="T10" fmla="*/ 2147483647 w 50"/>
                  <a:gd name="T11" fmla="*/ 2147483647 h 33"/>
                  <a:gd name="T12" fmla="*/ 2147483647 w 50"/>
                  <a:gd name="T13" fmla="*/ 2147483647 h 33"/>
                  <a:gd name="T14" fmla="*/ 2147483647 w 50"/>
                  <a:gd name="T15" fmla="*/ 214748364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3"/>
                  <a:gd name="T26" fmla="*/ 50 w 50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3">
                    <a:moveTo>
                      <a:pt x="17" y="33"/>
                    </a:moveTo>
                    <a:lnTo>
                      <a:pt x="17" y="9"/>
                    </a:lnTo>
                    <a:lnTo>
                      <a:pt x="0" y="9"/>
                    </a:lnTo>
                    <a:lnTo>
                      <a:pt x="24" y="0"/>
                    </a:lnTo>
                    <a:lnTo>
                      <a:pt x="50" y="9"/>
                    </a:lnTo>
                    <a:lnTo>
                      <a:pt x="33" y="9"/>
                    </a:lnTo>
                    <a:lnTo>
                      <a:pt x="33" y="33"/>
                    </a:lnTo>
                    <a:lnTo>
                      <a:pt x="17" y="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017" name="Freeform 85"/>
              <p:cNvSpPr>
                <a:spLocks/>
              </p:cNvSpPr>
              <p:nvPr/>
            </p:nvSpPr>
            <p:spPr bwMode="auto">
              <a:xfrm>
                <a:off x="4422598" y="6426873"/>
                <a:ext cx="140686" cy="28512"/>
              </a:xfrm>
              <a:custGeom>
                <a:avLst/>
                <a:gdLst>
                  <a:gd name="T0" fmla="*/ 0 w 87"/>
                  <a:gd name="T1" fmla="*/ 2147483647 h 16"/>
                  <a:gd name="T2" fmla="*/ 2147483647 w 87"/>
                  <a:gd name="T3" fmla="*/ 2147483647 h 16"/>
                  <a:gd name="T4" fmla="*/ 2147483647 w 87"/>
                  <a:gd name="T5" fmla="*/ 2147483647 h 16"/>
                  <a:gd name="T6" fmla="*/ 2147483647 w 87"/>
                  <a:gd name="T7" fmla="*/ 2147483647 h 16"/>
                  <a:gd name="T8" fmla="*/ 2147483647 w 87"/>
                  <a:gd name="T9" fmla="*/ 0 h 16"/>
                  <a:gd name="T10" fmla="*/ 2147483647 w 87"/>
                  <a:gd name="T11" fmla="*/ 2147483647 h 16"/>
                  <a:gd name="T12" fmla="*/ 0 w 87"/>
                  <a:gd name="T13" fmla="*/ 2147483647 h 16"/>
                  <a:gd name="T14" fmla="*/ 0 w 87"/>
                  <a:gd name="T15" fmla="*/ 2147483647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6"/>
                  <a:gd name="T26" fmla="*/ 87 w 87"/>
                  <a:gd name="T27" fmla="*/ 16 h 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6">
                    <a:moveTo>
                      <a:pt x="0" y="11"/>
                    </a:moveTo>
                    <a:lnTo>
                      <a:pt x="63" y="11"/>
                    </a:lnTo>
                    <a:lnTo>
                      <a:pt x="63" y="16"/>
                    </a:lnTo>
                    <a:lnTo>
                      <a:pt x="87" y="9"/>
                    </a:lnTo>
                    <a:lnTo>
                      <a:pt x="63" y="0"/>
                    </a:lnTo>
                    <a:lnTo>
                      <a:pt x="63" y="7"/>
                    </a:lnTo>
                    <a:lnTo>
                      <a:pt x="0" y="7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018" name="Freeform 86"/>
              <p:cNvSpPr>
                <a:spLocks/>
              </p:cNvSpPr>
              <p:nvPr/>
            </p:nvSpPr>
            <p:spPr bwMode="auto">
              <a:xfrm>
                <a:off x="4170624" y="6378404"/>
                <a:ext cx="361163" cy="128303"/>
              </a:xfrm>
              <a:custGeom>
                <a:avLst/>
                <a:gdLst>
                  <a:gd name="T0" fmla="*/ 2147483647 w 94"/>
                  <a:gd name="T1" fmla="*/ 2147483647 h 34"/>
                  <a:gd name="T2" fmla="*/ 2147483647 w 94"/>
                  <a:gd name="T3" fmla="*/ 2147483647 h 34"/>
                  <a:gd name="T4" fmla="*/ 2147483647 w 94"/>
                  <a:gd name="T5" fmla="*/ 2147483647 h 34"/>
                  <a:gd name="T6" fmla="*/ 2147483647 w 94"/>
                  <a:gd name="T7" fmla="*/ 2147483647 h 34"/>
                  <a:gd name="T8" fmla="*/ 2147483647 w 94"/>
                  <a:gd name="T9" fmla="*/ 214748364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4"/>
                  <a:gd name="T17" fmla="*/ 94 w 9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4">
                    <a:moveTo>
                      <a:pt x="89" y="32"/>
                    </a:moveTo>
                    <a:cubicBezTo>
                      <a:pt x="84" y="34"/>
                      <a:pt x="61" y="29"/>
                      <a:pt x="38" y="20"/>
                    </a:cubicBezTo>
                    <a:cubicBezTo>
                      <a:pt x="15" y="12"/>
                      <a:pt x="0" y="4"/>
                      <a:pt x="5" y="2"/>
                    </a:cubicBezTo>
                    <a:cubicBezTo>
                      <a:pt x="10" y="0"/>
                      <a:pt x="33" y="5"/>
                      <a:pt x="56" y="14"/>
                    </a:cubicBezTo>
                    <a:cubicBezTo>
                      <a:pt x="80" y="22"/>
                      <a:pt x="94" y="30"/>
                      <a:pt x="89" y="32"/>
                    </a:cubicBezTo>
                    <a:close/>
                  </a:path>
                </a:pathLst>
              </a:cu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019" name="Freeform 87"/>
              <p:cNvSpPr>
                <a:spLocks/>
              </p:cNvSpPr>
              <p:nvPr/>
            </p:nvSpPr>
            <p:spPr bwMode="auto">
              <a:xfrm>
                <a:off x="4168524" y="6378404"/>
                <a:ext cx="361163" cy="128303"/>
              </a:xfrm>
              <a:custGeom>
                <a:avLst/>
                <a:gdLst>
                  <a:gd name="T0" fmla="*/ 2147483647 w 94"/>
                  <a:gd name="T1" fmla="*/ 2147483647 h 34"/>
                  <a:gd name="T2" fmla="*/ 2147483647 w 94"/>
                  <a:gd name="T3" fmla="*/ 2147483647 h 34"/>
                  <a:gd name="T4" fmla="*/ 2147483647 w 94"/>
                  <a:gd name="T5" fmla="*/ 2147483647 h 34"/>
                  <a:gd name="T6" fmla="*/ 2147483647 w 94"/>
                  <a:gd name="T7" fmla="*/ 2147483647 h 34"/>
                  <a:gd name="T8" fmla="*/ 2147483647 w 94"/>
                  <a:gd name="T9" fmla="*/ 214748364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4"/>
                  <a:gd name="T17" fmla="*/ 94 w 9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4">
                    <a:moveTo>
                      <a:pt x="89" y="2"/>
                    </a:moveTo>
                    <a:cubicBezTo>
                      <a:pt x="94" y="4"/>
                      <a:pt x="80" y="12"/>
                      <a:pt x="57" y="20"/>
                    </a:cubicBezTo>
                    <a:cubicBezTo>
                      <a:pt x="33" y="29"/>
                      <a:pt x="10" y="34"/>
                      <a:pt x="5" y="32"/>
                    </a:cubicBezTo>
                    <a:cubicBezTo>
                      <a:pt x="0" y="30"/>
                      <a:pt x="14" y="22"/>
                      <a:pt x="37" y="14"/>
                    </a:cubicBezTo>
                    <a:cubicBezTo>
                      <a:pt x="61" y="5"/>
                      <a:pt x="84" y="0"/>
                      <a:pt x="89" y="2"/>
                    </a:cubicBezTo>
                    <a:close/>
                  </a:path>
                </a:pathLst>
              </a:cu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020" name="Freeform 88"/>
              <p:cNvSpPr>
                <a:spLocks/>
              </p:cNvSpPr>
              <p:nvPr/>
            </p:nvSpPr>
            <p:spPr bwMode="auto">
              <a:xfrm>
                <a:off x="4263014" y="6412618"/>
                <a:ext cx="170083" cy="57024"/>
              </a:xfrm>
              <a:custGeom>
                <a:avLst/>
                <a:gdLst>
                  <a:gd name="T0" fmla="*/ 2147483647 w 44"/>
                  <a:gd name="T1" fmla="*/ 2147483647 h 15"/>
                  <a:gd name="T2" fmla="*/ 2147483647 w 44"/>
                  <a:gd name="T3" fmla="*/ 2147483647 h 15"/>
                  <a:gd name="T4" fmla="*/ 2147483647 w 44"/>
                  <a:gd name="T5" fmla="*/ 2147483647 h 15"/>
                  <a:gd name="T6" fmla="*/ 2147483647 w 44"/>
                  <a:gd name="T7" fmla="*/ 2147483647 h 15"/>
                  <a:gd name="T8" fmla="*/ 2147483647 w 44"/>
                  <a:gd name="T9" fmla="*/ 2147483647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5"/>
                  <a:gd name="T17" fmla="*/ 44 w 44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5">
                    <a:moveTo>
                      <a:pt x="33" y="13"/>
                    </a:moveTo>
                    <a:cubicBezTo>
                      <a:pt x="42" y="11"/>
                      <a:pt x="44" y="7"/>
                      <a:pt x="38" y="4"/>
                    </a:cubicBezTo>
                    <a:cubicBezTo>
                      <a:pt x="32" y="1"/>
                      <a:pt x="20" y="0"/>
                      <a:pt x="11" y="2"/>
                    </a:cubicBezTo>
                    <a:cubicBezTo>
                      <a:pt x="2" y="4"/>
                      <a:pt x="0" y="8"/>
                      <a:pt x="6" y="12"/>
                    </a:cubicBezTo>
                    <a:cubicBezTo>
                      <a:pt x="12" y="15"/>
                      <a:pt x="25" y="15"/>
                      <a:pt x="33" y="1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3B3B3B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</p:grpSp>
        <p:grpSp>
          <p:nvGrpSpPr>
            <p:cNvPr id="1981" name="Group 262"/>
            <p:cNvGrpSpPr>
              <a:grpSpLocks/>
            </p:cNvGrpSpPr>
            <p:nvPr/>
          </p:nvGrpSpPr>
          <p:grpSpPr bwMode="auto">
            <a:xfrm>
              <a:off x="5236738" y="5138472"/>
              <a:ext cx="432242" cy="72432"/>
              <a:chOff x="7180382" y="1375614"/>
              <a:chExt cx="1462206" cy="429373"/>
            </a:xfrm>
          </p:grpSpPr>
          <p:sp>
            <p:nvSpPr>
              <p:cNvPr id="1983" name="Line 37"/>
              <p:cNvSpPr>
                <a:spLocks noChangeShapeType="1"/>
              </p:cNvSpPr>
              <p:nvPr/>
            </p:nvSpPr>
            <p:spPr bwMode="auto">
              <a:xfrm>
                <a:off x="7422721" y="1461724"/>
                <a:ext cx="1219675" cy="5083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84" name="Line 38"/>
              <p:cNvSpPr>
                <a:spLocks noChangeShapeType="1"/>
              </p:cNvSpPr>
              <p:nvPr/>
            </p:nvSpPr>
            <p:spPr bwMode="auto">
              <a:xfrm>
                <a:off x="7325761" y="1599018"/>
                <a:ext cx="1224776" cy="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85" name="Line 39"/>
              <p:cNvSpPr>
                <a:spLocks noChangeShapeType="1"/>
              </p:cNvSpPr>
              <p:nvPr/>
            </p:nvSpPr>
            <p:spPr bwMode="auto">
              <a:xfrm>
                <a:off x="7198178" y="1731228"/>
                <a:ext cx="1219675" cy="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86" name="Line 40"/>
              <p:cNvSpPr>
                <a:spLocks noChangeShapeType="1"/>
              </p:cNvSpPr>
              <p:nvPr/>
            </p:nvSpPr>
            <p:spPr bwMode="auto">
              <a:xfrm flipV="1">
                <a:off x="7284935" y="1380364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87" name="Freeform 43"/>
              <p:cNvSpPr>
                <a:spLocks/>
              </p:cNvSpPr>
              <p:nvPr/>
            </p:nvSpPr>
            <p:spPr bwMode="auto">
              <a:xfrm>
                <a:off x="7540097" y="143629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3"/>
                    </a:lnTo>
                    <a:lnTo>
                      <a:pt x="47" y="26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2"/>
                    </a:lnTo>
                    <a:lnTo>
                      <a:pt x="31" y="33"/>
                    </a:lnTo>
                    <a:lnTo>
                      <a:pt x="26" y="34"/>
                    </a:lnTo>
                    <a:lnTo>
                      <a:pt x="21" y="33"/>
                    </a:lnTo>
                    <a:lnTo>
                      <a:pt x="16" y="32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6"/>
                    </a:lnTo>
                    <a:lnTo>
                      <a:pt x="2" y="23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88" name="Freeform 44"/>
              <p:cNvSpPr>
                <a:spLocks/>
              </p:cNvSpPr>
              <p:nvPr/>
            </p:nvSpPr>
            <p:spPr bwMode="auto">
              <a:xfrm>
                <a:off x="7989181" y="1436298"/>
                <a:ext cx="193923" cy="50850"/>
              </a:xfrm>
              <a:custGeom>
                <a:avLst/>
                <a:gdLst>
                  <a:gd name="T0" fmla="*/ 2147483647 w 51"/>
                  <a:gd name="T1" fmla="*/ 2147483647 h 35"/>
                  <a:gd name="T2" fmla="*/ 2147483647 w 51"/>
                  <a:gd name="T3" fmla="*/ 2147483647 h 35"/>
                  <a:gd name="T4" fmla="*/ 2147483647 w 51"/>
                  <a:gd name="T5" fmla="*/ 2147483647 h 35"/>
                  <a:gd name="T6" fmla="*/ 2147483647 w 51"/>
                  <a:gd name="T7" fmla="*/ 2147483647 h 35"/>
                  <a:gd name="T8" fmla="*/ 2147483647 w 51"/>
                  <a:gd name="T9" fmla="*/ 2147483647 h 35"/>
                  <a:gd name="T10" fmla="*/ 2147483647 w 51"/>
                  <a:gd name="T11" fmla="*/ 2147483647 h 35"/>
                  <a:gd name="T12" fmla="*/ 2147483647 w 51"/>
                  <a:gd name="T13" fmla="*/ 2147483647 h 35"/>
                  <a:gd name="T14" fmla="*/ 2147483647 w 51"/>
                  <a:gd name="T15" fmla="*/ 2147483647 h 35"/>
                  <a:gd name="T16" fmla="*/ 2147483647 w 51"/>
                  <a:gd name="T17" fmla="*/ 2147483647 h 35"/>
                  <a:gd name="T18" fmla="*/ 2147483647 w 51"/>
                  <a:gd name="T19" fmla="*/ 2147483647 h 35"/>
                  <a:gd name="T20" fmla="*/ 2147483647 w 51"/>
                  <a:gd name="T21" fmla="*/ 2147483647 h 35"/>
                  <a:gd name="T22" fmla="*/ 2147483647 w 51"/>
                  <a:gd name="T23" fmla="*/ 2147483647 h 35"/>
                  <a:gd name="T24" fmla="*/ 2147483647 w 51"/>
                  <a:gd name="T25" fmla="*/ 2147483647 h 35"/>
                  <a:gd name="T26" fmla="*/ 2147483647 w 51"/>
                  <a:gd name="T27" fmla="*/ 2147483647 h 35"/>
                  <a:gd name="T28" fmla="*/ 2147483647 w 51"/>
                  <a:gd name="T29" fmla="*/ 2147483647 h 35"/>
                  <a:gd name="T30" fmla="*/ 2147483647 w 51"/>
                  <a:gd name="T31" fmla="*/ 2147483647 h 35"/>
                  <a:gd name="T32" fmla="*/ 2147483647 w 51"/>
                  <a:gd name="T33" fmla="*/ 2147483647 h 35"/>
                  <a:gd name="T34" fmla="*/ 2147483647 w 51"/>
                  <a:gd name="T35" fmla="*/ 2147483647 h 35"/>
                  <a:gd name="T36" fmla="*/ 0 w 51"/>
                  <a:gd name="T37" fmla="*/ 2147483647 h 35"/>
                  <a:gd name="T38" fmla="*/ 0 w 51"/>
                  <a:gd name="T39" fmla="*/ 2147483647 h 35"/>
                  <a:gd name="T40" fmla="*/ 2147483647 w 51"/>
                  <a:gd name="T41" fmla="*/ 2147483647 h 35"/>
                  <a:gd name="T42" fmla="*/ 2147483647 w 51"/>
                  <a:gd name="T43" fmla="*/ 2147483647 h 35"/>
                  <a:gd name="T44" fmla="*/ 2147483647 w 51"/>
                  <a:gd name="T45" fmla="*/ 2147483647 h 35"/>
                  <a:gd name="T46" fmla="*/ 2147483647 w 51"/>
                  <a:gd name="T47" fmla="*/ 2147483647 h 35"/>
                  <a:gd name="T48" fmla="*/ 2147483647 w 51"/>
                  <a:gd name="T49" fmla="*/ 2147483647 h 35"/>
                  <a:gd name="T50" fmla="*/ 2147483647 w 51"/>
                  <a:gd name="T51" fmla="*/ 2147483647 h 35"/>
                  <a:gd name="T52" fmla="*/ 2147483647 w 51"/>
                  <a:gd name="T53" fmla="*/ 2147483647 h 35"/>
                  <a:gd name="T54" fmla="*/ 2147483647 w 51"/>
                  <a:gd name="T55" fmla="*/ 0 h 35"/>
                  <a:gd name="T56" fmla="*/ 2147483647 w 51"/>
                  <a:gd name="T57" fmla="*/ 0 h 35"/>
                  <a:gd name="T58" fmla="*/ 2147483647 w 51"/>
                  <a:gd name="T59" fmla="*/ 2147483647 h 35"/>
                  <a:gd name="T60" fmla="*/ 2147483647 w 51"/>
                  <a:gd name="T61" fmla="*/ 2147483647 h 35"/>
                  <a:gd name="T62" fmla="*/ 2147483647 w 51"/>
                  <a:gd name="T63" fmla="*/ 2147483647 h 35"/>
                  <a:gd name="T64" fmla="*/ 2147483647 w 51"/>
                  <a:gd name="T65" fmla="*/ 2147483647 h 35"/>
                  <a:gd name="T66" fmla="*/ 2147483647 w 51"/>
                  <a:gd name="T67" fmla="*/ 2147483647 h 35"/>
                  <a:gd name="T68" fmla="*/ 2147483647 w 51"/>
                  <a:gd name="T69" fmla="*/ 2147483647 h 35"/>
                  <a:gd name="T70" fmla="*/ 2147483647 w 51"/>
                  <a:gd name="T71" fmla="*/ 2147483647 h 35"/>
                  <a:gd name="T72" fmla="*/ 2147483647 w 51"/>
                  <a:gd name="T73" fmla="*/ 2147483647 h 35"/>
                  <a:gd name="T74" fmla="*/ 2147483647 w 51"/>
                  <a:gd name="T75" fmla="*/ 2147483647 h 3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5"/>
                  <a:gd name="T116" fmla="*/ 51 w 51"/>
                  <a:gd name="T117" fmla="*/ 35 h 3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5">
                    <a:moveTo>
                      <a:pt x="51" y="18"/>
                    </a:moveTo>
                    <a:lnTo>
                      <a:pt x="51" y="18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30"/>
                    </a:lnTo>
                    <a:lnTo>
                      <a:pt x="40" y="32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5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2"/>
                    </a:lnTo>
                    <a:lnTo>
                      <a:pt x="8" y="30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6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89" name="Freeform 45"/>
              <p:cNvSpPr>
                <a:spLocks/>
              </p:cNvSpPr>
              <p:nvPr/>
            </p:nvSpPr>
            <p:spPr bwMode="auto">
              <a:xfrm>
                <a:off x="8387233" y="143629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1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7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5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90" name="Freeform 46"/>
              <p:cNvSpPr>
                <a:spLocks/>
              </p:cNvSpPr>
              <p:nvPr/>
            </p:nvSpPr>
            <p:spPr bwMode="auto">
              <a:xfrm>
                <a:off x="7412514" y="1578678"/>
                <a:ext cx="188821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91" name="Freeform 47"/>
              <p:cNvSpPr>
                <a:spLocks/>
              </p:cNvSpPr>
              <p:nvPr/>
            </p:nvSpPr>
            <p:spPr bwMode="auto">
              <a:xfrm>
                <a:off x="7830979" y="1583764"/>
                <a:ext cx="193923" cy="4576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2147483647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2147483647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5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92" name="Freeform 48"/>
              <p:cNvSpPr>
                <a:spLocks/>
              </p:cNvSpPr>
              <p:nvPr/>
            </p:nvSpPr>
            <p:spPr bwMode="auto">
              <a:xfrm>
                <a:off x="8254549" y="1573594"/>
                <a:ext cx="188818" cy="4576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2147483647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2147483647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1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6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93" name="Freeform 49"/>
              <p:cNvSpPr>
                <a:spLocks/>
              </p:cNvSpPr>
              <p:nvPr/>
            </p:nvSpPr>
            <p:spPr bwMode="auto">
              <a:xfrm>
                <a:off x="7330862" y="1710888"/>
                <a:ext cx="193923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5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94" name="Freeform 50"/>
              <p:cNvSpPr>
                <a:spLocks/>
              </p:cNvSpPr>
              <p:nvPr/>
            </p:nvSpPr>
            <p:spPr bwMode="auto">
              <a:xfrm>
                <a:off x="7728915" y="1710888"/>
                <a:ext cx="188821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0" y="20"/>
                    </a:lnTo>
                    <a:lnTo>
                      <a:pt x="49" y="24"/>
                    </a:lnTo>
                    <a:lnTo>
                      <a:pt x="47" y="26"/>
                    </a:lnTo>
                    <a:lnTo>
                      <a:pt x="43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5" y="34"/>
                    </a:lnTo>
                    <a:lnTo>
                      <a:pt x="20" y="34"/>
                    </a:lnTo>
                    <a:lnTo>
                      <a:pt x="15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40" y="3"/>
                    </a:lnTo>
                    <a:lnTo>
                      <a:pt x="43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0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95" name="Freeform 51"/>
              <p:cNvSpPr>
                <a:spLocks/>
              </p:cNvSpPr>
              <p:nvPr/>
            </p:nvSpPr>
            <p:spPr bwMode="auto">
              <a:xfrm>
                <a:off x="8121865" y="171088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6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996" name="Line 52"/>
              <p:cNvSpPr>
                <a:spLocks noChangeShapeType="1"/>
              </p:cNvSpPr>
              <p:nvPr/>
            </p:nvSpPr>
            <p:spPr bwMode="auto">
              <a:xfrm>
                <a:off x="7417619" y="1456638"/>
                <a:ext cx="1214570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97" name="Line 53"/>
              <p:cNvSpPr>
                <a:spLocks noChangeShapeType="1"/>
              </p:cNvSpPr>
              <p:nvPr/>
            </p:nvSpPr>
            <p:spPr bwMode="auto">
              <a:xfrm>
                <a:off x="7310449" y="1593934"/>
                <a:ext cx="1224776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98" name="Line 54"/>
              <p:cNvSpPr>
                <a:spLocks noChangeShapeType="1"/>
              </p:cNvSpPr>
              <p:nvPr/>
            </p:nvSpPr>
            <p:spPr bwMode="auto">
              <a:xfrm>
                <a:off x="7182870" y="1726145"/>
                <a:ext cx="1219671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99" name="Line 55"/>
              <p:cNvSpPr>
                <a:spLocks noChangeShapeType="1"/>
              </p:cNvSpPr>
              <p:nvPr/>
            </p:nvSpPr>
            <p:spPr bwMode="auto">
              <a:xfrm flipV="1">
                <a:off x="7269624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00" name="Line 40"/>
              <p:cNvSpPr>
                <a:spLocks noChangeShapeType="1"/>
              </p:cNvSpPr>
              <p:nvPr/>
            </p:nvSpPr>
            <p:spPr bwMode="auto">
              <a:xfrm flipV="1">
                <a:off x="7728915" y="1380364"/>
                <a:ext cx="433777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01" name="Line 55"/>
              <p:cNvSpPr>
                <a:spLocks noChangeShapeType="1"/>
              </p:cNvSpPr>
              <p:nvPr/>
            </p:nvSpPr>
            <p:spPr bwMode="auto">
              <a:xfrm flipV="1">
                <a:off x="7713606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02" name="Line 40"/>
              <p:cNvSpPr>
                <a:spLocks noChangeShapeType="1"/>
              </p:cNvSpPr>
              <p:nvPr/>
            </p:nvSpPr>
            <p:spPr bwMode="auto">
              <a:xfrm flipV="1">
                <a:off x="8126967" y="1380364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03" name="Line 55"/>
              <p:cNvSpPr>
                <a:spLocks noChangeShapeType="1"/>
              </p:cNvSpPr>
              <p:nvPr/>
            </p:nvSpPr>
            <p:spPr bwMode="auto">
              <a:xfrm flipV="1">
                <a:off x="8111659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2004" name="Group 261"/>
              <p:cNvGrpSpPr>
                <a:grpSpLocks/>
              </p:cNvGrpSpPr>
              <p:nvPr/>
            </p:nvGrpSpPr>
            <p:grpSpPr bwMode="auto">
              <a:xfrm>
                <a:off x="7315885" y="1426210"/>
                <a:ext cx="1245206" cy="324081"/>
                <a:chOff x="7315885" y="1426210"/>
                <a:chExt cx="1245206" cy="324081"/>
              </a:xfrm>
            </p:grpSpPr>
            <p:sp>
              <p:nvSpPr>
                <p:cNvPr id="2005" name="Freeform 58"/>
                <p:cNvSpPr>
                  <a:spLocks/>
                </p:cNvSpPr>
                <p:nvPr/>
              </p:nvSpPr>
              <p:spPr bwMode="auto">
                <a:xfrm>
                  <a:off x="7529890" y="1426127"/>
                  <a:ext cx="188818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3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2"/>
                      </a:lnTo>
                      <a:lnTo>
                        <a:pt x="31" y="33"/>
                      </a:lnTo>
                      <a:lnTo>
                        <a:pt x="26" y="34"/>
                      </a:lnTo>
                      <a:lnTo>
                        <a:pt x="21" y="33"/>
                      </a:lnTo>
                      <a:lnTo>
                        <a:pt x="16" y="32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006" name="Freeform 59"/>
                <p:cNvSpPr>
                  <a:spLocks/>
                </p:cNvSpPr>
                <p:nvPr/>
              </p:nvSpPr>
              <p:spPr bwMode="auto">
                <a:xfrm>
                  <a:off x="7978975" y="1426127"/>
                  <a:ext cx="188818" cy="45766"/>
                </a:xfrm>
                <a:custGeom>
                  <a:avLst/>
                  <a:gdLst>
                    <a:gd name="T0" fmla="*/ 2147483647 w 51"/>
                    <a:gd name="T1" fmla="*/ 2147483647 h 35"/>
                    <a:gd name="T2" fmla="*/ 2147483647 w 51"/>
                    <a:gd name="T3" fmla="*/ 2147483647 h 35"/>
                    <a:gd name="T4" fmla="*/ 2147483647 w 51"/>
                    <a:gd name="T5" fmla="*/ 2147483647 h 35"/>
                    <a:gd name="T6" fmla="*/ 2147483647 w 51"/>
                    <a:gd name="T7" fmla="*/ 2147483647 h 35"/>
                    <a:gd name="T8" fmla="*/ 2147483647 w 51"/>
                    <a:gd name="T9" fmla="*/ 2147483647 h 35"/>
                    <a:gd name="T10" fmla="*/ 2147483647 w 51"/>
                    <a:gd name="T11" fmla="*/ 2147483647 h 35"/>
                    <a:gd name="T12" fmla="*/ 2147483647 w 51"/>
                    <a:gd name="T13" fmla="*/ 2147483647 h 35"/>
                    <a:gd name="T14" fmla="*/ 2147483647 w 51"/>
                    <a:gd name="T15" fmla="*/ 2147483647 h 35"/>
                    <a:gd name="T16" fmla="*/ 2147483647 w 51"/>
                    <a:gd name="T17" fmla="*/ 2147483647 h 35"/>
                    <a:gd name="T18" fmla="*/ 2147483647 w 51"/>
                    <a:gd name="T19" fmla="*/ 2147483647 h 35"/>
                    <a:gd name="T20" fmla="*/ 2147483647 w 51"/>
                    <a:gd name="T21" fmla="*/ 2147483647 h 35"/>
                    <a:gd name="T22" fmla="*/ 2147483647 w 51"/>
                    <a:gd name="T23" fmla="*/ 2147483647 h 35"/>
                    <a:gd name="T24" fmla="*/ 2147483647 w 51"/>
                    <a:gd name="T25" fmla="*/ 2147483647 h 35"/>
                    <a:gd name="T26" fmla="*/ 2147483647 w 51"/>
                    <a:gd name="T27" fmla="*/ 2147483647 h 35"/>
                    <a:gd name="T28" fmla="*/ 2147483647 w 51"/>
                    <a:gd name="T29" fmla="*/ 2147483647 h 35"/>
                    <a:gd name="T30" fmla="*/ 2147483647 w 51"/>
                    <a:gd name="T31" fmla="*/ 2147483647 h 35"/>
                    <a:gd name="T32" fmla="*/ 2147483647 w 51"/>
                    <a:gd name="T33" fmla="*/ 2147483647 h 35"/>
                    <a:gd name="T34" fmla="*/ 2147483647 w 51"/>
                    <a:gd name="T35" fmla="*/ 2147483647 h 35"/>
                    <a:gd name="T36" fmla="*/ 0 w 51"/>
                    <a:gd name="T37" fmla="*/ 2147483647 h 35"/>
                    <a:gd name="T38" fmla="*/ 0 w 51"/>
                    <a:gd name="T39" fmla="*/ 2147483647 h 35"/>
                    <a:gd name="T40" fmla="*/ 2147483647 w 51"/>
                    <a:gd name="T41" fmla="*/ 2147483647 h 35"/>
                    <a:gd name="T42" fmla="*/ 2147483647 w 51"/>
                    <a:gd name="T43" fmla="*/ 2147483647 h 35"/>
                    <a:gd name="T44" fmla="*/ 2147483647 w 51"/>
                    <a:gd name="T45" fmla="*/ 2147483647 h 35"/>
                    <a:gd name="T46" fmla="*/ 2147483647 w 51"/>
                    <a:gd name="T47" fmla="*/ 2147483647 h 35"/>
                    <a:gd name="T48" fmla="*/ 2147483647 w 51"/>
                    <a:gd name="T49" fmla="*/ 2147483647 h 35"/>
                    <a:gd name="T50" fmla="*/ 2147483647 w 51"/>
                    <a:gd name="T51" fmla="*/ 2147483647 h 35"/>
                    <a:gd name="T52" fmla="*/ 2147483647 w 51"/>
                    <a:gd name="T53" fmla="*/ 2147483647 h 35"/>
                    <a:gd name="T54" fmla="*/ 2147483647 w 51"/>
                    <a:gd name="T55" fmla="*/ 0 h 35"/>
                    <a:gd name="T56" fmla="*/ 2147483647 w 51"/>
                    <a:gd name="T57" fmla="*/ 0 h 35"/>
                    <a:gd name="T58" fmla="*/ 2147483647 w 51"/>
                    <a:gd name="T59" fmla="*/ 2147483647 h 35"/>
                    <a:gd name="T60" fmla="*/ 2147483647 w 51"/>
                    <a:gd name="T61" fmla="*/ 2147483647 h 35"/>
                    <a:gd name="T62" fmla="*/ 2147483647 w 51"/>
                    <a:gd name="T63" fmla="*/ 2147483647 h 35"/>
                    <a:gd name="T64" fmla="*/ 2147483647 w 51"/>
                    <a:gd name="T65" fmla="*/ 2147483647 h 35"/>
                    <a:gd name="T66" fmla="*/ 2147483647 w 51"/>
                    <a:gd name="T67" fmla="*/ 2147483647 h 35"/>
                    <a:gd name="T68" fmla="*/ 2147483647 w 51"/>
                    <a:gd name="T69" fmla="*/ 2147483647 h 35"/>
                    <a:gd name="T70" fmla="*/ 2147483647 w 51"/>
                    <a:gd name="T71" fmla="*/ 2147483647 h 35"/>
                    <a:gd name="T72" fmla="*/ 2147483647 w 51"/>
                    <a:gd name="T73" fmla="*/ 2147483647 h 35"/>
                    <a:gd name="T74" fmla="*/ 2147483647 w 51"/>
                    <a:gd name="T75" fmla="*/ 2147483647 h 3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5"/>
                    <a:gd name="T116" fmla="*/ 51 w 51"/>
                    <a:gd name="T117" fmla="*/ 35 h 3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5">
                      <a:moveTo>
                        <a:pt x="51" y="18"/>
                      </a:moveTo>
                      <a:lnTo>
                        <a:pt x="51" y="18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30"/>
                      </a:lnTo>
                      <a:lnTo>
                        <a:pt x="40" y="32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5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2"/>
                      </a:lnTo>
                      <a:lnTo>
                        <a:pt x="8" y="30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007" name="Freeform 60"/>
                <p:cNvSpPr>
                  <a:spLocks/>
                </p:cNvSpPr>
                <p:nvPr/>
              </p:nvSpPr>
              <p:spPr bwMode="auto">
                <a:xfrm>
                  <a:off x="8371922" y="1426127"/>
                  <a:ext cx="188821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5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008" name="Freeform 61"/>
                <p:cNvSpPr>
                  <a:spLocks/>
                </p:cNvSpPr>
                <p:nvPr/>
              </p:nvSpPr>
              <p:spPr bwMode="auto">
                <a:xfrm>
                  <a:off x="7402307" y="1573593"/>
                  <a:ext cx="188821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009" name="Freeform 62"/>
                <p:cNvSpPr>
                  <a:spLocks/>
                </p:cNvSpPr>
                <p:nvPr/>
              </p:nvSpPr>
              <p:spPr bwMode="auto">
                <a:xfrm>
                  <a:off x="7825878" y="1573593"/>
                  <a:ext cx="183717" cy="50850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5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010" name="Freeform 63"/>
                <p:cNvSpPr>
                  <a:spLocks/>
                </p:cNvSpPr>
                <p:nvPr/>
              </p:nvSpPr>
              <p:spPr bwMode="auto">
                <a:xfrm>
                  <a:off x="8239238" y="1568506"/>
                  <a:ext cx="188821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1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011" name="Freeform 64"/>
                <p:cNvSpPr>
                  <a:spLocks/>
                </p:cNvSpPr>
                <p:nvPr/>
              </p:nvSpPr>
              <p:spPr bwMode="auto">
                <a:xfrm>
                  <a:off x="7325760" y="1705803"/>
                  <a:ext cx="188818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012" name="Freeform 65"/>
                <p:cNvSpPr>
                  <a:spLocks/>
                </p:cNvSpPr>
                <p:nvPr/>
              </p:nvSpPr>
              <p:spPr bwMode="auto">
                <a:xfrm>
                  <a:off x="7718708" y="1705803"/>
                  <a:ext cx="183717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0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3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5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3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0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013" name="Freeform 66"/>
                <p:cNvSpPr>
                  <a:spLocks/>
                </p:cNvSpPr>
                <p:nvPr/>
              </p:nvSpPr>
              <p:spPr bwMode="auto">
                <a:xfrm>
                  <a:off x="8106554" y="1705803"/>
                  <a:ext cx="193923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</p:grpSp>
        <p:cxnSp>
          <p:nvCxnSpPr>
            <p:cNvPr id="1982" name="Straight Connector 1981"/>
            <p:cNvCxnSpPr/>
            <p:nvPr/>
          </p:nvCxnSpPr>
          <p:spPr>
            <a:xfrm>
              <a:off x="5076056" y="5195031"/>
              <a:ext cx="187062" cy="42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7" name="Straight Connector 1106"/>
          <p:cNvCxnSpPr/>
          <p:nvPr/>
        </p:nvCxnSpPr>
        <p:spPr>
          <a:xfrm rot="5400000" flipH="1" flipV="1">
            <a:off x="1502069" y="5811265"/>
            <a:ext cx="135905" cy="1045"/>
          </a:xfrm>
          <a:prstGeom prst="line">
            <a:avLst/>
          </a:prstGeom>
          <a:ln w="63500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8" name="Group 314"/>
          <p:cNvGrpSpPr/>
          <p:nvPr/>
        </p:nvGrpSpPr>
        <p:grpSpPr>
          <a:xfrm>
            <a:off x="1254093" y="5828775"/>
            <a:ext cx="398813" cy="882740"/>
            <a:chOff x="5076056" y="5133269"/>
            <a:chExt cx="695450" cy="841429"/>
          </a:xfrm>
        </p:grpSpPr>
        <p:grpSp>
          <p:nvGrpSpPr>
            <p:cNvPr id="1819" name="Group 440"/>
            <p:cNvGrpSpPr>
              <a:grpSpLocks/>
            </p:cNvGrpSpPr>
            <p:nvPr/>
          </p:nvGrpSpPr>
          <p:grpSpPr bwMode="auto">
            <a:xfrm>
              <a:off x="5146959" y="5832300"/>
              <a:ext cx="559678" cy="142398"/>
              <a:chOff x="7744288" y="2938915"/>
              <a:chExt cx="894558" cy="382135"/>
            </a:xfrm>
          </p:grpSpPr>
          <p:grpSp>
            <p:nvGrpSpPr>
              <p:cNvPr id="1948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952" name="Freeform 61"/>
                <p:cNvSpPr>
                  <a:spLocks/>
                </p:cNvSpPr>
                <p:nvPr/>
              </p:nvSpPr>
              <p:spPr bwMode="auto">
                <a:xfrm>
                  <a:off x="7744288" y="3144007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953" name="Freeform 63"/>
                <p:cNvSpPr>
                  <a:spLocks/>
                </p:cNvSpPr>
                <p:nvPr/>
              </p:nvSpPr>
              <p:spPr bwMode="auto">
                <a:xfrm>
                  <a:off x="8429072" y="2939131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954" name="Freeform 65"/>
                <p:cNvSpPr>
                  <a:spLocks/>
                </p:cNvSpPr>
                <p:nvPr/>
              </p:nvSpPr>
              <p:spPr bwMode="auto">
                <a:xfrm>
                  <a:off x="7744288" y="2939131"/>
                  <a:ext cx="894558" cy="204876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949" name="Straight Connector 1079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950" name="Straight Connector 1080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951" name="Rectangle 1081"/>
              <p:cNvSpPr>
                <a:spLocks noChangeArrowheads="1"/>
              </p:cNvSpPr>
              <p:nvPr/>
            </p:nvSpPr>
            <p:spPr bwMode="auto">
              <a:xfrm>
                <a:off x="7802157" y="3210765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820" name="Group 448"/>
            <p:cNvGrpSpPr>
              <a:grpSpLocks/>
            </p:cNvGrpSpPr>
            <p:nvPr/>
          </p:nvGrpSpPr>
          <p:grpSpPr bwMode="auto">
            <a:xfrm>
              <a:off x="5146959" y="5765369"/>
              <a:ext cx="559678" cy="142397"/>
              <a:chOff x="7744288" y="2938915"/>
              <a:chExt cx="894558" cy="382135"/>
            </a:xfrm>
          </p:grpSpPr>
          <p:grpSp>
            <p:nvGrpSpPr>
              <p:cNvPr id="1941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945" name="Freeform 61"/>
                <p:cNvSpPr>
                  <a:spLocks/>
                </p:cNvSpPr>
                <p:nvPr/>
              </p:nvSpPr>
              <p:spPr bwMode="auto">
                <a:xfrm>
                  <a:off x="7744288" y="3144066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946" name="Freeform 63"/>
                <p:cNvSpPr>
                  <a:spLocks/>
                </p:cNvSpPr>
                <p:nvPr/>
              </p:nvSpPr>
              <p:spPr bwMode="auto">
                <a:xfrm>
                  <a:off x="8429072" y="2939189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947" name="Freeform 65"/>
                <p:cNvSpPr>
                  <a:spLocks/>
                </p:cNvSpPr>
                <p:nvPr/>
              </p:nvSpPr>
              <p:spPr bwMode="auto">
                <a:xfrm>
                  <a:off x="7744288" y="2939189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942" name="Straight Connector 1072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943" name="Straight Connector 1073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944" name="Rectangle 1074"/>
              <p:cNvSpPr>
                <a:spLocks noChangeArrowheads="1"/>
              </p:cNvSpPr>
              <p:nvPr/>
            </p:nvSpPr>
            <p:spPr bwMode="auto">
              <a:xfrm>
                <a:off x="7802157" y="3210824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821" name="Group 456"/>
            <p:cNvGrpSpPr>
              <a:grpSpLocks/>
            </p:cNvGrpSpPr>
            <p:nvPr/>
          </p:nvGrpSpPr>
          <p:grpSpPr bwMode="auto">
            <a:xfrm>
              <a:off x="5146959" y="5698443"/>
              <a:ext cx="559678" cy="142397"/>
              <a:chOff x="7744288" y="2938915"/>
              <a:chExt cx="894558" cy="382135"/>
            </a:xfrm>
          </p:grpSpPr>
          <p:grpSp>
            <p:nvGrpSpPr>
              <p:cNvPr id="1934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938" name="Freeform 61"/>
                <p:cNvSpPr>
                  <a:spLocks/>
                </p:cNvSpPr>
                <p:nvPr/>
              </p:nvSpPr>
              <p:spPr bwMode="auto">
                <a:xfrm>
                  <a:off x="7744288" y="3144112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939" name="Freeform 63"/>
                <p:cNvSpPr>
                  <a:spLocks/>
                </p:cNvSpPr>
                <p:nvPr/>
              </p:nvSpPr>
              <p:spPr bwMode="auto">
                <a:xfrm>
                  <a:off x="8429072" y="2939235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940" name="Freeform 65"/>
                <p:cNvSpPr>
                  <a:spLocks/>
                </p:cNvSpPr>
                <p:nvPr/>
              </p:nvSpPr>
              <p:spPr bwMode="auto">
                <a:xfrm>
                  <a:off x="7744288" y="2939235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935" name="Straight Connector 1065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936" name="Straight Connector 1066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937" name="Rectangle 1067"/>
              <p:cNvSpPr>
                <a:spLocks noChangeArrowheads="1"/>
              </p:cNvSpPr>
              <p:nvPr/>
            </p:nvSpPr>
            <p:spPr bwMode="auto">
              <a:xfrm>
                <a:off x="7802157" y="3210871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822" name="Group 464"/>
            <p:cNvGrpSpPr>
              <a:grpSpLocks/>
            </p:cNvGrpSpPr>
            <p:nvPr/>
          </p:nvGrpSpPr>
          <p:grpSpPr bwMode="auto">
            <a:xfrm>
              <a:off x="5146959" y="5631517"/>
              <a:ext cx="559678" cy="142397"/>
              <a:chOff x="7744288" y="2938915"/>
              <a:chExt cx="894558" cy="382135"/>
            </a:xfrm>
          </p:grpSpPr>
          <p:grpSp>
            <p:nvGrpSpPr>
              <p:cNvPr id="1927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931" name="Freeform 61"/>
                <p:cNvSpPr>
                  <a:spLocks/>
                </p:cNvSpPr>
                <p:nvPr/>
              </p:nvSpPr>
              <p:spPr bwMode="auto">
                <a:xfrm>
                  <a:off x="7744288" y="3144157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932" name="Freeform 63"/>
                <p:cNvSpPr>
                  <a:spLocks/>
                </p:cNvSpPr>
                <p:nvPr/>
              </p:nvSpPr>
              <p:spPr bwMode="auto">
                <a:xfrm>
                  <a:off x="8429072" y="2939280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933" name="Freeform 65"/>
                <p:cNvSpPr>
                  <a:spLocks/>
                </p:cNvSpPr>
                <p:nvPr/>
              </p:nvSpPr>
              <p:spPr bwMode="auto">
                <a:xfrm>
                  <a:off x="7744288" y="2939280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928" name="Straight Connector 1058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929" name="Straight Connector 1059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930" name="Rectangle 1060"/>
              <p:cNvSpPr>
                <a:spLocks noChangeArrowheads="1"/>
              </p:cNvSpPr>
              <p:nvPr/>
            </p:nvSpPr>
            <p:spPr bwMode="auto">
              <a:xfrm>
                <a:off x="7802157" y="3210915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823" name="Group 472"/>
            <p:cNvGrpSpPr>
              <a:grpSpLocks/>
            </p:cNvGrpSpPr>
            <p:nvPr/>
          </p:nvGrpSpPr>
          <p:grpSpPr bwMode="auto">
            <a:xfrm>
              <a:off x="5146959" y="5564591"/>
              <a:ext cx="559678" cy="142397"/>
              <a:chOff x="7744288" y="2938915"/>
              <a:chExt cx="894558" cy="382135"/>
            </a:xfrm>
          </p:grpSpPr>
          <p:grpSp>
            <p:nvGrpSpPr>
              <p:cNvPr id="1920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924" name="Freeform 61"/>
                <p:cNvSpPr>
                  <a:spLocks/>
                </p:cNvSpPr>
                <p:nvPr/>
              </p:nvSpPr>
              <p:spPr bwMode="auto">
                <a:xfrm>
                  <a:off x="7744288" y="3144205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925" name="Freeform 63"/>
                <p:cNvSpPr>
                  <a:spLocks/>
                </p:cNvSpPr>
                <p:nvPr/>
              </p:nvSpPr>
              <p:spPr bwMode="auto">
                <a:xfrm>
                  <a:off x="8429072" y="2939328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926" name="Freeform 65"/>
                <p:cNvSpPr>
                  <a:spLocks/>
                </p:cNvSpPr>
                <p:nvPr/>
              </p:nvSpPr>
              <p:spPr bwMode="auto">
                <a:xfrm>
                  <a:off x="7744288" y="2939328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921" name="Straight Connector 1051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922" name="Straight Connector 1052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923" name="Rectangle 1053"/>
              <p:cNvSpPr>
                <a:spLocks noChangeArrowheads="1"/>
              </p:cNvSpPr>
              <p:nvPr/>
            </p:nvSpPr>
            <p:spPr bwMode="auto">
              <a:xfrm>
                <a:off x="7802157" y="3210963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824" name="Group 400"/>
            <p:cNvGrpSpPr>
              <a:grpSpLocks/>
            </p:cNvGrpSpPr>
            <p:nvPr/>
          </p:nvGrpSpPr>
          <p:grpSpPr bwMode="auto">
            <a:xfrm>
              <a:off x="5146959" y="5500475"/>
              <a:ext cx="559678" cy="142398"/>
              <a:chOff x="7744288" y="2938915"/>
              <a:chExt cx="894558" cy="382135"/>
            </a:xfrm>
          </p:grpSpPr>
          <p:grpSp>
            <p:nvGrpSpPr>
              <p:cNvPr id="1913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917" name="Freeform 61"/>
                <p:cNvSpPr>
                  <a:spLocks/>
                </p:cNvSpPr>
                <p:nvPr/>
              </p:nvSpPr>
              <p:spPr bwMode="auto">
                <a:xfrm>
                  <a:off x="7744288" y="3143615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918" name="Freeform 63"/>
                <p:cNvSpPr>
                  <a:spLocks/>
                </p:cNvSpPr>
                <p:nvPr/>
              </p:nvSpPr>
              <p:spPr bwMode="auto">
                <a:xfrm>
                  <a:off x="8429072" y="2938738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919" name="Freeform 65"/>
                <p:cNvSpPr>
                  <a:spLocks/>
                </p:cNvSpPr>
                <p:nvPr/>
              </p:nvSpPr>
              <p:spPr bwMode="auto">
                <a:xfrm>
                  <a:off x="7744288" y="2938738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914" name="Straight Connector 1122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915" name="Straight Connector 1123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916" name="Rectangle 1124"/>
              <p:cNvSpPr>
                <a:spLocks noChangeArrowheads="1"/>
              </p:cNvSpPr>
              <p:nvPr/>
            </p:nvSpPr>
            <p:spPr bwMode="auto">
              <a:xfrm>
                <a:off x="7802157" y="3210372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825" name="Group 408"/>
            <p:cNvGrpSpPr>
              <a:grpSpLocks/>
            </p:cNvGrpSpPr>
            <p:nvPr/>
          </p:nvGrpSpPr>
          <p:grpSpPr bwMode="auto">
            <a:xfrm>
              <a:off x="5146959" y="5433548"/>
              <a:ext cx="559678" cy="142397"/>
              <a:chOff x="7744288" y="2938915"/>
              <a:chExt cx="894558" cy="382135"/>
            </a:xfrm>
          </p:grpSpPr>
          <p:grpSp>
            <p:nvGrpSpPr>
              <p:cNvPr id="1906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910" name="Freeform 61"/>
                <p:cNvSpPr>
                  <a:spLocks/>
                </p:cNvSpPr>
                <p:nvPr/>
              </p:nvSpPr>
              <p:spPr bwMode="auto">
                <a:xfrm>
                  <a:off x="7744288" y="3143667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911" name="Freeform 63"/>
                <p:cNvSpPr>
                  <a:spLocks/>
                </p:cNvSpPr>
                <p:nvPr/>
              </p:nvSpPr>
              <p:spPr bwMode="auto">
                <a:xfrm>
                  <a:off x="8429072" y="2938789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912" name="Freeform 65"/>
                <p:cNvSpPr>
                  <a:spLocks/>
                </p:cNvSpPr>
                <p:nvPr/>
              </p:nvSpPr>
              <p:spPr bwMode="auto">
                <a:xfrm>
                  <a:off x="7744288" y="2938789"/>
                  <a:ext cx="894558" cy="204878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907" name="Straight Connector 1130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908" name="Straight Connector 1131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909" name="Rectangle 1132"/>
              <p:cNvSpPr>
                <a:spLocks noChangeArrowheads="1"/>
              </p:cNvSpPr>
              <p:nvPr/>
            </p:nvSpPr>
            <p:spPr bwMode="auto">
              <a:xfrm>
                <a:off x="7802157" y="3210424"/>
                <a:ext cx="255588" cy="57551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826" name="Group 416"/>
            <p:cNvGrpSpPr>
              <a:grpSpLocks/>
            </p:cNvGrpSpPr>
            <p:nvPr/>
          </p:nvGrpSpPr>
          <p:grpSpPr bwMode="auto">
            <a:xfrm>
              <a:off x="5146959" y="5366626"/>
              <a:ext cx="559678" cy="142398"/>
              <a:chOff x="7744288" y="2938915"/>
              <a:chExt cx="894558" cy="382135"/>
            </a:xfrm>
          </p:grpSpPr>
          <p:grpSp>
            <p:nvGrpSpPr>
              <p:cNvPr id="1899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903" name="Freeform 61"/>
                <p:cNvSpPr>
                  <a:spLocks/>
                </p:cNvSpPr>
                <p:nvPr/>
              </p:nvSpPr>
              <p:spPr bwMode="auto">
                <a:xfrm>
                  <a:off x="7744288" y="3143701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904" name="Freeform 63"/>
                <p:cNvSpPr>
                  <a:spLocks/>
                </p:cNvSpPr>
                <p:nvPr/>
              </p:nvSpPr>
              <p:spPr bwMode="auto">
                <a:xfrm>
                  <a:off x="8429072" y="2938824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905" name="Freeform 65"/>
                <p:cNvSpPr>
                  <a:spLocks/>
                </p:cNvSpPr>
                <p:nvPr/>
              </p:nvSpPr>
              <p:spPr bwMode="auto">
                <a:xfrm>
                  <a:off x="7744288" y="2938824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900" name="Straight Connector 1138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901" name="Straight Connector 1139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902" name="Rectangle 1140"/>
              <p:cNvSpPr>
                <a:spLocks noChangeArrowheads="1"/>
              </p:cNvSpPr>
              <p:nvPr/>
            </p:nvSpPr>
            <p:spPr bwMode="auto">
              <a:xfrm>
                <a:off x="7802157" y="3210458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827" name="Group 424"/>
            <p:cNvGrpSpPr>
              <a:grpSpLocks/>
            </p:cNvGrpSpPr>
            <p:nvPr/>
          </p:nvGrpSpPr>
          <p:grpSpPr bwMode="auto">
            <a:xfrm>
              <a:off x="5146959" y="5299696"/>
              <a:ext cx="559678" cy="142397"/>
              <a:chOff x="7744288" y="2938915"/>
              <a:chExt cx="894558" cy="382135"/>
            </a:xfrm>
          </p:grpSpPr>
          <p:grpSp>
            <p:nvGrpSpPr>
              <p:cNvPr id="1892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896" name="Freeform 61"/>
                <p:cNvSpPr>
                  <a:spLocks/>
                </p:cNvSpPr>
                <p:nvPr/>
              </p:nvSpPr>
              <p:spPr bwMode="auto">
                <a:xfrm>
                  <a:off x="7744288" y="3143758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897" name="Freeform 63"/>
                <p:cNvSpPr>
                  <a:spLocks/>
                </p:cNvSpPr>
                <p:nvPr/>
              </p:nvSpPr>
              <p:spPr bwMode="auto">
                <a:xfrm>
                  <a:off x="8429072" y="2938880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898" name="Freeform 65"/>
                <p:cNvSpPr>
                  <a:spLocks/>
                </p:cNvSpPr>
                <p:nvPr/>
              </p:nvSpPr>
              <p:spPr bwMode="auto">
                <a:xfrm>
                  <a:off x="7744288" y="2938880"/>
                  <a:ext cx="894558" cy="204878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893" name="Straight Connector 1146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894" name="Straight Connector 1147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895" name="Rectangle 1148"/>
              <p:cNvSpPr>
                <a:spLocks noChangeArrowheads="1"/>
              </p:cNvSpPr>
              <p:nvPr/>
            </p:nvSpPr>
            <p:spPr bwMode="auto">
              <a:xfrm>
                <a:off x="7802157" y="3210515"/>
                <a:ext cx="255588" cy="57551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828" name="Group 432"/>
            <p:cNvGrpSpPr>
              <a:grpSpLocks/>
            </p:cNvGrpSpPr>
            <p:nvPr/>
          </p:nvGrpSpPr>
          <p:grpSpPr bwMode="auto">
            <a:xfrm>
              <a:off x="5146959" y="5232774"/>
              <a:ext cx="559678" cy="142398"/>
              <a:chOff x="7744288" y="2938915"/>
              <a:chExt cx="894558" cy="382135"/>
            </a:xfrm>
          </p:grpSpPr>
          <p:grpSp>
            <p:nvGrpSpPr>
              <p:cNvPr id="1885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889" name="Freeform 61"/>
                <p:cNvSpPr>
                  <a:spLocks/>
                </p:cNvSpPr>
                <p:nvPr/>
              </p:nvSpPr>
              <p:spPr bwMode="auto">
                <a:xfrm>
                  <a:off x="7744288" y="3143792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890" name="Freeform 63"/>
                <p:cNvSpPr>
                  <a:spLocks/>
                </p:cNvSpPr>
                <p:nvPr/>
              </p:nvSpPr>
              <p:spPr bwMode="auto">
                <a:xfrm>
                  <a:off x="8429072" y="2938915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891" name="Freeform 65"/>
                <p:cNvSpPr>
                  <a:spLocks/>
                </p:cNvSpPr>
                <p:nvPr/>
              </p:nvSpPr>
              <p:spPr bwMode="auto">
                <a:xfrm>
                  <a:off x="7744288" y="2938915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886" name="Straight Connector 1154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887" name="Straight Connector 1155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888" name="Rectangle 1156"/>
              <p:cNvSpPr>
                <a:spLocks noChangeArrowheads="1"/>
              </p:cNvSpPr>
              <p:nvPr/>
            </p:nvSpPr>
            <p:spPr bwMode="auto">
              <a:xfrm>
                <a:off x="7802157" y="3210549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cxnSp>
          <p:nvCxnSpPr>
            <p:cNvPr id="1829" name="Straight Connector 1217"/>
            <p:cNvCxnSpPr>
              <a:cxnSpLocks noChangeShapeType="1"/>
            </p:cNvCxnSpPr>
            <p:nvPr/>
          </p:nvCxnSpPr>
          <p:spPr bwMode="auto">
            <a:xfrm>
              <a:off x="5083599" y="534600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830" name="Straight Connector 1265"/>
            <p:cNvCxnSpPr>
              <a:cxnSpLocks noChangeShapeType="1"/>
            </p:cNvCxnSpPr>
            <p:nvPr/>
          </p:nvCxnSpPr>
          <p:spPr bwMode="auto">
            <a:xfrm>
              <a:off x="5083599" y="541291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831" name="Straight Connector 1266"/>
            <p:cNvCxnSpPr>
              <a:cxnSpLocks noChangeShapeType="1"/>
            </p:cNvCxnSpPr>
            <p:nvPr/>
          </p:nvCxnSpPr>
          <p:spPr bwMode="auto">
            <a:xfrm>
              <a:off x="5083599" y="5478965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832" name="Straight Connector 1267"/>
            <p:cNvCxnSpPr>
              <a:cxnSpLocks noChangeShapeType="1"/>
            </p:cNvCxnSpPr>
            <p:nvPr/>
          </p:nvCxnSpPr>
          <p:spPr bwMode="auto">
            <a:xfrm>
              <a:off x="5083599" y="554587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833" name="Straight Connector 1268"/>
            <p:cNvCxnSpPr>
              <a:cxnSpLocks noChangeShapeType="1"/>
            </p:cNvCxnSpPr>
            <p:nvPr/>
          </p:nvCxnSpPr>
          <p:spPr bwMode="auto">
            <a:xfrm>
              <a:off x="5083599" y="561192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834" name="Straight Connector 1269"/>
            <p:cNvCxnSpPr>
              <a:cxnSpLocks noChangeShapeType="1"/>
            </p:cNvCxnSpPr>
            <p:nvPr/>
          </p:nvCxnSpPr>
          <p:spPr bwMode="auto">
            <a:xfrm>
              <a:off x="5083599" y="567883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835" name="Straight Connector 1270"/>
            <p:cNvCxnSpPr>
              <a:cxnSpLocks noChangeShapeType="1"/>
            </p:cNvCxnSpPr>
            <p:nvPr/>
          </p:nvCxnSpPr>
          <p:spPr bwMode="auto">
            <a:xfrm>
              <a:off x="5083599" y="574488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836" name="Straight Connector 1271"/>
            <p:cNvCxnSpPr>
              <a:cxnSpLocks noChangeShapeType="1"/>
            </p:cNvCxnSpPr>
            <p:nvPr/>
          </p:nvCxnSpPr>
          <p:spPr bwMode="auto">
            <a:xfrm>
              <a:off x="5083599" y="581179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837" name="Straight Connector 1300"/>
            <p:cNvCxnSpPr>
              <a:cxnSpLocks noChangeShapeType="1"/>
            </p:cNvCxnSpPr>
            <p:nvPr/>
          </p:nvCxnSpPr>
          <p:spPr bwMode="auto">
            <a:xfrm>
              <a:off x="5076056" y="5189884"/>
              <a:ext cx="2" cy="61538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</p:spPr>
        </p:cxnSp>
        <p:sp>
          <p:nvSpPr>
            <p:cNvPr id="1838" name="Freeform 62"/>
            <p:cNvSpPr>
              <a:spLocks/>
            </p:cNvSpPr>
            <p:nvPr/>
          </p:nvSpPr>
          <p:spPr bwMode="auto">
            <a:xfrm>
              <a:off x="5622157" y="5133269"/>
              <a:ext cx="149349" cy="135533"/>
            </a:xfrm>
            <a:custGeom>
              <a:avLst/>
              <a:gdLst>
                <a:gd name="T0" fmla="*/ 0 w 127"/>
                <a:gd name="T1" fmla="*/ 2147483647 h 232"/>
                <a:gd name="T2" fmla="*/ 2147483647 w 127"/>
                <a:gd name="T3" fmla="*/ 0 h 232"/>
                <a:gd name="T4" fmla="*/ 2147483647 w 127"/>
                <a:gd name="T5" fmla="*/ 2147483647 h 232"/>
                <a:gd name="T6" fmla="*/ 0 w 127"/>
                <a:gd name="T7" fmla="*/ 2147483647 h 232"/>
                <a:gd name="T8" fmla="*/ 0 w 127"/>
                <a:gd name="T9" fmla="*/ 2147483647 h 232"/>
                <a:gd name="T10" fmla="*/ 0 w 127"/>
                <a:gd name="T11" fmla="*/ 2147483647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232"/>
                <a:gd name="T20" fmla="*/ 127 w 127"/>
                <a:gd name="T21" fmla="*/ 232 h 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232">
                  <a:moveTo>
                    <a:pt x="0" y="125"/>
                  </a:moveTo>
                  <a:lnTo>
                    <a:pt x="127" y="0"/>
                  </a:lnTo>
                  <a:lnTo>
                    <a:pt x="127" y="106"/>
                  </a:lnTo>
                  <a:lnTo>
                    <a:pt x="0" y="23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015B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39" name="Freeform 63"/>
            <p:cNvSpPr>
              <a:spLocks/>
            </p:cNvSpPr>
            <p:nvPr/>
          </p:nvSpPr>
          <p:spPr bwMode="auto">
            <a:xfrm>
              <a:off x="5622157" y="5133269"/>
              <a:ext cx="149349" cy="135533"/>
            </a:xfrm>
            <a:custGeom>
              <a:avLst/>
              <a:gdLst>
                <a:gd name="T0" fmla="*/ 0 w 127"/>
                <a:gd name="T1" fmla="*/ 2147483647 h 232"/>
                <a:gd name="T2" fmla="*/ 2147483647 w 127"/>
                <a:gd name="T3" fmla="*/ 0 h 232"/>
                <a:gd name="T4" fmla="*/ 2147483647 w 127"/>
                <a:gd name="T5" fmla="*/ 2147483647 h 232"/>
                <a:gd name="T6" fmla="*/ 0 w 127"/>
                <a:gd name="T7" fmla="*/ 2147483647 h 232"/>
                <a:gd name="T8" fmla="*/ 0 w 127"/>
                <a:gd name="T9" fmla="*/ 2147483647 h 232"/>
                <a:gd name="T10" fmla="*/ 0 w 127"/>
                <a:gd name="T11" fmla="*/ 2147483647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232"/>
                <a:gd name="T20" fmla="*/ 127 w 127"/>
                <a:gd name="T21" fmla="*/ 232 h 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232">
                  <a:moveTo>
                    <a:pt x="0" y="125"/>
                  </a:moveTo>
                  <a:lnTo>
                    <a:pt x="127" y="0"/>
                  </a:lnTo>
                  <a:lnTo>
                    <a:pt x="127" y="106"/>
                  </a:lnTo>
                  <a:lnTo>
                    <a:pt x="0" y="23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666699"/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40" name="Freeform 60"/>
            <p:cNvSpPr>
              <a:spLocks/>
            </p:cNvSpPr>
            <p:nvPr/>
          </p:nvSpPr>
          <p:spPr bwMode="auto">
            <a:xfrm>
              <a:off x="5137908" y="5216476"/>
              <a:ext cx="484249" cy="52326"/>
            </a:xfrm>
            <a:custGeom>
              <a:avLst/>
              <a:gdLst>
                <a:gd name="T0" fmla="*/ 0 w 414"/>
                <a:gd name="T1" fmla="*/ 0 h 107"/>
                <a:gd name="T2" fmla="*/ 0 w 414"/>
                <a:gd name="T3" fmla="*/ 2147483647 h 107"/>
                <a:gd name="T4" fmla="*/ 2147483647 w 414"/>
                <a:gd name="T5" fmla="*/ 2147483647 h 107"/>
                <a:gd name="T6" fmla="*/ 2147483647 w 414"/>
                <a:gd name="T7" fmla="*/ 0 h 107"/>
                <a:gd name="T8" fmla="*/ 0 w 414"/>
                <a:gd name="T9" fmla="*/ 0 h 107"/>
                <a:gd name="T10" fmla="*/ 0 w 414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07"/>
                <a:gd name="T20" fmla="*/ 414 w 414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07">
                  <a:moveTo>
                    <a:pt x="0" y="0"/>
                  </a:moveTo>
                  <a:lnTo>
                    <a:pt x="0" y="107"/>
                  </a:lnTo>
                  <a:lnTo>
                    <a:pt x="414" y="107"/>
                  </a:lnTo>
                  <a:lnTo>
                    <a:pt x="4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96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41" name="Freeform 61"/>
            <p:cNvSpPr>
              <a:spLocks/>
            </p:cNvSpPr>
            <p:nvPr/>
          </p:nvSpPr>
          <p:spPr bwMode="auto">
            <a:xfrm>
              <a:off x="5137908" y="5216476"/>
              <a:ext cx="484249" cy="52326"/>
            </a:xfrm>
            <a:custGeom>
              <a:avLst/>
              <a:gdLst>
                <a:gd name="T0" fmla="*/ 0 w 414"/>
                <a:gd name="T1" fmla="*/ 0 h 107"/>
                <a:gd name="T2" fmla="*/ 0 w 414"/>
                <a:gd name="T3" fmla="*/ 2147483647 h 107"/>
                <a:gd name="T4" fmla="*/ 2147483647 w 414"/>
                <a:gd name="T5" fmla="*/ 2147483647 h 107"/>
                <a:gd name="T6" fmla="*/ 2147483647 w 414"/>
                <a:gd name="T7" fmla="*/ 0 h 107"/>
                <a:gd name="T8" fmla="*/ 0 w 414"/>
                <a:gd name="T9" fmla="*/ 0 h 107"/>
                <a:gd name="T10" fmla="*/ 0 w 414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07"/>
                <a:gd name="T20" fmla="*/ 414 w 414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07">
                  <a:moveTo>
                    <a:pt x="0" y="0"/>
                  </a:moveTo>
                  <a:lnTo>
                    <a:pt x="0" y="107"/>
                  </a:lnTo>
                  <a:lnTo>
                    <a:pt x="414" y="107"/>
                  </a:lnTo>
                  <a:lnTo>
                    <a:pt x="4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99">
                <a:alpha val="79999"/>
              </a:srgbClr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42" name="Freeform 64"/>
            <p:cNvSpPr>
              <a:spLocks/>
            </p:cNvSpPr>
            <p:nvPr/>
          </p:nvSpPr>
          <p:spPr bwMode="auto">
            <a:xfrm>
              <a:off x="5137908" y="5133269"/>
              <a:ext cx="633598" cy="83207"/>
            </a:xfrm>
            <a:custGeom>
              <a:avLst/>
              <a:gdLst>
                <a:gd name="T0" fmla="*/ 2147483647 w 541"/>
                <a:gd name="T1" fmla="*/ 2147483647 h 125"/>
                <a:gd name="T2" fmla="*/ 2147483647 w 541"/>
                <a:gd name="T3" fmla="*/ 0 h 125"/>
                <a:gd name="T4" fmla="*/ 2147483647 w 541"/>
                <a:gd name="T5" fmla="*/ 0 h 125"/>
                <a:gd name="T6" fmla="*/ 0 w 541"/>
                <a:gd name="T7" fmla="*/ 2147483647 h 125"/>
                <a:gd name="T8" fmla="*/ 2147483647 w 541"/>
                <a:gd name="T9" fmla="*/ 2147483647 h 125"/>
                <a:gd name="T10" fmla="*/ 2147483647 w 541"/>
                <a:gd name="T11" fmla="*/ 2147483647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1"/>
                <a:gd name="T19" fmla="*/ 0 h 125"/>
                <a:gd name="T20" fmla="*/ 541 w 541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1" h="125">
                  <a:moveTo>
                    <a:pt x="414" y="125"/>
                  </a:moveTo>
                  <a:lnTo>
                    <a:pt x="541" y="0"/>
                  </a:lnTo>
                  <a:lnTo>
                    <a:pt x="128" y="0"/>
                  </a:lnTo>
                  <a:lnTo>
                    <a:pt x="0" y="125"/>
                  </a:lnTo>
                  <a:lnTo>
                    <a:pt x="414" y="125"/>
                  </a:lnTo>
                  <a:close/>
                </a:path>
              </a:pathLst>
            </a:custGeom>
            <a:solidFill>
              <a:srgbClr val="46AF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43" name="Freeform 65"/>
            <p:cNvSpPr>
              <a:spLocks/>
            </p:cNvSpPr>
            <p:nvPr/>
          </p:nvSpPr>
          <p:spPr bwMode="auto">
            <a:xfrm>
              <a:off x="5137908" y="5133269"/>
              <a:ext cx="633598" cy="83207"/>
            </a:xfrm>
            <a:custGeom>
              <a:avLst/>
              <a:gdLst>
                <a:gd name="T0" fmla="*/ 2147483647 w 541"/>
                <a:gd name="T1" fmla="*/ 2147483647 h 125"/>
                <a:gd name="T2" fmla="*/ 2147483647 w 541"/>
                <a:gd name="T3" fmla="*/ 0 h 125"/>
                <a:gd name="T4" fmla="*/ 2147483647 w 541"/>
                <a:gd name="T5" fmla="*/ 0 h 125"/>
                <a:gd name="T6" fmla="*/ 0 w 541"/>
                <a:gd name="T7" fmla="*/ 2147483647 h 125"/>
                <a:gd name="T8" fmla="*/ 2147483647 w 541"/>
                <a:gd name="T9" fmla="*/ 2147483647 h 125"/>
                <a:gd name="T10" fmla="*/ 2147483647 w 541"/>
                <a:gd name="T11" fmla="*/ 2147483647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1"/>
                <a:gd name="T19" fmla="*/ 0 h 125"/>
                <a:gd name="T20" fmla="*/ 541 w 541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1" h="125">
                  <a:moveTo>
                    <a:pt x="414" y="125"/>
                  </a:moveTo>
                  <a:lnTo>
                    <a:pt x="541" y="0"/>
                  </a:lnTo>
                  <a:lnTo>
                    <a:pt x="128" y="0"/>
                  </a:lnTo>
                  <a:lnTo>
                    <a:pt x="0" y="125"/>
                  </a:lnTo>
                  <a:lnTo>
                    <a:pt x="414" y="125"/>
                  </a:lnTo>
                  <a:close/>
                </a:path>
              </a:pathLst>
            </a:custGeom>
            <a:solidFill>
              <a:srgbClr val="666699">
                <a:alpha val="59999"/>
              </a:srgbClr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1844" name="Group 264"/>
            <p:cNvGrpSpPr>
              <a:grpSpLocks/>
            </p:cNvGrpSpPr>
            <p:nvPr/>
          </p:nvGrpSpPr>
          <p:grpSpPr bwMode="auto">
            <a:xfrm>
              <a:off x="5226916" y="5221282"/>
              <a:ext cx="306844" cy="44937"/>
              <a:chOff x="4137031" y="6365866"/>
              <a:chExt cx="427098" cy="149361"/>
            </a:xfrm>
          </p:grpSpPr>
          <p:sp>
            <p:nvSpPr>
              <p:cNvPr id="1878" name="Freeform 82"/>
              <p:cNvSpPr>
                <a:spLocks/>
              </p:cNvSpPr>
              <p:nvPr/>
            </p:nvSpPr>
            <p:spPr bwMode="auto">
              <a:xfrm>
                <a:off x="4137027" y="6426873"/>
                <a:ext cx="140686" cy="28512"/>
              </a:xfrm>
              <a:custGeom>
                <a:avLst/>
                <a:gdLst>
                  <a:gd name="T0" fmla="*/ 2147483647 w 87"/>
                  <a:gd name="T1" fmla="*/ 2147483647 h 16"/>
                  <a:gd name="T2" fmla="*/ 2147483647 w 87"/>
                  <a:gd name="T3" fmla="*/ 2147483647 h 16"/>
                  <a:gd name="T4" fmla="*/ 2147483647 w 87"/>
                  <a:gd name="T5" fmla="*/ 0 h 16"/>
                  <a:gd name="T6" fmla="*/ 0 w 87"/>
                  <a:gd name="T7" fmla="*/ 2147483647 h 16"/>
                  <a:gd name="T8" fmla="*/ 2147483647 w 87"/>
                  <a:gd name="T9" fmla="*/ 2147483647 h 16"/>
                  <a:gd name="T10" fmla="*/ 2147483647 w 87"/>
                  <a:gd name="T11" fmla="*/ 2147483647 h 16"/>
                  <a:gd name="T12" fmla="*/ 2147483647 w 87"/>
                  <a:gd name="T13" fmla="*/ 2147483647 h 16"/>
                  <a:gd name="T14" fmla="*/ 2147483647 w 87"/>
                  <a:gd name="T15" fmla="*/ 2147483647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6"/>
                  <a:gd name="T26" fmla="*/ 87 w 87"/>
                  <a:gd name="T27" fmla="*/ 16 h 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6">
                    <a:moveTo>
                      <a:pt x="87" y="7"/>
                    </a:moveTo>
                    <a:lnTo>
                      <a:pt x="23" y="7"/>
                    </a:lnTo>
                    <a:lnTo>
                      <a:pt x="23" y="0"/>
                    </a:lnTo>
                    <a:lnTo>
                      <a:pt x="0" y="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87" y="11"/>
                    </a:lnTo>
                    <a:lnTo>
                      <a:pt x="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879" name="Freeform 83"/>
              <p:cNvSpPr>
                <a:spLocks/>
              </p:cNvSpPr>
              <p:nvPr/>
            </p:nvSpPr>
            <p:spPr bwMode="auto">
              <a:xfrm>
                <a:off x="4309209" y="6463940"/>
                <a:ext cx="81892" cy="51321"/>
              </a:xfrm>
              <a:custGeom>
                <a:avLst/>
                <a:gdLst>
                  <a:gd name="T0" fmla="*/ 2147483647 w 50"/>
                  <a:gd name="T1" fmla="*/ 0 h 31"/>
                  <a:gd name="T2" fmla="*/ 2147483647 w 50"/>
                  <a:gd name="T3" fmla="*/ 2147483647 h 31"/>
                  <a:gd name="T4" fmla="*/ 0 w 50"/>
                  <a:gd name="T5" fmla="*/ 2147483647 h 31"/>
                  <a:gd name="T6" fmla="*/ 2147483647 w 50"/>
                  <a:gd name="T7" fmla="*/ 2147483647 h 31"/>
                  <a:gd name="T8" fmla="*/ 2147483647 w 50"/>
                  <a:gd name="T9" fmla="*/ 2147483647 h 31"/>
                  <a:gd name="T10" fmla="*/ 2147483647 w 50"/>
                  <a:gd name="T11" fmla="*/ 2147483647 h 31"/>
                  <a:gd name="T12" fmla="*/ 2147483647 w 50"/>
                  <a:gd name="T13" fmla="*/ 0 h 31"/>
                  <a:gd name="T14" fmla="*/ 2147483647 w 50"/>
                  <a:gd name="T15" fmla="*/ 0 h 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1"/>
                  <a:gd name="T26" fmla="*/ 50 w 50"/>
                  <a:gd name="T27" fmla="*/ 31 h 3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1">
                    <a:moveTo>
                      <a:pt x="17" y="0"/>
                    </a:moveTo>
                    <a:lnTo>
                      <a:pt x="17" y="24"/>
                    </a:lnTo>
                    <a:lnTo>
                      <a:pt x="0" y="24"/>
                    </a:lnTo>
                    <a:lnTo>
                      <a:pt x="24" y="31"/>
                    </a:lnTo>
                    <a:lnTo>
                      <a:pt x="50" y="24"/>
                    </a:lnTo>
                    <a:lnTo>
                      <a:pt x="33" y="24"/>
                    </a:lnTo>
                    <a:lnTo>
                      <a:pt x="33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880" name="Freeform 84"/>
              <p:cNvSpPr>
                <a:spLocks/>
              </p:cNvSpPr>
              <p:nvPr/>
            </p:nvSpPr>
            <p:spPr bwMode="auto">
              <a:xfrm>
                <a:off x="4309209" y="6366999"/>
                <a:ext cx="81892" cy="54172"/>
              </a:xfrm>
              <a:custGeom>
                <a:avLst/>
                <a:gdLst>
                  <a:gd name="T0" fmla="*/ 2147483647 w 50"/>
                  <a:gd name="T1" fmla="*/ 2147483647 h 33"/>
                  <a:gd name="T2" fmla="*/ 2147483647 w 50"/>
                  <a:gd name="T3" fmla="*/ 2147483647 h 33"/>
                  <a:gd name="T4" fmla="*/ 0 w 50"/>
                  <a:gd name="T5" fmla="*/ 2147483647 h 33"/>
                  <a:gd name="T6" fmla="*/ 2147483647 w 50"/>
                  <a:gd name="T7" fmla="*/ 0 h 33"/>
                  <a:gd name="T8" fmla="*/ 2147483647 w 50"/>
                  <a:gd name="T9" fmla="*/ 2147483647 h 33"/>
                  <a:gd name="T10" fmla="*/ 2147483647 w 50"/>
                  <a:gd name="T11" fmla="*/ 2147483647 h 33"/>
                  <a:gd name="T12" fmla="*/ 2147483647 w 50"/>
                  <a:gd name="T13" fmla="*/ 2147483647 h 33"/>
                  <a:gd name="T14" fmla="*/ 2147483647 w 50"/>
                  <a:gd name="T15" fmla="*/ 214748364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3"/>
                  <a:gd name="T26" fmla="*/ 50 w 50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3">
                    <a:moveTo>
                      <a:pt x="17" y="33"/>
                    </a:moveTo>
                    <a:lnTo>
                      <a:pt x="17" y="9"/>
                    </a:lnTo>
                    <a:lnTo>
                      <a:pt x="0" y="9"/>
                    </a:lnTo>
                    <a:lnTo>
                      <a:pt x="24" y="0"/>
                    </a:lnTo>
                    <a:lnTo>
                      <a:pt x="50" y="9"/>
                    </a:lnTo>
                    <a:lnTo>
                      <a:pt x="33" y="9"/>
                    </a:lnTo>
                    <a:lnTo>
                      <a:pt x="33" y="33"/>
                    </a:lnTo>
                    <a:lnTo>
                      <a:pt x="17" y="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881" name="Freeform 85"/>
              <p:cNvSpPr>
                <a:spLocks/>
              </p:cNvSpPr>
              <p:nvPr/>
            </p:nvSpPr>
            <p:spPr bwMode="auto">
              <a:xfrm>
                <a:off x="4422598" y="6426873"/>
                <a:ext cx="140686" cy="28512"/>
              </a:xfrm>
              <a:custGeom>
                <a:avLst/>
                <a:gdLst>
                  <a:gd name="T0" fmla="*/ 0 w 87"/>
                  <a:gd name="T1" fmla="*/ 2147483647 h 16"/>
                  <a:gd name="T2" fmla="*/ 2147483647 w 87"/>
                  <a:gd name="T3" fmla="*/ 2147483647 h 16"/>
                  <a:gd name="T4" fmla="*/ 2147483647 w 87"/>
                  <a:gd name="T5" fmla="*/ 2147483647 h 16"/>
                  <a:gd name="T6" fmla="*/ 2147483647 w 87"/>
                  <a:gd name="T7" fmla="*/ 2147483647 h 16"/>
                  <a:gd name="T8" fmla="*/ 2147483647 w 87"/>
                  <a:gd name="T9" fmla="*/ 0 h 16"/>
                  <a:gd name="T10" fmla="*/ 2147483647 w 87"/>
                  <a:gd name="T11" fmla="*/ 2147483647 h 16"/>
                  <a:gd name="T12" fmla="*/ 0 w 87"/>
                  <a:gd name="T13" fmla="*/ 2147483647 h 16"/>
                  <a:gd name="T14" fmla="*/ 0 w 87"/>
                  <a:gd name="T15" fmla="*/ 2147483647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6"/>
                  <a:gd name="T26" fmla="*/ 87 w 87"/>
                  <a:gd name="T27" fmla="*/ 16 h 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6">
                    <a:moveTo>
                      <a:pt x="0" y="11"/>
                    </a:moveTo>
                    <a:lnTo>
                      <a:pt x="63" y="11"/>
                    </a:lnTo>
                    <a:lnTo>
                      <a:pt x="63" y="16"/>
                    </a:lnTo>
                    <a:lnTo>
                      <a:pt x="87" y="9"/>
                    </a:lnTo>
                    <a:lnTo>
                      <a:pt x="63" y="0"/>
                    </a:lnTo>
                    <a:lnTo>
                      <a:pt x="63" y="7"/>
                    </a:lnTo>
                    <a:lnTo>
                      <a:pt x="0" y="7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882" name="Freeform 86"/>
              <p:cNvSpPr>
                <a:spLocks/>
              </p:cNvSpPr>
              <p:nvPr/>
            </p:nvSpPr>
            <p:spPr bwMode="auto">
              <a:xfrm>
                <a:off x="4170624" y="6378404"/>
                <a:ext cx="361163" cy="128303"/>
              </a:xfrm>
              <a:custGeom>
                <a:avLst/>
                <a:gdLst>
                  <a:gd name="T0" fmla="*/ 2147483647 w 94"/>
                  <a:gd name="T1" fmla="*/ 2147483647 h 34"/>
                  <a:gd name="T2" fmla="*/ 2147483647 w 94"/>
                  <a:gd name="T3" fmla="*/ 2147483647 h 34"/>
                  <a:gd name="T4" fmla="*/ 2147483647 w 94"/>
                  <a:gd name="T5" fmla="*/ 2147483647 h 34"/>
                  <a:gd name="T6" fmla="*/ 2147483647 w 94"/>
                  <a:gd name="T7" fmla="*/ 2147483647 h 34"/>
                  <a:gd name="T8" fmla="*/ 2147483647 w 94"/>
                  <a:gd name="T9" fmla="*/ 214748364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4"/>
                  <a:gd name="T17" fmla="*/ 94 w 9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4">
                    <a:moveTo>
                      <a:pt x="89" y="32"/>
                    </a:moveTo>
                    <a:cubicBezTo>
                      <a:pt x="84" y="34"/>
                      <a:pt x="61" y="29"/>
                      <a:pt x="38" y="20"/>
                    </a:cubicBezTo>
                    <a:cubicBezTo>
                      <a:pt x="15" y="12"/>
                      <a:pt x="0" y="4"/>
                      <a:pt x="5" y="2"/>
                    </a:cubicBezTo>
                    <a:cubicBezTo>
                      <a:pt x="10" y="0"/>
                      <a:pt x="33" y="5"/>
                      <a:pt x="56" y="14"/>
                    </a:cubicBezTo>
                    <a:cubicBezTo>
                      <a:pt x="80" y="22"/>
                      <a:pt x="94" y="30"/>
                      <a:pt x="89" y="32"/>
                    </a:cubicBezTo>
                    <a:close/>
                  </a:path>
                </a:pathLst>
              </a:cu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883" name="Freeform 87"/>
              <p:cNvSpPr>
                <a:spLocks/>
              </p:cNvSpPr>
              <p:nvPr/>
            </p:nvSpPr>
            <p:spPr bwMode="auto">
              <a:xfrm>
                <a:off x="4168524" y="6378404"/>
                <a:ext cx="361163" cy="128303"/>
              </a:xfrm>
              <a:custGeom>
                <a:avLst/>
                <a:gdLst>
                  <a:gd name="T0" fmla="*/ 2147483647 w 94"/>
                  <a:gd name="T1" fmla="*/ 2147483647 h 34"/>
                  <a:gd name="T2" fmla="*/ 2147483647 w 94"/>
                  <a:gd name="T3" fmla="*/ 2147483647 h 34"/>
                  <a:gd name="T4" fmla="*/ 2147483647 w 94"/>
                  <a:gd name="T5" fmla="*/ 2147483647 h 34"/>
                  <a:gd name="T6" fmla="*/ 2147483647 w 94"/>
                  <a:gd name="T7" fmla="*/ 2147483647 h 34"/>
                  <a:gd name="T8" fmla="*/ 2147483647 w 94"/>
                  <a:gd name="T9" fmla="*/ 214748364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4"/>
                  <a:gd name="T17" fmla="*/ 94 w 9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4">
                    <a:moveTo>
                      <a:pt x="89" y="2"/>
                    </a:moveTo>
                    <a:cubicBezTo>
                      <a:pt x="94" y="4"/>
                      <a:pt x="80" y="12"/>
                      <a:pt x="57" y="20"/>
                    </a:cubicBezTo>
                    <a:cubicBezTo>
                      <a:pt x="33" y="29"/>
                      <a:pt x="10" y="34"/>
                      <a:pt x="5" y="32"/>
                    </a:cubicBezTo>
                    <a:cubicBezTo>
                      <a:pt x="0" y="30"/>
                      <a:pt x="14" y="22"/>
                      <a:pt x="37" y="14"/>
                    </a:cubicBezTo>
                    <a:cubicBezTo>
                      <a:pt x="61" y="5"/>
                      <a:pt x="84" y="0"/>
                      <a:pt x="89" y="2"/>
                    </a:cubicBezTo>
                    <a:close/>
                  </a:path>
                </a:pathLst>
              </a:cu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884" name="Freeform 88"/>
              <p:cNvSpPr>
                <a:spLocks/>
              </p:cNvSpPr>
              <p:nvPr/>
            </p:nvSpPr>
            <p:spPr bwMode="auto">
              <a:xfrm>
                <a:off x="4263014" y="6412618"/>
                <a:ext cx="170083" cy="57024"/>
              </a:xfrm>
              <a:custGeom>
                <a:avLst/>
                <a:gdLst>
                  <a:gd name="T0" fmla="*/ 2147483647 w 44"/>
                  <a:gd name="T1" fmla="*/ 2147483647 h 15"/>
                  <a:gd name="T2" fmla="*/ 2147483647 w 44"/>
                  <a:gd name="T3" fmla="*/ 2147483647 h 15"/>
                  <a:gd name="T4" fmla="*/ 2147483647 w 44"/>
                  <a:gd name="T5" fmla="*/ 2147483647 h 15"/>
                  <a:gd name="T6" fmla="*/ 2147483647 w 44"/>
                  <a:gd name="T7" fmla="*/ 2147483647 h 15"/>
                  <a:gd name="T8" fmla="*/ 2147483647 w 44"/>
                  <a:gd name="T9" fmla="*/ 2147483647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5"/>
                  <a:gd name="T17" fmla="*/ 44 w 44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5">
                    <a:moveTo>
                      <a:pt x="33" y="13"/>
                    </a:moveTo>
                    <a:cubicBezTo>
                      <a:pt x="42" y="11"/>
                      <a:pt x="44" y="7"/>
                      <a:pt x="38" y="4"/>
                    </a:cubicBezTo>
                    <a:cubicBezTo>
                      <a:pt x="32" y="1"/>
                      <a:pt x="20" y="0"/>
                      <a:pt x="11" y="2"/>
                    </a:cubicBezTo>
                    <a:cubicBezTo>
                      <a:pt x="2" y="4"/>
                      <a:pt x="0" y="8"/>
                      <a:pt x="6" y="12"/>
                    </a:cubicBezTo>
                    <a:cubicBezTo>
                      <a:pt x="12" y="15"/>
                      <a:pt x="25" y="15"/>
                      <a:pt x="33" y="1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3B3B3B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</p:grpSp>
        <p:grpSp>
          <p:nvGrpSpPr>
            <p:cNvPr id="1845" name="Group 262"/>
            <p:cNvGrpSpPr>
              <a:grpSpLocks/>
            </p:cNvGrpSpPr>
            <p:nvPr/>
          </p:nvGrpSpPr>
          <p:grpSpPr bwMode="auto">
            <a:xfrm>
              <a:off x="5236738" y="5138472"/>
              <a:ext cx="432242" cy="72432"/>
              <a:chOff x="7180382" y="1375614"/>
              <a:chExt cx="1462206" cy="429373"/>
            </a:xfrm>
          </p:grpSpPr>
          <p:sp>
            <p:nvSpPr>
              <p:cNvPr id="1847" name="Line 37"/>
              <p:cNvSpPr>
                <a:spLocks noChangeShapeType="1"/>
              </p:cNvSpPr>
              <p:nvPr/>
            </p:nvSpPr>
            <p:spPr bwMode="auto">
              <a:xfrm>
                <a:off x="7422721" y="1461724"/>
                <a:ext cx="1219675" cy="5083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48" name="Line 38"/>
              <p:cNvSpPr>
                <a:spLocks noChangeShapeType="1"/>
              </p:cNvSpPr>
              <p:nvPr/>
            </p:nvSpPr>
            <p:spPr bwMode="auto">
              <a:xfrm>
                <a:off x="7325761" y="1599018"/>
                <a:ext cx="1224776" cy="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49" name="Line 39"/>
              <p:cNvSpPr>
                <a:spLocks noChangeShapeType="1"/>
              </p:cNvSpPr>
              <p:nvPr/>
            </p:nvSpPr>
            <p:spPr bwMode="auto">
              <a:xfrm>
                <a:off x="7198178" y="1731228"/>
                <a:ext cx="1219675" cy="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50" name="Line 40"/>
              <p:cNvSpPr>
                <a:spLocks noChangeShapeType="1"/>
              </p:cNvSpPr>
              <p:nvPr/>
            </p:nvSpPr>
            <p:spPr bwMode="auto">
              <a:xfrm flipV="1">
                <a:off x="7284935" y="1380364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51" name="Freeform 43"/>
              <p:cNvSpPr>
                <a:spLocks/>
              </p:cNvSpPr>
              <p:nvPr/>
            </p:nvSpPr>
            <p:spPr bwMode="auto">
              <a:xfrm>
                <a:off x="7540097" y="143629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3"/>
                    </a:lnTo>
                    <a:lnTo>
                      <a:pt x="47" y="26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2"/>
                    </a:lnTo>
                    <a:lnTo>
                      <a:pt x="31" y="33"/>
                    </a:lnTo>
                    <a:lnTo>
                      <a:pt x="26" y="34"/>
                    </a:lnTo>
                    <a:lnTo>
                      <a:pt x="21" y="33"/>
                    </a:lnTo>
                    <a:lnTo>
                      <a:pt x="16" y="32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6"/>
                    </a:lnTo>
                    <a:lnTo>
                      <a:pt x="2" y="23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852" name="Freeform 44"/>
              <p:cNvSpPr>
                <a:spLocks/>
              </p:cNvSpPr>
              <p:nvPr/>
            </p:nvSpPr>
            <p:spPr bwMode="auto">
              <a:xfrm>
                <a:off x="7989181" y="1436298"/>
                <a:ext cx="193923" cy="50850"/>
              </a:xfrm>
              <a:custGeom>
                <a:avLst/>
                <a:gdLst>
                  <a:gd name="T0" fmla="*/ 2147483647 w 51"/>
                  <a:gd name="T1" fmla="*/ 2147483647 h 35"/>
                  <a:gd name="T2" fmla="*/ 2147483647 w 51"/>
                  <a:gd name="T3" fmla="*/ 2147483647 h 35"/>
                  <a:gd name="T4" fmla="*/ 2147483647 w 51"/>
                  <a:gd name="T5" fmla="*/ 2147483647 h 35"/>
                  <a:gd name="T6" fmla="*/ 2147483647 w 51"/>
                  <a:gd name="T7" fmla="*/ 2147483647 h 35"/>
                  <a:gd name="T8" fmla="*/ 2147483647 w 51"/>
                  <a:gd name="T9" fmla="*/ 2147483647 h 35"/>
                  <a:gd name="T10" fmla="*/ 2147483647 w 51"/>
                  <a:gd name="T11" fmla="*/ 2147483647 h 35"/>
                  <a:gd name="T12" fmla="*/ 2147483647 w 51"/>
                  <a:gd name="T13" fmla="*/ 2147483647 h 35"/>
                  <a:gd name="T14" fmla="*/ 2147483647 w 51"/>
                  <a:gd name="T15" fmla="*/ 2147483647 h 35"/>
                  <a:gd name="T16" fmla="*/ 2147483647 w 51"/>
                  <a:gd name="T17" fmla="*/ 2147483647 h 35"/>
                  <a:gd name="T18" fmla="*/ 2147483647 w 51"/>
                  <a:gd name="T19" fmla="*/ 2147483647 h 35"/>
                  <a:gd name="T20" fmla="*/ 2147483647 w 51"/>
                  <a:gd name="T21" fmla="*/ 2147483647 h 35"/>
                  <a:gd name="T22" fmla="*/ 2147483647 w 51"/>
                  <a:gd name="T23" fmla="*/ 2147483647 h 35"/>
                  <a:gd name="T24" fmla="*/ 2147483647 w 51"/>
                  <a:gd name="T25" fmla="*/ 2147483647 h 35"/>
                  <a:gd name="T26" fmla="*/ 2147483647 w 51"/>
                  <a:gd name="T27" fmla="*/ 2147483647 h 35"/>
                  <a:gd name="T28" fmla="*/ 2147483647 w 51"/>
                  <a:gd name="T29" fmla="*/ 2147483647 h 35"/>
                  <a:gd name="T30" fmla="*/ 2147483647 w 51"/>
                  <a:gd name="T31" fmla="*/ 2147483647 h 35"/>
                  <a:gd name="T32" fmla="*/ 2147483647 w 51"/>
                  <a:gd name="T33" fmla="*/ 2147483647 h 35"/>
                  <a:gd name="T34" fmla="*/ 2147483647 w 51"/>
                  <a:gd name="T35" fmla="*/ 2147483647 h 35"/>
                  <a:gd name="T36" fmla="*/ 0 w 51"/>
                  <a:gd name="T37" fmla="*/ 2147483647 h 35"/>
                  <a:gd name="T38" fmla="*/ 0 w 51"/>
                  <a:gd name="T39" fmla="*/ 2147483647 h 35"/>
                  <a:gd name="T40" fmla="*/ 2147483647 w 51"/>
                  <a:gd name="T41" fmla="*/ 2147483647 h 35"/>
                  <a:gd name="T42" fmla="*/ 2147483647 w 51"/>
                  <a:gd name="T43" fmla="*/ 2147483647 h 35"/>
                  <a:gd name="T44" fmla="*/ 2147483647 w 51"/>
                  <a:gd name="T45" fmla="*/ 2147483647 h 35"/>
                  <a:gd name="T46" fmla="*/ 2147483647 w 51"/>
                  <a:gd name="T47" fmla="*/ 2147483647 h 35"/>
                  <a:gd name="T48" fmla="*/ 2147483647 w 51"/>
                  <a:gd name="T49" fmla="*/ 2147483647 h 35"/>
                  <a:gd name="T50" fmla="*/ 2147483647 w 51"/>
                  <a:gd name="T51" fmla="*/ 2147483647 h 35"/>
                  <a:gd name="T52" fmla="*/ 2147483647 w 51"/>
                  <a:gd name="T53" fmla="*/ 2147483647 h 35"/>
                  <a:gd name="T54" fmla="*/ 2147483647 w 51"/>
                  <a:gd name="T55" fmla="*/ 0 h 35"/>
                  <a:gd name="T56" fmla="*/ 2147483647 w 51"/>
                  <a:gd name="T57" fmla="*/ 0 h 35"/>
                  <a:gd name="T58" fmla="*/ 2147483647 w 51"/>
                  <a:gd name="T59" fmla="*/ 2147483647 h 35"/>
                  <a:gd name="T60" fmla="*/ 2147483647 w 51"/>
                  <a:gd name="T61" fmla="*/ 2147483647 h 35"/>
                  <a:gd name="T62" fmla="*/ 2147483647 w 51"/>
                  <a:gd name="T63" fmla="*/ 2147483647 h 35"/>
                  <a:gd name="T64" fmla="*/ 2147483647 w 51"/>
                  <a:gd name="T65" fmla="*/ 2147483647 h 35"/>
                  <a:gd name="T66" fmla="*/ 2147483647 w 51"/>
                  <a:gd name="T67" fmla="*/ 2147483647 h 35"/>
                  <a:gd name="T68" fmla="*/ 2147483647 w 51"/>
                  <a:gd name="T69" fmla="*/ 2147483647 h 35"/>
                  <a:gd name="T70" fmla="*/ 2147483647 w 51"/>
                  <a:gd name="T71" fmla="*/ 2147483647 h 35"/>
                  <a:gd name="T72" fmla="*/ 2147483647 w 51"/>
                  <a:gd name="T73" fmla="*/ 2147483647 h 35"/>
                  <a:gd name="T74" fmla="*/ 2147483647 w 51"/>
                  <a:gd name="T75" fmla="*/ 2147483647 h 3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5"/>
                  <a:gd name="T116" fmla="*/ 51 w 51"/>
                  <a:gd name="T117" fmla="*/ 35 h 3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5">
                    <a:moveTo>
                      <a:pt x="51" y="18"/>
                    </a:moveTo>
                    <a:lnTo>
                      <a:pt x="51" y="18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30"/>
                    </a:lnTo>
                    <a:lnTo>
                      <a:pt x="40" y="32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5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2"/>
                    </a:lnTo>
                    <a:lnTo>
                      <a:pt x="8" y="30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6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853" name="Freeform 45"/>
              <p:cNvSpPr>
                <a:spLocks/>
              </p:cNvSpPr>
              <p:nvPr/>
            </p:nvSpPr>
            <p:spPr bwMode="auto">
              <a:xfrm>
                <a:off x="8387233" y="143629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1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7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5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854" name="Freeform 46"/>
              <p:cNvSpPr>
                <a:spLocks/>
              </p:cNvSpPr>
              <p:nvPr/>
            </p:nvSpPr>
            <p:spPr bwMode="auto">
              <a:xfrm>
                <a:off x="7412514" y="1578678"/>
                <a:ext cx="188821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855" name="Freeform 47"/>
              <p:cNvSpPr>
                <a:spLocks/>
              </p:cNvSpPr>
              <p:nvPr/>
            </p:nvSpPr>
            <p:spPr bwMode="auto">
              <a:xfrm>
                <a:off x="7830979" y="1583764"/>
                <a:ext cx="193923" cy="4576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2147483647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2147483647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5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856" name="Freeform 48"/>
              <p:cNvSpPr>
                <a:spLocks/>
              </p:cNvSpPr>
              <p:nvPr/>
            </p:nvSpPr>
            <p:spPr bwMode="auto">
              <a:xfrm>
                <a:off x="8254549" y="1573594"/>
                <a:ext cx="188818" cy="4576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2147483647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2147483647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1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6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857" name="Freeform 49"/>
              <p:cNvSpPr>
                <a:spLocks/>
              </p:cNvSpPr>
              <p:nvPr/>
            </p:nvSpPr>
            <p:spPr bwMode="auto">
              <a:xfrm>
                <a:off x="7330862" y="1710888"/>
                <a:ext cx="193923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5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858" name="Freeform 50"/>
              <p:cNvSpPr>
                <a:spLocks/>
              </p:cNvSpPr>
              <p:nvPr/>
            </p:nvSpPr>
            <p:spPr bwMode="auto">
              <a:xfrm>
                <a:off x="7728915" y="1710888"/>
                <a:ext cx="188821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0" y="20"/>
                    </a:lnTo>
                    <a:lnTo>
                      <a:pt x="49" y="24"/>
                    </a:lnTo>
                    <a:lnTo>
                      <a:pt x="47" y="26"/>
                    </a:lnTo>
                    <a:lnTo>
                      <a:pt x="43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5" y="34"/>
                    </a:lnTo>
                    <a:lnTo>
                      <a:pt x="20" y="34"/>
                    </a:lnTo>
                    <a:lnTo>
                      <a:pt x="15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40" y="3"/>
                    </a:lnTo>
                    <a:lnTo>
                      <a:pt x="43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0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859" name="Freeform 51"/>
              <p:cNvSpPr>
                <a:spLocks/>
              </p:cNvSpPr>
              <p:nvPr/>
            </p:nvSpPr>
            <p:spPr bwMode="auto">
              <a:xfrm>
                <a:off x="8121865" y="171088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6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860" name="Line 52"/>
              <p:cNvSpPr>
                <a:spLocks noChangeShapeType="1"/>
              </p:cNvSpPr>
              <p:nvPr/>
            </p:nvSpPr>
            <p:spPr bwMode="auto">
              <a:xfrm>
                <a:off x="7417619" y="1456638"/>
                <a:ext cx="1214570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1" name="Line 53"/>
              <p:cNvSpPr>
                <a:spLocks noChangeShapeType="1"/>
              </p:cNvSpPr>
              <p:nvPr/>
            </p:nvSpPr>
            <p:spPr bwMode="auto">
              <a:xfrm>
                <a:off x="7310449" y="1593934"/>
                <a:ext cx="1224776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2" name="Line 54"/>
              <p:cNvSpPr>
                <a:spLocks noChangeShapeType="1"/>
              </p:cNvSpPr>
              <p:nvPr/>
            </p:nvSpPr>
            <p:spPr bwMode="auto">
              <a:xfrm>
                <a:off x="7182870" y="1726145"/>
                <a:ext cx="1219671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3" name="Line 55"/>
              <p:cNvSpPr>
                <a:spLocks noChangeShapeType="1"/>
              </p:cNvSpPr>
              <p:nvPr/>
            </p:nvSpPr>
            <p:spPr bwMode="auto">
              <a:xfrm flipV="1">
                <a:off x="7269624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4" name="Line 40"/>
              <p:cNvSpPr>
                <a:spLocks noChangeShapeType="1"/>
              </p:cNvSpPr>
              <p:nvPr/>
            </p:nvSpPr>
            <p:spPr bwMode="auto">
              <a:xfrm flipV="1">
                <a:off x="7728915" y="1380364"/>
                <a:ext cx="433777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5" name="Line 55"/>
              <p:cNvSpPr>
                <a:spLocks noChangeShapeType="1"/>
              </p:cNvSpPr>
              <p:nvPr/>
            </p:nvSpPr>
            <p:spPr bwMode="auto">
              <a:xfrm flipV="1">
                <a:off x="7713606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6" name="Line 40"/>
              <p:cNvSpPr>
                <a:spLocks noChangeShapeType="1"/>
              </p:cNvSpPr>
              <p:nvPr/>
            </p:nvSpPr>
            <p:spPr bwMode="auto">
              <a:xfrm flipV="1">
                <a:off x="8126967" y="1380364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7" name="Line 55"/>
              <p:cNvSpPr>
                <a:spLocks noChangeShapeType="1"/>
              </p:cNvSpPr>
              <p:nvPr/>
            </p:nvSpPr>
            <p:spPr bwMode="auto">
              <a:xfrm flipV="1">
                <a:off x="8111659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1868" name="Group 261"/>
              <p:cNvGrpSpPr>
                <a:grpSpLocks/>
              </p:cNvGrpSpPr>
              <p:nvPr/>
            </p:nvGrpSpPr>
            <p:grpSpPr bwMode="auto">
              <a:xfrm>
                <a:off x="7315885" y="1426210"/>
                <a:ext cx="1245206" cy="324081"/>
                <a:chOff x="7315885" y="1426210"/>
                <a:chExt cx="1245206" cy="324081"/>
              </a:xfrm>
            </p:grpSpPr>
            <p:sp>
              <p:nvSpPr>
                <p:cNvPr id="1869" name="Freeform 58"/>
                <p:cNvSpPr>
                  <a:spLocks/>
                </p:cNvSpPr>
                <p:nvPr/>
              </p:nvSpPr>
              <p:spPr bwMode="auto">
                <a:xfrm>
                  <a:off x="7529890" y="1426127"/>
                  <a:ext cx="188818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3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2"/>
                      </a:lnTo>
                      <a:lnTo>
                        <a:pt x="31" y="33"/>
                      </a:lnTo>
                      <a:lnTo>
                        <a:pt x="26" y="34"/>
                      </a:lnTo>
                      <a:lnTo>
                        <a:pt x="21" y="33"/>
                      </a:lnTo>
                      <a:lnTo>
                        <a:pt x="16" y="32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870" name="Freeform 59"/>
                <p:cNvSpPr>
                  <a:spLocks/>
                </p:cNvSpPr>
                <p:nvPr/>
              </p:nvSpPr>
              <p:spPr bwMode="auto">
                <a:xfrm>
                  <a:off x="7978975" y="1426127"/>
                  <a:ext cx="188818" cy="45766"/>
                </a:xfrm>
                <a:custGeom>
                  <a:avLst/>
                  <a:gdLst>
                    <a:gd name="T0" fmla="*/ 2147483647 w 51"/>
                    <a:gd name="T1" fmla="*/ 2147483647 h 35"/>
                    <a:gd name="T2" fmla="*/ 2147483647 w 51"/>
                    <a:gd name="T3" fmla="*/ 2147483647 h 35"/>
                    <a:gd name="T4" fmla="*/ 2147483647 w 51"/>
                    <a:gd name="T5" fmla="*/ 2147483647 h 35"/>
                    <a:gd name="T6" fmla="*/ 2147483647 w 51"/>
                    <a:gd name="T7" fmla="*/ 2147483647 h 35"/>
                    <a:gd name="T8" fmla="*/ 2147483647 w 51"/>
                    <a:gd name="T9" fmla="*/ 2147483647 h 35"/>
                    <a:gd name="T10" fmla="*/ 2147483647 w 51"/>
                    <a:gd name="T11" fmla="*/ 2147483647 h 35"/>
                    <a:gd name="T12" fmla="*/ 2147483647 w 51"/>
                    <a:gd name="T13" fmla="*/ 2147483647 h 35"/>
                    <a:gd name="T14" fmla="*/ 2147483647 w 51"/>
                    <a:gd name="T15" fmla="*/ 2147483647 h 35"/>
                    <a:gd name="T16" fmla="*/ 2147483647 w 51"/>
                    <a:gd name="T17" fmla="*/ 2147483647 h 35"/>
                    <a:gd name="T18" fmla="*/ 2147483647 w 51"/>
                    <a:gd name="T19" fmla="*/ 2147483647 h 35"/>
                    <a:gd name="T20" fmla="*/ 2147483647 w 51"/>
                    <a:gd name="T21" fmla="*/ 2147483647 h 35"/>
                    <a:gd name="T22" fmla="*/ 2147483647 w 51"/>
                    <a:gd name="T23" fmla="*/ 2147483647 h 35"/>
                    <a:gd name="T24" fmla="*/ 2147483647 w 51"/>
                    <a:gd name="T25" fmla="*/ 2147483647 h 35"/>
                    <a:gd name="T26" fmla="*/ 2147483647 w 51"/>
                    <a:gd name="T27" fmla="*/ 2147483647 h 35"/>
                    <a:gd name="T28" fmla="*/ 2147483647 w 51"/>
                    <a:gd name="T29" fmla="*/ 2147483647 h 35"/>
                    <a:gd name="T30" fmla="*/ 2147483647 w 51"/>
                    <a:gd name="T31" fmla="*/ 2147483647 h 35"/>
                    <a:gd name="T32" fmla="*/ 2147483647 w 51"/>
                    <a:gd name="T33" fmla="*/ 2147483647 h 35"/>
                    <a:gd name="T34" fmla="*/ 2147483647 w 51"/>
                    <a:gd name="T35" fmla="*/ 2147483647 h 35"/>
                    <a:gd name="T36" fmla="*/ 0 w 51"/>
                    <a:gd name="T37" fmla="*/ 2147483647 h 35"/>
                    <a:gd name="T38" fmla="*/ 0 w 51"/>
                    <a:gd name="T39" fmla="*/ 2147483647 h 35"/>
                    <a:gd name="T40" fmla="*/ 2147483647 w 51"/>
                    <a:gd name="T41" fmla="*/ 2147483647 h 35"/>
                    <a:gd name="T42" fmla="*/ 2147483647 w 51"/>
                    <a:gd name="T43" fmla="*/ 2147483647 h 35"/>
                    <a:gd name="T44" fmla="*/ 2147483647 w 51"/>
                    <a:gd name="T45" fmla="*/ 2147483647 h 35"/>
                    <a:gd name="T46" fmla="*/ 2147483647 w 51"/>
                    <a:gd name="T47" fmla="*/ 2147483647 h 35"/>
                    <a:gd name="T48" fmla="*/ 2147483647 w 51"/>
                    <a:gd name="T49" fmla="*/ 2147483647 h 35"/>
                    <a:gd name="T50" fmla="*/ 2147483647 w 51"/>
                    <a:gd name="T51" fmla="*/ 2147483647 h 35"/>
                    <a:gd name="T52" fmla="*/ 2147483647 w 51"/>
                    <a:gd name="T53" fmla="*/ 2147483647 h 35"/>
                    <a:gd name="T54" fmla="*/ 2147483647 w 51"/>
                    <a:gd name="T55" fmla="*/ 0 h 35"/>
                    <a:gd name="T56" fmla="*/ 2147483647 w 51"/>
                    <a:gd name="T57" fmla="*/ 0 h 35"/>
                    <a:gd name="T58" fmla="*/ 2147483647 w 51"/>
                    <a:gd name="T59" fmla="*/ 2147483647 h 35"/>
                    <a:gd name="T60" fmla="*/ 2147483647 w 51"/>
                    <a:gd name="T61" fmla="*/ 2147483647 h 35"/>
                    <a:gd name="T62" fmla="*/ 2147483647 w 51"/>
                    <a:gd name="T63" fmla="*/ 2147483647 h 35"/>
                    <a:gd name="T64" fmla="*/ 2147483647 w 51"/>
                    <a:gd name="T65" fmla="*/ 2147483647 h 35"/>
                    <a:gd name="T66" fmla="*/ 2147483647 w 51"/>
                    <a:gd name="T67" fmla="*/ 2147483647 h 35"/>
                    <a:gd name="T68" fmla="*/ 2147483647 w 51"/>
                    <a:gd name="T69" fmla="*/ 2147483647 h 35"/>
                    <a:gd name="T70" fmla="*/ 2147483647 w 51"/>
                    <a:gd name="T71" fmla="*/ 2147483647 h 35"/>
                    <a:gd name="T72" fmla="*/ 2147483647 w 51"/>
                    <a:gd name="T73" fmla="*/ 2147483647 h 35"/>
                    <a:gd name="T74" fmla="*/ 2147483647 w 51"/>
                    <a:gd name="T75" fmla="*/ 2147483647 h 3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5"/>
                    <a:gd name="T116" fmla="*/ 51 w 51"/>
                    <a:gd name="T117" fmla="*/ 35 h 3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5">
                      <a:moveTo>
                        <a:pt x="51" y="18"/>
                      </a:moveTo>
                      <a:lnTo>
                        <a:pt x="51" y="18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30"/>
                      </a:lnTo>
                      <a:lnTo>
                        <a:pt x="40" y="32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5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2"/>
                      </a:lnTo>
                      <a:lnTo>
                        <a:pt x="8" y="30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871" name="Freeform 60"/>
                <p:cNvSpPr>
                  <a:spLocks/>
                </p:cNvSpPr>
                <p:nvPr/>
              </p:nvSpPr>
              <p:spPr bwMode="auto">
                <a:xfrm>
                  <a:off x="8371922" y="1426127"/>
                  <a:ext cx="188821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5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872" name="Freeform 61"/>
                <p:cNvSpPr>
                  <a:spLocks/>
                </p:cNvSpPr>
                <p:nvPr/>
              </p:nvSpPr>
              <p:spPr bwMode="auto">
                <a:xfrm>
                  <a:off x="7402307" y="1573593"/>
                  <a:ext cx="188821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873" name="Freeform 62"/>
                <p:cNvSpPr>
                  <a:spLocks/>
                </p:cNvSpPr>
                <p:nvPr/>
              </p:nvSpPr>
              <p:spPr bwMode="auto">
                <a:xfrm>
                  <a:off x="7825878" y="1573593"/>
                  <a:ext cx="183717" cy="50850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5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874" name="Freeform 63"/>
                <p:cNvSpPr>
                  <a:spLocks/>
                </p:cNvSpPr>
                <p:nvPr/>
              </p:nvSpPr>
              <p:spPr bwMode="auto">
                <a:xfrm>
                  <a:off x="8239238" y="1568506"/>
                  <a:ext cx="188821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1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875" name="Freeform 64"/>
                <p:cNvSpPr>
                  <a:spLocks/>
                </p:cNvSpPr>
                <p:nvPr/>
              </p:nvSpPr>
              <p:spPr bwMode="auto">
                <a:xfrm>
                  <a:off x="7325760" y="1705803"/>
                  <a:ext cx="188818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876" name="Freeform 65"/>
                <p:cNvSpPr>
                  <a:spLocks/>
                </p:cNvSpPr>
                <p:nvPr/>
              </p:nvSpPr>
              <p:spPr bwMode="auto">
                <a:xfrm>
                  <a:off x="7718708" y="1705803"/>
                  <a:ext cx="183717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0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3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5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3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0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877" name="Freeform 66"/>
                <p:cNvSpPr>
                  <a:spLocks/>
                </p:cNvSpPr>
                <p:nvPr/>
              </p:nvSpPr>
              <p:spPr bwMode="auto">
                <a:xfrm>
                  <a:off x="8106554" y="1705803"/>
                  <a:ext cx="193923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</p:grpSp>
        <p:cxnSp>
          <p:nvCxnSpPr>
            <p:cNvPr id="1846" name="Straight Connector 1845"/>
            <p:cNvCxnSpPr/>
            <p:nvPr/>
          </p:nvCxnSpPr>
          <p:spPr>
            <a:xfrm>
              <a:off x="5076056" y="5195031"/>
              <a:ext cx="187062" cy="42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4" name="Straight Connector 1113"/>
          <p:cNvCxnSpPr/>
          <p:nvPr/>
        </p:nvCxnSpPr>
        <p:spPr>
          <a:xfrm rot="5400000" flipH="1" flipV="1">
            <a:off x="1900883" y="5811265"/>
            <a:ext cx="135905" cy="1045"/>
          </a:xfrm>
          <a:prstGeom prst="line">
            <a:avLst/>
          </a:prstGeom>
          <a:ln w="63500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5" name="Group 452"/>
          <p:cNvGrpSpPr/>
          <p:nvPr/>
        </p:nvGrpSpPr>
        <p:grpSpPr>
          <a:xfrm>
            <a:off x="1652907" y="5828775"/>
            <a:ext cx="398813" cy="882740"/>
            <a:chOff x="5076056" y="5133269"/>
            <a:chExt cx="695450" cy="841429"/>
          </a:xfrm>
        </p:grpSpPr>
        <p:grpSp>
          <p:nvGrpSpPr>
            <p:cNvPr id="1683" name="Group 440"/>
            <p:cNvGrpSpPr>
              <a:grpSpLocks/>
            </p:cNvGrpSpPr>
            <p:nvPr/>
          </p:nvGrpSpPr>
          <p:grpSpPr bwMode="auto">
            <a:xfrm>
              <a:off x="5146959" y="5832300"/>
              <a:ext cx="559678" cy="142398"/>
              <a:chOff x="7744288" y="2938915"/>
              <a:chExt cx="894558" cy="382135"/>
            </a:xfrm>
          </p:grpSpPr>
          <p:grpSp>
            <p:nvGrpSpPr>
              <p:cNvPr id="1812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816" name="Freeform 61"/>
                <p:cNvSpPr>
                  <a:spLocks/>
                </p:cNvSpPr>
                <p:nvPr/>
              </p:nvSpPr>
              <p:spPr bwMode="auto">
                <a:xfrm>
                  <a:off x="7744288" y="3144007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817" name="Freeform 63"/>
                <p:cNvSpPr>
                  <a:spLocks/>
                </p:cNvSpPr>
                <p:nvPr/>
              </p:nvSpPr>
              <p:spPr bwMode="auto">
                <a:xfrm>
                  <a:off x="8429072" y="2939131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818" name="Freeform 65"/>
                <p:cNvSpPr>
                  <a:spLocks/>
                </p:cNvSpPr>
                <p:nvPr/>
              </p:nvSpPr>
              <p:spPr bwMode="auto">
                <a:xfrm>
                  <a:off x="7744288" y="2939131"/>
                  <a:ext cx="894558" cy="204876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813" name="Straight Connector 1079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814" name="Straight Connector 1080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815" name="Rectangle 1081"/>
              <p:cNvSpPr>
                <a:spLocks noChangeArrowheads="1"/>
              </p:cNvSpPr>
              <p:nvPr/>
            </p:nvSpPr>
            <p:spPr bwMode="auto">
              <a:xfrm>
                <a:off x="7802157" y="3210765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684" name="Group 448"/>
            <p:cNvGrpSpPr>
              <a:grpSpLocks/>
            </p:cNvGrpSpPr>
            <p:nvPr/>
          </p:nvGrpSpPr>
          <p:grpSpPr bwMode="auto">
            <a:xfrm>
              <a:off x="5146959" y="5765369"/>
              <a:ext cx="559678" cy="142397"/>
              <a:chOff x="7744288" y="2938915"/>
              <a:chExt cx="894558" cy="382135"/>
            </a:xfrm>
          </p:grpSpPr>
          <p:grpSp>
            <p:nvGrpSpPr>
              <p:cNvPr id="1805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809" name="Freeform 61"/>
                <p:cNvSpPr>
                  <a:spLocks/>
                </p:cNvSpPr>
                <p:nvPr/>
              </p:nvSpPr>
              <p:spPr bwMode="auto">
                <a:xfrm>
                  <a:off x="7744288" y="3144066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810" name="Freeform 63"/>
                <p:cNvSpPr>
                  <a:spLocks/>
                </p:cNvSpPr>
                <p:nvPr/>
              </p:nvSpPr>
              <p:spPr bwMode="auto">
                <a:xfrm>
                  <a:off x="8429072" y="2939189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811" name="Freeform 65"/>
                <p:cNvSpPr>
                  <a:spLocks/>
                </p:cNvSpPr>
                <p:nvPr/>
              </p:nvSpPr>
              <p:spPr bwMode="auto">
                <a:xfrm>
                  <a:off x="7744288" y="2939189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806" name="Straight Connector 1072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807" name="Straight Connector 1073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808" name="Rectangle 1074"/>
              <p:cNvSpPr>
                <a:spLocks noChangeArrowheads="1"/>
              </p:cNvSpPr>
              <p:nvPr/>
            </p:nvSpPr>
            <p:spPr bwMode="auto">
              <a:xfrm>
                <a:off x="7802157" y="3210824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685" name="Group 456"/>
            <p:cNvGrpSpPr>
              <a:grpSpLocks/>
            </p:cNvGrpSpPr>
            <p:nvPr/>
          </p:nvGrpSpPr>
          <p:grpSpPr bwMode="auto">
            <a:xfrm>
              <a:off x="5146959" y="5698443"/>
              <a:ext cx="559678" cy="142397"/>
              <a:chOff x="7744288" y="2938915"/>
              <a:chExt cx="894558" cy="382135"/>
            </a:xfrm>
          </p:grpSpPr>
          <p:grpSp>
            <p:nvGrpSpPr>
              <p:cNvPr id="1798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802" name="Freeform 61"/>
                <p:cNvSpPr>
                  <a:spLocks/>
                </p:cNvSpPr>
                <p:nvPr/>
              </p:nvSpPr>
              <p:spPr bwMode="auto">
                <a:xfrm>
                  <a:off x="7744288" y="3144112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803" name="Freeform 63"/>
                <p:cNvSpPr>
                  <a:spLocks/>
                </p:cNvSpPr>
                <p:nvPr/>
              </p:nvSpPr>
              <p:spPr bwMode="auto">
                <a:xfrm>
                  <a:off x="8429072" y="2939235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804" name="Freeform 65"/>
                <p:cNvSpPr>
                  <a:spLocks/>
                </p:cNvSpPr>
                <p:nvPr/>
              </p:nvSpPr>
              <p:spPr bwMode="auto">
                <a:xfrm>
                  <a:off x="7744288" y="2939235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799" name="Straight Connector 1065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800" name="Straight Connector 1066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801" name="Rectangle 1067"/>
              <p:cNvSpPr>
                <a:spLocks noChangeArrowheads="1"/>
              </p:cNvSpPr>
              <p:nvPr/>
            </p:nvSpPr>
            <p:spPr bwMode="auto">
              <a:xfrm>
                <a:off x="7802157" y="3210871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686" name="Group 464"/>
            <p:cNvGrpSpPr>
              <a:grpSpLocks/>
            </p:cNvGrpSpPr>
            <p:nvPr/>
          </p:nvGrpSpPr>
          <p:grpSpPr bwMode="auto">
            <a:xfrm>
              <a:off x="5146959" y="5631517"/>
              <a:ext cx="559678" cy="142397"/>
              <a:chOff x="7744288" y="2938915"/>
              <a:chExt cx="894558" cy="382135"/>
            </a:xfrm>
          </p:grpSpPr>
          <p:grpSp>
            <p:nvGrpSpPr>
              <p:cNvPr id="1791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795" name="Freeform 61"/>
                <p:cNvSpPr>
                  <a:spLocks/>
                </p:cNvSpPr>
                <p:nvPr/>
              </p:nvSpPr>
              <p:spPr bwMode="auto">
                <a:xfrm>
                  <a:off x="7744288" y="3144157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796" name="Freeform 63"/>
                <p:cNvSpPr>
                  <a:spLocks/>
                </p:cNvSpPr>
                <p:nvPr/>
              </p:nvSpPr>
              <p:spPr bwMode="auto">
                <a:xfrm>
                  <a:off x="8429072" y="2939280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797" name="Freeform 65"/>
                <p:cNvSpPr>
                  <a:spLocks/>
                </p:cNvSpPr>
                <p:nvPr/>
              </p:nvSpPr>
              <p:spPr bwMode="auto">
                <a:xfrm>
                  <a:off x="7744288" y="2939280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792" name="Straight Connector 1058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793" name="Straight Connector 1059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794" name="Rectangle 1060"/>
              <p:cNvSpPr>
                <a:spLocks noChangeArrowheads="1"/>
              </p:cNvSpPr>
              <p:nvPr/>
            </p:nvSpPr>
            <p:spPr bwMode="auto">
              <a:xfrm>
                <a:off x="7802157" y="3210915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687" name="Group 472"/>
            <p:cNvGrpSpPr>
              <a:grpSpLocks/>
            </p:cNvGrpSpPr>
            <p:nvPr/>
          </p:nvGrpSpPr>
          <p:grpSpPr bwMode="auto">
            <a:xfrm>
              <a:off x="5146959" y="5564591"/>
              <a:ext cx="559678" cy="142397"/>
              <a:chOff x="7744288" y="2938915"/>
              <a:chExt cx="894558" cy="382135"/>
            </a:xfrm>
          </p:grpSpPr>
          <p:grpSp>
            <p:nvGrpSpPr>
              <p:cNvPr id="1784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788" name="Freeform 61"/>
                <p:cNvSpPr>
                  <a:spLocks/>
                </p:cNvSpPr>
                <p:nvPr/>
              </p:nvSpPr>
              <p:spPr bwMode="auto">
                <a:xfrm>
                  <a:off x="7744288" y="3144205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789" name="Freeform 63"/>
                <p:cNvSpPr>
                  <a:spLocks/>
                </p:cNvSpPr>
                <p:nvPr/>
              </p:nvSpPr>
              <p:spPr bwMode="auto">
                <a:xfrm>
                  <a:off x="8429072" y="2939328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790" name="Freeform 65"/>
                <p:cNvSpPr>
                  <a:spLocks/>
                </p:cNvSpPr>
                <p:nvPr/>
              </p:nvSpPr>
              <p:spPr bwMode="auto">
                <a:xfrm>
                  <a:off x="7744288" y="2939328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785" name="Straight Connector 1051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786" name="Straight Connector 1052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787" name="Rectangle 1053"/>
              <p:cNvSpPr>
                <a:spLocks noChangeArrowheads="1"/>
              </p:cNvSpPr>
              <p:nvPr/>
            </p:nvSpPr>
            <p:spPr bwMode="auto">
              <a:xfrm>
                <a:off x="7802157" y="3210963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688" name="Group 400"/>
            <p:cNvGrpSpPr>
              <a:grpSpLocks/>
            </p:cNvGrpSpPr>
            <p:nvPr/>
          </p:nvGrpSpPr>
          <p:grpSpPr bwMode="auto">
            <a:xfrm>
              <a:off x="5146959" y="5500475"/>
              <a:ext cx="559678" cy="142398"/>
              <a:chOff x="7744288" y="2938915"/>
              <a:chExt cx="894558" cy="382135"/>
            </a:xfrm>
          </p:grpSpPr>
          <p:grpSp>
            <p:nvGrpSpPr>
              <p:cNvPr id="1777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781" name="Freeform 61"/>
                <p:cNvSpPr>
                  <a:spLocks/>
                </p:cNvSpPr>
                <p:nvPr/>
              </p:nvSpPr>
              <p:spPr bwMode="auto">
                <a:xfrm>
                  <a:off x="7744288" y="3143615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782" name="Freeform 63"/>
                <p:cNvSpPr>
                  <a:spLocks/>
                </p:cNvSpPr>
                <p:nvPr/>
              </p:nvSpPr>
              <p:spPr bwMode="auto">
                <a:xfrm>
                  <a:off x="8429072" y="2938738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783" name="Freeform 65"/>
                <p:cNvSpPr>
                  <a:spLocks/>
                </p:cNvSpPr>
                <p:nvPr/>
              </p:nvSpPr>
              <p:spPr bwMode="auto">
                <a:xfrm>
                  <a:off x="7744288" y="2938738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778" name="Straight Connector 1122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779" name="Straight Connector 1123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780" name="Rectangle 1124"/>
              <p:cNvSpPr>
                <a:spLocks noChangeArrowheads="1"/>
              </p:cNvSpPr>
              <p:nvPr/>
            </p:nvSpPr>
            <p:spPr bwMode="auto">
              <a:xfrm>
                <a:off x="7802157" y="3210372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689" name="Group 408"/>
            <p:cNvGrpSpPr>
              <a:grpSpLocks/>
            </p:cNvGrpSpPr>
            <p:nvPr/>
          </p:nvGrpSpPr>
          <p:grpSpPr bwMode="auto">
            <a:xfrm>
              <a:off x="5146959" y="5433548"/>
              <a:ext cx="559678" cy="142397"/>
              <a:chOff x="7744288" y="2938915"/>
              <a:chExt cx="894558" cy="382135"/>
            </a:xfrm>
          </p:grpSpPr>
          <p:grpSp>
            <p:nvGrpSpPr>
              <p:cNvPr id="1770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774" name="Freeform 61"/>
                <p:cNvSpPr>
                  <a:spLocks/>
                </p:cNvSpPr>
                <p:nvPr/>
              </p:nvSpPr>
              <p:spPr bwMode="auto">
                <a:xfrm>
                  <a:off x="7744288" y="3143667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775" name="Freeform 63"/>
                <p:cNvSpPr>
                  <a:spLocks/>
                </p:cNvSpPr>
                <p:nvPr/>
              </p:nvSpPr>
              <p:spPr bwMode="auto">
                <a:xfrm>
                  <a:off x="8429072" y="2938789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776" name="Freeform 65"/>
                <p:cNvSpPr>
                  <a:spLocks/>
                </p:cNvSpPr>
                <p:nvPr/>
              </p:nvSpPr>
              <p:spPr bwMode="auto">
                <a:xfrm>
                  <a:off x="7744288" y="2938789"/>
                  <a:ext cx="894558" cy="204878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771" name="Straight Connector 1130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772" name="Straight Connector 1131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773" name="Rectangle 1132"/>
              <p:cNvSpPr>
                <a:spLocks noChangeArrowheads="1"/>
              </p:cNvSpPr>
              <p:nvPr/>
            </p:nvSpPr>
            <p:spPr bwMode="auto">
              <a:xfrm>
                <a:off x="7802157" y="3210424"/>
                <a:ext cx="255588" cy="57551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690" name="Group 416"/>
            <p:cNvGrpSpPr>
              <a:grpSpLocks/>
            </p:cNvGrpSpPr>
            <p:nvPr/>
          </p:nvGrpSpPr>
          <p:grpSpPr bwMode="auto">
            <a:xfrm>
              <a:off x="5146959" y="5366626"/>
              <a:ext cx="559678" cy="142398"/>
              <a:chOff x="7744288" y="2938915"/>
              <a:chExt cx="894558" cy="382135"/>
            </a:xfrm>
          </p:grpSpPr>
          <p:grpSp>
            <p:nvGrpSpPr>
              <p:cNvPr id="1763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767" name="Freeform 61"/>
                <p:cNvSpPr>
                  <a:spLocks/>
                </p:cNvSpPr>
                <p:nvPr/>
              </p:nvSpPr>
              <p:spPr bwMode="auto">
                <a:xfrm>
                  <a:off x="7744288" y="3143701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768" name="Freeform 63"/>
                <p:cNvSpPr>
                  <a:spLocks/>
                </p:cNvSpPr>
                <p:nvPr/>
              </p:nvSpPr>
              <p:spPr bwMode="auto">
                <a:xfrm>
                  <a:off x="8429072" y="2938824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769" name="Freeform 65"/>
                <p:cNvSpPr>
                  <a:spLocks/>
                </p:cNvSpPr>
                <p:nvPr/>
              </p:nvSpPr>
              <p:spPr bwMode="auto">
                <a:xfrm>
                  <a:off x="7744288" y="2938824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764" name="Straight Connector 1138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765" name="Straight Connector 1139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766" name="Rectangle 1140"/>
              <p:cNvSpPr>
                <a:spLocks noChangeArrowheads="1"/>
              </p:cNvSpPr>
              <p:nvPr/>
            </p:nvSpPr>
            <p:spPr bwMode="auto">
              <a:xfrm>
                <a:off x="7802157" y="3210458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691" name="Group 424"/>
            <p:cNvGrpSpPr>
              <a:grpSpLocks/>
            </p:cNvGrpSpPr>
            <p:nvPr/>
          </p:nvGrpSpPr>
          <p:grpSpPr bwMode="auto">
            <a:xfrm>
              <a:off x="5146959" y="5299696"/>
              <a:ext cx="559678" cy="142397"/>
              <a:chOff x="7744288" y="2938915"/>
              <a:chExt cx="894558" cy="382135"/>
            </a:xfrm>
          </p:grpSpPr>
          <p:grpSp>
            <p:nvGrpSpPr>
              <p:cNvPr id="1756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760" name="Freeform 61"/>
                <p:cNvSpPr>
                  <a:spLocks/>
                </p:cNvSpPr>
                <p:nvPr/>
              </p:nvSpPr>
              <p:spPr bwMode="auto">
                <a:xfrm>
                  <a:off x="7744288" y="3143758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761" name="Freeform 63"/>
                <p:cNvSpPr>
                  <a:spLocks/>
                </p:cNvSpPr>
                <p:nvPr/>
              </p:nvSpPr>
              <p:spPr bwMode="auto">
                <a:xfrm>
                  <a:off x="8429072" y="2938880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762" name="Freeform 65"/>
                <p:cNvSpPr>
                  <a:spLocks/>
                </p:cNvSpPr>
                <p:nvPr/>
              </p:nvSpPr>
              <p:spPr bwMode="auto">
                <a:xfrm>
                  <a:off x="7744288" y="2938880"/>
                  <a:ext cx="894558" cy="204878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757" name="Straight Connector 1146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758" name="Straight Connector 1147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759" name="Rectangle 1148"/>
              <p:cNvSpPr>
                <a:spLocks noChangeArrowheads="1"/>
              </p:cNvSpPr>
              <p:nvPr/>
            </p:nvSpPr>
            <p:spPr bwMode="auto">
              <a:xfrm>
                <a:off x="7802157" y="3210515"/>
                <a:ext cx="255588" cy="57551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692" name="Group 432"/>
            <p:cNvGrpSpPr>
              <a:grpSpLocks/>
            </p:cNvGrpSpPr>
            <p:nvPr/>
          </p:nvGrpSpPr>
          <p:grpSpPr bwMode="auto">
            <a:xfrm>
              <a:off x="5146959" y="5232774"/>
              <a:ext cx="559678" cy="142398"/>
              <a:chOff x="7744288" y="2938915"/>
              <a:chExt cx="894558" cy="382135"/>
            </a:xfrm>
          </p:grpSpPr>
          <p:grpSp>
            <p:nvGrpSpPr>
              <p:cNvPr id="1749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753" name="Freeform 61"/>
                <p:cNvSpPr>
                  <a:spLocks/>
                </p:cNvSpPr>
                <p:nvPr/>
              </p:nvSpPr>
              <p:spPr bwMode="auto">
                <a:xfrm>
                  <a:off x="7744288" y="3143792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754" name="Freeform 63"/>
                <p:cNvSpPr>
                  <a:spLocks/>
                </p:cNvSpPr>
                <p:nvPr/>
              </p:nvSpPr>
              <p:spPr bwMode="auto">
                <a:xfrm>
                  <a:off x="8429072" y="2938915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755" name="Freeform 65"/>
                <p:cNvSpPr>
                  <a:spLocks/>
                </p:cNvSpPr>
                <p:nvPr/>
              </p:nvSpPr>
              <p:spPr bwMode="auto">
                <a:xfrm>
                  <a:off x="7744288" y="2938915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750" name="Straight Connector 1154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751" name="Straight Connector 1155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752" name="Rectangle 1156"/>
              <p:cNvSpPr>
                <a:spLocks noChangeArrowheads="1"/>
              </p:cNvSpPr>
              <p:nvPr/>
            </p:nvSpPr>
            <p:spPr bwMode="auto">
              <a:xfrm>
                <a:off x="7802157" y="3210549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cxnSp>
          <p:nvCxnSpPr>
            <p:cNvPr id="1693" name="Straight Connector 1217"/>
            <p:cNvCxnSpPr>
              <a:cxnSpLocks noChangeShapeType="1"/>
            </p:cNvCxnSpPr>
            <p:nvPr/>
          </p:nvCxnSpPr>
          <p:spPr bwMode="auto">
            <a:xfrm>
              <a:off x="5083599" y="534600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694" name="Straight Connector 1265"/>
            <p:cNvCxnSpPr>
              <a:cxnSpLocks noChangeShapeType="1"/>
            </p:cNvCxnSpPr>
            <p:nvPr/>
          </p:nvCxnSpPr>
          <p:spPr bwMode="auto">
            <a:xfrm>
              <a:off x="5083599" y="541291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695" name="Straight Connector 1266"/>
            <p:cNvCxnSpPr>
              <a:cxnSpLocks noChangeShapeType="1"/>
            </p:cNvCxnSpPr>
            <p:nvPr/>
          </p:nvCxnSpPr>
          <p:spPr bwMode="auto">
            <a:xfrm>
              <a:off x="5083599" y="5478965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696" name="Straight Connector 1267"/>
            <p:cNvCxnSpPr>
              <a:cxnSpLocks noChangeShapeType="1"/>
            </p:cNvCxnSpPr>
            <p:nvPr/>
          </p:nvCxnSpPr>
          <p:spPr bwMode="auto">
            <a:xfrm>
              <a:off x="5083599" y="554587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697" name="Straight Connector 1268"/>
            <p:cNvCxnSpPr>
              <a:cxnSpLocks noChangeShapeType="1"/>
            </p:cNvCxnSpPr>
            <p:nvPr/>
          </p:nvCxnSpPr>
          <p:spPr bwMode="auto">
            <a:xfrm>
              <a:off x="5083599" y="561192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698" name="Straight Connector 1269"/>
            <p:cNvCxnSpPr>
              <a:cxnSpLocks noChangeShapeType="1"/>
            </p:cNvCxnSpPr>
            <p:nvPr/>
          </p:nvCxnSpPr>
          <p:spPr bwMode="auto">
            <a:xfrm>
              <a:off x="5083599" y="567883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699" name="Straight Connector 1270"/>
            <p:cNvCxnSpPr>
              <a:cxnSpLocks noChangeShapeType="1"/>
            </p:cNvCxnSpPr>
            <p:nvPr/>
          </p:nvCxnSpPr>
          <p:spPr bwMode="auto">
            <a:xfrm>
              <a:off x="5083599" y="574488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700" name="Straight Connector 1271"/>
            <p:cNvCxnSpPr>
              <a:cxnSpLocks noChangeShapeType="1"/>
            </p:cNvCxnSpPr>
            <p:nvPr/>
          </p:nvCxnSpPr>
          <p:spPr bwMode="auto">
            <a:xfrm>
              <a:off x="5083599" y="581179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701" name="Straight Connector 1300"/>
            <p:cNvCxnSpPr>
              <a:cxnSpLocks noChangeShapeType="1"/>
            </p:cNvCxnSpPr>
            <p:nvPr/>
          </p:nvCxnSpPr>
          <p:spPr bwMode="auto">
            <a:xfrm>
              <a:off x="5076056" y="5189884"/>
              <a:ext cx="2" cy="61538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</p:spPr>
        </p:cxnSp>
        <p:sp>
          <p:nvSpPr>
            <p:cNvPr id="1702" name="Freeform 62"/>
            <p:cNvSpPr>
              <a:spLocks/>
            </p:cNvSpPr>
            <p:nvPr/>
          </p:nvSpPr>
          <p:spPr bwMode="auto">
            <a:xfrm>
              <a:off x="5622157" y="5133269"/>
              <a:ext cx="149349" cy="135533"/>
            </a:xfrm>
            <a:custGeom>
              <a:avLst/>
              <a:gdLst>
                <a:gd name="T0" fmla="*/ 0 w 127"/>
                <a:gd name="T1" fmla="*/ 2147483647 h 232"/>
                <a:gd name="T2" fmla="*/ 2147483647 w 127"/>
                <a:gd name="T3" fmla="*/ 0 h 232"/>
                <a:gd name="T4" fmla="*/ 2147483647 w 127"/>
                <a:gd name="T5" fmla="*/ 2147483647 h 232"/>
                <a:gd name="T6" fmla="*/ 0 w 127"/>
                <a:gd name="T7" fmla="*/ 2147483647 h 232"/>
                <a:gd name="T8" fmla="*/ 0 w 127"/>
                <a:gd name="T9" fmla="*/ 2147483647 h 232"/>
                <a:gd name="T10" fmla="*/ 0 w 127"/>
                <a:gd name="T11" fmla="*/ 2147483647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232"/>
                <a:gd name="T20" fmla="*/ 127 w 127"/>
                <a:gd name="T21" fmla="*/ 232 h 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232">
                  <a:moveTo>
                    <a:pt x="0" y="125"/>
                  </a:moveTo>
                  <a:lnTo>
                    <a:pt x="127" y="0"/>
                  </a:lnTo>
                  <a:lnTo>
                    <a:pt x="127" y="106"/>
                  </a:lnTo>
                  <a:lnTo>
                    <a:pt x="0" y="23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015B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03" name="Freeform 63"/>
            <p:cNvSpPr>
              <a:spLocks/>
            </p:cNvSpPr>
            <p:nvPr/>
          </p:nvSpPr>
          <p:spPr bwMode="auto">
            <a:xfrm>
              <a:off x="5622157" y="5133269"/>
              <a:ext cx="149349" cy="135533"/>
            </a:xfrm>
            <a:custGeom>
              <a:avLst/>
              <a:gdLst>
                <a:gd name="T0" fmla="*/ 0 w 127"/>
                <a:gd name="T1" fmla="*/ 2147483647 h 232"/>
                <a:gd name="T2" fmla="*/ 2147483647 w 127"/>
                <a:gd name="T3" fmla="*/ 0 h 232"/>
                <a:gd name="T4" fmla="*/ 2147483647 w 127"/>
                <a:gd name="T5" fmla="*/ 2147483647 h 232"/>
                <a:gd name="T6" fmla="*/ 0 w 127"/>
                <a:gd name="T7" fmla="*/ 2147483647 h 232"/>
                <a:gd name="T8" fmla="*/ 0 w 127"/>
                <a:gd name="T9" fmla="*/ 2147483647 h 232"/>
                <a:gd name="T10" fmla="*/ 0 w 127"/>
                <a:gd name="T11" fmla="*/ 2147483647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232"/>
                <a:gd name="T20" fmla="*/ 127 w 127"/>
                <a:gd name="T21" fmla="*/ 232 h 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232">
                  <a:moveTo>
                    <a:pt x="0" y="125"/>
                  </a:moveTo>
                  <a:lnTo>
                    <a:pt x="127" y="0"/>
                  </a:lnTo>
                  <a:lnTo>
                    <a:pt x="127" y="106"/>
                  </a:lnTo>
                  <a:lnTo>
                    <a:pt x="0" y="23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666699"/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04" name="Freeform 60"/>
            <p:cNvSpPr>
              <a:spLocks/>
            </p:cNvSpPr>
            <p:nvPr/>
          </p:nvSpPr>
          <p:spPr bwMode="auto">
            <a:xfrm>
              <a:off x="5137908" y="5216476"/>
              <a:ext cx="484249" cy="52326"/>
            </a:xfrm>
            <a:custGeom>
              <a:avLst/>
              <a:gdLst>
                <a:gd name="T0" fmla="*/ 0 w 414"/>
                <a:gd name="T1" fmla="*/ 0 h 107"/>
                <a:gd name="T2" fmla="*/ 0 w 414"/>
                <a:gd name="T3" fmla="*/ 2147483647 h 107"/>
                <a:gd name="T4" fmla="*/ 2147483647 w 414"/>
                <a:gd name="T5" fmla="*/ 2147483647 h 107"/>
                <a:gd name="T6" fmla="*/ 2147483647 w 414"/>
                <a:gd name="T7" fmla="*/ 0 h 107"/>
                <a:gd name="T8" fmla="*/ 0 w 414"/>
                <a:gd name="T9" fmla="*/ 0 h 107"/>
                <a:gd name="T10" fmla="*/ 0 w 414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07"/>
                <a:gd name="T20" fmla="*/ 414 w 414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07">
                  <a:moveTo>
                    <a:pt x="0" y="0"/>
                  </a:moveTo>
                  <a:lnTo>
                    <a:pt x="0" y="107"/>
                  </a:lnTo>
                  <a:lnTo>
                    <a:pt x="414" y="107"/>
                  </a:lnTo>
                  <a:lnTo>
                    <a:pt x="4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96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05" name="Freeform 61"/>
            <p:cNvSpPr>
              <a:spLocks/>
            </p:cNvSpPr>
            <p:nvPr/>
          </p:nvSpPr>
          <p:spPr bwMode="auto">
            <a:xfrm>
              <a:off x="5137908" y="5216476"/>
              <a:ext cx="484249" cy="52326"/>
            </a:xfrm>
            <a:custGeom>
              <a:avLst/>
              <a:gdLst>
                <a:gd name="T0" fmla="*/ 0 w 414"/>
                <a:gd name="T1" fmla="*/ 0 h 107"/>
                <a:gd name="T2" fmla="*/ 0 w 414"/>
                <a:gd name="T3" fmla="*/ 2147483647 h 107"/>
                <a:gd name="T4" fmla="*/ 2147483647 w 414"/>
                <a:gd name="T5" fmla="*/ 2147483647 h 107"/>
                <a:gd name="T6" fmla="*/ 2147483647 w 414"/>
                <a:gd name="T7" fmla="*/ 0 h 107"/>
                <a:gd name="T8" fmla="*/ 0 w 414"/>
                <a:gd name="T9" fmla="*/ 0 h 107"/>
                <a:gd name="T10" fmla="*/ 0 w 414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07"/>
                <a:gd name="T20" fmla="*/ 414 w 414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07">
                  <a:moveTo>
                    <a:pt x="0" y="0"/>
                  </a:moveTo>
                  <a:lnTo>
                    <a:pt x="0" y="107"/>
                  </a:lnTo>
                  <a:lnTo>
                    <a:pt x="414" y="107"/>
                  </a:lnTo>
                  <a:lnTo>
                    <a:pt x="4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99">
                <a:alpha val="79999"/>
              </a:srgbClr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06" name="Freeform 64"/>
            <p:cNvSpPr>
              <a:spLocks/>
            </p:cNvSpPr>
            <p:nvPr/>
          </p:nvSpPr>
          <p:spPr bwMode="auto">
            <a:xfrm>
              <a:off x="5137908" y="5133269"/>
              <a:ext cx="633598" cy="83207"/>
            </a:xfrm>
            <a:custGeom>
              <a:avLst/>
              <a:gdLst>
                <a:gd name="T0" fmla="*/ 2147483647 w 541"/>
                <a:gd name="T1" fmla="*/ 2147483647 h 125"/>
                <a:gd name="T2" fmla="*/ 2147483647 w 541"/>
                <a:gd name="T3" fmla="*/ 0 h 125"/>
                <a:gd name="T4" fmla="*/ 2147483647 w 541"/>
                <a:gd name="T5" fmla="*/ 0 h 125"/>
                <a:gd name="T6" fmla="*/ 0 w 541"/>
                <a:gd name="T7" fmla="*/ 2147483647 h 125"/>
                <a:gd name="T8" fmla="*/ 2147483647 w 541"/>
                <a:gd name="T9" fmla="*/ 2147483647 h 125"/>
                <a:gd name="T10" fmla="*/ 2147483647 w 541"/>
                <a:gd name="T11" fmla="*/ 2147483647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1"/>
                <a:gd name="T19" fmla="*/ 0 h 125"/>
                <a:gd name="T20" fmla="*/ 541 w 541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1" h="125">
                  <a:moveTo>
                    <a:pt x="414" y="125"/>
                  </a:moveTo>
                  <a:lnTo>
                    <a:pt x="541" y="0"/>
                  </a:lnTo>
                  <a:lnTo>
                    <a:pt x="128" y="0"/>
                  </a:lnTo>
                  <a:lnTo>
                    <a:pt x="0" y="125"/>
                  </a:lnTo>
                  <a:lnTo>
                    <a:pt x="414" y="125"/>
                  </a:lnTo>
                  <a:close/>
                </a:path>
              </a:pathLst>
            </a:custGeom>
            <a:solidFill>
              <a:srgbClr val="46AF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07" name="Freeform 65"/>
            <p:cNvSpPr>
              <a:spLocks/>
            </p:cNvSpPr>
            <p:nvPr/>
          </p:nvSpPr>
          <p:spPr bwMode="auto">
            <a:xfrm>
              <a:off x="5137908" y="5133269"/>
              <a:ext cx="633598" cy="83207"/>
            </a:xfrm>
            <a:custGeom>
              <a:avLst/>
              <a:gdLst>
                <a:gd name="T0" fmla="*/ 2147483647 w 541"/>
                <a:gd name="T1" fmla="*/ 2147483647 h 125"/>
                <a:gd name="T2" fmla="*/ 2147483647 w 541"/>
                <a:gd name="T3" fmla="*/ 0 h 125"/>
                <a:gd name="T4" fmla="*/ 2147483647 w 541"/>
                <a:gd name="T5" fmla="*/ 0 h 125"/>
                <a:gd name="T6" fmla="*/ 0 w 541"/>
                <a:gd name="T7" fmla="*/ 2147483647 h 125"/>
                <a:gd name="T8" fmla="*/ 2147483647 w 541"/>
                <a:gd name="T9" fmla="*/ 2147483647 h 125"/>
                <a:gd name="T10" fmla="*/ 2147483647 w 541"/>
                <a:gd name="T11" fmla="*/ 2147483647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1"/>
                <a:gd name="T19" fmla="*/ 0 h 125"/>
                <a:gd name="T20" fmla="*/ 541 w 541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1" h="125">
                  <a:moveTo>
                    <a:pt x="414" y="125"/>
                  </a:moveTo>
                  <a:lnTo>
                    <a:pt x="541" y="0"/>
                  </a:lnTo>
                  <a:lnTo>
                    <a:pt x="128" y="0"/>
                  </a:lnTo>
                  <a:lnTo>
                    <a:pt x="0" y="125"/>
                  </a:lnTo>
                  <a:lnTo>
                    <a:pt x="414" y="125"/>
                  </a:lnTo>
                  <a:close/>
                </a:path>
              </a:pathLst>
            </a:custGeom>
            <a:solidFill>
              <a:srgbClr val="666699">
                <a:alpha val="59999"/>
              </a:srgbClr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1708" name="Group 264"/>
            <p:cNvGrpSpPr>
              <a:grpSpLocks/>
            </p:cNvGrpSpPr>
            <p:nvPr/>
          </p:nvGrpSpPr>
          <p:grpSpPr bwMode="auto">
            <a:xfrm>
              <a:off x="5226916" y="5221282"/>
              <a:ext cx="306844" cy="44937"/>
              <a:chOff x="4137031" y="6365866"/>
              <a:chExt cx="427098" cy="149361"/>
            </a:xfrm>
          </p:grpSpPr>
          <p:sp>
            <p:nvSpPr>
              <p:cNvPr id="1742" name="Freeform 82"/>
              <p:cNvSpPr>
                <a:spLocks/>
              </p:cNvSpPr>
              <p:nvPr/>
            </p:nvSpPr>
            <p:spPr bwMode="auto">
              <a:xfrm>
                <a:off x="4137027" y="6426873"/>
                <a:ext cx="140686" cy="28512"/>
              </a:xfrm>
              <a:custGeom>
                <a:avLst/>
                <a:gdLst>
                  <a:gd name="T0" fmla="*/ 2147483647 w 87"/>
                  <a:gd name="T1" fmla="*/ 2147483647 h 16"/>
                  <a:gd name="T2" fmla="*/ 2147483647 w 87"/>
                  <a:gd name="T3" fmla="*/ 2147483647 h 16"/>
                  <a:gd name="T4" fmla="*/ 2147483647 w 87"/>
                  <a:gd name="T5" fmla="*/ 0 h 16"/>
                  <a:gd name="T6" fmla="*/ 0 w 87"/>
                  <a:gd name="T7" fmla="*/ 2147483647 h 16"/>
                  <a:gd name="T8" fmla="*/ 2147483647 w 87"/>
                  <a:gd name="T9" fmla="*/ 2147483647 h 16"/>
                  <a:gd name="T10" fmla="*/ 2147483647 w 87"/>
                  <a:gd name="T11" fmla="*/ 2147483647 h 16"/>
                  <a:gd name="T12" fmla="*/ 2147483647 w 87"/>
                  <a:gd name="T13" fmla="*/ 2147483647 h 16"/>
                  <a:gd name="T14" fmla="*/ 2147483647 w 87"/>
                  <a:gd name="T15" fmla="*/ 2147483647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6"/>
                  <a:gd name="T26" fmla="*/ 87 w 87"/>
                  <a:gd name="T27" fmla="*/ 16 h 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6">
                    <a:moveTo>
                      <a:pt x="87" y="7"/>
                    </a:moveTo>
                    <a:lnTo>
                      <a:pt x="23" y="7"/>
                    </a:lnTo>
                    <a:lnTo>
                      <a:pt x="23" y="0"/>
                    </a:lnTo>
                    <a:lnTo>
                      <a:pt x="0" y="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87" y="11"/>
                    </a:lnTo>
                    <a:lnTo>
                      <a:pt x="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743" name="Freeform 83"/>
              <p:cNvSpPr>
                <a:spLocks/>
              </p:cNvSpPr>
              <p:nvPr/>
            </p:nvSpPr>
            <p:spPr bwMode="auto">
              <a:xfrm>
                <a:off x="4309209" y="6463940"/>
                <a:ext cx="81892" cy="51321"/>
              </a:xfrm>
              <a:custGeom>
                <a:avLst/>
                <a:gdLst>
                  <a:gd name="T0" fmla="*/ 2147483647 w 50"/>
                  <a:gd name="T1" fmla="*/ 0 h 31"/>
                  <a:gd name="T2" fmla="*/ 2147483647 w 50"/>
                  <a:gd name="T3" fmla="*/ 2147483647 h 31"/>
                  <a:gd name="T4" fmla="*/ 0 w 50"/>
                  <a:gd name="T5" fmla="*/ 2147483647 h 31"/>
                  <a:gd name="T6" fmla="*/ 2147483647 w 50"/>
                  <a:gd name="T7" fmla="*/ 2147483647 h 31"/>
                  <a:gd name="T8" fmla="*/ 2147483647 w 50"/>
                  <a:gd name="T9" fmla="*/ 2147483647 h 31"/>
                  <a:gd name="T10" fmla="*/ 2147483647 w 50"/>
                  <a:gd name="T11" fmla="*/ 2147483647 h 31"/>
                  <a:gd name="T12" fmla="*/ 2147483647 w 50"/>
                  <a:gd name="T13" fmla="*/ 0 h 31"/>
                  <a:gd name="T14" fmla="*/ 2147483647 w 50"/>
                  <a:gd name="T15" fmla="*/ 0 h 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1"/>
                  <a:gd name="T26" fmla="*/ 50 w 50"/>
                  <a:gd name="T27" fmla="*/ 31 h 3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1">
                    <a:moveTo>
                      <a:pt x="17" y="0"/>
                    </a:moveTo>
                    <a:lnTo>
                      <a:pt x="17" y="24"/>
                    </a:lnTo>
                    <a:lnTo>
                      <a:pt x="0" y="24"/>
                    </a:lnTo>
                    <a:lnTo>
                      <a:pt x="24" y="31"/>
                    </a:lnTo>
                    <a:lnTo>
                      <a:pt x="50" y="24"/>
                    </a:lnTo>
                    <a:lnTo>
                      <a:pt x="33" y="24"/>
                    </a:lnTo>
                    <a:lnTo>
                      <a:pt x="33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744" name="Freeform 84"/>
              <p:cNvSpPr>
                <a:spLocks/>
              </p:cNvSpPr>
              <p:nvPr/>
            </p:nvSpPr>
            <p:spPr bwMode="auto">
              <a:xfrm>
                <a:off x="4309209" y="6366999"/>
                <a:ext cx="81892" cy="54172"/>
              </a:xfrm>
              <a:custGeom>
                <a:avLst/>
                <a:gdLst>
                  <a:gd name="T0" fmla="*/ 2147483647 w 50"/>
                  <a:gd name="T1" fmla="*/ 2147483647 h 33"/>
                  <a:gd name="T2" fmla="*/ 2147483647 w 50"/>
                  <a:gd name="T3" fmla="*/ 2147483647 h 33"/>
                  <a:gd name="T4" fmla="*/ 0 w 50"/>
                  <a:gd name="T5" fmla="*/ 2147483647 h 33"/>
                  <a:gd name="T6" fmla="*/ 2147483647 w 50"/>
                  <a:gd name="T7" fmla="*/ 0 h 33"/>
                  <a:gd name="T8" fmla="*/ 2147483647 w 50"/>
                  <a:gd name="T9" fmla="*/ 2147483647 h 33"/>
                  <a:gd name="T10" fmla="*/ 2147483647 w 50"/>
                  <a:gd name="T11" fmla="*/ 2147483647 h 33"/>
                  <a:gd name="T12" fmla="*/ 2147483647 w 50"/>
                  <a:gd name="T13" fmla="*/ 2147483647 h 33"/>
                  <a:gd name="T14" fmla="*/ 2147483647 w 50"/>
                  <a:gd name="T15" fmla="*/ 214748364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3"/>
                  <a:gd name="T26" fmla="*/ 50 w 50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3">
                    <a:moveTo>
                      <a:pt x="17" y="33"/>
                    </a:moveTo>
                    <a:lnTo>
                      <a:pt x="17" y="9"/>
                    </a:lnTo>
                    <a:lnTo>
                      <a:pt x="0" y="9"/>
                    </a:lnTo>
                    <a:lnTo>
                      <a:pt x="24" y="0"/>
                    </a:lnTo>
                    <a:lnTo>
                      <a:pt x="50" y="9"/>
                    </a:lnTo>
                    <a:lnTo>
                      <a:pt x="33" y="9"/>
                    </a:lnTo>
                    <a:lnTo>
                      <a:pt x="33" y="33"/>
                    </a:lnTo>
                    <a:lnTo>
                      <a:pt x="17" y="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745" name="Freeform 85"/>
              <p:cNvSpPr>
                <a:spLocks/>
              </p:cNvSpPr>
              <p:nvPr/>
            </p:nvSpPr>
            <p:spPr bwMode="auto">
              <a:xfrm>
                <a:off x="4422598" y="6426873"/>
                <a:ext cx="140686" cy="28512"/>
              </a:xfrm>
              <a:custGeom>
                <a:avLst/>
                <a:gdLst>
                  <a:gd name="T0" fmla="*/ 0 w 87"/>
                  <a:gd name="T1" fmla="*/ 2147483647 h 16"/>
                  <a:gd name="T2" fmla="*/ 2147483647 w 87"/>
                  <a:gd name="T3" fmla="*/ 2147483647 h 16"/>
                  <a:gd name="T4" fmla="*/ 2147483647 w 87"/>
                  <a:gd name="T5" fmla="*/ 2147483647 h 16"/>
                  <a:gd name="T6" fmla="*/ 2147483647 w 87"/>
                  <a:gd name="T7" fmla="*/ 2147483647 h 16"/>
                  <a:gd name="T8" fmla="*/ 2147483647 w 87"/>
                  <a:gd name="T9" fmla="*/ 0 h 16"/>
                  <a:gd name="T10" fmla="*/ 2147483647 w 87"/>
                  <a:gd name="T11" fmla="*/ 2147483647 h 16"/>
                  <a:gd name="T12" fmla="*/ 0 w 87"/>
                  <a:gd name="T13" fmla="*/ 2147483647 h 16"/>
                  <a:gd name="T14" fmla="*/ 0 w 87"/>
                  <a:gd name="T15" fmla="*/ 2147483647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6"/>
                  <a:gd name="T26" fmla="*/ 87 w 87"/>
                  <a:gd name="T27" fmla="*/ 16 h 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6">
                    <a:moveTo>
                      <a:pt x="0" y="11"/>
                    </a:moveTo>
                    <a:lnTo>
                      <a:pt x="63" y="11"/>
                    </a:lnTo>
                    <a:lnTo>
                      <a:pt x="63" y="16"/>
                    </a:lnTo>
                    <a:lnTo>
                      <a:pt x="87" y="9"/>
                    </a:lnTo>
                    <a:lnTo>
                      <a:pt x="63" y="0"/>
                    </a:lnTo>
                    <a:lnTo>
                      <a:pt x="63" y="7"/>
                    </a:lnTo>
                    <a:lnTo>
                      <a:pt x="0" y="7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746" name="Freeform 86"/>
              <p:cNvSpPr>
                <a:spLocks/>
              </p:cNvSpPr>
              <p:nvPr/>
            </p:nvSpPr>
            <p:spPr bwMode="auto">
              <a:xfrm>
                <a:off x="4170624" y="6378404"/>
                <a:ext cx="361163" cy="128303"/>
              </a:xfrm>
              <a:custGeom>
                <a:avLst/>
                <a:gdLst>
                  <a:gd name="T0" fmla="*/ 2147483647 w 94"/>
                  <a:gd name="T1" fmla="*/ 2147483647 h 34"/>
                  <a:gd name="T2" fmla="*/ 2147483647 w 94"/>
                  <a:gd name="T3" fmla="*/ 2147483647 h 34"/>
                  <a:gd name="T4" fmla="*/ 2147483647 w 94"/>
                  <a:gd name="T5" fmla="*/ 2147483647 h 34"/>
                  <a:gd name="T6" fmla="*/ 2147483647 w 94"/>
                  <a:gd name="T7" fmla="*/ 2147483647 h 34"/>
                  <a:gd name="T8" fmla="*/ 2147483647 w 94"/>
                  <a:gd name="T9" fmla="*/ 214748364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4"/>
                  <a:gd name="T17" fmla="*/ 94 w 9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4">
                    <a:moveTo>
                      <a:pt x="89" y="32"/>
                    </a:moveTo>
                    <a:cubicBezTo>
                      <a:pt x="84" y="34"/>
                      <a:pt x="61" y="29"/>
                      <a:pt x="38" y="20"/>
                    </a:cubicBezTo>
                    <a:cubicBezTo>
                      <a:pt x="15" y="12"/>
                      <a:pt x="0" y="4"/>
                      <a:pt x="5" y="2"/>
                    </a:cubicBezTo>
                    <a:cubicBezTo>
                      <a:pt x="10" y="0"/>
                      <a:pt x="33" y="5"/>
                      <a:pt x="56" y="14"/>
                    </a:cubicBezTo>
                    <a:cubicBezTo>
                      <a:pt x="80" y="22"/>
                      <a:pt x="94" y="30"/>
                      <a:pt x="89" y="32"/>
                    </a:cubicBezTo>
                    <a:close/>
                  </a:path>
                </a:pathLst>
              </a:cu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747" name="Freeform 87"/>
              <p:cNvSpPr>
                <a:spLocks/>
              </p:cNvSpPr>
              <p:nvPr/>
            </p:nvSpPr>
            <p:spPr bwMode="auto">
              <a:xfrm>
                <a:off x="4168524" y="6378404"/>
                <a:ext cx="361163" cy="128303"/>
              </a:xfrm>
              <a:custGeom>
                <a:avLst/>
                <a:gdLst>
                  <a:gd name="T0" fmla="*/ 2147483647 w 94"/>
                  <a:gd name="T1" fmla="*/ 2147483647 h 34"/>
                  <a:gd name="T2" fmla="*/ 2147483647 w 94"/>
                  <a:gd name="T3" fmla="*/ 2147483647 h 34"/>
                  <a:gd name="T4" fmla="*/ 2147483647 w 94"/>
                  <a:gd name="T5" fmla="*/ 2147483647 h 34"/>
                  <a:gd name="T6" fmla="*/ 2147483647 w 94"/>
                  <a:gd name="T7" fmla="*/ 2147483647 h 34"/>
                  <a:gd name="T8" fmla="*/ 2147483647 w 94"/>
                  <a:gd name="T9" fmla="*/ 214748364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4"/>
                  <a:gd name="T17" fmla="*/ 94 w 9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4">
                    <a:moveTo>
                      <a:pt x="89" y="2"/>
                    </a:moveTo>
                    <a:cubicBezTo>
                      <a:pt x="94" y="4"/>
                      <a:pt x="80" y="12"/>
                      <a:pt x="57" y="20"/>
                    </a:cubicBezTo>
                    <a:cubicBezTo>
                      <a:pt x="33" y="29"/>
                      <a:pt x="10" y="34"/>
                      <a:pt x="5" y="32"/>
                    </a:cubicBezTo>
                    <a:cubicBezTo>
                      <a:pt x="0" y="30"/>
                      <a:pt x="14" y="22"/>
                      <a:pt x="37" y="14"/>
                    </a:cubicBezTo>
                    <a:cubicBezTo>
                      <a:pt x="61" y="5"/>
                      <a:pt x="84" y="0"/>
                      <a:pt x="89" y="2"/>
                    </a:cubicBezTo>
                    <a:close/>
                  </a:path>
                </a:pathLst>
              </a:cu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748" name="Freeform 88"/>
              <p:cNvSpPr>
                <a:spLocks/>
              </p:cNvSpPr>
              <p:nvPr/>
            </p:nvSpPr>
            <p:spPr bwMode="auto">
              <a:xfrm>
                <a:off x="4263014" y="6412618"/>
                <a:ext cx="170083" cy="57024"/>
              </a:xfrm>
              <a:custGeom>
                <a:avLst/>
                <a:gdLst>
                  <a:gd name="T0" fmla="*/ 2147483647 w 44"/>
                  <a:gd name="T1" fmla="*/ 2147483647 h 15"/>
                  <a:gd name="T2" fmla="*/ 2147483647 w 44"/>
                  <a:gd name="T3" fmla="*/ 2147483647 h 15"/>
                  <a:gd name="T4" fmla="*/ 2147483647 w 44"/>
                  <a:gd name="T5" fmla="*/ 2147483647 h 15"/>
                  <a:gd name="T6" fmla="*/ 2147483647 w 44"/>
                  <a:gd name="T7" fmla="*/ 2147483647 h 15"/>
                  <a:gd name="T8" fmla="*/ 2147483647 w 44"/>
                  <a:gd name="T9" fmla="*/ 2147483647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5"/>
                  <a:gd name="T17" fmla="*/ 44 w 44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5">
                    <a:moveTo>
                      <a:pt x="33" y="13"/>
                    </a:moveTo>
                    <a:cubicBezTo>
                      <a:pt x="42" y="11"/>
                      <a:pt x="44" y="7"/>
                      <a:pt x="38" y="4"/>
                    </a:cubicBezTo>
                    <a:cubicBezTo>
                      <a:pt x="32" y="1"/>
                      <a:pt x="20" y="0"/>
                      <a:pt x="11" y="2"/>
                    </a:cubicBezTo>
                    <a:cubicBezTo>
                      <a:pt x="2" y="4"/>
                      <a:pt x="0" y="8"/>
                      <a:pt x="6" y="12"/>
                    </a:cubicBezTo>
                    <a:cubicBezTo>
                      <a:pt x="12" y="15"/>
                      <a:pt x="25" y="15"/>
                      <a:pt x="33" y="1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3B3B3B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</p:grpSp>
        <p:grpSp>
          <p:nvGrpSpPr>
            <p:cNvPr id="1709" name="Group 262"/>
            <p:cNvGrpSpPr>
              <a:grpSpLocks/>
            </p:cNvGrpSpPr>
            <p:nvPr/>
          </p:nvGrpSpPr>
          <p:grpSpPr bwMode="auto">
            <a:xfrm>
              <a:off x="5236738" y="5138472"/>
              <a:ext cx="432242" cy="72432"/>
              <a:chOff x="7180382" y="1375614"/>
              <a:chExt cx="1462206" cy="429373"/>
            </a:xfrm>
          </p:grpSpPr>
          <p:sp>
            <p:nvSpPr>
              <p:cNvPr id="1711" name="Line 37"/>
              <p:cNvSpPr>
                <a:spLocks noChangeShapeType="1"/>
              </p:cNvSpPr>
              <p:nvPr/>
            </p:nvSpPr>
            <p:spPr bwMode="auto">
              <a:xfrm>
                <a:off x="7422721" y="1461724"/>
                <a:ext cx="1219675" cy="5083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12" name="Line 38"/>
              <p:cNvSpPr>
                <a:spLocks noChangeShapeType="1"/>
              </p:cNvSpPr>
              <p:nvPr/>
            </p:nvSpPr>
            <p:spPr bwMode="auto">
              <a:xfrm>
                <a:off x="7325761" y="1599018"/>
                <a:ext cx="1224776" cy="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13" name="Line 39"/>
              <p:cNvSpPr>
                <a:spLocks noChangeShapeType="1"/>
              </p:cNvSpPr>
              <p:nvPr/>
            </p:nvSpPr>
            <p:spPr bwMode="auto">
              <a:xfrm>
                <a:off x="7198178" y="1731228"/>
                <a:ext cx="1219675" cy="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14" name="Line 40"/>
              <p:cNvSpPr>
                <a:spLocks noChangeShapeType="1"/>
              </p:cNvSpPr>
              <p:nvPr/>
            </p:nvSpPr>
            <p:spPr bwMode="auto">
              <a:xfrm flipV="1">
                <a:off x="7284935" y="1380364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15" name="Freeform 43"/>
              <p:cNvSpPr>
                <a:spLocks/>
              </p:cNvSpPr>
              <p:nvPr/>
            </p:nvSpPr>
            <p:spPr bwMode="auto">
              <a:xfrm>
                <a:off x="7540097" y="143629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3"/>
                    </a:lnTo>
                    <a:lnTo>
                      <a:pt x="47" y="26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2"/>
                    </a:lnTo>
                    <a:lnTo>
                      <a:pt x="31" y="33"/>
                    </a:lnTo>
                    <a:lnTo>
                      <a:pt x="26" y="34"/>
                    </a:lnTo>
                    <a:lnTo>
                      <a:pt x="21" y="33"/>
                    </a:lnTo>
                    <a:lnTo>
                      <a:pt x="16" y="32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6"/>
                    </a:lnTo>
                    <a:lnTo>
                      <a:pt x="2" y="23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716" name="Freeform 44"/>
              <p:cNvSpPr>
                <a:spLocks/>
              </p:cNvSpPr>
              <p:nvPr/>
            </p:nvSpPr>
            <p:spPr bwMode="auto">
              <a:xfrm>
                <a:off x="7989181" y="1436298"/>
                <a:ext cx="193923" cy="50850"/>
              </a:xfrm>
              <a:custGeom>
                <a:avLst/>
                <a:gdLst>
                  <a:gd name="T0" fmla="*/ 2147483647 w 51"/>
                  <a:gd name="T1" fmla="*/ 2147483647 h 35"/>
                  <a:gd name="T2" fmla="*/ 2147483647 w 51"/>
                  <a:gd name="T3" fmla="*/ 2147483647 h 35"/>
                  <a:gd name="T4" fmla="*/ 2147483647 w 51"/>
                  <a:gd name="T5" fmla="*/ 2147483647 h 35"/>
                  <a:gd name="T6" fmla="*/ 2147483647 w 51"/>
                  <a:gd name="T7" fmla="*/ 2147483647 h 35"/>
                  <a:gd name="T8" fmla="*/ 2147483647 w 51"/>
                  <a:gd name="T9" fmla="*/ 2147483647 h 35"/>
                  <a:gd name="T10" fmla="*/ 2147483647 w 51"/>
                  <a:gd name="T11" fmla="*/ 2147483647 h 35"/>
                  <a:gd name="T12" fmla="*/ 2147483647 w 51"/>
                  <a:gd name="T13" fmla="*/ 2147483647 h 35"/>
                  <a:gd name="T14" fmla="*/ 2147483647 w 51"/>
                  <a:gd name="T15" fmla="*/ 2147483647 h 35"/>
                  <a:gd name="T16" fmla="*/ 2147483647 w 51"/>
                  <a:gd name="T17" fmla="*/ 2147483647 h 35"/>
                  <a:gd name="T18" fmla="*/ 2147483647 w 51"/>
                  <a:gd name="T19" fmla="*/ 2147483647 h 35"/>
                  <a:gd name="T20" fmla="*/ 2147483647 w 51"/>
                  <a:gd name="T21" fmla="*/ 2147483647 h 35"/>
                  <a:gd name="T22" fmla="*/ 2147483647 w 51"/>
                  <a:gd name="T23" fmla="*/ 2147483647 h 35"/>
                  <a:gd name="T24" fmla="*/ 2147483647 w 51"/>
                  <a:gd name="T25" fmla="*/ 2147483647 h 35"/>
                  <a:gd name="T26" fmla="*/ 2147483647 w 51"/>
                  <a:gd name="T27" fmla="*/ 2147483647 h 35"/>
                  <a:gd name="T28" fmla="*/ 2147483647 w 51"/>
                  <a:gd name="T29" fmla="*/ 2147483647 h 35"/>
                  <a:gd name="T30" fmla="*/ 2147483647 w 51"/>
                  <a:gd name="T31" fmla="*/ 2147483647 h 35"/>
                  <a:gd name="T32" fmla="*/ 2147483647 w 51"/>
                  <a:gd name="T33" fmla="*/ 2147483647 h 35"/>
                  <a:gd name="T34" fmla="*/ 2147483647 w 51"/>
                  <a:gd name="T35" fmla="*/ 2147483647 h 35"/>
                  <a:gd name="T36" fmla="*/ 0 w 51"/>
                  <a:gd name="T37" fmla="*/ 2147483647 h 35"/>
                  <a:gd name="T38" fmla="*/ 0 w 51"/>
                  <a:gd name="T39" fmla="*/ 2147483647 h 35"/>
                  <a:gd name="T40" fmla="*/ 2147483647 w 51"/>
                  <a:gd name="T41" fmla="*/ 2147483647 h 35"/>
                  <a:gd name="T42" fmla="*/ 2147483647 w 51"/>
                  <a:gd name="T43" fmla="*/ 2147483647 h 35"/>
                  <a:gd name="T44" fmla="*/ 2147483647 w 51"/>
                  <a:gd name="T45" fmla="*/ 2147483647 h 35"/>
                  <a:gd name="T46" fmla="*/ 2147483647 w 51"/>
                  <a:gd name="T47" fmla="*/ 2147483647 h 35"/>
                  <a:gd name="T48" fmla="*/ 2147483647 w 51"/>
                  <a:gd name="T49" fmla="*/ 2147483647 h 35"/>
                  <a:gd name="T50" fmla="*/ 2147483647 w 51"/>
                  <a:gd name="T51" fmla="*/ 2147483647 h 35"/>
                  <a:gd name="T52" fmla="*/ 2147483647 w 51"/>
                  <a:gd name="T53" fmla="*/ 2147483647 h 35"/>
                  <a:gd name="T54" fmla="*/ 2147483647 w 51"/>
                  <a:gd name="T55" fmla="*/ 0 h 35"/>
                  <a:gd name="T56" fmla="*/ 2147483647 w 51"/>
                  <a:gd name="T57" fmla="*/ 0 h 35"/>
                  <a:gd name="T58" fmla="*/ 2147483647 w 51"/>
                  <a:gd name="T59" fmla="*/ 2147483647 h 35"/>
                  <a:gd name="T60" fmla="*/ 2147483647 w 51"/>
                  <a:gd name="T61" fmla="*/ 2147483647 h 35"/>
                  <a:gd name="T62" fmla="*/ 2147483647 w 51"/>
                  <a:gd name="T63" fmla="*/ 2147483647 h 35"/>
                  <a:gd name="T64" fmla="*/ 2147483647 w 51"/>
                  <a:gd name="T65" fmla="*/ 2147483647 h 35"/>
                  <a:gd name="T66" fmla="*/ 2147483647 w 51"/>
                  <a:gd name="T67" fmla="*/ 2147483647 h 35"/>
                  <a:gd name="T68" fmla="*/ 2147483647 w 51"/>
                  <a:gd name="T69" fmla="*/ 2147483647 h 35"/>
                  <a:gd name="T70" fmla="*/ 2147483647 w 51"/>
                  <a:gd name="T71" fmla="*/ 2147483647 h 35"/>
                  <a:gd name="T72" fmla="*/ 2147483647 w 51"/>
                  <a:gd name="T73" fmla="*/ 2147483647 h 35"/>
                  <a:gd name="T74" fmla="*/ 2147483647 w 51"/>
                  <a:gd name="T75" fmla="*/ 2147483647 h 3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5"/>
                  <a:gd name="T116" fmla="*/ 51 w 51"/>
                  <a:gd name="T117" fmla="*/ 35 h 3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5">
                    <a:moveTo>
                      <a:pt x="51" y="18"/>
                    </a:moveTo>
                    <a:lnTo>
                      <a:pt x="51" y="18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30"/>
                    </a:lnTo>
                    <a:lnTo>
                      <a:pt x="40" y="32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5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2"/>
                    </a:lnTo>
                    <a:lnTo>
                      <a:pt x="8" y="30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6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717" name="Freeform 45"/>
              <p:cNvSpPr>
                <a:spLocks/>
              </p:cNvSpPr>
              <p:nvPr/>
            </p:nvSpPr>
            <p:spPr bwMode="auto">
              <a:xfrm>
                <a:off x="8387233" y="143629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1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7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5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718" name="Freeform 46"/>
              <p:cNvSpPr>
                <a:spLocks/>
              </p:cNvSpPr>
              <p:nvPr/>
            </p:nvSpPr>
            <p:spPr bwMode="auto">
              <a:xfrm>
                <a:off x="7412514" y="1578678"/>
                <a:ext cx="188821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719" name="Freeform 47"/>
              <p:cNvSpPr>
                <a:spLocks/>
              </p:cNvSpPr>
              <p:nvPr/>
            </p:nvSpPr>
            <p:spPr bwMode="auto">
              <a:xfrm>
                <a:off x="7830979" y="1583764"/>
                <a:ext cx="193923" cy="4576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2147483647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2147483647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5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720" name="Freeform 48"/>
              <p:cNvSpPr>
                <a:spLocks/>
              </p:cNvSpPr>
              <p:nvPr/>
            </p:nvSpPr>
            <p:spPr bwMode="auto">
              <a:xfrm>
                <a:off x="8254549" y="1573594"/>
                <a:ext cx="188818" cy="4576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2147483647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2147483647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1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6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721" name="Freeform 49"/>
              <p:cNvSpPr>
                <a:spLocks/>
              </p:cNvSpPr>
              <p:nvPr/>
            </p:nvSpPr>
            <p:spPr bwMode="auto">
              <a:xfrm>
                <a:off x="7330862" y="1710888"/>
                <a:ext cx="193923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5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722" name="Freeform 50"/>
              <p:cNvSpPr>
                <a:spLocks/>
              </p:cNvSpPr>
              <p:nvPr/>
            </p:nvSpPr>
            <p:spPr bwMode="auto">
              <a:xfrm>
                <a:off x="7728915" y="1710888"/>
                <a:ext cx="188821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0" y="20"/>
                    </a:lnTo>
                    <a:lnTo>
                      <a:pt x="49" y="24"/>
                    </a:lnTo>
                    <a:lnTo>
                      <a:pt x="47" y="26"/>
                    </a:lnTo>
                    <a:lnTo>
                      <a:pt x="43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5" y="34"/>
                    </a:lnTo>
                    <a:lnTo>
                      <a:pt x="20" y="34"/>
                    </a:lnTo>
                    <a:lnTo>
                      <a:pt x="15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40" y="3"/>
                    </a:lnTo>
                    <a:lnTo>
                      <a:pt x="43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0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723" name="Freeform 51"/>
              <p:cNvSpPr>
                <a:spLocks/>
              </p:cNvSpPr>
              <p:nvPr/>
            </p:nvSpPr>
            <p:spPr bwMode="auto">
              <a:xfrm>
                <a:off x="8121865" y="171088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6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724" name="Line 52"/>
              <p:cNvSpPr>
                <a:spLocks noChangeShapeType="1"/>
              </p:cNvSpPr>
              <p:nvPr/>
            </p:nvSpPr>
            <p:spPr bwMode="auto">
              <a:xfrm>
                <a:off x="7417619" y="1456638"/>
                <a:ext cx="1214570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25" name="Line 53"/>
              <p:cNvSpPr>
                <a:spLocks noChangeShapeType="1"/>
              </p:cNvSpPr>
              <p:nvPr/>
            </p:nvSpPr>
            <p:spPr bwMode="auto">
              <a:xfrm>
                <a:off x="7310449" y="1593934"/>
                <a:ext cx="1224776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26" name="Line 54"/>
              <p:cNvSpPr>
                <a:spLocks noChangeShapeType="1"/>
              </p:cNvSpPr>
              <p:nvPr/>
            </p:nvSpPr>
            <p:spPr bwMode="auto">
              <a:xfrm>
                <a:off x="7182870" y="1726145"/>
                <a:ext cx="1219671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27" name="Line 55"/>
              <p:cNvSpPr>
                <a:spLocks noChangeShapeType="1"/>
              </p:cNvSpPr>
              <p:nvPr/>
            </p:nvSpPr>
            <p:spPr bwMode="auto">
              <a:xfrm flipV="1">
                <a:off x="7269624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28" name="Line 40"/>
              <p:cNvSpPr>
                <a:spLocks noChangeShapeType="1"/>
              </p:cNvSpPr>
              <p:nvPr/>
            </p:nvSpPr>
            <p:spPr bwMode="auto">
              <a:xfrm flipV="1">
                <a:off x="7728915" y="1380364"/>
                <a:ext cx="433777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29" name="Line 55"/>
              <p:cNvSpPr>
                <a:spLocks noChangeShapeType="1"/>
              </p:cNvSpPr>
              <p:nvPr/>
            </p:nvSpPr>
            <p:spPr bwMode="auto">
              <a:xfrm flipV="1">
                <a:off x="7713606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30" name="Line 40"/>
              <p:cNvSpPr>
                <a:spLocks noChangeShapeType="1"/>
              </p:cNvSpPr>
              <p:nvPr/>
            </p:nvSpPr>
            <p:spPr bwMode="auto">
              <a:xfrm flipV="1">
                <a:off x="8126967" y="1380364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31" name="Line 55"/>
              <p:cNvSpPr>
                <a:spLocks noChangeShapeType="1"/>
              </p:cNvSpPr>
              <p:nvPr/>
            </p:nvSpPr>
            <p:spPr bwMode="auto">
              <a:xfrm flipV="1">
                <a:off x="8111659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1732" name="Group 261"/>
              <p:cNvGrpSpPr>
                <a:grpSpLocks/>
              </p:cNvGrpSpPr>
              <p:nvPr/>
            </p:nvGrpSpPr>
            <p:grpSpPr bwMode="auto">
              <a:xfrm>
                <a:off x="7315885" y="1426210"/>
                <a:ext cx="1245206" cy="324081"/>
                <a:chOff x="7315885" y="1426210"/>
                <a:chExt cx="1245206" cy="324081"/>
              </a:xfrm>
            </p:grpSpPr>
            <p:sp>
              <p:nvSpPr>
                <p:cNvPr id="1733" name="Freeform 58"/>
                <p:cNvSpPr>
                  <a:spLocks/>
                </p:cNvSpPr>
                <p:nvPr/>
              </p:nvSpPr>
              <p:spPr bwMode="auto">
                <a:xfrm>
                  <a:off x="7529890" y="1426127"/>
                  <a:ext cx="188818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3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2"/>
                      </a:lnTo>
                      <a:lnTo>
                        <a:pt x="31" y="33"/>
                      </a:lnTo>
                      <a:lnTo>
                        <a:pt x="26" y="34"/>
                      </a:lnTo>
                      <a:lnTo>
                        <a:pt x="21" y="33"/>
                      </a:lnTo>
                      <a:lnTo>
                        <a:pt x="16" y="32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734" name="Freeform 59"/>
                <p:cNvSpPr>
                  <a:spLocks/>
                </p:cNvSpPr>
                <p:nvPr/>
              </p:nvSpPr>
              <p:spPr bwMode="auto">
                <a:xfrm>
                  <a:off x="7978975" y="1426127"/>
                  <a:ext cx="188818" cy="45766"/>
                </a:xfrm>
                <a:custGeom>
                  <a:avLst/>
                  <a:gdLst>
                    <a:gd name="T0" fmla="*/ 2147483647 w 51"/>
                    <a:gd name="T1" fmla="*/ 2147483647 h 35"/>
                    <a:gd name="T2" fmla="*/ 2147483647 w 51"/>
                    <a:gd name="T3" fmla="*/ 2147483647 h 35"/>
                    <a:gd name="T4" fmla="*/ 2147483647 w 51"/>
                    <a:gd name="T5" fmla="*/ 2147483647 h 35"/>
                    <a:gd name="T6" fmla="*/ 2147483647 w 51"/>
                    <a:gd name="T7" fmla="*/ 2147483647 h 35"/>
                    <a:gd name="T8" fmla="*/ 2147483647 w 51"/>
                    <a:gd name="T9" fmla="*/ 2147483647 h 35"/>
                    <a:gd name="T10" fmla="*/ 2147483647 w 51"/>
                    <a:gd name="T11" fmla="*/ 2147483647 h 35"/>
                    <a:gd name="T12" fmla="*/ 2147483647 w 51"/>
                    <a:gd name="T13" fmla="*/ 2147483647 h 35"/>
                    <a:gd name="T14" fmla="*/ 2147483647 w 51"/>
                    <a:gd name="T15" fmla="*/ 2147483647 h 35"/>
                    <a:gd name="T16" fmla="*/ 2147483647 w 51"/>
                    <a:gd name="T17" fmla="*/ 2147483647 h 35"/>
                    <a:gd name="T18" fmla="*/ 2147483647 w 51"/>
                    <a:gd name="T19" fmla="*/ 2147483647 h 35"/>
                    <a:gd name="T20" fmla="*/ 2147483647 w 51"/>
                    <a:gd name="T21" fmla="*/ 2147483647 h 35"/>
                    <a:gd name="T22" fmla="*/ 2147483647 w 51"/>
                    <a:gd name="T23" fmla="*/ 2147483647 h 35"/>
                    <a:gd name="T24" fmla="*/ 2147483647 w 51"/>
                    <a:gd name="T25" fmla="*/ 2147483647 h 35"/>
                    <a:gd name="T26" fmla="*/ 2147483647 w 51"/>
                    <a:gd name="T27" fmla="*/ 2147483647 h 35"/>
                    <a:gd name="T28" fmla="*/ 2147483647 w 51"/>
                    <a:gd name="T29" fmla="*/ 2147483647 h 35"/>
                    <a:gd name="T30" fmla="*/ 2147483647 w 51"/>
                    <a:gd name="T31" fmla="*/ 2147483647 h 35"/>
                    <a:gd name="T32" fmla="*/ 2147483647 w 51"/>
                    <a:gd name="T33" fmla="*/ 2147483647 h 35"/>
                    <a:gd name="T34" fmla="*/ 2147483647 w 51"/>
                    <a:gd name="T35" fmla="*/ 2147483647 h 35"/>
                    <a:gd name="T36" fmla="*/ 0 w 51"/>
                    <a:gd name="T37" fmla="*/ 2147483647 h 35"/>
                    <a:gd name="T38" fmla="*/ 0 w 51"/>
                    <a:gd name="T39" fmla="*/ 2147483647 h 35"/>
                    <a:gd name="T40" fmla="*/ 2147483647 w 51"/>
                    <a:gd name="T41" fmla="*/ 2147483647 h 35"/>
                    <a:gd name="T42" fmla="*/ 2147483647 w 51"/>
                    <a:gd name="T43" fmla="*/ 2147483647 h 35"/>
                    <a:gd name="T44" fmla="*/ 2147483647 w 51"/>
                    <a:gd name="T45" fmla="*/ 2147483647 h 35"/>
                    <a:gd name="T46" fmla="*/ 2147483647 w 51"/>
                    <a:gd name="T47" fmla="*/ 2147483647 h 35"/>
                    <a:gd name="T48" fmla="*/ 2147483647 w 51"/>
                    <a:gd name="T49" fmla="*/ 2147483647 h 35"/>
                    <a:gd name="T50" fmla="*/ 2147483647 w 51"/>
                    <a:gd name="T51" fmla="*/ 2147483647 h 35"/>
                    <a:gd name="T52" fmla="*/ 2147483647 w 51"/>
                    <a:gd name="T53" fmla="*/ 2147483647 h 35"/>
                    <a:gd name="T54" fmla="*/ 2147483647 w 51"/>
                    <a:gd name="T55" fmla="*/ 0 h 35"/>
                    <a:gd name="T56" fmla="*/ 2147483647 w 51"/>
                    <a:gd name="T57" fmla="*/ 0 h 35"/>
                    <a:gd name="T58" fmla="*/ 2147483647 w 51"/>
                    <a:gd name="T59" fmla="*/ 2147483647 h 35"/>
                    <a:gd name="T60" fmla="*/ 2147483647 w 51"/>
                    <a:gd name="T61" fmla="*/ 2147483647 h 35"/>
                    <a:gd name="T62" fmla="*/ 2147483647 w 51"/>
                    <a:gd name="T63" fmla="*/ 2147483647 h 35"/>
                    <a:gd name="T64" fmla="*/ 2147483647 w 51"/>
                    <a:gd name="T65" fmla="*/ 2147483647 h 35"/>
                    <a:gd name="T66" fmla="*/ 2147483647 w 51"/>
                    <a:gd name="T67" fmla="*/ 2147483647 h 35"/>
                    <a:gd name="T68" fmla="*/ 2147483647 w 51"/>
                    <a:gd name="T69" fmla="*/ 2147483647 h 35"/>
                    <a:gd name="T70" fmla="*/ 2147483647 w 51"/>
                    <a:gd name="T71" fmla="*/ 2147483647 h 35"/>
                    <a:gd name="T72" fmla="*/ 2147483647 w 51"/>
                    <a:gd name="T73" fmla="*/ 2147483647 h 35"/>
                    <a:gd name="T74" fmla="*/ 2147483647 w 51"/>
                    <a:gd name="T75" fmla="*/ 2147483647 h 3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5"/>
                    <a:gd name="T116" fmla="*/ 51 w 51"/>
                    <a:gd name="T117" fmla="*/ 35 h 3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5">
                      <a:moveTo>
                        <a:pt x="51" y="18"/>
                      </a:moveTo>
                      <a:lnTo>
                        <a:pt x="51" y="18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30"/>
                      </a:lnTo>
                      <a:lnTo>
                        <a:pt x="40" y="32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5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2"/>
                      </a:lnTo>
                      <a:lnTo>
                        <a:pt x="8" y="30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735" name="Freeform 60"/>
                <p:cNvSpPr>
                  <a:spLocks/>
                </p:cNvSpPr>
                <p:nvPr/>
              </p:nvSpPr>
              <p:spPr bwMode="auto">
                <a:xfrm>
                  <a:off x="8371922" y="1426127"/>
                  <a:ext cx="188821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5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736" name="Freeform 61"/>
                <p:cNvSpPr>
                  <a:spLocks/>
                </p:cNvSpPr>
                <p:nvPr/>
              </p:nvSpPr>
              <p:spPr bwMode="auto">
                <a:xfrm>
                  <a:off x="7402307" y="1573593"/>
                  <a:ext cx="188821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737" name="Freeform 62"/>
                <p:cNvSpPr>
                  <a:spLocks/>
                </p:cNvSpPr>
                <p:nvPr/>
              </p:nvSpPr>
              <p:spPr bwMode="auto">
                <a:xfrm>
                  <a:off x="7825878" y="1573593"/>
                  <a:ext cx="183717" cy="50850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5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738" name="Freeform 63"/>
                <p:cNvSpPr>
                  <a:spLocks/>
                </p:cNvSpPr>
                <p:nvPr/>
              </p:nvSpPr>
              <p:spPr bwMode="auto">
                <a:xfrm>
                  <a:off x="8239238" y="1568506"/>
                  <a:ext cx="188821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1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739" name="Freeform 64"/>
                <p:cNvSpPr>
                  <a:spLocks/>
                </p:cNvSpPr>
                <p:nvPr/>
              </p:nvSpPr>
              <p:spPr bwMode="auto">
                <a:xfrm>
                  <a:off x="7325760" y="1705803"/>
                  <a:ext cx="188818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740" name="Freeform 65"/>
                <p:cNvSpPr>
                  <a:spLocks/>
                </p:cNvSpPr>
                <p:nvPr/>
              </p:nvSpPr>
              <p:spPr bwMode="auto">
                <a:xfrm>
                  <a:off x="7718708" y="1705803"/>
                  <a:ext cx="183717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0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3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5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3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0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741" name="Freeform 66"/>
                <p:cNvSpPr>
                  <a:spLocks/>
                </p:cNvSpPr>
                <p:nvPr/>
              </p:nvSpPr>
              <p:spPr bwMode="auto">
                <a:xfrm>
                  <a:off x="8106554" y="1705803"/>
                  <a:ext cx="193923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</p:grpSp>
        <p:cxnSp>
          <p:nvCxnSpPr>
            <p:cNvPr id="1710" name="Straight Connector 1709"/>
            <p:cNvCxnSpPr/>
            <p:nvPr/>
          </p:nvCxnSpPr>
          <p:spPr>
            <a:xfrm>
              <a:off x="5076056" y="5195031"/>
              <a:ext cx="187062" cy="42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6" name="Straight Connector 1115"/>
          <p:cNvCxnSpPr/>
          <p:nvPr/>
        </p:nvCxnSpPr>
        <p:spPr>
          <a:xfrm rot="5400000" flipH="1" flipV="1">
            <a:off x="2283401" y="5811265"/>
            <a:ext cx="135905" cy="1045"/>
          </a:xfrm>
          <a:prstGeom prst="line">
            <a:avLst/>
          </a:prstGeom>
          <a:ln w="63500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7" name="Group 590"/>
          <p:cNvGrpSpPr/>
          <p:nvPr/>
        </p:nvGrpSpPr>
        <p:grpSpPr>
          <a:xfrm>
            <a:off x="2051720" y="5828775"/>
            <a:ext cx="398813" cy="882740"/>
            <a:chOff x="5076056" y="5133269"/>
            <a:chExt cx="695450" cy="841429"/>
          </a:xfrm>
        </p:grpSpPr>
        <p:grpSp>
          <p:nvGrpSpPr>
            <p:cNvPr id="1547" name="Group 440"/>
            <p:cNvGrpSpPr>
              <a:grpSpLocks/>
            </p:cNvGrpSpPr>
            <p:nvPr/>
          </p:nvGrpSpPr>
          <p:grpSpPr bwMode="auto">
            <a:xfrm>
              <a:off x="5146959" y="5832300"/>
              <a:ext cx="559678" cy="142398"/>
              <a:chOff x="7744288" y="2938915"/>
              <a:chExt cx="894558" cy="382135"/>
            </a:xfrm>
          </p:grpSpPr>
          <p:grpSp>
            <p:nvGrpSpPr>
              <p:cNvPr id="1676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680" name="Freeform 61"/>
                <p:cNvSpPr>
                  <a:spLocks/>
                </p:cNvSpPr>
                <p:nvPr/>
              </p:nvSpPr>
              <p:spPr bwMode="auto">
                <a:xfrm>
                  <a:off x="7744288" y="3144007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81" name="Freeform 63"/>
                <p:cNvSpPr>
                  <a:spLocks/>
                </p:cNvSpPr>
                <p:nvPr/>
              </p:nvSpPr>
              <p:spPr bwMode="auto">
                <a:xfrm>
                  <a:off x="8429072" y="2939131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82" name="Freeform 65"/>
                <p:cNvSpPr>
                  <a:spLocks/>
                </p:cNvSpPr>
                <p:nvPr/>
              </p:nvSpPr>
              <p:spPr bwMode="auto">
                <a:xfrm>
                  <a:off x="7744288" y="2939131"/>
                  <a:ext cx="894558" cy="204876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677" name="Straight Connector 1079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678" name="Straight Connector 1080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679" name="Rectangle 1081"/>
              <p:cNvSpPr>
                <a:spLocks noChangeArrowheads="1"/>
              </p:cNvSpPr>
              <p:nvPr/>
            </p:nvSpPr>
            <p:spPr bwMode="auto">
              <a:xfrm>
                <a:off x="7802157" y="3210765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548" name="Group 448"/>
            <p:cNvGrpSpPr>
              <a:grpSpLocks/>
            </p:cNvGrpSpPr>
            <p:nvPr/>
          </p:nvGrpSpPr>
          <p:grpSpPr bwMode="auto">
            <a:xfrm>
              <a:off x="5146959" y="5765369"/>
              <a:ext cx="559678" cy="142397"/>
              <a:chOff x="7744288" y="2938915"/>
              <a:chExt cx="894558" cy="382135"/>
            </a:xfrm>
          </p:grpSpPr>
          <p:grpSp>
            <p:nvGrpSpPr>
              <p:cNvPr id="1669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673" name="Freeform 61"/>
                <p:cNvSpPr>
                  <a:spLocks/>
                </p:cNvSpPr>
                <p:nvPr/>
              </p:nvSpPr>
              <p:spPr bwMode="auto">
                <a:xfrm>
                  <a:off x="7744288" y="3144066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74" name="Freeform 63"/>
                <p:cNvSpPr>
                  <a:spLocks/>
                </p:cNvSpPr>
                <p:nvPr/>
              </p:nvSpPr>
              <p:spPr bwMode="auto">
                <a:xfrm>
                  <a:off x="8429072" y="2939189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75" name="Freeform 65"/>
                <p:cNvSpPr>
                  <a:spLocks/>
                </p:cNvSpPr>
                <p:nvPr/>
              </p:nvSpPr>
              <p:spPr bwMode="auto">
                <a:xfrm>
                  <a:off x="7744288" y="2939189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670" name="Straight Connector 1072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671" name="Straight Connector 1073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672" name="Rectangle 1074"/>
              <p:cNvSpPr>
                <a:spLocks noChangeArrowheads="1"/>
              </p:cNvSpPr>
              <p:nvPr/>
            </p:nvSpPr>
            <p:spPr bwMode="auto">
              <a:xfrm>
                <a:off x="7802157" y="3210824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549" name="Group 456"/>
            <p:cNvGrpSpPr>
              <a:grpSpLocks/>
            </p:cNvGrpSpPr>
            <p:nvPr/>
          </p:nvGrpSpPr>
          <p:grpSpPr bwMode="auto">
            <a:xfrm>
              <a:off x="5146959" y="5698443"/>
              <a:ext cx="559678" cy="142397"/>
              <a:chOff x="7744288" y="2938915"/>
              <a:chExt cx="894558" cy="382135"/>
            </a:xfrm>
          </p:grpSpPr>
          <p:grpSp>
            <p:nvGrpSpPr>
              <p:cNvPr id="1662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666" name="Freeform 61"/>
                <p:cNvSpPr>
                  <a:spLocks/>
                </p:cNvSpPr>
                <p:nvPr/>
              </p:nvSpPr>
              <p:spPr bwMode="auto">
                <a:xfrm>
                  <a:off x="7744288" y="3144112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67" name="Freeform 63"/>
                <p:cNvSpPr>
                  <a:spLocks/>
                </p:cNvSpPr>
                <p:nvPr/>
              </p:nvSpPr>
              <p:spPr bwMode="auto">
                <a:xfrm>
                  <a:off x="8429072" y="2939235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68" name="Freeform 65"/>
                <p:cNvSpPr>
                  <a:spLocks/>
                </p:cNvSpPr>
                <p:nvPr/>
              </p:nvSpPr>
              <p:spPr bwMode="auto">
                <a:xfrm>
                  <a:off x="7744288" y="2939235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663" name="Straight Connector 1065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664" name="Straight Connector 1066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665" name="Rectangle 1067"/>
              <p:cNvSpPr>
                <a:spLocks noChangeArrowheads="1"/>
              </p:cNvSpPr>
              <p:nvPr/>
            </p:nvSpPr>
            <p:spPr bwMode="auto">
              <a:xfrm>
                <a:off x="7802157" y="3210871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550" name="Group 464"/>
            <p:cNvGrpSpPr>
              <a:grpSpLocks/>
            </p:cNvGrpSpPr>
            <p:nvPr/>
          </p:nvGrpSpPr>
          <p:grpSpPr bwMode="auto">
            <a:xfrm>
              <a:off x="5146959" y="5631517"/>
              <a:ext cx="559678" cy="142397"/>
              <a:chOff x="7744288" y="2938915"/>
              <a:chExt cx="894558" cy="382135"/>
            </a:xfrm>
          </p:grpSpPr>
          <p:grpSp>
            <p:nvGrpSpPr>
              <p:cNvPr id="1655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659" name="Freeform 61"/>
                <p:cNvSpPr>
                  <a:spLocks/>
                </p:cNvSpPr>
                <p:nvPr/>
              </p:nvSpPr>
              <p:spPr bwMode="auto">
                <a:xfrm>
                  <a:off x="7744288" y="3144157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60" name="Freeform 63"/>
                <p:cNvSpPr>
                  <a:spLocks/>
                </p:cNvSpPr>
                <p:nvPr/>
              </p:nvSpPr>
              <p:spPr bwMode="auto">
                <a:xfrm>
                  <a:off x="8429072" y="2939280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61" name="Freeform 65"/>
                <p:cNvSpPr>
                  <a:spLocks/>
                </p:cNvSpPr>
                <p:nvPr/>
              </p:nvSpPr>
              <p:spPr bwMode="auto">
                <a:xfrm>
                  <a:off x="7744288" y="2939280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656" name="Straight Connector 1058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657" name="Straight Connector 1059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658" name="Rectangle 1060"/>
              <p:cNvSpPr>
                <a:spLocks noChangeArrowheads="1"/>
              </p:cNvSpPr>
              <p:nvPr/>
            </p:nvSpPr>
            <p:spPr bwMode="auto">
              <a:xfrm>
                <a:off x="7802157" y="3210915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551" name="Group 1416"/>
            <p:cNvGrpSpPr>
              <a:grpSpLocks/>
            </p:cNvGrpSpPr>
            <p:nvPr/>
          </p:nvGrpSpPr>
          <p:grpSpPr bwMode="auto">
            <a:xfrm>
              <a:off x="5146959" y="5564591"/>
              <a:ext cx="559678" cy="142397"/>
              <a:chOff x="7744288" y="2938915"/>
              <a:chExt cx="894558" cy="382135"/>
            </a:xfrm>
          </p:grpSpPr>
          <p:grpSp>
            <p:nvGrpSpPr>
              <p:cNvPr id="1648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652" name="Freeform 61"/>
                <p:cNvSpPr>
                  <a:spLocks/>
                </p:cNvSpPr>
                <p:nvPr/>
              </p:nvSpPr>
              <p:spPr bwMode="auto">
                <a:xfrm>
                  <a:off x="7744288" y="3144205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53" name="Freeform 63"/>
                <p:cNvSpPr>
                  <a:spLocks/>
                </p:cNvSpPr>
                <p:nvPr/>
              </p:nvSpPr>
              <p:spPr bwMode="auto">
                <a:xfrm>
                  <a:off x="8429072" y="2939328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54" name="Freeform 65"/>
                <p:cNvSpPr>
                  <a:spLocks/>
                </p:cNvSpPr>
                <p:nvPr/>
              </p:nvSpPr>
              <p:spPr bwMode="auto">
                <a:xfrm>
                  <a:off x="7744288" y="2939328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649" name="Straight Connector 1051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650" name="Straight Connector 1052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651" name="Rectangle 1053"/>
              <p:cNvSpPr>
                <a:spLocks noChangeArrowheads="1"/>
              </p:cNvSpPr>
              <p:nvPr/>
            </p:nvSpPr>
            <p:spPr bwMode="auto">
              <a:xfrm>
                <a:off x="7802157" y="3210963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552" name="Group 400"/>
            <p:cNvGrpSpPr>
              <a:grpSpLocks/>
            </p:cNvGrpSpPr>
            <p:nvPr/>
          </p:nvGrpSpPr>
          <p:grpSpPr bwMode="auto">
            <a:xfrm>
              <a:off x="5146959" y="5500475"/>
              <a:ext cx="559678" cy="142398"/>
              <a:chOff x="7744288" y="2938915"/>
              <a:chExt cx="894558" cy="382135"/>
            </a:xfrm>
          </p:grpSpPr>
          <p:grpSp>
            <p:nvGrpSpPr>
              <p:cNvPr id="1641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645" name="Freeform 61"/>
                <p:cNvSpPr>
                  <a:spLocks/>
                </p:cNvSpPr>
                <p:nvPr/>
              </p:nvSpPr>
              <p:spPr bwMode="auto">
                <a:xfrm>
                  <a:off x="7744288" y="3143615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46" name="Freeform 63"/>
                <p:cNvSpPr>
                  <a:spLocks/>
                </p:cNvSpPr>
                <p:nvPr/>
              </p:nvSpPr>
              <p:spPr bwMode="auto">
                <a:xfrm>
                  <a:off x="8429072" y="2938738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47" name="Freeform 65"/>
                <p:cNvSpPr>
                  <a:spLocks/>
                </p:cNvSpPr>
                <p:nvPr/>
              </p:nvSpPr>
              <p:spPr bwMode="auto">
                <a:xfrm>
                  <a:off x="7744288" y="2938738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642" name="Straight Connector 1122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643" name="Straight Connector 1123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644" name="Rectangle 1124"/>
              <p:cNvSpPr>
                <a:spLocks noChangeArrowheads="1"/>
              </p:cNvSpPr>
              <p:nvPr/>
            </p:nvSpPr>
            <p:spPr bwMode="auto">
              <a:xfrm>
                <a:off x="7802157" y="3210372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553" name="Group 408"/>
            <p:cNvGrpSpPr>
              <a:grpSpLocks/>
            </p:cNvGrpSpPr>
            <p:nvPr/>
          </p:nvGrpSpPr>
          <p:grpSpPr bwMode="auto">
            <a:xfrm>
              <a:off x="5146959" y="5433548"/>
              <a:ext cx="559678" cy="142397"/>
              <a:chOff x="7744288" y="2938915"/>
              <a:chExt cx="894558" cy="382135"/>
            </a:xfrm>
          </p:grpSpPr>
          <p:grpSp>
            <p:nvGrpSpPr>
              <p:cNvPr id="1634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638" name="Freeform 61"/>
                <p:cNvSpPr>
                  <a:spLocks/>
                </p:cNvSpPr>
                <p:nvPr/>
              </p:nvSpPr>
              <p:spPr bwMode="auto">
                <a:xfrm>
                  <a:off x="7744288" y="3143667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39" name="Freeform 63"/>
                <p:cNvSpPr>
                  <a:spLocks/>
                </p:cNvSpPr>
                <p:nvPr/>
              </p:nvSpPr>
              <p:spPr bwMode="auto">
                <a:xfrm>
                  <a:off x="8429072" y="2938789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40" name="Freeform 65"/>
                <p:cNvSpPr>
                  <a:spLocks/>
                </p:cNvSpPr>
                <p:nvPr/>
              </p:nvSpPr>
              <p:spPr bwMode="auto">
                <a:xfrm>
                  <a:off x="7744288" y="2938789"/>
                  <a:ext cx="894558" cy="204878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635" name="Straight Connector 1130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636" name="Straight Connector 1131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637" name="Rectangle 1132"/>
              <p:cNvSpPr>
                <a:spLocks noChangeArrowheads="1"/>
              </p:cNvSpPr>
              <p:nvPr/>
            </p:nvSpPr>
            <p:spPr bwMode="auto">
              <a:xfrm>
                <a:off x="7802157" y="3210424"/>
                <a:ext cx="255588" cy="57551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554" name="Group 416"/>
            <p:cNvGrpSpPr>
              <a:grpSpLocks/>
            </p:cNvGrpSpPr>
            <p:nvPr/>
          </p:nvGrpSpPr>
          <p:grpSpPr bwMode="auto">
            <a:xfrm>
              <a:off x="5146959" y="5366626"/>
              <a:ext cx="559678" cy="142398"/>
              <a:chOff x="7744288" y="2938915"/>
              <a:chExt cx="894558" cy="382135"/>
            </a:xfrm>
          </p:grpSpPr>
          <p:grpSp>
            <p:nvGrpSpPr>
              <p:cNvPr id="1627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631" name="Freeform 61"/>
                <p:cNvSpPr>
                  <a:spLocks/>
                </p:cNvSpPr>
                <p:nvPr/>
              </p:nvSpPr>
              <p:spPr bwMode="auto">
                <a:xfrm>
                  <a:off x="7744288" y="3143701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32" name="Freeform 63"/>
                <p:cNvSpPr>
                  <a:spLocks/>
                </p:cNvSpPr>
                <p:nvPr/>
              </p:nvSpPr>
              <p:spPr bwMode="auto">
                <a:xfrm>
                  <a:off x="8429072" y="2938824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33" name="Freeform 65"/>
                <p:cNvSpPr>
                  <a:spLocks/>
                </p:cNvSpPr>
                <p:nvPr/>
              </p:nvSpPr>
              <p:spPr bwMode="auto">
                <a:xfrm>
                  <a:off x="7744288" y="2938824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628" name="Straight Connector 1138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629" name="Straight Connector 1139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630" name="Rectangle 1140"/>
              <p:cNvSpPr>
                <a:spLocks noChangeArrowheads="1"/>
              </p:cNvSpPr>
              <p:nvPr/>
            </p:nvSpPr>
            <p:spPr bwMode="auto">
              <a:xfrm>
                <a:off x="7802157" y="3210458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555" name="Group 424"/>
            <p:cNvGrpSpPr>
              <a:grpSpLocks/>
            </p:cNvGrpSpPr>
            <p:nvPr/>
          </p:nvGrpSpPr>
          <p:grpSpPr bwMode="auto">
            <a:xfrm>
              <a:off x="5146959" y="5299696"/>
              <a:ext cx="559678" cy="142397"/>
              <a:chOff x="7744288" y="2938915"/>
              <a:chExt cx="894558" cy="382135"/>
            </a:xfrm>
          </p:grpSpPr>
          <p:grpSp>
            <p:nvGrpSpPr>
              <p:cNvPr id="1620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624" name="Freeform 61"/>
                <p:cNvSpPr>
                  <a:spLocks/>
                </p:cNvSpPr>
                <p:nvPr/>
              </p:nvSpPr>
              <p:spPr bwMode="auto">
                <a:xfrm>
                  <a:off x="7744288" y="3143758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25" name="Freeform 63"/>
                <p:cNvSpPr>
                  <a:spLocks/>
                </p:cNvSpPr>
                <p:nvPr/>
              </p:nvSpPr>
              <p:spPr bwMode="auto">
                <a:xfrm>
                  <a:off x="8429072" y="2938880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26" name="Freeform 65"/>
                <p:cNvSpPr>
                  <a:spLocks/>
                </p:cNvSpPr>
                <p:nvPr/>
              </p:nvSpPr>
              <p:spPr bwMode="auto">
                <a:xfrm>
                  <a:off x="7744288" y="2938880"/>
                  <a:ext cx="894558" cy="204878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621" name="Straight Connector 1146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622" name="Straight Connector 1147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623" name="Rectangle 1148"/>
              <p:cNvSpPr>
                <a:spLocks noChangeArrowheads="1"/>
              </p:cNvSpPr>
              <p:nvPr/>
            </p:nvSpPr>
            <p:spPr bwMode="auto">
              <a:xfrm>
                <a:off x="7802157" y="3210515"/>
                <a:ext cx="255588" cy="57551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1556" name="Group 432"/>
            <p:cNvGrpSpPr>
              <a:grpSpLocks/>
            </p:cNvGrpSpPr>
            <p:nvPr/>
          </p:nvGrpSpPr>
          <p:grpSpPr bwMode="auto">
            <a:xfrm>
              <a:off x="5146959" y="5232774"/>
              <a:ext cx="559678" cy="142398"/>
              <a:chOff x="7744288" y="2938915"/>
              <a:chExt cx="894558" cy="382135"/>
            </a:xfrm>
          </p:grpSpPr>
          <p:grpSp>
            <p:nvGrpSpPr>
              <p:cNvPr id="1613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1617" name="Freeform 61"/>
                <p:cNvSpPr>
                  <a:spLocks/>
                </p:cNvSpPr>
                <p:nvPr/>
              </p:nvSpPr>
              <p:spPr bwMode="auto">
                <a:xfrm>
                  <a:off x="7744288" y="3143792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18" name="Freeform 63"/>
                <p:cNvSpPr>
                  <a:spLocks/>
                </p:cNvSpPr>
                <p:nvPr/>
              </p:nvSpPr>
              <p:spPr bwMode="auto">
                <a:xfrm>
                  <a:off x="8429072" y="2938915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1619" name="Freeform 65"/>
                <p:cNvSpPr>
                  <a:spLocks/>
                </p:cNvSpPr>
                <p:nvPr/>
              </p:nvSpPr>
              <p:spPr bwMode="auto">
                <a:xfrm>
                  <a:off x="7744288" y="2938915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614" name="Straight Connector 1154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1615" name="Straight Connector 1155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1616" name="Rectangle 1156"/>
              <p:cNvSpPr>
                <a:spLocks noChangeArrowheads="1"/>
              </p:cNvSpPr>
              <p:nvPr/>
            </p:nvSpPr>
            <p:spPr bwMode="auto">
              <a:xfrm>
                <a:off x="7802157" y="3210549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cxnSp>
          <p:nvCxnSpPr>
            <p:cNvPr id="1557" name="Straight Connector 1217"/>
            <p:cNvCxnSpPr>
              <a:cxnSpLocks noChangeShapeType="1"/>
            </p:cNvCxnSpPr>
            <p:nvPr/>
          </p:nvCxnSpPr>
          <p:spPr bwMode="auto">
            <a:xfrm>
              <a:off x="5083599" y="534600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558" name="Straight Connector 1265"/>
            <p:cNvCxnSpPr>
              <a:cxnSpLocks noChangeShapeType="1"/>
            </p:cNvCxnSpPr>
            <p:nvPr/>
          </p:nvCxnSpPr>
          <p:spPr bwMode="auto">
            <a:xfrm>
              <a:off x="5083599" y="541291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559" name="Straight Connector 1266"/>
            <p:cNvCxnSpPr>
              <a:cxnSpLocks noChangeShapeType="1"/>
            </p:cNvCxnSpPr>
            <p:nvPr/>
          </p:nvCxnSpPr>
          <p:spPr bwMode="auto">
            <a:xfrm>
              <a:off x="5083599" y="5478965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560" name="Straight Connector 1267"/>
            <p:cNvCxnSpPr>
              <a:cxnSpLocks noChangeShapeType="1"/>
            </p:cNvCxnSpPr>
            <p:nvPr/>
          </p:nvCxnSpPr>
          <p:spPr bwMode="auto">
            <a:xfrm>
              <a:off x="5083599" y="554587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561" name="Straight Connector 1268"/>
            <p:cNvCxnSpPr>
              <a:cxnSpLocks noChangeShapeType="1"/>
            </p:cNvCxnSpPr>
            <p:nvPr/>
          </p:nvCxnSpPr>
          <p:spPr bwMode="auto">
            <a:xfrm>
              <a:off x="5083599" y="561192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562" name="Straight Connector 1269"/>
            <p:cNvCxnSpPr>
              <a:cxnSpLocks noChangeShapeType="1"/>
            </p:cNvCxnSpPr>
            <p:nvPr/>
          </p:nvCxnSpPr>
          <p:spPr bwMode="auto">
            <a:xfrm>
              <a:off x="5083599" y="567883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563" name="Straight Connector 1270"/>
            <p:cNvCxnSpPr>
              <a:cxnSpLocks noChangeShapeType="1"/>
            </p:cNvCxnSpPr>
            <p:nvPr/>
          </p:nvCxnSpPr>
          <p:spPr bwMode="auto">
            <a:xfrm>
              <a:off x="5083599" y="574488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564" name="Straight Connector 1271"/>
            <p:cNvCxnSpPr>
              <a:cxnSpLocks noChangeShapeType="1"/>
            </p:cNvCxnSpPr>
            <p:nvPr/>
          </p:nvCxnSpPr>
          <p:spPr bwMode="auto">
            <a:xfrm>
              <a:off x="5083599" y="581179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1565" name="Straight Connector 1300"/>
            <p:cNvCxnSpPr>
              <a:cxnSpLocks noChangeShapeType="1"/>
            </p:cNvCxnSpPr>
            <p:nvPr/>
          </p:nvCxnSpPr>
          <p:spPr bwMode="auto">
            <a:xfrm>
              <a:off x="5076056" y="5189884"/>
              <a:ext cx="2" cy="61538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</p:spPr>
        </p:cxnSp>
        <p:sp>
          <p:nvSpPr>
            <p:cNvPr id="1566" name="Freeform 62"/>
            <p:cNvSpPr>
              <a:spLocks/>
            </p:cNvSpPr>
            <p:nvPr/>
          </p:nvSpPr>
          <p:spPr bwMode="auto">
            <a:xfrm>
              <a:off x="5622157" y="5133269"/>
              <a:ext cx="149349" cy="135533"/>
            </a:xfrm>
            <a:custGeom>
              <a:avLst/>
              <a:gdLst>
                <a:gd name="T0" fmla="*/ 0 w 127"/>
                <a:gd name="T1" fmla="*/ 2147483647 h 232"/>
                <a:gd name="T2" fmla="*/ 2147483647 w 127"/>
                <a:gd name="T3" fmla="*/ 0 h 232"/>
                <a:gd name="T4" fmla="*/ 2147483647 w 127"/>
                <a:gd name="T5" fmla="*/ 2147483647 h 232"/>
                <a:gd name="T6" fmla="*/ 0 w 127"/>
                <a:gd name="T7" fmla="*/ 2147483647 h 232"/>
                <a:gd name="T8" fmla="*/ 0 w 127"/>
                <a:gd name="T9" fmla="*/ 2147483647 h 232"/>
                <a:gd name="T10" fmla="*/ 0 w 127"/>
                <a:gd name="T11" fmla="*/ 2147483647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232"/>
                <a:gd name="T20" fmla="*/ 127 w 127"/>
                <a:gd name="T21" fmla="*/ 232 h 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232">
                  <a:moveTo>
                    <a:pt x="0" y="125"/>
                  </a:moveTo>
                  <a:lnTo>
                    <a:pt x="127" y="0"/>
                  </a:lnTo>
                  <a:lnTo>
                    <a:pt x="127" y="106"/>
                  </a:lnTo>
                  <a:lnTo>
                    <a:pt x="0" y="23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015B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67" name="Freeform 63"/>
            <p:cNvSpPr>
              <a:spLocks/>
            </p:cNvSpPr>
            <p:nvPr/>
          </p:nvSpPr>
          <p:spPr bwMode="auto">
            <a:xfrm>
              <a:off x="5622157" y="5133269"/>
              <a:ext cx="149349" cy="135533"/>
            </a:xfrm>
            <a:custGeom>
              <a:avLst/>
              <a:gdLst>
                <a:gd name="T0" fmla="*/ 0 w 127"/>
                <a:gd name="T1" fmla="*/ 2147483647 h 232"/>
                <a:gd name="T2" fmla="*/ 2147483647 w 127"/>
                <a:gd name="T3" fmla="*/ 0 h 232"/>
                <a:gd name="T4" fmla="*/ 2147483647 w 127"/>
                <a:gd name="T5" fmla="*/ 2147483647 h 232"/>
                <a:gd name="T6" fmla="*/ 0 w 127"/>
                <a:gd name="T7" fmla="*/ 2147483647 h 232"/>
                <a:gd name="T8" fmla="*/ 0 w 127"/>
                <a:gd name="T9" fmla="*/ 2147483647 h 232"/>
                <a:gd name="T10" fmla="*/ 0 w 127"/>
                <a:gd name="T11" fmla="*/ 2147483647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232"/>
                <a:gd name="T20" fmla="*/ 127 w 127"/>
                <a:gd name="T21" fmla="*/ 232 h 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232">
                  <a:moveTo>
                    <a:pt x="0" y="125"/>
                  </a:moveTo>
                  <a:lnTo>
                    <a:pt x="127" y="0"/>
                  </a:lnTo>
                  <a:lnTo>
                    <a:pt x="127" y="106"/>
                  </a:lnTo>
                  <a:lnTo>
                    <a:pt x="0" y="23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666699"/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68" name="Freeform 60"/>
            <p:cNvSpPr>
              <a:spLocks/>
            </p:cNvSpPr>
            <p:nvPr/>
          </p:nvSpPr>
          <p:spPr bwMode="auto">
            <a:xfrm>
              <a:off x="5137908" y="5216476"/>
              <a:ext cx="484249" cy="52326"/>
            </a:xfrm>
            <a:custGeom>
              <a:avLst/>
              <a:gdLst>
                <a:gd name="T0" fmla="*/ 0 w 414"/>
                <a:gd name="T1" fmla="*/ 0 h 107"/>
                <a:gd name="T2" fmla="*/ 0 w 414"/>
                <a:gd name="T3" fmla="*/ 2147483647 h 107"/>
                <a:gd name="T4" fmla="*/ 2147483647 w 414"/>
                <a:gd name="T5" fmla="*/ 2147483647 h 107"/>
                <a:gd name="T6" fmla="*/ 2147483647 w 414"/>
                <a:gd name="T7" fmla="*/ 0 h 107"/>
                <a:gd name="T8" fmla="*/ 0 w 414"/>
                <a:gd name="T9" fmla="*/ 0 h 107"/>
                <a:gd name="T10" fmla="*/ 0 w 414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07"/>
                <a:gd name="T20" fmla="*/ 414 w 414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07">
                  <a:moveTo>
                    <a:pt x="0" y="0"/>
                  </a:moveTo>
                  <a:lnTo>
                    <a:pt x="0" y="107"/>
                  </a:lnTo>
                  <a:lnTo>
                    <a:pt x="414" y="107"/>
                  </a:lnTo>
                  <a:lnTo>
                    <a:pt x="4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96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69" name="Freeform 61"/>
            <p:cNvSpPr>
              <a:spLocks/>
            </p:cNvSpPr>
            <p:nvPr/>
          </p:nvSpPr>
          <p:spPr bwMode="auto">
            <a:xfrm>
              <a:off x="5137908" y="5216476"/>
              <a:ext cx="484249" cy="52326"/>
            </a:xfrm>
            <a:custGeom>
              <a:avLst/>
              <a:gdLst>
                <a:gd name="T0" fmla="*/ 0 w 414"/>
                <a:gd name="T1" fmla="*/ 0 h 107"/>
                <a:gd name="T2" fmla="*/ 0 w 414"/>
                <a:gd name="T3" fmla="*/ 2147483647 h 107"/>
                <a:gd name="T4" fmla="*/ 2147483647 w 414"/>
                <a:gd name="T5" fmla="*/ 2147483647 h 107"/>
                <a:gd name="T6" fmla="*/ 2147483647 w 414"/>
                <a:gd name="T7" fmla="*/ 0 h 107"/>
                <a:gd name="T8" fmla="*/ 0 w 414"/>
                <a:gd name="T9" fmla="*/ 0 h 107"/>
                <a:gd name="T10" fmla="*/ 0 w 414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07"/>
                <a:gd name="T20" fmla="*/ 414 w 414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07">
                  <a:moveTo>
                    <a:pt x="0" y="0"/>
                  </a:moveTo>
                  <a:lnTo>
                    <a:pt x="0" y="107"/>
                  </a:lnTo>
                  <a:lnTo>
                    <a:pt x="414" y="107"/>
                  </a:lnTo>
                  <a:lnTo>
                    <a:pt x="4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99">
                <a:alpha val="79999"/>
              </a:srgbClr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70" name="Freeform 64"/>
            <p:cNvSpPr>
              <a:spLocks/>
            </p:cNvSpPr>
            <p:nvPr/>
          </p:nvSpPr>
          <p:spPr bwMode="auto">
            <a:xfrm>
              <a:off x="5137908" y="5133269"/>
              <a:ext cx="633598" cy="83207"/>
            </a:xfrm>
            <a:custGeom>
              <a:avLst/>
              <a:gdLst>
                <a:gd name="T0" fmla="*/ 2147483647 w 541"/>
                <a:gd name="T1" fmla="*/ 2147483647 h 125"/>
                <a:gd name="T2" fmla="*/ 2147483647 w 541"/>
                <a:gd name="T3" fmla="*/ 0 h 125"/>
                <a:gd name="T4" fmla="*/ 2147483647 w 541"/>
                <a:gd name="T5" fmla="*/ 0 h 125"/>
                <a:gd name="T6" fmla="*/ 0 w 541"/>
                <a:gd name="T7" fmla="*/ 2147483647 h 125"/>
                <a:gd name="T8" fmla="*/ 2147483647 w 541"/>
                <a:gd name="T9" fmla="*/ 2147483647 h 125"/>
                <a:gd name="T10" fmla="*/ 2147483647 w 541"/>
                <a:gd name="T11" fmla="*/ 2147483647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1"/>
                <a:gd name="T19" fmla="*/ 0 h 125"/>
                <a:gd name="T20" fmla="*/ 541 w 541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1" h="125">
                  <a:moveTo>
                    <a:pt x="414" y="125"/>
                  </a:moveTo>
                  <a:lnTo>
                    <a:pt x="541" y="0"/>
                  </a:lnTo>
                  <a:lnTo>
                    <a:pt x="128" y="0"/>
                  </a:lnTo>
                  <a:lnTo>
                    <a:pt x="0" y="125"/>
                  </a:lnTo>
                  <a:lnTo>
                    <a:pt x="414" y="125"/>
                  </a:lnTo>
                  <a:close/>
                </a:path>
              </a:pathLst>
            </a:custGeom>
            <a:solidFill>
              <a:srgbClr val="46AF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71" name="Freeform 65"/>
            <p:cNvSpPr>
              <a:spLocks/>
            </p:cNvSpPr>
            <p:nvPr/>
          </p:nvSpPr>
          <p:spPr bwMode="auto">
            <a:xfrm>
              <a:off x="5137908" y="5133269"/>
              <a:ext cx="633598" cy="83207"/>
            </a:xfrm>
            <a:custGeom>
              <a:avLst/>
              <a:gdLst>
                <a:gd name="T0" fmla="*/ 2147483647 w 541"/>
                <a:gd name="T1" fmla="*/ 2147483647 h 125"/>
                <a:gd name="T2" fmla="*/ 2147483647 w 541"/>
                <a:gd name="T3" fmla="*/ 0 h 125"/>
                <a:gd name="T4" fmla="*/ 2147483647 w 541"/>
                <a:gd name="T5" fmla="*/ 0 h 125"/>
                <a:gd name="T6" fmla="*/ 0 w 541"/>
                <a:gd name="T7" fmla="*/ 2147483647 h 125"/>
                <a:gd name="T8" fmla="*/ 2147483647 w 541"/>
                <a:gd name="T9" fmla="*/ 2147483647 h 125"/>
                <a:gd name="T10" fmla="*/ 2147483647 w 541"/>
                <a:gd name="T11" fmla="*/ 2147483647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1"/>
                <a:gd name="T19" fmla="*/ 0 h 125"/>
                <a:gd name="T20" fmla="*/ 541 w 541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1" h="125">
                  <a:moveTo>
                    <a:pt x="414" y="125"/>
                  </a:moveTo>
                  <a:lnTo>
                    <a:pt x="541" y="0"/>
                  </a:lnTo>
                  <a:lnTo>
                    <a:pt x="128" y="0"/>
                  </a:lnTo>
                  <a:lnTo>
                    <a:pt x="0" y="125"/>
                  </a:lnTo>
                  <a:lnTo>
                    <a:pt x="414" y="125"/>
                  </a:lnTo>
                  <a:close/>
                </a:path>
              </a:pathLst>
            </a:custGeom>
            <a:solidFill>
              <a:srgbClr val="666699">
                <a:alpha val="59999"/>
              </a:srgbClr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1572" name="Group 264"/>
            <p:cNvGrpSpPr>
              <a:grpSpLocks/>
            </p:cNvGrpSpPr>
            <p:nvPr/>
          </p:nvGrpSpPr>
          <p:grpSpPr bwMode="auto">
            <a:xfrm>
              <a:off x="5226916" y="5221282"/>
              <a:ext cx="306844" cy="44937"/>
              <a:chOff x="4137031" y="6365866"/>
              <a:chExt cx="427098" cy="149361"/>
            </a:xfrm>
          </p:grpSpPr>
          <p:sp>
            <p:nvSpPr>
              <p:cNvPr id="1606" name="Freeform 82"/>
              <p:cNvSpPr>
                <a:spLocks/>
              </p:cNvSpPr>
              <p:nvPr/>
            </p:nvSpPr>
            <p:spPr bwMode="auto">
              <a:xfrm>
                <a:off x="4137027" y="6426873"/>
                <a:ext cx="140686" cy="28512"/>
              </a:xfrm>
              <a:custGeom>
                <a:avLst/>
                <a:gdLst>
                  <a:gd name="T0" fmla="*/ 2147483647 w 87"/>
                  <a:gd name="T1" fmla="*/ 2147483647 h 16"/>
                  <a:gd name="T2" fmla="*/ 2147483647 w 87"/>
                  <a:gd name="T3" fmla="*/ 2147483647 h 16"/>
                  <a:gd name="T4" fmla="*/ 2147483647 w 87"/>
                  <a:gd name="T5" fmla="*/ 0 h 16"/>
                  <a:gd name="T6" fmla="*/ 0 w 87"/>
                  <a:gd name="T7" fmla="*/ 2147483647 h 16"/>
                  <a:gd name="T8" fmla="*/ 2147483647 w 87"/>
                  <a:gd name="T9" fmla="*/ 2147483647 h 16"/>
                  <a:gd name="T10" fmla="*/ 2147483647 w 87"/>
                  <a:gd name="T11" fmla="*/ 2147483647 h 16"/>
                  <a:gd name="T12" fmla="*/ 2147483647 w 87"/>
                  <a:gd name="T13" fmla="*/ 2147483647 h 16"/>
                  <a:gd name="T14" fmla="*/ 2147483647 w 87"/>
                  <a:gd name="T15" fmla="*/ 2147483647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6"/>
                  <a:gd name="T26" fmla="*/ 87 w 87"/>
                  <a:gd name="T27" fmla="*/ 16 h 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6">
                    <a:moveTo>
                      <a:pt x="87" y="7"/>
                    </a:moveTo>
                    <a:lnTo>
                      <a:pt x="23" y="7"/>
                    </a:lnTo>
                    <a:lnTo>
                      <a:pt x="23" y="0"/>
                    </a:lnTo>
                    <a:lnTo>
                      <a:pt x="0" y="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87" y="11"/>
                    </a:lnTo>
                    <a:lnTo>
                      <a:pt x="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607" name="Freeform 83"/>
              <p:cNvSpPr>
                <a:spLocks/>
              </p:cNvSpPr>
              <p:nvPr/>
            </p:nvSpPr>
            <p:spPr bwMode="auto">
              <a:xfrm>
                <a:off x="4309209" y="6463940"/>
                <a:ext cx="81892" cy="51321"/>
              </a:xfrm>
              <a:custGeom>
                <a:avLst/>
                <a:gdLst>
                  <a:gd name="T0" fmla="*/ 2147483647 w 50"/>
                  <a:gd name="T1" fmla="*/ 0 h 31"/>
                  <a:gd name="T2" fmla="*/ 2147483647 w 50"/>
                  <a:gd name="T3" fmla="*/ 2147483647 h 31"/>
                  <a:gd name="T4" fmla="*/ 0 w 50"/>
                  <a:gd name="T5" fmla="*/ 2147483647 h 31"/>
                  <a:gd name="T6" fmla="*/ 2147483647 w 50"/>
                  <a:gd name="T7" fmla="*/ 2147483647 h 31"/>
                  <a:gd name="T8" fmla="*/ 2147483647 w 50"/>
                  <a:gd name="T9" fmla="*/ 2147483647 h 31"/>
                  <a:gd name="T10" fmla="*/ 2147483647 w 50"/>
                  <a:gd name="T11" fmla="*/ 2147483647 h 31"/>
                  <a:gd name="T12" fmla="*/ 2147483647 w 50"/>
                  <a:gd name="T13" fmla="*/ 0 h 31"/>
                  <a:gd name="T14" fmla="*/ 2147483647 w 50"/>
                  <a:gd name="T15" fmla="*/ 0 h 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1"/>
                  <a:gd name="T26" fmla="*/ 50 w 50"/>
                  <a:gd name="T27" fmla="*/ 31 h 3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1">
                    <a:moveTo>
                      <a:pt x="17" y="0"/>
                    </a:moveTo>
                    <a:lnTo>
                      <a:pt x="17" y="24"/>
                    </a:lnTo>
                    <a:lnTo>
                      <a:pt x="0" y="24"/>
                    </a:lnTo>
                    <a:lnTo>
                      <a:pt x="24" y="31"/>
                    </a:lnTo>
                    <a:lnTo>
                      <a:pt x="50" y="24"/>
                    </a:lnTo>
                    <a:lnTo>
                      <a:pt x="33" y="24"/>
                    </a:lnTo>
                    <a:lnTo>
                      <a:pt x="33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608" name="Freeform 84"/>
              <p:cNvSpPr>
                <a:spLocks/>
              </p:cNvSpPr>
              <p:nvPr/>
            </p:nvSpPr>
            <p:spPr bwMode="auto">
              <a:xfrm>
                <a:off x="4309209" y="6366999"/>
                <a:ext cx="81892" cy="54172"/>
              </a:xfrm>
              <a:custGeom>
                <a:avLst/>
                <a:gdLst>
                  <a:gd name="T0" fmla="*/ 2147483647 w 50"/>
                  <a:gd name="T1" fmla="*/ 2147483647 h 33"/>
                  <a:gd name="T2" fmla="*/ 2147483647 w 50"/>
                  <a:gd name="T3" fmla="*/ 2147483647 h 33"/>
                  <a:gd name="T4" fmla="*/ 0 w 50"/>
                  <a:gd name="T5" fmla="*/ 2147483647 h 33"/>
                  <a:gd name="T6" fmla="*/ 2147483647 w 50"/>
                  <a:gd name="T7" fmla="*/ 0 h 33"/>
                  <a:gd name="T8" fmla="*/ 2147483647 w 50"/>
                  <a:gd name="T9" fmla="*/ 2147483647 h 33"/>
                  <a:gd name="T10" fmla="*/ 2147483647 w 50"/>
                  <a:gd name="T11" fmla="*/ 2147483647 h 33"/>
                  <a:gd name="T12" fmla="*/ 2147483647 w 50"/>
                  <a:gd name="T13" fmla="*/ 2147483647 h 33"/>
                  <a:gd name="T14" fmla="*/ 2147483647 w 50"/>
                  <a:gd name="T15" fmla="*/ 214748364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3"/>
                  <a:gd name="T26" fmla="*/ 50 w 50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3">
                    <a:moveTo>
                      <a:pt x="17" y="33"/>
                    </a:moveTo>
                    <a:lnTo>
                      <a:pt x="17" y="9"/>
                    </a:lnTo>
                    <a:lnTo>
                      <a:pt x="0" y="9"/>
                    </a:lnTo>
                    <a:lnTo>
                      <a:pt x="24" y="0"/>
                    </a:lnTo>
                    <a:lnTo>
                      <a:pt x="50" y="9"/>
                    </a:lnTo>
                    <a:lnTo>
                      <a:pt x="33" y="9"/>
                    </a:lnTo>
                    <a:lnTo>
                      <a:pt x="33" y="33"/>
                    </a:lnTo>
                    <a:lnTo>
                      <a:pt x="17" y="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609" name="Freeform 85"/>
              <p:cNvSpPr>
                <a:spLocks/>
              </p:cNvSpPr>
              <p:nvPr/>
            </p:nvSpPr>
            <p:spPr bwMode="auto">
              <a:xfrm>
                <a:off x="4422598" y="6426873"/>
                <a:ext cx="140686" cy="28512"/>
              </a:xfrm>
              <a:custGeom>
                <a:avLst/>
                <a:gdLst>
                  <a:gd name="T0" fmla="*/ 0 w 87"/>
                  <a:gd name="T1" fmla="*/ 2147483647 h 16"/>
                  <a:gd name="T2" fmla="*/ 2147483647 w 87"/>
                  <a:gd name="T3" fmla="*/ 2147483647 h 16"/>
                  <a:gd name="T4" fmla="*/ 2147483647 w 87"/>
                  <a:gd name="T5" fmla="*/ 2147483647 h 16"/>
                  <a:gd name="T6" fmla="*/ 2147483647 w 87"/>
                  <a:gd name="T7" fmla="*/ 2147483647 h 16"/>
                  <a:gd name="T8" fmla="*/ 2147483647 w 87"/>
                  <a:gd name="T9" fmla="*/ 0 h 16"/>
                  <a:gd name="T10" fmla="*/ 2147483647 w 87"/>
                  <a:gd name="T11" fmla="*/ 2147483647 h 16"/>
                  <a:gd name="T12" fmla="*/ 0 w 87"/>
                  <a:gd name="T13" fmla="*/ 2147483647 h 16"/>
                  <a:gd name="T14" fmla="*/ 0 w 87"/>
                  <a:gd name="T15" fmla="*/ 2147483647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6"/>
                  <a:gd name="T26" fmla="*/ 87 w 87"/>
                  <a:gd name="T27" fmla="*/ 16 h 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6">
                    <a:moveTo>
                      <a:pt x="0" y="11"/>
                    </a:moveTo>
                    <a:lnTo>
                      <a:pt x="63" y="11"/>
                    </a:lnTo>
                    <a:lnTo>
                      <a:pt x="63" y="16"/>
                    </a:lnTo>
                    <a:lnTo>
                      <a:pt x="87" y="9"/>
                    </a:lnTo>
                    <a:lnTo>
                      <a:pt x="63" y="0"/>
                    </a:lnTo>
                    <a:lnTo>
                      <a:pt x="63" y="7"/>
                    </a:lnTo>
                    <a:lnTo>
                      <a:pt x="0" y="7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610" name="Freeform 86"/>
              <p:cNvSpPr>
                <a:spLocks/>
              </p:cNvSpPr>
              <p:nvPr/>
            </p:nvSpPr>
            <p:spPr bwMode="auto">
              <a:xfrm>
                <a:off x="4170624" y="6378404"/>
                <a:ext cx="361163" cy="128303"/>
              </a:xfrm>
              <a:custGeom>
                <a:avLst/>
                <a:gdLst>
                  <a:gd name="T0" fmla="*/ 2147483647 w 94"/>
                  <a:gd name="T1" fmla="*/ 2147483647 h 34"/>
                  <a:gd name="T2" fmla="*/ 2147483647 w 94"/>
                  <a:gd name="T3" fmla="*/ 2147483647 h 34"/>
                  <a:gd name="T4" fmla="*/ 2147483647 w 94"/>
                  <a:gd name="T5" fmla="*/ 2147483647 h 34"/>
                  <a:gd name="T6" fmla="*/ 2147483647 w 94"/>
                  <a:gd name="T7" fmla="*/ 2147483647 h 34"/>
                  <a:gd name="T8" fmla="*/ 2147483647 w 94"/>
                  <a:gd name="T9" fmla="*/ 214748364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4"/>
                  <a:gd name="T17" fmla="*/ 94 w 9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4">
                    <a:moveTo>
                      <a:pt x="89" y="32"/>
                    </a:moveTo>
                    <a:cubicBezTo>
                      <a:pt x="84" y="34"/>
                      <a:pt x="61" y="29"/>
                      <a:pt x="38" y="20"/>
                    </a:cubicBezTo>
                    <a:cubicBezTo>
                      <a:pt x="15" y="12"/>
                      <a:pt x="0" y="4"/>
                      <a:pt x="5" y="2"/>
                    </a:cubicBezTo>
                    <a:cubicBezTo>
                      <a:pt x="10" y="0"/>
                      <a:pt x="33" y="5"/>
                      <a:pt x="56" y="14"/>
                    </a:cubicBezTo>
                    <a:cubicBezTo>
                      <a:pt x="80" y="22"/>
                      <a:pt x="94" y="30"/>
                      <a:pt x="89" y="32"/>
                    </a:cubicBezTo>
                    <a:close/>
                  </a:path>
                </a:pathLst>
              </a:cu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611" name="Freeform 87"/>
              <p:cNvSpPr>
                <a:spLocks/>
              </p:cNvSpPr>
              <p:nvPr/>
            </p:nvSpPr>
            <p:spPr bwMode="auto">
              <a:xfrm>
                <a:off x="4168524" y="6378404"/>
                <a:ext cx="361163" cy="128303"/>
              </a:xfrm>
              <a:custGeom>
                <a:avLst/>
                <a:gdLst>
                  <a:gd name="T0" fmla="*/ 2147483647 w 94"/>
                  <a:gd name="T1" fmla="*/ 2147483647 h 34"/>
                  <a:gd name="T2" fmla="*/ 2147483647 w 94"/>
                  <a:gd name="T3" fmla="*/ 2147483647 h 34"/>
                  <a:gd name="T4" fmla="*/ 2147483647 w 94"/>
                  <a:gd name="T5" fmla="*/ 2147483647 h 34"/>
                  <a:gd name="T6" fmla="*/ 2147483647 w 94"/>
                  <a:gd name="T7" fmla="*/ 2147483647 h 34"/>
                  <a:gd name="T8" fmla="*/ 2147483647 w 94"/>
                  <a:gd name="T9" fmla="*/ 214748364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4"/>
                  <a:gd name="T17" fmla="*/ 94 w 9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4">
                    <a:moveTo>
                      <a:pt x="89" y="2"/>
                    </a:moveTo>
                    <a:cubicBezTo>
                      <a:pt x="94" y="4"/>
                      <a:pt x="80" y="12"/>
                      <a:pt x="57" y="20"/>
                    </a:cubicBezTo>
                    <a:cubicBezTo>
                      <a:pt x="33" y="29"/>
                      <a:pt x="10" y="34"/>
                      <a:pt x="5" y="32"/>
                    </a:cubicBezTo>
                    <a:cubicBezTo>
                      <a:pt x="0" y="30"/>
                      <a:pt x="14" y="22"/>
                      <a:pt x="37" y="14"/>
                    </a:cubicBezTo>
                    <a:cubicBezTo>
                      <a:pt x="61" y="5"/>
                      <a:pt x="84" y="0"/>
                      <a:pt x="89" y="2"/>
                    </a:cubicBezTo>
                    <a:close/>
                  </a:path>
                </a:pathLst>
              </a:cu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612" name="Freeform 88"/>
              <p:cNvSpPr>
                <a:spLocks/>
              </p:cNvSpPr>
              <p:nvPr/>
            </p:nvSpPr>
            <p:spPr bwMode="auto">
              <a:xfrm>
                <a:off x="4263014" y="6412618"/>
                <a:ext cx="170083" cy="57024"/>
              </a:xfrm>
              <a:custGeom>
                <a:avLst/>
                <a:gdLst>
                  <a:gd name="T0" fmla="*/ 2147483647 w 44"/>
                  <a:gd name="T1" fmla="*/ 2147483647 h 15"/>
                  <a:gd name="T2" fmla="*/ 2147483647 w 44"/>
                  <a:gd name="T3" fmla="*/ 2147483647 h 15"/>
                  <a:gd name="T4" fmla="*/ 2147483647 w 44"/>
                  <a:gd name="T5" fmla="*/ 2147483647 h 15"/>
                  <a:gd name="T6" fmla="*/ 2147483647 w 44"/>
                  <a:gd name="T7" fmla="*/ 2147483647 h 15"/>
                  <a:gd name="T8" fmla="*/ 2147483647 w 44"/>
                  <a:gd name="T9" fmla="*/ 2147483647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5"/>
                  <a:gd name="T17" fmla="*/ 44 w 44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5">
                    <a:moveTo>
                      <a:pt x="33" y="13"/>
                    </a:moveTo>
                    <a:cubicBezTo>
                      <a:pt x="42" y="11"/>
                      <a:pt x="44" y="7"/>
                      <a:pt x="38" y="4"/>
                    </a:cubicBezTo>
                    <a:cubicBezTo>
                      <a:pt x="32" y="1"/>
                      <a:pt x="20" y="0"/>
                      <a:pt x="11" y="2"/>
                    </a:cubicBezTo>
                    <a:cubicBezTo>
                      <a:pt x="2" y="4"/>
                      <a:pt x="0" y="8"/>
                      <a:pt x="6" y="12"/>
                    </a:cubicBezTo>
                    <a:cubicBezTo>
                      <a:pt x="12" y="15"/>
                      <a:pt x="25" y="15"/>
                      <a:pt x="33" y="1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3B3B3B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</p:grpSp>
        <p:grpSp>
          <p:nvGrpSpPr>
            <p:cNvPr id="1573" name="Group 262"/>
            <p:cNvGrpSpPr>
              <a:grpSpLocks/>
            </p:cNvGrpSpPr>
            <p:nvPr/>
          </p:nvGrpSpPr>
          <p:grpSpPr bwMode="auto">
            <a:xfrm>
              <a:off x="5236738" y="5138472"/>
              <a:ext cx="432242" cy="72432"/>
              <a:chOff x="7180382" y="1375614"/>
              <a:chExt cx="1462206" cy="429373"/>
            </a:xfrm>
          </p:grpSpPr>
          <p:sp>
            <p:nvSpPr>
              <p:cNvPr id="1575" name="Line 37"/>
              <p:cNvSpPr>
                <a:spLocks noChangeShapeType="1"/>
              </p:cNvSpPr>
              <p:nvPr/>
            </p:nvSpPr>
            <p:spPr bwMode="auto">
              <a:xfrm>
                <a:off x="7422721" y="1461724"/>
                <a:ext cx="1219675" cy="5083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6" name="Line 38"/>
              <p:cNvSpPr>
                <a:spLocks noChangeShapeType="1"/>
              </p:cNvSpPr>
              <p:nvPr/>
            </p:nvSpPr>
            <p:spPr bwMode="auto">
              <a:xfrm>
                <a:off x="7325761" y="1599018"/>
                <a:ext cx="1224776" cy="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7" name="Line 39"/>
              <p:cNvSpPr>
                <a:spLocks noChangeShapeType="1"/>
              </p:cNvSpPr>
              <p:nvPr/>
            </p:nvSpPr>
            <p:spPr bwMode="auto">
              <a:xfrm>
                <a:off x="7198178" y="1731228"/>
                <a:ext cx="1219675" cy="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8" name="Line 40"/>
              <p:cNvSpPr>
                <a:spLocks noChangeShapeType="1"/>
              </p:cNvSpPr>
              <p:nvPr/>
            </p:nvSpPr>
            <p:spPr bwMode="auto">
              <a:xfrm flipV="1">
                <a:off x="7284935" y="1380364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9" name="Freeform 43"/>
              <p:cNvSpPr>
                <a:spLocks/>
              </p:cNvSpPr>
              <p:nvPr/>
            </p:nvSpPr>
            <p:spPr bwMode="auto">
              <a:xfrm>
                <a:off x="7540097" y="143629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3"/>
                    </a:lnTo>
                    <a:lnTo>
                      <a:pt x="47" y="26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2"/>
                    </a:lnTo>
                    <a:lnTo>
                      <a:pt x="31" y="33"/>
                    </a:lnTo>
                    <a:lnTo>
                      <a:pt x="26" y="34"/>
                    </a:lnTo>
                    <a:lnTo>
                      <a:pt x="21" y="33"/>
                    </a:lnTo>
                    <a:lnTo>
                      <a:pt x="16" y="32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6"/>
                    </a:lnTo>
                    <a:lnTo>
                      <a:pt x="2" y="23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580" name="Freeform 44"/>
              <p:cNvSpPr>
                <a:spLocks/>
              </p:cNvSpPr>
              <p:nvPr/>
            </p:nvSpPr>
            <p:spPr bwMode="auto">
              <a:xfrm>
                <a:off x="7989181" y="1436298"/>
                <a:ext cx="193923" cy="50850"/>
              </a:xfrm>
              <a:custGeom>
                <a:avLst/>
                <a:gdLst>
                  <a:gd name="T0" fmla="*/ 2147483647 w 51"/>
                  <a:gd name="T1" fmla="*/ 2147483647 h 35"/>
                  <a:gd name="T2" fmla="*/ 2147483647 w 51"/>
                  <a:gd name="T3" fmla="*/ 2147483647 h 35"/>
                  <a:gd name="T4" fmla="*/ 2147483647 w 51"/>
                  <a:gd name="T5" fmla="*/ 2147483647 h 35"/>
                  <a:gd name="T6" fmla="*/ 2147483647 w 51"/>
                  <a:gd name="T7" fmla="*/ 2147483647 h 35"/>
                  <a:gd name="T8" fmla="*/ 2147483647 w 51"/>
                  <a:gd name="T9" fmla="*/ 2147483647 h 35"/>
                  <a:gd name="T10" fmla="*/ 2147483647 w 51"/>
                  <a:gd name="T11" fmla="*/ 2147483647 h 35"/>
                  <a:gd name="T12" fmla="*/ 2147483647 w 51"/>
                  <a:gd name="T13" fmla="*/ 2147483647 h 35"/>
                  <a:gd name="T14" fmla="*/ 2147483647 w 51"/>
                  <a:gd name="T15" fmla="*/ 2147483647 h 35"/>
                  <a:gd name="T16" fmla="*/ 2147483647 w 51"/>
                  <a:gd name="T17" fmla="*/ 2147483647 h 35"/>
                  <a:gd name="T18" fmla="*/ 2147483647 w 51"/>
                  <a:gd name="T19" fmla="*/ 2147483647 h 35"/>
                  <a:gd name="T20" fmla="*/ 2147483647 w 51"/>
                  <a:gd name="T21" fmla="*/ 2147483647 h 35"/>
                  <a:gd name="T22" fmla="*/ 2147483647 w 51"/>
                  <a:gd name="T23" fmla="*/ 2147483647 h 35"/>
                  <a:gd name="T24" fmla="*/ 2147483647 w 51"/>
                  <a:gd name="T25" fmla="*/ 2147483647 h 35"/>
                  <a:gd name="T26" fmla="*/ 2147483647 w 51"/>
                  <a:gd name="T27" fmla="*/ 2147483647 h 35"/>
                  <a:gd name="T28" fmla="*/ 2147483647 w 51"/>
                  <a:gd name="T29" fmla="*/ 2147483647 h 35"/>
                  <a:gd name="T30" fmla="*/ 2147483647 w 51"/>
                  <a:gd name="T31" fmla="*/ 2147483647 h 35"/>
                  <a:gd name="T32" fmla="*/ 2147483647 w 51"/>
                  <a:gd name="T33" fmla="*/ 2147483647 h 35"/>
                  <a:gd name="T34" fmla="*/ 2147483647 w 51"/>
                  <a:gd name="T35" fmla="*/ 2147483647 h 35"/>
                  <a:gd name="T36" fmla="*/ 0 w 51"/>
                  <a:gd name="T37" fmla="*/ 2147483647 h 35"/>
                  <a:gd name="T38" fmla="*/ 0 w 51"/>
                  <a:gd name="T39" fmla="*/ 2147483647 h 35"/>
                  <a:gd name="T40" fmla="*/ 2147483647 w 51"/>
                  <a:gd name="T41" fmla="*/ 2147483647 h 35"/>
                  <a:gd name="T42" fmla="*/ 2147483647 w 51"/>
                  <a:gd name="T43" fmla="*/ 2147483647 h 35"/>
                  <a:gd name="T44" fmla="*/ 2147483647 w 51"/>
                  <a:gd name="T45" fmla="*/ 2147483647 h 35"/>
                  <a:gd name="T46" fmla="*/ 2147483647 w 51"/>
                  <a:gd name="T47" fmla="*/ 2147483647 h 35"/>
                  <a:gd name="T48" fmla="*/ 2147483647 w 51"/>
                  <a:gd name="T49" fmla="*/ 2147483647 h 35"/>
                  <a:gd name="T50" fmla="*/ 2147483647 w 51"/>
                  <a:gd name="T51" fmla="*/ 2147483647 h 35"/>
                  <a:gd name="T52" fmla="*/ 2147483647 w 51"/>
                  <a:gd name="T53" fmla="*/ 2147483647 h 35"/>
                  <a:gd name="T54" fmla="*/ 2147483647 w 51"/>
                  <a:gd name="T55" fmla="*/ 0 h 35"/>
                  <a:gd name="T56" fmla="*/ 2147483647 w 51"/>
                  <a:gd name="T57" fmla="*/ 0 h 35"/>
                  <a:gd name="T58" fmla="*/ 2147483647 w 51"/>
                  <a:gd name="T59" fmla="*/ 2147483647 h 35"/>
                  <a:gd name="T60" fmla="*/ 2147483647 w 51"/>
                  <a:gd name="T61" fmla="*/ 2147483647 h 35"/>
                  <a:gd name="T62" fmla="*/ 2147483647 w 51"/>
                  <a:gd name="T63" fmla="*/ 2147483647 h 35"/>
                  <a:gd name="T64" fmla="*/ 2147483647 w 51"/>
                  <a:gd name="T65" fmla="*/ 2147483647 h 35"/>
                  <a:gd name="T66" fmla="*/ 2147483647 w 51"/>
                  <a:gd name="T67" fmla="*/ 2147483647 h 35"/>
                  <a:gd name="T68" fmla="*/ 2147483647 w 51"/>
                  <a:gd name="T69" fmla="*/ 2147483647 h 35"/>
                  <a:gd name="T70" fmla="*/ 2147483647 w 51"/>
                  <a:gd name="T71" fmla="*/ 2147483647 h 35"/>
                  <a:gd name="T72" fmla="*/ 2147483647 w 51"/>
                  <a:gd name="T73" fmla="*/ 2147483647 h 35"/>
                  <a:gd name="T74" fmla="*/ 2147483647 w 51"/>
                  <a:gd name="T75" fmla="*/ 2147483647 h 3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5"/>
                  <a:gd name="T116" fmla="*/ 51 w 51"/>
                  <a:gd name="T117" fmla="*/ 35 h 3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5">
                    <a:moveTo>
                      <a:pt x="51" y="18"/>
                    </a:moveTo>
                    <a:lnTo>
                      <a:pt x="51" y="18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30"/>
                    </a:lnTo>
                    <a:lnTo>
                      <a:pt x="40" y="32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5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2"/>
                    </a:lnTo>
                    <a:lnTo>
                      <a:pt x="8" y="30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6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581" name="Freeform 45"/>
              <p:cNvSpPr>
                <a:spLocks/>
              </p:cNvSpPr>
              <p:nvPr/>
            </p:nvSpPr>
            <p:spPr bwMode="auto">
              <a:xfrm>
                <a:off x="8387233" y="143629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1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7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5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582" name="Freeform 46"/>
              <p:cNvSpPr>
                <a:spLocks/>
              </p:cNvSpPr>
              <p:nvPr/>
            </p:nvSpPr>
            <p:spPr bwMode="auto">
              <a:xfrm>
                <a:off x="7412514" y="1578678"/>
                <a:ext cx="188821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583" name="Freeform 47"/>
              <p:cNvSpPr>
                <a:spLocks/>
              </p:cNvSpPr>
              <p:nvPr/>
            </p:nvSpPr>
            <p:spPr bwMode="auto">
              <a:xfrm>
                <a:off x="7830979" y="1583764"/>
                <a:ext cx="193923" cy="4576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2147483647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2147483647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5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584" name="Freeform 48"/>
              <p:cNvSpPr>
                <a:spLocks/>
              </p:cNvSpPr>
              <p:nvPr/>
            </p:nvSpPr>
            <p:spPr bwMode="auto">
              <a:xfrm>
                <a:off x="8254549" y="1573594"/>
                <a:ext cx="188818" cy="4576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2147483647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2147483647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1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6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585" name="Freeform 49"/>
              <p:cNvSpPr>
                <a:spLocks/>
              </p:cNvSpPr>
              <p:nvPr/>
            </p:nvSpPr>
            <p:spPr bwMode="auto">
              <a:xfrm>
                <a:off x="7330862" y="1710888"/>
                <a:ext cx="193923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5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586" name="Freeform 50"/>
              <p:cNvSpPr>
                <a:spLocks/>
              </p:cNvSpPr>
              <p:nvPr/>
            </p:nvSpPr>
            <p:spPr bwMode="auto">
              <a:xfrm>
                <a:off x="7728915" y="1710888"/>
                <a:ext cx="188821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0" y="20"/>
                    </a:lnTo>
                    <a:lnTo>
                      <a:pt x="49" y="24"/>
                    </a:lnTo>
                    <a:lnTo>
                      <a:pt x="47" y="26"/>
                    </a:lnTo>
                    <a:lnTo>
                      <a:pt x="43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5" y="34"/>
                    </a:lnTo>
                    <a:lnTo>
                      <a:pt x="20" y="34"/>
                    </a:lnTo>
                    <a:lnTo>
                      <a:pt x="15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40" y="3"/>
                    </a:lnTo>
                    <a:lnTo>
                      <a:pt x="43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0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587" name="Freeform 51"/>
              <p:cNvSpPr>
                <a:spLocks/>
              </p:cNvSpPr>
              <p:nvPr/>
            </p:nvSpPr>
            <p:spPr bwMode="auto">
              <a:xfrm>
                <a:off x="8121865" y="171088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6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588" name="Line 52"/>
              <p:cNvSpPr>
                <a:spLocks noChangeShapeType="1"/>
              </p:cNvSpPr>
              <p:nvPr/>
            </p:nvSpPr>
            <p:spPr bwMode="auto">
              <a:xfrm>
                <a:off x="7417619" y="1456638"/>
                <a:ext cx="1214570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89" name="Line 53"/>
              <p:cNvSpPr>
                <a:spLocks noChangeShapeType="1"/>
              </p:cNvSpPr>
              <p:nvPr/>
            </p:nvSpPr>
            <p:spPr bwMode="auto">
              <a:xfrm>
                <a:off x="7310449" y="1593934"/>
                <a:ext cx="1224776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0" name="Line 54"/>
              <p:cNvSpPr>
                <a:spLocks noChangeShapeType="1"/>
              </p:cNvSpPr>
              <p:nvPr/>
            </p:nvSpPr>
            <p:spPr bwMode="auto">
              <a:xfrm>
                <a:off x="7182870" y="1726145"/>
                <a:ext cx="1219671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1" name="Line 55"/>
              <p:cNvSpPr>
                <a:spLocks noChangeShapeType="1"/>
              </p:cNvSpPr>
              <p:nvPr/>
            </p:nvSpPr>
            <p:spPr bwMode="auto">
              <a:xfrm flipV="1">
                <a:off x="7269624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2" name="Line 40"/>
              <p:cNvSpPr>
                <a:spLocks noChangeShapeType="1"/>
              </p:cNvSpPr>
              <p:nvPr/>
            </p:nvSpPr>
            <p:spPr bwMode="auto">
              <a:xfrm flipV="1">
                <a:off x="7728915" y="1380364"/>
                <a:ext cx="433777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3" name="Line 55"/>
              <p:cNvSpPr>
                <a:spLocks noChangeShapeType="1"/>
              </p:cNvSpPr>
              <p:nvPr/>
            </p:nvSpPr>
            <p:spPr bwMode="auto">
              <a:xfrm flipV="1">
                <a:off x="7713606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4" name="Line 40"/>
              <p:cNvSpPr>
                <a:spLocks noChangeShapeType="1"/>
              </p:cNvSpPr>
              <p:nvPr/>
            </p:nvSpPr>
            <p:spPr bwMode="auto">
              <a:xfrm flipV="1">
                <a:off x="8126967" y="1380364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5" name="Line 55"/>
              <p:cNvSpPr>
                <a:spLocks noChangeShapeType="1"/>
              </p:cNvSpPr>
              <p:nvPr/>
            </p:nvSpPr>
            <p:spPr bwMode="auto">
              <a:xfrm flipV="1">
                <a:off x="8111659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1596" name="Group 261"/>
              <p:cNvGrpSpPr>
                <a:grpSpLocks/>
              </p:cNvGrpSpPr>
              <p:nvPr/>
            </p:nvGrpSpPr>
            <p:grpSpPr bwMode="auto">
              <a:xfrm>
                <a:off x="7315885" y="1426210"/>
                <a:ext cx="1245206" cy="324081"/>
                <a:chOff x="7315885" y="1426210"/>
                <a:chExt cx="1245206" cy="324081"/>
              </a:xfrm>
            </p:grpSpPr>
            <p:sp>
              <p:nvSpPr>
                <p:cNvPr id="1597" name="Freeform 58"/>
                <p:cNvSpPr>
                  <a:spLocks/>
                </p:cNvSpPr>
                <p:nvPr/>
              </p:nvSpPr>
              <p:spPr bwMode="auto">
                <a:xfrm>
                  <a:off x="7529890" y="1426127"/>
                  <a:ext cx="188818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3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2"/>
                      </a:lnTo>
                      <a:lnTo>
                        <a:pt x="31" y="33"/>
                      </a:lnTo>
                      <a:lnTo>
                        <a:pt x="26" y="34"/>
                      </a:lnTo>
                      <a:lnTo>
                        <a:pt x="21" y="33"/>
                      </a:lnTo>
                      <a:lnTo>
                        <a:pt x="16" y="32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598" name="Freeform 59"/>
                <p:cNvSpPr>
                  <a:spLocks/>
                </p:cNvSpPr>
                <p:nvPr/>
              </p:nvSpPr>
              <p:spPr bwMode="auto">
                <a:xfrm>
                  <a:off x="7978975" y="1426127"/>
                  <a:ext cx="188818" cy="45766"/>
                </a:xfrm>
                <a:custGeom>
                  <a:avLst/>
                  <a:gdLst>
                    <a:gd name="T0" fmla="*/ 2147483647 w 51"/>
                    <a:gd name="T1" fmla="*/ 2147483647 h 35"/>
                    <a:gd name="T2" fmla="*/ 2147483647 w 51"/>
                    <a:gd name="T3" fmla="*/ 2147483647 h 35"/>
                    <a:gd name="T4" fmla="*/ 2147483647 w 51"/>
                    <a:gd name="T5" fmla="*/ 2147483647 h 35"/>
                    <a:gd name="T6" fmla="*/ 2147483647 w 51"/>
                    <a:gd name="T7" fmla="*/ 2147483647 h 35"/>
                    <a:gd name="T8" fmla="*/ 2147483647 w 51"/>
                    <a:gd name="T9" fmla="*/ 2147483647 h 35"/>
                    <a:gd name="T10" fmla="*/ 2147483647 w 51"/>
                    <a:gd name="T11" fmla="*/ 2147483647 h 35"/>
                    <a:gd name="T12" fmla="*/ 2147483647 w 51"/>
                    <a:gd name="T13" fmla="*/ 2147483647 h 35"/>
                    <a:gd name="T14" fmla="*/ 2147483647 w 51"/>
                    <a:gd name="T15" fmla="*/ 2147483647 h 35"/>
                    <a:gd name="T16" fmla="*/ 2147483647 w 51"/>
                    <a:gd name="T17" fmla="*/ 2147483647 h 35"/>
                    <a:gd name="T18" fmla="*/ 2147483647 w 51"/>
                    <a:gd name="T19" fmla="*/ 2147483647 h 35"/>
                    <a:gd name="T20" fmla="*/ 2147483647 w 51"/>
                    <a:gd name="T21" fmla="*/ 2147483647 h 35"/>
                    <a:gd name="T22" fmla="*/ 2147483647 w 51"/>
                    <a:gd name="T23" fmla="*/ 2147483647 h 35"/>
                    <a:gd name="T24" fmla="*/ 2147483647 w 51"/>
                    <a:gd name="T25" fmla="*/ 2147483647 h 35"/>
                    <a:gd name="T26" fmla="*/ 2147483647 w 51"/>
                    <a:gd name="T27" fmla="*/ 2147483647 h 35"/>
                    <a:gd name="T28" fmla="*/ 2147483647 w 51"/>
                    <a:gd name="T29" fmla="*/ 2147483647 h 35"/>
                    <a:gd name="T30" fmla="*/ 2147483647 w 51"/>
                    <a:gd name="T31" fmla="*/ 2147483647 h 35"/>
                    <a:gd name="T32" fmla="*/ 2147483647 w 51"/>
                    <a:gd name="T33" fmla="*/ 2147483647 h 35"/>
                    <a:gd name="T34" fmla="*/ 2147483647 w 51"/>
                    <a:gd name="T35" fmla="*/ 2147483647 h 35"/>
                    <a:gd name="T36" fmla="*/ 0 w 51"/>
                    <a:gd name="T37" fmla="*/ 2147483647 h 35"/>
                    <a:gd name="T38" fmla="*/ 0 w 51"/>
                    <a:gd name="T39" fmla="*/ 2147483647 h 35"/>
                    <a:gd name="T40" fmla="*/ 2147483647 w 51"/>
                    <a:gd name="T41" fmla="*/ 2147483647 h 35"/>
                    <a:gd name="T42" fmla="*/ 2147483647 w 51"/>
                    <a:gd name="T43" fmla="*/ 2147483647 h 35"/>
                    <a:gd name="T44" fmla="*/ 2147483647 w 51"/>
                    <a:gd name="T45" fmla="*/ 2147483647 h 35"/>
                    <a:gd name="T46" fmla="*/ 2147483647 w 51"/>
                    <a:gd name="T47" fmla="*/ 2147483647 h 35"/>
                    <a:gd name="T48" fmla="*/ 2147483647 w 51"/>
                    <a:gd name="T49" fmla="*/ 2147483647 h 35"/>
                    <a:gd name="T50" fmla="*/ 2147483647 w 51"/>
                    <a:gd name="T51" fmla="*/ 2147483647 h 35"/>
                    <a:gd name="T52" fmla="*/ 2147483647 w 51"/>
                    <a:gd name="T53" fmla="*/ 2147483647 h 35"/>
                    <a:gd name="T54" fmla="*/ 2147483647 w 51"/>
                    <a:gd name="T55" fmla="*/ 0 h 35"/>
                    <a:gd name="T56" fmla="*/ 2147483647 w 51"/>
                    <a:gd name="T57" fmla="*/ 0 h 35"/>
                    <a:gd name="T58" fmla="*/ 2147483647 w 51"/>
                    <a:gd name="T59" fmla="*/ 2147483647 h 35"/>
                    <a:gd name="T60" fmla="*/ 2147483647 w 51"/>
                    <a:gd name="T61" fmla="*/ 2147483647 h 35"/>
                    <a:gd name="T62" fmla="*/ 2147483647 w 51"/>
                    <a:gd name="T63" fmla="*/ 2147483647 h 35"/>
                    <a:gd name="T64" fmla="*/ 2147483647 w 51"/>
                    <a:gd name="T65" fmla="*/ 2147483647 h 35"/>
                    <a:gd name="T66" fmla="*/ 2147483647 w 51"/>
                    <a:gd name="T67" fmla="*/ 2147483647 h 35"/>
                    <a:gd name="T68" fmla="*/ 2147483647 w 51"/>
                    <a:gd name="T69" fmla="*/ 2147483647 h 35"/>
                    <a:gd name="T70" fmla="*/ 2147483647 w 51"/>
                    <a:gd name="T71" fmla="*/ 2147483647 h 35"/>
                    <a:gd name="T72" fmla="*/ 2147483647 w 51"/>
                    <a:gd name="T73" fmla="*/ 2147483647 h 35"/>
                    <a:gd name="T74" fmla="*/ 2147483647 w 51"/>
                    <a:gd name="T75" fmla="*/ 2147483647 h 3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5"/>
                    <a:gd name="T116" fmla="*/ 51 w 51"/>
                    <a:gd name="T117" fmla="*/ 35 h 3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5">
                      <a:moveTo>
                        <a:pt x="51" y="18"/>
                      </a:moveTo>
                      <a:lnTo>
                        <a:pt x="51" y="18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30"/>
                      </a:lnTo>
                      <a:lnTo>
                        <a:pt x="40" y="32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5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2"/>
                      </a:lnTo>
                      <a:lnTo>
                        <a:pt x="8" y="30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599" name="Freeform 60"/>
                <p:cNvSpPr>
                  <a:spLocks/>
                </p:cNvSpPr>
                <p:nvPr/>
              </p:nvSpPr>
              <p:spPr bwMode="auto">
                <a:xfrm>
                  <a:off x="8371922" y="1426127"/>
                  <a:ext cx="188821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5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600" name="Freeform 61"/>
                <p:cNvSpPr>
                  <a:spLocks/>
                </p:cNvSpPr>
                <p:nvPr/>
              </p:nvSpPr>
              <p:spPr bwMode="auto">
                <a:xfrm>
                  <a:off x="7402307" y="1573593"/>
                  <a:ext cx="188821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601" name="Freeform 62"/>
                <p:cNvSpPr>
                  <a:spLocks/>
                </p:cNvSpPr>
                <p:nvPr/>
              </p:nvSpPr>
              <p:spPr bwMode="auto">
                <a:xfrm>
                  <a:off x="7825878" y="1573593"/>
                  <a:ext cx="183717" cy="50850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5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602" name="Freeform 63"/>
                <p:cNvSpPr>
                  <a:spLocks/>
                </p:cNvSpPr>
                <p:nvPr/>
              </p:nvSpPr>
              <p:spPr bwMode="auto">
                <a:xfrm>
                  <a:off x="8239238" y="1568506"/>
                  <a:ext cx="188821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1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603" name="Freeform 64"/>
                <p:cNvSpPr>
                  <a:spLocks/>
                </p:cNvSpPr>
                <p:nvPr/>
              </p:nvSpPr>
              <p:spPr bwMode="auto">
                <a:xfrm>
                  <a:off x="7325760" y="1705803"/>
                  <a:ext cx="188818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604" name="Freeform 65"/>
                <p:cNvSpPr>
                  <a:spLocks/>
                </p:cNvSpPr>
                <p:nvPr/>
              </p:nvSpPr>
              <p:spPr bwMode="auto">
                <a:xfrm>
                  <a:off x="7718708" y="1705803"/>
                  <a:ext cx="183717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0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3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5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3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0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605" name="Freeform 66"/>
                <p:cNvSpPr>
                  <a:spLocks/>
                </p:cNvSpPr>
                <p:nvPr/>
              </p:nvSpPr>
              <p:spPr bwMode="auto">
                <a:xfrm>
                  <a:off x="8106554" y="1705803"/>
                  <a:ext cx="193923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</p:grpSp>
        <p:cxnSp>
          <p:nvCxnSpPr>
            <p:cNvPr id="1574" name="Straight Connector 1573"/>
            <p:cNvCxnSpPr/>
            <p:nvPr/>
          </p:nvCxnSpPr>
          <p:spPr>
            <a:xfrm>
              <a:off x="5076056" y="5195031"/>
              <a:ext cx="187062" cy="42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8" name="Straight Connector 1117"/>
          <p:cNvCxnSpPr/>
          <p:nvPr/>
        </p:nvCxnSpPr>
        <p:spPr>
          <a:xfrm>
            <a:off x="1154389" y="5743834"/>
            <a:ext cx="1196440" cy="0"/>
          </a:xfrm>
          <a:prstGeom prst="line">
            <a:avLst/>
          </a:prstGeom>
          <a:ln w="635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9" name="Rounded Rectangle 1118"/>
          <p:cNvSpPr/>
          <p:nvPr/>
        </p:nvSpPr>
        <p:spPr>
          <a:xfrm>
            <a:off x="755576" y="5183598"/>
            <a:ext cx="1944216" cy="1629778"/>
          </a:xfrm>
          <a:prstGeom prst="round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</p:txBody>
      </p:sp>
      <p:sp>
        <p:nvSpPr>
          <p:cNvPr id="1120" name="TextBox 1119"/>
          <p:cNvSpPr txBox="1"/>
          <p:nvPr/>
        </p:nvSpPr>
        <p:spPr>
          <a:xfrm>
            <a:off x="2234570" y="5258183"/>
            <a:ext cx="537230" cy="259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POD</a:t>
            </a:r>
          </a:p>
        </p:txBody>
      </p:sp>
      <p:pic>
        <p:nvPicPr>
          <p:cNvPr id="1125" name="Picture 124" descr="DC3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4093" y="5425775"/>
            <a:ext cx="348962" cy="318059"/>
          </a:xfrm>
          <a:prstGeom prst="rect">
            <a:avLst/>
          </a:prstGeom>
          <a:ln/>
        </p:spPr>
      </p:pic>
      <p:pic>
        <p:nvPicPr>
          <p:cNvPr id="1127" name="Picture 124" descr="DC3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2461" y="5425775"/>
            <a:ext cx="299110" cy="318059"/>
          </a:xfrm>
          <a:prstGeom prst="rect">
            <a:avLst/>
          </a:prstGeom>
          <a:ln/>
        </p:spPr>
      </p:pic>
      <p:sp>
        <p:nvSpPr>
          <p:cNvPr id="1071" name="Rounded Rectangle 1070"/>
          <p:cNvSpPr/>
          <p:nvPr/>
        </p:nvSpPr>
        <p:spPr>
          <a:xfrm>
            <a:off x="1249133" y="5032373"/>
            <a:ext cx="946603" cy="34084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中小租户</a:t>
            </a:r>
            <a:endParaRPr lang="en-US" sz="1000" dirty="0"/>
          </a:p>
        </p:txBody>
      </p:sp>
      <p:cxnSp>
        <p:nvCxnSpPr>
          <p:cNvPr id="2096" name="Straight Connector 2095"/>
          <p:cNvCxnSpPr>
            <a:stCxn id="1106" idx="2"/>
            <a:endCxn id="1071" idx="0"/>
          </p:cNvCxnSpPr>
          <p:nvPr/>
        </p:nvCxnSpPr>
        <p:spPr>
          <a:xfrm flipH="1">
            <a:off x="1722435" y="4552614"/>
            <a:ext cx="249669" cy="479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2" name="Straight Connector 2101"/>
          <p:cNvCxnSpPr/>
          <p:nvPr/>
        </p:nvCxnSpPr>
        <p:spPr>
          <a:xfrm rot="5400000" flipH="1" flipV="1">
            <a:off x="6215824" y="5784859"/>
            <a:ext cx="135905" cy="1045"/>
          </a:xfrm>
          <a:prstGeom prst="line">
            <a:avLst/>
          </a:prstGeom>
          <a:ln w="63500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03" name="Group 312"/>
          <p:cNvGrpSpPr/>
          <p:nvPr/>
        </p:nvGrpSpPr>
        <p:grpSpPr>
          <a:xfrm>
            <a:off x="5967848" y="5802369"/>
            <a:ext cx="398813" cy="882740"/>
            <a:chOff x="5076056" y="5133269"/>
            <a:chExt cx="695450" cy="841429"/>
          </a:xfrm>
        </p:grpSpPr>
        <p:grpSp>
          <p:nvGrpSpPr>
            <p:cNvPr id="2104" name="Group 440"/>
            <p:cNvGrpSpPr>
              <a:grpSpLocks/>
            </p:cNvGrpSpPr>
            <p:nvPr/>
          </p:nvGrpSpPr>
          <p:grpSpPr bwMode="auto">
            <a:xfrm>
              <a:off x="5146959" y="5832300"/>
              <a:ext cx="559678" cy="142398"/>
              <a:chOff x="7744288" y="2938915"/>
              <a:chExt cx="894558" cy="382135"/>
            </a:xfrm>
          </p:grpSpPr>
          <p:grpSp>
            <p:nvGrpSpPr>
              <p:cNvPr id="2233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237" name="Freeform 61"/>
                <p:cNvSpPr>
                  <a:spLocks/>
                </p:cNvSpPr>
                <p:nvPr/>
              </p:nvSpPr>
              <p:spPr bwMode="auto">
                <a:xfrm>
                  <a:off x="7744288" y="3144007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238" name="Freeform 63"/>
                <p:cNvSpPr>
                  <a:spLocks/>
                </p:cNvSpPr>
                <p:nvPr/>
              </p:nvSpPr>
              <p:spPr bwMode="auto">
                <a:xfrm>
                  <a:off x="8429072" y="2939131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239" name="Freeform 65"/>
                <p:cNvSpPr>
                  <a:spLocks/>
                </p:cNvSpPr>
                <p:nvPr/>
              </p:nvSpPr>
              <p:spPr bwMode="auto">
                <a:xfrm>
                  <a:off x="7744288" y="2939131"/>
                  <a:ext cx="894558" cy="204876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234" name="Straight Connector 1079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235" name="Straight Connector 1080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236" name="Rectangle 1081"/>
              <p:cNvSpPr>
                <a:spLocks noChangeArrowheads="1"/>
              </p:cNvSpPr>
              <p:nvPr/>
            </p:nvSpPr>
            <p:spPr bwMode="auto">
              <a:xfrm>
                <a:off x="7802157" y="3210765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105" name="Group 448"/>
            <p:cNvGrpSpPr>
              <a:grpSpLocks/>
            </p:cNvGrpSpPr>
            <p:nvPr/>
          </p:nvGrpSpPr>
          <p:grpSpPr bwMode="auto">
            <a:xfrm>
              <a:off x="5146959" y="5765369"/>
              <a:ext cx="559678" cy="142397"/>
              <a:chOff x="7744288" y="2938915"/>
              <a:chExt cx="894558" cy="382135"/>
            </a:xfrm>
          </p:grpSpPr>
          <p:grpSp>
            <p:nvGrpSpPr>
              <p:cNvPr id="2226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230" name="Freeform 61"/>
                <p:cNvSpPr>
                  <a:spLocks/>
                </p:cNvSpPr>
                <p:nvPr/>
              </p:nvSpPr>
              <p:spPr bwMode="auto">
                <a:xfrm>
                  <a:off x="7744288" y="3144066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231" name="Freeform 63"/>
                <p:cNvSpPr>
                  <a:spLocks/>
                </p:cNvSpPr>
                <p:nvPr/>
              </p:nvSpPr>
              <p:spPr bwMode="auto">
                <a:xfrm>
                  <a:off x="8429072" y="2939189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232" name="Freeform 65"/>
                <p:cNvSpPr>
                  <a:spLocks/>
                </p:cNvSpPr>
                <p:nvPr/>
              </p:nvSpPr>
              <p:spPr bwMode="auto">
                <a:xfrm>
                  <a:off x="7744288" y="2939189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227" name="Straight Connector 1072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228" name="Straight Connector 1073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229" name="Rectangle 1074"/>
              <p:cNvSpPr>
                <a:spLocks noChangeArrowheads="1"/>
              </p:cNvSpPr>
              <p:nvPr/>
            </p:nvSpPr>
            <p:spPr bwMode="auto">
              <a:xfrm>
                <a:off x="7802157" y="3210824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106" name="Group 456"/>
            <p:cNvGrpSpPr>
              <a:grpSpLocks/>
            </p:cNvGrpSpPr>
            <p:nvPr/>
          </p:nvGrpSpPr>
          <p:grpSpPr bwMode="auto">
            <a:xfrm>
              <a:off x="5146959" y="5698443"/>
              <a:ext cx="559678" cy="142397"/>
              <a:chOff x="7744288" y="2938915"/>
              <a:chExt cx="894558" cy="382135"/>
            </a:xfrm>
          </p:grpSpPr>
          <p:grpSp>
            <p:nvGrpSpPr>
              <p:cNvPr id="2219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223" name="Freeform 61"/>
                <p:cNvSpPr>
                  <a:spLocks/>
                </p:cNvSpPr>
                <p:nvPr/>
              </p:nvSpPr>
              <p:spPr bwMode="auto">
                <a:xfrm>
                  <a:off x="7744288" y="3144112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224" name="Freeform 63"/>
                <p:cNvSpPr>
                  <a:spLocks/>
                </p:cNvSpPr>
                <p:nvPr/>
              </p:nvSpPr>
              <p:spPr bwMode="auto">
                <a:xfrm>
                  <a:off x="8429072" y="2939235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225" name="Freeform 65"/>
                <p:cNvSpPr>
                  <a:spLocks/>
                </p:cNvSpPr>
                <p:nvPr/>
              </p:nvSpPr>
              <p:spPr bwMode="auto">
                <a:xfrm>
                  <a:off x="7744288" y="2939235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220" name="Straight Connector 1065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221" name="Straight Connector 1066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222" name="Rectangle 1067"/>
              <p:cNvSpPr>
                <a:spLocks noChangeArrowheads="1"/>
              </p:cNvSpPr>
              <p:nvPr/>
            </p:nvSpPr>
            <p:spPr bwMode="auto">
              <a:xfrm>
                <a:off x="7802157" y="3210871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107" name="Group 464"/>
            <p:cNvGrpSpPr>
              <a:grpSpLocks/>
            </p:cNvGrpSpPr>
            <p:nvPr/>
          </p:nvGrpSpPr>
          <p:grpSpPr bwMode="auto">
            <a:xfrm>
              <a:off x="5146959" y="5631517"/>
              <a:ext cx="559678" cy="142397"/>
              <a:chOff x="7744288" y="2938915"/>
              <a:chExt cx="894558" cy="382135"/>
            </a:xfrm>
          </p:grpSpPr>
          <p:grpSp>
            <p:nvGrpSpPr>
              <p:cNvPr id="2212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216" name="Freeform 61"/>
                <p:cNvSpPr>
                  <a:spLocks/>
                </p:cNvSpPr>
                <p:nvPr/>
              </p:nvSpPr>
              <p:spPr bwMode="auto">
                <a:xfrm>
                  <a:off x="7744288" y="3144157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217" name="Freeform 63"/>
                <p:cNvSpPr>
                  <a:spLocks/>
                </p:cNvSpPr>
                <p:nvPr/>
              </p:nvSpPr>
              <p:spPr bwMode="auto">
                <a:xfrm>
                  <a:off x="8429072" y="2939280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218" name="Freeform 65"/>
                <p:cNvSpPr>
                  <a:spLocks/>
                </p:cNvSpPr>
                <p:nvPr/>
              </p:nvSpPr>
              <p:spPr bwMode="auto">
                <a:xfrm>
                  <a:off x="7744288" y="2939280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213" name="Straight Connector 1058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214" name="Straight Connector 1059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215" name="Rectangle 1060"/>
              <p:cNvSpPr>
                <a:spLocks noChangeArrowheads="1"/>
              </p:cNvSpPr>
              <p:nvPr/>
            </p:nvSpPr>
            <p:spPr bwMode="auto">
              <a:xfrm>
                <a:off x="7802157" y="3210915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108" name="Group 472"/>
            <p:cNvGrpSpPr>
              <a:grpSpLocks/>
            </p:cNvGrpSpPr>
            <p:nvPr/>
          </p:nvGrpSpPr>
          <p:grpSpPr bwMode="auto">
            <a:xfrm>
              <a:off x="5146959" y="5564591"/>
              <a:ext cx="559678" cy="142397"/>
              <a:chOff x="7744288" y="2938915"/>
              <a:chExt cx="894558" cy="382135"/>
            </a:xfrm>
          </p:grpSpPr>
          <p:grpSp>
            <p:nvGrpSpPr>
              <p:cNvPr id="2205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209" name="Freeform 61"/>
                <p:cNvSpPr>
                  <a:spLocks/>
                </p:cNvSpPr>
                <p:nvPr/>
              </p:nvSpPr>
              <p:spPr bwMode="auto">
                <a:xfrm>
                  <a:off x="7744288" y="3144205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210" name="Freeform 63"/>
                <p:cNvSpPr>
                  <a:spLocks/>
                </p:cNvSpPr>
                <p:nvPr/>
              </p:nvSpPr>
              <p:spPr bwMode="auto">
                <a:xfrm>
                  <a:off x="8429072" y="2939328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211" name="Freeform 65"/>
                <p:cNvSpPr>
                  <a:spLocks/>
                </p:cNvSpPr>
                <p:nvPr/>
              </p:nvSpPr>
              <p:spPr bwMode="auto">
                <a:xfrm>
                  <a:off x="7744288" y="2939328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206" name="Straight Connector 1051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207" name="Straight Connector 1052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208" name="Rectangle 1053"/>
              <p:cNvSpPr>
                <a:spLocks noChangeArrowheads="1"/>
              </p:cNvSpPr>
              <p:nvPr/>
            </p:nvSpPr>
            <p:spPr bwMode="auto">
              <a:xfrm>
                <a:off x="7802157" y="3210963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109" name="Group 400"/>
            <p:cNvGrpSpPr>
              <a:grpSpLocks/>
            </p:cNvGrpSpPr>
            <p:nvPr/>
          </p:nvGrpSpPr>
          <p:grpSpPr bwMode="auto">
            <a:xfrm>
              <a:off x="5146959" y="5500475"/>
              <a:ext cx="559678" cy="142398"/>
              <a:chOff x="7744288" y="2938915"/>
              <a:chExt cx="894558" cy="382135"/>
            </a:xfrm>
          </p:grpSpPr>
          <p:grpSp>
            <p:nvGrpSpPr>
              <p:cNvPr id="2198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202" name="Freeform 61"/>
                <p:cNvSpPr>
                  <a:spLocks/>
                </p:cNvSpPr>
                <p:nvPr/>
              </p:nvSpPr>
              <p:spPr bwMode="auto">
                <a:xfrm>
                  <a:off x="7744288" y="3143615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203" name="Freeform 63"/>
                <p:cNvSpPr>
                  <a:spLocks/>
                </p:cNvSpPr>
                <p:nvPr/>
              </p:nvSpPr>
              <p:spPr bwMode="auto">
                <a:xfrm>
                  <a:off x="8429072" y="2938738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204" name="Freeform 65"/>
                <p:cNvSpPr>
                  <a:spLocks/>
                </p:cNvSpPr>
                <p:nvPr/>
              </p:nvSpPr>
              <p:spPr bwMode="auto">
                <a:xfrm>
                  <a:off x="7744288" y="2938738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199" name="Straight Connector 1122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200" name="Straight Connector 1123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201" name="Rectangle 1124"/>
              <p:cNvSpPr>
                <a:spLocks noChangeArrowheads="1"/>
              </p:cNvSpPr>
              <p:nvPr/>
            </p:nvSpPr>
            <p:spPr bwMode="auto">
              <a:xfrm>
                <a:off x="7802157" y="3210372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110" name="Group 408"/>
            <p:cNvGrpSpPr>
              <a:grpSpLocks/>
            </p:cNvGrpSpPr>
            <p:nvPr/>
          </p:nvGrpSpPr>
          <p:grpSpPr bwMode="auto">
            <a:xfrm>
              <a:off x="5146959" y="5433548"/>
              <a:ext cx="559678" cy="142397"/>
              <a:chOff x="7744288" y="2938915"/>
              <a:chExt cx="894558" cy="382135"/>
            </a:xfrm>
          </p:grpSpPr>
          <p:grpSp>
            <p:nvGrpSpPr>
              <p:cNvPr id="2191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195" name="Freeform 61"/>
                <p:cNvSpPr>
                  <a:spLocks/>
                </p:cNvSpPr>
                <p:nvPr/>
              </p:nvSpPr>
              <p:spPr bwMode="auto">
                <a:xfrm>
                  <a:off x="7744288" y="3143667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196" name="Freeform 63"/>
                <p:cNvSpPr>
                  <a:spLocks/>
                </p:cNvSpPr>
                <p:nvPr/>
              </p:nvSpPr>
              <p:spPr bwMode="auto">
                <a:xfrm>
                  <a:off x="8429072" y="2938789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197" name="Freeform 65"/>
                <p:cNvSpPr>
                  <a:spLocks/>
                </p:cNvSpPr>
                <p:nvPr/>
              </p:nvSpPr>
              <p:spPr bwMode="auto">
                <a:xfrm>
                  <a:off x="7744288" y="2938789"/>
                  <a:ext cx="894558" cy="204878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192" name="Straight Connector 1130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193" name="Straight Connector 1131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194" name="Rectangle 1132"/>
              <p:cNvSpPr>
                <a:spLocks noChangeArrowheads="1"/>
              </p:cNvSpPr>
              <p:nvPr/>
            </p:nvSpPr>
            <p:spPr bwMode="auto">
              <a:xfrm>
                <a:off x="7802157" y="3210424"/>
                <a:ext cx="255588" cy="57551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111" name="Group 416"/>
            <p:cNvGrpSpPr>
              <a:grpSpLocks/>
            </p:cNvGrpSpPr>
            <p:nvPr/>
          </p:nvGrpSpPr>
          <p:grpSpPr bwMode="auto">
            <a:xfrm>
              <a:off x="5146959" y="5366626"/>
              <a:ext cx="559678" cy="142398"/>
              <a:chOff x="7744288" y="2938915"/>
              <a:chExt cx="894558" cy="382135"/>
            </a:xfrm>
          </p:grpSpPr>
          <p:grpSp>
            <p:nvGrpSpPr>
              <p:cNvPr id="2184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188" name="Freeform 61"/>
                <p:cNvSpPr>
                  <a:spLocks/>
                </p:cNvSpPr>
                <p:nvPr/>
              </p:nvSpPr>
              <p:spPr bwMode="auto">
                <a:xfrm>
                  <a:off x="7744288" y="3143701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189" name="Freeform 63"/>
                <p:cNvSpPr>
                  <a:spLocks/>
                </p:cNvSpPr>
                <p:nvPr/>
              </p:nvSpPr>
              <p:spPr bwMode="auto">
                <a:xfrm>
                  <a:off x="8429072" y="2938824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190" name="Freeform 65"/>
                <p:cNvSpPr>
                  <a:spLocks/>
                </p:cNvSpPr>
                <p:nvPr/>
              </p:nvSpPr>
              <p:spPr bwMode="auto">
                <a:xfrm>
                  <a:off x="7744288" y="2938824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185" name="Straight Connector 1138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186" name="Straight Connector 1139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187" name="Rectangle 1140"/>
              <p:cNvSpPr>
                <a:spLocks noChangeArrowheads="1"/>
              </p:cNvSpPr>
              <p:nvPr/>
            </p:nvSpPr>
            <p:spPr bwMode="auto">
              <a:xfrm>
                <a:off x="7802157" y="3210458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112" name="Group 424"/>
            <p:cNvGrpSpPr>
              <a:grpSpLocks/>
            </p:cNvGrpSpPr>
            <p:nvPr/>
          </p:nvGrpSpPr>
          <p:grpSpPr bwMode="auto">
            <a:xfrm>
              <a:off x="5146959" y="5299696"/>
              <a:ext cx="559678" cy="142397"/>
              <a:chOff x="7744288" y="2938915"/>
              <a:chExt cx="894558" cy="382135"/>
            </a:xfrm>
          </p:grpSpPr>
          <p:grpSp>
            <p:nvGrpSpPr>
              <p:cNvPr id="2177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181" name="Freeform 61"/>
                <p:cNvSpPr>
                  <a:spLocks/>
                </p:cNvSpPr>
                <p:nvPr/>
              </p:nvSpPr>
              <p:spPr bwMode="auto">
                <a:xfrm>
                  <a:off x="7744288" y="3143758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182" name="Freeform 63"/>
                <p:cNvSpPr>
                  <a:spLocks/>
                </p:cNvSpPr>
                <p:nvPr/>
              </p:nvSpPr>
              <p:spPr bwMode="auto">
                <a:xfrm>
                  <a:off x="8429072" y="2938880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183" name="Freeform 65"/>
                <p:cNvSpPr>
                  <a:spLocks/>
                </p:cNvSpPr>
                <p:nvPr/>
              </p:nvSpPr>
              <p:spPr bwMode="auto">
                <a:xfrm>
                  <a:off x="7744288" y="2938880"/>
                  <a:ext cx="894558" cy="204878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178" name="Straight Connector 1146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179" name="Straight Connector 1147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180" name="Rectangle 1148"/>
              <p:cNvSpPr>
                <a:spLocks noChangeArrowheads="1"/>
              </p:cNvSpPr>
              <p:nvPr/>
            </p:nvSpPr>
            <p:spPr bwMode="auto">
              <a:xfrm>
                <a:off x="7802157" y="3210515"/>
                <a:ext cx="255588" cy="57551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113" name="Group 432"/>
            <p:cNvGrpSpPr>
              <a:grpSpLocks/>
            </p:cNvGrpSpPr>
            <p:nvPr/>
          </p:nvGrpSpPr>
          <p:grpSpPr bwMode="auto">
            <a:xfrm>
              <a:off x="5146959" y="5232774"/>
              <a:ext cx="559678" cy="142398"/>
              <a:chOff x="7744288" y="2938915"/>
              <a:chExt cx="894558" cy="382135"/>
            </a:xfrm>
          </p:grpSpPr>
          <p:grpSp>
            <p:nvGrpSpPr>
              <p:cNvPr id="2170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174" name="Freeform 61"/>
                <p:cNvSpPr>
                  <a:spLocks/>
                </p:cNvSpPr>
                <p:nvPr/>
              </p:nvSpPr>
              <p:spPr bwMode="auto">
                <a:xfrm>
                  <a:off x="7744288" y="3143792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175" name="Freeform 63"/>
                <p:cNvSpPr>
                  <a:spLocks/>
                </p:cNvSpPr>
                <p:nvPr/>
              </p:nvSpPr>
              <p:spPr bwMode="auto">
                <a:xfrm>
                  <a:off x="8429072" y="2938915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176" name="Freeform 65"/>
                <p:cNvSpPr>
                  <a:spLocks/>
                </p:cNvSpPr>
                <p:nvPr/>
              </p:nvSpPr>
              <p:spPr bwMode="auto">
                <a:xfrm>
                  <a:off x="7744288" y="2938915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171" name="Straight Connector 1154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172" name="Straight Connector 1155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173" name="Rectangle 1156"/>
              <p:cNvSpPr>
                <a:spLocks noChangeArrowheads="1"/>
              </p:cNvSpPr>
              <p:nvPr/>
            </p:nvSpPr>
            <p:spPr bwMode="auto">
              <a:xfrm>
                <a:off x="7802157" y="3210549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cxnSp>
          <p:nvCxnSpPr>
            <p:cNvPr id="2114" name="Straight Connector 1217"/>
            <p:cNvCxnSpPr>
              <a:cxnSpLocks noChangeShapeType="1"/>
            </p:cNvCxnSpPr>
            <p:nvPr/>
          </p:nvCxnSpPr>
          <p:spPr bwMode="auto">
            <a:xfrm>
              <a:off x="5083599" y="534600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115" name="Straight Connector 1265"/>
            <p:cNvCxnSpPr>
              <a:cxnSpLocks noChangeShapeType="1"/>
            </p:cNvCxnSpPr>
            <p:nvPr/>
          </p:nvCxnSpPr>
          <p:spPr bwMode="auto">
            <a:xfrm>
              <a:off x="5083599" y="541291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116" name="Straight Connector 1266"/>
            <p:cNvCxnSpPr>
              <a:cxnSpLocks noChangeShapeType="1"/>
            </p:cNvCxnSpPr>
            <p:nvPr/>
          </p:nvCxnSpPr>
          <p:spPr bwMode="auto">
            <a:xfrm>
              <a:off x="5083599" y="5478965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117" name="Straight Connector 1267"/>
            <p:cNvCxnSpPr>
              <a:cxnSpLocks noChangeShapeType="1"/>
            </p:cNvCxnSpPr>
            <p:nvPr/>
          </p:nvCxnSpPr>
          <p:spPr bwMode="auto">
            <a:xfrm>
              <a:off x="5083599" y="554587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118" name="Straight Connector 1268"/>
            <p:cNvCxnSpPr>
              <a:cxnSpLocks noChangeShapeType="1"/>
            </p:cNvCxnSpPr>
            <p:nvPr/>
          </p:nvCxnSpPr>
          <p:spPr bwMode="auto">
            <a:xfrm>
              <a:off x="5083599" y="561192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119" name="Straight Connector 1269"/>
            <p:cNvCxnSpPr>
              <a:cxnSpLocks noChangeShapeType="1"/>
            </p:cNvCxnSpPr>
            <p:nvPr/>
          </p:nvCxnSpPr>
          <p:spPr bwMode="auto">
            <a:xfrm>
              <a:off x="5083599" y="567883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120" name="Straight Connector 1270"/>
            <p:cNvCxnSpPr>
              <a:cxnSpLocks noChangeShapeType="1"/>
            </p:cNvCxnSpPr>
            <p:nvPr/>
          </p:nvCxnSpPr>
          <p:spPr bwMode="auto">
            <a:xfrm>
              <a:off x="5083599" y="574488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121" name="Straight Connector 1271"/>
            <p:cNvCxnSpPr>
              <a:cxnSpLocks noChangeShapeType="1"/>
            </p:cNvCxnSpPr>
            <p:nvPr/>
          </p:nvCxnSpPr>
          <p:spPr bwMode="auto">
            <a:xfrm>
              <a:off x="5083599" y="581179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122" name="Straight Connector 1300"/>
            <p:cNvCxnSpPr>
              <a:cxnSpLocks noChangeShapeType="1"/>
            </p:cNvCxnSpPr>
            <p:nvPr/>
          </p:nvCxnSpPr>
          <p:spPr bwMode="auto">
            <a:xfrm>
              <a:off x="5076056" y="5189884"/>
              <a:ext cx="2" cy="61538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</p:spPr>
        </p:cxnSp>
        <p:sp>
          <p:nvSpPr>
            <p:cNvPr id="2123" name="Freeform 62"/>
            <p:cNvSpPr>
              <a:spLocks/>
            </p:cNvSpPr>
            <p:nvPr/>
          </p:nvSpPr>
          <p:spPr bwMode="auto">
            <a:xfrm>
              <a:off x="5622157" y="5133269"/>
              <a:ext cx="149349" cy="135533"/>
            </a:xfrm>
            <a:custGeom>
              <a:avLst/>
              <a:gdLst>
                <a:gd name="T0" fmla="*/ 0 w 127"/>
                <a:gd name="T1" fmla="*/ 2147483647 h 232"/>
                <a:gd name="T2" fmla="*/ 2147483647 w 127"/>
                <a:gd name="T3" fmla="*/ 0 h 232"/>
                <a:gd name="T4" fmla="*/ 2147483647 w 127"/>
                <a:gd name="T5" fmla="*/ 2147483647 h 232"/>
                <a:gd name="T6" fmla="*/ 0 w 127"/>
                <a:gd name="T7" fmla="*/ 2147483647 h 232"/>
                <a:gd name="T8" fmla="*/ 0 w 127"/>
                <a:gd name="T9" fmla="*/ 2147483647 h 232"/>
                <a:gd name="T10" fmla="*/ 0 w 127"/>
                <a:gd name="T11" fmla="*/ 2147483647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232"/>
                <a:gd name="T20" fmla="*/ 127 w 127"/>
                <a:gd name="T21" fmla="*/ 232 h 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232">
                  <a:moveTo>
                    <a:pt x="0" y="125"/>
                  </a:moveTo>
                  <a:lnTo>
                    <a:pt x="127" y="0"/>
                  </a:lnTo>
                  <a:lnTo>
                    <a:pt x="127" y="106"/>
                  </a:lnTo>
                  <a:lnTo>
                    <a:pt x="0" y="23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015B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124" name="Freeform 63"/>
            <p:cNvSpPr>
              <a:spLocks/>
            </p:cNvSpPr>
            <p:nvPr/>
          </p:nvSpPr>
          <p:spPr bwMode="auto">
            <a:xfrm>
              <a:off x="5622157" y="5133269"/>
              <a:ext cx="149349" cy="135533"/>
            </a:xfrm>
            <a:custGeom>
              <a:avLst/>
              <a:gdLst>
                <a:gd name="T0" fmla="*/ 0 w 127"/>
                <a:gd name="T1" fmla="*/ 2147483647 h 232"/>
                <a:gd name="T2" fmla="*/ 2147483647 w 127"/>
                <a:gd name="T3" fmla="*/ 0 h 232"/>
                <a:gd name="T4" fmla="*/ 2147483647 w 127"/>
                <a:gd name="T5" fmla="*/ 2147483647 h 232"/>
                <a:gd name="T6" fmla="*/ 0 w 127"/>
                <a:gd name="T7" fmla="*/ 2147483647 h 232"/>
                <a:gd name="T8" fmla="*/ 0 w 127"/>
                <a:gd name="T9" fmla="*/ 2147483647 h 232"/>
                <a:gd name="T10" fmla="*/ 0 w 127"/>
                <a:gd name="T11" fmla="*/ 2147483647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232"/>
                <a:gd name="T20" fmla="*/ 127 w 127"/>
                <a:gd name="T21" fmla="*/ 232 h 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232">
                  <a:moveTo>
                    <a:pt x="0" y="125"/>
                  </a:moveTo>
                  <a:lnTo>
                    <a:pt x="127" y="0"/>
                  </a:lnTo>
                  <a:lnTo>
                    <a:pt x="127" y="106"/>
                  </a:lnTo>
                  <a:lnTo>
                    <a:pt x="0" y="23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666699"/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125" name="Freeform 60"/>
            <p:cNvSpPr>
              <a:spLocks/>
            </p:cNvSpPr>
            <p:nvPr/>
          </p:nvSpPr>
          <p:spPr bwMode="auto">
            <a:xfrm>
              <a:off x="5137908" y="5216476"/>
              <a:ext cx="484249" cy="52326"/>
            </a:xfrm>
            <a:custGeom>
              <a:avLst/>
              <a:gdLst>
                <a:gd name="T0" fmla="*/ 0 w 414"/>
                <a:gd name="T1" fmla="*/ 0 h 107"/>
                <a:gd name="T2" fmla="*/ 0 w 414"/>
                <a:gd name="T3" fmla="*/ 2147483647 h 107"/>
                <a:gd name="T4" fmla="*/ 2147483647 w 414"/>
                <a:gd name="T5" fmla="*/ 2147483647 h 107"/>
                <a:gd name="T6" fmla="*/ 2147483647 w 414"/>
                <a:gd name="T7" fmla="*/ 0 h 107"/>
                <a:gd name="T8" fmla="*/ 0 w 414"/>
                <a:gd name="T9" fmla="*/ 0 h 107"/>
                <a:gd name="T10" fmla="*/ 0 w 414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07"/>
                <a:gd name="T20" fmla="*/ 414 w 414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07">
                  <a:moveTo>
                    <a:pt x="0" y="0"/>
                  </a:moveTo>
                  <a:lnTo>
                    <a:pt x="0" y="107"/>
                  </a:lnTo>
                  <a:lnTo>
                    <a:pt x="414" y="107"/>
                  </a:lnTo>
                  <a:lnTo>
                    <a:pt x="4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96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126" name="Freeform 61"/>
            <p:cNvSpPr>
              <a:spLocks/>
            </p:cNvSpPr>
            <p:nvPr/>
          </p:nvSpPr>
          <p:spPr bwMode="auto">
            <a:xfrm>
              <a:off x="5137908" y="5216476"/>
              <a:ext cx="484249" cy="52326"/>
            </a:xfrm>
            <a:custGeom>
              <a:avLst/>
              <a:gdLst>
                <a:gd name="T0" fmla="*/ 0 w 414"/>
                <a:gd name="T1" fmla="*/ 0 h 107"/>
                <a:gd name="T2" fmla="*/ 0 w 414"/>
                <a:gd name="T3" fmla="*/ 2147483647 h 107"/>
                <a:gd name="T4" fmla="*/ 2147483647 w 414"/>
                <a:gd name="T5" fmla="*/ 2147483647 h 107"/>
                <a:gd name="T6" fmla="*/ 2147483647 w 414"/>
                <a:gd name="T7" fmla="*/ 0 h 107"/>
                <a:gd name="T8" fmla="*/ 0 w 414"/>
                <a:gd name="T9" fmla="*/ 0 h 107"/>
                <a:gd name="T10" fmla="*/ 0 w 414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07"/>
                <a:gd name="T20" fmla="*/ 414 w 414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07">
                  <a:moveTo>
                    <a:pt x="0" y="0"/>
                  </a:moveTo>
                  <a:lnTo>
                    <a:pt x="0" y="107"/>
                  </a:lnTo>
                  <a:lnTo>
                    <a:pt x="414" y="107"/>
                  </a:lnTo>
                  <a:lnTo>
                    <a:pt x="4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99">
                <a:alpha val="79999"/>
              </a:srgbClr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127" name="Freeform 64"/>
            <p:cNvSpPr>
              <a:spLocks/>
            </p:cNvSpPr>
            <p:nvPr/>
          </p:nvSpPr>
          <p:spPr bwMode="auto">
            <a:xfrm>
              <a:off x="5137908" y="5133269"/>
              <a:ext cx="633598" cy="83207"/>
            </a:xfrm>
            <a:custGeom>
              <a:avLst/>
              <a:gdLst>
                <a:gd name="T0" fmla="*/ 2147483647 w 541"/>
                <a:gd name="T1" fmla="*/ 2147483647 h 125"/>
                <a:gd name="T2" fmla="*/ 2147483647 w 541"/>
                <a:gd name="T3" fmla="*/ 0 h 125"/>
                <a:gd name="T4" fmla="*/ 2147483647 w 541"/>
                <a:gd name="T5" fmla="*/ 0 h 125"/>
                <a:gd name="T6" fmla="*/ 0 w 541"/>
                <a:gd name="T7" fmla="*/ 2147483647 h 125"/>
                <a:gd name="T8" fmla="*/ 2147483647 w 541"/>
                <a:gd name="T9" fmla="*/ 2147483647 h 125"/>
                <a:gd name="T10" fmla="*/ 2147483647 w 541"/>
                <a:gd name="T11" fmla="*/ 2147483647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1"/>
                <a:gd name="T19" fmla="*/ 0 h 125"/>
                <a:gd name="T20" fmla="*/ 541 w 541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1" h="125">
                  <a:moveTo>
                    <a:pt x="414" y="125"/>
                  </a:moveTo>
                  <a:lnTo>
                    <a:pt x="541" y="0"/>
                  </a:lnTo>
                  <a:lnTo>
                    <a:pt x="128" y="0"/>
                  </a:lnTo>
                  <a:lnTo>
                    <a:pt x="0" y="125"/>
                  </a:lnTo>
                  <a:lnTo>
                    <a:pt x="414" y="125"/>
                  </a:lnTo>
                  <a:close/>
                </a:path>
              </a:pathLst>
            </a:custGeom>
            <a:solidFill>
              <a:srgbClr val="46AF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128" name="Freeform 65"/>
            <p:cNvSpPr>
              <a:spLocks/>
            </p:cNvSpPr>
            <p:nvPr/>
          </p:nvSpPr>
          <p:spPr bwMode="auto">
            <a:xfrm>
              <a:off x="5137908" y="5133269"/>
              <a:ext cx="633598" cy="83207"/>
            </a:xfrm>
            <a:custGeom>
              <a:avLst/>
              <a:gdLst>
                <a:gd name="T0" fmla="*/ 2147483647 w 541"/>
                <a:gd name="T1" fmla="*/ 2147483647 h 125"/>
                <a:gd name="T2" fmla="*/ 2147483647 w 541"/>
                <a:gd name="T3" fmla="*/ 0 h 125"/>
                <a:gd name="T4" fmla="*/ 2147483647 w 541"/>
                <a:gd name="T5" fmla="*/ 0 h 125"/>
                <a:gd name="T6" fmla="*/ 0 w 541"/>
                <a:gd name="T7" fmla="*/ 2147483647 h 125"/>
                <a:gd name="T8" fmla="*/ 2147483647 w 541"/>
                <a:gd name="T9" fmla="*/ 2147483647 h 125"/>
                <a:gd name="T10" fmla="*/ 2147483647 w 541"/>
                <a:gd name="T11" fmla="*/ 2147483647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1"/>
                <a:gd name="T19" fmla="*/ 0 h 125"/>
                <a:gd name="T20" fmla="*/ 541 w 541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1" h="125">
                  <a:moveTo>
                    <a:pt x="414" y="125"/>
                  </a:moveTo>
                  <a:lnTo>
                    <a:pt x="541" y="0"/>
                  </a:lnTo>
                  <a:lnTo>
                    <a:pt x="128" y="0"/>
                  </a:lnTo>
                  <a:lnTo>
                    <a:pt x="0" y="125"/>
                  </a:lnTo>
                  <a:lnTo>
                    <a:pt x="414" y="125"/>
                  </a:lnTo>
                  <a:close/>
                </a:path>
              </a:pathLst>
            </a:custGeom>
            <a:solidFill>
              <a:srgbClr val="666699">
                <a:alpha val="59999"/>
              </a:srgbClr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2129" name="Group 264"/>
            <p:cNvGrpSpPr>
              <a:grpSpLocks/>
            </p:cNvGrpSpPr>
            <p:nvPr/>
          </p:nvGrpSpPr>
          <p:grpSpPr bwMode="auto">
            <a:xfrm>
              <a:off x="5226916" y="5221282"/>
              <a:ext cx="306844" cy="44937"/>
              <a:chOff x="4137031" y="6365866"/>
              <a:chExt cx="427098" cy="149361"/>
            </a:xfrm>
          </p:grpSpPr>
          <p:sp>
            <p:nvSpPr>
              <p:cNvPr id="2163" name="Freeform 82"/>
              <p:cNvSpPr>
                <a:spLocks/>
              </p:cNvSpPr>
              <p:nvPr/>
            </p:nvSpPr>
            <p:spPr bwMode="auto">
              <a:xfrm>
                <a:off x="4137027" y="6426873"/>
                <a:ext cx="140686" cy="28512"/>
              </a:xfrm>
              <a:custGeom>
                <a:avLst/>
                <a:gdLst>
                  <a:gd name="T0" fmla="*/ 2147483647 w 87"/>
                  <a:gd name="T1" fmla="*/ 2147483647 h 16"/>
                  <a:gd name="T2" fmla="*/ 2147483647 w 87"/>
                  <a:gd name="T3" fmla="*/ 2147483647 h 16"/>
                  <a:gd name="T4" fmla="*/ 2147483647 w 87"/>
                  <a:gd name="T5" fmla="*/ 0 h 16"/>
                  <a:gd name="T6" fmla="*/ 0 w 87"/>
                  <a:gd name="T7" fmla="*/ 2147483647 h 16"/>
                  <a:gd name="T8" fmla="*/ 2147483647 w 87"/>
                  <a:gd name="T9" fmla="*/ 2147483647 h 16"/>
                  <a:gd name="T10" fmla="*/ 2147483647 w 87"/>
                  <a:gd name="T11" fmla="*/ 2147483647 h 16"/>
                  <a:gd name="T12" fmla="*/ 2147483647 w 87"/>
                  <a:gd name="T13" fmla="*/ 2147483647 h 16"/>
                  <a:gd name="T14" fmla="*/ 2147483647 w 87"/>
                  <a:gd name="T15" fmla="*/ 2147483647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6"/>
                  <a:gd name="T26" fmla="*/ 87 w 87"/>
                  <a:gd name="T27" fmla="*/ 16 h 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6">
                    <a:moveTo>
                      <a:pt x="87" y="7"/>
                    </a:moveTo>
                    <a:lnTo>
                      <a:pt x="23" y="7"/>
                    </a:lnTo>
                    <a:lnTo>
                      <a:pt x="23" y="0"/>
                    </a:lnTo>
                    <a:lnTo>
                      <a:pt x="0" y="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87" y="11"/>
                    </a:lnTo>
                    <a:lnTo>
                      <a:pt x="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164" name="Freeform 83"/>
              <p:cNvSpPr>
                <a:spLocks/>
              </p:cNvSpPr>
              <p:nvPr/>
            </p:nvSpPr>
            <p:spPr bwMode="auto">
              <a:xfrm>
                <a:off x="4309209" y="6463940"/>
                <a:ext cx="81892" cy="51321"/>
              </a:xfrm>
              <a:custGeom>
                <a:avLst/>
                <a:gdLst>
                  <a:gd name="T0" fmla="*/ 2147483647 w 50"/>
                  <a:gd name="T1" fmla="*/ 0 h 31"/>
                  <a:gd name="T2" fmla="*/ 2147483647 w 50"/>
                  <a:gd name="T3" fmla="*/ 2147483647 h 31"/>
                  <a:gd name="T4" fmla="*/ 0 w 50"/>
                  <a:gd name="T5" fmla="*/ 2147483647 h 31"/>
                  <a:gd name="T6" fmla="*/ 2147483647 w 50"/>
                  <a:gd name="T7" fmla="*/ 2147483647 h 31"/>
                  <a:gd name="T8" fmla="*/ 2147483647 w 50"/>
                  <a:gd name="T9" fmla="*/ 2147483647 h 31"/>
                  <a:gd name="T10" fmla="*/ 2147483647 w 50"/>
                  <a:gd name="T11" fmla="*/ 2147483647 h 31"/>
                  <a:gd name="T12" fmla="*/ 2147483647 w 50"/>
                  <a:gd name="T13" fmla="*/ 0 h 31"/>
                  <a:gd name="T14" fmla="*/ 2147483647 w 50"/>
                  <a:gd name="T15" fmla="*/ 0 h 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1"/>
                  <a:gd name="T26" fmla="*/ 50 w 50"/>
                  <a:gd name="T27" fmla="*/ 31 h 3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1">
                    <a:moveTo>
                      <a:pt x="17" y="0"/>
                    </a:moveTo>
                    <a:lnTo>
                      <a:pt x="17" y="24"/>
                    </a:lnTo>
                    <a:lnTo>
                      <a:pt x="0" y="24"/>
                    </a:lnTo>
                    <a:lnTo>
                      <a:pt x="24" y="31"/>
                    </a:lnTo>
                    <a:lnTo>
                      <a:pt x="50" y="24"/>
                    </a:lnTo>
                    <a:lnTo>
                      <a:pt x="33" y="24"/>
                    </a:lnTo>
                    <a:lnTo>
                      <a:pt x="33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165" name="Freeform 84"/>
              <p:cNvSpPr>
                <a:spLocks/>
              </p:cNvSpPr>
              <p:nvPr/>
            </p:nvSpPr>
            <p:spPr bwMode="auto">
              <a:xfrm>
                <a:off x="4309209" y="6366999"/>
                <a:ext cx="81892" cy="54172"/>
              </a:xfrm>
              <a:custGeom>
                <a:avLst/>
                <a:gdLst>
                  <a:gd name="T0" fmla="*/ 2147483647 w 50"/>
                  <a:gd name="T1" fmla="*/ 2147483647 h 33"/>
                  <a:gd name="T2" fmla="*/ 2147483647 w 50"/>
                  <a:gd name="T3" fmla="*/ 2147483647 h 33"/>
                  <a:gd name="T4" fmla="*/ 0 w 50"/>
                  <a:gd name="T5" fmla="*/ 2147483647 h 33"/>
                  <a:gd name="T6" fmla="*/ 2147483647 w 50"/>
                  <a:gd name="T7" fmla="*/ 0 h 33"/>
                  <a:gd name="T8" fmla="*/ 2147483647 w 50"/>
                  <a:gd name="T9" fmla="*/ 2147483647 h 33"/>
                  <a:gd name="T10" fmla="*/ 2147483647 w 50"/>
                  <a:gd name="T11" fmla="*/ 2147483647 h 33"/>
                  <a:gd name="T12" fmla="*/ 2147483647 w 50"/>
                  <a:gd name="T13" fmla="*/ 2147483647 h 33"/>
                  <a:gd name="T14" fmla="*/ 2147483647 w 50"/>
                  <a:gd name="T15" fmla="*/ 214748364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3"/>
                  <a:gd name="T26" fmla="*/ 50 w 50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3">
                    <a:moveTo>
                      <a:pt x="17" y="33"/>
                    </a:moveTo>
                    <a:lnTo>
                      <a:pt x="17" y="9"/>
                    </a:lnTo>
                    <a:lnTo>
                      <a:pt x="0" y="9"/>
                    </a:lnTo>
                    <a:lnTo>
                      <a:pt x="24" y="0"/>
                    </a:lnTo>
                    <a:lnTo>
                      <a:pt x="50" y="9"/>
                    </a:lnTo>
                    <a:lnTo>
                      <a:pt x="33" y="9"/>
                    </a:lnTo>
                    <a:lnTo>
                      <a:pt x="33" y="33"/>
                    </a:lnTo>
                    <a:lnTo>
                      <a:pt x="17" y="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166" name="Freeform 85"/>
              <p:cNvSpPr>
                <a:spLocks/>
              </p:cNvSpPr>
              <p:nvPr/>
            </p:nvSpPr>
            <p:spPr bwMode="auto">
              <a:xfrm>
                <a:off x="4422598" y="6426873"/>
                <a:ext cx="140686" cy="28512"/>
              </a:xfrm>
              <a:custGeom>
                <a:avLst/>
                <a:gdLst>
                  <a:gd name="T0" fmla="*/ 0 w 87"/>
                  <a:gd name="T1" fmla="*/ 2147483647 h 16"/>
                  <a:gd name="T2" fmla="*/ 2147483647 w 87"/>
                  <a:gd name="T3" fmla="*/ 2147483647 h 16"/>
                  <a:gd name="T4" fmla="*/ 2147483647 w 87"/>
                  <a:gd name="T5" fmla="*/ 2147483647 h 16"/>
                  <a:gd name="T6" fmla="*/ 2147483647 w 87"/>
                  <a:gd name="T7" fmla="*/ 2147483647 h 16"/>
                  <a:gd name="T8" fmla="*/ 2147483647 w 87"/>
                  <a:gd name="T9" fmla="*/ 0 h 16"/>
                  <a:gd name="T10" fmla="*/ 2147483647 w 87"/>
                  <a:gd name="T11" fmla="*/ 2147483647 h 16"/>
                  <a:gd name="T12" fmla="*/ 0 w 87"/>
                  <a:gd name="T13" fmla="*/ 2147483647 h 16"/>
                  <a:gd name="T14" fmla="*/ 0 w 87"/>
                  <a:gd name="T15" fmla="*/ 2147483647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6"/>
                  <a:gd name="T26" fmla="*/ 87 w 87"/>
                  <a:gd name="T27" fmla="*/ 16 h 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6">
                    <a:moveTo>
                      <a:pt x="0" y="11"/>
                    </a:moveTo>
                    <a:lnTo>
                      <a:pt x="63" y="11"/>
                    </a:lnTo>
                    <a:lnTo>
                      <a:pt x="63" y="16"/>
                    </a:lnTo>
                    <a:lnTo>
                      <a:pt x="87" y="9"/>
                    </a:lnTo>
                    <a:lnTo>
                      <a:pt x="63" y="0"/>
                    </a:lnTo>
                    <a:lnTo>
                      <a:pt x="63" y="7"/>
                    </a:lnTo>
                    <a:lnTo>
                      <a:pt x="0" y="7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167" name="Freeform 86"/>
              <p:cNvSpPr>
                <a:spLocks/>
              </p:cNvSpPr>
              <p:nvPr/>
            </p:nvSpPr>
            <p:spPr bwMode="auto">
              <a:xfrm>
                <a:off x="4170624" y="6378404"/>
                <a:ext cx="361163" cy="128303"/>
              </a:xfrm>
              <a:custGeom>
                <a:avLst/>
                <a:gdLst>
                  <a:gd name="T0" fmla="*/ 2147483647 w 94"/>
                  <a:gd name="T1" fmla="*/ 2147483647 h 34"/>
                  <a:gd name="T2" fmla="*/ 2147483647 w 94"/>
                  <a:gd name="T3" fmla="*/ 2147483647 h 34"/>
                  <a:gd name="T4" fmla="*/ 2147483647 w 94"/>
                  <a:gd name="T5" fmla="*/ 2147483647 h 34"/>
                  <a:gd name="T6" fmla="*/ 2147483647 w 94"/>
                  <a:gd name="T7" fmla="*/ 2147483647 h 34"/>
                  <a:gd name="T8" fmla="*/ 2147483647 w 94"/>
                  <a:gd name="T9" fmla="*/ 214748364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4"/>
                  <a:gd name="T17" fmla="*/ 94 w 9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4">
                    <a:moveTo>
                      <a:pt x="89" y="32"/>
                    </a:moveTo>
                    <a:cubicBezTo>
                      <a:pt x="84" y="34"/>
                      <a:pt x="61" y="29"/>
                      <a:pt x="38" y="20"/>
                    </a:cubicBezTo>
                    <a:cubicBezTo>
                      <a:pt x="15" y="12"/>
                      <a:pt x="0" y="4"/>
                      <a:pt x="5" y="2"/>
                    </a:cubicBezTo>
                    <a:cubicBezTo>
                      <a:pt x="10" y="0"/>
                      <a:pt x="33" y="5"/>
                      <a:pt x="56" y="14"/>
                    </a:cubicBezTo>
                    <a:cubicBezTo>
                      <a:pt x="80" y="22"/>
                      <a:pt x="94" y="30"/>
                      <a:pt x="89" y="32"/>
                    </a:cubicBezTo>
                    <a:close/>
                  </a:path>
                </a:pathLst>
              </a:cu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168" name="Freeform 87"/>
              <p:cNvSpPr>
                <a:spLocks/>
              </p:cNvSpPr>
              <p:nvPr/>
            </p:nvSpPr>
            <p:spPr bwMode="auto">
              <a:xfrm>
                <a:off x="4168524" y="6378404"/>
                <a:ext cx="361163" cy="128303"/>
              </a:xfrm>
              <a:custGeom>
                <a:avLst/>
                <a:gdLst>
                  <a:gd name="T0" fmla="*/ 2147483647 w 94"/>
                  <a:gd name="T1" fmla="*/ 2147483647 h 34"/>
                  <a:gd name="T2" fmla="*/ 2147483647 w 94"/>
                  <a:gd name="T3" fmla="*/ 2147483647 h 34"/>
                  <a:gd name="T4" fmla="*/ 2147483647 w 94"/>
                  <a:gd name="T5" fmla="*/ 2147483647 h 34"/>
                  <a:gd name="T6" fmla="*/ 2147483647 w 94"/>
                  <a:gd name="T7" fmla="*/ 2147483647 h 34"/>
                  <a:gd name="T8" fmla="*/ 2147483647 w 94"/>
                  <a:gd name="T9" fmla="*/ 214748364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4"/>
                  <a:gd name="T17" fmla="*/ 94 w 9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4">
                    <a:moveTo>
                      <a:pt x="89" y="2"/>
                    </a:moveTo>
                    <a:cubicBezTo>
                      <a:pt x="94" y="4"/>
                      <a:pt x="80" y="12"/>
                      <a:pt x="57" y="20"/>
                    </a:cubicBezTo>
                    <a:cubicBezTo>
                      <a:pt x="33" y="29"/>
                      <a:pt x="10" y="34"/>
                      <a:pt x="5" y="32"/>
                    </a:cubicBezTo>
                    <a:cubicBezTo>
                      <a:pt x="0" y="30"/>
                      <a:pt x="14" y="22"/>
                      <a:pt x="37" y="14"/>
                    </a:cubicBezTo>
                    <a:cubicBezTo>
                      <a:pt x="61" y="5"/>
                      <a:pt x="84" y="0"/>
                      <a:pt x="89" y="2"/>
                    </a:cubicBezTo>
                    <a:close/>
                  </a:path>
                </a:pathLst>
              </a:cu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169" name="Freeform 88"/>
              <p:cNvSpPr>
                <a:spLocks/>
              </p:cNvSpPr>
              <p:nvPr/>
            </p:nvSpPr>
            <p:spPr bwMode="auto">
              <a:xfrm>
                <a:off x="4263014" y="6412618"/>
                <a:ext cx="170083" cy="57024"/>
              </a:xfrm>
              <a:custGeom>
                <a:avLst/>
                <a:gdLst>
                  <a:gd name="T0" fmla="*/ 2147483647 w 44"/>
                  <a:gd name="T1" fmla="*/ 2147483647 h 15"/>
                  <a:gd name="T2" fmla="*/ 2147483647 w 44"/>
                  <a:gd name="T3" fmla="*/ 2147483647 h 15"/>
                  <a:gd name="T4" fmla="*/ 2147483647 w 44"/>
                  <a:gd name="T5" fmla="*/ 2147483647 h 15"/>
                  <a:gd name="T6" fmla="*/ 2147483647 w 44"/>
                  <a:gd name="T7" fmla="*/ 2147483647 h 15"/>
                  <a:gd name="T8" fmla="*/ 2147483647 w 44"/>
                  <a:gd name="T9" fmla="*/ 2147483647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5"/>
                  <a:gd name="T17" fmla="*/ 44 w 44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5">
                    <a:moveTo>
                      <a:pt x="33" y="13"/>
                    </a:moveTo>
                    <a:cubicBezTo>
                      <a:pt x="42" y="11"/>
                      <a:pt x="44" y="7"/>
                      <a:pt x="38" y="4"/>
                    </a:cubicBezTo>
                    <a:cubicBezTo>
                      <a:pt x="32" y="1"/>
                      <a:pt x="20" y="0"/>
                      <a:pt x="11" y="2"/>
                    </a:cubicBezTo>
                    <a:cubicBezTo>
                      <a:pt x="2" y="4"/>
                      <a:pt x="0" y="8"/>
                      <a:pt x="6" y="12"/>
                    </a:cubicBezTo>
                    <a:cubicBezTo>
                      <a:pt x="12" y="15"/>
                      <a:pt x="25" y="15"/>
                      <a:pt x="33" y="1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3B3B3B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</p:grpSp>
        <p:grpSp>
          <p:nvGrpSpPr>
            <p:cNvPr id="2130" name="Group 262"/>
            <p:cNvGrpSpPr>
              <a:grpSpLocks/>
            </p:cNvGrpSpPr>
            <p:nvPr/>
          </p:nvGrpSpPr>
          <p:grpSpPr bwMode="auto">
            <a:xfrm>
              <a:off x="5236738" y="5138472"/>
              <a:ext cx="432242" cy="72432"/>
              <a:chOff x="7180382" y="1375614"/>
              <a:chExt cx="1462206" cy="429373"/>
            </a:xfrm>
          </p:grpSpPr>
          <p:sp>
            <p:nvSpPr>
              <p:cNvPr id="2132" name="Line 37"/>
              <p:cNvSpPr>
                <a:spLocks noChangeShapeType="1"/>
              </p:cNvSpPr>
              <p:nvPr/>
            </p:nvSpPr>
            <p:spPr bwMode="auto">
              <a:xfrm>
                <a:off x="7422721" y="1461724"/>
                <a:ext cx="1219675" cy="5083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33" name="Line 38"/>
              <p:cNvSpPr>
                <a:spLocks noChangeShapeType="1"/>
              </p:cNvSpPr>
              <p:nvPr/>
            </p:nvSpPr>
            <p:spPr bwMode="auto">
              <a:xfrm>
                <a:off x="7325761" y="1599018"/>
                <a:ext cx="1224776" cy="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34" name="Line 39"/>
              <p:cNvSpPr>
                <a:spLocks noChangeShapeType="1"/>
              </p:cNvSpPr>
              <p:nvPr/>
            </p:nvSpPr>
            <p:spPr bwMode="auto">
              <a:xfrm>
                <a:off x="7198178" y="1731228"/>
                <a:ext cx="1219675" cy="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35" name="Line 40"/>
              <p:cNvSpPr>
                <a:spLocks noChangeShapeType="1"/>
              </p:cNvSpPr>
              <p:nvPr/>
            </p:nvSpPr>
            <p:spPr bwMode="auto">
              <a:xfrm flipV="1">
                <a:off x="7284935" y="1380364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36" name="Freeform 43"/>
              <p:cNvSpPr>
                <a:spLocks/>
              </p:cNvSpPr>
              <p:nvPr/>
            </p:nvSpPr>
            <p:spPr bwMode="auto">
              <a:xfrm>
                <a:off x="7540097" y="143629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3"/>
                    </a:lnTo>
                    <a:lnTo>
                      <a:pt x="47" y="26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2"/>
                    </a:lnTo>
                    <a:lnTo>
                      <a:pt x="31" y="33"/>
                    </a:lnTo>
                    <a:lnTo>
                      <a:pt x="26" y="34"/>
                    </a:lnTo>
                    <a:lnTo>
                      <a:pt x="21" y="33"/>
                    </a:lnTo>
                    <a:lnTo>
                      <a:pt x="16" y="32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6"/>
                    </a:lnTo>
                    <a:lnTo>
                      <a:pt x="2" y="23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137" name="Freeform 44"/>
              <p:cNvSpPr>
                <a:spLocks/>
              </p:cNvSpPr>
              <p:nvPr/>
            </p:nvSpPr>
            <p:spPr bwMode="auto">
              <a:xfrm>
                <a:off x="7989181" y="1436298"/>
                <a:ext cx="193923" cy="50850"/>
              </a:xfrm>
              <a:custGeom>
                <a:avLst/>
                <a:gdLst>
                  <a:gd name="T0" fmla="*/ 2147483647 w 51"/>
                  <a:gd name="T1" fmla="*/ 2147483647 h 35"/>
                  <a:gd name="T2" fmla="*/ 2147483647 w 51"/>
                  <a:gd name="T3" fmla="*/ 2147483647 h 35"/>
                  <a:gd name="T4" fmla="*/ 2147483647 w 51"/>
                  <a:gd name="T5" fmla="*/ 2147483647 h 35"/>
                  <a:gd name="T6" fmla="*/ 2147483647 w 51"/>
                  <a:gd name="T7" fmla="*/ 2147483647 h 35"/>
                  <a:gd name="T8" fmla="*/ 2147483647 w 51"/>
                  <a:gd name="T9" fmla="*/ 2147483647 h 35"/>
                  <a:gd name="T10" fmla="*/ 2147483647 w 51"/>
                  <a:gd name="T11" fmla="*/ 2147483647 h 35"/>
                  <a:gd name="T12" fmla="*/ 2147483647 w 51"/>
                  <a:gd name="T13" fmla="*/ 2147483647 h 35"/>
                  <a:gd name="T14" fmla="*/ 2147483647 w 51"/>
                  <a:gd name="T15" fmla="*/ 2147483647 h 35"/>
                  <a:gd name="T16" fmla="*/ 2147483647 w 51"/>
                  <a:gd name="T17" fmla="*/ 2147483647 h 35"/>
                  <a:gd name="T18" fmla="*/ 2147483647 w 51"/>
                  <a:gd name="T19" fmla="*/ 2147483647 h 35"/>
                  <a:gd name="T20" fmla="*/ 2147483647 w 51"/>
                  <a:gd name="T21" fmla="*/ 2147483647 h 35"/>
                  <a:gd name="T22" fmla="*/ 2147483647 w 51"/>
                  <a:gd name="T23" fmla="*/ 2147483647 h 35"/>
                  <a:gd name="T24" fmla="*/ 2147483647 w 51"/>
                  <a:gd name="T25" fmla="*/ 2147483647 h 35"/>
                  <a:gd name="T26" fmla="*/ 2147483647 w 51"/>
                  <a:gd name="T27" fmla="*/ 2147483647 h 35"/>
                  <a:gd name="T28" fmla="*/ 2147483647 w 51"/>
                  <a:gd name="T29" fmla="*/ 2147483647 h 35"/>
                  <a:gd name="T30" fmla="*/ 2147483647 w 51"/>
                  <a:gd name="T31" fmla="*/ 2147483647 h 35"/>
                  <a:gd name="T32" fmla="*/ 2147483647 w 51"/>
                  <a:gd name="T33" fmla="*/ 2147483647 h 35"/>
                  <a:gd name="T34" fmla="*/ 2147483647 w 51"/>
                  <a:gd name="T35" fmla="*/ 2147483647 h 35"/>
                  <a:gd name="T36" fmla="*/ 0 w 51"/>
                  <a:gd name="T37" fmla="*/ 2147483647 h 35"/>
                  <a:gd name="T38" fmla="*/ 0 w 51"/>
                  <a:gd name="T39" fmla="*/ 2147483647 h 35"/>
                  <a:gd name="T40" fmla="*/ 2147483647 w 51"/>
                  <a:gd name="T41" fmla="*/ 2147483647 h 35"/>
                  <a:gd name="T42" fmla="*/ 2147483647 w 51"/>
                  <a:gd name="T43" fmla="*/ 2147483647 h 35"/>
                  <a:gd name="T44" fmla="*/ 2147483647 w 51"/>
                  <a:gd name="T45" fmla="*/ 2147483647 h 35"/>
                  <a:gd name="T46" fmla="*/ 2147483647 w 51"/>
                  <a:gd name="T47" fmla="*/ 2147483647 h 35"/>
                  <a:gd name="T48" fmla="*/ 2147483647 w 51"/>
                  <a:gd name="T49" fmla="*/ 2147483647 h 35"/>
                  <a:gd name="T50" fmla="*/ 2147483647 w 51"/>
                  <a:gd name="T51" fmla="*/ 2147483647 h 35"/>
                  <a:gd name="T52" fmla="*/ 2147483647 w 51"/>
                  <a:gd name="T53" fmla="*/ 2147483647 h 35"/>
                  <a:gd name="T54" fmla="*/ 2147483647 w 51"/>
                  <a:gd name="T55" fmla="*/ 0 h 35"/>
                  <a:gd name="T56" fmla="*/ 2147483647 w 51"/>
                  <a:gd name="T57" fmla="*/ 0 h 35"/>
                  <a:gd name="T58" fmla="*/ 2147483647 w 51"/>
                  <a:gd name="T59" fmla="*/ 2147483647 h 35"/>
                  <a:gd name="T60" fmla="*/ 2147483647 w 51"/>
                  <a:gd name="T61" fmla="*/ 2147483647 h 35"/>
                  <a:gd name="T62" fmla="*/ 2147483647 w 51"/>
                  <a:gd name="T63" fmla="*/ 2147483647 h 35"/>
                  <a:gd name="T64" fmla="*/ 2147483647 w 51"/>
                  <a:gd name="T65" fmla="*/ 2147483647 h 35"/>
                  <a:gd name="T66" fmla="*/ 2147483647 w 51"/>
                  <a:gd name="T67" fmla="*/ 2147483647 h 35"/>
                  <a:gd name="T68" fmla="*/ 2147483647 w 51"/>
                  <a:gd name="T69" fmla="*/ 2147483647 h 35"/>
                  <a:gd name="T70" fmla="*/ 2147483647 w 51"/>
                  <a:gd name="T71" fmla="*/ 2147483647 h 35"/>
                  <a:gd name="T72" fmla="*/ 2147483647 w 51"/>
                  <a:gd name="T73" fmla="*/ 2147483647 h 35"/>
                  <a:gd name="T74" fmla="*/ 2147483647 w 51"/>
                  <a:gd name="T75" fmla="*/ 2147483647 h 3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5"/>
                  <a:gd name="T116" fmla="*/ 51 w 51"/>
                  <a:gd name="T117" fmla="*/ 35 h 3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5">
                    <a:moveTo>
                      <a:pt x="51" y="18"/>
                    </a:moveTo>
                    <a:lnTo>
                      <a:pt x="51" y="18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30"/>
                    </a:lnTo>
                    <a:lnTo>
                      <a:pt x="40" y="32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5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2"/>
                    </a:lnTo>
                    <a:lnTo>
                      <a:pt x="8" y="30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6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138" name="Freeform 45"/>
              <p:cNvSpPr>
                <a:spLocks/>
              </p:cNvSpPr>
              <p:nvPr/>
            </p:nvSpPr>
            <p:spPr bwMode="auto">
              <a:xfrm>
                <a:off x="8387233" y="143629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1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7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5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139" name="Freeform 46"/>
              <p:cNvSpPr>
                <a:spLocks/>
              </p:cNvSpPr>
              <p:nvPr/>
            </p:nvSpPr>
            <p:spPr bwMode="auto">
              <a:xfrm>
                <a:off x="7412514" y="1578678"/>
                <a:ext cx="188821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140" name="Freeform 47"/>
              <p:cNvSpPr>
                <a:spLocks/>
              </p:cNvSpPr>
              <p:nvPr/>
            </p:nvSpPr>
            <p:spPr bwMode="auto">
              <a:xfrm>
                <a:off x="7830979" y="1583764"/>
                <a:ext cx="193923" cy="4576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2147483647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2147483647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5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141" name="Freeform 48"/>
              <p:cNvSpPr>
                <a:spLocks/>
              </p:cNvSpPr>
              <p:nvPr/>
            </p:nvSpPr>
            <p:spPr bwMode="auto">
              <a:xfrm>
                <a:off x="8254549" y="1573594"/>
                <a:ext cx="188818" cy="4576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2147483647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2147483647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1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6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142" name="Freeform 49"/>
              <p:cNvSpPr>
                <a:spLocks/>
              </p:cNvSpPr>
              <p:nvPr/>
            </p:nvSpPr>
            <p:spPr bwMode="auto">
              <a:xfrm>
                <a:off x="7330862" y="1710888"/>
                <a:ext cx="193923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5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143" name="Freeform 50"/>
              <p:cNvSpPr>
                <a:spLocks/>
              </p:cNvSpPr>
              <p:nvPr/>
            </p:nvSpPr>
            <p:spPr bwMode="auto">
              <a:xfrm>
                <a:off x="7728915" y="1710888"/>
                <a:ext cx="188821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0" y="20"/>
                    </a:lnTo>
                    <a:lnTo>
                      <a:pt x="49" y="24"/>
                    </a:lnTo>
                    <a:lnTo>
                      <a:pt x="47" y="26"/>
                    </a:lnTo>
                    <a:lnTo>
                      <a:pt x="43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5" y="34"/>
                    </a:lnTo>
                    <a:lnTo>
                      <a:pt x="20" y="34"/>
                    </a:lnTo>
                    <a:lnTo>
                      <a:pt x="15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40" y="3"/>
                    </a:lnTo>
                    <a:lnTo>
                      <a:pt x="43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0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144" name="Freeform 51"/>
              <p:cNvSpPr>
                <a:spLocks/>
              </p:cNvSpPr>
              <p:nvPr/>
            </p:nvSpPr>
            <p:spPr bwMode="auto">
              <a:xfrm>
                <a:off x="8121865" y="171088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6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145" name="Line 52"/>
              <p:cNvSpPr>
                <a:spLocks noChangeShapeType="1"/>
              </p:cNvSpPr>
              <p:nvPr/>
            </p:nvSpPr>
            <p:spPr bwMode="auto">
              <a:xfrm>
                <a:off x="7417619" y="1456638"/>
                <a:ext cx="1214570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46" name="Line 53"/>
              <p:cNvSpPr>
                <a:spLocks noChangeShapeType="1"/>
              </p:cNvSpPr>
              <p:nvPr/>
            </p:nvSpPr>
            <p:spPr bwMode="auto">
              <a:xfrm>
                <a:off x="7310449" y="1593934"/>
                <a:ext cx="1224776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47" name="Line 54"/>
              <p:cNvSpPr>
                <a:spLocks noChangeShapeType="1"/>
              </p:cNvSpPr>
              <p:nvPr/>
            </p:nvSpPr>
            <p:spPr bwMode="auto">
              <a:xfrm>
                <a:off x="7182870" y="1726145"/>
                <a:ext cx="1219671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48" name="Line 55"/>
              <p:cNvSpPr>
                <a:spLocks noChangeShapeType="1"/>
              </p:cNvSpPr>
              <p:nvPr/>
            </p:nvSpPr>
            <p:spPr bwMode="auto">
              <a:xfrm flipV="1">
                <a:off x="7269624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49" name="Line 40"/>
              <p:cNvSpPr>
                <a:spLocks noChangeShapeType="1"/>
              </p:cNvSpPr>
              <p:nvPr/>
            </p:nvSpPr>
            <p:spPr bwMode="auto">
              <a:xfrm flipV="1">
                <a:off x="7728915" y="1380364"/>
                <a:ext cx="433777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50" name="Line 55"/>
              <p:cNvSpPr>
                <a:spLocks noChangeShapeType="1"/>
              </p:cNvSpPr>
              <p:nvPr/>
            </p:nvSpPr>
            <p:spPr bwMode="auto">
              <a:xfrm flipV="1">
                <a:off x="7713606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51" name="Line 40"/>
              <p:cNvSpPr>
                <a:spLocks noChangeShapeType="1"/>
              </p:cNvSpPr>
              <p:nvPr/>
            </p:nvSpPr>
            <p:spPr bwMode="auto">
              <a:xfrm flipV="1">
                <a:off x="8126967" y="1380364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52" name="Line 55"/>
              <p:cNvSpPr>
                <a:spLocks noChangeShapeType="1"/>
              </p:cNvSpPr>
              <p:nvPr/>
            </p:nvSpPr>
            <p:spPr bwMode="auto">
              <a:xfrm flipV="1">
                <a:off x="8111659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2153" name="Group 261"/>
              <p:cNvGrpSpPr>
                <a:grpSpLocks/>
              </p:cNvGrpSpPr>
              <p:nvPr/>
            </p:nvGrpSpPr>
            <p:grpSpPr bwMode="auto">
              <a:xfrm>
                <a:off x="7315885" y="1426210"/>
                <a:ext cx="1245206" cy="324081"/>
                <a:chOff x="7315885" y="1426210"/>
                <a:chExt cx="1245206" cy="324081"/>
              </a:xfrm>
            </p:grpSpPr>
            <p:sp>
              <p:nvSpPr>
                <p:cNvPr id="2154" name="Freeform 58"/>
                <p:cNvSpPr>
                  <a:spLocks/>
                </p:cNvSpPr>
                <p:nvPr/>
              </p:nvSpPr>
              <p:spPr bwMode="auto">
                <a:xfrm>
                  <a:off x="7529890" y="1426127"/>
                  <a:ext cx="188818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3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2"/>
                      </a:lnTo>
                      <a:lnTo>
                        <a:pt x="31" y="33"/>
                      </a:lnTo>
                      <a:lnTo>
                        <a:pt x="26" y="34"/>
                      </a:lnTo>
                      <a:lnTo>
                        <a:pt x="21" y="33"/>
                      </a:lnTo>
                      <a:lnTo>
                        <a:pt x="16" y="32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155" name="Freeform 59"/>
                <p:cNvSpPr>
                  <a:spLocks/>
                </p:cNvSpPr>
                <p:nvPr/>
              </p:nvSpPr>
              <p:spPr bwMode="auto">
                <a:xfrm>
                  <a:off x="7978975" y="1426127"/>
                  <a:ext cx="188818" cy="45766"/>
                </a:xfrm>
                <a:custGeom>
                  <a:avLst/>
                  <a:gdLst>
                    <a:gd name="T0" fmla="*/ 2147483647 w 51"/>
                    <a:gd name="T1" fmla="*/ 2147483647 h 35"/>
                    <a:gd name="T2" fmla="*/ 2147483647 w 51"/>
                    <a:gd name="T3" fmla="*/ 2147483647 h 35"/>
                    <a:gd name="T4" fmla="*/ 2147483647 w 51"/>
                    <a:gd name="T5" fmla="*/ 2147483647 h 35"/>
                    <a:gd name="T6" fmla="*/ 2147483647 w 51"/>
                    <a:gd name="T7" fmla="*/ 2147483647 h 35"/>
                    <a:gd name="T8" fmla="*/ 2147483647 w 51"/>
                    <a:gd name="T9" fmla="*/ 2147483647 h 35"/>
                    <a:gd name="T10" fmla="*/ 2147483647 w 51"/>
                    <a:gd name="T11" fmla="*/ 2147483647 h 35"/>
                    <a:gd name="T12" fmla="*/ 2147483647 w 51"/>
                    <a:gd name="T13" fmla="*/ 2147483647 h 35"/>
                    <a:gd name="T14" fmla="*/ 2147483647 w 51"/>
                    <a:gd name="T15" fmla="*/ 2147483647 h 35"/>
                    <a:gd name="T16" fmla="*/ 2147483647 w 51"/>
                    <a:gd name="T17" fmla="*/ 2147483647 h 35"/>
                    <a:gd name="T18" fmla="*/ 2147483647 w 51"/>
                    <a:gd name="T19" fmla="*/ 2147483647 h 35"/>
                    <a:gd name="T20" fmla="*/ 2147483647 w 51"/>
                    <a:gd name="T21" fmla="*/ 2147483647 h 35"/>
                    <a:gd name="T22" fmla="*/ 2147483647 w 51"/>
                    <a:gd name="T23" fmla="*/ 2147483647 h 35"/>
                    <a:gd name="T24" fmla="*/ 2147483647 w 51"/>
                    <a:gd name="T25" fmla="*/ 2147483647 h 35"/>
                    <a:gd name="T26" fmla="*/ 2147483647 w 51"/>
                    <a:gd name="T27" fmla="*/ 2147483647 h 35"/>
                    <a:gd name="T28" fmla="*/ 2147483647 w 51"/>
                    <a:gd name="T29" fmla="*/ 2147483647 h 35"/>
                    <a:gd name="T30" fmla="*/ 2147483647 w 51"/>
                    <a:gd name="T31" fmla="*/ 2147483647 h 35"/>
                    <a:gd name="T32" fmla="*/ 2147483647 w 51"/>
                    <a:gd name="T33" fmla="*/ 2147483647 h 35"/>
                    <a:gd name="T34" fmla="*/ 2147483647 w 51"/>
                    <a:gd name="T35" fmla="*/ 2147483647 h 35"/>
                    <a:gd name="T36" fmla="*/ 0 w 51"/>
                    <a:gd name="T37" fmla="*/ 2147483647 h 35"/>
                    <a:gd name="T38" fmla="*/ 0 w 51"/>
                    <a:gd name="T39" fmla="*/ 2147483647 h 35"/>
                    <a:gd name="T40" fmla="*/ 2147483647 w 51"/>
                    <a:gd name="T41" fmla="*/ 2147483647 h 35"/>
                    <a:gd name="T42" fmla="*/ 2147483647 w 51"/>
                    <a:gd name="T43" fmla="*/ 2147483647 h 35"/>
                    <a:gd name="T44" fmla="*/ 2147483647 w 51"/>
                    <a:gd name="T45" fmla="*/ 2147483647 h 35"/>
                    <a:gd name="T46" fmla="*/ 2147483647 w 51"/>
                    <a:gd name="T47" fmla="*/ 2147483647 h 35"/>
                    <a:gd name="T48" fmla="*/ 2147483647 w 51"/>
                    <a:gd name="T49" fmla="*/ 2147483647 h 35"/>
                    <a:gd name="T50" fmla="*/ 2147483647 w 51"/>
                    <a:gd name="T51" fmla="*/ 2147483647 h 35"/>
                    <a:gd name="T52" fmla="*/ 2147483647 w 51"/>
                    <a:gd name="T53" fmla="*/ 2147483647 h 35"/>
                    <a:gd name="T54" fmla="*/ 2147483647 w 51"/>
                    <a:gd name="T55" fmla="*/ 0 h 35"/>
                    <a:gd name="T56" fmla="*/ 2147483647 w 51"/>
                    <a:gd name="T57" fmla="*/ 0 h 35"/>
                    <a:gd name="T58" fmla="*/ 2147483647 w 51"/>
                    <a:gd name="T59" fmla="*/ 2147483647 h 35"/>
                    <a:gd name="T60" fmla="*/ 2147483647 w 51"/>
                    <a:gd name="T61" fmla="*/ 2147483647 h 35"/>
                    <a:gd name="T62" fmla="*/ 2147483647 w 51"/>
                    <a:gd name="T63" fmla="*/ 2147483647 h 35"/>
                    <a:gd name="T64" fmla="*/ 2147483647 w 51"/>
                    <a:gd name="T65" fmla="*/ 2147483647 h 35"/>
                    <a:gd name="T66" fmla="*/ 2147483647 w 51"/>
                    <a:gd name="T67" fmla="*/ 2147483647 h 35"/>
                    <a:gd name="T68" fmla="*/ 2147483647 w 51"/>
                    <a:gd name="T69" fmla="*/ 2147483647 h 35"/>
                    <a:gd name="T70" fmla="*/ 2147483647 w 51"/>
                    <a:gd name="T71" fmla="*/ 2147483647 h 35"/>
                    <a:gd name="T72" fmla="*/ 2147483647 w 51"/>
                    <a:gd name="T73" fmla="*/ 2147483647 h 35"/>
                    <a:gd name="T74" fmla="*/ 2147483647 w 51"/>
                    <a:gd name="T75" fmla="*/ 2147483647 h 3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5"/>
                    <a:gd name="T116" fmla="*/ 51 w 51"/>
                    <a:gd name="T117" fmla="*/ 35 h 3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5">
                      <a:moveTo>
                        <a:pt x="51" y="18"/>
                      </a:moveTo>
                      <a:lnTo>
                        <a:pt x="51" y="18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30"/>
                      </a:lnTo>
                      <a:lnTo>
                        <a:pt x="40" y="32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5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2"/>
                      </a:lnTo>
                      <a:lnTo>
                        <a:pt x="8" y="30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156" name="Freeform 60"/>
                <p:cNvSpPr>
                  <a:spLocks/>
                </p:cNvSpPr>
                <p:nvPr/>
              </p:nvSpPr>
              <p:spPr bwMode="auto">
                <a:xfrm>
                  <a:off x="8371922" y="1426127"/>
                  <a:ext cx="188821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5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157" name="Freeform 61"/>
                <p:cNvSpPr>
                  <a:spLocks/>
                </p:cNvSpPr>
                <p:nvPr/>
              </p:nvSpPr>
              <p:spPr bwMode="auto">
                <a:xfrm>
                  <a:off x="7402307" y="1573593"/>
                  <a:ext cx="188821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158" name="Freeform 62"/>
                <p:cNvSpPr>
                  <a:spLocks/>
                </p:cNvSpPr>
                <p:nvPr/>
              </p:nvSpPr>
              <p:spPr bwMode="auto">
                <a:xfrm>
                  <a:off x="7825878" y="1573593"/>
                  <a:ext cx="183717" cy="50850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5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159" name="Freeform 63"/>
                <p:cNvSpPr>
                  <a:spLocks/>
                </p:cNvSpPr>
                <p:nvPr/>
              </p:nvSpPr>
              <p:spPr bwMode="auto">
                <a:xfrm>
                  <a:off x="8239238" y="1568506"/>
                  <a:ext cx="188821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1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160" name="Freeform 64"/>
                <p:cNvSpPr>
                  <a:spLocks/>
                </p:cNvSpPr>
                <p:nvPr/>
              </p:nvSpPr>
              <p:spPr bwMode="auto">
                <a:xfrm>
                  <a:off x="7325760" y="1705803"/>
                  <a:ext cx="188818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161" name="Freeform 65"/>
                <p:cNvSpPr>
                  <a:spLocks/>
                </p:cNvSpPr>
                <p:nvPr/>
              </p:nvSpPr>
              <p:spPr bwMode="auto">
                <a:xfrm>
                  <a:off x="7718708" y="1705803"/>
                  <a:ext cx="183717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0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3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5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3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0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162" name="Freeform 66"/>
                <p:cNvSpPr>
                  <a:spLocks/>
                </p:cNvSpPr>
                <p:nvPr/>
              </p:nvSpPr>
              <p:spPr bwMode="auto">
                <a:xfrm>
                  <a:off x="8106554" y="1705803"/>
                  <a:ext cx="193923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</p:grpSp>
        <p:cxnSp>
          <p:nvCxnSpPr>
            <p:cNvPr id="2131" name="Straight Connector 2130"/>
            <p:cNvCxnSpPr/>
            <p:nvPr/>
          </p:nvCxnSpPr>
          <p:spPr>
            <a:xfrm>
              <a:off x="5076056" y="5195031"/>
              <a:ext cx="187062" cy="42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0" name="Straight Connector 2239"/>
          <p:cNvCxnSpPr/>
          <p:nvPr/>
        </p:nvCxnSpPr>
        <p:spPr>
          <a:xfrm rot="5400000" flipH="1" flipV="1">
            <a:off x="6614637" y="5784859"/>
            <a:ext cx="135905" cy="1045"/>
          </a:xfrm>
          <a:prstGeom prst="line">
            <a:avLst/>
          </a:prstGeom>
          <a:ln w="63500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1" name="Group 314"/>
          <p:cNvGrpSpPr/>
          <p:nvPr/>
        </p:nvGrpSpPr>
        <p:grpSpPr>
          <a:xfrm>
            <a:off x="6366661" y="5802369"/>
            <a:ext cx="398813" cy="882740"/>
            <a:chOff x="5076056" y="5133269"/>
            <a:chExt cx="695450" cy="841429"/>
          </a:xfrm>
        </p:grpSpPr>
        <p:grpSp>
          <p:nvGrpSpPr>
            <p:cNvPr id="2242" name="Group 440"/>
            <p:cNvGrpSpPr>
              <a:grpSpLocks/>
            </p:cNvGrpSpPr>
            <p:nvPr/>
          </p:nvGrpSpPr>
          <p:grpSpPr bwMode="auto">
            <a:xfrm>
              <a:off x="5146959" y="5832300"/>
              <a:ext cx="559678" cy="142398"/>
              <a:chOff x="7744288" y="2938915"/>
              <a:chExt cx="894558" cy="382135"/>
            </a:xfrm>
          </p:grpSpPr>
          <p:grpSp>
            <p:nvGrpSpPr>
              <p:cNvPr id="2371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375" name="Freeform 61"/>
                <p:cNvSpPr>
                  <a:spLocks/>
                </p:cNvSpPr>
                <p:nvPr/>
              </p:nvSpPr>
              <p:spPr bwMode="auto">
                <a:xfrm>
                  <a:off x="7744288" y="3144007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76" name="Freeform 63"/>
                <p:cNvSpPr>
                  <a:spLocks/>
                </p:cNvSpPr>
                <p:nvPr/>
              </p:nvSpPr>
              <p:spPr bwMode="auto">
                <a:xfrm>
                  <a:off x="8429072" y="2939131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77" name="Freeform 65"/>
                <p:cNvSpPr>
                  <a:spLocks/>
                </p:cNvSpPr>
                <p:nvPr/>
              </p:nvSpPr>
              <p:spPr bwMode="auto">
                <a:xfrm>
                  <a:off x="7744288" y="2939131"/>
                  <a:ext cx="894558" cy="204876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372" name="Straight Connector 1079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373" name="Straight Connector 1080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374" name="Rectangle 1081"/>
              <p:cNvSpPr>
                <a:spLocks noChangeArrowheads="1"/>
              </p:cNvSpPr>
              <p:nvPr/>
            </p:nvSpPr>
            <p:spPr bwMode="auto">
              <a:xfrm>
                <a:off x="7802157" y="3210765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243" name="Group 448"/>
            <p:cNvGrpSpPr>
              <a:grpSpLocks/>
            </p:cNvGrpSpPr>
            <p:nvPr/>
          </p:nvGrpSpPr>
          <p:grpSpPr bwMode="auto">
            <a:xfrm>
              <a:off x="5146959" y="5765369"/>
              <a:ext cx="559678" cy="142397"/>
              <a:chOff x="7744288" y="2938915"/>
              <a:chExt cx="894558" cy="382135"/>
            </a:xfrm>
          </p:grpSpPr>
          <p:grpSp>
            <p:nvGrpSpPr>
              <p:cNvPr id="2364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368" name="Freeform 61"/>
                <p:cNvSpPr>
                  <a:spLocks/>
                </p:cNvSpPr>
                <p:nvPr/>
              </p:nvSpPr>
              <p:spPr bwMode="auto">
                <a:xfrm>
                  <a:off x="7744288" y="3144066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69" name="Freeform 63"/>
                <p:cNvSpPr>
                  <a:spLocks/>
                </p:cNvSpPr>
                <p:nvPr/>
              </p:nvSpPr>
              <p:spPr bwMode="auto">
                <a:xfrm>
                  <a:off x="8429072" y="2939189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70" name="Freeform 65"/>
                <p:cNvSpPr>
                  <a:spLocks/>
                </p:cNvSpPr>
                <p:nvPr/>
              </p:nvSpPr>
              <p:spPr bwMode="auto">
                <a:xfrm>
                  <a:off x="7744288" y="2939189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365" name="Straight Connector 1072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366" name="Straight Connector 1073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367" name="Rectangle 1074"/>
              <p:cNvSpPr>
                <a:spLocks noChangeArrowheads="1"/>
              </p:cNvSpPr>
              <p:nvPr/>
            </p:nvSpPr>
            <p:spPr bwMode="auto">
              <a:xfrm>
                <a:off x="7802157" y="3210824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244" name="Group 456"/>
            <p:cNvGrpSpPr>
              <a:grpSpLocks/>
            </p:cNvGrpSpPr>
            <p:nvPr/>
          </p:nvGrpSpPr>
          <p:grpSpPr bwMode="auto">
            <a:xfrm>
              <a:off x="5146959" y="5698443"/>
              <a:ext cx="559678" cy="142397"/>
              <a:chOff x="7744288" y="2938915"/>
              <a:chExt cx="894558" cy="382135"/>
            </a:xfrm>
          </p:grpSpPr>
          <p:grpSp>
            <p:nvGrpSpPr>
              <p:cNvPr id="2357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361" name="Freeform 61"/>
                <p:cNvSpPr>
                  <a:spLocks/>
                </p:cNvSpPr>
                <p:nvPr/>
              </p:nvSpPr>
              <p:spPr bwMode="auto">
                <a:xfrm>
                  <a:off x="7744288" y="3144112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62" name="Freeform 63"/>
                <p:cNvSpPr>
                  <a:spLocks/>
                </p:cNvSpPr>
                <p:nvPr/>
              </p:nvSpPr>
              <p:spPr bwMode="auto">
                <a:xfrm>
                  <a:off x="8429072" y="2939235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63" name="Freeform 65"/>
                <p:cNvSpPr>
                  <a:spLocks/>
                </p:cNvSpPr>
                <p:nvPr/>
              </p:nvSpPr>
              <p:spPr bwMode="auto">
                <a:xfrm>
                  <a:off x="7744288" y="2939235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358" name="Straight Connector 1065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359" name="Straight Connector 1066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360" name="Rectangle 1067"/>
              <p:cNvSpPr>
                <a:spLocks noChangeArrowheads="1"/>
              </p:cNvSpPr>
              <p:nvPr/>
            </p:nvSpPr>
            <p:spPr bwMode="auto">
              <a:xfrm>
                <a:off x="7802157" y="3210871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245" name="Group 464"/>
            <p:cNvGrpSpPr>
              <a:grpSpLocks/>
            </p:cNvGrpSpPr>
            <p:nvPr/>
          </p:nvGrpSpPr>
          <p:grpSpPr bwMode="auto">
            <a:xfrm>
              <a:off x="5146959" y="5631517"/>
              <a:ext cx="559678" cy="142397"/>
              <a:chOff x="7744288" y="2938915"/>
              <a:chExt cx="894558" cy="382135"/>
            </a:xfrm>
          </p:grpSpPr>
          <p:grpSp>
            <p:nvGrpSpPr>
              <p:cNvPr id="2350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354" name="Freeform 61"/>
                <p:cNvSpPr>
                  <a:spLocks/>
                </p:cNvSpPr>
                <p:nvPr/>
              </p:nvSpPr>
              <p:spPr bwMode="auto">
                <a:xfrm>
                  <a:off x="7744288" y="3144157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55" name="Freeform 63"/>
                <p:cNvSpPr>
                  <a:spLocks/>
                </p:cNvSpPr>
                <p:nvPr/>
              </p:nvSpPr>
              <p:spPr bwMode="auto">
                <a:xfrm>
                  <a:off x="8429072" y="2939280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56" name="Freeform 65"/>
                <p:cNvSpPr>
                  <a:spLocks/>
                </p:cNvSpPr>
                <p:nvPr/>
              </p:nvSpPr>
              <p:spPr bwMode="auto">
                <a:xfrm>
                  <a:off x="7744288" y="2939280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351" name="Straight Connector 1058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352" name="Straight Connector 1059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353" name="Rectangle 1060"/>
              <p:cNvSpPr>
                <a:spLocks noChangeArrowheads="1"/>
              </p:cNvSpPr>
              <p:nvPr/>
            </p:nvSpPr>
            <p:spPr bwMode="auto">
              <a:xfrm>
                <a:off x="7802157" y="3210915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246" name="Group 472"/>
            <p:cNvGrpSpPr>
              <a:grpSpLocks/>
            </p:cNvGrpSpPr>
            <p:nvPr/>
          </p:nvGrpSpPr>
          <p:grpSpPr bwMode="auto">
            <a:xfrm>
              <a:off x="5146959" y="5564591"/>
              <a:ext cx="559678" cy="142397"/>
              <a:chOff x="7744288" y="2938915"/>
              <a:chExt cx="894558" cy="382135"/>
            </a:xfrm>
          </p:grpSpPr>
          <p:grpSp>
            <p:nvGrpSpPr>
              <p:cNvPr id="2343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347" name="Freeform 61"/>
                <p:cNvSpPr>
                  <a:spLocks/>
                </p:cNvSpPr>
                <p:nvPr/>
              </p:nvSpPr>
              <p:spPr bwMode="auto">
                <a:xfrm>
                  <a:off x="7744288" y="3144205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48" name="Freeform 63"/>
                <p:cNvSpPr>
                  <a:spLocks/>
                </p:cNvSpPr>
                <p:nvPr/>
              </p:nvSpPr>
              <p:spPr bwMode="auto">
                <a:xfrm>
                  <a:off x="8429072" y="2939328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49" name="Freeform 65"/>
                <p:cNvSpPr>
                  <a:spLocks/>
                </p:cNvSpPr>
                <p:nvPr/>
              </p:nvSpPr>
              <p:spPr bwMode="auto">
                <a:xfrm>
                  <a:off x="7744288" y="2939328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344" name="Straight Connector 1051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345" name="Straight Connector 1052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346" name="Rectangle 1053"/>
              <p:cNvSpPr>
                <a:spLocks noChangeArrowheads="1"/>
              </p:cNvSpPr>
              <p:nvPr/>
            </p:nvSpPr>
            <p:spPr bwMode="auto">
              <a:xfrm>
                <a:off x="7802157" y="3210963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247" name="Group 400"/>
            <p:cNvGrpSpPr>
              <a:grpSpLocks/>
            </p:cNvGrpSpPr>
            <p:nvPr/>
          </p:nvGrpSpPr>
          <p:grpSpPr bwMode="auto">
            <a:xfrm>
              <a:off x="5146959" y="5500475"/>
              <a:ext cx="559678" cy="142398"/>
              <a:chOff x="7744288" y="2938915"/>
              <a:chExt cx="894558" cy="382135"/>
            </a:xfrm>
          </p:grpSpPr>
          <p:grpSp>
            <p:nvGrpSpPr>
              <p:cNvPr id="2336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340" name="Freeform 61"/>
                <p:cNvSpPr>
                  <a:spLocks/>
                </p:cNvSpPr>
                <p:nvPr/>
              </p:nvSpPr>
              <p:spPr bwMode="auto">
                <a:xfrm>
                  <a:off x="7744288" y="3143615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41" name="Freeform 63"/>
                <p:cNvSpPr>
                  <a:spLocks/>
                </p:cNvSpPr>
                <p:nvPr/>
              </p:nvSpPr>
              <p:spPr bwMode="auto">
                <a:xfrm>
                  <a:off x="8429072" y="2938738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42" name="Freeform 65"/>
                <p:cNvSpPr>
                  <a:spLocks/>
                </p:cNvSpPr>
                <p:nvPr/>
              </p:nvSpPr>
              <p:spPr bwMode="auto">
                <a:xfrm>
                  <a:off x="7744288" y="2938738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337" name="Straight Connector 1122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338" name="Straight Connector 1123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339" name="Rectangle 1124"/>
              <p:cNvSpPr>
                <a:spLocks noChangeArrowheads="1"/>
              </p:cNvSpPr>
              <p:nvPr/>
            </p:nvSpPr>
            <p:spPr bwMode="auto">
              <a:xfrm>
                <a:off x="7802157" y="3210372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248" name="Group 408"/>
            <p:cNvGrpSpPr>
              <a:grpSpLocks/>
            </p:cNvGrpSpPr>
            <p:nvPr/>
          </p:nvGrpSpPr>
          <p:grpSpPr bwMode="auto">
            <a:xfrm>
              <a:off x="5146959" y="5433548"/>
              <a:ext cx="559678" cy="142397"/>
              <a:chOff x="7744288" y="2938915"/>
              <a:chExt cx="894558" cy="382135"/>
            </a:xfrm>
          </p:grpSpPr>
          <p:grpSp>
            <p:nvGrpSpPr>
              <p:cNvPr id="2329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333" name="Freeform 61"/>
                <p:cNvSpPr>
                  <a:spLocks/>
                </p:cNvSpPr>
                <p:nvPr/>
              </p:nvSpPr>
              <p:spPr bwMode="auto">
                <a:xfrm>
                  <a:off x="7744288" y="3143667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34" name="Freeform 63"/>
                <p:cNvSpPr>
                  <a:spLocks/>
                </p:cNvSpPr>
                <p:nvPr/>
              </p:nvSpPr>
              <p:spPr bwMode="auto">
                <a:xfrm>
                  <a:off x="8429072" y="2938789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35" name="Freeform 65"/>
                <p:cNvSpPr>
                  <a:spLocks/>
                </p:cNvSpPr>
                <p:nvPr/>
              </p:nvSpPr>
              <p:spPr bwMode="auto">
                <a:xfrm>
                  <a:off x="7744288" y="2938789"/>
                  <a:ext cx="894558" cy="204878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330" name="Straight Connector 1130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331" name="Straight Connector 1131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332" name="Rectangle 1132"/>
              <p:cNvSpPr>
                <a:spLocks noChangeArrowheads="1"/>
              </p:cNvSpPr>
              <p:nvPr/>
            </p:nvSpPr>
            <p:spPr bwMode="auto">
              <a:xfrm>
                <a:off x="7802157" y="3210424"/>
                <a:ext cx="255588" cy="57551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249" name="Group 416"/>
            <p:cNvGrpSpPr>
              <a:grpSpLocks/>
            </p:cNvGrpSpPr>
            <p:nvPr/>
          </p:nvGrpSpPr>
          <p:grpSpPr bwMode="auto">
            <a:xfrm>
              <a:off x="5146959" y="5366626"/>
              <a:ext cx="559678" cy="142398"/>
              <a:chOff x="7744288" y="2938915"/>
              <a:chExt cx="894558" cy="382135"/>
            </a:xfrm>
          </p:grpSpPr>
          <p:grpSp>
            <p:nvGrpSpPr>
              <p:cNvPr id="2322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326" name="Freeform 61"/>
                <p:cNvSpPr>
                  <a:spLocks/>
                </p:cNvSpPr>
                <p:nvPr/>
              </p:nvSpPr>
              <p:spPr bwMode="auto">
                <a:xfrm>
                  <a:off x="7744288" y="3143701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27" name="Freeform 63"/>
                <p:cNvSpPr>
                  <a:spLocks/>
                </p:cNvSpPr>
                <p:nvPr/>
              </p:nvSpPr>
              <p:spPr bwMode="auto">
                <a:xfrm>
                  <a:off x="8429072" y="2938824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28" name="Freeform 65"/>
                <p:cNvSpPr>
                  <a:spLocks/>
                </p:cNvSpPr>
                <p:nvPr/>
              </p:nvSpPr>
              <p:spPr bwMode="auto">
                <a:xfrm>
                  <a:off x="7744288" y="2938824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323" name="Straight Connector 1138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324" name="Straight Connector 1139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325" name="Rectangle 1140"/>
              <p:cNvSpPr>
                <a:spLocks noChangeArrowheads="1"/>
              </p:cNvSpPr>
              <p:nvPr/>
            </p:nvSpPr>
            <p:spPr bwMode="auto">
              <a:xfrm>
                <a:off x="7802157" y="3210458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250" name="Group 424"/>
            <p:cNvGrpSpPr>
              <a:grpSpLocks/>
            </p:cNvGrpSpPr>
            <p:nvPr/>
          </p:nvGrpSpPr>
          <p:grpSpPr bwMode="auto">
            <a:xfrm>
              <a:off x="5146959" y="5299696"/>
              <a:ext cx="559678" cy="142397"/>
              <a:chOff x="7744288" y="2938915"/>
              <a:chExt cx="894558" cy="382135"/>
            </a:xfrm>
          </p:grpSpPr>
          <p:grpSp>
            <p:nvGrpSpPr>
              <p:cNvPr id="2315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319" name="Freeform 61"/>
                <p:cNvSpPr>
                  <a:spLocks/>
                </p:cNvSpPr>
                <p:nvPr/>
              </p:nvSpPr>
              <p:spPr bwMode="auto">
                <a:xfrm>
                  <a:off x="7744288" y="3143758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20" name="Freeform 63"/>
                <p:cNvSpPr>
                  <a:spLocks/>
                </p:cNvSpPr>
                <p:nvPr/>
              </p:nvSpPr>
              <p:spPr bwMode="auto">
                <a:xfrm>
                  <a:off x="8429072" y="2938880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21" name="Freeform 65"/>
                <p:cNvSpPr>
                  <a:spLocks/>
                </p:cNvSpPr>
                <p:nvPr/>
              </p:nvSpPr>
              <p:spPr bwMode="auto">
                <a:xfrm>
                  <a:off x="7744288" y="2938880"/>
                  <a:ext cx="894558" cy="204878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316" name="Straight Connector 1146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317" name="Straight Connector 1147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318" name="Rectangle 1148"/>
              <p:cNvSpPr>
                <a:spLocks noChangeArrowheads="1"/>
              </p:cNvSpPr>
              <p:nvPr/>
            </p:nvSpPr>
            <p:spPr bwMode="auto">
              <a:xfrm>
                <a:off x="7802157" y="3210515"/>
                <a:ext cx="255588" cy="57551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251" name="Group 432"/>
            <p:cNvGrpSpPr>
              <a:grpSpLocks/>
            </p:cNvGrpSpPr>
            <p:nvPr/>
          </p:nvGrpSpPr>
          <p:grpSpPr bwMode="auto">
            <a:xfrm>
              <a:off x="5146959" y="5232774"/>
              <a:ext cx="559678" cy="142398"/>
              <a:chOff x="7744288" y="2938915"/>
              <a:chExt cx="894558" cy="382135"/>
            </a:xfrm>
          </p:grpSpPr>
          <p:grpSp>
            <p:nvGrpSpPr>
              <p:cNvPr id="2308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312" name="Freeform 61"/>
                <p:cNvSpPr>
                  <a:spLocks/>
                </p:cNvSpPr>
                <p:nvPr/>
              </p:nvSpPr>
              <p:spPr bwMode="auto">
                <a:xfrm>
                  <a:off x="7744288" y="3143792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13" name="Freeform 63"/>
                <p:cNvSpPr>
                  <a:spLocks/>
                </p:cNvSpPr>
                <p:nvPr/>
              </p:nvSpPr>
              <p:spPr bwMode="auto">
                <a:xfrm>
                  <a:off x="8429072" y="2938915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314" name="Freeform 65"/>
                <p:cNvSpPr>
                  <a:spLocks/>
                </p:cNvSpPr>
                <p:nvPr/>
              </p:nvSpPr>
              <p:spPr bwMode="auto">
                <a:xfrm>
                  <a:off x="7744288" y="2938915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309" name="Straight Connector 1154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310" name="Straight Connector 1155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311" name="Rectangle 1156"/>
              <p:cNvSpPr>
                <a:spLocks noChangeArrowheads="1"/>
              </p:cNvSpPr>
              <p:nvPr/>
            </p:nvSpPr>
            <p:spPr bwMode="auto">
              <a:xfrm>
                <a:off x="7802157" y="3210549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cxnSp>
          <p:nvCxnSpPr>
            <p:cNvPr id="2252" name="Straight Connector 1217"/>
            <p:cNvCxnSpPr>
              <a:cxnSpLocks noChangeShapeType="1"/>
            </p:cNvCxnSpPr>
            <p:nvPr/>
          </p:nvCxnSpPr>
          <p:spPr bwMode="auto">
            <a:xfrm>
              <a:off x="5083599" y="534600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253" name="Straight Connector 1265"/>
            <p:cNvCxnSpPr>
              <a:cxnSpLocks noChangeShapeType="1"/>
            </p:cNvCxnSpPr>
            <p:nvPr/>
          </p:nvCxnSpPr>
          <p:spPr bwMode="auto">
            <a:xfrm>
              <a:off x="5083599" y="541291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254" name="Straight Connector 1266"/>
            <p:cNvCxnSpPr>
              <a:cxnSpLocks noChangeShapeType="1"/>
            </p:cNvCxnSpPr>
            <p:nvPr/>
          </p:nvCxnSpPr>
          <p:spPr bwMode="auto">
            <a:xfrm>
              <a:off x="5083599" y="5478965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255" name="Straight Connector 1267"/>
            <p:cNvCxnSpPr>
              <a:cxnSpLocks noChangeShapeType="1"/>
            </p:cNvCxnSpPr>
            <p:nvPr/>
          </p:nvCxnSpPr>
          <p:spPr bwMode="auto">
            <a:xfrm>
              <a:off x="5083599" y="554587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256" name="Straight Connector 1268"/>
            <p:cNvCxnSpPr>
              <a:cxnSpLocks noChangeShapeType="1"/>
            </p:cNvCxnSpPr>
            <p:nvPr/>
          </p:nvCxnSpPr>
          <p:spPr bwMode="auto">
            <a:xfrm>
              <a:off x="5083599" y="561192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257" name="Straight Connector 1269"/>
            <p:cNvCxnSpPr>
              <a:cxnSpLocks noChangeShapeType="1"/>
            </p:cNvCxnSpPr>
            <p:nvPr/>
          </p:nvCxnSpPr>
          <p:spPr bwMode="auto">
            <a:xfrm>
              <a:off x="5083599" y="567883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258" name="Straight Connector 1270"/>
            <p:cNvCxnSpPr>
              <a:cxnSpLocks noChangeShapeType="1"/>
            </p:cNvCxnSpPr>
            <p:nvPr/>
          </p:nvCxnSpPr>
          <p:spPr bwMode="auto">
            <a:xfrm>
              <a:off x="5083599" y="574488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259" name="Straight Connector 1271"/>
            <p:cNvCxnSpPr>
              <a:cxnSpLocks noChangeShapeType="1"/>
            </p:cNvCxnSpPr>
            <p:nvPr/>
          </p:nvCxnSpPr>
          <p:spPr bwMode="auto">
            <a:xfrm>
              <a:off x="5083599" y="581179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260" name="Straight Connector 1300"/>
            <p:cNvCxnSpPr>
              <a:cxnSpLocks noChangeShapeType="1"/>
            </p:cNvCxnSpPr>
            <p:nvPr/>
          </p:nvCxnSpPr>
          <p:spPr bwMode="auto">
            <a:xfrm>
              <a:off x="5076056" y="5189884"/>
              <a:ext cx="2" cy="61538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</p:spPr>
        </p:cxnSp>
        <p:sp>
          <p:nvSpPr>
            <p:cNvPr id="2261" name="Freeform 62"/>
            <p:cNvSpPr>
              <a:spLocks/>
            </p:cNvSpPr>
            <p:nvPr/>
          </p:nvSpPr>
          <p:spPr bwMode="auto">
            <a:xfrm>
              <a:off x="5622157" y="5133269"/>
              <a:ext cx="149349" cy="135533"/>
            </a:xfrm>
            <a:custGeom>
              <a:avLst/>
              <a:gdLst>
                <a:gd name="T0" fmla="*/ 0 w 127"/>
                <a:gd name="T1" fmla="*/ 2147483647 h 232"/>
                <a:gd name="T2" fmla="*/ 2147483647 w 127"/>
                <a:gd name="T3" fmla="*/ 0 h 232"/>
                <a:gd name="T4" fmla="*/ 2147483647 w 127"/>
                <a:gd name="T5" fmla="*/ 2147483647 h 232"/>
                <a:gd name="T6" fmla="*/ 0 w 127"/>
                <a:gd name="T7" fmla="*/ 2147483647 h 232"/>
                <a:gd name="T8" fmla="*/ 0 w 127"/>
                <a:gd name="T9" fmla="*/ 2147483647 h 232"/>
                <a:gd name="T10" fmla="*/ 0 w 127"/>
                <a:gd name="T11" fmla="*/ 2147483647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232"/>
                <a:gd name="T20" fmla="*/ 127 w 127"/>
                <a:gd name="T21" fmla="*/ 232 h 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232">
                  <a:moveTo>
                    <a:pt x="0" y="125"/>
                  </a:moveTo>
                  <a:lnTo>
                    <a:pt x="127" y="0"/>
                  </a:lnTo>
                  <a:lnTo>
                    <a:pt x="127" y="106"/>
                  </a:lnTo>
                  <a:lnTo>
                    <a:pt x="0" y="23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015B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262" name="Freeform 63"/>
            <p:cNvSpPr>
              <a:spLocks/>
            </p:cNvSpPr>
            <p:nvPr/>
          </p:nvSpPr>
          <p:spPr bwMode="auto">
            <a:xfrm>
              <a:off x="5622157" y="5133269"/>
              <a:ext cx="149349" cy="135533"/>
            </a:xfrm>
            <a:custGeom>
              <a:avLst/>
              <a:gdLst>
                <a:gd name="T0" fmla="*/ 0 w 127"/>
                <a:gd name="T1" fmla="*/ 2147483647 h 232"/>
                <a:gd name="T2" fmla="*/ 2147483647 w 127"/>
                <a:gd name="T3" fmla="*/ 0 h 232"/>
                <a:gd name="T4" fmla="*/ 2147483647 w 127"/>
                <a:gd name="T5" fmla="*/ 2147483647 h 232"/>
                <a:gd name="T6" fmla="*/ 0 w 127"/>
                <a:gd name="T7" fmla="*/ 2147483647 h 232"/>
                <a:gd name="T8" fmla="*/ 0 w 127"/>
                <a:gd name="T9" fmla="*/ 2147483647 h 232"/>
                <a:gd name="T10" fmla="*/ 0 w 127"/>
                <a:gd name="T11" fmla="*/ 2147483647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232"/>
                <a:gd name="T20" fmla="*/ 127 w 127"/>
                <a:gd name="T21" fmla="*/ 232 h 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232">
                  <a:moveTo>
                    <a:pt x="0" y="125"/>
                  </a:moveTo>
                  <a:lnTo>
                    <a:pt x="127" y="0"/>
                  </a:lnTo>
                  <a:lnTo>
                    <a:pt x="127" y="106"/>
                  </a:lnTo>
                  <a:lnTo>
                    <a:pt x="0" y="23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666699"/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263" name="Freeform 60"/>
            <p:cNvSpPr>
              <a:spLocks/>
            </p:cNvSpPr>
            <p:nvPr/>
          </p:nvSpPr>
          <p:spPr bwMode="auto">
            <a:xfrm>
              <a:off x="5137908" y="5216476"/>
              <a:ext cx="484249" cy="52326"/>
            </a:xfrm>
            <a:custGeom>
              <a:avLst/>
              <a:gdLst>
                <a:gd name="T0" fmla="*/ 0 w 414"/>
                <a:gd name="T1" fmla="*/ 0 h 107"/>
                <a:gd name="T2" fmla="*/ 0 w 414"/>
                <a:gd name="T3" fmla="*/ 2147483647 h 107"/>
                <a:gd name="T4" fmla="*/ 2147483647 w 414"/>
                <a:gd name="T5" fmla="*/ 2147483647 h 107"/>
                <a:gd name="T6" fmla="*/ 2147483647 w 414"/>
                <a:gd name="T7" fmla="*/ 0 h 107"/>
                <a:gd name="T8" fmla="*/ 0 w 414"/>
                <a:gd name="T9" fmla="*/ 0 h 107"/>
                <a:gd name="T10" fmla="*/ 0 w 414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07"/>
                <a:gd name="T20" fmla="*/ 414 w 414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07">
                  <a:moveTo>
                    <a:pt x="0" y="0"/>
                  </a:moveTo>
                  <a:lnTo>
                    <a:pt x="0" y="107"/>
                  </a:lnTo>
                  <a:lnTo>
                    <a:pt x="414" y="107"/>
                  </a:lnTo>
                  <a:lnTo>
                    <a:pt x="4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96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264" name="Freeform 61"/>
            <p:cNvSpPr>
              <a:spLocks/>
            </p:cNvSpPr>
            <p:nvPr/>
          </p:nvSpPr>
          <p:spPr bwMode="auto">
            <a:xfrm>
              <a:off x="5137908" y="5216476"/>
              <a:ext cx="484249" cy="52326"/>
            </a:xfrm>
            <a:custGeom>
              <a:avLst/>
              <a:gdLst>
                <a:gd name="T0" fmla="*/ 0 w 414"/>
                <a:gd name="T1" fmla="*/ 0 h 107"/>
                <a:gd name="T2" fmla="*/ 0 w 414"/>
                <a:gd name="T3" fmla="*/ 2147483647 h 107"/>
                <a:gd name="T4" fmla="*/ 2147483647 w 414"/>
                <a:gd name="T5" fmla="*/ 2147483647 h 107"/>
                <a:gd name="T6" fmla="*/ 2147483647 w 414"/>
                <a:gd name="T7" fmla="*/ 0 h 107"/>
                <a:gd name="T8" fmla="*/ 0 w 414"/>
                <a:gd name="T9" fmla="*/ 0 h 107"/>
                <a:gd name="T10" fmla="*/ 0 w 414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07"/>
                <a:gd name="T20" fmla="*/ 414 w 414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07">
                  <a:moveTo>
                    <a:pt x="0" y="0"/>
                  </a:moveTo>
                  <a:lnTo>
                    <a:pt x="0" y="107"/>
                  </a:lnTo>
                  <a:lnTo>
                    <a:pt x="414" y="107"/>
                  </a:lnTo>
                  <a:lnTo>
                    <a:pt x="4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99">
                <a:alpha val="79999"/>
              </a:srgbClr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265" name="Freeform 64"/>
            <p:cNvSpPr>
              <a:spLocks/>
            </p:cNvSpPr>
            <p:nvPr/>
          </p:nvSpPr>
          <p:spPr bwMode="auto">
            <a:xfrm>
              <a:off x="5137908" y="5133269"/>
              <a:ext cx="633598" cy="83207"/>
            </a:xfrm>
            <a:custGeom>
              <a:avLst/>
              <a:gdLst>
                <a:gd name="T0" fmla="*/ 2147483647 w 541"/>
                <a:gd name="T1" fmla="*/ 2147483647 h 125"/>
                <a:gd name="T2" fmla="*/ 2147483647 w 541"/>
                <a:gd name="T3" fmla="*/ 0 h 125"/>
                <a:gd name="T4" fmla="*/ 2147483647 w 541"/>
                <a:gd name="T5" fmla="*/ 0 h 125"/>
                <a:gd name="T6" fmla="*/ 0 w 541"/>
                <a:gd name="T7" fmla="*/ 2147483647 h 125"/>
                <a:gd name="T8" fmla="*/ 2147483647 w 541"/>
                <a:gd name="T9" fmla="*/ 2147483647 h 125"/>
                <a:gd name="T10" fmla="*/ 2147483647 w 541"/>
                <a:gd name="T11" fmla="*/ 2147483647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1"/>
                <a:gd name="T19" fmla="*/ 0 h 125"/>
                <a:gd name="T20" fmla="*/ 541 w 541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1" h="125">
                  <a:moveTo>
                    <a:pt x="414" y="125"/>
                  </a:moveTo>
                  <a:lnTo>
                    <a:pt x="541" y="0"/>
                  </a:lnTo>
                  <a:lnTo>
                    <a:pt x="128" y="0"/>
                  </a:lnTo>
                  <a:lnTo>
                    <a:pt x="0" y="125"/>
                  </a:lnTo>
                  <a:lnTo>
                    <a:pt x="414" y="125"/>
                  </a:lnTo>
                  <a:close/>
                </a:path>
              </a:pathLst>
            </a:custGeom>
            <a:solidFill>
              <a:srgbClr val="46AF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266" name="Freeform 65"/>
            <p:cNvSpPr>
              <a:spLocks/>
            </p:cNvSpPr>
            <p:nvPr/>
          </p:nvSpPr>
          <p:spPr bwMode="auto">
            <a:xfrm>
              <a:off x="5137908" y="5133269"/>
              <a:ext cx="633598" cy="83207"/>
            </a:xfrm>
            <a:custGeom>
              <a:avLst/>
              <a:gdLst>
                <a:gd name="T0" fmla="*/ 2147483647 w 541"/>
                <a:gd name="T1" fmla="*/ 2147483647 h 125"/>
                <a:gd name="T2" fmla="*/ 2147483647 w 541"/>
                <a:gd name="T3" fmla="*/ 0 h 125"/>
                <a:gd name="T4" fmla="*/ 2147483647 w 541"/>
                <a:gd name="T5" fmla="*/ 0 h 125"/>
                <a:gd name="T6" fmla="*/ 0 w 541"/>
                <a:gd name="T7" fmla="*/ 2147483647 h 125"/>
                <a:gd name="T8" fmla="*/ 2147483647 w 541"/>
                <a:gd name="T9" fmla="*/ 2147483647 h 125"/>
                <a:gd name="T10" fmla="*/ 2147483647 w 541"/>
                <a:gd name="T11" fmla="*/ 2147483647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1"/>
                <a:gd name="T19" fmla="*/ 0 h 125"/>
                <a:gd name="T20" fmla="*/ 541 w 541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1" h="125">
                  <a:moveTo>
                    <a:pt x="414" y="125"/>
                  </a:moveTo>
                  <a:lnTo>
                    <a:pt x="541" y="0"/>
                  </a:lnTo>
                  <a:lnTo>
                    <a:pt x="128" y="0"/>
                  </a:lnTo>
                  <a:lnTo>
                    <a:pt x="0" y="125"/>
                  </a:lnTo>
                  <a:lnTo>
                    <a:pt x="414" y="125"/>
                  </a:lnTo>
                  <a:close/>
                </a:path>
              </a:pathLst>
            </a:custGeom>
            <a:solidFill>
              <a:srgbClr val="666699">
                <a:alpha val="59999"/>
              </a:srgbClr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2267" name="Group 264"/>
            <p:cNvGrpSpPr>
              <a:grpSpLocks/>
            </p:cNvGrpSpPr>
            <p:nvPr/>
          </p:nvGrpSpPr>
          <p:grpSpPr bwMode="auto">
            <a:xfrm>
              <a:off x="5226916" y="5221282"/>
              <a:ext cx="306844" cy="44937"/>
              <a:chOff x="4137031" y="6365866"/>
              <a:chExt cx="427098" cy="149361"/>
            </a:xfrm>
          </p:grpSpPr>
          <p:sp>
            <p:nvSpPr>
              <p:cNvPr id="2301" name="Freeform 82"/>
              <p:cNvSpPr>
                <a:spLocks/>
              </p:cNvSpPr>
              <p:nvPr/>
            </p:nvSpPr>
            <p:spPr bwMode="auto">
              <a:xfrm>
                <a:off x="4137027" y="6426873"/>
                <a:ext cx="140686" cy="28512"/>
              </a:xfrm>
              <a:custGeom>
                <a:avLst/>
                <a:gdLst>
                  <a:gd name="T0" fmla="*/ 2147483647 w 87"/>
                  <a:gd name="T1" fmla="*/ 2147483647 h 16"/>
                  <a:gd name="T2" fmla="*/ 2147483647 w 87"/>
                  <a:gd name="T3" fmla="*/ 2147483647 h 16"/>
                  <a:gd name="T4" fmla="*/ 2147483647 w 87"/>
                  <a:gd name="T5" fmla="*/ 0 h 16"/>
                  <a:gd name="T6" fmla="*/ 0 w 87"/>
                  <a:gd name="T7" fmla="*/ 2147483647 h 16"/>
                  <a:gd name="T8" fmla="*/ 2147483647 w 87"/>
                  <a:gd name="T9" fmla="*/ 2147483647 h 16"/>
                  <a:gd name="T10" fmla="*/ 2147483647 w 87"/>
                  <a:gd name="T11" fmla="*/ 2147483647 h 16"/>
                  <a:gd name="T12" fmla="*/ 2147483647 w 87"/>
                  <a:gd name="T13" fmla="*/ 2147483647 h 16"/>
                  <a:gd name="T14" fmla="*/ 2147483647 w 87"/>
                  <a:gd name="T15" fmla="*/ 2147483647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6"/>
                  <a:gd name="T26" fmla="*/ 87 w 87"/>
                  <a:gd name="T27" fmla="*/ 16 h 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6">
                    <a:moveTo>
                      <a:pt x="87" y="7"/>
                    </a:moveTo>
                    <a:lnTo>
                      <a:pt x="23" y="7"/>
                    </a:lnTo>
                    <a:lnTo>
                      <a:pt x="23" y="0"/>
                    </a:lnTo>
                    <a:lnTo>
                      <a:pt x="0" y="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87" y="11"/>
                    </a:lnTo>
                    <a:lnTo>
                      <a:pt x="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302" name="Freeform 83"/>
              <p:cNvSpPr>
                <a:spLocks/>
              </p:cNvSpPr>
              <p:nvPr/>
            </p:nvSpPr>
            <p:spPr bwMode="auto">
              <a:xfrm>
                <a:off x="4309209" y="6463940"/>
                <a:ext cx="81892" cy="51321"/>
              </a:xfrm>
              <a:custGeom>
                <a:avLst/>
                <a:gdLst>
                  <a:gd name="T0" fmla="*/ 2147483647 w 50"/>
                  <a:gd name="T1" fmla="*/ 0 h 31"/>
                  <a:gd name="T2" fmla="*/ 2147483647 w 50"/>
                  <a:gd name="T3" fmla="*/ 2147483647 h 31"/>
                  <a:gd name="T4" fmla="*/ 0 w 50"/>
                  <a:gd name="T5" fmla="*/ 2147483647 h 31"/>
                  <a:gd name="T6" fmla="*/ 2147483647 w 50"/>
                  <a:gd name="T7" fmla="*/ 2147483647 h 31"/>
                  <a:gd name="T8" fmla="*/ 2147483647 w 50"/>
                  <a:gd name="T9" fmla="*/ 2147483647 h 31"/>
                  <a:gd name="T10" fmla="*/ 2147483647 w 50"/>
                  <a:gd name="T11" fmla="*/ 2147483647 h 31"/>
                  <a:gd name="T12" fmla="*/ 2147483647 w 50"/>
                  <a:gd name="T13" fmla="*/ 0 h 31"/>
                  <a:gd name="T14" fmla="*/ 2147483647 w 50"/>
                  <a:gd name="T15" fmla="*/ 0 h 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1"/>
                  <a:gd name="T26" fmla="*/ 50 w 50"/>
                  <a:gd name="T27" fmla="*/ 31 h 3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1">
                    <a:moveTo>
                      <a:pt x="17" y="0"/>
                    </a:moveTo>
                    <a:lnTo>
                      <a:pt x="17" y="24"/>
                    </a:lnTo>
                    <a:lnTo>
                      <a:pt x="0" y="24"/>
                    </a:lnTo>
                    <a:lnTo>
                      <a:pt x="24" y="31"/>
                    </a:lnTo>
                    <a:lnTo>
                      <a:pt x="50" y="24"/>
                    </a:lnTo>
                    <a:lnTo>
                      <a:pt x="33" y="24"/>
                    </a:lnTo>
                    <a:lnTo>
                      <a:pt x="33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303" name="Freeform 84"/>
              <p:cNvSpPr>
                <a:spLocks/>
              </p:cNvSpPr>
              <p:nvPr/>
            </p:nvSpPr>
            <p:spPr bwMode="auto">
              <a:xfrm>
                <a:off x="4309209" y="6366999"/>
                <a:ext cx="81892" cy="54172"/>
              </a:xfrm>
              <a:custGeom>
                <a:avLst/>
                <a:gdLst>
                  <a:gd name="T0" fmla="*/ 2147483647 w 50"/>
                  <a:gd name="T1" fmla="*/ 2147483647 h 33"/>
                  <a:gd name="T2" fmla="*/ 2147483647 w 50"/>
                  <a:gd name="T3" fmla="*/ 2147483647 h 33"/>
                  <a:gd name="T4" fmla="*/ 0 w 50"/>
                  <a:gd name="T5" fmla="*/ 2147483647 h 33"/>
                  <a:gd name="T6" fmla="*/ 2147483647 w 50"/>
                  <a:gd name="T7" fmla="*/ 0 h 33"/>
                  <a:gd name="T8" fmla="*/ 2147483647 w 50"/>
                  <a:gd name="T9" fmla="*/ 2147483647 h 33"/>
                  <a:gd name="T10" fmla="*/ 2147483647 w 50"/>
                  <a:gd name="T11" fmla="*/ 2147483647 h 33"/>
                  <a:gd name="T12" fmla="*/ 2147483647 w 50"/>
                  <a:gd name="T13" fmla="*/ 2147483647 h 33"/>
                  <a:gd name="T14" fmla="*/ 2147483647 w 50"/>
                  <a:gd name="T15" fmla="*/ 214748364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3"/>
                  <a:gd name="T26" fmla="*/ 50 w 50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3">
                    <a:moveTo>
                      <a:pt x="17" y="33"/>
                    </a:moveTo>
                    <a:lnTo>
                      <a:pt x="17" y="9"/>
                    </a:lnTo>
                    <a:lnTo>
                      <a:pt x="0" y="9"/>
                    </a:lnTo>
                    <a:lnTo>
                      <a:pt x="24" y="0"/>
                    </a:lnTo>
                    <a:lnTo>
                      <a:pt x="50" y="9"/>
                    </a:lnTo>
                    <a:lnTo>
                      <a:pt x="33" y="9"/>
                    </a:lnTo>
                    <a:lnTo>
                      <a:pt x="33" y="33"/>
                    </a:lnTo>
                    <a:lnTo>
                      <a:pt x="17" y="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304" name="Freeform 85"/>
              <p:cNvSpPr>
                <a:spLocks/>
              </p:cNvSpPr>
              <p:nvPr/>
            </p:nvSpPr>
            <p:spPr bwMode="auto">
              <a:xfrm>
                <a:off x="4422598" y="6426873"/>
                <a:ext cx="140686" cy="28512"/>
              </a:xfrm>
              <a:custGeom>
                <a:avLst/>
                <a:gdLst>
                  <a:gd name="T0" fmla="*/ 0 w 87"/>
                  <a:gd name="T1" fmla="*/ 2147483647 h 16"/>
                  <a:gd name="T2" fmla="*/ 2147483647 w 87"/>
                  <a:gd name="T3" fmla="*/ 2147483647 h 16"/>
                  <a:gd name="T4" fmla="*/ 2147483647 w 87"/>
                  <a:gd name="T5" fmla="*/ 2147483647 h 16"/>
                  <a:gd name="T6" fmla="*/ 2147483647 w 87"/>
                  <a:gd name="T7" fmla="*/ 2147483647 h 16"/>
                  <a:gd name="T8" fmla="*/ 2147483647 w 87"/>
                  <a:gd name="T9" fmla="*/ 0 h 16"/>
                  <a:gd name="T10" fmla="*/ 2147483647 w 87"/>
                  <a:gd name="T11" fmla="*/ 2147483647 h 16"/>
                  <a:gd name="T12" fmla="*/ 0 w 87"/>
                  <a:gd name="T13" fmla="*/ 2147483647 h 16"/>
                  <a:gd name="T14" fmla="*/ 0 w 87"/>
                  <a:gd name="T15" fmla="*/ 2147483647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6"/>
                  <a:gd name="T26" fmla="*/ 87 w 87"/>
                  <a:gd name="T27" fmla="*/ 16 h 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6">
                    <a:moveTo>
                      <a:pt x="0" y="11"/>
                    </a:moveTo>
                    <a:lnTo>
                      <a:pt x="63" y="11"/>
                    </a:lnTo>
                    <a:lnTo>
                      <a:pt x="63" y="16"/>
                    </a:lnTo>
                    <a:lnTo>
                      <a:pt x="87" y="9"/>
                    </a:lnTo>
                    <a:lnTo>
                      <a:pt x="63" y="0"/>
                    </a:lnTo>
                    <a:lnTo>
                      <a:pt x="63" y="7"/>
                    </a:lnTo>
                    <a:lnTo>
                      <a:pt x="0" y="7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305" name="Freeform 86"/>
              <p:cNvSpPr>
                <a:spLocks/>
              </p:cNvSpPr>
              <p:nvPr/>
            </p:nvSpPr>
            <p:spPr bwMode="auto">
              <a:xfrm>
                <a:off x="4170624" y="6378404"/>
                <a:ext cx="361163" cy="128303"/>
              </a:xfrm>
              <a:custGeom>
                <a:avLst/>
                <a:gdLst>
                  <a:gd name="T0" fmla="*/ 2147483647 w 94"/>
                  <a:gd name="T1" fmla="*/ 2147483647 h 34"/>
                  <a:gd name="T2" fmla="*/ 2147483647 w 94"/>
                  <a:gd name="T3" fmla="*/ 2147483647 h 34"/>
                  <a:gd name="T4" fmla="*/ 2147483647 w 94"/>
                  <a:gd name="T5" fmla="*/ 2147483647 h 34"/>
                  <a:gd name="T6" fmla="*/ 2147483647 w 94"/>
                  <a:gd name="T7" fmla="*/ 2147483647 h 34"/>
                  <a:gd name="T8" fmla="*/ 2147483647 w 94"/>
                  <a:gd name="T9" fmla="*/ 214748364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4"/>
                  <a:gd name="T17" fmla="*/ 94 w 9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4">
                    <a:moveTo>
                      <a:pt x="89" y="32"/>
                    </a:moveTo>
                    <a:cubicBezTo>
                      <a:pt x="84" y="34"/>
                      <a:pt x="61" y="29"/>
                      <a:pt x="38" y="20"/>
                    </a:cubicBezTo>
                    <a:cubicBezTo>
                      <a:pt x="15" y="12"/>
                      <a:pt x="0" y="4"/>
                      <a:pt x="5" y="2"/>
                    </a:cubicBezTo>
                    <a:cubicBezTo>
                      <a:pt x="10" y="0"/>
                      <a:pt x="33" y="5"/>
                      <a:pt x="56" y="14"/>
                    </a:cubicBezTo>
                    <a:cubicBezTo>
                      <a:pt x="80" y="22"/>
                      <a:pt x="94" y="30"/>
                      <a:pt x="89" y="32"/>
                    </a:cubicBezTo>
                    <a:close/>
                  </a:path>
                </a:pathLst>
              </a:cu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306" name="Freeform 87"/>
              <p:cNvSpPr>
                <a:spLocks/>
              </p:cNvSpPr>
              <p:nvPr/>
            </p:nvSpPr>
            <p:spPr bwMode="auto">
              <a:xfrm>
                <a:off x="4168524" y="6378404"/>
                <a:ext cx="361163" cy="128303"/>
              </a:xfrm>
              <a:custGeom>
                <a:avLst/>
                <a:gdLst>
                  <a:gd name="T0" fmla="*/ 2147483647 w 94"/>
                  <a:gd name="T1" fmla="*/ 2147483647 h 34"/>
                  <a:gd name="T2" fmla="*/ 2147483647 w 94"/>
                  <a:gd name="T3" fmla="*/ 2147483647 h 34"/>
                  <a:gd name="T4" fmla="*/ 2147483647 w 94"/>
                  <a:gd name="T5" fmla="*/ 2147483647 h 34"/>
                  <a:gd name="T6" fmla="*/ 2147483647 w 94"/>
                  <a:gd name="T7" fmla="*/ 2147483647 h 34"/>
                  <a:gd name="T8" fmla="*/ 2147483647 w 94"/>
                  <a:gd name="T9" fmla="*/ 214748364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4"/>
                  <a:gd name="T17" fmla="*/ 94 w 9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4">
                    <a:moveTo>
                      <a:pt x="89" y="2"/>
                    </a:moveTo>
                    <a:cubicBezTo>
                      <a:pt x="94" y="4"/>
                      <a:pt x="80" y="12"/>
                      <a:pt x="57" y="20"/>
                    </a:cubicBezTo>
                    <a:cubicBezTo>
                      <a:pt x="33" y="29"/>
                      <a:pt x="10" y="34"/>
                      <a:pt x="5" y="32"/>
                    </a:cubicBezTo>
                    <a:cubicBezTo>
                      <a:pt x="0" y="30"/>
                      <a:pt x="14" y="22"/>
                      <a:pt x="37" y="14"/>
                    </a:cubicBezTo>
                    <a:cubicBezTo>
                      <a:pt x="61" y="5"/>
                      <a:pt x="84" y="0"/>
                      <a:pt x="89" y="2"/>
                    </a:cubicBezTo>
                    <a:close/>
                  </a:path>
                </a:pathLst>
              </a:cu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307" name="Freeform 88"/>
              <p:cNvSpPr>
                <a:spLocks/>
              </p:cNvSpPr>
              <p:nvPr/>
            </p:nvSpPr>
            <p:spPr bwMode="auto">
              <a:xfrm>
                <a:off x="4263014" y="6412618"/>
                <a:ext cx="170083" cy="57024"/>
              </a:xfrm>
              <a:custGeom>
                <a:avLst/>
                <a:gdLst>
                  <a:gd name="T0" fmla="*/ 2147483647 w 44"/>
                  <a:gd name="T1" fmla="*/ 2147483647 h 15"/>
                  <a:gd name="T2" fmla="*/ 2147483647 w 44"/>
                  <a:gd name="T3" fmla="*/ 2147483647 h 15"/>
                  <a:gd name="T4" fmla="*/ 2147483647 w 44"/>
                  <a:gd name="T5" fmla="*/ 2147483647 h 15"/>
                  <a:gd name="T6" fmla="*/ 2147483647 w 44"/>
                  <a:gd name="T7" fmla="*/ 2147483647 h 15"/>
                  <a:gd name="T8" fmla="*/ 2147483647 w 44"/>
                  <a:gd name="T9" fmla="*/ 2147483647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5"/>
                  <a:gd name="T17" fmla="*/ 44 w 44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5">
                    <a:moveTo>
                      <a:pt x="33" y="13"/>
                    </a:moveTo>
                    <a:cubicBezTo>
                      <a:pt x="42" y="11"/>
                      <a:pt x="44" y="7"/>
                      <a:pt x="38" y="4"/>
                    </a:cubicBezTo>
                    <a:cubicBezTo>
                      <a:pt x="32" y="1"/>
                      <a:pt x="20" y="0"/>
                      <a:pt x="11" y="2"/>
                    </a:cubicBezTo>
                    <a:cubicBezTo>
                      <a:pt x="2" y="4"/>
                      <a:pt x="0" y="8"/>
                      <a:pt x="6" y="12"/>
                    </a:cubicBezTo>
                    <a:cubicBezTo>
                      <a:pt x="12" y="15"/>
                      <a:pt x="25" y="15"/>
                      <a:pt x="33" y="1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3B3B3B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</p:grpSp>
        <p:grpSp>
          <p:nvGrpSpPr>
            <p:cNvPr id="2268" name="Group 262"/>
            <p:cNvGrpSpPr>
              <a:grpSpLocks/>
            </p:cNvGrpSpPr>
            <p:nvPr/>
          </p:nvGrpSpPr>
          <p:grpSpPr bwMode="auto">
            <a:xfrm>
              <a:off x="5236738" y="5138472"/>
              <a:ext cx="432242" cy="72432"/>
              <a:chOff x="7180382" y="1375614"/>
              <a:chExt cx="1462206" cy="429373"/>
            </a:xfrm>
          </p:grpSpPr>
          <p:sp>
            <p:nvSpPr>
              <p:cNvPr id="2270" name="Line 37"/>
              <p:cNvSpPr>
                <a:spLocks noChangeShapeType="1"/>
              </p:cNvSpPr>
              <p:nvPr/>
            </p:nvSpPr>
            <p:spPr bwMode="auto">
              <a:xfrm>
                <a:off x="7422721" y="1461724"/>
                <a:ext cx="1219675" cy="5083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71" name="Line 38"/>
              <p:cNvSpPr>
                <a:spLocks noChangeShapeType="1"/>
              </p:cNvSpPr>
              <p:nvPr/>
            </p:nvSpPr>
            <p:spPr bwMode="auto">
              <a:xfrm>
                <a:off x="7325761" y="1599018"/>
                <a:ext cx="1224776" cy="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72" name="Line 39"/>
              <p:cNvSpPr>
                <a:spLocks noChangeShapeType="1"/>
              </p:cNvSpPr>
              <p:nvPr/>
            </p:nvSpPr>
            <p:spPr bwMode="auto">
              <a:xfrm>
                <a:off x="7198178" y="1731228"/>
                <a:ext cx="1219675" cy="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73" name="Line 40"/>
              <p:cNvSpPr>
                <a:spLocks noChangeShapeType="1"/>
              </p:cNvSpPr>
              <p:nvPr/>
            </p:nvSpPr>
            <p:spPr bwMode="auto">
              <a:xfrm flipV="1">
                <a:off x="7284935" y="1380364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74" name="Freeform 43"/>
              <p:cNvSpPr>
                <a:spLocks/>
              </p:cNvSpPr>
              <p:nvPr/>
            </p:nvSpPr>
            <p:spPr bwMode="auto">
              <a:xfrm>
                <a:off x="7540097" y="143629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3"/>
                    </a:lnTo>
                    <a:lnTo>
                      <a:pt x="47" y="26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2"/>
                    </a:lnTo>
                    <a:lnTo>
                      <a:pt x="31" y="33"/>
                    </a:lnTo>
                    <a:lnTo>
                      <a:pt x="26" y="34"/>
                    </a:lnTo>
                    <a:lnTo>
                      <a:pt x="21" y="33"/>
                    </a:lnTo>
                    <a:lnTo>
                      <a:pt x="16" y="32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6"/>
                    </a:lnTo>
                    <a:lnTo>
                      <a:pt x="2" y="23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275" name="Freeform 44"/>
              <p:cNvSpPr>
                <a:spLocks/>
              </p:cNvSpPr>
              <p:nvPr/>
            </p:nvSpPr>
            <p:spPr bwMode="auto">
              <a:xfrm>
                <a:off x="7989181" y="1436298"/>
                <a:ext cx="193923" cy="50850"/>
              </a:xfrm>
              <a:custGeom>
                <a:avLst/>
                <a:gdLst>
                  <a:gd name="T0" fmla="*/ 2147483647 w 51"/>
                  <a:gd name="T1" fmla="*/ 2147483647 h 35"/>
                  <a:gd name="T2" fmla="*/ 2147483647 w 51"/>
                  <a:gd name="T3" fmla="*/ 2147483647 h 35"/>
                  <a:gd name="T4" fmla="*/ 2147483647 w 51"/>
                  <a:gd name="T5" fmla="*/ 2147483647 h 35"/>
                  <a:gd name="T6" fmla="*/ 2147483647 w 51"/>
                  <a:gd name="T7" fmla="*/ 2147483647 h 35"/>
                  <a:gd name="T8" fmla="*/ 2147483647 w 51"/>
                  <a:gd name="T9" fmla="*/ 2147483647 h 35"/>
                  <a:gd name="T10" fmla="*/ 2147483647 w 51"/>
                  <a:gd name="T11" fmla="*/ 2147483647 h 35"/>
                  <a:gd name="T12" fmla="*/ 2147483647 w 51"/>
                  <a:gd name="T13" fmla="*/ 2147483647 h 35"/>
                  <a:gd name="T14" fmla="*/ 2147483647 w 51"/>
                  <a:gd name="T15" fmla="*/ 2147483647 h 35"/>
                  <a:gd name="T16" fmla="*/ 2147483647 w 51"/>
                  <a:gd name="T17" fmla="*/ 2147483647 h 35"/>
                  <a:gd name="T18" fmla="*/ 2147483647 w 51"/>
                  <a:gd name="T19" fmla="*/ 2147483647 h 35"/>
                  <a:gd name="T20" fmla="*/ 2147483647 w 51"/>
                  <a:gd name="T21" fmla="*/ 2147483647 h 35"/>
                  <a:gd name="T22" fmla="*/ 2147483647 w 51"/>
                  <a:gd name="T23" fmla="*/ 2147483647 h 35"/>
                  <a:gd name="T24" fmla="*/ 2147483647 w 51"/>
                  <a:gd name="T25" fmla="*/ 2147483647 h 35"/>
                  <a:gd name="T26" fmla="*/ 2147483647 w 51"/>
                  <a:gd name="T27" fmla="*/ 2147483647 h 35"/>
                  <a:gd name="T28" fmla="*/ 2147483647 w 51"/>
                  <a:gd name="T29" fmla="*/ 2147483647 h 35"/>
                  <a:gd name="T30" fmla="*/ 2147483647 w 51"/>
                  <a:gd name="T31" fmla="*/ 2147483647 h 35"/>
                  <a:gd name="T32" fmla="*/ 2147483647 w 51"/>
                  <a:gd name="T33" fmla="*/ 2147483647 h 35"/>
                  <a:gd name="T34" fmla="*/ 2147483647 w 51"/>
                  <a:gd name="T35" fmla="*/ 2147483647 h 35"/>
                  <a:gd name="T36" fmla="*/ 0 w 51"/>
                  <a:gd name="T37" fmla="*/ 2147483647 h 35"/>
                  <a:gd name="T38" fmla="*/ 0 w 51"/>
                  <a:gd name="T39" fmla="*/ 2147483647 h 35"/>
                  <a:gd name="T40" fmla="*/ 2147483647 w 51"/>
                  <a:gd name="T41" fmla="*/ 2147483647 h 35"/>
                  <a:gd name="T42" fmla="*/ 2147483647 w 51"/>
                  <a:gd name="T43" fmla="*/ 2147483647 h 35"/>
                  <a:gd name="T44" fmla="*/ 2147483647 w 51"/>
                  <a:gd name="T45" fmla="*/ 2147483647 h 35"/>
                  <a:gd name="T46" fmla="*/ 2147483647 w 51"/>
                  <a:gd name="T47" fmla="*/ 2147483647 h 35"/>
                  <a:gd name="T48" fmla="*/ 2147483647 w 51"/>
                  <a:gd name="T49" fmla="*/ 2147483647 h 35"/>
                  <a:gd name="T50" fmla="*/ 2147483647 w 51"/>
                  <a:gd name="T51" fmla="*/ 2147483647 h 35"/>
                  <a:gd name="T52" fmla="*/ 2147483647 w 51"/>
                  <a:gd name="T53" fmla="*/ 2147483647 h 35"/>
                  <a:gd name="T54" fmla="*/ 2147483647 w 51"/>
                  <a:gd name="T55" fmla="*/ 0 h 35"/>
                  <a:gd name="T56" fmla="*/ 2147483647 w 51"/>
                  <a:gd name="T57" fmla="*/ 0 h 35"/>
                  <a:gd name="T58" fmla="*/ 2147483647 w 51"/>
                  <a:gd name="T59" fmla="*/ 2147483647 h 35"/>
                  <a:gd name="T60" fmla="*/ 2147483647 w 51"/>
                  <a:gd name="T61" fmla="*/ 2147483647 h 35"/>
                  <a:gd name="T62" fmla="*/ 2147483647 w 51"/>
                  <a:gd name="T63" fmla="*/ 2147483647 h 35"/>
                  <a:gd name="T64" fmla="*/ 2147483647 w 51"/>
                  <a:gd name="T65" fmla="*/ 2147483647 h 35"/>
                  <a:gd name="T66" fmla="*/ 2147483647 w 51"/>
                  <a:gd name="T67" fmla="*/ 2147483647 h 35"/>
                  <a:gd name="T68" fmla="*/ 2147483647 w 51"/>
                  <a:gd name="T69" fmla="*/ 2147483647 h 35"/>
                  <a:gd name="T70" fmla="*/ 2147483647 w 51"/>
                  <a:gd name="T71" fmla="*/ 2147483647 h 35"/>
                  <a:gd name="T72" fmla="*/ 2147483647 w 51"/>
                  <a:gd name="T73" fmla="*/ 2147483647 h 35"/>
                  <a:gd name="T74" fmla="*/ 2147483647 w 51"/>
                  <a:gd name="T75" fmla="*/ 2147483647 h 3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5"/>
                  <a:gd name="T116" fmla="*/ 51 w 51"/>
                  <a:gd name="T117" fmla="*/ 35 h 3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5">
                    <a:moveTo>
                      <a:pt x="51" y="18"/>
                    </a:moveTo>
                    <a:lnTo>
                      <a:pt x="51" y="18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30"/>
                    </a:lnTo>
                    <a:lnTo>
                      <a:pt x="40" y="32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5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2"/>
                    </a:lnTo>
                    <a:lnTo>
                      <a:pt x="8" y="30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6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276" name="Freeform 45"/>
              <p:cNvSpPr>
                <a:spLocks/>
              </p:cNvSpPr>
              <p:nvPr/>
            </p:nvSpPr>
            <p:spPr bwMode="auto">
              <a:xfrm>
                <a:off x="8387233" y="143629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1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7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5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277" name="Freeform 46"/>
              <p:cNvSpPr>
                <a:spLocks/>
              </p:cNvSpPr>
              <p:nvPr/>
            </p:nvSpPr>
            <p:spPr bwMode="auto">
              <a:xfrm>
                <a:off x="7412514" y="1578678"/>
                <a:ext cx="188821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278" name="Freeform 47"/>
              <p:cNvSpPr>
                <a:spLocks/>
              </p:cNvSpPr>
              <p:nvPr/>
            </p:nvSpPr>
            <p:spPr bwMode="auto">
              <a:xfrm>
                <a:off x="7830979" y="1583764"/>
                <a:ext cx="193923" cy="4576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2147483647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2147483647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5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279" name="Freeform 48"/>
              <p:cNvSpPr>
                <a:spLocks/>
              </p:cNvSpPr>
              <p:nvPr/>
            </p:nvSpPr>
            <p:spPr bwMode="auto">
              <a:xfrm>
                <a:off x="8254549" y="1573594"/>
                <a:ext cx="188818" cy="4576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2147483647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2147483647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1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6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280" name="Freeform 49"/>
              <p:cNvSpPr>
                <a:spLocks/>
              </p:cNvSpPr>
              <p:nvPr/>
            </p:nvSpPr>
            <p:spPr bwMode="auto">
              <a:xfrm>
                <a:off x="7330862" y="1710888"/>
                <a:ext cx="193923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5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281" name="Freeform 50"/>
              <p:cNvSpPr>
                <a:spLocks/>
              </p:cNvSpPr>
              <p:nvPr/>
            </p:nvSpPr>
            <p:spPr bwMode="auto">
              <a:xfrm>
                <a:off x="7728915" y="1710888"/>
                <a:ext cx="188821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0" y="20"/>
                    </a:lnTo>
                    <a:lnTo>
                      <a:pt x="49" y="24"/>
                    </a:lnTo>
                    <a:lnTo>
                      <a:pt x="47" y="26"/>
                    </a:lnTo>
                    <a:lnTo>
                      <a:pt x="43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5" y="34"/>
                    </a:lnTo>
                    <a:lnTo>
                      <a:pt x="20" y="34"/>
                    </a:lnTo>
                    <a:lnTo>
                      <a:pt x="15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40" y="3"/>
                    </a:lnTo>
                    <a:lnTo>
                      <a:pt x="43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0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282" name="Freeform 51"/>
              <p:cNvSpPr>
                <a:spLocks/>
              </p:cNvSpPr>
              <p:nvPr/>
            </p:nvSpPr>
            <p:spPr bwMode="auto">
              <a:xfrm>
                <a:off x="8121865" y="171088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6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283" name="Line 52"/>
              <p:cNvSpPr>
                <a:spLocks noChangeShapeType="1"/>
              </p:cNvSpPr>
              <p:nvPr/>
            </p:nvSpPr>
            <p:spPr bwMode="auto">
              <a:xfrm>
                <a:off x="7417619" y="1456638"/>
                <a:ext cx="1214570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84" name="Line 53"/>
              <p:cNvSpPr>
                <a:spLocks noChangeShapeType="1"/>
              </p:cNvSpPr>
              <p:nvPr/>
            </p:nvSpPr>
            <p:spPr bwMode="auto">
              <a:xfrm>
                <a:off x="7310449" y="1593934"/>
                <a:ext cx="1224776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85" name="Line 54"/>
              <p:cNvSpPr>
                <a:spLocks noChangeShapeType="1"/>
              </p:cNvSpPr>
              <p:nvPr/>
            </p:nvSpPr>
            <p:spPr bwMode="auto">
              <a:xfrm>
                <a:off x="7182870" y="1726145"/>
                <a:ext cx="1219671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86" name="Line 55"/>
              <p:cNvSpPr>
                <a:spLocks noChangeShapeType="1"/>
              </p:cNvSpPr>
              <p:nvPr/>
            </p:nvSpPr>
            <p:spPr bwMode="auto">
              <a:xfrm flipV="1">
                <a:off x="7269624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87" name="Line 40"/>
              <p:cNvSpPr>
                <a:spLocks noChangeShapeType="1"/>
              </p:cNvSpPr>
              <p:nvPr/>
            </p:nvSpPr>
            <p:spPr bwMode="auto">
              <a:xfrm flipV="1">
                <a:off x="7728915" y="1380364"/>
                <a:ext cx="433777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88" name="Line 55"/>
              <p:cNvSpPr>
                <a:spLocks noChangeShapeType="1"/>
              </p:cNvSpPr>
              <p:nvPr/>
            </p:nvSpPr>
            <p:spPr bwMode="auto">
              <a:xfrm flipV="1">
                <a:off x="7713606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89" name="Line 40"/>
              <p:cNvSpPr>
                <a:spLocks noChangeShapeType="1"/>
              </p:cNvSpPr>
              <p:nvPr/>
            </p:nvSpPr>
            <p:spPr bwMode="auto">
              <a:xfrm flipV="1">
                <a:off x="8126967" y="1380364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90" name="Line 55"/>
              <p:cNvSpPr>
                <a:spLocks noChangeShapeType="1"/>
              </p:cNvSpPr>
              <p:nvPr/>
            </p:nvSpPr>
            <p:spPr bwMode="auto">
              <a:xfrm flipV="1">
                <a:off x="8111659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2291" name="Group 261"/>
              <p:cNvGrpSpPr>
                <a:grpSpLocks/>
              </p:cNvGrpSpPr>
              <p:nvPr/>
            </p:nvGrpSpPr>
            <p:grpSpPr bwMode="auto">
              <a:xfrm>
                <a:off x="7315885" y="1426210"/>
                <a:ext cx="1245206" cy="324081"/>
                <a:chOff x="7315885" y="1426210"/>
                <a:chExt cx="1245206" cy="324081"/>
              </a:xfrm>
            </p:grpSpPr>
            <p:sp>
              <p:nvSpPr>
                <p:cNvPr id="2292" name="Freeform 58"/>
                <p:cNvSpPr>
                  <a:spLocks/>
                </p:cNvSpPr>
                <p:nvPr/>
              </p:nvSpPr>
              <p:spPr bwMode="auto">
                <a:xfrm>
                  <a:off x="7529890" y="1426127"/>
                  <a:ext cx="188818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3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2"/>
                      </a:lnTo>
                      <a:lnTo>
                        <a:pt x="31" y="33"/>
                      </a:lnTo>
                      <a:lnTo>
                        <a:pt x="26" y="34"/>
                      </a:lnTo>
                      <a:lnTo>
                        <a:pt x="21" y="33"/>
                      </a:lnTo>
                      <a:lnTo>
                        <a:pt x="16" y="32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293" name="Freeform 59"/>
                <p:cNvSpPr>
                  <a:spLocks/>
                </p:cNvSpPr>
                <p:nvPr/>
              </p:nvSpPr>
              <p:spPr bwMode="auto">
                <a:xfrm>
                  <a:off x="7978975" y="1426127"/>
                  <a:ext cx="188818" cy="45766"/>
                </a:xfrm>
                <a:custGeom>
                  <a:avLst/>
                  <a:gdLst>
                    <a:gd name="T0" fmla="*/ 2147483647 w 51"/>
                    <a:gd name="T1" fmla="*/ 2147483647 h 35"/>
                    <a:gd name="T2" fmla="*/ 2147483647 w 51"/>
                    <a:gd name="T3" fmla="*/ 2147483647 h 35"/>
                    <a:gd name="T4" fmla="*/ 2147483647 w 51"/>
                    <a:gd name="T5" fmla="*/ 2147483647 h 35"/>
                    <a:gd name="T6" fmla="*/ 2147483647 w 51"/>
                    <a:gd name="T7" fmla="*/ 2147483647 h 35"/>
                    <a:gd name="T8" fmla="*/ 2147483647 w 51"/>
                    <a:gd name="T9" fmla="*/ 2147483647 h 35"/>
                    <a:gd name="T10" fmla="*/ 2147483647 w 51"/>
                    <a:gd name="T11" fmla="*/ 2147483647 h 35"/>
                    <a:gd name="T12" fmla="*/ 2147483647 w 51"/>
                    <a:gd name="T13" fmla="*/ 2147483647 h 35"/>
                    <a:gd name="T14" fmla="*/ 2147483647 w 51"/>
                    <a:gd name="T15" fmla="*/ 2147483647 h 35"/>
                    <a:gd name="T16" fmla="*/ 2147483647 w 51"/>
                    <a:gd name="T17" fmla="*/ 2147483647 h 35"/>
                    <a:gd name="T18" fmla="*/ 2147483647 w 51"/>
                    <a:gd name="T19" fmla="*/ 2147483647 h 35"/>
                    <a:gd name="T20" fmla="*/ 2147483647 w 51"/>
                    <a:gd name="T21" fmla="*/ 2147483647 h 35"/>
                    <a:gd name="T22" fmla="*/ 2147483647 w 51"/>
                    <a:gd name="T23" fmla="*/ 2147483647 h 35"/>
                    <a:gd name="T24" fmla="*/ 2147483647 w 51"/>
                    <a:gd name="T25" fmla="*/ 2147483647 h 35"/>
                    <a:gd name="T26" fmla="*/ 2147483647 w 51"/>
                    <a:gd name="T27" fmla="*/ 2147483647 h 35"/>
                    <a:gd name="T28" fmla="*/ 2147483647 w 51"/>
                    <a:gd name="T29" fmla="*/ 2147483647 h 35"/>
                    <a:gd name="T30" fmla="*/ 2147483647 w 51"/>
                    <a:gd name="T31" fmla="*/ 2147483647 h 35"/>
                    <a:gd name="T32" fmla="*/ 2147483647 w 51"/>
                    <a:gd name="T33" fmla="*/ 2147483647 h 35"/>
                    <a:gd name="T34" fmla="*/ 2147483647 w 51"/>
                    <a:gd name="T35" fmla="*/ 2147483647 h 35"/>
                    <a:gd name="T36" fmla="*/ 0 w 51"/>
                    <a:gd name="T37" fmla="*/ 2147483647 h 35"/>
                    <a:gd name="T38" fmla="*/ 0 w 51"/>
                    <a:gd name="T39" fmla="*/ 2147483647 h 35"/>
                    <a:gd name="T40" fmla="*/ 2147483647 w 51"/>
                    <a:gd name="T41" fmla="*/ 2147483647 h 35"/>
                    <a:gd name="T42" fmla="*/ 2147483647 w 51"/>
                    <a:gd name="T43" fmla="*/ 2147483647 h 35"/>
                    <a:gd name="T44" fmla="*/ 2147483647 w 51"/>
                    <a:gd name="T45" fmla="*/ 2147483647 h 35"/>
                    <a:gd name="T46" fmla="*/ 2147483647 w 51"/>
                    <a:gd name="T47" fmla="*/ 2147483647 h 35"/>
                    <a:gd name="T48" fmla="*/ 2147483647 w 51"/>
                    <a:gd name="T49" fmla="*/ 2147483647 h 35"/>
                    <a:gd name="T50" fmla="*/ 2147483647 w 51"/>
                    <a:gd name="T51" fmla="*/ 2147483647 h 35"/>
                    <a:gd name="T52" fmla="*/ 2147483647 w 51"/>
                    <a:gd name="T53" fmla="*/ 2147483647 h 35"/>
                    <a:gd name="T54" fmla="*/ 2147483647 w 51"/>
                    <a:gd name="T55" fmla="*/ 0 h 35"/>
                    <a:gd name="T56" fmla="*/ 2147483647 w 51"/>
                    <a:gd name="T57" fmla="*/ 0 h 35"/>
                    <a:gd name="T58" fmla="*/ 2147483647 w 51"/>
                    <a:gd name="T59" fmla="*/ 2147483647 h 35"/>
                    <a:gd name="T60" fmla="*/ 2147483647 w 51"/>
                    <a:gd name="T61" fmla="*/ 2147483647 h 35"/>
                    <a:gd name="T62" fmla="*/ 2147483647 w 51"/>
                    <a:gd name="T63" fmla="*/ 2147483647 h 35"/>
                    <a:gd name="T64" fmla="*/ 2147483647 w 51"/>
                    <a:gd name="T65" fmla="*/ 2147483647 h 35"/>
                    <a:gd name="T66" fmla="*/ 2147483647 w 51"/>
                    <a:gd name="T67" fmla="*/ 2147483647 h 35"/>
                    <a:gd name="T68" fmla="*/ 2147483647 w 51"/>
                    <a:gd name="T69" fmla="*/ 2147483647 h 35"/>
                    <a:gd name="T70" fmla="*/ 2147483647 w 51"/>
                    <a:gd name="T71" fmla="*/ 2147483647 h 35"/>
                    <a:gd name="T72" fmla="*/ 2147483647 w 51"/>
                    <a:gd name="T73" fmla="*/ 2147483647 h 35"/>
                    <a:gd name="T74" fmla="*/ 2147483647 w 51"/>
                    <a:gd name="T75" fmla="*/ 2147483647 h 3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5"/>
                    <a:gd name="T116" fmla="*/ 51 w 51"/>
                    <a:gd name="T117" fmla="*/ 35 h 3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5">
                      <a:moveTo>
                        <a:pt x="51" y="18"/>
                      </a:moveTo>
                      <a:lnTo>
                        <a:pt x="51" y="18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30"/>
                      </a:lnTo>
                      <a:lnTo>
                        <a:pt x="40" y="32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5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2"/>
                      </a:lnTo>
                      <a:lnTo>
                        <a:pt x="8" y="30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294" name="Freeform 60"/>
                <p:cNvSpPr>
                  <a:spLocks/>
                </p:cNvSpPr>
                <p:nvPr/>
              </p:nvSpPr>
              <p:spPr bwMode="auto">
                <a:xfrm>
                  <a:off x="8371922" y="1426127"/>
                  <a:ext cx="188821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5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295" name="Freeform 61"/>
                <p:cNvSpPr>
                  <a:spLocks/>
                </p:cNvSpPr>
                <p:nvPr/>
              </p:nvSpPr>
              <p:spPr bwMode="auto">
                <a:xfrm>
                  <a:off x="7402307" y="1573593"/>
                  <a:ext cx="188821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296" name="Freeform 62"/>
                <p:cNvSpPr>
                  <a:spLocks/>
                </p:cNvSpPr>
                <p:nvPr/>
              </p:nvSpPr>
              <p:spPr bwMode="auto">
                <a:xfrm>
                  <a:off x="7825878" y="1573593"/>
                  <a:ext cx="183717" cy="50850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5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297" name="Freeform 63"/>
                <p:cNvSpPr>
                  <a:spLocks/>
                </p:cNvSpPr>
                <p:nvPr/>
              </p:nvSpPr>
              <p:spPr bwMode="auto">
                <a:xfrm>
                  <a:off x="8239238" y="1568506"/>
                  <a:ext cx="188821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1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298" name="Freeform 64"/>
                <p:cNvSpPr>
                  <a:spLocks/>
                </p:cNvSpPr>
                <p:nvPr/>
              </p:nvSpPr>
              <p:spPr bwMode="auto">
                <a:xfrm>
                  <a:off x="7325760" y="1705803"/>
                  <a:ext cx="188818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299" name="Freeform 65"/>
                <p:cNvSpPr>
                  <a:spLocks/>
                </p:cNvSpPr>
                <p:nvPr/>
              </p:nvSpPr>
              <p:spPr bwMode="auto">
                <a:xfrm>
                  <a:off x="7718708" y="1705803"/>
                  <a:ext cx="183717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0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3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5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3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0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300" name="Freeform 66"/>
                <p:cNvSpPr>
                  <a:spLocks/>
                </p:cNvSpPr>
                <p:nvPr/>
              </p:nvSpPr>
              <p:spPr bwMode="auto">
                <a:xfrm>
                  <a:off x="8106554" y="1705803"/>
                  <a:ext cx="193923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</p:grpSp>
        <p:cxnSp>
          <p:nvCxnSpPr>
            <p:cNvPr id="2269" name="Straight Connector 2268"/>
            <p:cNvCxnSpPr/>
            <p:nvPr/>
          </p:nvCxnSpPr>
          <p:spPr>
            <a:xfrm>
              <a:off x="5076056" y="5195031"/>
              <a:ext cx="187062" cy="42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8" name="Straight Connector 2377"/>
          <p:cNvCxnSpPr/>
          <p:nvPr/>
        </p:nvCxnSpPr>
        <p:spPr>
          <a:xfrm rot="5400000" flipH="1" flipV="1">
            <a:off x="7013451" y="5784859"/>
            <a:ext cx="135905" cy="1045"/>
          </a:xfrm>
          <a:prstGeom prst="line">
            <a:avLst/>
          </a:prstGeom>
          <a:ln w="63500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79" name="Group 452"/>
          <p:cNvGrpSpPr/>
          <p:nvPr/>
        </p:nvGrpSpPr>
        <p:grpSpPr>
          <a:xfrm>
            <a:off x="6765475" y="5802369"/>
            <a:ext cx="398813" cy="882740"/>
            <a:chOff x="5076056" y="5133269"/>
            <a:chExt cx="695450" cy="841429"/>
          </a:xfrm>
        </p:grpSpPr>
        <p:grpSp>
          <p:nvGrpSpPr>
            <p:cNvPr id="2380" name="Group 440"/>
            <p:cNvGrpSpPr>
              <a:grpSpLocks/>
            </p:cNvGrpSpPr>
            <p:nvPr/>
          </p:nvGrpSpPr>
          <p:grpSpPr bwMode="auto">
            <a:xfrm>
              <a:off x="5146959" y="5832300"/>
              <a:ext cx="559678" cy="142398"/>
              <a:chOff x="7744288" y="2938915"/>
              <a:chExt cx="894558" cy="382135"/>
            </a:xfrm>
          </p:grpSpPr>
          <p:grpSp>
            <p:nvGrpSpPr>
              <p:cNvPr id="2509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513" name="Freeform 61"/>
                <p:cNvSpPr>
                  <a:spLocks/>
                </p:cNvSpPr>
                <p:nvPr/>
              </p:nvSpPr>
              <p:spPr bwMode="auto">
                <a:xfrm>
                  <a:off x="7744288" y="3144007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514" name="Freeform 63"/>
                <p:cNvSpPr>
                  <a:spLocks/>
                </p:cNvSpPr>
                <p:nvPr/>
              </p:nvSpPr>
              <p:spPr bwMode="auto">
                <a:xfrm>
                  <a:off x="8429072" y="2939131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515" name="Freeform 65"/>
                <p:cNvSpPr>
                  <a:spLocks/>
                </p:cNvSpPr>
                <p:nvPr/>
              </p:nvSpPr>
              <p:spPr bwMode="auto">
                <a:xfrm>
                  <a:off x="7744288" y="2939131"/>
                  <a:ext cx="894558" cy="204876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510" name="Straight Connector 1079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511" name="Straight Connector 1080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512" name="Rectangle 1081"/>
              <p:cNvSpPr>
                <a:spLocks noChangeArrowheads="1"/>
              </p:cNvSpPr>
              <p:nvPr/>
            </p:nvSpPr>
            <p:spPr bwMode="auto">
              <a:xfrm>
                <a:off x="7802157" y="3210765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381" name="Group 448"/>
            <p:cNvGrpSpPr>
              <a:grpSpLocks/>
            </p:cNvGrpSpPr>
            <p:nvPr/>
          </p:nvGrpSpPr>
          <p:grpSpPr bwMode="auto">
            <a:xfrm>
              <a:off x="5146959" y="5765369"/>
              <a:ext cx="559678" cy="142397"/>
              <a:chOff x="7744288" y="2938915"/>
              <a:chExt cx="894558" cy="382135"/>
            </a:xfrm>
          </p:grpSpPr>
          <p:grpSp>
            <p:nvGrpSpPr>
              <p:cNvPr id="2502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506" name="Freeform 61"/>
                <p:cNvSpPr>
                  <a:spLocks/>
                </p:cNvSpPr>
                <p:nvPr/>
              </p:nvSpPr>
              <p:spPr bwMode="auto">
                <a:xfrm>
                  <a:off x="7744288" y="3144066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507" name="Freeform 63"/>
                <p:cNvSpPr>
                  <a:spLocks/>
                </p:cNvSpPr>
                <p:nvPr/>
              </p:nvSpPr>
              <p:spPr bwMode="auto">
                <a:xfrm>
                  <a:off x="8429072" y="2939189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508" name="Freeform 65"/>
                <p:cNvSpPr>
                  <a:spLocks/>
                </p:cNvSpPr>
                <p:nvPr/>
              </p:nvSpPr>
              <p:spPr bwMode="auto">
                <a:xfrm>
                  <a:off x="7744288" y="2939189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503" name="Straight Connector 1072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504" name="Straight Connector 1073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505" name="Rectangle 1074"/>
              <p:cNvSpPr>
                <a:spLocks noChangeArrowheads="1"/>
              </p:cNvSpPr>
              <p:nvPr/>
            </p:nvSpPr>
            <p:spPr bwMode="auto">
              <a:xfrm>
                <a:off x="7802157" y="3210824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382" name="Group 456"/>
            <p:cNvGrpSpPr>
              <a:grpSpLocks/>
            </p:cNvGrpSpPr>
            <p:nvPr/>
          </p:nvGrpSpPr>
          <p:grpSpPr bwMode="auto">
            <a:xfrm>
              <a:off x="5146959" y="5698443"/>
              <a:ext cx="559678" cy="142397"/>
              <a:chOff x="7744288" y="2938915"/>
              <a:chExt cx="894558" cy="382135"/>
            </a:xfrm>
          </p:grpSpPr>
          <p:grpSp>
            <p:nvGrpSpPr>
              <p:cNvPr id="2495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499" name="Freeform 61"/>
                <p:cNvSpPr>
                  <a:spLocks/>
                </p:cNvSpPr>
                <p:nvPr/>
              </p:nvSpPr>
              <p:spPr bwMode="auto">
                <a:xfrm>
                  <a:off x="7744288" y="3144112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500" name="Freeform 63"/>
                <p:cNvSpPr>
                  <a:spLocks/>
                </p:cNvSpPr>
                <p:nvPr/>
              </p:nvSpPr>
              <p:spPr bwMode="auto">
                <a:xfrm>
                  <a:off x="8429072" y="2939235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501" name="Freeform 65"/>
                <p:cNvSpPr>
                  <a:spLocks/>
                </p:cNvSpPr>
                <p:nvPr/>
              </p:nvSpPr>
              <p:spPr bwMode="auto">
                <a:xfrm>
                  <a:off x="7744288" y="2939235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496" name="Straight Connector 1065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497" name="Straight Connector 1066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498" name="Rectangle 1067"/>
              <p:cNvSpPr>
                <a:spLocks noChangeArrowheads="1"/>
              </p:cNvSpPr>
              <p:nvPr/>
            </p:nvSpPr>
            <p:spPr bwMode="auto">
              <a:xfrm>
                <a:off x="7802157" y="3210871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383" name="Group 464"/>
            <p:cNvGrpSpPr>
              <a:grpSpLocks/>
            </p:cNvGrpSpPr>
            <p:nvPr/>
          </p:nvGrpSpPr>
          <p:grpSpPr bwMode="auto">
            <a:xfrm>
              <a:off x="5146959" y="5631517"/>
              <a:ext cx="559678" cy="142397"/>
              <a:chOff x="7744288" y="2938915"/>
              <a:chExt cx="894558" cy="382135"/>
            </a:xfrm>
          </p:grpSpPr>
          <p:grpSp>
            <p:nvGrpSpPr>
              <p:cNvPr id="2488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492" name="Freeform 61"/>
                <p:cNvSpPr>
                  <a:spLocks/>
                </p:cNvSpPr>
                <p:nvPr/>
              </p:nvSpPr>
              <p:spPr bwMode="auto">
                <a:xfrm>
                  <a:off x="7744288" y="3144157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493" name="Freeform 63"/>
                <p:cNvSpPr>
                  <a:spLocks/>
                </p:cNvSpPr>
                <p:nvPr/>
              </p:nvSpPr>
              <p:spPr bwMode="auto">
                <a:xfrm>
                  <a:off x="8429072" y="2939280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494" name="Freeform 65"/>
                <p:cNvSpPr>
                  <a:spLocks/>
                </p:cNvSpPr>
                <p:nvPr/>
              </p:nvSpPr>
              <p:spPr bwMode="auto">
                <a:xfrm>
                  <a:off x="7744288" y="2939280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489" name="Straight Connector 1058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490" name="Straight Connector 1059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491" name="Rectangle 1060"/>
              <p:cNvSpPr>
                <a:spLocks noChangeArrowheads="1"/>
              </p:cNvSpPr>
              <p:nvPr/>
            </p:nvSpPr>
            <p:spPr bwMode="auto">
              <a:xfrm>
                <a:off x="7802157" y="3210915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384" name="Group 472"/>
            <p:cNvGrpSpPr>
              <a:grpSpLocks/>
            </p:cNvGrpSpPr>
            <p:nvPr/>
          </p:nvGrpSpPr>
          <p:grpSpPr bwMode="auto">
            <a:xfrm>
              <a:off x="5146959" y="5564591"/>
              <a:ext cx="559678" cy="142397"/>
              <a:chOff x="7744288" y="2938915"/>
              <a:chExt cx="894558" cy="382135"/>
            </a:xfrm>
          </p:grpSpPr>
          <p:grpSp>
            <p:nvGrpSpPr>
              <p:cNvPr id="2481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485" name="Freeform 61"/>
                <p:cNvSpPr>
                  <a:spLocks/>
                </p:cNvSpPr>
                <p:nvPr/>
              </p:nvSpPr>
              <p:spPr bwMode="auto">
                <a:xfrm>
                  <a:off x="7744288" y="3144205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486" name="Freeform 63"/>
                <p:cNvSpPr>
                  <a:spLocks/>
                </p:cNvSpPr>
                <p:nvPr/>
              </p:nvSpPr>
              <p:spPr bwMode="auto">
                <a:xfrm>
                  <a:off x="8429072" y="2939328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487" name="Freeform 65"/>
                <p:cNvSpPr>
                  <a:spLocks/>
                </p:cNvSpPr>
                <p:nvPr/>
              </p:nvSpPr>
              <p:spPr bwMode="auto">
                <a:xfrm>
                  <a:off x="7744288" y="2939328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482" name="Straight Connector 1051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483" name="Straight Connector 1052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484" name="Rectangle 1053"/>
              <p:cNvSpPr>
                <a:spLocks noChangeArrowheads="1"/>
              </p:cNvSpPr>
              <p:nvPr/>
            </p:nvSpPr>
            <p:spPr bwMode="auto">
              <a:xfrm>
                <a:off x="7802157" y="3210963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385" name="Group 400"/>
            <p:cNvGrpSpPr>
              <a:grpSpLocks/>
            </p:cNvGrpSpPr>
            <p:nvPr/>
          </p:nvGrpSpPr>
          <p:grpSpPr bwMode="auto">
            <a:xfrm>
              <a:off x="5146959" y="5500475"/>
              <a:ext cx="559678" cy="142398"/>
              <a:chOff x="7744288" y="2938915"/>
              <a:chExt cx="894558" cy="382135"/>
            </a:xfrm>
          </p:grpSpPr>
          <p:grpSp>
            <p:nvGrpSpPr>
              <p:cNvPr id="2474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478" name="Freeform 61"/>
                <p:cNvSpPr>
                  <a:spLocks/>
                </p:cNvSpPr>
                <p:nvPr/>
              </p:nvSpPr>
              <p:spPr bwMode="auto">
                <a:xfrm>
                  <a:off x="7744288" y="3143615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479" name="Freeform 63"/>
                <p:cNvSpPr>
                  <a:spLocks/>
                </p:cNvSpPr>
                <p:nvPr/>
              </p:nvSpPr>
              <p:spPr bwMode="auto">
                <a:xfrm>
                  <a:off x="8429072" y="2938738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480" name="Freeform 65"/>
                <p:cNvSpPr>
                  <a:spLocks/>
                </p:cNvSpPr>
                <p:nvPr/>
              </p:nvSpPr>
              <p:spPr bwMode="auto">
                <a:xfrm>
                  <a:off x="7744288" y="2938738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475" name="Straight Connector 1122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476" name="Straight Connector 1123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477" name="Rectangle 1124"/>
              <p:cNvSpPr>
                <a:spLocks noChangeArrowheads="1"/>
              </p:cNvSpPr>
              <p:nvPr/>
            </p:nvSpPr>
            <p:spPr bwMode="auto">
              <a:xfrm>
                <a:off x="7802157" y="3210372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386" name="Group 408"/>
            <p:cNvGrpSpPr>
              <a:grpSpLocks/>
            </p:cNvGrpSpPr>
            <p:nvPr/>
          </p:nvGrpSpPr>
          <p:grpSpPr bwMode="auto">
            <a:xfrm>
              <a:off x="5146959" y="5433548"/>
              <a:ext cx="559678" cy="142397"/>
              <a:chOff x="7744288" y="2938915"/>
              <a:chExt cx="894558" cy="382135"/>
            </a:xfrm>
          </p:grpSpPr>
          <p:grpSp>
            <p:nvGrpSpPr>
              <p:cNvPr id="2467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471" name="Freeform 61"/>
                <p:cNvSpPr>
                  <a:spLocks/>
                </p:cNvSpPr>
                <p:nvPr/>
              </p:nvSpPr>
              <p:spPr bwMode="auto">
                <a:xfrm>
                  <a:off x="7744288" y="3143667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472" name="Freeform 63"/>
                <p:cNvSpPr>
                  <a:spLocks/>
                </p:cNvSpPr>
                <p:nvPr/>
              </p:nvSpPr>
              <p:spPr bwMode="auto">
                <a:xfrm>
                  <a:off x="8429072" y="2938789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473" name="Freeform 65"/>
                <p:cNvSpPr>
                  <a:spLocks/>
                </p:cNvSpPr>
                <p:nvPr/>
              </p:nvSpPr>
              <p:spPr bwMode="auto">
                <a:xfrm>
                  <a:off x="7744288" y="2938789"/>
                  <a:ext cx="894558" cy="204878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468" name="Straight Connector 1130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469" name="Straight Connector 1131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470" name="Rectangle 1132"/>
              <p:cNvSpPr>
                <a:spLocks noChangeArrowheads="1"/>
              </p:cNvSpPr>
              <p:nvPr/>
            </p:nvSpPr>
            <p:spPr bwMode="auto">
              <a:xfrm>
                <a:off x="7802157" y="3210424"/>
                <a:ext cx="255588" cy="57551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387" name="Group 416"/>
            <p:cNvGrpSpPr>
              <a:grpSpLocks/>
            </p:cNvGrpSpPr>
            <p:nvPr/>
          </p:nvGrpSpPr>
          <p:grpSpPr bwMode="auto">
            <a:xfrm>
              <a:off x="5146959" y="5366626"/>
              <a:ext cx="559678" cy="142398"/>
              <a:chOff x="7744288" y="2938915"/>
              <a:chExt cx="894558" cy="382135"/>
            </a:xfrm>
          </p:grpSpPr>
          <p:grpSp>
            <p:nvGrpSpPr>
              <p:cNvPr id="2460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464" name="Freeform 61"/>
                <p:cNvSpPr>
                  <a:spLocks/>
                </p:cNvSpPr>
                <p:nvPr/>
              </p:nvSpPr>
              <p:spPr bwMode="auto">
                <a:xfrm>
                  <a:off x="7744288" y="3143701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465" name="Freeform 63"/>
                <p:cNvSpPr>
                  <a:spLocks/>
                </p:cNvSpPr>
                <p:nvPr/>
              </p:nvSpPr>
              <p:spPr bwMode="auto">
                <a:xfrm>
                  <a:off x="8429072" y="2938824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466" name="Freeform 65"/>
                <p:cNvSpPr>
                  <a:spLocks/>
                </p:cNvSpPr>
                <p:nvPr/>
              </p:nvSpPr>
              <p:spPr bwMode="auto">
                <a:xfrm>
                  <a:off x="7744288" y="2938824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461" name="Straight Connector 1138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462" name="Straight Connector 1139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463" name="Rectangle 1140"/>
              <p:cNvSpPr>
                <a:spLocks noChangeArrowheads="1"/>
              </p:cNvSpPr>
              <p:nvPr/>
            </p:nvSpPr>
            <p:spPr bwMode="auto">
              <a:xfrm>
                <a:off x="7802157" y="3210458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388" name="Group 424"/>
            <p:cNvGrpSpPr>
              <a:grpSpLocks/>
            </p:cNvGrpSpPr>
            <p:nvPr/>
          </p:nvGrpSpPr>
          <p:grpSpPr bwMode="auto">
            <a:xfrm>
              <a:off x="5146959" y="5299696"/>
              <a:ext cx="559678" cy="142397"/>
              <a:chOff x="7744288" y="2938915"/>
              <a:chExt cx="894558" cy="382135"/>
            </a:xfrm>
          </p:grpSpPr>
          <p:grpSp>
            <p:nvGrpSpPr>
              <p:cNvPr id="2453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457" name="Freeform 61"/>
                <p:cNvSpPr>
                  <a:spLocks/>
                </p:cNvSpPr>
                <p:nvPr/>
              </p:nvSpPr>
              <p:spPr bwMode="auto">
                <a:xfrm>
                  <a:off x="7744288" y="3143758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458" name="Freeform 63"/>
                <p:cNvSpPr>
                  <a:spLocks/>
                </p:cNvSpPr>
                <p:nvPr/>
              </p:nvSpPr>
              <p:spPr bwMode="auto">
                <a:xfrm>
                  <a:off x="8429072" y="2938880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459" name="Freeform 65"/>
                <p:cNvSpPr>
                  <a:spLocks/>
                </p:cNvSpPr>
                <p:nvPr/>
              </p:nvSpPr>
              <p:spPr bwMode="auto">
                <a:xfrm>
                  <a:off x="7744288" y="2938880"/>
                  <a:ext cx="894558" cy="204878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454" name="Straight Connector 1146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455" name="Straight Connector 1147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456" name="Rectangle 1148"/>
              <p:cNvSpPr>
                <a:spLocks noChangeArrowheads="1"/>
              </p:cNvSpPr>
              <p:nvPr/>
            </p:nvSpPr>
            <p:spPr bwMode="auto">
              <a:xfrm>
                <a:off x="7802157" y="3210515"/>
                <a:ext cx="255588" cy="57551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389" name="Group 432"/>
            <p:cNvGrpSpPr>
              <a:grpSpLocks/>
            </p:cNvGrpSpPr>
            <p:nvPr/>
          </p:nvGrpSpPr>
          <p:grpSpPr bwMode="auto">
            <a:xfrm>
              <a:off x="5146959" y="5232774"/>
              <a:ext cx="559678" cy="142398"/>
              <a:chOff x="7744288" y="2938915"/>
              <a:chExt cx="894558" cy="382135"/>
            </a:xfrm>
          </p:grpSpPr>
          <p:grpSp>
            <p:nvGrpSpPr>
              <p:cNvPr id="2446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450" name="Freeform 61"/>
                <p:cNvSpPr>
                  <a:spLocks/>
                </p:cNvSpPr>
                <p:nvPr/>
              </p:nvSpPr>
              <p:spPr bwMode="auto">
                <a:xfrm>
                  <a:off x="7744288" y="3143792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451" name="Freeform 63"/>
                <p:cNvSpPr>
                  <a:spLocks/>
                </p:cNvSpPr>
                <p:nvPr/>
              </p:nvSpPr>
              <p:spPr bwMode="auto">
                <a:xfrm>
                  <a:off x="8429072" y="2938915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452" name="Freeform 65"/>
                <p:cNvSpPr>
                  <a:spLocks/>
                </p:cNvSpPr>
                <p:nvPr/>
              </p:nvSpPr>
              <p:spPr bwMode="auto">
                <a:xfrm>
                  <a:off x="7744288" y="2938915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447" name="Straight Connector 1154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448" name="Straight Connector 1155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449" name="Rectangle 1156"/>
              <p:cNvSpPr>
                <a:spLocks noChangeArrowheads="1"/>
              </p:cNvSpPr>
              <p:nvPr/>
            </p:nvSpPr>
            <p:spPr bwMode="auto">
              <a:xfrm>
                <a:off x="7802157" y="3210549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cxnSp>
          <p:nvCxnSpPr>
            <p:cNvPr id="2390" name="Straight Connector 1217"/>
            <p:cNvCxnSpPr>
              <a:cxnSpLocks noChangeShapeType="1"/>
            </p:cNvCxnSpPr>
            <p:nvPr/>
          </p:nvCxnSpPr>
          <p:spPr bwMode="auto">
            <a:xfrm>
              <a:off x="5083599" y="534600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391" name="Straight Connector 1265"/>
            <p:cNvCxnSpPr>
              <a:cxnSpLocks noChangeShapeType="1"/>
            </p:cNvCxnSpPr>
            <p:nvPr/>
          </p:nvCxnSpPr>
          <p:spPr bwMode="auto">
            <a:xfrm>
              <a:off x="5083599" y="541291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392" name="Straight Connector 1266"/>
            <p:cNvCxnSpPr>
              <a:cxnSpLocks noChangeShapeType="1"/>
            </p:cNvCxnSpPr>
            <p:nvPr/>
          </p:nvCxnSpPr>
          <p:spPr bwMode="auto">
            <a:xfrm>
              <a:off x="5083599" y="5478965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393" name="Straight Connector 1267"/>
            <p:cNvCxnSpPr>
              <a:cxnSpLocks noChangeShapeType="1"/>
            </p:cNvCxnSpPr>
            <p:nvPr/>
          </p:nvCxnSpPr>
          <p:spPr bwMode="auto">
            <a:xfrm>
              <a:off x="5083599" y="554587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394" name="Straight Connector 1268"/>
            <p:cNvCxnSpPr>
              <a:cxnSpLocks noChangeShapeType="1"/>
            </p:cNvCxnSpPr>
            <p:nvPr/>
          </p:nvCxnSpPr>
          <p:spPr bwMode="auto">
            <a:xfrm>
              <a:off x="5083599" y="561192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395" name="Straight Connector 1269"/>
            <p:cNvCxnSpPr>
              <a:cxnSpLocks noChangeShapeType="1"/>
            </p:cNvCxnSpPr>
            <p:nvPr/>
          </p:nvCxnSpPr>
          <p:spPr bwMode="auto">
            <a:xfrm>
              <a:off x="5083599" y="567883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396" name="Straight Connector 1270"/>
            <p:cNvCxnSpPr>
              <a:cxnSpLocks noChangeShapeType="1"/>
            </p:cNvCxnSpPr>
            <p:nvPr/>
          </p:nvCxnSpPr>
          <p:spPr bwMode="auto">
            <a:xfrm>
              <a:off x="5083599" y="574488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397" name="Straight Connector 1271"/>
            <p:cNvCxnSpPr>
              <a:cxnSpLocks noChangeShapeType="1"/>
            </p:cNvCxnSpPr>
            <p:nvPr/>
          </p:nvCxnSpPr>
          <p:spPr bwMode="auto">
            <a:xfrm>
              <a:off x="5083599" y="581179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398" name="Straight Connector 1300"/>
            <p:cNvCxnSpPr>
              <a:cxnSpLocks noChangeShapeType="1"/>
            </p:cNvCxnSpPr>
            <p:nvPr/>
          </p:nvCxnSpPr>
          <p:spPr bwMode="auto">
            <a:xfrm>
              <a:off x="5076056" y="5189884"/>
              <a:ext cx="2" cy="61538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</p:spPr>
        </p:cxnSp>
        <p:sp>
          <p:nvSpPr>
            <p:cNvPr id="2399" name="Freeform 62"/>
            <p:cNvSpPr>
              <a:spLocks/>
            </p:cNvSpPr>
            <p:nvPr/>
          </p:nvSpPr>
          <p:spPr bwMode="auto">
            <a:xfrm>
              <a:off x="5622157" y="5133269"/>
              <a:ext cx="149349" cy="135533"/>
            </a:xfrm>
            <a:custGeom>
              <a:avLst/>
              <a:gdLst>
                <a:gd name="T0" fmla="*/ 0 w 127"/>
                <a:gd name="T1" fmla="*/ 2147483647 h 232"/>
                <a:gd name="T2" fmla="*/ 2147483647 w 127"/>
                <a:gd name="T3" fmla="*/ 0 h 232"/>
                <a:gd name="T4" fmla="*/ 2147483647 w 127"/>
                <a:gd name="T5" fmla="*/ 2147483647 h 232"/>
                <a:gd name="T6" fmla="*/ 0 w 127"/>
                <a:gd name="T7" fmla="*/ 2147483647 h 232"/>
                <a:gd name="T8" fmla="*/ 0 w 127"/>
                <a:gd name="T9" fmla="*/ 2147483647 h 232"/>
                <a:gd name="T10" fmla="*/ 0 w 127"/>
                <a:gd name="T11" fmla="*/ 2147483647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232"/>
                <a:gd name="T20" fmla="*/ 127 w 127"/>
                <a:gd name="T21" fmla="*/ 232 h 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232">
                  <a:moveTo>
                    <a:pt x="0" y="125"/>
                  </a:moveTo>
                  <a:lnTo>
                    <a:pt x="127" y="0"/>
                  </a:lnTo>
                  <a:lnTo>
                    <a:pt x="127" y="106"/>
                  </a:lnTo>
                  <a:lnTo>
                    <a:pt x="0" y="23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015B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400" name="Freeform 63"/>
            <p:cNvSpPr>
              <a:spLocks/>
            </p:cNvSpPr>
            <p:nvPr/>
          </p:nvSpPr>
          <p:spPr bwMode="auto">
            <a:xfrm>
              <a:off x="5622157" y="5133269"/>
              <a:ext cx="149349" cy="135533"/>
            </a:xfrm>
            <a:custGeom>
              <a:avLst/>
              <a:gdLst>
                <a:gd name="T0" fmla="*/ 0 w 127"/>
                <a:gd name="T1" fmla="*/ 2147483647 h 232"/>
                <a:gd name="T2" fmla="*/ 2147483647 w 127"/>
                <a:gd name="T3" fmla="*/ 0 h 232"/>
                <a:gd name="T4" fmla="*/ 2147483647 w 127"/>
                <a:gd name="T5" fmla="*/ 2147483647 h 232"/>
                <a:gd name="T6" fmla="*/ 0 w 127"/>
                <a:gd name="T7" fmla="*/ 2147483647 h 232"/>
                <a:gd name="T8" fmla="*/ 0 w 127"/>
                <a:gd name="T9" fmla="*/ 2147483647 h 232"/>
                <a:gd name="T10" fmla="*/ 0 w 127"/>
                <a:gd name="T11" fmla="*/ 2147483647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232"/>
                <a:gd name="T20" fmla="*/ 127 w 127"/>
                <a:gd name="T21" fmla="*/ 232 h 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232">
                  <a:moveTo>
                    <a:pt x="0" y="125"/>
                  </a:moveTo>
                  <a:lnTo>
                    <a:pt x="127" y="0"/>
                  </a:lnTo>
                  <a:lnTo>
                    <a:pt x="127" y="106"/>
                  </a:lnTo>
                  <a:lnTo>
                    <a:pt x="0" y="23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666699"/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401" name="Freeform 60"/>
            <p:cNvSpPr>
              <a:spLocks/>
            </p:cNvSpPr>
            <p:nvPr/>
          </p:nvSpPr>
          <p:spPr bwMode="auto">
            <a:xfrm>
              <a:off x="5137908" y="5216476"/>
              <a:ext cx="484249" cy="52326"/>
            </a:xfrm>
            <a:custGeom>
              <a:avLst/>
              <a:gdLst>
                <a:gd name="T0" fmla="*/ 0 w 414"/>
                <a:gd name="T1" fmla="*/ 0 h 107"/>
                <a:gd name="T2" fmla="*/ 0 w 414"/>
                <a:gd name="T3" fmla="*/ 2147483647 h 107"/>
                <a:gd name="T4" fmla="*/ 2147483647 w 414"/>
                <a:gd name="T5" fmla="*/ 2147483647 h 107"/>
                <a:gd name="T6" fmla="*/ 2147483647 w 414"/>
                <a:gd name="T7" fmla="*/ 0 h 107"/>
                <a:gd name="T8" fmla="*/ 0 w 414"/>
                <a:gd name="T9" fmla="*/ 0 h 107"/>
                <a:gd name="T10" fmla="*/ 0 w 414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07"/>
                <a:gd name="T20" fmla="*/ 414 w 414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07">
                  <a:moveTo>
                    <a:pt x="0" y="0"/>
                  </a:moveTo>
                  <a:lnTo>
                    <a:pt x="0" y="107"/>
                  </a:lnTo>
                  <a:lnTo>
                    <a:pt x="414" y="107"/>
                  </a:lnTo>
                  <a:lnTo>
                    <a:pt x="4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96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402" name="Freeform 61"/>
            <p:cNvSpPr>
              <a:spLocks/>
            </p:cNvSpPr>
            <p:nvPr/>
          </p:nvSpPr>
          <p:spPr bwMode="auto">
            <a:xfrm>
              <a:off x="5137908" y="5216476"/>
              <a:ext cx="484249" cy="52326"/>
            </a:xfrm>
            <a:custGeom>
              <a:avLst/>
              <a:gdLst>
                <a:gd name="T0" fmla="*/ 0 w 414"/>
                <a:gd name="T1" fmla="*/ 0 h 107"/>
                <a:gd name="T2" fmla="*/ 0 w 414"/>
                <a:gd name="T3" fmla="*/ 2147483647 h 107"/>
                <a:gd name="T4" fmla="*/ 2147483647 w 414"/>
                <a:gd name="T5" fmla="*/ 2147483647 h 107"/>
                <a:gd name="T6" fmla="*/ 2147483647 w 414"/>
                <a:gd name="T7" fmla="*/ 0 h 107"/>
                <a:gd name="T8" fmla="*/ 0 w 414"/>
                <a:gd name="T9" fmla="*/ 0 h 107"/>
                <a:gd name="T10" fmla="*/ 0 w 414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07"/>
                <a:gd name="T20" fmla="*/ 414 w 414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07">
                  <a:moveTo>
                    <a:pt x="0" y="0"/>
                  </a:moveTo>
                  <a:lnTo>
                    <a:pt x="0" y="107"/>
                  </a:lnTo>
                  <a:lnTo>
                    <a:pt x="414" y="107"/>
                  </a:lnTo>
                  <a:lnTo>
                    <a:pt x="4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99">
                <a:alpha val="79999"/>
              </a:srgbClr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403" name="Freeform 64"/>
            <p:cNvSpPr>
              <a:spLocks/>
            </p:cNvSpPr>
            <p:nvPr/>
          </p:nvSpPr>
          <p:spPr bwMode="auto">
            <a:xfrm>
              <a:off x="5137908" y="5133269"/>
              <a:ext cx="633598" cy="83207"/>
            </a:xfrm>
            <a:custGeom>
              <a:avLst/>
              <a:gdLst>
                <a:gd name="T0" fmla="*/ 2147483647 w 541"/>
                <a:gd name="T1" fmla="*/ 2147483647 h 125"/>
                <a:gd name="T2" fmla="*/ 2147483647 w 541"/>
                <a:gd name="T3" fmla="*/ 0 h 125"/>
                <a:gd name="T4" fmla="*/ 2147483647 w 541"/>
                <a:gd name="T5" fmla="*/ 0 h 125"/>
                <a:gd name="T6" fmla="*/ 0 w 541"/>
                <a:gd name="T7" fmla="*/ 2147483647 h 125"/>
                <a:gd name="T8" fmla="*/ 2147483647 w 541"/>
                <a:gd name="T9" fmla="*/ 2147483647 h 125"/>
                <a:gd name="T10" fmla="*/ 2147483647 w 541"/>
                <a:gd name="T11" fmla="*/ 2147483647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1"/>
                <a:gd name="T19" fmla="*/ 0 h 125"/>
                <a:gd name="T20" fmla="*/ 541 w 541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1" h="125">
                  <a:moveTo>
                    <a:pt x="414" y="125"/>
                  </a:moveTo>
                  <a:lnTo>
                    <a:pt x="541" y="0"/>
                  </a:lnTo>
                  <a:lnTo>
                    <a:pt x="128" y="0"/>
                  </a:lnTo>
                  <a:lnTo>
                    <a:pt x="0" y="125"/>
                  </a:lnTo>
                  <a:lnTo>
                    <a:pt x="414" y="125"/>
                  </a:lnTo>
                  <a:close/>
                </a:path>
              </a:pathLst>
            </a:custGeom>
            <a:solidFill>
              <a:srgbClr val="46AF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404" name="Freeform 65"/>
            <p:cNvSpPr>
              <a:spLocks/>
            </p:cNvSpPr>
            <p:nvPr/>
          </p:nvSpPr>
          <p:spPr bwMode="auto">
            <a:xfrm>
              <a:off x="5137908" y="5133269"/>
              <a:ext cx="633598" cy="83207"/>
            </a:xfrm>
            <a:custGeom>
              <a:avLst/>
              <a:gdLst>
                <a:gd name="T0" fmla="*/ 2147483647 w 541"/>
                <a:gd name="T1" fmla="*/ 2147483647 h 125"/>
                <a:gd name="T2" fmla="*/ 2147483647 w 541"/>
                <a:gd name="T3" fmla="*/ 0 h 125"/>
                <a:gd name="T4" fmla="*/ 2147483647 w 541"/>
                <a:gd name="T5" fmla="*/ 0 h 125"/>
                <a:gd name="T6" fmla="*/ 0 w 541"/>
                <a:gd name="T7" fmla="*/ 2147483647 h 125"/>
                <a:gd name="T8" fmla="*/ 2147483647 w 541"/>
                <a:gd name="T9" fmla="*/ 2147483647 h 125"/>
                <a:gd name="T10" fmla="*/ 2147483647 w 541"/>
                <a:gd name="T11" fmla="*/ 2147483647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1"/>
                <a:gd name="T19" fmla="*/ 0 h 125"/>
                <a:gd name="T20" fmla="*/ 541 w 541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1" h="125">
                  <a:moveTo>
                    <a:pt x="414" y="125"/>
                  </a:moveTo>
                  <a:lnTo>
                    <a:pt x="541" y="0"/>
                  </a:lnTo>
                  <a:lnTo>
                    <a:pt x="128" y="0"/>
                  </a:lnTo>
                  <a:lnTo>
                    <a:pt x="0" y="125"/>
                  </a:lnTo>
                  <a:lnTo>
                    <a:pt x="414" y="125"/>
                  </a:lnTo>
                  <a:close/>
                </a:path>
              </a:pathLst>
            </a:custGeom>
            <a:solidFill>
              <a:srgbClr val="666699">
                <a:alpha val="59999"/>
              </a:srgbClr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2405" name="Group 264"/>
            <p:cNvGrpSpPr>
              <a:grpSpLocks/>
            </p:cNvGrpSpPr>
            <p:nvPr/>
          </p:nvGrpSpPr>
          <p:grpSpPr bwMode="auto">
            <a:xfrm>
              <a:off x="5226916" y="5221282"/>
              <a:ext cx="306844" cy="44937"/>
              <a:chOff x="4137031" y="6365866"/>
              <a:chExt cx="427098" cy="149361"/>
            </a:xfrm>
          </p:grpSpPr>
          <p:sp>
            <p:nvSpPr>
              <p:cNvPr id="2439" name="Freeform 82"/>
              <p:cNvSpPr>
                <a:spLocks/>
              </p:cNvSpPr>
              <p:nvPr/>
            </p:nvSpPr>
            <p:spPr bwMode="auto">
              <a:xfrm>
                <a:off x="4137027" y="6426873"/>
                <a:ext cx="140686" cy="28512"/>
              </a:xfrm>
              <a:custGeom>
                <a:avLst/>
                <a:gdLst>
                  <a:gd name="T0" fmla="*/ 2147483647 w 87"/>
                  <a:gd name="T1" fmla="*/ 2147483647 h 16"/>
                  <a:gd name="T2" fmla="*/ 2147483647 w 87"/>
                  <a:gd name="T3" fmla="*/ 2147483647 h 16"/>
                  <a:gd name="T4" fmla="*/ 2147483647 w 87"/>
                  <a:gd name="T5" fmla="*/ 0 h 16"/>
                  <a:gd name="T6" fmla="*/ 0 w 87"/>
                  <a:gd name="T7" fmla="*/ 2147483647 h 16"/>
                  <a:gd name="T8" fmla="*/ 2147483647 w 87"/>
                  <a:gd name="T9" fmla="*/ 2147483647 h 16"/>
                  <a:gd name="T10" fmla="*/ 2147483647 w 87"/>
                  <a:gd name="T11" fmla="*/ 2147483647 h 16"/>
                  <a:gd name="T12" fmla="*/ 2147483647 w 87"/>
                  <a:gd name="T13" fmla="*/ 2147483647 h 16"/>
                  <a:gd name="T14" fmla="*/ 2147483647 w 87"/>
                  <a:gd name="T15" fmla="*/ 2147483647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6"/>
                  <a:gd name="T26" fmla="*/ 87 w 87"/>
                  <a:gd name="T27" fmla="*/ 16 h 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6">
                    <a:moveTo>
                      <a:pt x="87" y="7"/>
                    </a:moveTo>
                    <a:lnTo>
                      <a:pt x="23" y="7"/>
                    </a:lnTo>
                    <a:lnTo>
                      <a:pt x="23" y="0"/>
                    </a:lnTo>
                    <a:lnTo>
                      <a:pt x="0" y="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87" y="11"/>
                    </a:lnTo>
                    <a:lnTo>
                      <a:pt x="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440" name="Freeform 83"/>
              <p:cNvSpPr>
                <a:spLocks/>
              </p:cNvSpPr>
              <p:nvPr/>
            </p:nvSpPr>
            <p:spPr bwMode="auto">
              <a:xfrm>
                <a:off x="4309209" y="6463940"/>
                <a:ext cx="81892" cy="51321"/>
              </a:xfrm>
              <a:custGeom>
                <a:avLst/>
                <a:gdLst>
                  <a:gd name="T0" fmla="*/ 2147483647 w 50"/>
                  <a:gd name="T1" fmla="*/ 0 h 31"/>
                  <a:gd name="T2" fmla="*/ 2147483647 w 50"/>
                  <a:gd name="T3" fmla="*/ 2147483647 h 31"/>
                  <a:gd name="T4" fmla="*/ 0 w 50"/>
                  <a:gd name="T5" fmla="*/ 2147483647 h 31"/>
                  <a:gd name="T6" fmla="*/ 2147483647 w 50"/>
                  <a:gd name="T7" fmla="*/ 2147483647 h 31"/>
                  <a:gd name="T8" fmla="*/ 2147483647 w 50"/>
                  <a:gd name="T9" fmla="*/ 2147483647 h 31"/>
                  <a:gd name="T10" fmla="*/ 2147483647 w 50"/>
                  <a:gd name="T11" fmla="*/ 2147483647 h 31"/>
                  <a:gd name="T12" fmla="*/ 2147483647 w 50"/>
                  <a:gd name="T13" fmla="*/ 0 h 31"/>
                  <a:gd name="T14" fmla="*/ 2147483647 w 50"/>
                  <a:gd name="T15" fmla="*/ 0 h 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1"/>
                  <a:gd name="T26" fmla="*/ 50 w 50"/>
                  <a:gd name="T27" fmla="*/ 31 h 3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1">
                    <a:moveTo>
                      <a:pt x="17" y="0"/>
                    </a:moveTo>
                    <a:lnTo>
                      <a:pt x="17" y="24"/>
                    </a:lnTo>
                    <a:lnTo>
                      <a:pt x="0" y="24"/>
                    </a:lnTo>
                    <a:lnTo>
                      <a:pt x="24" y="31"/>
                    </a:lnTo>
                    <a:lnTo>
                      <a:pt x="50" y="24"/>
                    </a:lnTo>
                    <a:lnTo>
                      <a:pt x="33" y="24"/>
                    </a:lnTo>
                    <a:lnTo>
                      <a:pt x="33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441" name="Freeform 84"/>
              <p:cNvSpPr>
                <a:spLocks/>
              </p:cNvSpPr>
              <p:nvPr/>
            </p:nvSpPr>
            <p:spPr bwMode="auto">
              <a:xfrm>
                <a:off x="4309209" y="6366999"/>
                <a:ext cx="81892" cy="54172"/>
              </a:xfrm>
              <a:custGeom>
                <a:avLst/>
                <a:gdLst>
                  <a:gd name="T0" fmla="*/ 2147483647 w 50"/>
                  <a:gd name="T1" fmla="*/ 2147483647 h 33"/>
                  <a:gd name="T2" fmla="*/ 2147483647 w 50"/>
                  <a:gd name="T3" fmla="*/ 2147483647 h 33"/>
                  <a:gd name="T4" fmla="*/ 0 w 50"/>
                  <a:gd name="T5" fmla="*/ 2147483647 h 33"/>
                  <a:gd name="T6" fmla="*/ 2147483647 w 50"/>
                  <a:gd name="T7" fmla="*/ 0 h 33"/>
                  <a:gd name="T8" fmla="*/ 2147483647 w 50"/>
                  <a:gd name="T9" fmla="*/ 2147483647 h 33"/>
                  <a:gd name="T10" fmla="*/ 2147483647 w 50"/>
                  <a:gd name="T11" fmla="*/ 2147483647 h 33"/>
                  <a:gd name="T12" fmla="*/ 2147483647 w 50"/>
                  <a:gd name="T13" fmla="*/ 2147483647 h 33"/>
                  <a:gd name="T14" fmla="*/ 2147483647 w 50"/>
                  <a:gd name="T15" fmla="*/ 214748364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3"/>
                  <a:gd name="T26" fmla="*/ 50 w 50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3">
                    <a:moveTo>
                      <a:pt x="17" y="33"/>
                    </a:moveTo>
                    <a:lnTo>
                      <a:pt x="17" y="9"/>
                    </a:lnTo>
                    <a:lnTo>
                      <a:pt x="0" y="9"/>
                    </a:lnTo>
                    <a:lnTo>
                      <a:pt x="24" y="0"/>
                    </a:lnTo>
                    <a:lnTo>
                      <a:pt x="50" y="9"/>
                    </a:lnTo>
                    <a:lnTo>
                      <a:pt x="33" y="9"/>
                    </a:lnTo>
                    <a:lnTo>
                      <a:pt x="33" y="33"/>
                    </a:lnTo>
                    <a:lnTo>
                      <a:pt x="17" y="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442" name="Freeform 85"/>
              <p:cNvSpPr>
                <a:spLocks/>
              </p:cNvSpPr>
              <p:nvPr/>
            </p:nvSpPr>
            <p:spPr bwMode="auto">
              <a:xfrm>
                <a:off x="4422598" y="6426873"/>
                <a:ext cx="140686" cy="28512"/>
              </a:xfrm>
              <a:custGeom>
                <a:avLst/>
                <a:gdLst>
                  <a:gd name="T0" fmla="*/ 0 w 87"/>
                  <a:gd name="T1" fmla="*/ 2147483647 h 16"/>
                  <a:gd name="T2" fmla="*/ 2147483647 w 87"/>
                  <a:gd name="T3" fmla="*/ 2147483647 h 16"/>
                  <a:gd name="T4" fmla="*/ 2147483647 w 87"/>
                  <a:gd name="T5" fmla="*/ 2147483647 h 16"/>
                  <a:gd name="T6" fmla="*/ 2147483647 w 87"/>
                  <a:gd name="T7" fmla="*/ 2147483647 h 16"/>
                  <a:gd name="T8" fmla="*/ 2147483647 w 87"/>
                  <a:gd name="T9" fmla="*/ 0 h 16"/>
                  <a:gd name="T10" fmla="*/ 2147483647 w 87"/>
                  <a:gd name="T11" fmla="*/ 2147483647 h 16"/>
                  <a:gd name="T12" fmla="*/ 0 w 87"/>
                  <a:gd name="T13" fmla="*/ 2147483647 h 16"/>
                  <a:gd name="T14" fmla="*/ 0 w 87"/>
                  <a:gd name="T15" fmla="*/ 2147483647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6"/>
                  <a:gd name="T26" fmla="*/ 87 w 87"/>
                  <a:gd name="T27" fmla="*/ 16 h 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6">
                    <a:moveTo>
                      <a:pt x="0" y="11"/>
                    </a:moveTo>
                    <a:lnTo>
                      <a:pt x="63" y="11"/>
                    </a:lnTo>
                    <a:lnTo>
                      <a:pt x="63" y="16"/>
                    </a:lnTo>
                    <a:lnTo>
                      <a:pt x="87" y="9"/>
                    </a:lnTo>
                    <a:lnTo>
                      <a:pt x="63" y="0"/>
                    </a:lnTo>
                    <a:lnTo>
                      <a:pt x="63" y="7"/>
                    </a:lnTo>
                    <a:lnTo>
                      <a:pt x="0" y="7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443" name="Freeform 86"/>
              <p:cNvSpPr>
                <a:spLocks/>
              </p:cNvSpPr>
              <p:nvPr/>
            </p:nvSpPr>
            <p:spPr bwMode="auto">
              <a:xfrm>
                <a:off x="4170624" y="6378404"/>
                <a:ext cx="361163" cy="128303"/>
              </a:xfrm>
              <a:custGeom>
                <a:avLst/>
                <a:gdLst>
                  <a:gd name="T0" fmla="*/ 2147483647 w 94"/>
                  <a:gd name="T1" fmla="*/ 2147483647 h 34"/>
                  <a:gd name="T2" fmla="*/ 2147483647 w 94"/>
                  <a:gd name="T3" fmla="*/ 2147483647 h 34"/>
                  <a:gd name="T4" fmla="*/ 2147483647 w 94"/>
                  <a:gd name="T5" fmla="*/ 2147483647 h 34"/>
                  <a:gd name="T6" fmla="*/ 2147483647 w 94"/>
                  <a:gd name="T7" fmla="*/ 2147483647 h 34"/>
                  <a:gd name="T8" fmla="*/ 2147483647 w 94"/>
                  <a:gd name="T9" fmla="*/ 214748364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4"/>
                  <a:gd name="T17" fmla="*/ 94 w 9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4">
                    <a:moveTo>
                      <a:pt x="89" y="32"/>
                    </a:moveTo>
                    <a:cubicBezTo>
                      <a:pt x="84" y="34"/>
                      <a:pt x="61" y="29"/>
                      <a:pt x="38" y="20"/>
                    </a:cubicBezTo>
                    <a:cubicBezTo>
                      <a:pt x="15" y="12"/>
                      <a:pt x="0" y="4"/>
                      <a:pt x="5" y="2"/>
                    </a:cubicBezTo>
                    <a:cubicBezTo>
                      <a:pt x="10" y="0"/>
                      <a:pt x="33" y="5"/>
                      <a:pt x="56" y="14"/>
                    </a:cubicBezTo>
                    <a:cubicBezTo>
                      <a:pt x="80" y="22"/>
                      <a:pt x="94" y="30"/>
                      <a:pt x="89" y="32"/>
                    </a:cubicBezTo>
                    <a:close/>
                  </a:path>
                </a:pathLst>
              </a:cu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444" name="Freeform 87"/>
              <p:cNvSpPr>
                <a:spLocks/>
              </p:cNvSpPr>
              <p:nvPr/>
            </p:nvSpPr>
            <p:spPr bwMode="auto">
              <a:xfrm>
                <a:off x="4168524" y="6378404"/>
                <a:ext cx="361163" cy="128303"/>
              </a:xfrm>
              <a:custGeom>
                <a:avLst/>
                <a:gdLst>
                  <a:gd name="T0" fmla="*/ 2147483647 w 94"/>
                  <a:gd name="T1" fmla="*/ 2147483647 h 34"/>
                  <a:gd name="T2" fmla="*/ 2147483647 w 94"/>
                  <a:gd name="T3" fmla="*/ 2147483647 h 34"/>
                  <a:gd name="T4" fmla="*/ 2147483647 w 94"/>
                  <a:gd name="T5" fmla="*/ 2147483647 h 34"/>
                  <a:gd name="T6" fmla="*/ 2147483647 w 94"/>
                  <a:gd name="T7" fmla="*/ 2147483647 h 34"/>
                  <a:gd name="T8" fmla="*/ 2147483647 w 94"/>
                  <a:gd name="T9" fmla="*/ 214748364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4"/>
                  <a:gd name="T17" fmla="*/ 94 w 9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4">
                    <a:moveTo>
                      <a:pt x="89" y="2"/>
                    </a:moveTo>
                    <a:cubicBezTo>
                      <a:pt x="94" y="4"/>
                      <a:pt x="80" y="12"/>
                      <a:pt x="57" y="20"/>
                    </a:cubicBezTo>
                    <a:cubicBezTo>
                      <a:pt x="33" y="29"/>
                      <a:pt x="10" y="34"/>
                      <a:pt x="5" y="32"/>
                    </a:cubicBezTo>
                    <a:cubicBezTo>
                      <a:pt x="0" y="30"/>
                      <a:pt x="14" y="22"/>
                      <a:pt x="37" y="14"/>
                    </a:cubicBezTo>
                    <a:cubicBezTo>
                      <a:pt x="61" y="5"/>
                      <a:pt x="84" y="0"/>
                      <a:pt x="89" y="2"/>
                    </a:cubicBezTo>
                    <a:close/>
                  </a:path>
                </a:pathLst>
              </a:cu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445" name="Freeform 88"/>
              <p:cNvSpPr>
                <a:spLocks/>
              </p:cNvSpPr>
              <p:nvPr/>
            </p:nvSpPr>
            <p:spPr bwMode="auto">
              <a:xfrm>
                <a:off x="4263014" y="6412618"/>
                <a:ext cx="170083" cy="57024"/>
              </a:xfrm>
              <a:custGeom>
                <a:avLst/>
                <a:gdLst>
                  <a:gd name="T0" fmla="*/ 2147483647 w 44"/>
                  <a:gd name="T1" fmla="*/ 2147483647 h 15"/>
                  <a:gd name="T2" fmla="*/ 2147483647 w 44"/>
                  <a:gd name="T3" fmla="*/ 2147483647 h 15"/>
                  <a:gd name="T4" fmla="*/ 2147483647 w 44"/>
                  <a:gd name="T5" fmla="*/ 2147483647 h 15"/>
                  <a:gd name="T6" fmla="*/ 2147483647 w 44"/>
                  <a:gd name="T7" fmla="*/ 2147483647 h 15"/>
                  <a:gd name="T8" fmla="*/ 2147483647 w 44"/>
                  <a:gd name="T9" fmla="*/ 2147483647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5"/>
                  <a:gd name="T17" fmla="*/ 44 w 44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5">
                    <a:moveTo>
                      <a:pt x="33" y="13"/>
                    </a:moveTo>
                    <a:cubicBezTo>
                      <a:pt x="42" y="11"/>
                      <a:pt x="44" y="7"/>
                      <a:pt x="38" y="4"/>
                    </a:cubicBezTo>
                    <a:cubicBezTo>
                      <a:pt x="32" y="1"/>
                      <a:pt x="20" y="0"/>
                      <a:pt x="11" y="2"/>
                    </a:cubicBezTo>
                    <a:cubicBezTo>
                      <a:pt x="2" y="4"/>
                      <a:pt x="0" y="8"/>
                      <a:pt x="6" y="12"/>
                    </a:cubicBezTo>
                    <a:cubicBezTo>
                      <a:pt x="12" y="15"/>
                      <a:pt x="25" y="15"/>
                      <a:pt x="33" y="1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3B3B3B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</p:grpSp>
        <p:grpSp>
          <p:nvGrpSpPr>
            <p:cNvPr id="2406" name="Group 262"/>
            <p:cNvGrpSpPr>
              <a:grpSpLocks/>
            </p:cNvGrpSpPr>
            <p:nvPr/>
          </p:nvGrpSpPr>
          <p:grpSpPr bwMode="auto">
            <a:xfrm>
              <a:off x="5236738" y="5138472"/>
              <a:ext cx="432242" cy="72432"/>
              <a:chOff x="7180382" y="1375614"/>
              <a:chExt cx="1462206" cy="429373"/>
            </a:xfrm>
          </p:grpSpPr>
          <p:sp>
            <p:nvSpPr>
              <p:cNvPr id="2408" name="Line 37"/>
              <p:cNvSpPr>
                <a:spLocks noChangeShapeType="1"/>
              </p:cNvSpPr>
              <p:nvPr/>
            </p:nvSpPr>
            <p:spPr bwMode="auto">
              <a:xfrm>
                <a:off x="7422721" y="1461724"/>
                <a:ext cx="1219675" cy="5083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09" name="Line 38"/>
              <p:cNvSpPr>
                <a:spLocks noChangeShapeType="1"/>
              </p:cNvSpPr>
              <p:nvPr/>
            </p:nvSpPr>
            <p:spPr bwMode="auto">
              <a:xfrm>
                <a:off x="7325761" y="1599018"/>
                <a:ext cx="1224776" cy="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10" name="Line 39"/>
              <p:cNvSpPr>
                <a:spLocks noChangeShapeType="1"/>
              </p:cNvSpPr>
              <p:nvPr/>
            </p:nvSpPr>
            <p:spPr bwMode="auto">
              <a:xfrm>
                <a:off x="7198178" y="1731228"/>
                <a:ext cx="1219675" cy="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11" name="Line 40"/>
              <p:cNvSpPr>
                <a:spLocks noChangeShapeType="1"/>
              </p:cNvSpPr>
              <p:nvPr/>
            </p:nvSpPr>
            <p:spPr bwMode="auto">
              <a:xfrm flipV="1">
                <a:off x="7284935" y="1380364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12" name="Freeform 43"/>
              <p:cNvSpPr>
                <a:spLocks/>
              </p:cNvSpPr>
              <p:nvPr/>
            </p:nvSpPr>
            <p:spPr bwMode="auto">
              <a:xfrm>
                <a:off x="7540097" y="143629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3"/>
                    </a:lnTo>
                    <a:lnTo>
                      <a:pt x="47" y="26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2"/>
                    </a:lnTo>
                    <a:lnTo>
                      <a:pt x="31" y="33"/>
                    </a:lnTo>
                    <a:lnTo>
                      <a:pt x="26" y="34"/>
                    </a:lnTo>
                    <a:lnTo>
                      <a:pt x="21" y="33"/>
                    </a:lnTo>
                    <a:lnTo>
                      <a:pt x="16" y="32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6"/>
                    </a:lnTo>
                    <a:lnTo>
                      <a:pt x="2" y="23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413" name="Freeform 44"/>
              <p:cNvSpPr>
                <a:spLocks/>
              </p:cNvSpPr>
              <p:nvPr/>
            </p:nvSpPr>
            <p:spPr bwMode="auto">
              <a:xfrm>
                <a:off x="7989181" y="1436298"/>
                <a:ext cx="193923" cy="50850"/>
              </a:xfrm>
              <a:custGeom>
                <a:avLst/>
                <a:gdLst>
                  <a:gd name="T0" fmla="*/ 2147483647 w 51"/>
                  <a:gd name="T1" fmla="*/ 2147483647 h 35"/>
                  <a:gd name="T2" fmla="*/ 2147483647 w 51"/>
                  <a:gd name="T3" fmla="*/ 2147483647 h 35"/>
                  <a:gd name="T4" fmla="*/ 2147483647 w 51"/>
                  <a:gd name="T5" fmla="*/ 2147483647 h 35"/>
                  <a:gd name="T6" fmla="*/ 2147483647 w 51"/>
                  <a:gd name="T7" fmla="*/ 2147483647 h 35"/>
                  <a:gd name="T8" fmla="*/ 2147483647 w 51"/>
                  <a:gd name="T9" fmla="*/ 2147483647 h 35"/>
                  <a:gd name="T10" fmla="*/ 2147483647 w 51"/>
                  <a:gd name="T11" fmla="*/ 2147483647 h 35"/>
                  <a:gd name="T12" fmla="*/ 2147483647 w 51"/>
                  <a:gd name="T13" fmla="*/ 2147483647 h 35"/>
                  <a:gd name="T14" fmla="*/ 2147483647 w 51"/>
                  <a:gd name="T15" fmla="*/ 2147483647 h 35"/>
                  <a:gd name="T16" fmla="*/ 2147483647 w 51"/>
                  <a:gd name="T17" fmla="*/ 2147483647 h 35"/>
                  <a:gd name="T18" fmla="*/ 2147483647 w 51"/>
                  <a:gd name="T19" fmla="*/ 2147483647 h 35"/>
                  <a:gd name="T20" fmla="*/ 2147483647 w 51"/>
                  <a:gd name="T21" fmla="*/ 2147483647 h 35"/>
                  <a:gd name="T22" fmla="*/ 2147483647 w 51"/>
                  <a:gd name="T23" fmla="*/ 2147483647 h 35"/>
                  <a:gd name="T24" fmla="*/ 2147483647 w 51"/>
                  <a:gd name="T25" fmla="*/ 2147483647 h 35"/>
                  <a:gd name="T26" fmla="*/ 2147483647 w 51"/>
                  <a:gd name="T27" fmla="*/ 2147483647 h 35"/>
                  <a:gd name="T28" fmla="*/ 2147483647 w 51"/>
                  <a:gd name="T29" fmla="*/ 2147483647 h 35"/>
                  <a:gd name="T30" fmla="*/ 2147483647 w 51"/>
                  <a:gd name="T31" fmla="*/ 2147483647 h 35"/>
                  <a:gd name="T32" fmla="*/ 2147483647 w 51"/>
                  <a:gd name="T33" fmla="*/ 2147483647 h 35"/>
                  <a:gd name="T34" fmla="*/ 2147483647 w 51"/>
                  <a:gd name="T35" fmla="*/ 2147483647 h 35"/>
                  <a:gd name="T36" fmla="*/ 0 w 51"/>
                  <a:gd name="T37" fmla="*/ 2147483647 h 35"/>
                  <a:gd name="T38" fmla="*/ 0 w 51"/>
                  <a:gd name="T39" fmla="*/ 2147483647 h 35"/>
                  <a:gd name="T40" fmla="*/ 2147483647 w 51"/>
                  <a:gd name="T41" fmla="*/ 2147483647 h 35"/>
                  <a:gd name="T42" fmla="*/ 2147483647 w 51"/>
                  <a:gd name="T43" fmla="*/ 2147483647 h 35"/>
                  <a:gd name="T44" fmla="*/ 2147483647 w 51"/>
                  <a:gd name="T45" fmla="*/ 2147483647 h 35"/>
                  <a:gd name="T46" fmla="*/ 2147483647 w 51"/>
                  <a:gd name="T47" fmla="*/ 2147483647 h 35"/>
                  <a:gd name="T48" fmla="*/ 2147483647 w 51"/>
                  <a:gd name="T49" fmla="*/ 2147483647 h 35"/>
                  <a:gd name="T50" fmla="*/ 2147483647 w 51"/>
                  <a:gd name="T51" fmla="*/ 2147483647 h 35"/>
                  <a:gd name="T52" fmla="*/ 2147483647 w 51"/>
                  <a:gd name="T53" fmla="*/ 2147483647 h 35"/>
                  <a:gd name="T54" fmla="*/ 2147483647 w 51"/>
                  <a:gd name="T55" fmla="*/ 0 h 35"/>
                  <a:gd name="T56" fmla="*/ 2147483647 w 51"/>
                  <a:gd name="T57" fmla="*/ 0 h 35"/>
                  <a:gd name="T58" fmla="*/ 2147483647 w 51"/>
                  <a:gd name="T59" fmla="*/ 2147483647 h 35"/>
                  <a:gd name="T60" fmla="*/ 2147483647 w 51"/>
                  <a:gd name="T61" fmla="*/ 2147483647 h 35"/>
                  <a:gd name="T62" fmla="*/ 2147483647 w 51"/>
                  <a:gd name="T63" fmla="*/ 2147483647 h 35"/>
                  <a:gd name="T64" fmla="*/ 2147483647 w 51"/>
                  <a:gd name="T65" fmla="*/ 2147483647 h 35"/>
                  <a:gd name="T66" fmla="*/ 2147483647 w 51"/>
                  <a:gd name="T67" fmla="*/ 2147483647 h 35"/>
                  <a:gd name="T68" fmla="*/ 2147483647 w 51"/>
                  <a:gd name="T69" fmla="*/ 2147483647 h 35"/>
                  <a:gd name="T70" fmla="*/ 2147483647 w 51"/>
                  <a:gd name="T71" fmla="*/ 2147483647 h 35"/>
                  <a:gd name="T72" fmla="*/ 2147483647 w 51"/>
                  <a:gd name="T73" fmla="*/ 2147483647 h 35"/>
                  <a:gd name="T74" fmla="*/ 2147483647 w 51"/>
                  <a:gd name="T75" fmla="*/ 2147483647 h 3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5"/>
                  <a:gd name="T116" fmla="*/ 51 w 51"/>
                  <a:gd name="T117" fmla="*/ 35 h 3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5">
                    <a:moveTo>
                      <a:pt x="51" y="18"/>
                    </a:moveTo>
                    <a:lnTo>
                      <a:pt x="51" y="18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30"/>
                    </a:lnTo>
                    <a:lnTo>
                      <a:pt x="40" y="32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5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2"/>
                    </a:lnTo>
                    <a:lnTo>
                      <a:pt x="8" y="30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6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414" name="Freeform 45"/>
              <p:cNvSpPr>
                <a:spLocks/>
              </p:cNvSpPr>
              <p:nvPr/>
            </p:nvSpPr>
            <p:spPr bwMode="auto">
              <a:xfrm>
                <a:off x="8387233" y="143629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1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7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5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415" name="Freeform 46"/>
              <p:cNvSpPr>
                <a:spLocks/>
              </p:cNvSpPr>
              <p:nvPr/>
            </p:nvSpPr>
            <p:spPr bwMode="auto">
              <a:xfrm>
                <a:off x="7412514" y="1578678"/>
                <a:ext cx="188821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416" name="Freeform 47"/>
              <p:cNvSpPr>
                <a:spLocks/>
              </p:cNvSpPr>
              <p:nvPr/>
            </p:nvSpPr>
            <p:spPr bwMode="auto">
              <a:xfrm>
                <a:off x="7830979" y="1583764"/>
                <a:ext cx="193923" cy="4576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2147483647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2147483647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5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417" name="Freeform 48"/>
              <p:cNvSpPr>
                <a:spLocks/>
              </p:cNvSpPr>
              <p:nvPr/>
            </p:nvSpPr>
            <p:spPr bwMode="auto">
              <a:xfrm>
                <a:off x="8254549" y="1573594"/>
                <a:ext cx="188818" cy="4576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2147483647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2147483647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1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6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418" name="Freeform 49"/>
              <p:cNvSpPr>
                <a:spLocks/>
              </p:cNvSpPr>
              <p:nvPr/>
            </p:nvSpPr>
            <p:spPr bwMode="auto">
              <a:xfrm>
                <a:off x="7330862" y="1710888"/>
                <a:ext cx="193923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5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419" name="Freeform 50"/>
              <p:cNvSpPr>
                <a:spLocks/>
              </p:cNvSpPr>
              <p:nvPr/>
            </p:nvSpPr>
            <p:spPr bwMode="auto">
              <a:xfrm>
                <a:off x="7728915" y="1710888"/>
                <a:ext cx="188821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0" y="20"/>
                    </a:lnTo>
                    <a:lnTo>
                      <a:pt x="49" y="24"/>
                    </a:lnTo>
                    <a:lnTo>
                      <a:pt x="47" y="26"/>
                    </a:lnTo>
                    <a:lnTo>
                      <a:pt x="43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5" y="34"/>
                    </a:lnTo>
                    <a:lnTo>
                      <a:pt x="20" y="34"/>
                    </a:lnTo>
                    <a:lnTo>
                      <a:pt x="15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40" y="3"/>
                    </a:lnTo>
                    <a:lnTo>
                      <a:pt x="43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0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420" name="Freeform 51"/>
              <p:cNvSpPr>
                <a:spLocks/>
              </p:cNvSpPr>
              <p:nvPr/>
            </p:nvSpPr>
            <p:spPr bwMode="auto">
              <a:xfrm>
                <a:off x="8121865" y="171088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6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421" name="Line 52"/>
              <p:cNvSpPr>
                <a:spLocks noChangeShapeType="1"/>
              </p:cNvSpPr>
              <p:nvPr/>
            </p:nvSpPr>
            <p:spPr bwMode="auto">
              <a:xfrm>
                <a:off x="7417619" y="1456638"/>
                <a:ext cx="1214570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2" name="Line 53"/>
              <p:cNvSpPr>
                <a:spLocks noChangeShapeType="1"/>
              </p:cNvSpPr>
              <p:nvPr/>
            </p:nvSpPr>
            <p:spPr bwMode="auto">
              <a:xfrm>
                <a:off x="7310449" y="1593934"/>
                <a:ext cx="1224776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3" name="Line 54"/>
              <p:cNvSpPr>
                <a:spLocks noChangeShapeType="1"/>
              </p:cNvSpPr>
              <p:nvPr/>
            </p:nvSpPr>
            <p:spPr bwMode="auto">
              <a:xfrm>
                <a:off x="7182870" y="1726145"/>
                <a:ext cx="1219671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4" name="Line 55"/>
              <p:cNvSpPr>
                <a:spLocks noChangeShapeType="1"/>
              </p:cNvSpPr>
              <p:nvPr/>
            </p:nvSpPr>
            <p:spPr bwMode="auto">
              <a:xfrm flipV="1">
                <a:off x="7269624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5" name="Line 40"/>
              <p:cNvSpPr>
                <a:spLocks noChangeShapeType="1"/>
              </p:cNvSpPr>
              <p:nvPr/>
            </p:nvSpPr>
            <p:spPr bwMode="auto">
              <a:xfrm flipV="1">
                <a:off x="7728915" y="1380364"/>
                <a:ext cx="433777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6" name="Line 55"/>
              <p:cNvSpPr>
                <a:spLocks noChangeShapeType="1"/>
              </p:cNvSpPr>
              <p:nvPr/>
            </p:nvSpPr>
            <p:spPr bwMode="auto">
              <a:xfrm flipV="1">
                <a:off x="7713606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7" name="Line 40"/>
              <p:cNvSpPr>
                <a:spLocks noChangeShapeType="1"/>
              </p:cNvSpPr>
              <p:nvPr/>
            </p:nvSpPr>
            <p:spPr bwMode="auto">
              <a:xfrm flipV="1">
                <a:off x="8126967" y="1380364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8" name="Line 55"/>
              <p:cNvSpPr>
                <a:spLocks noChangeShapeType="1"/>
              </p:cNvSpPr>
              <p:nvPr/>
            </p:nvSpPr>
            <p:spPr bwMode="auto">
              <a:xfrm flipV="1">
                <a:off x="8111659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2429" name="Group 261"/>
              <p:cNvGrpSpPr>
                <a:grpSpLocks/>
              </p:cNvGrpSpPr>
              <p:nvPr/>
            </p:nvGrpSpPr>
            <p:grpSpPr bwMode="auto">
              <a:xfrm>
                <a:off x="7315885" y="1426210"/>
                <a:ext cx="1245206" cy="324081"/>
                <a:chOff x="7315885" y="1426210"/>
                <a:chExt cx="1245206" cy="324081"/>
              </a:xfrm>
            </p:grpSpPr>
            <p:sp>
              <p:nvSpPr>
                <p:cNvPr id="2430" name="Freeform 58"/>
                <p:cNvSpPr>
                  <a:spLocks/>
                </p:cNvSpPr>
                <p:nvPr/>
              </p:nvSpPr>
              <p:spPr bwMode="auto">
                <a:xfrm>
                  <a:off x="7529890" y="1426127"/>
                  <a:ext cx="188818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3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2"/>
                      </a:lnTo>
                      <a:lnTo>
                        <a:pt x="31" y="33"/>
                      </a:lnTo>
                      <a:lnTo>
                        <a:pt x="26" y="34"/>
                      </a:lnTo>
                      <a:lnTo>
                        <a:pt x="21" y="33"/>
                      </a:lnTo>
                      <a:lnTo>
                        <a:pt x="16" y="32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31" name="Freeform 59"/>
                <p:cNvSpPr>
                  <a:spLocks/>
                </p:cNvSpPr>
                <p:nvPr/>
              </p:nvSpPr>
              <p:spPr bwMode="auto">
                <a:xfrm>
                  <a:off x="7978975" y="1426127"/>
                  <a:ext cx="188818" cy="45766"/>
                </a:xfrm>
                <a:custGeom>
                  <a:avLst/>
                  <a:gdLst>
                    <a:gd name="T0" fmla="*/ 2147483647 w 51"/>
                    <a:gd name="T1" fmla="*/ 2147483647 h 35"/>
                    <a:gd name="T2" fmla="*/ 2147483647 w 51"/>
                    <a:gd name="T3" fmla="*/ 2147483647 h 35"/>
                    <a:gd name="T4" fmla="*/ 2147483647 w 51"/>
                    <a:gd name="T5" fmla="*/ 2147483647 h 35"/>
                    <a:gd name="T6" fmla="*/ 2147483647 w 51"/>
                    <a:gd name="T7" fmla="*/ 2147483647 h 35"/>
                    <a:gd name="T8" fmla="*/ 2147483647 w 51"/>
                    <a:gd name="T9" fmla="*/ 2147483647 h 35"/>
                    <a:gd name="T10" fmla="*/ 2147483647 w 51"/>
                    <a:gd name="T11" fmla="*/ 2147483647 h 35"/>
                    <a:gd name="T12" fmla="*/ 2147483647 w 51"/>
                    <a:gd name="T13" fmla="*/ 2147483647 h 35"/>
                    <a:gd name="T14" fmla="*/ 2147483647 w 51"/>
                    <a:gd name="T15" fmla="*/ 2147483647 h 35"/>
                    <a:gd name="T16" fmla="*/ 2147483647 w 51"/>
                    <a:gd name="T17" fmla="*/ 2147483647 h 35"/>
                    <a:gd name="T18" fmla="*/ 2147483647 w 51"/>
                    <a:gd name="T19" fmla="*/ 2147483647 h 35"/>
                    <a:gd name="T20" fmla="*/ 2147483647 w 51"/>
                    <a:gd name="T21" fmla="*/ 2147483647 h 35"/>
                    <a:gd name="T22" fmla="*/ 2147483647 w 51"/>
                    <a:gd name="T23" fmla="*/ 2147483647 h 35"/>
                    <a:gd name="T24" fmla="*/ 2147483647 w 51"/>
                    <a:gd name="T25" fmla="*/ 2147483647 h 35"/>
                    <a:gd name="T26" fmla="*/ 2147483647 w 51"/>
                    <a:gd name="T27" fmla="*/ 2147483647 h 35"/>
                    <a:gd name="T28" fmla="*/ 2147483647 w 51"/>
                    <a:gd name="T29" fmla="*/ 2147483647 h 35"/>
                    <a:gd name="T30" fmla="*/ 2147483647 w 51"/>
                    <a:gd name="T31" fmla="*/ 2147483647 h 35"/>
                    <a:gd name="T32" fmla="*/ 2147483647 w 51"/>
                    <a:gd name="T33" fmla="*/ 2147483647 h 35"/>
                    <a:gd name="T34" fmla="*/ 2147483647 w 51"/>
                    <a:gd name="T35" fmla="*/ 2147483647 h 35"/>
                    <a:gd name="T36" fmla="*/ 0 w 51"/>
                    <a:gd name="T37" fmla="*/ 2147483647 h 35"/>
                    <a:gd name="T38" fmla="*/ 0 w 51"/>
                    <a:gd name="T39" fmla="*/ 2147483647 h 35"/>
                    <a:gd name="T40" fmla="*/ 2147483647 w 51"/>
                    <a:gd name="T41" fmla="*/ 2147483647 h 35"/>
                    <a:gd name="T42" fmla="*/ 2147483647 w 51"/>
                    <a:gd name="T43" fmla="*/ 2147483647 h 35"/>
                    <a:gd name="T44" fmla="*/ 2147483647 w 51"/>
                    <a:gd name="T45" fmla="*/ 2147483647 h 35"/>
                    <a:gd name="T46" fmla="*/ 2147483647 w 51"/>
                    <a:gd name="T47" fmla="*/ 2147483647 h 35"/>
                    <a:gd name="T48" fmla="*/ 2147483647 w 51"/>
                    <a:gd name="T49" fmla="*/ 2147483647 h 35"/>
                    <a:gd name="T50" fmla="*/ 2147483647 w 51"/>
                    <a:gd name="T51" fmla="*/ 2147483647 h 35"/>
                    <a:gd name="T52" fmla="*/ 2147483647 w 51"/>
                    <a:gd name="T53" fmla="*/ 2147483647 h 35"/>
                    <a:gd name="T54" fmla="*/ 2147483647 w 51"/>
                    <a:gd name="T55" fmla="*/ 0 h 35"/>
                    <a:gd name="T56" fmla="*/ 2147483647 w 51"/>
                    <a:gd name="T57" fmla="*/ 0 h 35"/>
                    <a:gd name="T58" fmla="*/ 2147483647 w 51"/>
                    <a:gd name="T59" fmla="*/ 2147483647 h 35"/>
                    <a:gd name="T60" fmla="*/ 2147483647 w 51"/>
                    <a:gd name="T61" fmla="*/ 2147483647 h 35"/>
                    <a:gd name="T62" fmla="*/ 2147483647 w 51"/>
                    <a:gd name="T63" fmla="*/ 2147483647 h 35"/>
                    <a:gd name="T64" fmla="*/ 2147483647 w 51"/>
                    <a:gd name="T65" fmla="*/ 2147483647 h 35"/>
                    <a:gd name="T66" fmla="*/ 2147483647 w 51"/>
                    <a:gd name="T67" fmla="*/ 2147483647 h 35"/>
                    <a:gd name="T68" fmla="*/ 2147483647 w 51"/>
                    <a:gd name="T69" fmla="*/ 2147483647 h 35"/>
                    <a:gd name="T70" fmla="*/ 2147483647 w 51"/>
                    <a:gd name="T71" fmla="*/ 2147483647 h 35"/>
                    <a:gd name="T72" fmla="*/ 2147483647 w 51"/>
                    <a:gd name="T73" fmla="*/ 2147483647 h 35"/>
                    <a:gd name="T74" fmla="*/ 2147483647 w 51"/>
                    <a:gd name="T75" fmla="*/ 2147483647 h 3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5"/>
                    <a:gd name="T116" fmla="*/ 51 w 51"/>
                    <a:gd name="T117" fmla="*/ 35 h 3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5">
                      <a:moveTo>
                        <a:pt x="51" y="18"/>
                      </a:moveTo>
                      <a:lnTo>
                        <a:pt x="51" y="18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30"/>
                      </a:lnTo>
                      <a:lnTo>
                        <a:pt x="40" y="32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5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2"/>
                      </a:lnTo>
                      <a:lnTo>
                        <a:pt x="8" y="30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32" name="Freeform 60"/>
                <p:cNvSpPr>
                  <a:spLocks/>
                </p:cNvSpPr>
                <p:nvPr/>
              </p:nvSpPr>
              <p:spPr bwMode="auto">
                <a:xfrm>
                  <a:off x="8371922" y="1426127"/>
                  <a:ext cx="188821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5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33" name="Freeform 61"/>
                <p:cNvSpPr>
                  <a:spLocks/>
                </p:cNvSpPr>
                <p:nvPr/>
              </p:nvSpPr>
              <p:spPr bwMode="auto">
                <a:xfrm>
                  <a:off x="7402307" y="1573593"/>
                  <a:ext cx="188821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34" name="Freeform 62"/>
                <p:cNvSpPr>
                  <a:spLocks/>
                </p:cNvSpPr>
                <p:nvPr/>
              </p:nvSpPr>
              <p:spPr bwMode="auto">
                <a:xfrm>
                  <a:off x="7825878" y="1573593"/>
                  <a:ext cx="183717" cy="50850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5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35" name="Freeform 63"/>
                <p:cNvSpPr>
                  <a:spLocks/>
                </p:cNvSpPr>
                <p:nvPr/>
              </p:nvSpPr>
              <p:spPr bwMode="auto">
                <a:xfrm>
                  <a:off x="8239238" y="1568506"/>
                  <a:ext cx="188821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1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36" name="Freeform 64"/>
                <p:cNvSpPr>
                  <a:spLocks/>
                </p:cNvSpPr>
                <p:nvPr/>
              </p:nvSpPr>
              <p:spPr bwMode="auto">
                <a:xfrm>
                  <a:off x="7325760" y="1705803"/>
                  <a:ext cx="188818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37" name="Freeform 65"/>
                <p:cNvSpPr>
                  <a:spLocks/>
                </p:cNvSpPr>
                <p:nvPr/>
              </p:nvSpPr>
              <p:spPr bwMode="auto">
                <a:xfrm>
                  <a:off x="7718708" y="1705803"/>
                  <a:ext cx="183717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0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3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5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3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0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438" name="Freeform 66"/>
                <p:cNvSpPr>
                  <a:spLocks/>
                </p:cNvSpPr>
                <p:nvPr/>
              </p:nvSpPr>
              <p:spPr bwMode="auto">
                <a:xfrm>
                  <a:off x="8106554" y="1705803"/>
                  <a:ext cx="193923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</p:grpSp>
        <p:cxnSp>
          <p:nvCxnSpPr>
            <p:cNvPr id="2407" name="Straight Connector 2406"/>
            <p:cNvCxnSpPr/>
            <p:nvPr/>
          </p:nvCxnSpPr>
          <p:spPr>
            <a:xfrm>
              <a:off x="5076056" y="5195031"/>
              <a:ext cx="187062" cy="42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16" name="Straight Connector 2515"/>
          <p:cNvCxnSpPr/>
          <p:nvPr/>
        </p:nvCxnSpPr>
        <p:spPr>
          <a:xfrm rot="5400000" flipH="1" flipV="1">
            <a:off x="7395969" y="5784859"/>
            <a:ext cx="135905" cy="1045"/>
          </a:xfrm>
          <a:prstGeom prst="line">
            <a:avLst/>
          </a:prstGeom>
          <a:ln w="63500" cmpd="dbl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17" name="Group 590"/>
          <p:cNvGrpSpPr/>
          <p:nvPr/>
        </p:nvGrpSpPr>
        <p:grpSpPr>
          <a:xfrm>
            <a:off x="7164288" y="5802369"/>
            <a:ext cx="398813" cy="882740"/>
            <a:chOff x="5076056" y="5133269"/>
            <a:chExt cx="695450" cy="841429"/>
          </a:xfrm>
        </p:grpSpPr>
        <p:grpSp>
          <p:nvGrpSpPr>
            <p:cNvPr id="2518" name="Group 440"/>
            <p:cNvGrpSpPr>
              <a:grpSpLocks/>
            </p:cNvGrpSpPr>
            <p:nvPr/>
          </p:nvGrpSpPr>
          <p:grpSpPr bwMode="auto">
            <a:xfrm>
              <a:off x="5146959" y="5832300"/>
              <a:ext cx="559678" cy="142398"/>
              <a:chOff x="7744288" y="2938915"/>
              <a:chExt cx="894558" cy="382135"/>
            </a:xfrm>
          </p:grpSpPr>
          <p:grpSp>
            <p:nvGrpSpPr>
              <p:cNvPr id="2647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651" name="Freeform 61"/>
                <p:cNvSpPr>
                  <a:spLocks/>
                </p:cNvSpPr>
                <p:nvPr/>
              </p:nvSpPr>
              <p:spPr bwMode="auto">
                <a:xfrm>
                  <a:off x="7744288" y="3144007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652" name="Freeform 63"/>
                <p:cNvSpPr>
                  <a:spLocks/>
                </p:cNvSpPr>
                <p:nvPr/>
              </p:nvSpPr>
              <p:spPr bwMode="auto">
                <a:xfrm>
                  <a:off x="8429072" y="2939131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653" name="Freeform 65"/>
                <p:cNvSpPr>
                  <a:spLocks/>
                </p:cNvSpPr>
                <p:nvPr/>
              </p:nvSpPr>
              <p:spPr bwMode="auto">
                <a:xfrm>
                  <a:off x="7744288" y="2939131"/>
                  <a:ext cx="894558" cy="204876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648" name="Straight Connector 1079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649" name="Straight Connector 1080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650" name="Rectangle 1081"/>
              <p:cNvSpPr>
                <a:spLocks noChangeArrowheads="1"/>
              </p:cNvSpPr>
              <p:nvPr/>
            </p:nvSpPr>
            <p:spPr bwMode="auto">
              <a:xfrm>
                <a:off x="7802157" y="3210765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519" name="Group 448"/>
            <p:cNvGrpSpPr>
              <a:grpSpLocks/>
            </p:cNvGrpSpPr>
            <p:nvPr/>
          </p:nvGrpSpPr>
          <p:grpSpPr bwMode="auto">
            <a:xfrm>
              <a:off x="5146959" y="5765369"/>
              <a:ext cx="559678" cy="142397"/>
              <a:chOff x="7744288" y="2938915"/>
              <a:chExt cx="894558" cy="382135"/>
            </a:xfrm>
          </p:grpSpPr>
          <p:grpSp>
            <p:nvGrpSpPr>
              <p:cNvPr id="2640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644" name="Freeform 61"/>
                <p:cNvSpPr>
                  <a:spLocks/>
                </p:cNvSpPr>
                <p:nvPr/>
              </p:nvSpPr>
              <p:spPr bwMode="auto">
                <a:xfrm>
                  <a:off x="7744288" y="3144066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645" name="Freeform 63"/>
                <p:cNvSpPr>
                  <a:spLocks/>
                </p:cNvSpPr>
                <p:nvPr/>
              </p:nvSpPr>
              <p:spPr bwMode="auto">
                <a:xfrm>
                  <a:off x="8429072" y="2939189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646" name="Freeform 65"/>
                <p:cNvSpPr>
                  <a:spLocks/>
                </p:cNvSpPr>
                <p:nvPr/>
              </p:nvSpPr>
              <p:spPr bwMode="auto">
                <a:xfrm>
                  <a:off x="7744288" y="2939189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641" name="Straight Connector 1072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642" name="Straight Connector 1073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643" name="Rectangle 1074"/>
              <p:cNvSpPr>
                <a:spLocks noChangeArrowheads="1"/>
              </p:cNvSpPr>
              <p:nvPr/>
            </p:nvSpPr>
            <p:spPr bwMode="auto">
              <a:xfrm>
                <a:off x="7802157" y="3210824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520" name="Group 456"/>
            <p:cNvGrpSpPr>
              <a:grpSpLocks/>
            </p:cNvGrpSpPr>
            <p:nvPr/>
          </p:nvGrpSpPr>
          <p:grpSpPr bwMode="auto">
            <a:xfrm>
              <a:off x="5146959" y="5698443"/>
              <a:ext cx="559678" cy="142397"/>
              <a:chOff x="7744288" y="2938915"/>
              <a:chExt cx="894558" cy="382135"/>
            </a:xfrm>
          </p:grpSpPr>
          <p:grpSp>
            <p:nvGrpSpPr>
              <p:cNvPr id="2633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637" name="Freeform 61"/>
                <p:cNvSpPr>
                  <a:spLocks/>
                </p:cNvSpPr>
                <p:nvPr/>
              </p:nvSpPr>
              <p:spPr bwMode="auto">
                <a:xfrm>
                  <a:off x="7744288" y="3144112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638" name="Freeform 63"/>
                <p:cNvSpPr>
                  <a:spLocks/>
                </p:cNvSpPr>
                <p:nvPr/>
              </p:nvSpPr>
              <p:spPr bwMode="auto">
                <a:xfrm>
                  <a:off x="8429072" y="2939235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639" name="Freeform 65"/>
                <p:cNvSpPr>
                  <a:spLocks/>
                </p:cNvSpPr>
                <p:nvPr/>
              </p:nvSpPr>
              <p:spPr bwMode="auto">
                <a:xfrm>
                  <a:off x="7744288" y="2939235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634" name="Straight Connector 1065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635" name="Straight Connector 1066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636" name="Rectangle 1067"/>
              <p:cNvSpPr>
                <a:spLocks noChangeArrowheads="1"/>
              </p:cNvSpPr>
              <p:nvPr/>
            </p:nvSpPr>
            <p:spPr bwMode="auto">
              <a:xfrm>
                <a:off x="7802157" y="3210871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521" name="Group 464"/>
            <p:cNvGrpSpPr>
              <a:grpSpLocks/>
            </p:cNvGrpSpPr>
            <p:nvPr/>
          </p:nvGrpSpPr>
          <p:grpSpPr bwMode="auto">
            <a:xfrm>
              <a:off x="5146959" y="5631517"/>
              <a:ext cx="559678" cy="142397"/>
              <a:chOff x="7744288" y="2938915"/>
              <a:chExt cx="894558" cy="382135"/>
            </a:xfrm>
          </p:grpSpPr>
          <p:grpSp>
            <p:nvGrpSpPr>
              <p:cNvPr id="2626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630" name="Freeform 61"/>
                <p:cNvSpPr>
                  <a:spLocks/>
                </p:cNvSpPr>
                <p:nvPr/>
              </p:nvSpPr>
              <p:spPr bwMode="auto">
                <a:xfrm>
                  <a:off x="7744288" y="3144157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631" name="Freeform 63"/>
                <p:cNvSpPr>
                  <a:spLocks/>
                </p:cNvSpPr>
                <p:nvPr/>
              </p:nvSpPr>
              <p:spPr bwMode="auto">
                <a:xfrm>
                  <a:off x="8429072" y="2939280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632" name="Freeform 65"/>
                <p:cNvSpPr>
                  <a:spLocks/>
                </p:cNvSpPr>
                <p:nvPr/>
              </p:nvSpPr>
              <p:spPr bwMode="auto">
                <a:xfrm>
                  <a:off x="7744288" y="2939280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627" name="Straight Connector 1058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628" name="Straight Connector 1059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629" name="Rectangle 1060"/>
              <p:cNvSpPr>
                <a:spLocks noChangeArrowheads="1"/>
              </p:cNvSpPr>
              <p:nvPr/>
            </p:nvSpPr>
            <p:spPr bwMode="auto">
              <a:xfrm>
                <a:off x="7802157" y="3210915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522" name="Group 1416"/>
            <p:cNvGrpSpPr>
              <a:grpSpLocks/>
            </p:cNvGrpSpPr>
            <p:nvPr/>
          </p:nvGrpSpPr>
          <p:grpSpPr bwMode="auto">
            <a:xfrm>
              <a:off x="5146959" y="5564591"/>
              <a:ext cx="559678" cy="142397"/>
              <a:chOff x="7744288" y="2938915"/>
              <a:chExt cx="894558" cy="382135"/>
            </a:xfrm>
          </p:grpSpPr>
          <p:grpSp>
            <p:nvGrpSpPr>
              <p:cNvPr id="2619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623" name="Freeform 61"/>
                <p:cNvSpPr>
                  <a:spLocks/>
                </p:cNvSpPr>
                <p:nvPr/>
              </p:nvSpPr>
              <p:spPr bwMode="auto">
                <a:xfrm>
                  <a:off x="7744288" y="3144205"/>
                  <a:ext cx="684784" cy="177254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624" name="Freeform 63"/>
                <p:cNvSpPr>
                  <a:spLocks/>
                </p:cNvSpPr>
                <p:nvPr/>
              </p:nvSpPr>
              <p:spPr bwMode="auto">
                <a:xfrm>
                  <a:off x="8429072" y="2939328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625" name="Freeform 65"/>
                <p:cNvSpPr>
                  <a:spLocks/>
                </p:cNvSpPr>
                <p:nvPr/>
              </p:nvSpPr>
              <p:spPr bwMode="auto">
                <a:xfrm>
                  <a:off x="7744288" y="2939328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620" name="Straight Connector 1051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621" name="Straight Connector 1052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622" name="Rectangle 1053"/>
              <p:cNvSpPr>
                <a:spLocks noChangeArrowheads="1"/>
              </p:cNvSpPr>
              <p:nvPr/>
            </p:nvSpPr>
            <p:spPr bwMode="auto">
              <a:xfrm>
                <a:off x="7802157" y="3210963"/>
                <a:ext cx="255588" cy="57549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523" name="Group 400"/>
            <p:cNvGrpSpPr>
              <a:grpSpLocks/>
            </p:cNvGrpSpPr>
            <p:nvPr/>
          </p:nvGrpSpPr>
          <p:grpSpPr bwMode="auto">
            <a:xfrm>
              <a:off x="5146959" y="5500475"/>
              <a:ext cx="559678" cy="142398"/>
              <a:chOff x="7744288" y="2938915"/>
              <a:chExt cx="894558" cy="382135"/>
            </a:xfrm>
          </p:grpSpPr>
          <p:grpSp>
            <p:nvGrpSpPr>
              <p:cNvPr id="2612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616" name="Freeform 61"/>
                <p:cNvSpPr>
                  <a:spLocks/>
                </p:cNvSpPr>
                <p:nvPr/>
              </p:nvSpPr>
              <p:spPr bwMode="auto">
                <a:xfrm>
                  <a:off x="7744288" y="3143615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617" name="Freeform 63"/>
                <p:cNvSpPr>
                  <a:spLocks/>
                </p:cNvSpPr>
                <p:nvPr/>
              </p:nvSpPr>
              <p:spPr bwMode="auto">
                <a:xfrm>
                  <a:off x="8429072" y="2938738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618" name="Freeform 65"/>
                <p:cNvSpPr>
                  <a:spLocks/>
                </p:cNvSpPr>
                <p:nvPr/>
              </p:nvSpPr>
              <p:spPr bwMode="auto">
                <a:xfrm>
                  <a:off x="7744288" y="2938738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613" name="Straight Connector 1122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614" name="Straight Connector 1123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615" name="Rectangle 1124"/>
              <p:cNvSpPr>
                <a:spLocks noChangeArrowheads="1"/>
              </p:cNvSpPr>
              <p:nvPr/>
            </p:nvSpPr>
            <p:spPr bwMode="auto">
              <a:xfrm>
                <a:off x="7802157" y="3210372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524" name="Group 408"/>
            <p:cNvGrpSpPr>
              <a:grpSpLocks/>
            </p:cNvGrpSpPr>
            <p:nvPr/>
          </p:nvGrpSpPr>
          <p:grpSpPr bwMode="auto">
            <a:xfrm>
              <a:off x="5146959" y="5433548"/>
              <a:ext cx="559678" cy="142397"/>
              <a:chOff x="7744288" y="2938915"/>
              <a:chExt cx="894558" cy="382135"/>
            </a:xfrm>
          </p:grpSpPr>
          <p:grpSp>
            <p:nvGrpSpPr>
              <p:cNvPr id="2605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609" name="Freeform 61"/>
                <p:cNvSpPr>
                  <a:spLocks/>
                </p:cNvSpPr>
                <p:nvPr/>
              </p:nvSpPr>
              <p:spPr bwMode="auto">
                <a:xfrm>
                  <a:off x="7744288" y="3143667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610" name="Freeform 63"/>
                <p:cNvSpPr>
                  <a:spLocks/>
                </p:cNvSpPr>
                <p:nvPr/>
              </p:nvSpPr>
              <p:spPr bwMode="auto">
                <a:xfrm>
                  <a:off x="8429072" y="2938789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611" name="Freeform 65"/>
                <p:cNvSpPr>
                  <a:spLocks/>
                </p:cNvSpPr>
                <p:nvPr/>
              </p:nvSpPr>
              <p:spPr bwMode="auto">
                <a:xfrm>
                  <a:off x="7744288" y="2938789"/>
                  <a:ext cx="894558" cy="204878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606" name="Straight Connector 1130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607" name="Straight Connector 1131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608" name="Rectangle 1132"/>
              <p:cNvSpPr>
                <a:spLocks noChangeArrowheads="1"/>
              </p:cNvSpPr>
              <p:nvPr/>
            </p:nvSpPr>
            <p:spPr bwMode="auto">
              <a:xfrm>
                <a:off x="7802157" y="3210424"/>
                <a:ext cx="255588" cy="57551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525" name="Group 416"/>
            <p:cNvGrpSpPr>
              <a:grpSpLocks/>
            </p:cNvGrpSpPr>
            <p:nvPr/>
          </p:nvGrpSpPr>
          <p:grpSpPr bwMode="auto">
            <a:xfrm>
              <a:off x="5146959" y="5366626"/>
              <a:ext cx="559678" cy="142398"/>
              <a:chOff x="7744288" y="2938915"/>
              <a:chExt cx="894558" cy="382135"/>
            </a:xfrm>
          </p:grpSpPr>
          <p:grpSp>
            <p:nvGrpSpPr>
              <p:cNvPr id="2598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602" name="Freeform 61"/>
                <p:cNvSpPr>
                  <a:spLocks/>
                </p:cNvSpPr>
                <p:nvPr/>
              </p:nvSpPr>
              <p:spPr bwMode="auto">
                <a:xfrm>
                  <a:off x="7744288" y="3143701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603" name="Freeform 63"/>
                <p:cNvSpPr>
                  <a:spLocks/>
                </p:cNvSpPr>
                <p:nvPr/>
              </p:nvSpPr>
              <p:spPr bwMode="auto">
                <a:xfrm>
                  <a:off x="8429072" y="2938824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604" name="Freeform 65"/>
                <p:cNvSpPr>
                  <a:spLocks/>
                </p:cNvSpPr>
                <p:nvPr/>
              </p:nvSpPr>
              <p:spPr bwMode="auto">
                <a:xfrm>
                  <a:off x="7744288" y="2938824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599" name="Straight Connector 1138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600" name="Straight Connector 1139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601" name="Rectangle 1140"/>
              <p:cNvSpPr>
                <a:spLocks noChangeArrowheads="1"/>
              </p:cNvSpPr>
              <p:nvPr/>
            </p:nvSpPr>
            <p:spPr bwMode="auto">
              <a:xfrm>
                <a:off x="7802157" y="3210458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526" name="Group 424"/>
            <p:cNvGrpSpPr>
              <a:grpSpLocks/>
            </p:cNvGrpSpPr>
            <p:nvPr/>
          </p:nvGrpSpPr>
          <p:grpSpPr bwMode="auto">
            <a:xfrm>
              <a:off x="5146959" y="5299696"/>
              <a:ext cx="559678" cy="142397"/>
              <a:chOff x="7744288" y="2938915"/>
              <a:chExt cx="894558" cy="382135"/>
            </a:xfrm>
          </p:grpSpPr>
          <p:grpSp>
            <p:nvGrpSpPr>
              <p:cNvPr id="2591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595" name="Freeform 61"/>
                <p:cNvSpPr>
                  <a:spLocks/>
                </p:cNvSpPr>
                <p:nvPr/>
              </p:nvSpPr>
              <p:spPr bwMode="auto">
                <a:xfrm>
                  <a:off x="7744288" y="3143758"/>
                  <a:ext cx="684784" cy="177253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596" name="Freeform 63"/>
                <p:cNvSpPr>
                  <a:spLocks/>
                </p:cNvSpPr>
                <p:nvPr/>
              </p:nvSpPr>
              <p:spPr bwMode="auto">
                <a:xfrm>
                  <a:off x="8429072" y="2938880"/>
                  <a:ext cx="209774" cy="382131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597" name="Freeform 65"/>
                <p:cNvSpPr>
                  <a:spLocks/>
                </p:cNvSpPr>
                <p:nvPr/>
              </p:nvSpPr>
              <p:spPr bwMode="auto">
                <a:xfrm>
                  <a:off x="7744288" y="2938880"/>
                  <a:ext cx="894558" cy="204878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592" name="Straight Connector 1146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593" name="Straight Connector 1147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594" name="Rectangle 1148"/>
              <p:cNvSpPr>
                <a:spLocks noChangeArrowheads="1"/>
              </p:cNvSpPr>
              <p:nvPr/>
            </p:nvSpPr>
            <p:spPr bwMode="auto">
              <a:xfrm>
                <a:off x="7802157" y="3210515"/>
                <a:ext cx="255588" cy="57551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grpSp>
          <p:nvGrpSpPr>
            <p:cNvPr id="2527" name="Group 432"/>
            <p:cNvGrpSpPr>
              <a:grpSpLocks/>
            </p:cNvGrpSpPr>
            <p:nvPr/>
          </p:nvGrpSpPr>
          <p:grpSpPr bwMode="auto">
            <a:xfrm>
              <a:off x="5146959" y="5232774"/>
              <a:ext cx="559678" cy="142398"/>
              <a:chOff x="7744288" y="2938915"/>
              <a:chExt cx="894558" cy="382135"/>
            </a:xfrm>
          </p:grpSpPr>
          <p:grpSp>
            <p:nvGrpSpPr>
              <p:cNvPr id="2584" name="Group 150"/>
              <p:cNvGrpSpPr>
                <a:grpSpLocks/>
              </p:cNvGrpSpPr>
              <p:nvPr/>
            </p:nvGrpSpPr>
            <p:grpSpPr bwMode="auto">
              <a:xfrm>
                <a:off x="7744288" y="2938915"/>
                <a:ext cx="894558" cy="382135"/>
                <a:chOff x="7744288" y="2938915"/>
                <a:chExt cx="894558" cy="382135"/>
              </a:xfrm>
            </p:grpSpPr>
            <p:sp>
              <p:nvSpPr>
                <p:cNvPr id="2588" name="Freeform 61"/>
                <p:cNvSpPr>
                  <a:spLocks/>
                </p:cNvSpPr>
                <p:nvPr/>
              </p:nvSpPr>
              <p:spPr bwMode="auto">
                <a:xfrm>
                  <a:off x="7744288" y="3143792"/>
                  <a:ext cx="684784" cy="177252"/>
                </a:xfrm>
                <a:custGeom>
                  <a:avLst/>
                  <a:gdLst>
                    <a:gd name="T0" fmla="*/ 0 w 414"/>
                    <a:gd name="T1" fmla="*/ 0 h 107"/>
                    <a:gd name="T2" fmla="*/ 0 w 414"/>
                    <a:gd name="T3" fmla="*/ 2147483647 h 107"/>
                    <a:gd name="T4" fmla="*/ 2147483647 w 414"/>
                    <a:gd name="T5" fmla="*/ 2147483647 h 107"/>
                    <a:gd name="T6" fmla="*/ 2147483647 w 414"/>
                    <a:gd name="T7" fmla="*/ 0 h 107"/>
                    <a:gd name="T8" fmla="*/ 0 w 414"/>
                    <a:gd name="T9" fmla="*/ 0 h 107"/>
                    <a:gd name="T10" fmla="*/ 0 w 414"/>
                    <a:gd name="T11" fmla="*/ 0 h 10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14"/>
                    <a:gd name="T19" fmla="*/ 0 h 107"/>
                    <a:gd name="T20" fmla="*/ 414 w 414"/>
                    <a:gd name="T21" fmla="*/ 107 h 10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14" h="107">
                      <a:moveTo>
                        <a:pt x="0" y="0"/>
                      </a:moveTo>
                      <a:lnTo>
                        <a:pt x="0" y="107"/>
                      </a:lnTo>
                      <a:lnTo>
                        <a:pt x="414" y="107"/>
                      </a:lnTo>
                      <a:lnTo>
                        <a:pt x="4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96D4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589" name="Freeform 63"/>
                <p:cNvSpPr>
                  <a:spLocks/>
                </p:cNvSpPr>
                <p:nvPr/>
              </p:nvSpPr>
              <p:spPr bwMode="auto">
                <a:xfrm>
                  <a:off x="8429072" y="2938915"/>
                  <a:ext cx="209774" cy="382129"/>
                </a:xfrm>
                <a:custGeom>
                  <a:avLst/>
                  <a:gdLst>
                    <a:gd name="T0" fmla="*/ 0 w 127"/>
                    <a:gd name="T1" fmla="*/ 2147483647 h 232"/>
                    <a:gd name="T2" fmla="*/ 2147483647 w 127"/>
                    <a:gd name="T3" fmla="*/ 0 h 232"/>
                    <a:gd name="T4" fmla="*/ 2147483647 w 127"/>
                    <a:gd name="T5" fmla="*/ 2147483647 h 232"/>
                    <a:gd name="T6" fmla="*/ 0 w 127"/>
                    <a:gd name="T7" fmla="*/ 2147483647 h 232"/>
                    <a:gd name="T8" fmla="*/ 0 w 127"/>
                    <a:gd name="T9" fmla="*/ 2147483647 h 232"/>
                    <a:gd name="T10" fmla="*/ 0 w 127"/>
                    <a:gd name="T11" fmla="*/ 2147483647 h 23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7"/>
                    <a:gd name="T19" fmla="*/ 0 h 232"/>
                    <a:gd name="T20" fmla="*/ 127 w 127"/>
                    <a:gd name="T21" fmla="*/ 232 h 23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7" h="232">
                      <a:moveTo>
                        <a:pt x="0" y="125"/>
                      </a:moveTo>
                      <a:lnTo>
                        <a:pt x="127" y="0"/>
                      </a:lnTo>
                      <a:lnTo>
                        <a:pt x="127" y="106"/>
                      </a:lnTo>
                      <a:lnTo>
                        <a:pt x="0" y="232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015B80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  <p:sp>
              <p:nvSpPr>
                <p:cNvPr id="2590" name="Freeform 65"/>
                <p:cNvSpPr>
                  <a:spLocks/>
                </p:cNvSpPr>
                <p:nvPr/>
              </p:nvSpPr>
              <p:spPr bwMode="auto">
                <a:xfrm>
                  <a:off x="7744288" y="2938915"/>
                  <a:ext cx="894558" cy="204877"/>
                </a:xfrm>
                <a:custGeom>
                  <a:avLst/>
                  <a:gdLst>
                    <a:gd name="T0" fmla="*/ 2147483647 w 541"/>
                    <a:gd name="T1" fmla="*/ 2147483647 h 125"/>
                    <a:gd name="T2" fmla="*/ 2147483647 w 541"/>
                    <a:gd name="T3" fmla="*/ 0 h 125"/>
                    <a:gd name="T4" fmla="*/ 2147483647 w 541"/>
                    <a:gd name="T5" fmla="*/ 0 h 125"/>
                    <a:gd name="T6" fmla="*/ 0 w 541"/>
                    <a:gd name="T7" fmla="*/ 2147483647 h 125"/>
                    <a:gd name="T8" fmla="*/ 2147483647 w 541"/>
                    <a:gd name="T9" fmla="*/ 2147483647 h 125"/>
                    <a:gd name="T10" fmla="*/ 2147483647 w 541"/>
                    <a:gd name="T11" fmla="*/ 2147483647 h 1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41"/>
                    <a:gd name="T19" fmla="*/ 0 h 125"/>
                    <a:gd name="T20" fmla="*/ 541 w 541"/>
                    <a:gd name="T21" fmla="*/ 125 h 1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41" h="125">
                      <a:moveTo>
                        <a:pt x="414" y="125"/>
                      </a:moveTo>
                      <a:lnTo>
                        <a:pt x="541" y="0"/>
                      </a:lnTo>
                      <a:lnTo>
                        <a:pt x="128" y="0"/>
                      </a:lnTo>
                      <a:lnTo>
                        <a:pt x="0" y="125"/>
                      </a:lnTo>
                      <a:lnTo>
                        <a:pt x="414" y="125"/>
                      </a:lnTo>
                      <a:close/>
                    </a:path>
                  </a:pathLst>
                </a:custGeom>
                <a:solidFill>
                  <a:srgbClr val="46AFE3"/>
                </a:solidFill>
                <a:ln w="6350" cap="sq">
                  <a:solidFill>
                    <a:srgbClr val="AEE2FA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2585" name="Straight Connector 1154"/>
              <p:cNvCxnSpPr>
                <a:cxnSpLocks noChangeShapeType="1"/>
              </p:cNvCxnSpPr>
              <p:nvPr/>
            </p:nvCxnSpPr>
            <p:spPr bwMode="auto">
              <a:xfrm>
                <a:off x="8124825" y="3209925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cxnSp>
            <p:nvCxnSpPr>
              <p:cNvPr id="2586" name="Straight Connector 1155"/>
              <p:cNvCxnSpPr>
                <a:cxnSpLocks noChangeShapeType="1"/>
              </p:cNvCxnSpPr>
              <p:nvPr/>
            </p:nvCxnSpPr>
            <p:spPr bwMode="auto">
              <a:xfrm>
                <a:off x="8124825" y="3276600"/>
                <a:ext cx="200025" cy="1588"/>
              </a:xfrm>
              <a:prstGeom prst="line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</p:cxnSp>
          <p:sp>
            <p:nvSpPr>
              <p:cNvPr id="2587" name="Rectangle 1156"/>
              <p:cNvSpPr>
                <a:spLocks noChangeArrowheads="1"/>
              </p:cNvSpPr>
              <p:nvPr/>
            </p:nvSpPr>
            <p:spPr bwMode="auto">
              <a:xfrm>
                <a:off x="7802157" y="3210549"/>
                <a:ext cx="255588" cy="57550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82124" tIns="41061" rIns="82124" bIns="41061" anchor="ctr"/>
              <a:lstStyle/>
              <a:p>
                <a:pPr defTabSz="81438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  <a:cs typeface="Arial" charset="0"/>
                </a:endParaRPr>
              </a:p>
            </p:txBody>
          </p:sp>
        </p:grpSp>
        <p:cxnSp>
          <p:nvCxnSpPr>
            <p:cNvPr id="2528" name="Straight Connector 1217"/>
            <p:cNvCxnSpPr>
              <a:cxnSpLocks noChangeShapeType="1"/>
            </p:cNvCxnSpPr>
            <p:nvPr/>
          </p:nvCxnSpPr>
          <p:spPr bwMode="auto">
            <a:xfrm>
              <a:off x="5083599" y="534600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529" name="Straight Connector 1265"/>
            <p:cNvCxnSpPr>
              <a:cxnSpLocks noChangeShapeType="1"/>
            </p:cNvCxnSpPr>
            <p:nvPr/>
          </p:nvCxnSpPr>
          <p:spPr bwMode="auto">
            <a:xfrm>
              <a:off x="5083599" y="541291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530" name="Straight Connector 1266"/>
            <p:cNvCxnSpPr>
              <a:cxnSpLocks noChangeShapeType="1"/>
            </p:cNvCxnSpPr>
            <p:nvPr/>
          </p:nvCxnSpPr>
          <p:spPr bwMode="auto">
            <a:xfrm>
              <a:off x="5083599" y="5478965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531" name="Straight Connector 1267"/>
            <p:cNvCxnSpPr>
              <a:cxnSpLocks noChangeShapeType="1"/>
            </p:cNvCxnSpPr>
            <p:nvPr/>
          </p:nvCxnSpPr>
          <p:spPr bwMode="auto">
            <a:xfrm>
              <a:off x="5083599" y="554587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532" name="Straight Connector 1268"/>
            <p:cNvCxnSpPr>
              <a:cxnSpLocks noChangeShapeType="1"/>
            </p:cNvCxnSpPr>
            <p:nvPr/>
          </p:nvCxnSpPr>
          <p:spPr bwMode="auto">
            <a:xfrm>
              <a:off x="5083599" y="561192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533" name="Straight Connector 1269"/>
            <p:cNvCxnSpPr>
              <a:cxnSpLocks noChangeShapeType="1"/>
            </p:cNvCxnSpPr>
            <p:nvPr/>
          </p:nvCxnSpPr>
          <p:spPr bwMode="auto">
            <a:xfrm>
              <a:off x="5083599" y="567883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534" name="Straight Connector 1270"/>
            <p:cNvCxnSpPr>
              <a:cxnSpLocks noChangeShapeType="1"/>
            </p:cNvCxnSpPr>
            <p:nvPr/>
          </p:nvCxnSpPr>
          <p:spPr bwMode="auto">
            <a:xfrm>
              <a:off x="5083599" y="5744884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535" name="Straight Connector 1271"/>
            <p:cNvCxnSpPr>
              <a:cxnSpLocks noChangeShapeType="1"/>
            </p:cNvCxnSpPr>
            <p:nvPr/>
          </p:nvCxnSpPr>
          <p:spPr bwMode="auto">
            <a:xfrm>
              <a:off x="5083599" y="5811793"/>
              <a:ext cx="6185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</p:cxnSp>
        <p:cxnSp>
          <p:nvCxnSpPr>
            <p:cNvPr id="2536" name="Straight Connector 1300"/>
            <p:cNvCxnSpPr>
              <a:cxnSpLocks noChangeShapeType="1"/>
            </p:cNvCxnSpPr>
            <p:nvPr/>
          </p:nvCxnSpPr>
          <p:spPr bwMode="auto">
            <a:xfrm>
              <a:off x="5076056" y="5189884"/>
              <a:ext cx="2" cy="61538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</p:spPr>
        </p:cxnSp>
        <p:sp>
          <p:nvSpPr>
            <p:cNvPr id="2537" name="Freeform 62"/>
            <p:cNvSpPr>
              <a:spLocks/>
            </p:cNvSpPr>
            <p:nvPr/>
          </p:nvSpPr>
          <p:spPr bwMode="auto">
            <a:xfrm>
              <a:off x="5622157" y="5133269"/>
              <a:ext cx="149349" cy="135533"/>
            </a:xfrm>
            <a:custGeom>
              <a:avLst/>
              <a:gdLst>
                <a:gd name="T0" fmla="*/ 0 w 127"/>
                <a:gd name="T1" fmla="*/ 2147483647 h 232"/>
                <a:gd name="T2" fmla="*/ 2147483647 w 127"/>
                <a:gd name="T3" fmla="*/ 0 h 232"/>
                <a:gd name="T4" fmla="*/ 2147483647 w 127"/>
                <a:gd name="T5" fmla="*/ 2147483647 h 232"/>
                <a:gd name="T6" fmla="*/ 0 w 127"/>
                <a:gd name="T7" fmla="*/ 2147483647 h 232"/>
                <a:gd name="T8" fmla="*/ 0 w 127"/>
                <a:gd name="T9" fmla="*/ 2147483647 h 232"/>
                <a:gd name="T10" fmla="*/ 0 w 127"/>
                <a:gd name="T11" fmla="*/ 2147483647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232"/>
                <a:gd name="T20" fmla="*/ 127 w 127"/>
                <a:gd name="T21" fmla="*/ 232 h 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232">
                  <a:moveTo>
                    <a:pt x="0" y="125"/>
                  </a:moveTo>
                  <a:lnTo>
                    <a:pt x="127" y="0"/>
                  </a:lnTo>
                  <a:lnTo>
                    <a:pt x="127" y="106"/>
                  </a:lnTo>
                  <a:lnTo>
                    <a:pt x="0" y="23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015B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38" name="Freeform 63"/>
            <p:cNvSpPr>
              <a:spLocks/>
            </p:cNvSpPr>
            <p:nvPr/>
          </p:nvSpPr>
          <p:spPr bwMode="auto">
            <a:xfrm>
              <a:off x="5622157" y="5133269"/>
              <a:ext cx="149349" cy="135533"/>
            </a:xfrm>
            <a:custGeom>
              <a:avLst/>
              <a:gdLst>
                <a:gd name="T0" fmla="*/ 0 w 127"/>
                <a:gd name="T1" fmla="*/ 2147483647 h 232"/>
                <a:gd name="T2" fmla="*/ 2147483647 w 127"/>
                <a:gd name="T3" fmla="*/ 0 h 232"/>
                <a:gd name="T4" fmla="*/ 2147483647 w 127"/>
                <a:gd name="T5" fmla="*/ 2147483647 h 232"/>
                <a:gd name="T6" fmla="*/ 0 w 127"/>
                <a:gd name="T7" fmla="*/ 2147483647 h 232"/>
                <a:gd name="T8" fmla="*/ 0 w 127"/>
                <a:gd name="T9" fmla="*/ 2147483647 h 232"/>
                <a:gd name="T10" fmla="*/ 0 w 127"/>
                <a:gd name="T11" fmla="*/ 2147483647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7"/>
                <a:gd name="T19" fmla="*/ 0 h 232"/>
                <a:gd name="T20" fmla="*/ 127 w 127"/>
                <a:gd name="T21" fmla="*/ 232 h 2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7" h="232">
                  <a:moveTo>
                    <a:pt x="0" y="125"/>
                  </a:moveTo>
                  <a:lnTo>
                    <a:pt x="127" y="0"/>
                  </a:lnTo>
                  <a:lnTo>
                    <a:pt x="127" y="106"/>
                  </a:lnTo>
                  <a:lnTo>
                    <a:pt x="0" y="232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666699"/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39" name="Freeform 60"/>
            <p:cNvSpPr>
              <a:spLocks/>
            </p:cNvSpPr>
            <p:nvPr/>
          </p:nvSpPr>
          <p:spPr bwMode="auto">
            <a:xfrm>
              <a:off x="5137908" y="5216476"/>
              <a:ext cx="484249" cy="52326"/>
            </a:xfrm>
            <a:custGeom>
              <a:avLst/>
              <a:gdLst>
                <a:gd name="T0" fmla="*/ 0 w 414"/>
                <a:gd name="T1" fmla="*/ 0 h 107"/>
                <a:gd name="T2" fmla="*/ 0 w 414"/>
                <a:gd name="T3" fmla="*/ 2147483647 h 107"/>
                <a:gd name="T4" fmla="*/ 2147483647 w 414"/>
                <a:gd name="T5" fmla="*/ 2147483647 h 107"/>
                <a:gd name="T6" fmla="*/ 2147483647 w 414"/>
                <a:gd name="T7" fmla="*/ 0 h 107"/>
                <a:gd name="T8" fmla="*/ 0 w 414"/>
                <a:gd name="T9" fmla="*/ 0 h 107"/>
                <a:gd name="T10" fmla="*/ 0 w 414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07"/>
                <a:gd name="T20" fmla="*/ 414 w 414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07">
                  <a:moveTo>
                    <a:pt x="0" y="0"/>
                  </a:moveTo>
                  <a:lnTo>
                    <a:pt x="0" y="107"/>
                  </a:lnTo>
                  <a:lnTo>
                    <a:pt x="414" y="107"/>
                  </a:lnTo>
                  <a:lnTo>
                    <a:pt x="4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96D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40" name="Freeform 61"/>
            <p:cNvSpPr>
              <a:spLocks/>
            </p:cNvSpPr>
            <p:nvPr/>
          </p:nvSpPr>
          <p:spPr bwMode="auto">
            <a:xfrm>
              <a:off x="5137908" y="5216476"/>
              <a:ext cx="484249" cy="52326"/>
            </a:xfrm>
            <a:custGeom>
              <a:avLst/>
              <a:gdLst>
                <a:gd name="T0" fmla="*/ 0 w 414"/>
                <a:gd name="T1" fmla="*/ 0 h 107"/>
                <a:gd name="T2" fmla="*/ 0 w 414"/>
                <a:gd name="T3" fmla="*/ 2147483647 h 107"/>
                <a:gd name="T4" fmla="*/ 2147483647 w 414"/>
                <a:gd name="T5" fmla="*/ 2147483647 h 107"/>
                <a:gd name="T6" fmla="*/ 2147483647 w 414"/>
                <a:gd name="T7" fmla="*/ 0 h 107"/>
                <a:gd name="T8" fmla="*/ 0 w 414"/>
                <a:gd name="T9" fmla="*/ 0 h 107"/>
                <a:gd name="T10" fmla="*/ 0 w 414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4"/>
                <a:gd name="T19" fmla="*/ 0 h 107"/>
                <a:gd name="T20" fmla="*/ 414 w 414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4" h="107">
                  <a:moveTo>
                    <a:pt x="0" y="0"/>
                  </a:moveTo>
                  <a:lnTo>
                    <a:pt x="0" y="107"/>
                  </a:lnTo>
                  <a:lnTo>
                    <a:pt x="414" y="107"/>
                  </a:lnTo>
                  <a:lnTo>
                    <a:pt x="4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99">
                <a:alpha val="79999"/>
              </a:srgbClr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41" name="Freeform 64"/>
            <p:cNvSpPr>
              <a:spLocks/>
            </p:cNvSpPr>
            <p:nvPr/>
          </p:nvSpPr>
          <p:spPr bwMode="auto">
            <a:xfrm>
              <a:off x="5137908" y="5133269"/>
              <a:ext cx="633598" cy="83207"/>
            </a:xfrm>
            <a:custGeom>
              <a:avLst/>
              <a:gdLst>
                <a:gd name="T0" fmla="*/ 2147483647 w 541"/>
                <a:gd name="T1" fmla="*/ 2147483647 h 125"/>
                <a:gd name="T2" fmla="*/ 2147483647 w 541"/>
                <a:gd name="T3" fmla="*/ 0 h 125"/>
                <a:gd name="T4" fmla="*/ 2147483647 w 541"/>
                <a:gd name="T5" fmla="*/ 0 h 125"/>
                <a:gd name="T6" fmla="*/ 0 w 541"/>
                <a:gd name="T7" fmla="*/ 2147483647 h 125"/>
                <a:gd name="T8" fmla="*/ 2147483647 w 541"/>
                <a:gd name="T9" fmla="*/ 2147483647 h 125"/>
                <a:gd name="T10" fmla="*/ 2147483647 w 541"/>
                <a:gd name="T11" fmla="*/ 2147483647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1"/>
                <a:gd name="T19" fmla="*/ 0 h 125"/>
                <a:gd name="T20" fmla="*/ 541 w 541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1" h="125">
                  <a:moveTo>
                    <a:pt x="414" y="125"/>
                  </a:moveTo>
                  <a:lnTo>
                    <a:pt x="541" y="0"/>
                  </a:lnTo>
                  <a:lnTo>
                    <a:pt x="128" y="0"/>
                  </a:lnTo>
                  <a:lnTo>
                    <a:pt x="0" y="125"/>
                  </a:lnTo>
                  <a:lnTo>
                    <a:pt x="414" y="125"/>
                  </a:lnTo>
                  <a:close/>
                </a:path>
              </a:pathLst>
            </a:custGeom>
            <a:solidFill>
              <a:srgbClr val="46AF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42" name="Freeform 65"/>
            <p:cNvSpPr>
              <a:spLocks/>
            </p:cNvSpPr>
            <p:nvPr/>
          </p:nvSpPr>
          <p:spPr bwMode="auto">
            <a:xfrm>
              <a:off x="5137908" y="5133269"/>
              <a:ext cx="633598" cy="83207"/>
            </a:xfrm>
            <a:custGeom>
              <a:avLst/>
              <a:gdLst>
                <a:gd name="T0" fmla="*/ 2147483647 w 541"/>
                <a:gd name="T1" fmla="*/ 2147483647 h 125"/>
                <a:gd name="T2" fmla="*/ 2147483647 w 541"/>
                <a:gd name="T3" fmla="*/ 0 h 125"/>
                <a:gd name="T4" fmla="*/ 2147483647 w 541"/>
                <a:gd name="T5" fmla="*/ 0 h 125"/>
                <a:gd name="T6" fmla="*/ 0 w 541"/>
                <a:gd name="T7" fmla="*/ 2147483647 h 125"/>
                <a:gd name="T8" fmla="*/ 2147483647 w 541"/>
                <a:gd name="T9" fmla="*/ 2147483647 h 125"/>
                <a:gd name="T10" fmla="*/ 2147483647 w 541"/>
                <a:gd name="T11" fmla="*/ 2147483647 h 1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1"/>
                <a:gd name="T19" fmla="*/ 0 h 125"/>
                <a:gd name="T20" fmla="*/ 541 w 541"/>
                <a:gd name="T21" fmla="*/ 125 h 1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1" h="125">
                  <a:moveTo>
                    <a:pt x="414" y="125"/>
                  </a:moveTo>
                  <a:lnTo>
                    <a:pt x="541" y="0"/>
                  </a:lnTo>
                  <a:lnTo>
                    <a:pt x="128" y="0"/>
                  </a:lnTo>
                  <a:lnTo>
                    <a:pt x="0" y="125"/>
                  </a:lnTo>
                  <a:lnTo>
                    <a:pt x="414" y="125"/>
                  </a:lnTo>
                  <a:close/>
                </a:path>
              </a:pathLst>
            </a:custGeom>
            <a:solidFill>
              <a:srgbClr val="666699">
                <a:alpha val="59999"/>
              </a:srgbClr>
            </a:solidFill>
            <a:ln w="635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</p:txBody>
        </p:sp>
        <p:grpSp>
          <p:nvGrpSpPr>
            <p:cNvPr id="2543" name="Group 264"/>
            <p:cNvGrpSpPr>
              <a:grpSpLocks/>
            </p:cNvGrpSpPr>
            <p:nvPr/>
          </p:nvGrpSpPr>
          <p:grpSpPr bwMode="auto">
            <a:xfrm>
              <a:off x="5226916" y="5221282"/>
              <a:ext cx="306844" cy="44937"/>
              <a:chOff x="4137031" y="6365866"/>
              <a:chExt cx="427098" cy="149361"/>
            </a:xfrm>
          </p:grpSpPr>
          <p:sp>
            <p:nvSpPr>
              <p:cNvPr id="2577" name="Freeform 82"/>
              <p:cNvSpPr>
                <a:spLocks/>
              </p:cNvSpPr>
              <p:nvPr/>
            </p:nvSpPr>
            <p:spPr bwMode="auto">
              <a:xfrm>
                <a:off x="4137027" y="6426873"/>
                <a:ext cx="140686" cy="28512"/>
              </a:xfrm>
              <a:custGeom>
                <a:avLst/>
                <a:gdLst>
                  <a:gd name="T0" fmla="*/ 2147483647 w 87"/>
                  <a:gd name="T1" fmla="*/ 2147483647 h 16"/>
                  <a:gd name="T2" fmla="*/ 2147483647 w 87"/>
                  <a:gd name="T3" fmla="*/ 2147483647 h 16"/>
                  <a:gd name="T4" fmla="*/ 2147483647 w 87"/>
                  <a:gd name="T5" fmla="*/ 0 h 16"/>
                  <a:gd name="T6" fmla="*/ 0 w 87"/>
                  <a:gd name="T7" fmla="*/ 2147483647 h 16"/>
                  <a:gd name="T8" fmla="*/ 2147483647 w 87"/>
                  <a:gd name="T9" fmla="*/ 2147483647 h 16"/>
                  <a:gd name="T10" fmla="*/ 2147483647 w 87"/>
                  <a:gd name="T11" fmla="*/ 2147483647 h 16"/>
                  <a:gd name="T12" fmla="*/ 2147483647 w 87"/>
                  <a:gd name="T13" fmla="*/ 2147483647 h 16"/>
                  <a:gd name="T14" fmla="*/ 2147483647 w 87"/>
                  <a:gd name="T15" fmla="*/ 2147483647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6"/>
                  <a:gd name="T26" fmla="*/ 87 w 87"/>
                  <a:gd name="T27" fmla="*/ 16 h 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6">
                    <a:moveTo>
                      <a:pt x="87" y="7"/>
                    </a:moveTo>
                    <a:lnTo>
                      <a:pt x="23" y="7"/>
                    </a:lnTo>
                    <a:lnTo>
                      <a:pt x="23" y="0"/>
                    </a:lnTo>
                    <a:lnTo>
                      <a:pt x="0" y="9"/>
                    </a:lnTo>
                    <a:lnTo>
                      <a:pt x="23" y="16"/>
                    </a:lnTo>
                    <a:lnTo>
                      <a:pt x="23" y="11"/>
                    </a:lnTo>
                    <a:lnTo>
                      <a:pt x="87" y="11"/>
                    </a:lnTo>
                    <a:lnTo>
                      <a:pt x="87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578" name="Freeform 83"/>
              <p:cNvSpPr>
                <a:spLocks/>
              </p:cNvSpPr>
              <p:nvPr/>
            </p:nvSpPr>
            <p:spPr bwMode="auto">
              <a:xfrm>
                <a:off x="4309209" y="6463940"/>
                <a:ext cx="81892" cy="51321"/>
              </a:xfrm>
              <a:custGeom>
                <a:avLst/>
                <a:gdLst>
                  <a:gd name="T0" fmla="*/ 2147483647 w 50"/>
                  <a:gd name="T1" fmla="*/ 0 h 31"/>
                  <a:gd name="T2" fmla="*/ 2147483647 w 50"/>
                  <a:gd name="T3" fmla="*/ 2147483647 h 31"/>
                  <a:gd name="T4" fmla="*/ 0 w 50"/>
                  <a:gd name="T5" fmla="*/ 2147483647 h 31"/>
                  <a:gd name="T6" fmla="*/ 2147483647 w 50"/>
                  <a:gd name="T7" fmla="*/ 2147483647 h 31"/>
                  <a:gd name="T8" fmla="*/ 2147483647 w 50"/>
                  <a:gd name="T9" fmla="*/ 2147483647 h 31"/>
                  <a:gd name="T10" fmla="*/ 2147483647 w 50"/>
                  <a:gd name="T11" fmla="*/ 2147483647 h 31"/>
                  <a:gd name="T12" fmla="*/ 2147483647 w 50"/>
                  <a:gd name="T13" fmla="*/ 0 h 31"/>
                  <a:gd name="T14" fmla="*/ 2147483647 w 50"/>
                  <a:gd name="T15" fmla="*/ 0 h 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1"/>
                  <a:gd name="T26" fmla="*/ 50 w 50"/>
                  <a:gd name="T27" fmla="*/ 31 h 3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1">
                    <a:moveTo>
                      <a:pt x="17" y="0"/>
                    </a:moveTo>
                    <a:lnTo>
                      <a:pt x="17" y="24"/>
                    </a:lnTo>
                    <a:lnTo>
                      <a:pt x="0" y="24"/>
                    </a:lnTo>
                    <a:lnTo>
                      <a:pt x="24" y="31"/>
                    </a:lnTo>
                    <a:lnTo>
                      <a:pt x="50" y="24"/>
                    </a:lnTo>
                    <a:lnTo>
                      <a:pt x="33" y="24"/>
                    </a:lnTo>
                    <a:lnTo>
                      <a:pt x="33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579" name="Freeform 84"/>
              <p:cNvSpPr>
                <a:spLocks/>
              </p:cNvSpPr>
              <p:nvPr/>
            </p:nvSpPr>
            <p:spPr bwMode="auto">
              <a:xfrm>
                <a:off x="4309209" y="6366999"/>
                <a:ext cx="81892" cy="54172"/>
              </a:xfrm>
              <a:custGeom>
                <a:avLst/>
                <a:gdLst>
                  <a:gd name="T0" fmla="*/ 2147483647 w 50"/>
                  <a:gd name="T1" fmla="*/ 2147483647 h 33"/>
                  <a:gd name="T2" fmla="*/ 2147483647 w 50"/>
                  <a:gd name="T3" fmla="*/ 2147483647 h 33"/>
                  <a:gd name="T4" fmla="*/ 0 w 50"/>
                  <a:gd name="T5" fmla="*/ 2147483647 h 33"/>
                  <a:gd name="T6" fmla="*/ 2147483647 w 50"/>
                  <a:gd name="T7" fmla="*/ 0 h 33"/>
                  <a:gd name="T8" fmla="*/ 2147483647 w 50"/>
                  <a:gd name="T9" fmla="*/ 2147483647 h 33"/>
                  <a:gd name="T10" fmla="*/ 2147483647 w 50"/>
                  <a:gd name="T11" fmla="*/ 2147483647 h 33"/>
                  <a:gd name="T12" fmla="*/ 2147483647 w 50"/>
                  <a:gd name="T13" fmla="*/ 2147483647 h 33"/>
                  <a:gd name="T14" fmla="*/ 2147483647 w 50"/>
                  <a:gd name="T15" fmla="*/ 214748364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0"/>
                  <a:gd name="T25" fmla="*/ 0 h 33"/>
                  <a:gd name="T26" fmla="*/ 50 w 50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0" h="33">
                    <a:moveTo>
                      <a:pt x="17" y="33"/>
                    </a:moveTo>
                    <a:lnTo>
                      <a:pt x="17" y="9"/>
                    </a:lnTo>
                    <a:lnTo>
                      <a:pt x="0" y="9"/>
                    </a:lnTo>
                    <a:lnTo>
                      <a:pt x="24" y="0"/>
                    </a:lnTo>
                    <a:lnTo>
                      <a:pt x="50" y="9"/>
                    </a:lnTo>
                    <a:lnTo>
                      <a:pt x="33" y="9"/>
                    </a:lnTo>
                    <a:lnTo>
                      <a:pt x="33" y="33"/>
                    </a:lnTo>
                    <a:lnTo>
                      <a:pt x="17" y="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580" name="Freeform 85"/>
              <p:cNvSpPr>
                <a:spLocks/>
              </p:cNvSpPr>
              <p:nvPr/>
            </p:nvSpPr>
            <p:spPr bwMode="auto">
              <a:xfrm>
                <a:off x="4422598" y="6426873"/>
                <a:ext cx="140686" cy="28512"/>
              </a:xfrm>
              <a:custGeom>
                <a:avLst/>
                <a:gdLst>
                  <a:gd name="T0" fmla="*/ 0 w 87"/>
                  <a:gd name="T1" fmla="*/ 2147483647 h 16"/>
                  <a:gd name="T2" fmla="*/ 2147483647 w 87"/>
                  <a:gd name="T3" fmla="*/ 2147483647 h 16"/>
                  <a:gd name="T4" fmla="*/ 2147483647 w 87"/>
                  <a:gd name="T5" fmla="*/ 2147483647 h 16"/>
                  <a:gd name="T6" fmla="*/ 2147483647 w 87"/>
                  <a:gd name="T7" fmla="*/ 2147483647 h 16"/>
                  <a:gd name="T8" fmla="*/ 2147483647 w 87"/>
                  <a:gd name="T9" fmla="*/ 0 h 16"/>
                  <a:gd name="T10" fmla="*/ 2147483647 w 87"/>
                  <a:gd name="T11" fmla="*/ 2147483647 h 16"/>
                  <a:gd name="T12" fmla="*/ 0 w 87"/>
                  <a:gd name="T13" fmla="*/ 2147483647 h 16"/>
                  <a:gd name="T14" fmla="*/ 0 w 87"/>
                  <a:gd name="T15" fmla="*/ 2147483647 h 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16"/>
                  <a:gd name="T26" fmla="*/ 87 w 87"/>
                  <a:gd name="T27" fmla="*/ 16 h 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16">
                    <a:moveTo>
                      <a:pt x="0" y="11"/>
                    </a:moveTo>
                    <a:lnTo>
                      <a:pt x="63" y="11"/>
                    </a:lnTo>
                    <a:lnTo>
                      <a:pt x="63" y="16"/>
                    </a:lnTo>
                    <a:lnTo>
                      <a:pt x="87" y="9"/>
                    </a:lnTo>
                    <a:lnTo>
                      <a:pt x="63" y="0"/>
                    </a:lnTo>
                    <a:lnTo>
                      <a:pt x="63" y="7"/>
                    </a:lnTo>
                    <a:lnTo>
                      <a:pt x="0" y="7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581" name="Freeform 86"/>
              <p:cNvSpPr>
                <a:spLocks/>
              </p:cNvSpPr>
              <p:nvPr/>
            </p:nvSpPr>
            <p:spPr bwMode="auto">
              <a:xfrm>
                <a:off x="4170624" y="6378404"/>
                <a:ext cx="361163" cy="128303"/>
              </a:xfrm>
              <a:custGeom>
                <a:avLst/>
                <a:gdLst>
                  <a:gd name="T0" fmla="*/ 2147483647 w 94"/>
                  <a:gd name="T1" fmla="*/ 2147483647 h 34"/>
                  <a:gd name="T2" fmla="*/ 2147483647 w 94"/>
                  <a:gd name="T3" fmla="*/ 2147483647 h 34"/>
                  <a:gd name="T4" fmla="*/ 2147483647 w 94"/>
                  <a:gd name="T5" fmla="*/ 2147483647 h 34"/>
                  <a:gd name="T6" fmla="*/ 2147483647 w 94"/>
                  <a:gd name="T7" fmla="*/ 2147483647 h 34"/>
                  <a:gd name="T8" fmla="*/ 2147483647 w 94"/>
                  <a:gd name="T9" fmla="*/ 214748364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4"/>
                  <a:gd name="T17" fmla="*/ 94 w 9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4">
                    <a:moveTo>
                      <a:pt x="89" y="32"/>
                    </a:moveTo>
                    <a:cubicBezTo>
                      <a:pt x="84" y="34"/>
                      <a:pt x="61" y="29"/>
                      <a:pt x="38" y="20"/>
                    </a:cubicBezTo>
                    <a:cubicBezTo>
                      <a:pt x="15" y="12"/>
                      <a:pt x="0" y="4"/>
                      <a:pt x="5" y="2"/>
                    </a:cubicBezTo>
                    <a:cubicBezTo>
                      <a:pt x="10" y="0"/>
                      <a:pt x="33" y="5"/>
                      <a:pt x="56" y="14"/>
                    </a:cubicBezTo>
                    <a:cubicBezTo>
                      <a:pt x="80" y="22"/>
                      <a:pt x="94" y="30"/>
                      <a:pt x="89" y="32"/>
                    </a:cubicBezTo>
                    <a:close/>
                  </a:path>
                </a:pathLst>
              </a:cu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582" name="Freeform 87"/>
              <p:cNvSpPr>
                <a:spLocks/>
              </p:cNvSpPr>
              <p:nvPr/>
            </p:nvSpPr>
            <p:spPr bwMode="auto">
              <a:xfrm>
                <a:off x="4168524" y="6378404"/>
                <a:ext cx="361163" cy="128303"/>
              </a:xfrm>
              <a:custGeom>
                <a:avLst/>
                <a:gdLst>
                  <a:gd name="T0" fmla="*/ 2147483647 w 94"/>
                  <a:gd name="T1" fmla="*/ 2147483647 h 34"/>
                  <a:gd name="T2" fmla="*/ 2147483647 w 94"/>
                  <a:gd name="T3" fmla="*/ 2147483647 h 34"/>
                  <a:gd name="T4" fmla="*/ 2147483647 w 94"/>
                  <a:gd name="T5" fmla="*/ 2147483647 h 34"/>
                  <a:gd name="T6" fmla="*/ 2147483647 w 94"/>
                  <a:gd name="T7" fmla="*/ 2147483647 h 34"/>
                  <a:gd name="T8" fmla="*/ 2147483647 w 94"/>
                  <a:gd name="T9" fmla="*/ 214748364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34"/>
                  <a:gd name="T17" fmla="*/ 94 w 94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34">
                    <a:moveTo>
                      <a:pt x="89" y="2"/>
                    </a:moveTo>
                    <a:cubicBezTo>
                      <a:pt x="94" y="4"/>
                      <a:pt x="80" y="12"/>
                      <a:pt x="57" y="20"/>
                    </a:cubicBezTo>
                    <a:cubicBezTo>
                      <a:pt x="33" y="29"/>
                      <a:pt x="10" y="34"/>
                      <a:pt x="5" y="32"/>
                    </a:cubicBezTo>
                    <a:cubicBezTo>
                      <a:pt x="0" y="30"/>
                      <a:pt x="14" y="22"/>
                      <a:pt x="37" y="14"/>
                    </a:cubicBezTo>
                    <a:cubicBezTo>
                      <a:pt x="61" y="5"/>
                      <a:pt x="84" y="0"/>
                      <a:pt x="89" y="2"/>
                    </a:cubicBezTo>
                    <a:close/>
                  </a:path>
                </a:pathLst>
              </a:cu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583" name="Freeform 88"/>
              <p:cNvSpPr>
                <a:spLocks/>
              </p:cNvSpPr>
              <p:nvPr/>
            </p:nvSpPr>
            <p:spPr bwMode="auto">
              <a:xfrm>
                <a:off x="4263014" y="6412618"/>
                <a:ext cx="170083" cy="57024"/>
              </a:xfrm>
              <a:custGeom>
                <a:avLst/>
                <a:gdLst>
                  <a:gd name="T0" fmla="*/ 2147483647 w 44"/>
                  <a:gd name="T1" fmla="*/ 2147483647 h 15"/>
                  <a:gd name="T2" fmla="*/ 2147483647 w 44"/>
                  <a:gd name="T3" fmla="*/ 2147483647 h 15"/>
                  <a:gd name="T4" fmla="*/ 2147483647 w 44"/>
                  <a:gd name="T5" fmla="*/ 2147483647 h 15"/>
                  <a:gd name="T6" fmla="*/ 2147483647 w 44"/>
                  <a:gd name="T7" fmla="*/ 2147483647 h 15"/>
                  <a:gd name="T8" fmla="*/ 2147483647 w 44"/>
                  <a:gd name="T9" fmla="*/ 2147483647 h 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"/>
                  <a:gd name="T16" fmla="*/ 0 h 15"/>
                  <a:gd name="T17" fmla="*/ 44 w 44"/>
                  <a:gd name="T18" fmla="*/ 15 h 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" h="15">
                    <a:moveTo>
                      <a:pt x="33" y="13"/>
                    </a:moveTo>
                    <a:cubicBezTo>
                      <a:pt x="42" y="11"/>
                      <a:pt x="44" y="7"/>
                      <a:pt x="38" y="4"/>
                    </a:cubicBezTo>
                    <a:cubicBezTo>
                      <a:pt x="32" y="1"/>
                      <a:pt x="20" y="0"/>
                      <a:pt x="11" y="2"/>
                    </a:cubicBezTo>
                    <a:cubicBezTo>
                      <a:pt x="2" y="4"/>
                      <a:pt x="0" y="8"/>
                      <a:pt x="6" y="12"/>
                    </a:cubicBezTo>
                    <a:cubicBezTo>
                      <a:pt x="12" y="15"/>
                      <a:pt x="25" y="15"/>
                      <a:pt x="33" y="1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3B3B3B"/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</p:grpSp>
        <p:grpSp>
          <p:nvGrpSpPr>
            <p:cNvPr id="2544" name="Group 262"/>
            <p:cNvGrpSpPr>
              <a:grpSpLocks/>
            </p:cNvGrpSpPr>
            <p:nvPr/>
          </p:nvGrpSpPr>
          <p:grpSpPr bwMode="auto">
            <a:xfrm>
              <a:off x="5236738" y="5138472"/>
              <a:ext cx="432242" cy="72432"/>
              <a:chOff x="7180382" y="1375614"/>
              <a:chExt cx="1462206" cy="429373"/>
            </a:xfrm>
          </p:grpSpPr>
          <p:sp>
            <p:nvSpPr>
              <p:cNvPr id="2546" name="Line 37"/>
              <p:cNvSpPr>
                <a:spLocks noChangeShapeType="1"/>
              </p:cNvSpPr>
              <p:nvPr/>
            </p:nvSpPr>
            <p:spPr bwMode="auto">
              <a:xfrm>
                <a:off x="7422721" y="1461724"/>
                <a:ext cx="1219675" cy="5083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47" name="Line 38"/>
              <p:cNvSpPr>
                <a:spLocks noChangeShapeType="1"/>
              </p:cNvSpPr>
              <p:nvPr/>
            </p:nvSpPr>
            <p:spPr bwMode="auto">
              <a:xfrm>
                <a:off x="7325761" y="1599018"/>
                <a:ext cx="1224776" cy="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48" name="Line 39"/>
              <p:cNvSpPr>
                <a:spLocks noChangeShapeType="1"/>
              </p:cNvSpPr>
              <p:nvPr/>
            </p:nvSpPr>
            <p:spPr bwMode="auto">
              <a:xfrm>
                <a:off x="7198178" y="1731228"/>
                <a:ext cx="1219675" cy="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49" name="Line 40"/>
              <p:cNvSpPr>
                <a:spLocks noChangeShapeType="1"/>
              </p:cNvSpPr>
              <p:nvPr/>
            </p:nvSpPr>
            <p:spPr bwMode="auto">
              <a:xfrm flipV="1">
                <a:off x="7284935" y="1380364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50" name="Freeform 43"/>
              <p:cNvSpPr>
                <a:spLocks/>
              </p:cNvSpPr>
              <p:nvPr/>
            </p:nvSpPr>
            <p:spPr bwMode="auto">
              <a:xfrm>
                <a:off x="7540097" y="143629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3"/>
                    </a:lnTo>
                    <a:lnTo>
                      <a:pt x="47" y="26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2"/>
                    </a:lnTo>
                    <a:lnTo>
                      <a:pt x="31" y="33"/>
                    </a:lnTo>
                    <a:lnTo>
                      <a:pt x="26" y="34"/>
                    </a:lnTo>
                    <a:lnTo>
                      <a:pt x="21" y="33"/>
                    </a:lnTo>
                    <a:lnTo>
                      <a:pt x="16" y="32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6"/>
                    </a:lnTo>
                    <a:lnTo>
                      <a:pt x="2" y="23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551" name="Freeform 44"/>
              <p:cNvSpPr>
                <a:spLocks/>
              </p:cNvSpPr>
              <p:nvPr/>
            </p:nvSpPr>
            <p:spPr bwMode="auto">
              <a:xfrm>
                <a:off x="7989181" y="1436298"/>
                <a:ext cx="193923" cy="50850"/>
              </a:xfrm>
              <a:custGeom>
                <a:avLst/>
                <a:gdLst>
                  <a:gd name="T0" fmla="*/ 2147483647 w 51"/>
                  <a:gd name="T1" fmla="*/ 2147483647 h 35"/>
                  <a:gd name="T2" fmla="*/ 2147483647 w 51"/>
                  <a:gd name="T3" fmla="*/ 2147483647 h 35"/>
                  <a:gd name="T4" fmla="*/ 2147483647 w 51"/>
                  <a:gd name="T5" fmla="*/ 2147483647 h 35"/>
                  <a:gd name="T6" fmla="*/ 2147483647 w 51"/>
                  <a:gd name="T7" fmla="*/ 2147483647 h 35"/>
                  <a:gd name="T8" fmla="*/ 2147483647 w 51"/>
                  <a:gd name="T9" fmla="*/ 2147483647 h 35"/>
                  <a:gd name="T10" fmla="*/ 2147483647 w 51"/>
                  <a:gd name="T11" fmla="*/ 2147483647 h 35"/>
                  <a:gd name="T12" fmla="*/ 2147483647 w 51"/>
                  <a:gd name="T13" fmla="*/ 2147483647 h 35"/>
                  <a:gd name="T14" fmla="*/ 2147483647 w 51"/>
                  <a:gd name="T15" fmla="*/ 2147483647 h 35"/>
                  <a:gd name="T16" fmla="*/ 2147483647 w 51"/>
                  <a:gd name="T17" fmla="*/ 2147483647 h 35"/>
                  <a:gd name="T18" fmla="*/ 2147483647 w 51"/>
                  <a:gd name="T19" fmla="*/ 2147483647 h 35"/>
                  <a:gd name="T20" fmla="*/ 2147483647 w 51"/>
                  <a:gd name="T21" fmla="*/ 2147483647 h 35"/>
                  <a:gd name="T22" fmla="*/ 2147483647 w 51"/>
                  <a:gd name="T23" fmla="*/ 2147483647 h 35"/>
                  <a:gd name="T24" fmla="*/ 2147483647 w 51"/>
                  <a:gd name="T25" fmla="*/ 2147483647 h 35"/>
                  <a:gd name="T26" fmla="*/ 2147483647 w 51"/>
                  <a:gd name="T27" fmla="*/ 2147483647 h 35"/>
                  <a:gd name="T28" fmla="*/ 2147483647 w 51"/>
                  <a:gd name="T29" fmla="*/ 2147483647 h 35"/>
                  <a:gd name="T30" fmla="*/ 2147483647 w 51"/>
                  <a:gd name="T31" fmla="*/ 2147483647 h 35"/>
                  <a:gd name="T32" fmla="*/ 2147483647 w 51"/>
                  <a:gd name="T33" fmla="*/ 2147483647 h 35"/>
                  <a:gd name="T34" fmla="*/ 2147483647 w 51"/>
                  <a:gd name="T35" fmla="*/ 2147483647 h 35"/>
                  <a:gd name="T36" fmla="*/ 0 w 51"/>
                  <a:gd name="T37" fmla="*/ 2147483647 h 35"/>
                  <a:gd name="T38" fmla="*/ 0 w 51"/>
                  <a:gd name="T39" fmla="*/ 2147483647 h 35"/>
                  <a:gd name="T40" fmla="*/ 2147483647 w 51"/>
                  <a:gd name="T41" fmla="*/ 2147483647 h 35"/>
                  <a:gd name="T42" fmla="*/ 2147483647 w 51"/>
                  <a:gd name="T43" fmla="*/ 2147483647 h 35"/>
                  <a:gd name="T44" fmla="*/ 2147483647 w 51"/>
                  <a:gd name="T45" fmla="*/ 2147483647 h 35"/>
                  <a:gd name="T46" fmla="*/ 2147483647 w 51"/>
                  <a:gd name="T47" fmla="*/ 2147483647 h 35"/>
                  <a:gd name="T48" fmla="*/ 2147483647 w 51"/>
                  <a:gd name="T49" fmla="*/ 2147483647 h 35"/>
                  <a:gd name="T50" fmla="*/ 2147483647 w 51"/>
                  <a:gd name="T51" fmla="*/ 2147483647 h 35"/>
                  <a:gd name="T52" fmla="*/ 2147483647 w 51"/>
                  <a:gd name="T53" fmla="*/ 2147483647 h 35"/>
                  <a:gd name="T54" fmla="*/ 2147483647 w 51"/>
                  <a:gd name="T55" fmla="*/ 0 h 35"/>
                  <a:gd name="T56" fmla="*/ 2147483647 w 51"/>
                  <a:gd name="T57" fmla="*/ 0 h 35"/>
                  <a:gd name="T58" fmla="*/ 2147483647 w 51"/>
                  <a:gd name="T59" fmla="*/ 2147483647 h 35"/>
                  <a:gd name="T60" fmla="*/ 2147483647 w 51"/>
                  <a:gd name="T61" fmla="*/ 2147483647 h 35"/>
                  <a:gd name="T62" fmla="*/ 2147483647 w 51"/>
                  <a:gd name="T63" fmla="*/ 2147483647 h 35"/>
                  <a:gd name="T64" fmla="*/ 2147483647 w 51"/>
                  <a:gd name="T65" fmla="*/ 2147483647 h 35"/>
                  <a:gd name="T66" fmla="*/ 2147483647 w 51"/>
                  <a:gd name="T67" fmla="*/ 2147483647 h 35"/>
                  <a:gd name="T68" fmla="*/ 2147483647 w 51"/>
                  <a:gd name="T69" fmla="*/ 2147483647 h 35"/>
                  <a:gd name="T70" fmla="*/ 2147483647 w 51"/>
                  <a:gd name="T71" fmla="*/ 2147483647 h 35"/>
                  <a:gd name="T72" fmla="*/ 2147483647 w 51"/>
                  <a:gd name="T73" fmla="*/ 2147483647 h 35"/>
                  <a:gd name="T74" fmla="*/ 2147483647 w 51"/>
                  <a:gd name="T75" fmla="*/ 2147483647 h 3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5"/>
                  <a:gd name="T116" fmla="*/ 51 w 51"/>
                  <a:gd name="T117" fmla="*/ 35 h 3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5">
                    <a:moveTo>
                      <a:pt x="51" y="18"/>
                    </a:moveTo>
                    <a:lnTo>
                      <a:pt x="51" y="18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30"/>
                    </a:lnTo>
                    <a:lnTo>
                      <a:pt x="40" y="32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5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2"/>
                    </a:lnTo>
                    <a:lnTo>
                      <a:pt x="8" y="30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6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552" name="Freeform 45"/>
              <p:cNvSpPr>
                <a:spLocks/>
              </p:cNvSpPr>
              <p:nvPr/>
            </p:nvSpPr>
            <p:spPr bwMode="auto">
              <a:xfrm>
                <a:off x="8387233" y="143629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1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5" y="27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5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553" name="Freeform 46"/>
              <p:cNvSpPr>
                <a:spLocks/>
              </p:cNvSpPr>
              <p:nvPr/>
            </p:nvSpPr>
            <p:spPr bwMode="auto">
              <a:xfrm>
                <a:off x="7412514" y="1578678"/>
                <a:ext cx="188821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554" name="Freeform 47"/>
              <p:cNvSpPr>
                <a:spLocks/>
              </p:cNvSpPr>
              <p:nvPr/>
            </p:nvSpPr>
            <p:spPr bwMode="auto">
              <a:xfrm>
                <a:off x="7830979" y="1583764"/>
                <a:ext cx="193923" cy="4576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2147483647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2147483647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0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5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555" name="Freeform 48"/>
              <p:cNvSpPr>
                <a:spLocks/>
              </p:cNvSpPr>
              <p:nvPr/>
            </p:nvSpPr>
            <p:spPr bwMode="auto">
              <a:xfrm>
                <a:off x="8254549" y="1573594"/>
                <a:ext cx="188818" cy="45763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2147483647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2147483647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1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8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7"/>
                    </a:lnTo>
                    <a:lnTo>
                      <a:pt x="1" y="14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11" y="3"/>
                    </a:lnTo>
                    <a:lnTo>
                      <a:pt x="16" y="2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31" y="1"/>
                    </a:lnTo>
                    <a:lnTo>
                      <a:pt x="36" y="2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1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556" name="Freeform 49"/>
              <p:cNvSpPr>
                <a:spLocks/>
              </p:cNvSpPr>
              <p:nvPr/>
            </p:nvSpPr>
            <p:spPr bwMode="auto">
              <a:xfrm>
                <a:off x="7330862" y="1710888"/>
                <a:ext cx="193923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1"/>
                    </a:lnTo>
                    <a:lnTo>
                      <a:pt x="49" y="24"/>
                    </a:lnTo>
                    <a:lnTo>
                      <a:pt x="47" y="27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5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7"/>
                    </a:lnTo>
                    <a:lnTo>
                      <a:pt x="2" y="24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8"/>
                    </a:lnTo>
                    <a:lnTo>
                      <a:pt x="49" y="10"/>
                    </a:lnTo>
                    <a:lnTo>
                      <a:pt x="51" y="14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557" name="Freeform 50"/>
              <p:cNvSpPr>
                <a:spLocks/>
              </p:cNvSpPr>
              <p:nvPr/>
            </p:nvSpPr>
            <p:spPr bwMode="auto">
              <a:xfrm>
                <a:off x="7728915" y="1710888"/>
                <a:ext cx="188821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0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0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0" y="20"/>
                    </a:lnTo>
                    <a:lnTo>
                      <a:pt x="49" y="24"/>
                    </a:lnTo>
                    <a:lnTo>
                      <a:pt x="47" y="26"/>
                    </a:lnTo>
                    <a:lnTo>
                      <a:pt x="43" y="29"/>
                    </a:lnTo>
                    <a:lnTo>
                      <a:pt x="40" y="31"/>
                    </a:lnTo>
                    <a:lnTo>
                      <a:pt x="35" y="33"/>
                    </a:lnTo>
                    <a:lnTo>
                      <a:pt x="31" y="34"/>
                    </a:lnTo>
                    <a:lnTo>
                      <a:pt x="25" y="34"/>
                    </a:lnTo>
                    <a:lnTo>
                      <a:pt x="20" y="34"/>
                    </a:lnTo>
                    <a:lnTo>
                      <a:pt x="15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5" y="1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5" y="1"/>
                    </a:lnTo>
                    <a:lnTo>
                      <a:pt x="40" y="3"/>
                    </a:lnTo>
                    <a:lnTo>
                      <a:pt x="43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0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558" name="Freeform 51"/>
              <p:cNvSpPr>
                <a:spLocks/>
              </p:cNvSpPr>
              <p:nvPr/>
            </p:nvSpPr>
            <p:spPr bwMode="auto">
              <a:xfrm>
                <a:off x="8121865" y="1710888"/>
                <a:ext cx="188818" cy="45767"/>
              </a:xfrm>
              <a:custGeom>
                <a:avLst/>
                <a:gdLst>
                  <a:gd name="T0" fmla="*/ 2147483647 w 51"/>
                  <a:gd name="T1" fmla="*/ 2147483647 h 34"/>
                  <a:gd name="T2" fmla="*/ 2147483647 w 51"/>
                  <a:gd name="T3" fmla="*/ 2147483647 h 34"/>
                  <a:gd name="T4" fmla="*/ 2147483647 w 51"/>
                  <a:gd name="T5" fmla="*/ 2147483647 h 34"/>
                  <a:gd name="T6" fmla="*/ 2147483647 w 51"/>
                  <a:gd name="T7" fmla="*/ 2147483647 h 34"/>
                  <a:gd name="T8" fmla="*/ 2147483647 w 51"/>
                  <a:gd name="T9" fmla="*/ 2147483647 h 34"/>
                  <a:gd name="T10" fmla="*/ 2147483647 w 51"/>
                  <a:gd name="T11" fmla="*/ 2147483647 h 34"/>
                  <a:gd name="T12" fmla="*/ 2147483647 w 51"/>
                  <a:gd name="T13" fmla="*/ 2147483647 h 34"/>
                  <a:gd name="T14" fmla="*/ 2147483647 w 51"/>
                  <a:gd name="T15" fmla="*/ 2147483647 h 34"/>
                  <a:gd name="T16" fmla="*/ 2147483647 w 51"/>
                  <a:gd name="T17" fmla="*/ 2147483647 h 34"/>
                  <a:gd name="T18" fmla="*/ 2147483647 w 51"/>
                  <a:gd name="T19" fmla="*/ 2147483647 h 34"/>
                  <a:gd name="T20" fmla="*/ 2147483647 w 51"/>
                  <a:gd name="T21" fmla="*/ 2147483647 h 34"/>
                  <a:gd name="T22" fmla="*/ 2147483647 w 51"/>
                  <a:gd name="T23" fmla="*/ 2147483647 h 34"/>
                  <a:gd name="T24" fmla="*/ 2147483647 w 51"/>
                  <a:gd name="T25" fmla="*/ 2147483647 h 34"/>
                  <a:gd name="T26" fmla="*/ 2147483647 w 51"/>
                  <a:gd name="T27" fmla="*/ 2147483647 h 34"/>
                  <a:gd name="T28" fmla="*/ 2147483647 w 51"/>
                  <a:gd name="T29" fmla="*/ 2147483647 h 34"/>
                  <a:gd name="T30" fmla="*/ 2147483647 w 51"/>
                  <a:gd name="T31" fmla="*/ 2147483647 h 34"/>
                  <a:gd name="T32" fmla="*/ 2147483647 w 51"/>
                  <a:gd name="T33" fmla="*/ 2147483647 h 34"/>
                  <a:gd name="T34" fmla="*/ 2147483647 w 51"/>
                  <a:gd name="T35" fmla="*/ 2147483647 h 34"/>
                  <a:gd name="T36" fmla="*/ 0 w 51"/>
                  <a:gd name="T37" fmla="*/ 2147483647 h 34"/>
                  <a:gd name="T38" fmla="*/ 0 w 51"/>
                  <a:gd name="T39" fmla="*/ 2147483647 h 34"/>
                  <a:gd name="T40" fmla="*/ 2147483647 w 51"/>
                  <a:gd name="T41" fmla="*/ 2147483647 h 34"/>
                  <a:gd name="T42" fmla="*/ 2147483647 w 51"/>
                  <a:gd name="T43" fmla="*/ 2147483647 h 34"/>
                  <a:gd name="T44" fmla="*/ 2147483647 w 51"/>
                  <a:gd name="T45" fmla="*/ 2147483647 h 34"/>
                  <a:gd name="T46" fmla="*/ 2147483647 w 51"/>
                  <a:gd name="T47" fmla="*/ 2147483647 h 34"/>
                  <a:gd name="T48" fmla="*/ 2147483647 w 51"/>
                  <a:gd name="T49" fmla="*/ 2147483647 h 34"/>
                  <a:gd name="T50" fmla="*/ 2147483647 w 51"/>
                  <a:gd name="T51" fmla="*/ 2147483647 h 34"/>
                  <a:gd name="T52" fmla="*/ 2147483647 w 51"/>
                  <a:gd name="T53" fmla="*/ 0 h 34"/>
                  <a:gd name="T54" fmla="*/ 2147483647 w 51"/>
                  <a:gd name="T55" fmla="*/ 0 h 34"/>
                  <a:gd name="T56" fmla="*/ 2147483647 w 51"/>
                  <a:gd name="T57" fmla="*/ 0 h 34"/>
                  <a:gd name="T58" fmla="*/ 2147483647 w 51"/>
                  <a:gd name="T59" fmla="*/ 0 h 34"/>
                  <a:gd name="T60" fmla="*/ 2147483647 w 51"/>
                  <a:gd name="T61" fmla="*/ 2147483647 h 34"/>
                  <a:gd name="T62" fmla="*/ 2147483647 w 51"/>
                  <a:gd name="T63" fmla="*/ 2147483647 h 34"/>
                  <a:gd name="T64" fmla="*/ 2147483647 w 51"/>
                  <a:gd name="T65" fmla="*/ 2147483647 h 34"/>
                  <a:gd name="T66" fmla="*/ 2147483647 w 51"/>
                  <a:gd name="T67" fmla="*/ 2147483647 h 34"/>
                  <a:gd name="T68" fmla="*/ 2147483647 w 51"/>
                  <a:gd name="T69" fmla="*/ 2147483647 h 34"/>
                  <a:gd name="T70" fmla="*/ 2147483647 w 51"/>
                  <a:gd name="T71" fmla="*/ 2147483647 h 34"/>
                  <a:gd name="T72" fmla="*/ 2147483647 w 51"/>
                  <a:gd name="T73" fmla="*/ 2147483647 h 34"/>
                  <a:gd name="T74" fmla="*/ 2147483647 w 51"/>
                  <a:gd name="T75" fmla="*/ 2147483647 h 3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1"/>
                  <a:gd name="T115" fmla="*/ 0 h 34"/>
                  <a:gd name="T116" fmla="*/ 51 w 51"/>
                  <a:gd name="T117" fmla="*/ 34 h 3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1" h="34">
                    <a:moveTo>
                      <a:pt x="51" y="17"/>
                    </a:moveTo>
                    <a:lnTo>
                      <a:pt x="51" y="17"/>
                    </a:lnTo>
                    <a:lnTo>
                      <a:pt x="51" y="20"/>
                    </a:lnTo>
                    <a:lnTo>
                      <a:pt x="49" y="24"/>
                    </a:lnTo>
                    <a:lnTo>
                      <a:pt x="47" y="26"/>
                    </a:lnTo>
                    <a:lnTo>
                      <a:pt x="44" y="29"/>
                    </a:lnTo>
                    <a:lnTo>
                      <a:pt x="40" y="31"/>
                    </a:lnTo>
                    <a:lnTo>
                      <a:pt x="36" y="33"/>
                    </a:lnTo>
                    <a:lnTo>
                      <a:pt x="31" y="34"/>
                    </a:lnTo>
                    <a:lnTo>
                      <a:pt x="26" y="34"/>
                    </a:lnTo>
                    <a:lnTo>
                      <a:pt x="20" y="34"/>
                    </a:lnTo>
                    <a:lnTo>
                      <a:pt x="16" y="33"/>
                    </a:lnTo>
                    <a:lnTo>
                      <a:pt x="11" y="31"/>
                    </a:lnTo>
                    <a:lnTo>
                      <a:pt x="7" y="29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4" y="7"/>
                    </a:lnTo>
                    <a:lnTo>
                      <a:pt x="7" y="5"/>
                    </a:lnTo>
                    <a:lnTo>
                      <a:pt x="11" y="3"/>
                    </a:lnTo>
                    <a:lnTo>
                      <a:pt x="16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1" y="0"/>
                    </a:lnTo>
                    <a:lnTo>
                      <a:pt x="36" y="1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7" y="7"/>
                    </a:lnTo>
                    <a:lnTo>
                      <a:pt x="49" y="10"/>
                    </a:lnTo>
                    <a:lnTo>
                      <a:pt x="51" y="13"/>
                    </a:lnTo>
                    <a:lnTo>
                      <a:pt x="51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2559" name="Line 52"/>
              <p:cNvSpPr>
                <a:spLocks noChangeShapeType="1"/>
              </p:cNvSpPr>
              <p:nvPr/>
            </p:nvSpPr>
            <p:spPr bwMode="auto">
              <a:xfrm>
                <a:off x="7417619" y="1456638"/>
                <a:ext cx="1214570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60" name="Line 53"/>
              <p:cNvSpPr>
                <a:spLocks noChangeShapeType="1"/>
              </p:cNvSpPr>
              <p:nvPr/>
            </p:nvSpPr>
            <p:spPr bwMode="auto">
              <a:xfrm>
                <a:off x="7310449" y="1593934"/>
                <a:ext cx="1224776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61" name="Line 54"/>
              <p:cNvSpPr>
                <a:spLocks noChangeShapeType="1"/>
              </p:cNvSpPr>
              <p:nvPr/>
            </p:nvSpPr>
            <p:spPr bwMode="auto">
              <a:xfrm>
                <a:off x="7182870" y="1726145"/>
                <a:ext cx="1219671" cy="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62" name="Line 55"/>
              <p:cNvSpPr>
                <a:spLocks noChangeShapeType="1"/>
              </p:cNvSpPr>
              <p:nvPr/>
            </p:nvSpPr>
            <p:spPr bwMode="auto">
              <a:xfrm flipV="1">
                <a:off x="7269624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63" name="Line 40"/>
              <p:cNvSpPr>
                <a:spLocks noChangeShapeType="1"/>
              </p:cNvSpPr>
              <p:nvPr/>
            </p:nvSpPr>
            <p:spPr bwMode="auto">
              <a:xfrm flipV="1">
                <a:off x="7728915" y="1380364"/>
                <a:ext cx="433777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64" name="Line 55"/>
              <p:cNvSpPr>
                <a:spLocks noChangeShapeType="1"/>
              </p:cNvSpPr>
              <p:nvPr/>
            </p:nvSpPr>
            <p:spPr bwMode="auto">
              <a:xfrm flipV="1">
                <a:off x="7713606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65" name="Line 40"/>
              <p:cNvSpPr>
                <a:spLocks noChangeShapeType="1"/>
              </p:cNvSpPr>
              <p:nvPr/>
            </p:nvSpPr>
            <p:spPr bwMode="auto">
              <a:xfrm flipV="1">
                <a:off x="8126967" y="1380364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66" name="Line 55"/>
              <p:cNvSpPr>
                <a:spLocks noChangeShapeType="1"/>
              </p:cNvSpPr>
              <p:nvPr/>
            </p:nvSpPr>
            <p:spPr bwMode="auto">
              <a:xfrm flipV="1">
                <a:off x="8111659" y="1375278"/>
                <a:ext cx="438878" cy="427140"/>
              </a:xfrm>
              <a:prstGeom prst="line">
                <a:avLst/>
              </a:prstGeom>
              <a:noFill/>
              <a:ln w="11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2567" name="Group 261"/>
              <p:cNvGrpSpPr>
                <a:grpSpLocks/>
              </p:cNvGrpSpPr>
              <p:nvPr/>
            </p:nvGrpSpPr>
            <p:grpSpPr bwMode="auto">
              <a:xfrm>
                <a:off x="7315885" y="1426210"/>
                <a:ext cx="1245206" cy="324081"/>
                <a:chOff x="7315885" y="1426210"/>
                <a:chExt cx="1245206" cy="324081"/>
              </a:xfrm>
            </p:grpSpPr>
            <p:sp>
              <p:nvSpPr>
                <p:cNvPr id="2568" name="Freeform 58"/>
                <p:cNvSpPr>
                  <a:spLocks/>
                </p:cNvSpPr>
                <p:nvPr/>
              </p:nvSpPr>
              <p:spPr bwMode="auto">
                <a:xfrm>
                  <a:off x="7529890" y="1426127"/>
                  <a:ext cx="188818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3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2"/>
                      </a:lnTo>
                      <a:lnTo>
                        <a:pt x="31" y="33"/>
                      </a:lnTo>
                      <a:lnTo>
                        <a:pt x="26" y="34"/>
                      </a:lnTo>
                      <a:lnTo>
                        <a:pt x="21" y="33"/>
                      </a:lnTo>
                      <a:lnTo>
                        <a:pt x="16" y="32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569" name="Freeform 59"/>
                <p:cNvSpPr>
                  <a:spLocks/>
                </p:cNvSpPr>
                <p:nvPr/>
              </p:nvSpPr>
              <p:spPr bwMode="auto">
                <a:xfrm>
                  <a:off x="7978975" y="1426127"/>
                  <a:ext cx="188818" cy="45766"/>
                </a:xfrm>
                <a:custGeom>
                  <a:avLst/>
                  <a:gdLst>
                    <a:gd name="T0" fmla="*/ 2147483647 w 51"/>
                    <a:gd name="T1" fmla="*/ 2147483647 h 35"/>
                    <a:gd name="T2" fmla="*/ 2147483647 w 51"/>
                    <a:gd name="T3" fmla="*/ 2147483647 h 35"/>
                    <a:gd name="T4" fmla="*/ 2147483647 w 51"/>
                    <a:gd name="T5" fmla="*/ 2147483647 h 35"/>
                    <a:gd name="T6" fmla="*/ 2147483647 w 51"/>
                    <a:gd name="T7" fmla="*/ 2147483647 h 35"/>
                    <a:gd name="T8" fmla="*/ 2147483647 w 51"/>
                    <a:gd name="T9" fmla="*/ 2147483647 h 35"/>
                    <a:gd name="T10" fmla="*/ 2147483647 w 51"/>
                    <a:gd name="T11" fmla="*/ 2147483647 h 35"/>
                    <a:gd name="T12" fmla="*/ 2147483647 w 51"/>
                    <a:gd name="T13" fmla="*/ 2147483647 h 35"/>
                    <a:gd name="T14" fmla="*/ 2147483647 w 51"/>
                    <a:gd name="T15" fmla="*/ 2147483647 h 35"/>
                    <a:gd name="T16" fmla="*/ 2147483647 w 51"/>
                    <a:gd name="T17" fmla="*/ 2147483647 h 35"/>
                    <a:gd name="T18" fmla="*/ 2147483647 w 51"/>
                    <a:gd name="T19" fmla="*/ 2147483647 h 35"/>
                    <a:gd name="T20" fmla="*/ 2147483647 w 51"/>
                    <a:gd name="T21" fmla="*/ 2147483647 h 35"/>
                    <a:gd name="T22" fmla="*/ 2147483647 w 51"/>
                    <a:gd name="T23" fmla="*/ 2147483647 h 35"/>
                    <a:gd name="T24" fmla="*/ 2147483647 w 51"/>
                    <a:gd name="T25" fmla="*/ 2147483647 h 35"/>
                    <a:gd name="T26" fmla="*/ 2147483647 w 51"/>
                    <a:gd name="T27" fmla="*/ 2147483647 h 35"/>
                    <a:gd name="T28" fmla="*/ 2147483647 w 51"/>
                    <a:gd name="T29" fmla="*/ 2147483647 h 35"/>
                    <a:gd name="T30" fmla="*/ 2147483647 w 51"/>
                    <a:gd name="T31" fmla="*/ 2147483647 h 35"/>
                    <a:gd name="T32" fmla="*/ 2147483647 w 51"/>
                    <a:gd name="T33" fmla="*/ 2147483647 h 35"/>
                    <a:gd name="T34" fmla="*/ 2147483647 w 51"/>
                    <a:gd name="T35" fmla="*/ 2147483647 h 35"/>
                    <a:gd name="T36" fmla="*/ 0 w 51"/>
                    <a:gd name="T37" fmla="*/ 2147483647 h 35"/>
                    <a:gd name="T38" fmla="*/ 0 w 51"/>
                    <a:gd name="T39" fmla="*/ 2147483647 h 35"/>
                    <a:gd name="T40" fmla="*/ 2147483647 w 51"/>
                    <a:gd name="T41" fmla="*/ 2147483647 h 35"/>
                    <a:gd name="T42" fmla="*/ 2147483647 w 51"/>
                    <a:gd name="T43" fmla="*/ 2147483647 h 35"/>
                    <a:gd name="T44" fmla="*/ 2147483647 w 51"/>
                    <a:gd name="T45" fmla="*/ 2147483647 h 35"/>
                    <a:gd name="T46" fmla="*/ 2147483647 w 51"/>
                    <a:gd name="T47" fmla="*/ 2147483647 h 35"/>
                    <a:gd name="T48" fmla="*/ 2147483647 w 51"/>
                    <a:gd name="T49" fmla="*/ 2147483647 h 35"/>
                    <a:gd name="T50" fmla="*/ 2147483647 w 51"/>
                    <a:gd name="T51" fmla="*/ 2147483647 h 35"/>
                    <a:gd name="T52" fmla="*/ 2147483647 w 51"/>
                    <a:gd name="T53" fmla="*/ 2147483647 h 35"/>
                    <a:gd name="T54" fmla="*/ 2147483647 w 51"/>
                    <a:gd name="T55" fmla="*/ 0 h 35"/>
                    <a:gd name="T56" fmla="*/ 2147483647 w 51"/>
                    <a:gd name="T57" fmla="*/ 0 h 35"/>
                    <a:gd name="T58" fmla="*/ 2147483647 w 51"/>
                    <a:gd name="T59" fmla="*/ 2147483647 h 35"/>
                    <a:gd name="T60" fmla="*/ 2147483647 w 51"/>
                    <a:gd name="T61" fmla="*/ 2147483647 h 35"/>
                    <a:gd name="T62" fmla="*/ 2147483647 w 51"/>
                    <a:gd name="T63" fmla="*/ 2147483647 h 35"/>
                    <a:gd name="T64" fmla="*/ 2147483647 w 51"/>
                    <a:gd name="T65" fmla="*/ 2147483647 h 35"/>
                    <a:gd name="T66" fmla="*/ 2147483647 w 51"/>
                    <a:gd name="T67" fmla="*/ 2147483647 h 35"/>
                    <a:gd name="T68" fmla="*/ 2147483647 w 51"/>
                    <a:gd name="T69" fmla="*/ 2147483647 h 35"/>
                    <a:gd name="T70" fmla="*/ 2147483647 w 51"/>
                    <a:gd name="T71" fmla="*/ 2147483647 h 35"/>
                    <a:gd name="T72" fmla="*/ 2147483647 w 51"/>
                    <a:gd name="T73" fmla="*/ 2147483647 h 35"/>
                    <a:gd name="T74" fmla="*/ 2147483647 w 51"/>
                    <a:gd name="T75" fmla="*/ 2147483647 h 3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5"/>
                    <a:gd name="T116" fmla="*/ 51 w 51"/>
                    <a:gd name="T117" fmla="*/ 35 h 3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5">
                      <a:moveTo>
                        <a:pt x="51" y="18"/>
                      </a:moveTo>
                      <a:lnTo>
                        <a:pt x="51" y="18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30"/>
                      </a:lnTo>
                      <a:lnTo>
                        <a:pt x="40" y="32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5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2"/>
                      </a:lnTo>
                      <a:lnTo>
                        <a:pt x="8" y="30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570" name="Freeform 60"/>
                <p:cNvSpPr>
                  <a:spLocks/>
                </p:cNvSpPr>
                <p:nvPr/>
              </p:nvSpPr>
              <p:spPr bwMode="auto">
                <a:xfrm>
                  <a:off x="8371922" y="1426127"/>
                  <a:ext cx="188821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5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571" name="Freeform 61"/>
                <p:cNvSpPr>
                  <a:spLocks/>
                </p:cNvSpPr>
                <p:nvPr/>
              </p:nvSpPr>
              <p:spPr bwMode="auto">
                <a:xfrm>
                  <a:off x="7402307" y="1573593"/>
                  <a:ext cx="188821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572" name="Freeform 62"/>
                <p:cNvSpPr>
                  <a:spLocks/>
                </p:cNvSpPr>
                <p:nvPr/>
              </p:nvSpPr>
              <p:spPr bwMode="auto">
                <a:xfrm>
                  <a:off x="7825878" y="1573593"/>
                  <a:ext cx="183717" cy="50850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5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573" name="Freeform 63"/>
                <p:cNvSpPr>
                  <a:spLocks/>
                </p:cNvSpPr>
                <p:nvPr/>
              </p:nvSpPr>
              <p:spPr bwMode="auto">
                <a:xfrm>
                  <a:off x="8239238" y="1568506"/>
                  <a:ext cx="188821" cy="45766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1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574" name="Freeform 64"/>
                <p:cNvSpPr>
                  <a:spLocks/>
                </p:cNvSpPr>
                <p:nvPr/>
              </p:nvSpPr>
              <p:spPr bwMode="auto">
                <a:xfrm>
                  <a:off x="7325760" y="1705803"/>
                  <a:ext cx="188818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575" name="Freeform 65"/>
                <p:cNvSpPr>
                  <a:spLocks/>
                </p:cNvSpPr>
                <p:nvPr/>
              </p:nvSpPr>
              <p:spPr bwMode="auto">
                <a:xfrm>
                  <a:off x="7718708" y="1705803"/>
                  <a:ext cx="183717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0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3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5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3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0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2576" name="Freeform 66"/>
                <p:cNvSpPr>
                  <a:spLocks/>
                </p:cNvSpPr>
                <p:nvPr/>
              </p:nvSpPr>
              <p:spPr bwMode="auto">
                <a:xfrm>
                  <a:off x="8106554" y="1705803"/>
                  <a:ext cx="193923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</p:grpSp>
        <p:cxnSp>
          <p:nvCxnSpPr>
            <p:cNvPr id="2545" name="Straight Connector 2544"/>
            <p:cNvCxnSpPr/>
            <p:nvPr/>
          </p:nvCxnSpPr>
          <p:spPr>
            <a:xfrm>
              <a:off x="5076056" y="5195031"/>
              <a:ext cx="187062" cy="42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54" name="Straight Connector 2653"/>
          <p:cNvCxnSpPr/>
          <p:nvPr/>
        </p:nvCxnSpPr>
        <p:spPr>
          <a:xfrm>
            <a:off x="6266957" y="5717428"/>
            <a:ext cx="1196440" cy="0"/>
          </a:xfrm>
          <a:prstGeom prst="line">
            <a:avLst/>
          </a:prstGeom>
          <a:ln w="635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5" name="Rounded Rectangle 2654"/>
          <p:cNvSpPr/>
          <p:nvPr/>
        </p:nvSpPr>
        <p:spPr>
          <a:xfrm>
            <a:off x="5868144" y="5157192"/>
            <a:ext cx="1944216" cy="1629778"/>
          </a:xfrm>
          <a:prstGeom prst="round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</p:txBody>
      </p:sp>
      <p:sp>
        <p:nvSpPr>
          <p:cNvPr id="2656" name="TextBox 2655"/>
          <p:cNvSpPr txBox="1"/>
          <p:nvPr/>
        </p:nvSpPr>
        <p:spPr>
          <a:xfrm>
            <a:off x="7275130" y="5258183"/>
            <a:ext cx="537230" cy="259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POD</a:t>
            </a:r>
          </a:p>
        </p:txBody>
      </p:sp>
      <p:pic>
        <p:nvPicPr>
          <p:cNvPr id="2657" name="Picture 124" descr="DC3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66661" y="5399369"/>
            <a:ext cx="348962" cy="318059"/>
          </a:xfrm>
          <a:prstGeom prst="rect">
            <a:avLst/>
          </a:prstGeom>
          <a:ln/>
        </p:spPr>
      </p:pic>
      <p:pic>
        <p:nvPicPr>
          <p:cNvPr id="2658" name="Picture 124" descr="DC3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15029" y="5399369"/>
            <a:ext cx="299110" cy="318059"/>
          </a:xfrm>
          <a:prstGeom prst="rect">
            <a:avLst/>
          </a:prstGeom>
          <a:ln/>
        </p:spPr>
      </p:pic>
      <p:sp>
        <p:nvSpPr>
          <p:cNvPr id="2659" name="Rounded Rectangle 2658"/>
          <p:cNvSpPr/>
          <p:nvPr/>
        </p:nvSpPr>
        <p:spPr>
          <a:xfrm>
            <a:off x="6361701" y="5005967"/>
            <a:ext cx="946603" cy="34084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私有</a:t>
            </a:r>
            <a:r>
              <a:rPr lang="zh-CN" altLang="en-US" sz="1000" dirty="0" smtClean="0"/>
              <a:t>业务</a:t>
            </a:r>
            <a:r>
              <a:rPr lang="en-US" altLang="zh-CN" sz="1000" dirty="0" smtClean="0"/>
              <a:t>/</a:t>
            </a:r>
          </a:p>
          <a:p>
            <a:pPr algn="ctr"/>
            <a:r>
              <a:rPr lang="zh-CN" altLang="en-US" sz="1000" dirty="0" smtClean="0"/>
              <a:t>无安全要求</a:t>
            </a:r>
            <a:endParaRPr lang="en-US" sz="1000" dirty="0"/>
          </a:p>
        </p:txBody>
      </p:sp>
      <p:cxnSp>
        <p:nvCxnSpPr>
          <p:cNvPr id="2661" name="Straight Connector 2660"/>
          <p:cNvCxnSpPr>
            <a:stCxn id="1054" idx="2"/>
            <a:endCxn id="2659" idx="0"/>
          </p:cNvCxnSpPr>
          <p:nvPr/>
        </p:nvCxnSpPr>
        <p:spPr>
          <a:xfrm>
            <a:off x="948918" y="4557974"/>
            <a:ext cx="5886085" cy="44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3" name="Straight Connector 2662"/>
          <p:cNvCxnSpPr>
            <a:stCxn id="1043" idx="2"/>
            <a:endCxn id="2659" idx="0"/>
          </p:cNvCxnSpPr>
          <p:nvPr/>
        </p:nvCxnSpPr>
        <p:spPr>
          <a:xfrm>
            <a:off x="4865487" y="4571037"/>
            <a:ext cx="1969516" cy="434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" name="Rounded Rectangle 2663"/>
          <p:cNvSpPr/>
          <p:nvPr/>
        </p:nvSpPr>
        <p:spPr>
          <a:xfrm>
            <a:off x="6228184" y="836712"/>
            <a:ext cx="1512168" cy="3884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zh-CN" sz="1000" dirty="0" smtClean="0"/>
              <a:t>Internet</a:t>
            </a:r>
            <a:r>
              <a:rPr lang="zh-CN" altLang="en-US" sz="1000" dirty="0" smtClean="0"/>
              <a:t>安全服务池 </a:t>
            </a:r>
            <a:endParaRPr lang="en-US" altLang="zh-CN" sz="1000" dirty="0" smtClean="0"/>
          </a:p>
        </p:txBody>
      </p:sp>
      <p:sp>
        <p:nvSpPr>
          <p:cNvPr id="2665" name="Rectangle 2664"/>
          <p:cNvSpPr/>
          <p:nvPr/>
        </p:nvSpPr>
        <p:spPr>
          <a:xfrm>
            <a:off x="6300192" y="3143862"/>
            <a:ext cx="1800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虚拟防火墙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0" lvl="1">
              <a:buFont typeface="Arial" pitchFamily="34" charset="0"/>
              <a:buChar char="•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虚拟</a:t>
            </a:r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VPN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接入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0" lvl="1">
              <a:buFont typeface="Arial" pitchFamily="34" charset="0"/>
              <a:buChar char="•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虚墙</a:t>
            </a:r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IPS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0" lvl="1">
              <a:buFont typeface="Arial" pitchFamily="34" charset="0"/>
              <a:buChar char="•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虚拟负载均衡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0" lvl="1">
              <a:buFont typeface="Arial" pitchFamily="34" charset="0"/>
              <a:buChar char="•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虚拟链路加速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0" lvl="1">
              <a:buFont typeface="Arial" pitchFamily="34" charset="0"/>
              <a:buChar char="•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虚拟流量分析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0" lvl="1">
              <a:buFont typeface="Arial" pitchFamily="34" charset="0"/>
              <a:buChar char="•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虚墙独立管理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0" lvl="1">
              <a:buFont typeface="Arial" pitchFamily="34" charset="0"/>
              <a:buChar char="•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虚墙资源划分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0" lvl="1">
              <a:buFont typeface="Arial" pitchFamily="34" charset="0"/>
              <a:buChar char="•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软件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硬件方案</a:t>
            </a:r>
            <a:endParaRPr lang="en-US" altLang="en-US" sz="12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666" name="Rounded Rectangle 2665"/>
          <p:cNvSpPr/>
          <p:nvPr/>
        </p:nvSpPr>
        <p:spPr>
          <a:xfrm>
            <a:off x="6228184" y="2780928"/>
            <a:ext cx="1512168" cy="360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zh-CN" altLang="en-US" sz="1000" dirty="0" smtClean="0"/>
              <a:t>安全服务池</a:t>
            </a:r>
            <a:endParaRPr lang="en-US" sz="1000" dirty="0" smtClean="0"/>
          </a:p>
        </p:txBody>
      </p:sp>
      <p:sp>
        <p:nvSpPr>
          <p:cNvPr id="2670" name="Rounded Rectangle 18"/>
          <p:cNvSpPr/>
          <p:nvPr/>
        </p:nvSpPr>
        <p:spPr>
          <a:xfrm>
            <a:off x="1331640" y="1124745"/>
            <a:ext cx="880102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出口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路由器</a:t>
            </a:r>
            <a:endParaRPr lang="en-US" sz="1200" dirty="0" smtClean="0"/>
          </a:p>
        </p:txBody>
      </p:sp>
      <p:sp>
        <p:nvSpPr>
          <p:cNvPr id="2671" name="Rounded Rectangle 18"/>
          <p:cNvSpPr/>
          <p:nvPr/>
        </p:nvSpPr>
        <p:spPr>
          <a:xfrm>
            <a:off x="3692460" y="1124183"/>
            <a:ext cx="880102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出口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路由器 </a:t>
            </a:r>
            <a:endParaRPr lang="en-US" sz="1200" dirty="0" smtClean="0"/>
          </a:p>
        </p:txBody>
      </p:sp>
      <p:sp>
        <p:nvSpPr>
          <p:cNvPr id="2672" name="Rounded Rectangle 2671"/>
          <p:cNvSpPr/>
          <p:nvPr/>
        </p:nvSpPr>
        <p:spPr>
          <a:xfrm>
            <a:off x="2310162" y="1628800"/>
            <a:ext cx="1224136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Internet </a:t>
            </a:r>
            <a:r>
              <a:rPr lang="zh-CN" altLang="en-US" sz="1100" dirty="0" smtClean="0"/>
              <a:t>安全服务池</a:t>
            </a:r>
            <a:endParaRPr lang="en-US" sz="1100" dirty="0"/>
          </a:p>
        </p:txBody>
      </p:sp>
      <p:cxnSp>
        <p:nvCxnSpPr>
          <p:cNvPr id="2674" name="Straight Connector 2673"/>
          <p:cNvCxnSpPr>
            <a:stCxn id="2670" idx="2"/>
            <a:endCxn id="2672" idx="1"/>
          </p:cNvCxnSpPr>
          <p:nvPr/>
        </p:nvCxnSpPr>
        <p:spPr>
          <a:xfrm>
            <a:off x="1771691" y="1556793"/>
            <a:ext cx="538471" cy="25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6" name="Straight Connector 2675"/>
          <p:cNvCxnSpPr>
            <a:stCxn id="2672" idx="1"/>
            <a:endCxn id="1307" idx="0"/>
          </p:cNvCxnSpPr>
          <p:nvPr/>
        </p:nvCxnSpPr>
        <p:spPr>
          <a:xfrm flipH="1">
            <a:off x="1756546" y="1808820"/>
            <a:ext cx="553616" cy="386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8" name="Straight Connector 2677"/>
          <p:cNvCxnSpPr>
            <a:stCxn id="2671" idx="2"/>
            <a:endCxn id="2672" idx="3"/>
          </p:cNvCxnSpPr>
          <p:nvPr/>
        </p:nvCxnSpPr>
        <p:spPr>
          <a:xfrm flipH="1">
            <a:off x="3534298" y="1556231"/>
            <a:ext cx="598213" cy="252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0" name="Straight Connector 2679"/>
          <p:cNvCxnSpPr>
            <a:stCxn id="2672" idx="3"/>
            <a:endCxn id="1081" idx="0"/>
          </p:cNvCxnSpPr>
          <p:nvPr/>
        </p:nvCxnSpPr>
        <p:spPr>
          <a:xfrm>
            <a:off x="3534298" y="1808820"/>
            <a:ext cx="568554" cy="313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2" name="Cloud 2681"/>
          <p:cNvSpPr/>
          <p:nvPr/>
        </p:nvSpPr>
        <p:spPr>
          <a:xfrm>
            <a:off x="1907704" y="692696"/>
            <a:ext cx="2232248" cy="720080"/>
          </a:xfrm>
          <a:prstGeom prst="cloud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华文细黑" pitchFamily="2" charset="-122"/>
                <a:ea typeface="华文细黑" pitchFamily="2" charset="-122"/>
              </a:rPr>
              <a:t>Internet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91" name="Freeform 2090"/>
          <p:cNvSpPr/>
          <p:nvPr/>
        </p:nvSpPr>
        <p:spPr>
          <a:xfrm>
            <a:off x="3103638" y="972456"/>
            <a:ext cx="1182914" cy="5192847"/>
          </a:xfrm>
          <a:custGeom>
            <a:avLst/>
            <a:gdLst>
              <a:gd name="connsiteX0" fmla="*/ 524933 w 1182914"/>
              <a:gd name="connsiteY0" fmla="*/ 4847772 h 4847772"/>
              <a:gd name="connsiteX1" fmla="*/ 771676 w 1182914"/>
              <a:gd name="connsiteY1" fmla="*/ 3933372 h 4847772"/>
              <a:gd name="connsiteX2" fmla="*/ 1134533 w 1182914"/>
              <a:gd name="connsiteY2" fmla="*/ 3468914 h 4847772"/>
              <a:gd name="connsiteX3" fmla="*/ 1061962 w 1182914"/>
              <a:gd name="connsiteY3" fmla="*/ 2641600 h 4847772"/>
              <a:gd name="connsiteX4" fmla="*/ 568476 w 1182914"/>
              <a:gd name="connsiteY4" fmla="*/ 1320800 h 4847772"/>
              <a:gd name="connsiteX5" fmla="*/ 31448 w 1182914"/>
              <a:gd name="connsiteY5" fmla="*/ 609600 h 4847772"/>
              <a:gd name="connsiteX6" fmla="*/ 757162 w 1182914"/>
              <a:gd name="connsiteY6" fmla="*/ 362857 h 4847772"/>
              <a:gd name="connsiteX7" fmla="*/ 684591 w 1182914"/>
              <a:gd name="connsiteY7" fmla="*/ 0 h 484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2914" h="4847772">
                <a:moveTo>
                  <a:pt x="524933" y="4847772"/>
                </a:moveTo>
                <a:cubicBezTo>
                  <a:pt x="597504" y="4505477"/>
                  <a:pt x="670076" y="4163182"/>
                  <a:pt x="771676" y="3933372"/>
                </a:cubicBezTo>
                <a:cubicBezTo>
                  <a:pt x="873276" y="3703562"/>
                  <a:pt x="1086152" y="3684209"/>
                  <a:pt x="1134533" y="3468914"/>
                </a:cubicBezTo>
                <a:cubicBezTo>
                  <a:pt x="1182914" y="3253619"/>
                  <a:pt x="1156305" y="2999619"/>
                  <a:pt x="1061962" y="2641600"/>
                </a:cubicBezTo>
                <a:cubicBezTo>
                  <a:pt x="967619" y="2283581"/>
                  <a:pt x="740228" y="1659467"/>
                  <a:pt x="568476" y="1320800"/>
                </a:cubicBezTo>
                <a:cubicBezTo>
                  <a:pt x="396724" y="982133"/>
                  <a:pt x="0" y="769257"/>
                  <a:pt x="31448" y="609600"/>
                </a:cubicBezTo>
                <a:cubicBezTo>
                  <a:pt x="62896" y="449943"/>
                  <a:pt x="648305" y="464457"/>
                  <a:pt x="757162" y="362857"/>
                </a:cubicBezTo>
                <a:cubicBezTo>
                  <a:pt x="866019" y="261257"/>
                  <a:pt x="775305" y="130628"/>
                  <a:pt x="684591" y="0"/>
                </a:cubicBezTo>
              </a:path>
            </a:pathLst>
          </a:cu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reeform 2094"/>
          <p:cNvSpPr/>
          <p:nvPr/>
        </p:nvSpPr>
        <p:spPr>
          <a:xfrm>
            <a:off x="1030514" y="1175657"/>
            <a:ext cx="1444171" cy="4934857"/>
          </a:xfrm>
          <a:custGeom>
            <a:avLst/>
            <a:gdLst>
              <a:gd name="connsiteX0" fmla="*/ 0 w 1444171"/>
              <a:gd name="connsiteY0" fmla="*/ 4934857 h 4934857"/>
              <a:gd name="connsiteX1" fmla="*/ 87086 w 1444171"/>
              <a:gd name="connsiteY1" fmla="*/ 4528457 h 4934857"/>
              <a:gd name="connsiteX2" fmla="*/ 391886 w 1444171"/>
              <a:gd name="connsiteY2" fmla="*/ 4368800 h 4934857"/>
              <a:gd name="connsiteX3" fmla="*/ 348343 w 1444171"/>
              <a:gd name="connsiteY3" fmla="*/ 3802743 h 4934857"/>
              <a:gd name="connsiteX4" fmla="*/ 769257 w 1444171"/>
              <a:gd name="connsiteY4" fmla="*/ 3454400 h 4934857"/>
              <a:gd name="connsiteX5" fmla="*/ 783772 w 1444171"/>
              <a:gd name="connsiteY5" fmla="*/ 2540000 h 4934857"/>
              <a:gd name="connsiteX6" fmla="*/ 1422400 w 1444171"/>
              <a:gd name="connsiteY6" fmla="*/ 2249714 h 4934857"/>
              <a:gd name="connsiteX7" fmla="*/ 914400 w 1444171"/>
              <a:gd name="connsiteY7" fmla="*/ 1567543 h 4934857"/>
              <a:gd name="connsiteX8" fmla="*/ 1117600 w 1444171"/>
              <a:gd name="connsiteY8" fmla="*/ 1509486 h 4934857"/>
              <a:gd name="connsiteX9" fmla="*/ 1016000 w 1444171"/>
              <a:gd name="connsiteY9" fmla="*/ 1001486 h 4934857"/>
              <a:gd name="connsiteX10" fmla="*/ 1364343 w 1444171"/>
              <a:gd name="connsiteY10" fmla="*/ 769257 h 4934857"/>
              <a:gd name="connsiteX11" fmla="*/ 1277257 w 1444171"/>
              <a:gd name="connsiteY11" fmla="*/ 377372 h 4934857"/>
              <a:gd name="connsiteX12" fmla="*/ 1001486 w 1444171"/>
              <a:gd name="connsiteY12" fmla="*/ 246743 h 4934857"/>
              <a:gd name="connsiteX13" fmla="*/ 1219200 w 1444171"/>
              <a:gd name="connsiteY13" fmla="*/ 0 h 493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44171" h="4934857">
                <a:moveTo>
                  <a:pt x="0" y="4934857"/>
                </a:moveTo>
                <a:cubicBezTo>
                  <a:pt x="10886" y="4778828"/>
                  <a:pt x="21772" y="4622800"/>
                  <a:pt x="87086" y="4528457"/>
                </a:cubicBezTo>
                <a:cubicBezTo>
                  <a:pt x="152400" y="4434114"/>
                  <a:pt x="348343" y="4489752"/>
                  <a:pt x="391886" y="4368800"/>
                </a:cubicBezTo>
                <a:cubicBezTo>
                  <a:pt x="435429" y="4247848"/>
                  <a:pt x="285448" y="3955143"/>
                  <a:pt x="348343" y="3802743"/>
                </a:cubicBezTo>
                <a:cubicBezTo>
                  <a:pt x="411238" y="3650343"/>
                  <a:pt x="696686" y="3664857"/>
                  <a:pt x="769257" y="3454400"/>
                </a:cubicBezTo>
                <a:cubicBezTo>
                  <a:pt x="841828" y="3243943"/>
                  <a:pt x="674915" y="2740781"/>
                  <a:pt x="783772" y="2540000"/>
                </a:cubicBezTo>
                <a:cubicBezTo>
                  <a:pt x="892629" y="2339219"/>
                  <a:pt x="1400629" y="2411790"/>
                  <a:pt x="1422400" y="2249714"/>
                </a:cubicBezTo>
                <a:cubicBezTo>
                  <a:pt x="1444171" y="2087638"/>
                  <a:pt x="965200" y="1690914"/>
                  <a:pt x="914400" y="1567543"/>
                </a:cubicBezTo>
                <a:cubicBezTo>
                  <a:pt x="863600" y="1444172"/>
                  <a:pt x="1100667" y="1603829"/>
                  <a:pt x="1117600" y="1509486"/>
                </a:cubicBezTo>
                <a:cubicBezTo>
                  <a:pt x="1134533" y="1415143"/>
                  <a:pt x="974876" y="1124857"/>
                  <a:pt x="1016000" y="1001486"/>
                </a:cubicBezTo>
                <a:cubicBezTo>
                  <a:pt x="1057124" y="878115"/>
                  <a:pt x="1320800" y="873276"/>
                  <a:pt x="1364343" y="769257"/>
                </a:cubicBezTo>
                <a:cubicBezTo>
                  <a:pt x="1407886" y="665238"/>
                  <a:pt x="1337733" y="464458"/>
                  <a:pt x="1277257" y="377372"/>
                </a:cubicBezTo>
                <a:cubicBezTo>
                  <a:pt x="1216781" y="290286"/>
                  <a:pt x="1011162" y="309638"/>
                  <a:pt x="1001486" y="246743"/>
                </a:cubicBezTo>
                <a:cubicBezTo>
                  <a:pt x="991810" y="183848"/>
                  <a:pt x="1105505" y="91924"/>
                  <a:pt x="1219200" y="0"/>
                </a:cubicBezTo>
              </a:path>
            </a:pathLst>
          </a:cu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8" name="TextBox 2667"/>
          <p:cNvSpPr txBox="1"/>
          <p:nvPr/>
        </p:nvSpPr>
        <p:spPr>
          <a:xfrm>
            <a:off x="4499992" y="2200821"/>
            <a:ext cx="724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Nexus7K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69" name="TextBox 2668"/>
          <p:cNvSpPr txBox="1"/>
          <p:nvPr/>
        </p:nvSpPr>
        <p:spPr>
          <a:xfrm>
            <a:off x="611560" y="2247844"/>
            <a:ext cx="759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Nexus </a:t>
            </a:r>
            <a:r>
              <a:rPr lang="en-US" sz="1200" dirty="0" err="1" smtClean="0">
                <a:solidFill>
                  <a:srgbClr val="FF0000"/>
                </a:solidFill>
              </a:rPr>
              <a:t>7K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4757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Rounded Rectangle 2718"/>
          <p:cNvSpPr/>
          <p:nvPr/>
        </p:nvSpPr>
        <p:spPr>
          <a:xfrm>
            <a:off x="4427984" y="3501008"/>
            <a:ext cx="4248472" cy="2376264"/>
          </a:xfrm>
          <a:prstGeom prst="roundRect">
            <a:avLst/>
          </a:prstGeom>
          <a:ln w="127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5148064" y="2895916"/>
            <a:ext cx="1800200" cy="136815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US" sz="1200" dirty="0" smtClean="0"/>
          </a:p>
        </p:txBody>
      </p:sp>
      <p:sp>
        <p:nvSpPr>
          <p:cNvPr id="130" name="Rectangle 129"/>
          <p:cNvSpPr/>
          <p:nvPr/>
        </p:nvSpPr>
        <p:spPr>
          <a:xfrm>
            <a:off x="5695662" y="2894747"/>
            <a:ext cx="7738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汇聚</a:t>
            </a:r>
            <a:r>
              <a:rPr lang="en-US" altLang="zh-CN" sz="1000" dirty="0" err="1" smtClean="0"/>
              <a:t>VDC</a:t>
            </a:r>
            <a:endParaRPr lang="en-US" altLang="zh-CN" sz="1000" dirty="0" smtClean="0"/>
          </a:p>
        </p:txBody>
      </p:sp>
      <p:sp>
        <p:nvSpPr>
          <p:cNvPr id="103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88861" cy="838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云中心隔离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-</a:t>
            </a:r>
            <a:r>
              <a:rPr lang="zh-CN" altLang="en-US" sz="3200" dirty="0" smtClean="0"/>
              <a:t>防火墙</a:t>
            </a:r>
            <a:endParaRPr lang="en-US" sz="3200" dirty="0"/>
          </a:p>
        </p:txBody>
      </p:sp>
      <p:sp>
        <p:nvSpPr>
          <p:cNvPr id="2694" name="Rounded Rectangle 2693"/>
          <p:cNvSpPr/>
          <p:nvPr/>
        </p:nvSpPr>
        <p:spPr>
          <a:xfrm>
            <a:off x="2411760" y="3501008"/>
            <a:ext cx="1944216" cy="2376264"/>
          </a:xfrm>
          <a:prstGeom prst="roundRect">
            <a:avLst/>
          </a:prstGeom>
          <a:ln w="127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Rounded Rectangle 2129"/>
          <p:cNvSpPr/>
          <p:nvPr/>
        </p:nvSpPr>
        <p:spPr>
          <a:xfrm>
            <a:off x="1331640" y="3501008"/>
            <a:ext cx="936104" cy="2376264"/>
          </a:xfrm>
          <a:prstGeom prst="roundRect">
            <a:avLst/>
          </a:prstGeom>
          <a:ln w="127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Rounded Rectangle 2128"/>
          <p:cNvSpPr/>
          <p:nvPr/>
        </p:nvSpPr>
        <p:spPr>
          <a:xfrm>
            <a:off x="323528" y="3501008"/>
            <a:ext cx="936104" cy="2376264"/>
          </a:xfrm>
          <a:prstGeom prst="roundRect">
            <a:avLst/>
          </a:prstGeom>
          <a:ln w="127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Rounded Rectangle 2083"/>
          <p:cNvSpPr/>
          <p:nvPr/>
        </p:nvSpPr>
        <p:spPr>
          <a:xfrm>
            <a:off x="323528" y="4725144"/>
            <a:ext cx="1944216" cy="836712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Rounded Rectangle 2090"/>
          <p:cNvSpPr/>
          <p:nvPr/>
        </p:nvSpPr>
        <p:spPr>
          <a:xfrm>
            <a:off x="467544" y="4869160"/>
            <a:ext cx="792088" cy="504056"/>
          </a:xfrm>
          <a:prstGeom prst="roundRect">
            <a:avLst/>
          </a:prstGeom>
          <a:ln>
            <a:solidFill>
              <a:srgbClr val="19E3ED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Rounded Rectangle 1068"/>
          <p:cNvSpPr/>
          <p:nvPr/>
        </p:nvSpPr>
        <p:spPr>
          <a:xfrm>
            <a:off x="827584" y="1268760"/>
            <a:ext cx="5832648" cy="2520281"/>
          </a:xfrm>
          <a:prstGeom prst="round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1081" name="Rounded Rectangle 18"/>
          <p:cNvSpPr/>
          <p:nvPr/>
        </p:nvSpPr>
        <p:spPr>
          <a:xfrm>
            <a:off x="2627784" y="1340768"/>
            <a:ext cx="1512168" cy="727083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核心</a:t>
            </a:r>
            <a:r>
              <a:rPr lang="en-US" altLang="zh-CN" sz="1200" dirty="0" err="1" smtClean="0"/>
              <a:t>VDC</a:t>
            </a:r>
            <a:endParaRPr lang="en-US" sz="1200" dirty="0" smtClean="0"/>
          </a:p>
        </p:txBody>
      </p:sp>
      <p:sp>
        <p:nvSpPr>
          <p:cNvPr id="1308" name="Rounded Rectangle 1307"/>
          <p:cNvSpPr/>
          <p:nvPr/>
        </p:nvSpPr>
        <p:spPr>
          <a:xfrm>
            <a:off x="539552" y="3068960"/>
            <a:ext cx="1512097" cy="660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汇聚</a:t>
            </a:r>
            <a:endParaRPr lang="en-US" altLang="zh-CN" sz="1000" dirty="0" smtClean="0"/>
          </a:p>
          <a:p>
            <a:pPr algn="ctr"/>
            <a:r>
              <a:rPr lang="en-US" altLang="zh-CN" sz="1000" dirty="0" err="1" smtClean="0"/>
              <a:t>VDC</a:t>
            </a:r>
            <a:endParaRPr lang="en-US" altLang="zh-CN" sz="1000" dirty="0" smtClean="0"/>
          </a:p>
        </p:txBody>
      </p:sp>
      <p:sp>
        <p:nvSpPr>
          <p:cNvPr id="1309" name="Rounded Rectangle 1308"/>
          <p:cNvSpPr/>
          <p:nvPr/>
        </p:nvSpPr>
        <p:spPr>
          <a:xfrm>
            <a:off x="2713744" y="2910430"/>
            <a:ext cx="1354200" cy="136815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cxnSp>
        <p:nvCxnSpPr>
          <p:cNvPr id="1056" name="Straight Connector 1055"/>
          <p:cNvCxnSpPr>
            <a:stCxn id="1081" idx="2"/>
            <a:endCxn id="1309" idx="0"/>
          </p:cNvCxnSpPr>
          <p:nvPr/>
        </p:nvCxnSpPr>
        <p:spPr>
          <a:xfrm>
            <a:off x="3383868" y="2067851"/>
            <a:ext cx="6976" cy="8425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Rounded Rectangle 1070"/>
          <p:cNvSpPr/>
          <p:nvPr/>
        </p:nvSpPr>
        <p:spPr>
          <a:xfrm>
            <a:off x="323528" y="5862032"/>
            <a:ext cx="1944216" cy="3752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中小租户</a:t>
            </a:r>
            <a:endParaRPr lang="en-US" sz="1000" dirty="0"/>
          </a:p>
        </p:txBody>
      </p:sp>
      <p:sp>
        <p:nvSpPr>
          <p:cNvPr id="2056" name="Rounded Rectangle 2055"/>
          <p:cNvSpPr/>
          <p:nvPr/>
        </p:nvSpPr>
        <p:spPr>
          <a:xfrm>
            <a:off x="518344" y="508518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2063" name="Rounded Rectangle 2062"/>
          <p:cNvSpPr/>
          <p:nvPr/>
        </p:nvSpPr>
        <p:spPr>
          <a:xfrm>
            <a:off x="899592" y="508518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2092" name="TextBox 2091"/>
          <p:cNvSpPr txBox="1"/>
          <p:nvPr/>
        </p:nvSpPr>
        <p:spPr>
          <a:xfrm>
            <a:off x="655234" y="4834473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Vlan</a:t>
            </a:r>
            <a:endParaRPr lang="en-US" sz="1200" dirty="0"/>
          </a:p>
        </p:txBody>
      </p:sp>
      <p:sp>
        <p:nvSpPr>
          <p:cNvPr id="2093" name="TextBox 2092"/>
          <p:cNvSpPr txBox="1"/>
          <p:nvPr/>
        </p:nvSpPr>
        <p:spPr>
          <a:xfrm>
            <a:off x="971600" y="53430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物理机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95" name="Rounded Rectangle 2094"/>
          <p:cNvSpPr/>
          <p:nvPr/>
        </p:nvSpPr>
        <p:spPr>
          <a:xfrm>
            <a:off x="1331640" y="4869160"/>
            <a:ext cx="792088" cy="504056"/>
          </a:xfrm>
          <a:prstGeom prst="roundRect">
            <a:avLst/>
          </a:prstGeom>
          <a:ln>
            <a:solidFill>
              <a:srgbClr val="19E3ED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Rounded Rectangle 2096"/>
          <p:cNvSpPr/>
          <p:nvPr/>
        </p:nvSpPr>
        <p:spPr>
          <a:xfrm>
            <a:off x="1382440" y="508518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2098" name="Rounded Rectangle 2097"/>
          <p:cNvSpPr/>
          <p:nvPr/>
        </p:nvSpPr>
        <p:spPr>
          <a:xfrm>
            <a:off x="1763688" y="508518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2099" name="TextBox 2098"/>
          <p:cNvSpPr txBox="1"/>
          <p:nvPr/>
        </p:nvSpPr>
        <p:spPr>
          <a:xfrm>
            <a:off x="1519330" y="4834473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Vlan</a:t>
            </a:r>
            <a:endParaRPr lang="en-US" sz="1200" dirty="0"/>
          </a:p>
        </p:txBody>
      </p:sp>
      <p:sp>
        <p:nvSpPr>
          <p:cNvPr id="2100" name="Oval 2099"/>
          <p:cNvSpPr/>
          <p:nvPr/>
        </p:nvSpPr>
        <p:spPr>
          <a:xfrm>
            <a:off x="554792" y="3501008"/>
            <a:ext cx="648072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VRF</a:t>
            </a:r>
            <a:endParaRPr lang="en-US" sz="1000" dirty="0"/>
          </a:p>
        </p:txBody>
      </p:sp>
      <p:sp>
        <p:nvSpPr>
          <p:cNvPr id="2105" name="Oval 2104"/>
          <p:cNvSpPr/>
          <p:nvPr/>
        </p:nvSpPr>
        <p:spPr>
          <a:xfrm>
            <a:off x="1418888" y="3501008"/>
            <a:ext cx="648072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VRF</a:t>
            </a:r>
            <a:endParaRPr lang="en-US" sz="1000" dirty="0"/>
          </a:p>
        </p:txBody>
      </p:sp>
      <p:cxnSp>
        <p:nvCxnSpPr>
          <p:cNvPr id="2109" name="Straight Connector 2108"/>
          <p:cNvCxnSpPr>
            <a:stCxn id="2100" idx="4"/>
            <a:endCxn id="2092" idx="0"/>
          </p:cNvCxnSpPr>
          <p:nvPr/>
        </p:nvCxnSpPr>
        <p:spPr>
          <a:xfrm>
            <a:off x="878828" y="4005064"/>
            <a:ext cx="6597" cy="8294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1" name="Straight Connector 2110"/>
          <p:cNvCxnSpPr>
            <a:stCxn id="2105" idx="4"/>
            <a:endCxn id="2099" idx="0"/>
          </p:cNvCxnSpPr>
          <p:nvPr/>
        </p:nvCxnSpPr>
        <p:spPr>
          <a:xfrm>
            <a:off x="1742924" y="4005064"/>
            <a:ext cx="6597" cy="8294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8" name="TextBox 2687"/>
          <p:cNvSpPr txBox="1"/>
          <p:nvPr/>
        </p:nvSpPr>
        <p:spPr>
          <a:xfrm>
            <a:off x="354008" y="5517232"/>
            <a:ext cx="82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Tenant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90" name="TextBox 2689"/>
          <p:cNvSpPr txBox="1"/>
          <p:nvPr/>
        </p:nvSpPr>
        <p:spPr>
          <a:xfrm>
            <a:off x="1379062" y="5517232"/>
            <a:ext cx="82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Tenant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96" name="Rounded Rectangle 2695"/>
          <p:cNvSpPr/>
          <p:nvPr/>
        </p:nvSpPr>
        <p:spPr>
          <a:xfrm>
            <a:off x="2411760" y="4725144"/>
            <a:ext cx="1944216" cy="836712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7" name="Rounded Rectangle 2696"/>
          <p:cNvSpPr/>
          <p:nvPr/>
        </p:nvSpPr>
        <p:spPr>
          <a:xfrm>
            <a:off x="2555776" y="4869160"/>
            <a:ext cx="792088" cy="504056"/>
          </a:xfrm>
          <a:prstGeom prst="roundRect">
            <a:avLst/>
          </a:prstGeom>
          <a:ln>
            <a:solidFill>
              <a:srgbClr val="19E3ED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8" name="Rounded Rectangle 2697"/>
          <p:cNvSpPr/>
          <p:nvPr/>
        </p:nvSpPr>
        <p:spPr>
          <a:xfrm>
            <a:off x="2411760" y="5862032"/>
            <a:ext cx="1944216" cy="3752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大企业租户</a:t>
            </a:r>
            <a:endParaRPr lang="en-US" sz="1000" dirty="0"/>
          </a:p>
        </p:txBody>
      </p:sp>
      <p:sp>
        <p:nvSpPr>
          <p:cNvPr id="2699" name="Rounded Rectangle 2698"/>
          <p:cNvSpPr/>
          <p:nvPr/>
        </p:nvSpPr>
        <p:spPr>
          <a:xfrm>
            <a:off x="2606576" y="508518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2700" name="Rounded Rectangle 2699"/>
          <p:cNvSpPr/>
          <p:nvPr/>
        </p:nvSpPr>
        <p:spPr>
          <a:xfrm>
            <a:off x="2987824" y="508518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2701" name="TextBox 2700"/>
          <p:cNvSpPr txBox="1"/>
          <p:nvPr/>
        </p:nvSpPr>
        <p:spPr>
          <a:xfrm>
            <a:off x="2743466" y="4834473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Vlan</a:t>
            </a:r>
            <a:endParaRPr lang="en-US" sz="1200" dirty="0"/>
          </a:p>
        </p:txBody>
      </p:sp>
      <p:sp>
        <p:nvSpPr>
          <p:cNvPr id="2702" name="TextBox 2701"/>
          <p:cNvSpPr txBox="1"/>
          <p:nvPr/>
        </p:nvSpPr>
        <p:spPr>
          <a:xfrm>
            <a:off x="3059832" y="53430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物理机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03" name="Rounded Rectangle 2702"/>
          <p:cNvSpPr/>
          <p:nvPr/>
        </p:nvSpPr>
        <p:spPr>
          <a:xfrm>
            <a:off x="3419872" y="4869160"/>
            <a:ext cx="792088" cy="504056"/>
          </a:xfrm>
          <a:prstGeom prst="roundRect">
            <a:avLst/>
          </a:prstGeom>
          <a:ln>
            <a:solidFill>
              <a:srgbClr val="19E3ED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4" name="Rounded Rectangle 2703"/>
          <p:cNvSpPr/>
          <p:nvPr/>
        </p:nvSpPr>
        <p:spPr>
          <a:xfrm>
            <a:off x="3470672" y="508518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2705" name="Rounded Rectangle 2704"/>
          <p:cNvSpPr/>
          <p:nvPr/>
        </p:nvSpPr>
        <p:spPr>
          <a:xfrm>
            <a:off x="3851920" y="508518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2706" name="TextBox 2705"/>
          <p:cNvSpPr txBox="1"/>
          <p:nvPr/>
        </p:nvSpPr>
        <p:spPr>
          <a:xfrm>
            <a:off x="3607562" y="4834473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Vlan</a:t>
            </a:r>
            <a:endParaRPr lang="en-US" sz="1200" dirty="0"/>
          </a:p>
        </p:txBody>
      </p:sp>
      <p:sp>
        <p:nvSpPr>
          <p:cNvPr id="2707" name="Oval 2706"/>
          <p:cNvSpPr/>
          <p:nvPr/>
        </p:nvSpPr>
        <p:spPr>
          <a:xfrm>
            <a:off x="2643024" y="4035544"/>
            <a:ext cx="648072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i-VRF</a:t>
            </a:r>
            <a:endParaRPr lang="en-US" sz="1000" dirty="0"/>
          </a:p>
        </p:txBody>
      </p:sp>
      <p:sp>
        <p:nvSpPr>
          <p:cNvPr id="2708" name="Oval 2707"/>
          <p:cNvSpPr/>
          <p:nvPr/>
        </p:nvSpPr>
        <p:spPr>
          <a:xfrm>
            <a:off x="3507120" y="4035544"/>
            <a:ext cx="648072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i-VRF</a:t>
            </a:r>
            <a:endParaRPr lang="en-US" sz="1000" dirty="0"/>
          </a:p>
        </p:txBody>
      </p:sp>
      <p:cxnSp>
        <p:nvCxnSpPr>
          <p:cNvPr id="2709" name="Straight Connector 2708"/>
          <p:cNvCxnSpPr>
            <a:stCxn id="2707" idx="4"/>
            <a:endCxn id="2701" idx="0"/>
          </p:cNvCxnSpPr>
          <p:nvPr/>
        </p:nvCxnSpPr>
        <p:spPr>
          <a:xfrm>
            <a:off x="2967060" y="4539600"/>
            <a:ext cx="6597" cy="2948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0" name="Straight Connector 2709"/>
          <p:cNvCxnSpPr>
            <a:stCxn id="2708" idx="4"/>
            <a:endCxn id="2706" idx="0"/>
          </p:cNvCxnSpPr>
          <p:nvPr/>
        </p:nvCxnSpPr>
        <p:spPr>
          <a:xfrm>
            <a:off x="3831156" y="4539600"/>
            <a:ext cx="6597" cy="2948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1" name="TextBox 2710"/>
          <p:cNvSpPr txBox="1"/>
          <p:nvPr/>
        </p:nvSpPr>
        <p:spPr>
          <a:xfrm>
            <a:off x="3031054" y="5517232"/>
            <a:ext cx="82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Tenant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14" name="Oval 2713"/>
          <p:cNvSpPr/>
          <p:nvPr/>
        </p:nvSpPr>
        <p:spPr>
          <a:xfrm>
            <a:off x="2987824" y="3140968"/>
            <a:ext cx="792088" cy="35947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G-</a:t>
            </a:r>
            <a:r>
              <a:rPr lang="en-US" sz="1000" dirty="0" err="1" smtClean="0"/>
              <a:t>VRF</a:t>
            </a:r>
            <a:endParaRPr lang="en-US" sz="1000" dirty="0"/>
          </a:p>
        </p:txBody>
      </p:sp>
      <p:cxnSp>
        <p:nvCxnSpPr>
          <p:cNvPr id="2716" name="Straight Connector 2715"/>
          <p:cNvCxnSpPr>
            <a:stCxn id="2707" idx="0"/>
            <a:endCxn id="2714" idx="3"/>
          </p:cNvCxnSpPr>
          <p:nvPr/>
        </p:nvCxnSpPr>
        <p:spPr>
          <a:xfrm flipV="1">
            <a:off x="2967060" y="3447802"/>
            <a:ext cx="136763" cy="5877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8" name="Straight Connector 2717"/>
          <p:cNvCxnSpPr>
            <a:stCxn id="2714" idx="5"/>
            <a:endCxn id="2708" idx="0"/>
          </p:cNvCxnSpPr>
          <p:nvPr/>
        </p:nvCxnSpPr>
        <p:spPr>
          <a:xfrm>
            <a:off x="3663913" y="3447802"/>
            <a:ext cx="167243" cy="5877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0" name="Rounded Rectangle 2719"/>
          <p:cNvSpPr/>
          <p:nvPr/>
        </p:nvSpPr>
        <p:spPr>
          <a:xfrm>
            <a:off x="4529020" y="4725144"/>
            <a:ext cx="1944216" cy="836712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1" name="Rounded Rectangle 2720"/>
          <p:cNvSpPr/>
          <p:nvPr/>
        </p:nvSpPr>
        <p:spPr>
          <a:xfrm>
            <a:off x="4673036" y="4869160"/>
            <a:ext cx="792088" cy="504056"/>
          </a:xfrm>
          <a:prstGeom prst="roundRect">
            <a:avLst/>
          </a:prstGeom>
          <a:ln>
            <a:solidFill>
              <a:srgbClr val="19E3ED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2" name="Rounded Rectangle 2721"/>
          <p:cNvSpPr/>
          <p:nvPr/>
        </p:nvSpPr>
        <p:spPr>
          <a:xfrm>
            <a:off x="4427984" y="5862032"/>
            <a:ext cx="4320480" cy="3752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大企业租户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私有业务</a:t>
            </a:r>
            <a:endParaRPr lang="en-US" sz="1000" dirty="0"/>
          </a:p>
        </p:txBody>
      </p:sp>
      <p:sp>
        <p:nvSpPr>
          <p:cNvPr id="2723" name="Rounded Rectangle 2722"/>
          <p:cNvSpPr/>
          <p:nvPr/>
        </p:nvSpPr>
        <p:spPr>
          <a:xfrm>
            <a:off x="4723836" y="508518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2724" name="Rounded Rectangle 2723"/>
          <p:cNvSpPr/>
          <p:nvPr/>
        </p:nvSpPr>
        <p:spPr>
          <a:xfrm>
            <a:off x="5105084" y="508518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2725" name="TextBox 2724"/>
          <p:cNvSpPr txBox="1"/>
          <p:nvPr/>
        </p:nvSpPr>
        <p:spPr>
          <a:xfrm>
            <a:off x="4860726" y="4834473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Vlan</a:t>
            </a:r>
            <a:endParaRPr lang="en-US" sz="1200" dirty="0"/>
          </a:p>
        </p:txBody>
      </p:sp>
      <p:sp>
        <p:nvSpPr>
          <p:cNvPr id="2726" name="TextBox 2725"/>
          <p:cNvSpPr txBox="1"/>
          <p:nvPr/>
        </p:nvSpPr>
        <p:spPr>
          <a:xfrm>
            <a:off x="4961068" y="53430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</a:rPr>
              <a:t>物理机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27" name="Rounded Rectangle 2726"/>
          <p:cNvSpPr/>
          <p:nvPr/>
        </p:nvSpPr>
        <p:spPr>
          <a:xfrm>
            <a:off x="5537132" y="4869160"/>
            <a:ext cx="792088" cy="648072"/>
          </a:xfrm>
          <a:prstGeom prst="roundRect">
            <a:avLst/>
          </a:prstGeom>
          <a:ln>
            <a:solidFill>
              <a:srgbClr val="19E3ED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8" name="Rounded Rectangle 2727"/>
          <p:cNvSpPr/>
          <p:nvPr/>
        </p:nvSpPr>
        <p:spPr>
          <a:xfrm>
            <a:off x="5587932" y="508518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2729" name="Rounded Rectangle 2728"/>
          <p:cNvSpPr/>
          <p:nvPr/>
        </p:nvSpPr>
        <p:spPr>
          <a:xfrm>
            <a:off x="5969180" y="508518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2730" name="TextBox 2729"/>
          <p:cNvSpPr txBox="1"/>
          <p:nvPr/>
        </p:nvSpPr>
        <p:spPr>
          <a:xfrm>
            <a:off x="5724822" y="4834473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Vlan</a:t>
            </a:r>
            <a:endParaRPr lang="en-US" sz="1200" dirty="0"/>
          </a:p>
        </p:txBody>
      </p:sp>
      <p:sp>
        <p:nvSpPr>
          <p:cNvPr id="2731" name="Oval 2730"/>
          <p:cNvSpPr/>
          <p:nvPr/>
        </p:nvSpPr>
        <p:spPr>
          <a:xfrm>
            <a:off x="4760284" y="4035544"/>
            <a:ext cx="648072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i-VRF</a:t>
            </a:r>
            <a:endParaRPr lang="en-US" sz="1000" dirty="0"/>
          </a:p>
        </p:txBody>
      </p:sp>
      <p:sp>
        <p:nvSpPr>
          <p:cNvPr id="2732" name="Oval 2731"/>
          <p:cNvSpPr/>
          <p:nvPr/>
        </p:nvSpPr>
        <p:spPr>
          <a:xfrm>
            <a:off x="6761268" y="4005064"/>
            <a:ext cx="648072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i-VRF</a:t>
            </a:r>
            <a:endParaRPr lang="en-US" sz="1000" dirty="0"/>
          </a:p>
        </p:txBody>
      </p:sp>
      <p:cxnSp>
        <p:nvCxnSpPr>
          <p:cNvPr id="2733" name="Straight Connector 2732"/>
          <p:cNvCxnSpPr>
            <a:stCxn id="2731" idx="4"/>
            <a:endCxn id="2725" idx="0"/>
          </p:cNvCxnSpPr>
          <p:nvPr/>
        </p:nvCxnSpPr>
        <p:spPr>
          <a:xfrm>
            <a:off x="5084320" y="4539600"/>
            <a:ext cx="6597" cy="2948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4" name="Straight Connector 2733"/>
          <p:cNvCxnSpPr>
            <a:stCxn id="2732" idx="3"/>
            <a:endCxn id="2730" idx="0"/>
          </p:cNvCxnSpPr>
          <p:nvPr/>
        </p:nvCxnSpPr>
        <p:spPr>
          <a:xfrm flipH="1">
            <a:off x="5955013" y="4435303"/>
            <a:ext cx="901163" cy="3991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5" name="TextBox 2734"/>
          <p:cNvSpPr txBox="1"/>
          <p:nvPr/>
        </p:nvSpPr>
        <p:spPr>
          <a:xfrm>
            <a:off x="5983382" y="5517232"/>
            <a:ext cx="82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Tenant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36" name="Oval 2735"/>
          <p:cNvSpPr/>
          <p:nvPr/>
        </p:nvSpPr>
        <p:spPr>
          <a:xfrm>
            <a:off x="5609140" y="3140968"/>
            <a:ext cx="792088" cy="36004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G-</a:t>
            </a:r>
            <a:r>
              <a:rPr lang="en-US" sz="1000" dirty="0" err="1" smtClean="0"/>
              <a:t>VRF</a:t>
            </a:r>
            <a:endParaRPr lang="en-US" sz="1000" dirty="0"/>
          </a:p>
        </p:txBody>
      </p:sp>
      <p:cxnSp>
        <p:nvCxnSpPr>
          <p:cNvPr id="2737" name="Straight Connector 2736"/>
          <p:cNvCxnSpPr>
            <a:stCxn id="2731" idx="7"/>
            <a:endCxn id="2736" idx="3"/>
          </p:cNvCxnSpPr>
          <p:nvPr/>
        </p:nvCxnSpPr>
        <p:spPr>
          <a:xfrm flipV="1">
            <a:off x="5313448" y="3448281"/>
            <a:ext cx="411691" cy="6610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8" name="Straight Connector 2737"/>
          <p:cNvCxnSpPr>
            <a:stCxn id="2736" idx="5"/>
            <a:endCxn id="2732" idx="1"/>
          </p:cNvCxnSpPr>
          <p:nvPr/>
        </p:nvCxnSpPr>
        <p:spPr>
          <a:xfrm>
            <a:off x="6285229" y="3448281"/>
            <a:ext cx="570947" cy="630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6" name="Rounded Rectangle 2755"/>
          <p:cNvSpPr/>
          <p:nvPr/>
        </p:nvSpPr>
        <p:spPr>
          <a:xfrm>
            <a:off x="6617252" y="4709904"/>
            <a:ext cx="1944216" cy="836712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7" name="Rounded Rectangle 2756"/>
          <p:cNvSpPr/>
          <p:nvPr/>
        </p:nvSpPr>
        <p:spPr>
          <a:xfrm>
            <a:off x="6761268" y="4853920"/>
            <a:ext cx="792088" cy="663312"/>
          </a:xfrm>
          <a:prstGeom prst="roundRect">
            <a:avLst/>
          </a:prstGeom>
          <a:ln>
            <a:solidFill>
              <a:srgbClr val="19E3ED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8" name="Rounded Rectangle 2757"/>
          <p:cNvSpPr/>
          <p:nvPr/>
        </p:nvSpPr>
        <p:spPr>
          <a:xfrm>
            <a:off x="6812068" y="506994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2759" name="Rounded Rectangle 2758"/>
          <p:cNvSpPr/>
          <p:nvPr/>
        </p:nvSpPr>
        <p:spPr>
          <a:xfrm>
            <a:off x="7193316" y="506994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2760" name="TextBox 2759"/>
          <p:cNvSpPr txBox="1"/>
          <p:nvPr/>
        </p:nvSpPr>
        <p:spPr>
          <a:xfrm>
            <a:off x="6948958" y="4819233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Vlan</a:t>
            </a:r>
            <a:endParaRPr lang="en-US" sz="1200" dirty="0"/>
          </a:p>
        </p:txBody>
      </p:sp>
      <p:sp>
        <p:nvSpPr>
          <p:cNvPr id="2762" name="Rounded Rectangle 2761"/>
          <p:cNvSpPr/>
          <p:nvPr/>
        </p:nvSpPr>
        <p:spPr>
          <a:xfrm>
            <a:off x="7625364" y="4853920"/>
            <a:ext cx="792088" cy="663312"/>
          </a:xfrm>
          <a:prstGeom prst="roundRect">
            <a:avLst/>
          </a:prstGeom>
          <a:ln>
            <a:solidFill>
              <a:srgbClr val="19E3ED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3" name="Rounded Rectangle 2762"/>
          <p:cNvSpPr/>
          <p:nvPr/>
        </p:nvSpPr>
        <p:spPr>
          <a:xfrm>
            <a:off x="7676164" y="506994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2764" name="Rounded Rectangle 2763"/>
          <p:cNvSpPr/>
          <p:nvPr/>
        </p:nvSpPr>
        <p:spPr>
          <a:xfrm>
            <a:off x="8057412" y="506994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2765" name="TextBox 2764"/>
          <p:cNvSpPr txBox="1"/>
          <p:nvPr/>
        </p:nvSpPr>
        <p:spPr>
          <a:xfrm>
            <a:off x="7813054" y="4819233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Vlan</a:t>
            </a:r>
            <a:endParaRPr lang="en-US" sz="1200" dirty="0"/>
          </a:p>
        </p:txBody>
      </p:sp>
      <p:cxnSp>
        <p:nvCxnSpPr>
          <p:cNvPr id="2766" name="Straight Connector 2765"/>
          <p:cNvCxnSpPr>
            <a:stCxn id="2732" idx="4"/>
            <a:endCxn id="2760" idx="0"/>
          </p:cNvCxnSpPr>
          <p:nvPr/>
        </p:nvCxnSpPr>
        <p:spPr>
          <a:xfrm>
            <a:off x="7085304" y="4509120"/>
            <a:ext cx="93845" cy="3101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7" name="Straight Connector 2766"/>
          <p:cNvCxnSpPr>
            <a:stCxn id="2732" idx="5"/>
            <a:endCxn id="2765" idx="0"/>
          </p:cNvCxnSpPr>
          <p:nvPr/>
        </p:nvCxnSpPr>
        <p:spPr>
          <a:xfrm>
            <a:off x="7314432" y="4435303"/>
            <a:ext cx="728813" cy="3839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5" name="TextBox 2774"/>
          <p:cNvSpPr txBox="1"/>
          <p:nvPr/>
        </p:nvSpPr>
        <p:spPr>
          <a:xfrm>
            <a:off x="5753156" y="5312256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Web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76" name="TextBox 2775"/>
          <p:cNvSpPr txBox="1"/>
          <p:nvPr/>
        </p:nvSpPr>
        <p:spPr>
          <a:xfrm>
            <a:off x="6977292" y="5320640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1" name="TextBox 2760"/>
          <p:cNvSpPr txBox="1"/>
          <p:nvPr/>
        </p:nvSpPr>
        <p:spPr>
          <a:xfrm>
            <a:off x="7867676" y="530120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</a:rPr>
              <a:t>DB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90" name="Oval 2789"/>
          <p:cNvSpPr/>
          <p:nvPr/>
        </p:nvSpPr>
        <p:spPr>
          <a:xfrm>
            <a:off x="7030575" y="1368672"/>
            <a:ext cx="792088" cy="50405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G-</a:t>
            </a:r>
            <a:r>
              <a:rPr lang="en-US" sz="1000" dirty="0" err="1" smtClean="0"/>
              <a:t>VRF</a:t>
            </a:r>
            <a:endParaRPr lang="en-US" sz="1000" dirty="0"/>
          </a:p>
        </p:txBody>
      </p:sp>
      <p:sp>
        <p:nvSpPr>
          <p:cNvPr id="2791" name="TextBox 2790"/>
          <p:cNvSpPr txBox="1"/>
          <p:nvPr/>
        </p:nvSpPr>
        <p:spPr>
          <a:xfrm>
            <a:off x="8038687" y="1440680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Global </a:t>
            </a:r>
            <a:r>
              <a:rPr lang="en-US" sz="1200" dirty="0" err="1" smtClean="0"/>
              <a:t>VRF</a:t>
            </a:r>
            <a:endParaRPr lang="en-US" sz="1200" dirty="0"/>
          </a:p>
        </p:txBody>
      </p:sp>
      <p:sp>
        <p:nvSpPr>
          <p:cNvPr id="2792" name="Oval 2791"/>
          <p:cNvSpPr/>
          <p:nvPr/>
        </p:nvSpPr>
        <p:spPr>
          <a:xfrm>
            <a:off x="7102583" y="2016744"/>
            <a:ext cx="648072" cy="50405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i-VRF</a:t>
            </a:r>
            <a:endParaRPr lang="en-US" sz="1000" dirty="0"/>
          </a:p>
        </p:txBody>
      </p:sp>
      <p:sp>
        <p:nvSpPr>
          <p:cNvPr id="2793" name="TextBox 2792"/>
          <p:cNvSpPr txBox="1"/>
          <p:nvPr/>
        </p:nvSpPr>
        <p:spPr>
          <a:xfrm>
            <a:off x="8038687" y="2099785"/>
            <a:ext cx="946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Internal </a:t>
            </a:r>
            <a:r>
              <a:rPr lang="en-US" sz="1200" dirty="0" err="1" smtClean="0"/>
              <a:t>VRF</a:t>
            </a:r>
            <a:endParaRPr lang="en-US" sz="1200" dirty="0"/>
          </a:p>
        </p:txBody>
      </p:sp>
      <p:sp>
        <p:nvSpPr>
          <p:cNvPr id="2794" name="Rounded Rectangle 2793"/>
          <p:cNvSpPr/>
          <p:nvPr/>
        </p:nvSpPr>
        <p:spPr>
          <a:xfrm>
            <a:off x="6752660" y="1296664"/>
            <a:ext cx="2304256" cy="1296144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>
            <a:stCxn id="1081" idx="2"/>
            <a:endCxn id="1308" idx="0"/>
          </p:cNvCxnSpPr>
          <p:nvPr/>
        </p:nvCxnSpPr>
        <p:spPr>
          <a:xfrm flipH="1">
            <a:off x="1295601" y="2067851"/>
            <a:ext cx="2088267" cy="10011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1835696" y="2406936"/>
            <a:ext cx="864096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Share FW</a:t>
            </a:r>
            <a:endParaRPr lang="en-US" sz="1100" dirty="0"/>
          </a:p>
        </p:txBody>
      </p:sp>
      <p:sp>
        <p:nvSpPr>
          <p:cNvPr id="115" name="Rounded Rectangle 114"/>
          <p:cNvSpPr/>
          <p:nvPr/>
        </p:nvSpPr>
        <p:spPr>
          <a:xfrm>
            <a:off x="2786314" y="3616558"/>
            <a:ext cx="504056" cy="3164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VFW</a:t>
            </a:r>
            <a:endParaRPr lang="en-US" sz="1100" dirty="0"/>
          </a:p>
        </p:txBody>
      </p:sp>
      <p:sp>
        <p:nvSpPr>
          <p:cNvPr id="116" name="Rounded Rectangle 115"/>
          <p:cNvSpPr/>
          <p:nvPr/>
        </p:nvSpPr>
        <p:spPr>
          <a:xfrm>
            <a:off x="3463414" y="3602044"/>
            <a:ext cx="504056" cy="33101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VFW</a:t>
            </a:r>
            <a:endParaRPr lang="en-US" sz="1100" dirty="0"/>
          </a:p>
        </p:txBody>
      </p:sp>
      <p:sp>
        <p:nvSpPr>
          <p:cNvPr id="117" name="Rounded Rectangle 116"/>
          <p:cNvSpPr/>
          <p:nvPr/>
        </p:nvSpPr>
        <p:spPr>
          <a:xfrm>
            <a:off x="5249100" y="3615996"/>
            <a:ext cx="504056" cy="3170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VFW</a:t>
            </a:r>
            <a:endParaRPr lang="en-US" sz="1100" dirty="0"/>
          </a:p>
        </p:txBody>
      </p:sp>
      <p:sp>
        <p:nvSpPr>
          <p:cNvPr id="118" name="Rounded Rectangle 117"/>
          <p:cNvSpPr/>
          <p:nvPr/>
        </p:nvSpPr>
        <p:spPr>
          <a:xfrm>
            <a:off x="6329220" y="3615996"/>
            <a:ext cx="504056" cy="3170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VFW</a:t>
            </a:r>
            <a:endParaRPr lang="en-US" sz="1100" dirty="0"/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179512" y="4005064"/>
            <a:ext cx="8964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3002338" y="2924944"/>
            <a:ext cx="7738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 smtClean="0"/>
              <a:t>汇聚</a:t>
            </a:r>
            <a:r>
              <a:rPr lang="en-US" altLang="zh-CN" sz="1000" dirty="0" err="1" smtClean="0"/>
              <a:t>VDC</a:t>
            </a:r>
            <a:endParaRPr lang="en-US" altLang="zh-CN" sz="1000" dirty="0" smtClean="0"/>
          </a:p>
        </p:txBody>
      </p:sp>
      <p:cxnSp>
        <p:nvCxnSpPr>
          <p:cNvPr id="101" name="Straight Connector 100"/>
          <p:cNvCxnSpPr>
            <a:stCxn id="1081" idx="2"/>
            <a:endCxn id="130" idx="0"/>
          </p:cNvCxnSpPr>
          <p:nvPr/>
        </p:nvCxnSpPr>
        <p:spPr>
          <a:xfrm>
            <a:off x="3383868" y="2067851"/>
            <a:ext cx="2698710" cy="8268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884757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3358"/>
            <a:ext cx="9144000" cy="817369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</a:rPr>
              <a:t>云中心防火墙的特点 </a:t>
            </a:r>
            <a:r>
              <a:rPr lang="en-US" altLang="zh-CN" sz="3600" dirty="0" smtClean="0">
                <a:latin typeface="华文细黑" pitchFamily="2" charset="-122"/>
                <a:ea typeface="华文细黑" pitchFamily="2" charset="-122"/>
              </a:rPr>
              <a:t>– </a:t>
            </a:r>
            <a:r>
              <a:rPr lang="zh-CN" altLang="en-US" sz="36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多虚一技术</a:t>
            </a:r>
            <a:endParaRPr lang="en-US" sz="3600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159925" y="1604700"/>
            <a:ext cx="2870470" cy="95410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多虚一，动态扩展防火墙处理能力，性能按需扩展。保护投资。</a:t>
            </a:r>
          </a:p>
        </p:txBody>
      </p:sp>
      <p:grpSp>
        <p:nvGrpSpPr>
          <p:cNvPr id="3" name="Group 209"/>
          <p:cNvGrpSpPr/>
          <p:nvPr/>
        </p:nvGrpSpPr>
        <p:grpSpPr>
          <a:xfrm>
            <a:off x="539552" y="1458314"/>
            <a:ext cx="5440870" cy="4950688"/>
            <a:chOff x="315598" y="986752"/>
            <a:chExt cx="5664824" cy="5520728"/>
          </a:xfrm>
        </p:grpSpPr>
        <p:sp>
          <p:nvSpPr>
            <p:cNvPr id="189" name="Rounded Rectangle 188"/>
            <p:cNvSpPr/>
            <p:nvPr/>
          </p:nvSpPr>
          <p:spPr>
            <a:xfrm>
              <a:off x="411242" y="986752"/>
              <a:ext cx="1440160" cy="5520727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369813" y="986753"/>
              <a:ext cx="1440160" cy="5520727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1424131" y="2859020"/>
              <a:ext cx="3364992" cy="149272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pic>
          <p:nvPicPr>
            <p:cNvPr id="11" name="Picture 338" descr="DC3 Icon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906174" y="1616794"/>
              <a:ext cx="504056" cy="803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01600">
                <a:srgbClr val="FF0000">
                  <a:alpha val="75000"/>
                </a:srgbClr>
              </a:glow>
            </a:effectLst>
          </p:spPr>
        </p:pic>
        <p:pic>
          <p:nvPicPr>
            <p:cNvPr id="12" name="Picture 338" descr="DC3 Icon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903314" y="5157344"/>
              <a:ext cx="504056" cy="803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01600">
                <a:srgbClr val="008000">
                  <a:alpha val="75000"/>
                </a:srgbClr>
              </a:glow>
            </a:effectLst>
          </p:spPr>
        </p:pic>
        <p:cxnSp>
          <p:nvCxnSpPr>
            <p:cNvPr id="37" name="Straight Connector 36"/>
            <p:cNvCxnSpPr/>
            <p:nvPr/>
          </p:nvCxnSpPr>
          <p:spPr>
            <a:xfrm>
              <a:off x="1407370" y="1944442"/>
              <a:ext cx="3385825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327534" y="2016450"/>
              <a:ext cx="3493383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2963550" y="1800426"/>
              <a:ext cx="144016" cy="36004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pic>
          <p:nvPicPr>
            <p:cNvPr id="91" name="Picture 12" descr="icon_color"/>
            <p:cNvPicPr preferRelativeResize="0"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43368" y="3301504"/>
              <a:ext cx="616068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95" name="Picture 12" descr="icon_color"/>
            <p:cNvPicPr preferRelativeResize="0"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9064" y="3307600"/>
              <a:ext cx="616068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96" name="Picture 12" descr="icon_color"/>
            <p:cNvPicPr preferRelativeResize="0"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21308" y="3307600"/>
              <a:ext cx="616068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pic>
          <p:nvPicPr>
            <p:cNvPr id="97" name="Picture 12" descr="icon_color"/>
            <p:cNvPicPr preferRelativeResize="0"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9122" y="3301504"/>
              <a:ext cx="616068" cy="792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  <p:sp>
          <p:nvSpPr>
            <p:cNvPr id="98" name="TextBox 97"/>
            <p:cNvSpPr txBox="1"/>
            <p:nvPr/>
          </p:nvSpPr>
          <p:spPr>
            <a:xfrm>
              <a:off x="2736478" y="3185324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4559549" y="1118418"/>
              <a:ext cx="996005" cy="1548299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sysDash"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pic>
          <p:nvPicPr>
            <p:cNvPr id="103" name="Picture 338" descr="DC3 Icon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4820917" y="1657635"/>
              <a:ext cx="504056" cy="803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01600">
                <a:srgbClr val="FF0000">
                  <a:alpha val="75000"/>
                </a:srgbClr>
              </a:glow>
            </a:effectLst>
          </p:spPr>
        </p:pic>
        <p:pic>
          <p:nvPicPr>
            <p:cNvPr id="104" name="Picture 338" descr="DC3 Icon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4813507" y="5187530"/>
              <a:ext cx="504056" cy="803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01600">
                <a:srgbClr val="008000">
                  <a:alpha val="75000"/>
                </a:srgbClr>
              </a:glow>
            </a:effectLst>
          </p:spPr>
        </p:pic>
        <p:sp>
          <p:nvSpPr>
            <p:cNvPr id="105" name="TextBox 104"/>
            <p:cNvSpPr txBox="1"/>
            <p:nvPr/>
          </p:nvSpPr>
          <p:spPr>
            <a:xfrm>
              <a:off x="4382005" y="1250979"/>
              <a:ext cx="1440160" cy="353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7k</a:t>
              </a:r>
              <a:r>
                <a:rPr lang="en-US" sz="1200" dirty="0" smtClean="0"/>
                <a:t>-</a:t>
              </a:r>
              <a:r>
                <a:rPr lang="en-US" altLang="zh-CN" sz="1200" dirty="0" smtClean="0"/>
                <a:t>2</a:t>
              </a:r>
              <a:endParaRPr lang="en-US" sz="1200" dirty="0" smtClean="0"/>
            </a:p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Core-</a:t>
              </a:r>
              <a:r>
                <a:rPr lang="en-US" sz="1200" dirty="0" err="1" smtClean="0"/>
                <a:t>VDC</a:t>
              </a:r>
              <a:endParaRPr lang="en-US" sz="1200" dirty="0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4559549" y="4887717"/>
              <a:ext cx="996005" cy="1406884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sysDash"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cxnSp>
          <p:nvCxnSpPr>
            <p:cNvPr id="110" name="Straight Connector 109"/>
            <p:cNvCxnSpPr>
              <a:stCxn id="11" idx="3"/>
              <a:endCxn id="91" idx="0"/>
            </p:cNvCxnSpPr>
            <p:nvPr/>
          </p:nvCxnSpPr>
          <p:spPr>
            <a:xfrm>
              <a:off x="1410230" y="2018672"/>
              <a:ext cx="441172" cy="1282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1" idx="0"/>
              <a:endCxn id="103" idx="1"/>
            </p:cNvCxnSpPr>
            <p:nvPr/>
          </p:nvCxnSpPr>
          <p:spPr>
            <a:xfrm flipV="1">
              <a:off x="1851402" y="2059513"/>
              <a:ext cx="2969515" cy="1241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1" idx="3"/>
              <a:endCxn id="95" idx="0"/>
            </p:cNvCxnSpPr>
            <p:nvPr/>
          </p:nvCxnSpPr>
          <p:spPr>
            <a:xfrm>
              <a:off x="1410230" y="2018672"/>
              <a:ext cx="1056868" cy="1288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96" idx="0"/>
              <a:endCxn id="103" idx="1"/>
            </p:cNvCxnSpPr>
            <p:nvPr/>
          </p:nvCxnSpPr>
          <p:spPr>
            <a:xfrm flipV="1">
              <a:off x="3729342" y="2059513"/>
              <a:ext cx="1091575" cy="1248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1" idx="3"/>
              <a:endCxn id="96" idx="0"/>
            </p:cNvCxnSpPr>
            <p:nvPr/>
          </p:nvCxnSpPr>
          <p:spPr>
            <a:xfrm>
              <a:off x="1410230" y="2018672"/>
              <a:ext cx="2319112" cy="1288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95" idx="0"/>
              <a:endCxn id="103" idx="1"/>
            </p:cNvCxnSpPr>
            <p:nvPr/>
          </p:nvCxnSpPr>
          <p:spPr>
            <a:xfrm flipV="1">
              <a:off x="2467098" y="2059513"/>
              <a:ext cx="2353819" cy="1248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11" idx="3"/>
              <a:endCxn id="97" idx="0"/>
            </p:cNvCxnSpPr>
            <p:nvPr/>
          </p:nvCxnSpPr>
          <p:spPr>
            <a:xfrm>
              <a:off x="1410230" y="2018672"/>
              <a:ext cx="2936926" cy="1282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97" idx="0"/>
              <a:endCxn id="103" idx="1"/>
            </p:cNvCxnSpPr>
            <p:nvPr/>
          </p:nvCxnSpPr>
          <p:spPr>
            <a:xfrm flipV="1">
              <a:off x="4347156" y="2059513"/>
              <a:ext cx="473761" cy="1241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2" idx="0"/>
              <a:endCxn id="91" idx="2"/>
            </p:cNvCxnSpPr>
            <p:nvPr/>
          </p:nvCxnSpPr>
          <p:spPr>
            <a:xfrm flipV="1">
              <a:off x="1155342" y="4093592"/>
              <a:ext cx="696060" cy="1063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2" idx="0"/>
              <a:endCxn id="95" idx="2"/>
            </p:cNvCxnSpPr>
            <p:nvPr/>
          </p:nvCxnSpPr>
          <p:spPr>
            <a:xfrm flipV="1">
              <a:off x="1155342" y="4099688"/>
              <a:ext cx="1311756" cy="1057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>
              <a:stCxn id="12" idx="0"/>
              <a:endCxn id="96" idx="2"/>
            </p:cNvCxnSpPr>
            <p:nvPr/>
          </p:nvCxnSpPr>
          <p:spPr>
            <a:xfrm flipV="1">
              <a:off x="1155342" y="4099688"/>
              <a:ext cx="2574000" cy="1057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2" idx="0"/>
              <a:endCxn id="97" idx="2"/>
            </p:cNvCxnSpPr>
            <p:nvPr/>
          </p:nvCxnSpPr>
          <p:spPr>
            <a:xfrm flipV="1">
              <a:off x="1155342" y="4093592"/>
              <a:ext cx="3191814" cy="1063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91" idx="2"/>
              <a:endCxn id="104" idx="0"/>
            </p:cNvCxnSpPr>
            <p:nvPr/>
          </p:nvCxnSpPr>
          <p:spPr>
            <a:xfrm>
              <a:off x="1851402" y="4093592"/>
              <a:ext cx="3214133" cy="1093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95" idx="2"/>
              <a:endCxn id="104" idx="0"/>
            </p:cNvCxnSpPr>
            <p:nvPr/>
          </p:nvCxnSpPr>
          <p:spPr>
            <a:xfrm>
              <a:off x="2467098" y="4099688"/>
              <a:ext cx="2598437" cy="108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96" idx="2"/>
              <a:endCxn id="104" idx="0"/>
            </p:cNvCxnSpPr>
            <p:nvPr/>
          </p:nvCxnSpPr>
          <p:spPr>
            <a:xfrm>
              <a:off x="3729342" y="4099688"/>
              <a:ext cx="1336193" cy="1087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97" idx="2"/>
              <a:endCxn id="104" idx="0"/>
            </p:cNvCxnSpPr>
            <p:nvPr/>
          </p:nvCxnSpPr>
          <p:spPr>
            <a:xfrm>
              <a:off x="4347156" y="4093592"/>
              <a:ext cx="718379" cy="1093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543368" y="2461390"/>
              <a:ext cx="3111822" cy="204149"/>
            </a:xfrm>
            <a:prstGeom prst="ellipse">
              <a:avLst/>
            </a:prstGeom>
            <a:solidFill>
              <a:srgbClr val="0096D6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VPC</a:t>
              </a:r>
              <a:endParaRPr lang="en-US" sz="1600" dirty="0" smtClean="0"/>
            </a:p>
          </p:txBody>
        </p:sp>
        <p:sp>
          <p:nvSpPr>
            <p:cNvPr id="170" name="Oval 169"/>
            <p:cNvSpPr/>
            <p:nvPr/>
          </p:nvSpPr>
          <p:spPr>
            <a:xfrm>
              <a:off x="1364110" y="4696173"/>
              <a:ext cx="3485973" cy="191544"/>
            </a:xfrm>
            <a:prstGeom prst="ellipse">
              <a:avLst/>
            </a:prstGeom>
            <a:solidFill>
              <a:srgbClr val="0096D6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VPC</a:t>
              </a:r>
              <a:endParaRPr lang="en-US" sz="1600" dirty="0" smtClean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200852" y="5966901"/>
              <a:ext cx="1779570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7k</a:t>
              </a:r>
              <a:r>
                <a:rPr lang="en-US" sz="1200" dirty="0" smtClean="0"/>
                <a:t>-</a:t>
              </a:r>
              <a:r>
                <a:rPr lang="en-US" altLang="zh-CN" sz="1200" dirty="0" smtClean="0"/>
                <a:t>2</a:t>
              </a:r>
              <a:endParaRPr lang="en-US" sz="1200" dirty="0" smtClean="0"/>
            </a:p>
            <a:p>
              <a:pPr algn="ctr">
                <a:lnSpc>
                  <a:spcPct val="70000"/>
                </a:lnSpc>
              </a:pPr>
              <a:r>
                <a:rPr lang="en-US" altLang="zh-CN" sz="1200" dirty="0" err="1" smtClean="0"/>
                <a:t>Agg</a:t>
              </a:r>
              <a:r>
                <a:rPr lang="en-US" sz="1200" dirty="0" err="1" smtClean="0"/>
                <a:t>-VDC</a:t>
              </a:r>
              <a:endParaRPr lang="en-US" sz="1200" dirty="0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623198" y="1117240"/>
              <a:ext cx="996005" cy="1548299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sysDash"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23198" y="4886539"/>
              <a:ext cx="996005" cy="1406884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sysDash"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11242" y="1190771"/>
              <a:ext cx="1440160" cy="353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7k</a:t>
              </a:r>
              <a:r>
                <a:rPr lang="en-US" sz="1200" dirty="0" smtClean="0"/>
                <a:t>-1</a:t>
              </a:r>
            </a:p>
            <a:p>
              <a:pPr algn="ctr">
                <a:lnSpc>
                  <a:spcPct val="70000"/>
                </a:lnSpc>
              </a:pPr>
              <a:r>
                <a:rPr lang="en-US" sz="1200" dirty="0" smtClean="0"/>
                <a:t>Core-</a:t>
              </a:r>
              <a:r>
                <a:rPr lang="en-US" sz="1200" dirty="0" err="1" smtClean="0"/>
                <a:t>VDC</a:t>
              </a:r>
              <a:endParaRPr lang="en-US" sz="12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15598" y="5938066"/>
              <a:ext cx="1583068" cy="350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200" dirty="0" err="1" smtClean="0"/>
                <a:t>7k</a:t>
              </a:r>
              <a:r>
                <a:rPr lang="en-US" sz="1200" dirty="0" smtClean="0"/>
                <a:t>-1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zh-CN" sz="1200" dirty="0" err="1" smtClean="0"/>
                <a:t>Agg</a:t>
              </a:r>
              <a:r>
                <a:rPr lang="en-US" sz="1200" dirty="0" err="1" smtClean="0"/>
                <a:t>-VDC</a:t>
              </a:r>
              <a:endParaRPr lang="en-US" sz="1200" dirty="0"/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1437850" y="5513650"/>
              <a:ext cx="3385825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358014" y="5585658"/>
              <a:ext cx="3493383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2984126" y="5405638"/>
              <a:ext cx="144016" cy="36004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93" name="Oval 192"/>
            <p:cNvSpPr/>
            <p:nvPr/>
          </p:nvSpPr>
          <p:spPr>
            <a:xfrm>
              <a:off x="1625298" y="4268854"/>
              <a:ext cx="2993315" cy="1956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scEC</a:t>
              </a:r>
              <a:endParaRPr lang="en-US" sz="1600" dirty="0" smtClean="0"/>
            </a:p>
          </p:txBody>
        </p:sp>
        <p:sp>
          <p:nvSpPr>
            <p:cNvPr id="194" name="Oval 193"/>
            <p:cNvSpPr/>
            <p:nvPr/>
          </p:nvSpPr>
          <p:spPr>
            <a:xfrm>
              <a:off x="1631394" y="2891158"/>
              <a:ext cx="2993315" cy="195671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 smtClean="0"/>
                <a:t>scEC</a:t>
              </a:r>
              <a:endParaRPr lang="en-US" sz="1600" dirty="0" smtClean="0"/>
            </a:p>
          </p:txBody>
        </p:sp>
      </p:grpSp>
      <p:sp>
        <p:nvSpPr>
          <p:cNvPr id="211" name="Rectangle 210"/>
          <p:cNvSpPr/>
          <p:nvPr/>
        </p:nvSpPr>
        <p:spPr>
          <a:xfrm>
            <a:off x="6159925" y="2983592"/>
            <a:ext cx="2870470" cy="246221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/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高扩展性。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单点管理。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群内所有防火墙全部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Active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有群内负载均衡能力。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群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内防火墙失败，全群火墙帮助恢复会话。保证防火墙群内无单点失败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 防火墙全冗余。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可以和路由交换多虚一结合实现全路径多虚一，无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Spanning Tree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困扰。</a:t>
            </a:r>
            <a:endParaRPr lang="en-US" sz="1400" dirty="0" smtClean="0"/>
          </a:p>
        </p:txBody>
      </p:sp>
      <p:sp>
        <p:nvSpPr>
          <p:cNvPr id="191" name="Right Arrow 190"/>
          <p:cNvSpPr/>
          <p:nvPr/>
        </p:nvSpPr>
        <p:spPr>
          <a:xfrm>
            <a:off x="5075342" y="3214778"/>
            <a:ext cx="1248063" cy="496824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3" name="TextBox 212"/>
          <p:cNvSpPr txBox="1"/>
          <p:nvPr/>
        </p:nvSpPr>
        <p:spPr>
          <a:xfrm>
            <a:off x="2207180" y="5943962"/>
            <a:ext cx="190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scEC</a:t>
            </a:r>
            <a:r>
              <a:rPr lang="en-US" sz="1400" dirty="0" smtClean="0"/>
              <a:t>: span-cluster EC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2114083" y="1124744"/>
            <a:ext cx="2164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VPC</a:t>
            </a:r>
            <a:r>
              <a:rPr lang="en-US" sz="1400" dirty="0" smtClean="0"/>
              <a:t>: Virtual </a:t>
            </a:r>
            <a:r>
              <a:rPr lang="en-US" sz="1400" dirty="0" err="1" smtClean="0"/>
              <a:t>PortChannel</a:t>
            </a:r>
            <a:r>
              <a:rPr lang="en-US" sz="1400" dirty="0" smtClean="0"/>
              <a:t> 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084168" y="1382585"/>
            <a:ext cx="1872208" cy="288032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需求特点：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084168" y="2709501"/>
            <a:ext cx="1872208" cy="288032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防火墙集群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多虚一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：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99592" y="3717032"/>
            <a:ext cx="5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004048" y="3645024"/>
            <a:ext cx="5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ASA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9383"/>
            <a:ext cx="9144000" cy="817369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</a:rPr>
              <a:t>云中心防火墙的特点 </a:t>
            </a:r>
            <a:r>
              <a:rPr lang="en-US" altLang="zh-CN" sz="3600" dirty="0" smtClean="0">
                <a:latin typeface="华文细黑" pitchFamily="2" charset="-122"/>
                <a:ea typeface="华文细黑" pitchFamily="2" charset="-122"/>
              </a:rPr>
              <a:t>–</a:t>
            </a:r>
            <a:r>
              <a:rPr lang="zh-CN" altLang="en-US" sz="36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一虚多技术</a:t>
            </a:r>
            <a:endParaRPr lang="en-US" sz="3600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447957" y="2420888"/>
            <a:ext cx="2354349" cy="95410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一虚多，虚拟出多个防火墙，租户逻辑隔离，资源限定防止租户串扰。减少投资。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44208" y="3645024"/>
            <a:ext cx="2627784" cy="181588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虚墙独立管理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独立日志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虚墙独立路由层面（地址可重叠）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虚墙独立安全策略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/NAT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策略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应用层策略。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防火墙资源限定，彻底保护租户不互相串扰。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446693" y="3428999"/>
            <a:ext cx="1509683" cy="341169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防火墙虚拟化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444208" y="1916832"/>
            <a:ext cx="1512168" cy="329849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需求特点：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395536" y="1916832"/>
            <a:ext cx="5760640" cy="3672408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44"/>
          <p:cNvGrpSpPr/>
          <p:nvPr/>
        </p:nvGrpSpPr>
        <p:grpSpPr>
          <a:xfrm>
            <a:off x="539552" y="2082056"/>
            <a:ext cx="3384376" cy="3291160"/>
            <a:chOff x="323528" y="1145952"/>
            <a:chExt cx="3384376" cy="3291160"/>
          </a:xfrm>
        </p:grpSpPr>
        <p:sp>
          <p:nvSpPr>
            <p:cNvPr id="71" name="Rounded Rectangle 70"/>
            <p:cNvSpPr/>
            <p:nvPr/>
          </p:nvSpPr>
          <p:spPr>
            <a:xfrm>
              <a:off x="323528" y="1268760"/>
              <a:ext cx="3384376" cy="316835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467544" y="1554832"/>
              <a:ext cx="3024336" cy="648072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845096" y="1633264"/>
              <a:ext cx="846584" cy="457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并发连接</a:t>
              </a:r>
              <a:endParaRPr lang="en-US" sz="1100" dirty="0" smtClean="0">
                <a:latin typeface="华文细黑" pitchFamily="2" charset="-122"/>
                <a:ea typeface="华文细黑" pitchFamily="2" charset="-122"/>
              </a:endParaRPr>
            </a:p>
            <a:p>
              <a:pPr algn="ctr"/>
              <a:r>
                <a:rPr lang="en-US" sz="1100" dirty="0" smtClean="0">
                  <a:latin typeface="华文细黑" pitchFamily="2" charset="-122"/>
                  <a:ea typeface="华文细黑" pitchFamily="2" charset="-122"/>
                </a:rPr>
                <a:t>10</a:t>
              </a:r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万</a:t>
              </a:r>
              <a:endParaRPr 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1712888" y="1633264"/>
              <a:ext cx="889496" cy="457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新建速率</a:t>
              </a:r>
              <a:endParaRPr lang="en-US" altLang="zh-CN" sz="1100" dirty="0" smtClean="0">
                <a:latin typeface="华文细黑" pitchFamily="2" charset="-122"/>
                <a:ea typeface="华文细黑" pitchFamily="2" charset="-122"/>
              </a:endParaRPr>
            </a:p>
            <a:p>
              <a:pPr algn="ctr"/>
              <a:r>
                <a:rPr lang="en-US" sz="1100" dirty="0" err="1" smtClean="0">
                  <a:latin typeface="华文细黑" pitchFamily="2" charset="-122"/>
                  <a:ea typeface="华文细黑" pitchFamily="2" charset="-122"/>
                </a:rPr>
                <a:t>100K</a:t>
              </a:r>
              <a:r>
                <a:rPr lang="en-US" altLang="zh-CN" sz="1100" dirty="0" smtClean="0">
                  <a:latin typeface="华文细黑" pitchFamily="2" charset="-122"/>
                  <a:ea typeface="华文细黑" pitchFamily="2" charset="-122"/>
                </a:rPr>
                <a:t>/</a:t>
              </a:r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秒</a:t>
              </a:r>
              <a:endParaRPr 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475656" y="1145952"/>
              <a:ext cx="914400" cy="36004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虚墙</a:t>
              </a:r>
              <a:r>
                <a:rPr lang="en-US" altLang="zh-CN" sz="1100" dirty="0" smtClean="0">
                  <a:latin typeface="华文细黑" pitchFamily="2" charset="-122"/>
                  <a:ea typeface="华文细黑" pitchFamily="2" charset="-122"/>
                </a:rPr>
                <a:t>-1</a:t>
              </a:r>
              <a:endParaRPr 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67544" y="1594976"/>
              <a:ext cx="3642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性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能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467544" y="2274912"/>
              <a:ext cx="3024336" cy="648072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852984" y="2366044"/>
              <a:ext cx="990600" cy="457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华文细黑" pitchFamily="2" charset="-122"/>
                  <a:ea typeface="华文细黑" pitchFamily="2" charset="-122"/>
                </a:rPr>
                <a:t>MAC</a:t>
              </a:r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表</a:t>
              </a:r>
              <a:endParaRPr lang="en-US" sz="1100" dirty="0" smtClean="0">
                <a:latin typeface="华文细黑" pitchFamily="2" charset="-122"/>
                <a:ea typeface="华文细黑" pitchFamily="2" charset="-122"/>
              </a:endParaRPr>
            </a:p>
            <a:p>
              <a:pPr algn="ctr"/>
              <a:r>
                <a:rPr lang="en-US" sz="1100" dirty="0" smtClean="0">
                  <a:latin typeface="华文细黑" pitchFamily="2" charset="-122"/>
                  <a:ea typeface="华文细黑" pitchFamily="2" charset="-122"/>
                </a:rPr>
                <a:t>10</a:t>
              </a:r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万</a:t>
              </a:r>
              <a:endParaRPr 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1904504" y="2366044"/>
              <a:ext cx="914400" cy="457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在线主机数</a:t>
              </a:r>
              <a:endParaRPr 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67544" y="2327756"/>
              <a:ext cx="3642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容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量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467544" y="3715072"/>
              <a:ext cx="3024336" cy="648072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621780" y="3812480"/>
              <a:ext cx="535856" cy="457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日志</a:t>
              </a:r>
              <a:endParaRPr 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67544" y="3801824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控制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层面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188344" y="3808288"/>
              <a:ext cx="676672" cy="457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管理员</a:t>
              </a:r>
              <a:endParaRPr 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467544" y="2994992"/>
              <a:ext cx="3024336" cy="648072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018208" y="3067000"/>
              <a:ext cx="576064" cy="457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安全</a:t>
              </a:r>
              <a:endParaRPr lang="en-US" altLang="zh-CN" sz="1100" dirty="0" smtClean="0">
                <a:latin typeface="华文细黑" pitchFamily="2" charset="-122"/>
                <a:ea typeface="华文细黑" pitchFamily="2" charset="-122"/>
              </a:endParaRPr>
            </a:p>
            <a:p>
              <a:pPr algn="ctr"/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策略</a:t>
              </a:r>
              <a:endParaRPr 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1005508" y="3812480"/>
              <a:ext cx="576064" cy="457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配置</a:t>
              </a:r>
              <a:endParaRPr 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666280" y="3067000"/>
              <a:ext cx="576064" cy="457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latin typeface="华文细黑" pitchFamily="2" charset="-122"/>
                  <a:ea typeface="华文细黑" pitchFamily="2" charset="-122"/>
                </a:rPr>
                <a:t>NAT</a:t>
              </a:r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策略</a:t>
              </a:r>
              <a:endParaRPr 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301652" y="3067000"/>
              <a:ext cx="576064" cy="457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latin typeface="华文细黑" pitchFamily="2" charset="-122"/>
                  <a:ea typeface="华文细黑" pitchFamily="2" charset="-122"/>
                </a:rPr>
                <a:t>DPI</a:t>
              </a:r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策略</a:t>
              </a:r>
              <a:endParaRPr 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88752" y="3067000"/>
              <a:ext cx="54373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数据</a:t>
              </a:r>
              <a:endParaRPr lang="en-US" altLang="zh-CN" sz="1400" dirty="0" smtClean="0">
                <a:solidFill>
                  <a:schemeClr val="bg1"/>
                </a:solidFill>
              </a:endParaRPr>
            </a:p>
            <a:p>
              <a:r>
                <a:rPr lang="zh-CN" altLang="en-US" sz="1400" dirty="0" smtClean="0">
                  <a:solidFill>
                    <a:schemeClr val="bg1"/>
                  </a:solidFill>
                </a:rPr>
                <a:t>层面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636292" y="1639540"/>
              <a:ext cx="792088" cy="457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latin typeface="华文细黑" pitchFamily="2" charset="-122"/>
                  <a:ea typeface="华文细黑" pitchFamily="2" charset="-122"/>
                </a:rPr>
                <a:t>NAT</a:t>
              </a:r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连接</a:t>
              </a:r>
              <a:endParaRPr lang="en-US" altLang="zh-CN" sz="1100" dirty="0" smtClean="0">
                <a:latin typeface="华文细黑" pitchFamily="2" charset="-122"/>
                <a:ea typeface="华文细黑" pitchFamily="2" charset="-122"/>
              </a:endParaRPr>
            </a:p>
            <a:p>
              <a:pPr algn="ctr"/>
              <a:r>
                <a:rPr lang="en-US" sz="1100" dirty="0" smtClean="0">
                  <a:latin typeface="华文细黑" pitchFamily="2" charset="-122"/>
                  <a:ea typeface="华文细黑" pitchFamily="2" charset="-122"/>
                </a:rPr>
                <a:t>10</a:t>
              </a:r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万</a:t>
              </a:r>
              <a:endParaRPr 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881908" y="3812480"/>
              <a:ext cx="576064" cy="45720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管理</a:t>
              </a:r>
              <a:endParaRPr lang="en-US" altLang="zh-CN" sz="1100" dirty="0" smtClean="0">
                <a:latin typeface="华文细黑" pitchFamily="2" charset="-122"/>
                <a:ea typeface="华文细黑" pitchFamily="2" charset="-122"/>
              </a:endParaRPr>
            </a:p>
            <a:p>
              <a:pPr algn="ctr"/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连接</a:t>
              </a:r>
              <a:endParaRPr 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190" name="Rounded Rectangle 189"/>
          <p:cNvSpPr/>
          <p:nvPr/>
        </p:nvSpPr>
        <p:spPr>
          <a:xfrm>
            <a:off x="4067944" y="2204864"/>
            <a:ext cx="79208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虚墙</a:t>
            </a:r>
            <a:r>
              <a:rPr lang="en-US" altLang="zh-CN" sz="1400" dirty="0" smtClean="0"/>
              <a:t>-2</a:t>
            </a:r>
            <a:endParaRPr lang="en-US" sz="1400" dirty="0"/>
          </a:p>
        </p:txBody>
      </p:sp>
      <p:sp>
        <p:nvSpPr>
          <p:cNvPr id="192" name="Rounded Rectangle 191"/>
          <p:cNvSpPr/>
          <p:nvPr/>
        </p:nvSpPr>
        <p:spPr>
          <a:xfrm>
            <a:off x="4067944" y="3068960"/>
            <a:ext cx="79208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虚墙</a:t>
            </a:r>
            <a:r>
              <a:rPr lang="en-US" altLang="zh-CN" sz="1400" dirty="0" smtClean="0">
                <a:solidFill>
                  <a:schemeClr val="tx1"/>
                </a:solidFill>
              </a:rPr>
              <a:t>-3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4067944" y="4509120"/>
            <a:ext cx="864096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虚墙</a:t>
            </a:r>
            <a:r>
              <a:rPr lang="en-US" altLang="zh-CN" sz="1400" dirty="0" smtClean="0">
                <a:solidFill>
                  <a:schemeClr val="tx1"/>
                </a:solidFill>
              </a:rPr>
              <a:t>-250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211960" y="3645024"/>
            <a:ext cx="57606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37" name="Rounded Rectangle 36"/>
          <p:cNvSpPr/>
          <p:nvPr/>
        </p:nvSpPr>
        <p:spPr>
          <a:xfrm>
            <a:off x="3072895" y="3284984"/>
            <a:ext cx="504056" cy="457200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华文细黑" pitchFamily="2" charset="-122"/>
                <a:ea typeface="华文细黑" pitchFamily="2" charset="-122"/>
              </a:rPr>
              <a:t>路由</a:t>
            </a:r>
            <a:endParaRPr lang="en-US" sz="11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076056" y="2204864"/>
            <a:ext cx="79208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租户</a:t>
            </a:r>
            <a:r>
              <a:rPr lang="en-US" altLang="zh-CN" sz="1400" dirty="0" smtClean="0"/>
              <a:t>-2</a:t>
            </a:r>
            <a:endParaRPr lang="en-US" sz="1400" dirty="0"/>
          </a:p>
        </p:txBody>
      </p:sp>
      <p:cxnSp>
        <p:nvCxnSpPr>
          <p:cNvPr id="40" name="Straight Connector 39"/>
          <p:cNvCxnSpPr>
            <a:stCxn id="190" idx="3"/>
            <a:endCxn id="38" idx="1"/>
          </p:cNvCxnSpPr>
          <p:nvPr/>
        </p:nvCxnSpPr>
        <p:spPr>
          <a:xfrm>
            <a:off x="4860032" y="2528900"/>
            <a:ext cx="21602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076056" y="3075330"/>
            <a:ext cx="79208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租户</a:t>
            </a:r>
            <a:r>
              <a:rPr lang="en-US" altLang="zh-CN" sz="1400" dirty="0" smtClean="0"/>
              <a:t>-3</a:t>
            </a:r>
            <a:endParaRPr lang="en-US" sz="1400" dirty="0"/>
          </a:p>
        </p:txBody>
      </p:sp>
      <p:cxnSp>
        <p:nvCxnSpPr>
          <p:cNvPr id="42" name="Straight Connector 41"/>
          <p:cNvCxnSpPr>
            <a:endCxn id="41" idx="1"/>
          </p:cNvCxnSpPr>
          <p:nvPr/>
        </p:nvCxnSpPr>
        <p:spPr>
          <a:xfrm>
            <a:off x="4860032" y="3399366"/>
            <a:ext cx="21602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148064" y="4509120"/>
            <a:ext cx="79208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租户</a:t>
            </a:r>
            <a:r>
              <a:rPr lang="en-US" altLang="zh-CN" sz="1400" dirty="0" smtClean="0"/>
              <a:t>-250</a:t>
            </a:r>
            <a:endParaRPr lang="en-US" sz="1400" dirty="0"/>
          </a:p>
        </p:txBody>
      </p:sp>
      <p:cxnSp>
        <p:nvCxnSpPr>
          <p:cNvPr id="44" name="Straight Connector 43"/>
          <p:cNvCxnSpPr>
            <a:endCxn id="43" idx="1"/>
          </p:cNvCxnSpPr>
          <p:nvPr/>
        </p:nvCxnSpPr>
        <p:spPr>
          <a:xfrm>
            <a:off x="4932040" y="4833156"/>
            <a:ext cx="21602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Rounded Rectangle 2218"/>
          <p:cNvSpPr/>
          <p:nvPr/>
        </p:nvSpPr>
        <p:spPr>
          <a:xfrm>
            <a:off x="6457661" y="4400606"/>
            <a:ext cx="1403190" cy="302903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217" name="Rounded Rectangle 2216"/>
          <p:cNvSpPr/>
          <p:nvPr/>
        </p:nvSpPr>
        <p:spPr>
          <a:xfrm>
            <a:off x="6446285" y="3116803"/>
            <a:ext cx="1403190" cy="302903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216" name="Rounded Rectangle 2215"/>
          <p:cNvSpPr/>
          <p:nvPr/>
        </p:nvSpPr>
        <p:spPr>
          <a:xfrm>
            <a:off x="6457661" y="942244"/>
            <a:ext cx="1403190" cy="302903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641869" y="2529938"/>
            <a:ext cx="869187" cy="1912038"/>
          </a:xfrm>
          <a:prstGeom prst="roundRect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416737" y="2529939"/>
            <a:ext cx="865250" cy="1912038"/>
          </a:xfrm>
          <a:prstGeom prst="roundRect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" dirty="0" smtClean="0"/>
          </a:p>
        </p:txBody>
      </p:sp>
      <p:pic>
        <p:nvPicPr>
          <p:cNvPr id="9" name="Picture 338" descr="DC3 Icon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27648" y="2748145"/>
            <a:ext cx="173046" cy="27837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>
            <a:glow rad="101600">
              <a:srgbClr val="FF0000">
                <a:alpha val="75000"/>
              </a:srgbClr>
            </a:glow>
          </a:effectLst>
        </p:spPr>
      </p:pic>
      <p:pic>
        <p:nvPicPr>
          <p:cNvPr id="10" name="Picture 338" descr="DC3 Icon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226666" y="3974373"/>
            <a:ext cx="173046" cy="27837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>
            <a:glow rad="101600">
              <a:srgbClr val="008000">
                <a:alpha val="75000"/>
              </a:srgbClr>
            </a:glow>
          </a:effectLst>
        </p:spPr>
      </p:pic>
      <p:cxnSp>
        <p:nvCxnSpPr>
          <p:cNvPr id="11" name="Straight Connector 10"/>
          <p:cNvCxnSpPr/>
          <p:nvPr/>
        </p:nvCxnSpPr>
        <p:spPr>
          <a:xfrm>
            <a:off x="2399711" y="2861622"/>
            <a:ext cx="1162375" cy="0"/>
          </a:xfrm>
          <a:prstGeom prst="line">
            <a:avLst/>
          </a:prstGeom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72303" y="2886562"/>
            <a:ext cx="1199301" cy="0"/>
          </a:xfrm>
          <a:prstGeom prst="line">
            <a:avLst/>
          </a:prstGeom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933958" y="2811744"/>
            <a:ext cx="49442" cy="124696"/>
          </a:xfrm>
          <a:prstGeom prst="ellipse">
            <a:avLst/>
          </a:prstGeom>
          <a:noFill/>
          <a:ln w="3175"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3481874" y="2575539"/>
            <a:ext cx="341935" cy="536235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sys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 smtClean="0"/>
          </a:p>
        </p:txBody>
      </p:sp>
      <p:pic>
        <p:nvPicPr>
          <p:cNvPr id="20" name="Picture 338" descr="DC3 Icon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571604" y="2762290"/>
            <a:ext cx="173046" cy="27837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>
            <a:glow rad="101600">
              <a:srgbClr val="FF0000">
                <a:alpha val="75000"/>
              </a:srgbClr>
            </a:glow>
          </a:effectLst>
        </p:spPr>
      </p:pic>
      <p:pic>
        <p:nvPicPr>
          <p:cNvPr id="21" name="Picture 338" descr="DC3 Icon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569060" y="3984828"/>
            <a:ext cx="173046" cy="27837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>
            <a:glow rad="101600">
              <a:srgbClr val="008000">
                <a:alpha val="75000"/>
              </a:srgbClr>
            </a:glow>
          </a:effectLst>
        </p:spPr>
      </p:pic>
      <p:sp>
        <p:nvSpPr>
          <p:cNvPr id="22" name="TextBox 21"/>
          <p:cNvSpPr txBox="1"/>
          <p:nvPr/>
        </p:nvSpPr>
        <p:spPr>
          <a:xfrm>
            <a:off x="3420922" y="2621450"/>
            <a:ext cx="494416" cy="16725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400" dirty="0" err="1" smtClean="0"/>
              <a:t>7k</a:t>
            </a:r>
            <a:r>
              <a:rPr lang="en-US" sz="400" dirty="0" smtClean="0"/>
              <a:t>-</a:t>
            </a:r>
            <a:r>
              <a:rPr lang="en-US" altLang="zh-CN" sz="400" dirty="0" smtClean="0"/>
              <a:t>2</a:t>
            </a:r>
            <a:endParaRPr lang="en-US" sz="400" dirty="0" smtClean="0"/>
          </a:p>
          <a:p>
            <a:pPr algn="ctr">
              <a:lnSpc>
                <a:spcPct val="70000"/>
              </a:lnSpc>
            </a:pPr>
            <a:r>
              <a:rPr lang="en-US" sz="400" dirty="0" smtClean="0"/>
              <a:t>Core-</a:t>
            </a:r>
            <a:r>
              <a:rPr lang="en-US" sz="400" dirty="0" err="1" smtClean="0"/>
              <a:t>VDC</a:t>
            </a:r>
            <a:endParaRPr lang="en-US" sz="400" dirty="0"/>
          </a:p>
        </p:txBody>
      </p:sp>
      <p:sp>
        <p:nvSpPr>
          <p:cNvPr id="23" name="Rounded Rectangle 22"/>
          <p:cNvSpPr/>
          <p:nvPr/>
        </p:nvSpPr>
        <p:spPr>
          <a:xfrm>
            <a:off x="3481874" y="3880991"/>
            <a:ext cx="341935" cy="487258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sys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 smtClean="0"/>
          </a:p>
        </p:txBody>
      </p:sp>
      <p:cxnSp>
        <p:nvCxnSpPr>
          <p:cNvPr id="24" name="Straight Connector 23"/>
          <p:cNvCxnSpPr>
            <a:stCxn id="9" idx="3"/>
          </p:cNvCxnSpPr>
          <p:nvPr/>
        </p:nvCxnSpPr>
        <p:spPr>
          <a:xfrm>
            <a:off x="2400693" y="2887331"/>
            <a:ext cx="151457" cy="444294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0" idx="1"/>
          </p:cNvCxnSpPr>
          <p:nvPr/>
        </p:nvCxnSpPr>
        <p:spPr>
          <a:xfrm flipV="1">
            <a:off x="2552150" y="2901476"/>
            <a:ext cx="1019453" cy="430149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3"/>
          </p:cNvCxnSpPr>
          <p:nvPr/>
        </p:nvCxnSpPr>
        <p:spPr>
          <a:xfrm>
            <a:off x="2400693" y="2887331"/>
            <a:ext cx="362829" cy="44640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0" idx="1"/>
          </p:cNvCxnSpPr>
          <p:nvPr/>
        </p:nvCxnSpPr>
        <p:spPr>
          <a:xfrm flipV="1">
            <a:off x="3196859" y="2901476"/>
            <a:ext cx="374745" cy="43226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3"/>
          </p:cNvCxnSpPr>
          <p:nvPr/>
        </p:nvCxnSpPr>
        <p:spPr>
          <a:xfrm>
            <a:off x="2400693" y="2887331"/>
            <a:ext cx="796166" cy="44640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0" idx="1"/>
          </p:cNvCxnSpPr>
          <p:nvPr/>
        </p:nvCxnSpPr>
        <p:spPr>
          <a:xfrm flipV="1">
            <a:off x="2763523" y="2901476"/>
            <a:ext cx="808081" cy="43226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3"/>
          </p:cNvCxnSpPr>
          <p:nvPr/>
        </p:nvCxnSpPr>
        <p:spPr>
          <a:xfrm>
            <a:off x="2400693" y="2887331"/>
            <a:ext cx="1008266" cy="444294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0" idx="1"/>
          </p:cNvCxnSpPr>
          <p:nvPr/>
        </p:nvCxnSpPr>
        <p:spPr>
          <a:xfrm flipV="1">
            <a:off x="3408959" y="2901476"/>
            <a:ext cx="162645" cy="430149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0"/>
          </p:cNvCxnSpPr>
          <p:nvPr/>
        </p:nvCxnSpPr>
        <p:spPr>
          <a:xfrm flipV="1">
            <a:off x="2313188" y="3605956"/>
            <a:ext cx="238962" cy="36841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0"/>
          </p:cNvCxnSpPr>
          <p:nvPr/>
        </p:nvCxnSpPr>
        <p:spPr>
          <a:xfrm flipV="1">
            <a:off x="2313188" y="3608067"/>
            <a:ext cx="450334" cy="366306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0"/>
          </p:cNvCxnSpPr>
          <p:nvPr/>
        </p:nvCxnSpPr>
        <p:spPr>
          <a:xfrm flipV="1">
            <a:off x="2313188" y="3608067"/>
            <a:ext cx="883671" cy="366306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0"/>
          </p:cNvCxnSpPr>
          <p:nvPr/>
        </p:nvCxnSpPr>
        <p:spPr>
          <a:xfrm flipV="1">
            <a:off x="2313188" y="3605956"/>
            <a:ext cx="1095770" cy="36841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1" idx="0"/>
          </p:cNvCxnSpPr>
          <p:nvPr/>
        </p:nvCxnSpPr>
        <p:spPr>
          <a:xfrm>
            <a:off x="2552150" y="3605956"/>
            <a:ext cx="1103432" cy="378872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1" idx="0"/>
          </p:cNvCxnSpPr>
          <p:nvPr/>
        </p:nvCxnSpPr>
        <p:spPr>
          <a:xfrm>
            <a:off x="2763523" y="3608067"/>
            <a:ext cx="892060" cy="376761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1" idx="0"/>
          </p:cNvCxnSpPr>
          <p:nvPr/>
        </p:nvCxnSpPr>
        <p:spPr>
          <a:xfrm>
            <a:off x="3196859" y="3608067"/>
            <a:ext cx="458723" cy="376761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1" idx="0"/>
          </p:cNvCxnSpPr>
          <p:nvPr/>
        </p:nvCxnSpPr>
        <p:spPr>
          <a:xfrm>
            <a:off x="3408959" y="3605956"/>
            <a:ext cx="246624" cy="378872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446400" y="3040661"/>
            <a:ext cx="1068308" cy="70705"/>
          </a:xfrm>
          <a:prstGeom prst="ellipse">
            <a:avLst/>
          </a:prstGeom>
          <a:solidFill>
            <a:srgbClr val="0096D6"/>
          </a:solidFill>
          <a:ln w="3175">
            <a:solidFill>
              <a:schemeClr val="tx1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 smtClean="0"/>
              <a:t>VPC</a:t>
            </a:r>
            <a:endParaRPr lang="en-US" sz="400" dirty="0" smtClean="0"/>
          </a:p>
        </p:txBody>
      </p:sp>
      <p:sp>
        <p:nvSpPr>
          <p:cNvPr id="41" name="Oval 40"/>
          <p:cNvSpPr/>
          <p:nvPr/>
        </p:nvSpPr>
        <p:spPr>
          <a:xfrm>
            <a:off x="2384860" y="3814652"/>
            <a:ext cx="1196757" cy="66339"/>
          </a:xfrm>
          <a:prstGeom prst="ellipse">
            <a:avLst/>
          </a:prstGeom>
          <a:solidFill>
            <a:srgbClr val="0096D6"/>
          </a:solidFill>
          <a:ln w="3175">
            <a:solidFill>
              <a:schemeClr val="tx1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 smtClean="0"/>
              <a:t>VPC</a:t>
            </a:r>
            <a:endParaRPr lang="en-US" sz="4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3358732" y="4254754"/>
            <a:ext cx="610937" cy="167256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400" dirty="0" err="1" smtClean="0"/>
              <a:t>7k</a:t>
            </a:r>
            <a:r>
              <a:rPr lang="en-US" sz="400" dirty="0" smtClean="0"/>
              <a:t>-</a:t>
            </a:r>
            <a:r>
              <a:rPr lang="en-US" altLang="zh-CN" sz="400" dirty="0" smtClean="0"/>
              <a:t>2</a:t>
            </a:r>
            <a:endParaRPr lang="en-US" sz="400" dirty="0" smtClean="0"/>
          </a:p>
          <a:p>
            <a:pPr algn="ctr">
              <a:lnSpc>
                <a:spcPct val="70000"/>
              </a:lnSpc>
            </a:pPr>
            <a:r>
              <a:rPr lang="en-US" altLang="zh-CN" sz="400" dirty="0" err="1" smtClean="0"/>
              <a:t>Agg</a:t>
            </a:r>
            <a:r>
              <a:rPr lang="en-US" sz="400" dirty="0" err="1" smtClean="0"/>
              <a:t>-VDC</a:t>
            </a:r>
            <a:r>
              <a:rPr lang="en-US" altLang="zh-CN" sz="400" dirty="0" err="1" smtClean="0"/>
              <a:t>1</a:t>
            </a:r>
            <a:endParaRPr lang="en-US" sz="400" dirty="0"/>
          </a:p>
        </p:txBody>
      </p:sp>
      <p:sp>
        <p:nvSpPr>
          <p:cNvPr id="43" name="Rounded Rectangle 42"/>
          <p:cNvSpPr/>
          <p:nvPr/>
        </p:nvSpPr>
        <p:spPr>
          <a:xfrm>
            <a:off x="2130500" y="2575131"/>
            <a:ext cx="341935" cy="536235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sys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 smtClean="0"/>
          </a:p>
        </p:txBody>
      </p:sp>
      <p:sp>
        <p:nvSpPr>
          <p:cNvPr id="44" name="Rounded Rectangle 43"/>
          <p:cNvSpPr/>
          <p:nvPr/>
        </p:nvSpPr>
        <p:spPr>
          <a:xfrm>
            <a:off x="2130500" y="3880583"/>
            <a:ext cx="341935" cy="487258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sys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057735" y="2600597"/>
            <a:ext cx="494416" cy="16725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400" dirty="0" err="1" smtClean="0"/>
              <a:t>7k</a:t>
            </a:r>
            <a:r>
              <a:rPr lang="en-US" sz="400" dirty="0" smtClean="0"/>
              <a:t>-1</a:t>
            </a:r>
          </a:p>
          <a:p>
            <a:pPr algn="ctr">
              <a:lnSpc>
                <a:spcPct val="70000"/>
              </a:lnSpc>
            </a:pPr>
            <a:r>
              <a:rPr lang="en-US" sz="400" dirty="0" smtClean="0"/>
              <a:t>Core-</a:t>
            </a:r>
            <a:r>
              <a:rPr lang="en-US" sz="400" dirty="0" err="1" smtClean="0"/>
              <a:t>VDC</a:t>
            </a:r>
            <a:endParaRPr lang="en-US" sz="400" dirty="0"/>
          </a:p>
        </p:txBody>
      </p:sp>
      <p:sp>
        <p:nvSpPr>
          <p:cNvPr id="46" name="Rectangle 45"/>
          <p:cNvSpPr/>
          <p:nvPr/>
        </p:nvSpPr>
        <p:spPr>
          <a:xfrm>
            <a:off x="2024899" y="4244768"/>
            <a:ext cx="543477" cy="167256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400" dirty="0" err="1" smtClean="0"/>
              <a:t>7k</a:t>
            </a:r>
            <a:r>
              <a:rPr lang="en-US" sz="400" dirty="0" smtClean="0"/>
              <a:t>-1</a:t>
            </a:r>
          </a:p>
          <a:p>
            <a:pPr algn="ctr">
              <a:lnSpc>
                <a:spcPct val="70000"/>
              </a:lnSpc>
            </a:pPr>
            <a:r>
              <a:rPr lang="en-US" altLang="zh-CN" sz="400" dirty="0" err="1" smtClean="0"/>
              <a:t>Agg</a:t>
            </a:r>
            <a:r>
              <a:rPr lang="en-US" sz="400" dirty="0" err="1" smtClean="0"/>
              <a:t>-VDC</a:t>
            </a:r>
            <a:r>
              <a:rPr lang="en-US" altLang="zh-CN" sz="400" dirty="0" err="1" smtClean="0"/>
              <a:t>1</a:t>
            </a:r>
            <a:endParaRPr lang="en-US" sz="4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2410175" y="4097776"/>
            <a:ext cx="1162375" cy="0"/>
          </a:xfrm>
          <a:prstGeom prst="line">
            <a:avLst/>
          </a:prstGeom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82767" y="4122715"/>
            <a:ext cx="1199301" cy="0"/>
          </a:xfrm>
          <a:prstGeom prst="line">
            <a:avLst/>
          </a:prstGeom>
          <a:ln w="31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941022" y="4060367"/>
            <a:ext cx="49442" cy="124696"/>
          </a:xfrm>
          <a:prstGeom prst="ellipse">
            <a:avLst/>
          </a:prstGeom>
          <a:noFill/>
          <a:ln w="3175">
            <a:solidFill>
              <a:schemeClr val="tx2">
                <a:lumMod val="20000"/>
                <a:lumOff val="80000"/>
              </a:schemeClr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 smtClean="0"/>
          </a:p>
        </p:txBody>
      </p:sp>
      <p:pic>
        <p:nvPicPr>
          <p:cNvPr id="60" name="Picture 338" descr="DC3 Icon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993184" y="3984828"/>
            <a:ext cx="173046" cy="27837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>
            <a:glow rad="101600">
              <a:srgbClr val="008000">
                <a:alpha val="75000"/>
              </a:srgbClr>
            </a:glow>
          </a:effectLst>
        </p:spPr>
      </p:pic>
      <p:sp>
        <p:nvSpPr>
          <p:cNvPr id="61" name="Rounded Rectangle 60"/>
          <p:cNvSpPr/>
          <p:nvPr/>
        </p:nvSpPr>
        <p:spPr>
          <a:xfrm>
            <a:off x="3905998" y="3880991"/>
            <a:ext cx="341935" cy="487258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sys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3782856" y="4254754"/>
            <a:ext cx="610937" cy="167256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400" dirty="0" err="1" smtClean="0"/>
              <a:t>7k</a:t>
            </a:r>
            <a:r>
              <a:rPr lang="en-US" sz="400" dirty="0" smtClean="0"/>
              <a:t>-</a:t>
            </a:r>
            <a:r>
              <a:rPr lang="en-US" altLang="zh-CN" sz="400" dirty="0" smtClean="0"/>
              <a:t>2</a:t>
            </a:r>
            <a:endParaRPr lang="en-US" sz="400" dirty="0" smtClean="0"/>
          </a:p>
          <a:p>
            <a:pPr algn="ctr">
              <a:lnSpc>
                <a:spcPct val="70000"/>
              </a:lnSpc>
            </a:pPr>
            <a:r>
              <a:rPr lang="en-US" altLang="zh-CN" sz="400" dirty="0" err="1" smtClean="0"/>
              <a:t>Agg</a:t>
            </a:r>
            <a:r>
              <a:rPr lang="en-US" sz="400" dirty="0" err="1" smtClean="0"/>
              <a:t>-VDC</a:t>
            </a:r>
            <a:r>
              <a:rPr lang="en-US" altLang="zh-CN" sz="400" dirty="0" err="1" smtClean="0"/>
              <a:t>2</a:t>
            </a:r>
            <a:endParaRPr lang="en-US" sz="400" dirty="0"/>
          </a:p>
        </p:txBody>
      </p:sp>
      <p:pic>
        <p:nvPicPr>
          <p:cNvPr id="63" name="Picture 338" descr="DC3 Icon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770150" y="3984828"/>
            <a:ext cx="173046" cy="27837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>
            <a:glow rad="101600">
              <a:srgbClr val="008000">
                <a:alpha val="75000"/>
              </a:srgbClr>
            </a:glow>
          </a:effectLst>
        </p:spPr>
      </p:pic>
      <p:sp>
        <p:nvSpPr>
          <p:cNvPr id="64" name="Rounded Rectangle 63"/>
          <p:cNvSpPr/>
          <p:nvPr/>
        </p:nvSpPr>
        <p:spPr>
          <a:xfrm>
            <a:off x="1682964" y="3880991"/>
            <a:ext cx="341935" cy="487258"/>
          </a:xfrm>
          <a:prstGeom prst="roundRect">
            <a:avLst/>
          </a:prstGeom>
          <a:noFill/>
          <a:ln w="3175">
            <a:solidFill>
              <a:schemeClr val="tx1"/>
            </a:solidFill>
            <a:prstDash val="sys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1589298" y="4244768"/>
            <a:ext cx="543477" cy="167256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400" dirty="0" err="1" smtClean="0"/>
              <a:t>7k</a:t>
            </a:r>
            <a:r>
              <a:rPr lang="en-US" sz="400" dirty="0" smtClean="0"/>
              <a:t>-1</a:t>
            </a:r>
          </a:p>
          <a:p>
            <a:pPr algn="ctr">
              <a:lnSpc>
                <a:spcPct val="70000"/>
              </a:lnSpc>
            </a:pPr>
            <a:r>
              <a:rPr lang="en-US" altLang="zh-CN" sz="400" dirty="0" err="1" smtClean="0"/>
              <a:t>Agg</a:t>
            </a:r>
            <a:r>
              <a:rPr lang="en-US" sz="400" dirty="0" err="1" smtClean="0"/>
              <a:t>-VDC</a:t>
            </a:r>
            <a:r>
              <a:rPr lang="en-US" altLang="zh-CN" sz="400" dirty="0" err="1" smtClean="0"/>
              <a:t>2</a:t>
            </a:r>
            <a:endParaRPr lang="en-US" sz="400" dirty="0"/>
          </a:p>
        </p:txBody>
      </p:sp>
      <p:grpSp>
        <p:nvGrpSpPr>
          <p:cNvPr id="1341" name="Group 63"/>
          <p:cNvGrpSpPr/>
          <p:nvPr/>
        </p:nvGrpSpPr>
        <p:grpSpPr>
          <a:xfrm>
            <a:off x="1308951" y="5333655"/>
            <a:ext cx="1012981" cy="337341"/>
            <a:chOff x="1907704" y="4509120"/>
            <a:chExt cx="1076678" cy="360040"/>
          </a:xfrm>
        </p:grpSpPr>
        <p:pic>
          <p:nvPicPr>
            <p:cNvPr id="104" name="Picture 10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07704" y="4509120"/>
              <a:ext cx="5726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6" name="Picture 10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11760" y="4509120"/>
              <a:ext cx="572622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8" name="Straight Connector 107"/>
            <p:cNvCxnSpPr>
              <a:stCxn id="104" idx="3"/>
              <a:endCxn id="106" idx="1"/>
            </p:cNvCxnSpPr>
            <p:nvPr/>
          </p:nvCxnSpPr>
          <p:spPr>
            <a:xfrm flipH="1">
              <a:off x="2411760" y="4689140"/>
              <a:ext cx="685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8" name="Group 66"/>
          <p:cNvGrpSpPr/>
          <p:nvPr/>
        </p:nvGrpSpPr>
        <p:grpSpPr>
          <a:xfrm>
            <a:off x="2663909" y="5333655"/>
            <a:ext cx="1219463" cy="337341"/>
            <a:chOff x="1475506" y="3645024"/>
            <a:chExt cx="1512318" cy="395288"/>
          </a:xfrm>
        </p:grpSpPr>
        <p:grpSp>
          <p:nvGrpSpPr>
            <p:cNvPr id="1355" name="Group 132"/>
            <p:cNvGrpSpPr>
              <a:grpSpLocks/>
            </p:cNvGrpSpPr>
            <p:nvPr/>
          </p:nvGrpSpPr>
          <p:grpSpPr bwMode="auto">
            <a:xfrm>
              <a:off x="1475506" y="3645024"/>
              <a:ext cx="792163" cy="395288"/>
              <a:chOff x="4037" y="1378"/>
              <a:chExt cx="324" cy="215"/>
            </a:xfrm>
          </p:grpSpPr>
          <p:pic>
            <p:nvPicPr>
              <p:cNvPr id="129" name="Picture 100" descr="catalyst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037" y="1378"/>
                <a:ext cx="324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362" name="Group 134"/>
              <p:cNvGrpSpPr>
                <a:grpSpLocks/>
              </p:cNvGrpSpPr>
              <p:nvPr/>
            </p:nvGrpSpPr>
            <p:grpSpPr bwMode="auto">
              <a:xfrm>
                <a:off x="4059" y="1502"/>
                <a:ext cx="182" cy="52"/>
                <a:chOff x="3248" y="4059"/>
                <a:chExt cx="378" cy="97"/>
              </a:xfrm>
            </p:grpSpPr>
            <p:sp>
              <p:nvSpPr>
                <p:cNvPr id="131" name="Freeform 135"/>
                <p:cNvSpPr>
                  <a:spLocks noChangeAspect="1"/>
                </p:cNvSpPr>
                <p:nvPr/>
              </p:nvSpPr>
              <p:spPr bwMode="auto">
                <a:xfrm>
                  <a:off x="3248" y="4099"/>
                  <a:ext cx="149" cy="17"/>
                </a:xfrm>
                <a:custGeom>
                  <a:avLst/>
                  <a:gdLst/>
                  <a:ahLst/>
                  <a:cxnLst>
                    <a:cxn ang="0">
                      <a:pos x="193" y="20"/>
                    </a:cxn>
                    <a:cxn ang="0">
                      <a:pos x="46" y="20"/>
                    </a:cxn>
                    <a:cxn ang="0">
                      <a:pos x="46" y="0"/>
                    </a:cxn>
                    <a:cxn ang="0">
                      <a:pos x="0" y="40"/>
                    </a:cxn>
                    <a:cxn ang="0">
                      <a:pos x="46" y="86"/>
                    </a:cxn>
                    <a:cxn ang="0">
                      <a:pos x="46" y="66"/>
                    </a:cxn>
                    <a:cxn ang="0">
                      <a:pos x="193" y="66"/>
                    </a:cxn>
                    <a:cxn ang="0">
                      <a:pos x="193" y="20"/>
                    </a:cxn>
                  </a:cxnLst>
                  <a:rect l="0" t="0" r="r" b="b"/>
                  <a:pathLst>
                    <a:path w="193" h="86">
                      <a:moveTo>
                        <a:pt x="193" y="20"/>
                      </a:moveTo>
                      <a:lnTo>
                        <a:pt x="46" y="20"/>
                      </a:lnTo>
                      <a:lnTo>
                        <a:pt x="46" y="0"/>
                      </a:lnTo>
                      <a:lnTo>
                        <a:pt x="0" y="40"/>
                      </a:lnTo>
                      <a:lnTo>
                        <a:pt x="46" y="86"/>
                      </a:lnTo>
                      <a:lnTo>
                        <a:pt x="46" y="66"/>
                      </a:lnTo>
                      <a:lnTo>
                        <a:pt x="193" y="66"/>
                      </a:lnTo>
                      <a:lnTo>
                        <a:pt x="193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136"/>
                <p:cNvSpPr>
                  <a:spLocks noChangeAspect="1"/>
                </p:cNvSpPr>
                <p:nvPr/>
              </p:nvSpPr>
              <p:spPr bwMode="auto">
                <a:xfrm>
                  <a:off x="3416" y="4059"/>
                  <a:ext cx="42" cy="38"/>
                </a:xfrm>
                <a:custGeom>
                  <a:avLst/>
                  <a:gdLst/>
                  <a:ahLst/>
                  <a:cxnLst>
                    <a:cxn ang="0">
                      <a:pos x="66" y="194"/>
                    </a:cxn>
                    <a:cxn ang="0">
                      <a:pos x="66" y="41"/>
                    </a:cxn>
                    <a:cxn ang="0">
                      <a:pos x="86" y="41"/>
                    </a:cxn>
                    <a:cxn ang="0">
                      <a:pos x="46" y="0"/>
                    </a:cxn>
                    <a:cxn ang="0">
                      <a:pos x="0" y="41"/>
                    </a:cxn>
                    <a:cxn ang="0">
                      <a:pos x="20" y="41"/>
                    </a:cxn>
                    <a:cxn ang="0">
                      <a:pos x="20" y="194"/>
                    </a:cxn>
                    <a:cxn ang="0">
                      <a:pos x="66" y="194"/>
                    </a:cxn>
                  </a:cxnLst>
                  <a:rect l="0" t="0" r="r" b="b"/>
                  <a:pathLst>
                    <a:path w="86" h="194">
                      <a:moveTo>
                        <a:pt x="66" y="194"/>
                      </a:moveTo>
                      <a:lnTo>
                        <a:pt x="66" y="41"/>
                      </a:lnTo>
                      <a:lnTo>
                        <a:pt x="86" y="41"/>
                      </a:lnTo>
                      <a:lnTo>
                        <a:pt x="46" y="0"/>
                      </a:lnTo>
                      <a:lnTo>
                        <a:pt x="0" y="41"/>
                      </a:lnTo>
                      <a:lnTo>
                        <a:pt x="20" y="41"/>
                      </a:lnTo>
                      <a:lnTo>
                        <a:pt x="20" y="194"/>
                      </a:lnTo>
                      <a:lnTo>
                        <a:pt x="66" y="1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137"/>
                <p:cNvSpPr>
                  <a:spLocks noChangeAspect="1"/>
                </p:cNvSpPr>
                <p:nvPr/>
              </p:nvSpPr>
              <p:spPr bwMode="auto">
                <a:xfrm>
                  <a:off x="3477" y="4099"/>
                  <a:ext cx="149" cy="17"/>
                </a:xfrm>
                <a:custGeom>
                  <a:avLst/>
                  <a:gdLst/>
                  <a:ahLst/>
                  <a:cxnLst>
                    <a:cxn ang="0">
                      <a:pos x="0" y="66"/>
                    </a:cxn>
                    <a:cxn ang="0">
                      <a:pos x="152" y="66"/>
                    </a:cxn>
                    <a:cxn ang="0">
                      <a:pos x="152" y="86"/>
                    </a:cxn>
                    <a:cxn ang="0">
                      <a:pos x="193" y="40"/>
                    </a:cxn>
                    <a:cxn ang="0">
                      <a:pos x="152" y="0"/>
                    </a:cxn>
                    <a:cxn ang="0">
                      <a:pos x="152" y="20"/>
                    </a:cxn>
                    <a:cxn ang="0">
                      <a:pos x="0" y="20"/>
                    </a:cxn>
                    <a:cxn ang="0">
                      <a:pos x="0" y="66"/>
                    </a:cxn>
                  </a:cxnLst>
                  <a:rect l="0" t="0" r="r" b="b"/>
                  <a:pathLst>
                    <a:path w="193" h="86">
                      <a:moveTo>
                        <a:pt x="0" y="66"/>
                      </a:moveTo>
                      <a:lnTo>
                        <a:pt x="152" y="66"/>
                      </a:lnTo>
                      <a:lnTo>
                        <a:pt x="152" y="86"/>
                      </a:lnTo>
                      <a:lnTo>
                        <a:pt x="193" y="40"/>
                      </a:lnTo>
                      <a:lnTo>
                        <a:pt x="152" y="0"/>
                      </a:lnTo>
                      <a:lnTo>
                        <a:pt x="152" y="20"/>
                      </a:lnTo>
                      <a:lnTo>
                        <a:pt x="0" y="20"/>
                      </a:lnTo>
                      <a:lnTo>
                        <a:pt x="0" y="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138"/>
                <p:cNvSpPr>
                  <a:spLocks noChangeAspect="1"/>
                </p:cNvSpPr>
                <p:nvPr/>
              </p:nvSpPr>
              <p:spPr bwMode="auto">
                <a:xfrm>
                  <a:off x="3416" y="4118"/>
                  <a:ext cx="44" cy="38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0" y="153"/>
                    </a:cxn>
                    <a:cxn ang="0">
                      <a:pos x="0" y="153"/>
                    </a:cxn>
                    <a:cxn ang="0">
                      <a:pos x="46" y="193"/>
                    </a:cxn>
                    <a:cxn ang="0">
                      <a:pos x="86" y="153"/>
                    </a:cxn>
                    <a:cxn ang="0">
                      <a:pos x="66" y="153"/>
                    </a:cxn>
                    <a:cxn ang="0">
                      <a:pos x="66" y="0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86" h="193">
                      <a:moveTo>
                        <a:pt x="20" y="0"/>
                      </a:moveTo>
                      <a:lnTo>
                        <a:pt x="20" y="153"/>
                      </a:lnTo>
                      <a:lnTo>
                        <a:pt x="0" y="153"/>
                      </a:lnTo>
                      <a:lnTo>
                        <a:pt x="46" y="193"/>
                      </a:lnTo>
                      <a:lnTo>
                        <a:pt x="86" y="153"/>
                      </a:lnTo>
                      <a:lnTo>
                        <a:pt x="66" y="153"/>
                      </a:lnTo>
                      <a:lnTo>
                        <a:pt x="66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Oval 139"/>
                <p:cNvSpPr>
                  <a:spLocks noChangeArrowheads="1"/>
                </p:cNvSpPr>
                <p:nvPr/>
              </p:nvSpPr>
              <p:spPr bwMode="auto">
                <a:xfrm rot="3969529" flipV="1">
                  <a:off x="3422" y="4008"/>
                  <a:ext cx="29" cy="202"/>
                </a:xfrm>
                <a:prstGeom prst="ellipse">
                  <a:avLst/>
                </a:prstGeom>
                <a:noFill/>
                <a:ln w="635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Oval 140"/>
                <p:cNvSpPr>
                  <a:spLocks noChangeArrowheads="1"/>
                </p:cNvSpPr>
                <p:nvPr/>
              </p:nvSpPr>
              <p:spPr bwMode="auto">
                <a:xfrm rot="-3969529">
                  <a:off x="3422" y="4008"/>
                  <a:ext cx="29" cy="202"/>
                </a:xfrm>
                <a:prstGeom prst="ellipse">
                  <a:avLst/>
                </a:prstGeom>
                <a:noFill/>
                <a:ln w="635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Oval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3385" y="4082"/>
                  <a:ext cx="101" cy="5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3399">
                        <a:gamma/>
                        <a:shade val="46275"/>
                        <a:invGamma/>
                      </a:srgbClr>
                    </a:gs>
                    <a:gs pos="100000">
                      <a:srgbClr val="00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3399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pPr>
                    <a:lnSpc>
                      <a:spcPct val="100000"/>
                    </a:lnSpc>
                  </a:pPr>
                  <a:endParaRPr lang="zh-CN" altLang="en-US" sz="900">
                    <a:solidFill>
                      <a:schemeClr val="bg1"/>
                    </a:solidFill>
                    <a:effectLst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1369" name="Group 132"/>
            <p:cNvGrpSpPr>
              <a:grpSpLocks/>
            </p:cNvGrpSpPr>
            <p:nvPr/>
          </p:nvGrpSpPr>
          <p:grpSpPr bwMode="auto">
            <a:xfrm>
              <a:off x="2195661" y="3645024"/>
              <a:ext cx="792163" cy="395288"/>
              <a:chOff x="4037" y="1378"/>
              <a:chExt cx="324" cy="215"/>
            </a:xfrm>
          </p:grpSpPr>
          <p:pic>
            <p:nvPicPr>
              <p:cNvPr id="113" name="Picture 100" descr="catalyst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037" y="1378"/>
                <a:ext cx="324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1376" name="Group 134"/>
              <p:cNvGrpSpPr>
                <a:grpSpLocks/>
              </p:cNvGrpSpPr>
              <p:nvPr/>
            </p:nvGrpSpPr>
            <p:grpSpPr bwMode="auto">
              <a:xfrm>
                <a:off x="4059" y="1502"/>
                <a:ext cx="182" cy="52"/>
                <a:chOff x="3248" y="4059"/>
                <a:chExt cx="378" cy="97"/>
              </a:xfrm>
            </p:grpSpPr>
            <p:sp>
              <p:nvSpPr>
                <p:cNvPr id="115" name="Freeform 135"/>
                <p:cNvSpPr>
                  <a:spLocks noChangeAspect="1"/>
                </p:cNvSpPr>
                <p:nvPr/>
              </p:nvSpPr>
              <p:spPr bwMode="auto">
                <a:xfrm>
                  <a:off x="3248" y="4099"/>
                  <a:ext cx="149" cy="17"/>
                </a:xfrm>
                <a:custGeom>
                  <a:avLst/>
                  <a:gdLst/>
                  <a:ahLst/>
                  <a:cxnLst>
                    <a:cxn ang="0">
                      <a:pos x="193" y="20"/>
                    </a:cxn>
                    <a:cxn ang="0">
                      <a:pos x="46" y="20"/>
                    </a:cxn>
                    <a:cxn ang="0">
                      <a:pos x="46" y="0"/>
                    </a:cxn>
                    <a:cxn ang="0">
                      <a:pos x="0" y="40"/>
                    </a:cxn>
                    <a:cxn ang="0">
                      <a:pos x="46" y="86"/>
                    </a:cxn>
                    <a:cxn ang="0">
                      <a:pos x="46" y="66"/>
                    </a:cxn>
                    <a:cxn ang="0">
                      <a:pos x="193" y="66"/>
                    </a:cxn>
                    <a:cxn ang="0">
                      <a:pos x="193" y="20"/>
                    </a:cxn>
                  </a:cxnLst>
                  <a:rect l="0" t="0" r="r" b="b"/>
                  <a:pathLst>
                    <a:path w="193" h="86">
                      <a:moveTo>
                        <a:pt x="193" y="20"/>
                      </a:moveTo>
                      <a:lnTo>
                        <a:pt x="46" y="20"/>
                      </a:lnTo>
                      <a:lnTo>
                        <a:pt x="46" y="0"/>
                      </a:lnTo>
                      <a:lnTo>
                        <a:pt x="0" y="40"/>
                      </a:lnTo>
                      <a:lnTo>
                        <a:pt x="46" y="86"/>
                      </a:lnTo>
                      <a:lnTo>
                        <a:pt x="46" y="66"/>
                      </a:lnTo>
                      <a:lnTo>
                        <a:pt x="193" y="66"/>
                      </a:lnTo>
                      <a:lnTo>
                        <a:pt x="193" y="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136"/>
                <p:cNvSpPr>
                  <a:spLocks noChangeAspect="1"/>
                </p:cNvSpPr>
                <p:nvPr/>
              </p:nvSpPr>
              <p:spPr bwMode="auto">
                <a:xfrm>
                  <a:off x="3416" y="4059"/>
                  <a:ext cx="42" cy="38"/>
                </a:xfrm>
                <a:custGeom>
                  <a:avLst/>
                  <a:gdLst/>
                  <a:ahLst/>
                  <a:cxnLst>
                    <a:cxn ang="0">
                      <a:pos x="66" y="194"/>
                    </a:cxn>
                    <a:cxn ang="0">
                      <a:pos x="66" y="41"/>
                    </a:cxn>
                    <a:cxn ang="0">
                      <a:pos x="86" y="41"/>
                    </a:cxn>
                    <a:cxn ang="0">
                      <a:pos x="46" y="0"/>
                    </a:cxn>
                    <a:cxn ang="0">
                      <a:pos x="0" y="41"/>
                    </a:cxn>
                    <a:cxn ang="0">
                      <a:pos x="20" y="41"/>
                    </a:cxn>
                    <a:cxn ang="0">
                      <a:pos x="20" y="194"/>
                    </a:cxn>
                    <a:cxn ang="0">
                      <a:pos x="66" y="194"/>
                    </a:cxn>
                  </a:cxnLst>
                  <a:rect l="0" t="0" r="r" b="b"/>
                  <a:pathLst>
                    <a:path w="86" h="194">
                      <a:moveTo>
                        <a:pt x="66" y="194"/>
                      </a:moveTo>
                      <a:lnTo>
                        <a:pt x="66" y="41"/>
                      </a:lnTo>
                      <a:lnTo>
                        <a:pt x="86" y="41"/>
                      </a:lnTo>
                      <a:lnTo>
                        <a:pt x="46" y="0"/>
                      </a:lnTo>
                      <a:lnTo>
                        <a:pt x="0" y="41"/>
                      </a:lnTo>
                      <a:lnTo>
                        <a:pt x="20" y="41"/>
                      </a:lnTo>
                      <a:lnTo>
                        <a:pt x="20" y="194"/>
                      </a:lnTo>
                      <a:lnTo>
                        <a:pt x="66" y="19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137"/>
                <p:cNvSpPr>
                  <a:spLocks noChangeAspect="1"/>
                </p:cNvSpPr>
                <p:nvPr/>
              </p:nvSpPr>
              <p:spPr bwMode="auto">
                <a:xfrm>
                  <a:off x="3477" y="4099"/>
                  <a:ext cx="149" cy="17"/>
                </a:xfrm>
                <a:custGeom>
                  <a:avLst/>
                  <a:gdLst/>
                  <a:ahLst/>
                  <a:cxnLst>
                    <a:cxn ang="0">
                      <a:pos x="0" y="66"/>
                    </a:cxn>
                    <a:cxn ang="0">
                      <a:pos x="152" y="66"/>
                    </a:cxn>
                    <a:cxn ang="0">
                      <a:pos x="152" y="86"/>
                    </a:cxn>
                    <a:cxn ang="0">
                      <a:pos x="193" y="40"/>
                    </a:cxn>
                    <a:cxn ang="0">
                      <a:pos x="152" y="0"/>
                    </a:cxn>
                    <a:cxn ang="0">
                      <a:pos x="152" y="20"/>
                    </a:cxn>
                    <a:cxn ang="0">
                      <a:pos x="0" y="20"/>
                    </a:cxn>
                    <a:cxn ang="0">
                      <a:pos x="0" y="66"/>
                    </a:cxn>
                  </a:cxnLst>
                  <a:rect l="0" t="0" r="r" b="b"/>
                  <a:pathLst>
                    <a:path w="193" h="86">
                      <a:moveTo>
                        <a:pt x="0" y="66"/>
                      </a:moveTo>
                      <a:lnTo>
                        <a:pt x="152" y="66"/>
                      </a:lnTo>
                      <a:lnTo>
                        <a:pt x="152" y="86"/>
                      </a:lnTo>
                      <a:lnTo>
                        <a:pt x="193" y="40"/>
                      </a:lnTo>
                      <a:lnTo>
                        <a:pt x="152" y="0"/>
                      </a:lnTo>
                      <a:lnTo>
                        <a:pt x="152" y="20"/>
                      </a:lnTo>
                      <a:lnTo>
                        <a:pt x="0" y="20"/>
                      </a:lnTo>
                      <a:lnTo>
                        <a:pt x="0" y="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138"/>
                <p:cNvSpPr>
                  <a:spLocks noChangeAspect="1"/>
                </p:cNvSpPr>
                <p:nvPr/>
              </p:nvSpPr>
              <p:spPr bwMode="auto">
                <a:xfrm>
                  <a:off x="3416" y="4118"/>
                  <a:ext cx="44" cy="38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0" y="153"/>
                    </a:cxn>
                    <a:cxn ang="0">
                      <a:pos x="0" y="153"/>
                    </a:cxn>
                    <a:cxn ang="0">
                      <a:pos x="46" y="193"/>
                    </a:cxn>
                    <a:cxn ang="0">
                      <a:pos x="86" y="153"/>
                    </a:cxn>
                    <a:cxn ang="0">
                      <a:pos x="66" y="153"/>
                    </a:cxn>
                    <a:cxn ang="0">
                      <a:pos x="66" y="0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86" h="193">
                      <a:moveTo>
                        <a:pt x="20" y="0"/>
                      </a:moveTo>
                      <a:lnTo>
                        <a:pt x="20" y="153"/>
                      </a:lnTo>
                      <a:lnTo>
                        <a:pt x="0" y="153"/>
                      </a:lnTo>
                      <a:lnTo>
                        <a:pt x="46" y="193"/>
                      </a:lnTo>
                      <a:lnTo>
                        <a:pt x="86" y="153"/>
                      </a:lnTo>
                      <a:lnTo>
                        <a:pt x="66" y="153"/>
                      </a:lnTo>
                      <a:lnTo>
                        <a:pt x="66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Oval 139"/>
                <p:cNvSpPr>
                  <a:spLocks noChangeArrowheads="1"/>
                </p:cNvSpPr>
                <p:nvPr/>
              </p:nvSpPr>
              <p:spPr bwMode="auto">
                <a:xfrm rot="3969529" flipV="1">
                  <a:off x="3422" y="4008"/>
                  <a:ext cx="29" cy="202"/>
                </a:xfrm>
                <a:prstGeom prst="ellipse">
                  <a:avLst/>
                </a:prstGeom>
                <a:noFill/>
                <a:ln w="635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Oval 140"/>
                <p:cNvSpPr>
                  <a:spLocks noChangeArrowheads="1"/>
                </p:cNvSpPr>
                <p:nvPr/>
              </p:nvSpPr>
              <p:spPr bwMode="auto">
                <a:xfrm rot="-3969529">
                  <a:off x="3422" y="4008"/>
                  <a:ext cx="29" cy="202"/>
                </a:xfrm>
                <a:prstGeom prst="ellipse">
                  <a:avLst/>
                </a:prstGeom>
                <a:noFill/>
                <a:ln w="6350" algn="ctr">
                  <a:solidFill>
                    <a:schemeClr val="bg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Oval 141"/>
                <p:cNvSpPr>
                  <a:spLocks noChangeAspect="1" noChangeArrowheads="1"/>
                </p:cNvSpPr>
                <p:nvPr/>
              </p:nvSpPr>
              <p:spPr bwMode="auto">
                <a:xfrm>
                  <a:off x="3385" y="4082"/>
                  <a:ext cx="101" cy="5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3399">
                        <a:gamma/>
                        <a:shade val="46275"/>
                        <a:invGamma/>
                      </a:srgbClr>
                    </a:gs>
                    <a:gs pos="100000">
                      <a:srgbClr val="00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3399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/>
                <a:lstStyle/>
                <a:p>
                  <a:pPr>
                    <a:lnSpc>
                      <a:spcPct val="100000"/>
                    </a:lnSpc>
                  </a:pPr>
                  <a:endParaRPr lang="zh-CN" altLang="en-US" sz="900">
                    <a:solidFill>
                      <a:schemeClr val="bg1"/>
                    </a:solidFill>
                    <a:effectLst/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139" name="Rounded Rectangle 138"/>
          <p:cNvSpPr/>
          <p:nvPr/>
        </p:nvSpPr>
        <p:spPr>
          <a:xfrm>
            <a:off x="5331789" y="2900841"/>
            <a:ext cx="860303" cy="1196935"/>
          </a:xfrm>
          <a:prstGeom prst="roundRect">
            <a:avLst/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3" name="组合 13"/>
          <p:cNvGrpSpPr>
            <a:grpSpLocks/>
          </p:cNvGrpSpPr>
          <p:nvPr/>
        </p:nvGrpSpPr>
        <p:grpSpPr bwMode="auto">
          <a:xfrm>
            <a:off x="5604322" y="2911773"/>
            <a:ext cx="533913" cy="705019"/>
            <a:chOff x="2022421" y="2117709"/>
            <a:chExt cx="400467" cy="520681"/>
          </a:xfrm>
        </p:grpSpPr>
        <p:cxnSp>
          <p:nvCxnSpPr>
            <p:cNvPr id="141" name="直接连接符 14"/>
            <p:cNvCxnSpPr/>
            <p:nvPr/>
          </p:nvCxnSpPr>
          <p:spPr bwMode="auto">
            <a:xfrm>
              <a:off x="2022421" y="2378050"/>
              <a:ext cx="14620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2" name="Picture 5" descr="Cisco_ASA55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72545" y="2117709"/>
              <a:ext cx="350343" cy="520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" name="TextBox 34"/>
          <p:cNvSpPr txBox="1">
            <a:spLocks noChangeArrowheads="1"/>
          </p:cNvSpPr>
          <p:nvPr/>
        </p:nvSpPr>
        <p:spPr bwMode="auto">
          <a:xfrm>
            <a:off x="5188405" y="3768524"/>
            <a:ext cx="1099276" cy="34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90000"/>
              </a:lnSpc>
            </a:pPr>
            <a:r>
              <a:rPr lang="en-US" sz="1200" dirty="0" err="1" smtClean="0"/>
              <a:t>VPN</a:t>
            </a:r>
            <a:r>
              <a:rPr lang="zh-CN" altLang="en-US" sz="1200" dirty="0" smtClean="0"/>
              <a:t>资源池</a:t>
            </a:r>
            <a:endParaRPr lang="en-US" sz="1200" dirty="0" smtClean="0"/>
          </a:p>
        </p:txBody>
      </p:sp>
      <p:grpSp>
        <p:nvGrpSpPr>
          <p:cNvPr id="1390" name="组合 13"/>
          <p:cNvGrpSpPr>
            <a:grpSpLocks/>
          </p:cNvGrpSpPr>
          <p:nvPr/>
        </p:nvGrpSpPr>
        <p:grpSpPr bwMode="auto">
          <a:xfrm>
            <a:off x="5475173" y="2983169"/>
            <a:ext cx="533913" cy="705019"/>
            <a:chOff x="2022421" y="2117709"/>
            <a:chExt cx="400467" cy="520681"/>
          </a:xfrm>
        </p:grpSpPr>
        <p:cxnSp>
          <p:nvCxnSpPr>
            <p:cNvPr id="145" name="直接连接符 14"/>
            <p:cNvCxnSpPr/>
            <p:nvPr/>
          </p:nvCxnSpPr>
          <p:spPr bwMode="auto">
            <a:xfrm>
              <a:off x="2022421" y="2378050"/>
              <a:ext cx="14620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6" name="Picture 5" descr="Cisco_ASA55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72545" y="2117709"/>
              <a:ext cx="350343" cy="520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97" name="组合 13"/>
          <p:cNvGrpSpPr>
            <a:grpSpLocks/>
          </p:cNvGrpSpPr>
          <p:nvPr/>
        </p:nvGrpSpPr>
        <p:grpSpPr bwMode="auto">
          <a:xfrm>
            <a:off x="5331789" y="3054565"/>
            <a:ext cx="533913" cy="705019"/>
            <a:chOff x="2022421" y="2117709"/>
            <a:chExt cx="400467" cy="520681"/>
          </a:xfrm>
        </p:grpSpPr>
        <p:cxnSp>
          <p:nvCxnSpPr>
            <p:cNvPr id="148" name="直接连接符 14"/>
            <p:cNvCxnSpPr/>
            <p:nvPr/>
          </p:nvCxnSpPr>
          <p:spPr bwMode="auto">
            <a:xfrm>
              <a:off x="2022421" y="2378050"/>
              <a:ext cx="14620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5" descr="Cisco_ASA55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072545" y="2117709"/>
              <a:ext cx="350343" cy="520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51" name="Straight Connector 150"/>
          <p:cNvCxnSpPr>
            <a:endCxn id="149" idx="1"/>
          </p:cNvCxnSpPr>
          <p:nvPr/>
        </p:nvCxnSpPr>
        <p:spPr>
          <a:xfrm>
            <a:off x="3876356" y="2911773"/>
            <a:ext cx="1522259" cy="495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23" idx="3"/>
            <a:endCxn id="149" idx="1"/>
          </p:cNvCxnSpPr>
          <p:nvPr/>
        </p:nvCxnSpPr>
        <p:spPr>
          <a:xfrm flipV="1">
            <a:off x="3823809" y="3407075"/>
            <a:ext cx="1574806" cy="717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9" idx="1"/>
          </p:cNvCxnSpPr>
          <p:nvPr/>
        </p:nvCxnSpPr>
        <p:spPr>
          <a:xfrm flipH="1">
            <a:off x="4281987" y="3407075"/>
            <a:ext cx="1116628" cy="704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/>
          <p:cNvCxnSpPr>
            <a:stCxn id="104" idx="0"/>
            <a:endCxn id="6" idx="2"/>
          </p:cNvCxnSpPr>
          <p:nvPr/>
        </p:nvCxnSpPr>
        <p:spPr>
          <a:xfrm flipV="1">
            <a:off x="1578323" y="4441976"/>
            <a:ext cx="498139" cy="89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/>
          <p:cNvCxnSpPr>
            <a:stCxn id="104" idx="0"/>
            <a:endCxn id="7" idx="2"/>
          </p:cNvCxnSpPr>
          <p:nvPr/>
        </p:nvCxnSpPr>
        <p:spPr>
          <a:xfrm flipV="1">
            <a:off x="1578323" y="4441977"/>
            <a:ext cx="2271039" cy="89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/>
          <p:cNvCxnSpPr>
            <a:stCxn id="6" idx="2"/>
            <a:endCxn id="106" idx="0"/>
          </p:cNvCxnSpPr>
          <p:nvPr/>
        </p:nvCxnSpPr>
        <p:spPr>
          <a:xfrm flipH="1">
            <a:off x="2052559" y="4441976"/>
            <a:ext cx="23904" cy="89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/>
          <p:cNvCxnSpPr>
            <a:stCxn id="106" idx="0"/>
            <a:endCxn id="7" idx="2"/>
          </p:cNvCxnSpPr>
          <p:nvPr/>
        </p:nvCxnSpPr>
        <p:spPr>
          <a:xfrm flipV="1">
            <a:off x="2052559" y="4441977"/>
            <a:ext cx="1796804" cy="89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/>
          <p:cNvCxnSpPr>
            <a:stCxn id="6" idx="2"/>
            <a:endCxn id="129" idx="0"/>
          </p:cNvCxnSpPr>
          <p:nvPr/>
        </p:nvCxnSpPr>
        <p:spPr>
          <a:xfrm>
            <a:off x="2076462" y="4441976"/>
            <a:ext cx="906829" cy="89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/>
          <p:cNvCxnSpPr>
            <a:stCxn id="129" idx="0"/>
            <a:endCxn id="7" idx="2"/>
          </p:cNvCxnSpPr>
          <p:nvPr/>
        </p:nvCxnSpPr>
        <p:spPr>
          <a:xfrm flipV="1">
            <a:off x="2983291" y="4441977"/>
            <a:ext cx="866071" cy="89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/>
          <p:cNvCxnSpPr>
            <a:stCxn id="6" idx="2"/>
            <a:endCxn id="113" idx="0"/>
          </p:cNvCxnSpPr>
          <p:nvPr/>
        </p:nvCxnSpPr>
        <p:spPr>
          <a:xfrm>
            <a:off x="2076462" y="4441976"/>
            <a:ext cx="1487527" cy="89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/>
          <p:cNvCxnSpPr>
            <a:stCxn id="113" idx="0"/>
            <a:endCxn id="7" idx="2"/>
          </p:cNvCxnSpPr>
          <p:nvPr/>
        </p:nvCxnSpPr>
        <p:spPr>
          <a:xfrm flipV="1">
            <a:off x="3563990" y="4441977"/>
            <a:ext cx="285372" cy="89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TextBox 994"/>
          <p:cNvSpPr txBox="1"/>
          <p:nvPr/>
        </p:nvSpPr>
        <p:spPr>
          <a:xfrm>
            <a:off x="3244608" y="568599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N3K</a:t>
            </a:r>
            <a:endParaRPr lang="en-US" sz="1400" dirty="0" smtClean="0"/>
          </a:p>
        </p:txBody>
      </p:sp>
      <p:sp>
        <p:nvSpPr>
          <p:cNvPr id="996" name="TextBox 995"/>
          <p:cNvSpPr txBox="1"/>
          <p:nvPr/>
        </p:nvSpPr>
        <p:spPr>
          <a:xfrm>
            <a:off x="1251597" y="565134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C29</a:t>
            </a:r>
            <a:endParaRPr lang="en-US" sz="1400" dirty="0" smtClean="0"/>
          </a:p>
        </p:txBody>
      </p:sp>
      <p:grpSp>
        <p:nvGrpSpPr>
          <p:cNvPr id="1404" name="Group 1810"/>
          <p:cNvGrpSpPr/>
          <p:nvPr/>
        </p:nvGrpSpPr>
        <p:grpSpPr>
          <a:xfrm>
            <a:off x="4089888" y="4788894"/>
            <a:ext cx="1809649" cy="1428087"/>
            <a:chOff x="4506848" y="4005064"/>
            <a:chExt cx="2808312" cy="2304256"/>
          </a:xfrm>
        </p:grpSpPr>
        <p:cxnSp>
          <p:nvCxnSpPr>
            <p:cNvPr id="997" name="Straight Connector 996"/>
            <p:cNvCxnSpPr/>
            <p:nvPr/>
          </p:nvCxnSpPr>
          <p:spPr>
            <a:xfrm rot="5400000" flipH="1" flipV="1">
              <a:off x="5011132" y="4892472"/>
              <a:ext cx="192148" cy="1509"/>
            </a:xfrm>
            <a:prstGeom prst="line">
              <a:avLst/>
            </a:prstGeom>
            <a:ln w="63500" cmpd="dbl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312"/>
            <p:cNvGrpSpPr/>
            <p:nvPr/>
          </p:nvGrpSpPr>
          <p:grpSpPr>
            <a:xfrm>
              <a:off x="4650864" y="4917245"/>
              <a:ext cx="576064" cy="1248059"/>
              <a:chOff x="5076056" y="5133269"/>
              <a:chExt cx="695450" cy="841429"/>
            </a:xfrm>
          </p:grpSpPr>
          <p:grpSp>
            <p:nvGrpSpPr>
              <p:cNvPr id="67" name="Group 440"/>
              <p:cNvGrpSpPr>
                <a:grpSpLocks/>
              </p:cNvGrpSpPr>
              <p:nvPr/>
            </p:nvGrpSpPr>
            <p:grpSpPr bwMode="auto">
              <a:xfrm>
                <a:off x="5146959" y="5832300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68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132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007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133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131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134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131"/>
                    <a:ext cx="894558" cy="204876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129" name="Straight Connector 107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0" name="Straight Connector 1080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131" name="Rectangle 1081"/>
                <p:cNvSpPr>
                  <a:spLocks noChangeArrowheads="1"/>
                </p:cNvSpPr>
                <p:nvPr/>
              </p:nvSpPr>
              <p:spPr bwMode="auto">
                <a:xfrm>
                  <a:off x="7802157" y="3210765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69" name="Group 448"/>
              <p:cNvGrpSpPr>
                <a:grpSpLocks/>
              </p:cNvGrpSpPr>
              <p:nvPr/>
            </p:nvGrpSpPr>
            <p:grpSpPr bwMode="auto">
              <a:xfrm>
                <a:off x="5146959" y="5765369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70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125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066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126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189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127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189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122" name="Straight Connector 107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23" name="Straight Connector 1073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124" name="Rectangle 1074"/>
                <p:cNvSpPr>
                  <a:spLocks noChangeArrowheads="1"/>
                </p:cNvSpPr>
                <p:nvPr/>
              </p:nvSpPr>
              <p:spPr bwMode="auto">
                <a:xfrm>
                  <a:off x="7802157" y="3210824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71" name="Group 456"/>
              <p:cNvGrpSpPr>
                <a:grpSpLocks/>
              </p:cNvGrpSpPr>
              <p:nvPr/>
            </p:nvGrpSpPr>
            <p:grpSpPr bwMode="auto">
              <a:xfrm>
                <a:off x="5146959" y="5698443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72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118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112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119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235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120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235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115" name="Straight Connector 1065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16" name="Straight Connector 1066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117" name="Rectangle 1067"/>
                <p:cNvSpPr>
                  <a:spLocks noChangeArrowheads="1"/>
                </p:cNvSpPr>
                <p:nvPr/>
              </p:nvSpPr>
              <p:spPr bwMode="auto">
                <a:xfrm>
                  <a:off x="7802157" y="3210871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73" name="Group 464"/>
              <p:cNvGrpSpPr>
                <a:grpSpLocks/>
              </p:cNvGrpSpPr>
              <p:nvPr/>
            </p:nvGrpSpPr>
            <p:grpSpPr bwMode="auto">
              <a:xfrm>
                <a:off x="5146959" y="5631517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74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111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157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112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280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113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280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108" name="Straight Connector 1058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09" name="Straight Connector 105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110" name="Rectangle 1060"/>
                <p:cNvSpPr>
                  <a:spLocks noChangeArrowheads="1"/>
                </p:cNvSpPr>
                <p:nvPr/>
              </p:nvSpPr>
              <p:spPr bwMode="auto">
                <a:xfrm>
                  <a:off x="7802157" y="3210915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75" name="Group 472"/>
              <p:cNvGrpSpPr>
                <a:grpSpLocks/>
              </p:cNvGrpSpPr>
              <p:nvPr/>
            </p:nvGrpSpPr>
            <p:grpSpPr bwMode="auto">
              <a:xfrm>
                <a:off x="5146959" y="5564591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76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104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205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105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328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106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328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101" name="Straight Connector 1051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02" name="Straight Connector 105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103" name="Rectangle 1053"/>
                <p:cNvSpPr>
                  <a:spLocks noChangeArrowheads="1"/>
                </p:cNvSpPr>
                <p:nvPr/>
              </p:nvSpPr>
              <p:spPr bwMode="auto">
                <a:xfrm>
                  <a:off x="7802157" y="3210963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77" name="Group 400"/>
              <p:cNvGrpSpPr>
                <a:grpSpLocks/>
              </p:cNvGrpSpPr>
              <p:nvPr/>
            </p:nvGrpSpPr>
            <p:grpSpPr bwMode="auto">
              <a:xfrm>
                <a:off x="5146959" y="5500475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78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097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615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98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738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99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738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094" name="Straight Connector 112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95" name="Straight Connector 1123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096" name="Rectangle 1124"/>
                <p:cNvSpPr>
                  <a:spLocks noChangeArrowheads="1"/>
                </p:cNvSpPr>
                <p:nvPr/>
              </p:nvSpPr>
              <p:spPr bwMode="auto">
                <a:xfrm>
                  <a:off x="7802157" y="3210372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79" name="Group 408"/>
              <p:cNvGrpSpPr>
                <a:grpSpLocks/>
              </p:cNvGrpSpPr>
              <p:nvPr/>
            </p:nvGrpSpPr>
            <p:grpSpPr bwMode="auto">
              <a:xfrm>
                <a:off x="5146959" y="5433548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80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090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667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91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789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92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789"/>
                    <a:ext cx="894558" cy="204878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087" name="Straight Connector 1130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88" name="Straight Connector 1131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089" name="Rectangle 1132"/>
                <p:cNvSpPr>
                  <a:spLocks noChangeArrowheads="1"/>
                </p:cNvSpPr>
                <p:nvPr/>
              </p:nvSpPr>
              <p:spPr bwMode="auto">
                <a:xfrm>
                  <a:off x="7802157" y="3210424"/>
                  <a:ext cx="255588" cy="57551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81" name="Group 416"/>
              <p:cNvGrpSpPr>
                <a:grpSpLocks/>
              </p:cNvGrpSpPr>
              <p:nvPr/>
            </p:nvGrpSpPr>
            <p:grpSpPr bwMode="auto">
              <a:xfrm>
                <a:off x="5146959" y="5366626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82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083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01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84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824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85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824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080" name="Straight Connector 1138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81" name="Straight Connector 113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082" name="Rectangle 1140"/>
                <p:cNvSpPr>
                  <a:spLocks noChangeArrowheads="1"/>
                </p:cNvSpPr>
                <p:nvPr/>
              </p:nvSpPr>
              <p:spPr bwMode="auto">
                <a:xfrm>
                  <a:off x="7802157" y="3210458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83" name="Group 424"/>
              <p:cNvGrpSpPr>
                <a:grpSpLocks/>
              </p:cNvGrpSpPr>
              <p:nvPr/>
            </p:nvGrpSpPr>
            <p:grpSpPr bwMode="auto">
              <a:xfrm>
                <a:off x="5146959" y="5299696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84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076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58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77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880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78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880"/>
                    <a:ext cx="894558" cy="204878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073" name="Straight Connector 1146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74" name="Straight Connector 1147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075" name="Rectangle 1148"/>
                <p:cNvSpPr>
                  <a:spLocks noChangeArrowheads="1"/>
                </p:cNvSpPr>
                <p:nvPr/>
              </p:nvSpPr>
              <p:spPr bwMode="auto">
                <a:xfrm>
                  <a:off x="7802157" y="3210515"/>
                  <a:ext cx="255588" cy="57551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85" name="Group 432"/>
              <p:cNvGrpSpPr>
                <a:grpSpLocks/>
              </p:cNvGrpSpPr>
              <p:nvPr/>
            </p:nvGrpSpPr>
            <p:grpSpPr bwMode="auto">
              <a:xfrm>
                <a:off x="5146959" y="5232774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86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069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92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70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915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071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915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066" name="Straight Connector 1154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67" name="Straight Connector 1155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068" name="Rectangle 1156"/>
                <p:cNvSpPr>
                  <a:spLocks noChangeArrowheads="1"/>
                </p:cNvSpPr>
                <p:nvPr/>
              </p:nvSpPr>
              <p:spPr bwMode="auto">
                <a:xfrm>
                  <a:off x="7802157" y="3210549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009" name="Straight Connector 1217"/>
              <p:cNvCxnSpPr>
                <a:cxnSpLocks noChangeShapeType="1"/>
              </p:cNvCxnSpPr>
              <p:nvPr/>
            </p:nvCxnSpPr>
            <p:spPr bwMode="auto">
              <a:xfrm>
                <a:off x="5083599" y="534600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010" name="Straight Connector 1265"/>
              <p:cNvCxnSpPr>
                <a:cxnSpLocks noChangeShapeType="1"/>
              </p:cNvCxnSpPr>
              <p:nvPr/>
            </p:nvCxnSpPr>
            <p:spPr bwMode="auto">
              <a:xfrm>
                <a:off x="5083599" y="541291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011" name="Straight Connector 1266"/>
              <p:cNvCxnSpPr>
                <a:cxnSpLocks noChangeShapeType="1"/>
              </p:cNvCxnSpPr>
              <p:nvPr/>
            </p:nvCxnSpPr>
            <p:spPr bwMode="auto">
              <a:xfrm>
                <a:off x="5083599" y="5478965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012" name="Straight Connector 1267"/>
              <p:cNvCxnSpPr>
                <a:cxnSpLocks noChangeShapeType="1"/>
              </p:cNvCxnSpPr>
              <p:nvPr/>
            </p:nvCxnSpPr>
            <p:spPr bwMode="auto">
              <a:xfrm>
                <a:off x="5083599" y="554587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013" name="Straight Connector 1268"/>
              <p:cNvCxnSpPr>
                <a:cxnSpLocks noChangeShapeType="1"/>
              </p:cNvCxnSpPr>
              <p:nvPr/>
            </p:nvCxnSpPr>
            <p:spPr bwMode="auto">
              <a:xfrm>
                <a:off x="5083599" y="561192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014" name="Straight Connector 1269"/>
              <p:cNvCxnSpPr>
                <a:cxnSpLocks noChangeShapeType="1"/>
              </p:cNvCxnSpPr>
              <p:nvPr/>
            </p:nvCxnSpPr>
            <p:spPr bwMode="auto">
              <a:xfrm>
                <a:off x="5083599" y="567883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015" name="Straight Connector 1270"/>
              <p:cNvCxnSpPr>
                <a:cxnSpLocks noChangeShapeType="1"/>
              </p:cNvCxnSpPr>
              <p:nvPr/>
            </p:nvCxnSpPr>
            <p:spPr bwMode="auto">
              <a:xfrm>
                <a:off x="5083599" y="574488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016" name="Straight Connector 1271"/>
              <p:cNvCxnSpPr>
                <a:cxnSpLocks noChangeShapeType="1"/>
              </p:cNvCxnSpPr>
              <p:nvPr/>
            </p:nvCxnSpPr>
            <p:spPr bwMode="auto">
              <a:xfrm>
                <a:off x="5083599" y="581179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017" name="Straight Connector 1300"/>
              <p:cNvCxnSpPr>
                <a:cxnSpLocks noChangeShapeType="1"/>
              </p:cNvCxnSpPr>
              <p:nvPr/>
            </p:nvCxnSpPr>
            <p:spPr bwMode="auto">
              <a:xfrm>
                <a:off x="5076056" y="5189884"/>
                <a:ext cx="2" cy="61538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</p:cxnSp>
          <p:sp>
            <p:nvSpPr>
              <p:cNvPr id="1018" name="Freeform 62"/>
              <p:cNvSpPr>
                <a:spLocks/>
              </p:cNvSpPr>
              <p:nvPr/>
            </p:nvSpPr>
            <p:spPr bwMode="auto">
              <a:xfrm>
                <a:off x="5622157" y="5133269"/>
                <a:ext cx="149349" cy="135533"/>
              </a:xfrm>
              <a:custGeom>
                <a:avLst/>
                <a:gdLst>
                  <a:gd name="T0" fmla="*/ 0 w 127"/>
                  <a:gd name="T1" fmla="*/ 2147483647 h 232"/>
                  <a:gd name="T2" fmla="*/ 2147483647 w 127"/>
                  <a:gd name="T3" fmla="*/ 0 h 232"/>
                  <a:gd name="T4" fmla="*/ 2147483647 w 127"/>
                  <a:gd name="T5" fmla="*/ 2147483647 h 232"/>
                  <a:gd name="T6" fmla="*/ 0 w 127"/>
                  <a:gd name="T7" fmla="*/ 2147483647 h 232"/>
                  <a:gd name="T8" fmla="*/ 0 w 127"/>
                  <a:gd name="T9" fmla="*/ 2147483647 h 232"/>
                  <a:gd name="T10" fmla="*/ 0 w 127"/>
                  <a:gd name="T11" fmla="*/ 2147483647 h 2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"/>
                  <a:gd name="T19" fmla="*/ 0 h 232"/>
                  <a:gd name="T20" fmla="*/ 127 w 127"/>
                  <a:gd name="T21" fmla="*/ 232 h 2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" h="232">
                    <a:moveTo>
                      <a:pt x="0" y="125"/>
                    </a:moveTo>
                    <a:lnTo>
                      <a:pt x="127" y="0"/>
                    </a:lnTo>
                    <a:lnTo>
                      <a:pt x="127" y="106"/>
                    </a:lnTo>
                    <a:lnTo>
                      <a:pt x="0" y="232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015B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019" name="Freeform 63"/>
              <p:cNvSpPr>
                <a:spLocks/>
              </p:cNvSpPr>
              <p:nvPr/>
            </p:nvSpPr>
            <p:spPr bwMode="auto">
              <a:xfrm>
                <a:off x="5622157" y="5133269"/>
                <a:ext cx="149349" cy="135533"/>
              </a:xfrm>
              <a:custGeom>
                <a:avLst/>
                <a:gdLst>
                  <a:gd name="T0" fmla="*/ 0 w 127"/>
                  <a:gd name="T1" fmla="*/ 2147483647 h 232"/>
                  <a:gd name="T2" fmla="*/ 2147483647 w 127"/>
                  <a:gd name="T3" fmla="*/ 0 h 232"/>
                  <a:gd name="T4" fmla="*/ 2147483647 w 127"/>
                  <a:gd name="T5" fmla="*/ 2147483647 h 232"/>
                  <a:gd name="T6" fmla="*/ 0 w 127"/>
                  <a:gd name="T7" fmla="*/ 2147483647 h 232"/>
                  <a:gd name="T8" fmla="*/ 0 w 127"/>
                  <a:gd name="T9" fmla="*/ 2147483647 h 232"/>
                  <a:gd name="T10" fmla="*/ 0 w 127"/>
                  <a:gd name="T11" fmla="*/ 2147483647 h 2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"/>
                  <a:gd name="T19" fmla="*/ 0 h 232"/>
                  <a:gd name="T20" fmla="*/ 127 w 127"/>
                  <a:gd name="T21" fmla="*/ 232 h 2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" h="232">
                    <a:moveTo>
                      <a:pt x="0" y="125"/>
                    </a:moveTo>
                    <a:lnTo>
                      <a:pt x="127" y="0"/>
                    </a:lnTo>
                    <a:lnTo>
                      <a:pt x="127" y="106"/>
                    </a:lnTo>
                    <a:lnTo>
                      <a:pt x="0" y="232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666699"/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020" name="Freeform 60"/>
              <p:cNvSpPr>
                <a:spLocks/>
              </p:cNvSpPr>
              <p:nvPr/>
            </p:nvSpPr>
            <p:spPr bwMode="auto">
              <a:xfrm>
                <a:off x="5137908" y="5216476"/>
                <a:ext cx="484249" cy="52326"/>
              </a:xfrm>
              <a:custGeom>
                <a:avLst/>
                <a:gdLst>
                  <a:gd name="T0" fmla="*/ 0 w 414"/>
                  <a:gd name="T1" fmla="*/ 0 h 107"/>
                  <a:gd name="T2" fmla="*/ 0 w 414"/>
                  <a:gd name="T3" fmla="*/ 2147483647 h 107"/>
                  <a:gd name="T4" fmla="*/ 2147483647 w 414"/>
                  <a:gd name="T5" fmla="*/ 2147483647 h 107"/>
                  <a:gd name="T6" fmla="*/ 2147483647 w 414"/>
                  <a:gd name="T7" fmla="*/ 0 h 107"/>
                  <a:gd name="T8" fmla="*/ 0 w 414"/>
                  <a:gd name="T9" fmla="*/ 0 h 107"/>
                  <a:gd name="T10" fmla="*/ 0 w 414"/>
                  <a:gd name="T11" fmla="*/ 0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07"/>
                  <a:gd name="T20" fmla="*/ 414 w 414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07">
                    <a:moveTo>
                      <a:pt x="0" y="0"/>
                    </a:moveTo>
                    <a:lnTo>
                      <a:pt x="0" y="107"/>
                    </a:lnTo>
                    <a:lnTo>
                      <a:pt x="414" y="107"/>
                    </a:lnTo>
                    <a:lnTo>
                      <a:pt x="4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96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021" name="Freeform 61"/>
              <p:cNvSpPr>
                <a:spLocks/>
              </p:cNvSpPr>
              <p:nvPr/>
            </p:nvSpPr>
            <p:spPr bwMode="auto">
              <a:xfrm>
                <a:off x="5137908" y="5216476"/>
                <a:ext cx="484249" cy="52326"/>
              </a:xfrm>
              <a:custGeom>
                <a:avLst/>
                <a:gdLst>
                  <a:gd name="T0" fmla="*/ 0 w 414"/>
                  <a:gd name="T1" fmla="*/ 0 h 107"/>
                  <a:gd name="T2" fmla="*/ 0 w 414"/>
                  <a:gd name="T3" fmla="*/ 2147483647 h 107"/>
                  <a:gd name="T4" fmla="*/ 2147483647 w 414"/>
                  <a:gd name="T5" fmla="*/ 2147483647 h 107"/>
                  <a:gd name="T6" fmla="*/ 2147483647 w 414"/>
                  <a:gd name="T7" fmla="*/ 0 h 107"/>
                  <a:gd name="T8" fmla="*/ 0 w 414"/>
                  <a:gd name="T9" fmla="*/ 0 h 107"/>
                  <a:gd name="T10" fmla="*/ 0 w 414"/>
                  <a:gd name="T11" fmla="*/ 0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07"/>
                  <a:gd name="T20" fmla="*/ 414 w 414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07">
                    <a:moveTo>
                      <a:pt x="0" y="0"/>
                    </a:moveTo>
                    <a:lnTo>
                      <a:pt x="0" y="107"/>
                    </a:lnTo>
                    <a:lnTo>
                      <a:pt x="414" y="107"/>
                    </a:lnTo>
                    <a:lnTo>
                      <a:pt x="4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99">
                  <a:alpha val="79999"/>
                </a:srgbClr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022" name="Freeform 64"/>
              <p:cNvSpPr>
                <a:spLocks/>
              </p:cNvSpPr>
              <p:nvPr/>
            </p:nvSpPr>
            <p:spPr bwMode="auto">
              <a:xfrm>
                <a:off x="5137908" y="5133269"/>
                <a:ext cx="633598" cy="83207"/>
              </a:xfrm>
              <a:custGeom>
                <a:avLst/>
                <a:gdLst>
                  <a:gd name="T0" fmla="*/ 2147483647 w 541"/>
                  <a:gd name="T1" fmla="*/ 2147483647 h 125"/>
                  <a:gd name="T2" fmla="*/ 2147483647 w 541"/>
                  <a:gd name="T3" fmla="*/ 0 h 125"/>
                  <a:gd name="T4" fmla="*/ 2147483647 w 541"/>
                  <a:gd name="T5" fmla="*/ 0 h 125"/>
                  <a:gd name="T6" fmla="*/ 0 w 541"/>
                  <a:gd name="T7" fmla="*/ 2147483647 h 125"/>
                  <a:gd name="T8" fmla="*/ 2147483647 w 541"/>
                  <a:gd name="T9" fmla="*/ 2147483647 h 125"/>
                  <a:gd name="T10" fmla="*/ 2147483647 w 541"/>
                  <a:gd name="T11" fmla="*/ 2147483647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125"/>
                  <a:gd name="T20" fmla="*/ 541 w 541"/>
                  <a:gd name="T21" fmla="*/ 125 h 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125">
                    <a:moveTo>
                      <a:pt x="414" y="125"/>
                    </a:moveTo>
                    <a:lnTo>
                      <a:pt x="541" y="0"/>
                    </a:lnTo>
                    <a:lnTo>
                      <a:pt x="128" y="0"/>
                    </a:lnTo>
                    <a:lnTo>
                      <a:pt x="0" y="125"/>
                    </a:lnTo>
                    <a:lnTo>
                      <a:pt x="414" y="125"/>
                    </a:lnTo>
                    <a:close/>
                  </a:path>
                </a:pathLst>
              </a:custGeom>
              <a:solidFill>
                <a:srgbClr val="46AFE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023" name="Freeform 65"/>
              <p:cNvSpPr>
                <a:spLocks/>
              </p:cNvSpPr>
              <p:nvPr/>
            </p:nvSpPr>
            <p:spPr bwMode="auto">
              <a:xfrm>
                <a:off x="5137908" y="5133269"/>
                <a:ext cx="633598" cy="83207"/>
              </a:xfrm>
              <a:custGeom>
                <a:avLst/>
                <a:gdLst>
                  <a:gd name="T0" fmla="*/ 2147483647 w 541"/>
                  <a:gd name="T1" fmla="*/ 2147483647 h 125"/>
                  <a:gd name="T2" fmla="*/ 2147483647 w 541"/>
                  <a:gd name="T3" fmla="*/ 0 h 125"/>
                  <a:gd name="T4" fmla="*/ 2147483647 w 541"/>
                  <a:gd name="T5" fmla="*/ 0 h 125"/>
                  <a:gd name="T6" fmla="*/ 0 w 541"/>
                  <a:gd name="T7" fmla="*/ 2147483647 h 125"/>
                  <a:gd name="T8" fmla="*/ 2147483647 w 541"/>
                  <a:gd name="T9" fmla="*/ 2147483647 h 125"/>
                  <a:gd name="T10" fmla="*/ 2147483647 w 541"/>
                  <a:gd name="T11" fmla="*/ 2147483647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125"/>
                  <a:gd name="T20" fmla="*/ 541 w 541"/>
                  <a:gd name="T21" fmla="*/ 125 h 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125">
                    <a:moveTo>
                      <a:pt x="414" y="125"/>
                    </a:moveTo>
                    <a:lnTo>
                      <a:pt x="541" y="0"/>
                    </a:lnTo>
                    <a:lnTo>
                      <a:pt x="128" y="0"/>
                    </a:lnTo>
                    <a:lnTo>
                      <a:pt x="0" y="125"/>
                    </a:lnTo>
                    <a:lnTo>
                      <a:pt x="414" y="125"/>
                    </a:lnTo>
                    <a:close/>
                  </a:path>
                </a:pathLst>
              </a:custGeom>
              <a:solidFill>
                <a:srgbClr val="666699">
                  <a:alpha val="59999"/>
                </a:srgbClr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87" name="Group 264"/>
              <p:cNvGrpSpPr>
                <a:grpSpLocks/>
              </p:cNvGrpSpPr>
              <p:nvPr/>
            </p:nvGrpSpPr>
            <p:grpSpPr bwMode="auto">
              <a:xfrm>
                <a:off x="5226916" y="5221282"/>
                <a:ext cx="306844" cy="44937"/>
                <a:chOff x="4137031" y="6365866"/>
                <a:chExt cx="427098" cy="149361"/>
              </a:xfrm>
            </p:grpSpPr>
            <p:sp>
              <p:nvSpPr>
                <p:cNvPr id="1058" name="Freeform 82"/>
                <p:cNvSpPr>
                  <a:spLocks/>
                </p:cNvSpPr>
                <p:nvPr/>
              </p:nvSpPr>
              <p:spPr bwMode="auto">
                <a:xfrm>
                  <a:off x="4137027" y="6426873"/>
                  <a:ext cx="140686" cy="28512"/>
                </a:xfrm>
                <a:custGeom>
                  <a:avLst/>
                  <a:gdLst>
                    <a:gd name="T0" fmla="*/ 2147483647 w 87"/>
                    <a:gd name="T1" fmla="*/ 2147483647 h 16"/>
                    <a:gd name="T2" fmla="*/ 2147483647 w 87"/>
                    <a:gd name="T3" fmla="*/ 2147483647 h 16"/>
                    <a:gd name="T4" fmla="*/ 2147483647 w 87"/>
                    <a:gd name="T5" fmla="*/ 0 h 16"/>
                    <a:gd name="T6" fmla="*/ 0 w 87"/>
                    <a:gd name="T7" fmla="*/ 2147483647 h 16"/>
                    <a:gd name="T8" fmla="*/ 2147483647 w 87"/>
                    <a:gd name="T9" fmla="*/ 2147483647 h 16"/>
                    <a:gd name="T10" fmla="*/ 2147483647 w 87"/>
                    <a:gd name="T11" fmla="*/ 2147483647 h 16"/>
                    <a:gd name="T12" fmla="*/ 2147483647 w 87"/>
                    <a:gd name="T13" fmla="*/ 2147483647 h 16"/>
                    <a:gd name="T14" fmla="*/ 2147483647 w 87"/>
                    <a:gd name="T15" fmla="*/ 2147483647 h 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16"/>
                    <a:gd name="T26" fmla="*/ 87 w 87"/>
                    <a:gd name="T27" fmla="*/ 16 h 1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16">
                      <a:moveTo>
                        <a:pt x="87" y="7"/>
                      </a:moveTo>
                      <a:lnTo>
                        <a:pt x="23" y="7"/>
                      </a:lnTo>
                      <a:lnTo>
                        <a:pt x="23" y="0"/>
                      </a:lnTo>
                      <a:lnTo>
                        <a:pt x="0" y="9"/>
                      </a:lnTo>
                      <a:lnTo>
                        <a:pt x="23" y="16"/>
                      </a:lnTo>
                      <a:lnTo>
                        <a:pt x="23" y="11"/>
                      </a:lnTo>
                      <a:lnTo>
                        <a:pt x="87" y="11"/>
                      </a:lnTo>
                      <a:lnTo>
                        <a:pt x="87" y="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059" name="Freeform 83"/>
                <p:cNvSpPr>
                  <a:spLocks/>
                </p:cNvSpPr>
                <p:nvPr/>
              </p:nvSpPr>
              <p:spPr bwMode="auto">
                <a:xfrm>
                  <a:off x="4309209" y="6463940"/>
                  <a:ext cx="81892" cy="51321"/>
                </a:xfrm>
                <a:custGeom>
                  <a:avLst/>
                  <a:gdLst>
                    <a:gd name="T0" fmla="*/ 2147483647 w 50"/>
                    <a:gd name="T1" fmla="*/ 0 h 31"/>
                    <a:gd name="T2" fmla="*/ 2147483647 w 50"/>
                    <a:gd name="T3" fmla="*/ 2147483647 h 31"/>
                    <a:gd name="T4" fmla="*/ 0 w 50"/>
                    <a:gd name="T5" fmla="*/ 2147483647 h 31"/>
                    <a:gd name="T6" fmla="*/ 2147483647 w 50"/>
                    <a:gd name="T7" fmla="*/ 2147483647 h 31"/>
                    <a:gd name="T8" fmla="*/ 2147483647 w 50"/>
                    <a:gd name="T9" fmla="*/ 2147483647 h 31"/>
                    <a:gd name="T10" fmla="*/ 2147483647 w 50"/>
                    <a:gd name="T11" fmla="*/ 2147483647 h 31"/>
                    <a:gd name="T12" fmla="*/ 2147483647 w 50"/>
                    <a:gd name="T13" fmla="*/ 0 h 31"/>
                    <a:gd name="T14" fmla="*/ 2147483647 w 50"/>
                    <a:gd name="T15" fmla="*/ 0 h 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"/>
                    <a:gd name="T25" fmla="*/ 0 h 31"/>
                    <a:gd name="T26" fmla="*/ 50 w 50"/>
                    <a:gd name="T27" fmla="*/ 31 h 3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" h="31">
                      <a:moveTo>
                        <a:pt x="17" y="0"/>
                      </a:moveTo>
                      <a:lnTo>
                        <a:pt x="17" y="24"/>
                      </a:lnTo>
                      <a:lnTo>
                        <a:pt x="0" y="24"/>
                      </a:lnTo>
                      <a:lnTo>
                        <a:pt x="24" y="31"/>
                      </a:lnTo>
                      <a:lnTo>
                        <a:pt x="50" y="24"/>
                      </a:lnTo>
                      <a:lnTo>
                        <a:pt x="33" y="24"/>
                      </a:lnTo>
                      <a:lnTo>
                        <a:pt x="3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060" name="Freeform 84"/>
                <p:cNvSpPr>
                  <a:spLocks/>
                </p:cNvSpPr>
                <p:nvPr/>
              </p:nvSpPr>
              <p:spPr bwMode="auto">
                <a:xfrm>
                  <a:off x="4309209" y="6366999"/>
                  <a:ext cx="81892" cy="54172"/>
                </a:xfrm>
                <a:custGeom>
                  <a:avLst/>
                  <a:gdLst>
                    <a:gd name="T0" fmla="*/ 2147483647 w 50"/>
                    <a:gd name="T1" fmla="*/ 2147483647 h 33"/>
                    <a:gd name="T2" fmla="*/ 2147483647 w 50"/>
                    <a:gd name="T3" fmla="*/ 2147483647 h 33"/>
                    <a:gd name="T4" fmla="*/ 0 w 50"/>
                    <a:gd name="T5" fmla="*/ 2147483647 h 33"/>
                    <a:gd name="T6" fmla="*/ 2147483647 w 50"/>
                    <a:gd name="T7" fmla="*/ 0 h 33"/>
                    <a:gd name="T8" fmla="*/ 2147483647 w 50"/>
                    <a:gd name="T9" fmla="*/ 2147483647 h 33"/>
                    <a:gd name="T10" fmla="*/ 2147483647 w 50"/>
                    <a:gd name="T11" fmla="*/ 2147483647 h 33"/>
                    <a:gd name="T12" fmla="*/ 2147483647 w 50"/>
                    <a:gd name="T13" fmla="*/ 2147483647 h 33"/>
                    <a:gd name="T14" fmla="*/ 2147483647 w 50"/>
                    <a:gd name="T15" fmla="*/ 2147483647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"/>
                    <a:gd name="T25" fmla="*/ 0 h 33"/>
                    <a:gd name="T26" fmla="*/ 50 w 50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" h="33">
                      <a:moveTo>
                        <a:pt x="17" y="33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24" y="0"/>
                      </a:lnTo>
                      <a:lnTo>
                        <a:pt x="50" y="9"/>
                      </a:lnTo>
                      <a:lnTo>
                        <a:pt x="33" y="9"/>
                      </a:lnTo>
                      <a:lnTo>
                        <a:pt x="33" y="33"/>
                      </a:lnTo>
                      <a:lnTo>
                        <a:pt x="17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061" name="Freeform 85"/>
                <p:cNvSpPr>
                  <a:spLocks/>
                </p:cNvSpPr>
                <p:nvPr/>
              </p:nvSpPr>
              <p:spPr bwMode="auto">
                <a:xfrm>
                  <a:off x="4422598" y="6426873"/>
                  <a:ext cx="140686" cy="28512"/>
                </a:xfrm>
                <a:custGeom>
                  <a:avLst/>
                  <a:gdLst>
                    <a:gd name="T0" fmla="*/ 0 w 87"/>
                    <a:gd name="T1" fmla="*/ 2147483647 h 16"/>
                    <a:gd name="T2" fmla="*/ 2147483647 w 87"/>
                    <a:gd name="T3" fmla="*/ 2147483647 h 16"/>
                    <a:gd name="T4" fmla="*/ 2147483647 w 87"/>
                    <a:gd name="T5" fmla="*/ 2147483647 h 16"/>
                    <a:gd name="T6" fmla="*/ 2147483647 w 87"/>
                    <a:gd name="T7" fmla="*/ 2147483647 h 16"/>
                    <a:gd name="T8" fmla="*/ 2147483647 w 87"/>
                    <a:gd name="T9" fmla="*/ 0 h 16"/>
                    <a:gd name="T10" fmla="*/ 2147483647 w 87"/>
                    <a:gd name="T11" fmla="*/ 2147483647 h 16"/>
                    <a:gd name="T12" fmla="*/ 0 w 87"/>
                    <a:gd name="T13" fmla="*/ 2147483647 h 16"/>
                    <a:gd name="T14" fmla="*/ 0 w 87"/>
                    <a:gd name="T15" fmla="*/ 2147483647 h 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16"/>
                    <a:gd name="T26" fmla="*/ 87 w 87"/>
                    <a:gd name="T27" fmla="*/ 16 h 1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16">
                      <a:moveTo>
                        <a:pt x="0" y="11"/>
                      </a:moveTo>
                      <a:lnTo>
                        <a:pt x="63" y="11"/>
                      </a:lnTo>
                      <a:lnTo>
                        <a:pt x="63" y="16"/>
                      </a:lnTo>
                      <a:lnTo>
                        <a:pt x="87" y="9"/>
                      </a:lnTo>
                      <a:lnTo>
                        <a:pt x="63" y="0"/>
                      </a:lnTo>
                      <a:lnTo>
                        <a:pt x="63" y="7"/>
                      </a:lnTo>
                      <a:lnTo>
                        <a:pt x="0" y="7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062" name="Freeform 86"/>
                <p:cNvSpPr>
                  <a:spLocks/>
                </p:cNvSpPr>
                <p:nvPr/>
              </p:nvSpPr>
              <p:spPr bwMode="auto">
                <a:xfrm>
                  <a:off x="4170624" y="6378404"/>
                  <a:ext cx="361163" cy="128303"/>
                </a:xfrm>
                <a:custGeom>
                  <a:avLst/>
                  <a:gdLst>
                    <a:gd name="T0" fmla="*/ 2147483647 w 94"/>
                    <a:gd name="T1" fmla="*/ 2147483647 h 34"/>
                    <a:gd name="T2" fmla="*/ 2147483647 w 94"/>
                    <a:gd name="T3" fmla="*/ 2147483647 h 34"/>
                    <a:gd name="T4" fmla="*/ 2147483647 w 94"/>
                    <a:gd name="T5" fmla="*/ 2147483647 h 34"/>
                    <a:gd name="T6" fmla="*/ 2147483647 w 94"/>
                    <a:gd name="T7" fmla="*/ 2147483647 h 34"/>
                    <a:gd name="T8" fmla="*/ 2147483647 w 94"/>
                    <a:gd name="T9" fmla="*/ 2147483647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34"/>
                    <a:gd name="T17" fmla="*/ 94 w 9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34">
                      <a:moveTo>
                        <a:pt x="89" y="32"/>
                      </a:moveTo>
                      <a:cubicBezTo>
                        <a:pt x="84" y="34"/>
                        <a:pt x="61" y="29"/>
                        <a:pt x="38" y="20"/>
                      </a:cubicBezTo>
                      <a:cubicBezTo>
                        <a:pt x="15" y="12"/>
                        <a:pt x="0" y="4"/>
                        <a:pt x="5" y="2"/>
                      </a:cubicBezTo>
                      <a:cubicBezTo>
                        <a:pt x="10" y="0"/>
                        <a:pt x="33" y="5"/>
                        <a:pt x="56" y="14"/>
                      </a:cubicBezTo>
                      <a:cubicBezTo>
                        <a:pt x="80" y="22"/>
                        <a:pt x="94" y="30"/>
                        <a:pt x="89" y="32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063" name="Freeform 87"/>
                <p:cNvSpPr>
                  <a:spLocks/>
                </p:cNvSpPr>
                <p:nvPr/>
              </p:nvSpPr>
              <p:spPr bwMode="auto">
                <a:xfrm>
                  <a:off x="4168524" y="6378404"/>
                  <a:ext cx="361163" cy="128303"/>
                </a:xfrm>
                <a:custGeom>
                  <a:avLst/>
                  <a:gdLst>
                    <a:gd name="T0" fmla="*/ 2147483647 w 94"/>
                    <a:gd name="T1" fmla="*/ 2147483647 h 34"/>
                    <a:gd name="T2" fmla="*/ 2147483647 w 94"/>
                    <a:gd name="T3" fmla="*/ 2147483647 h 34"/>
                    <a:gd name="T4" fmla="*/ 2147483647 w 94"/>
                    <a:gd name="T5" fmla="*/ 2147483647 h 34"/>
                    <a:gd name="T6" fmla="*/ 2147483647 w 94"/>
                    <a:gd name="T7" fmla="*/ 2147483647 h 34"/>
                    <a:gd name="T8" fmla="*/ 2147483647 w 94"/>
                    <a:gd name="T9" fmla="*/ 2147483647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34"/>
                    <a:gd name="T17" fmla="*/ 94 w 9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34">
                      <a:moveTo>
                        <a:pt x="89" y="2"/>
                      </a:moveTo>
                      <a:cubicBezTo>
                        <a:pt x="94" y="4"/>
                        <a:pt x="80" y="12"/>
                        <a:pt x="57" y="20"/>
                      </a:cubicBezTo>
                      <a:cubicBezTo>
                        <a:pt x="33" y="29"/>
                        <a:pt x="10" y="34"/>
                        <a:pt x="5" y="32"/>
                      </a:cubicBezTo>
                      <a:cubicBezTo>
                        <a:pt x="0" y="30"/>
                        <a:pt x="14" y="22"/>
                        <a:pt x="37" y="14"/>
                      </a:cubicBezTo>
                      <a:cubicBezTo>
                        <a:pt x="61" y="5"/>
                        <a:pt x="84" y="0"/>
                        <a:pt x="89" y="2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064" name="Freeform 88"/>
                <p:cNvSpPr>
                  <a:spLocks/>
                </p:cNvSpPr>
                <p:nvPr/>
              </p:nvSpPr>
              <p:spPr bwMode="auto">
                <a:xfrm>
                  <a:off x="4263014" y="6412618"/>
                  <a:ext cx="170083" cy="57024"/>
                </a:xfrm>
                <a:custGeom>
                  <a:avLst/>
                  <a:gdLst>
                    <a:gd name="T0" fmla="*/ 2147483647 w 44"/>
                    <a:gd name="T1" fmla="*/ 2147483647 h 15"/>
                    <a:gd name="T2" fmla="*/ 2147483647 w 44"/>
                    <a:gd name="T3" fmla="*/ 2147483647 h 15"/>
                    <a:gd name="T4" fmla="*/ 2147483647 w 44"/>
                    <a:gd name="T5" fmla="*/ 2147483647 h 15"/>
                    <a:gd name="T6" fmla="*/ 2147483647 w 44"/>
                    <a:gd name="T7" fmla="*/ 2147483647 h 15"/>
                    <a:gd name="T8" fmla="*/ 2147483647 w 44"/>
                    <a:gd name="T9" fmla="*/ 2147483647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15"/>
                    <a:gd name="T17" fmla="*/ 44 w 44"/>
                    <a:gd name="T18" fmla="*/ 15 h 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15">
                      <a:moveTo>
                        <a:pt x="33" y="13"/>
                      </a:moveTo>
                      <a:cubicBezTo>
                        <a:pt x="42" y="11"/>
                        <a:pt x="44" y="7"/>
                        <a:pt x="38" y="4"/>
                      </a:cubicBezTo>
                      <a:cubicBezTo>
                        <a:pt x="32" y="1"/>
                        <a:pt x="20" y="0"/>
                        <a:pt x="11" y="2"/>
                      </a:cubicBezTo>
                      <a:cubicBezTo>
                        <a:pt x="2" y="4"/>
                        <a:pt x="0" y="8"/>
                        <a:pt x="6" y="12"/>
                      </a:cubicBezTo>
                      <a:cubicBezTo>
                        <a:pt x="12" y="15"/>
                        <a:pt x="25" y="15"/>
                        <a:pt x="33" y="13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3B3B3B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88" name="Group 262"/>
              <p:cNvGrpSpPr>
                <a:grpSpLocks/>
              </p:cNvGrpSpPr>
              <p:nvPr/>
            </p:nvGrpSpPr>
            <p:grpSpPr bwMode="auto">
              <a:xfrm>
                <a:off x="5236738" y="5138472"/>
                <a:ext cx="432242" cy="72432"/>
                <a:chOff x="7180382" y="1375614"/>
                <a:chExt cx="1462206" cy="429373"/>
              </a:xfrm>
            </p:grpSpPr>
            <p:sp>
              <p:nvSpPr>
                <p:cNvPr id="1027" name="Line 37"/>
                <p:cNvSpPr>
                  <a:spLocks noChangeShapeType="1"/>
                </p:cNvSpPr>
                <p:nvPr/>
              </p:nvSpPr>
              <p:spPr bwMode="auto">
                <a:xfrm>
                  <a:off x="7422721" y="1461724"/>
                  <a:ext cx="1219675" cy="5083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28" name="Line 38"/>
                <p:cNvSpPr>
                  <a:spLocks noChangeShapeType="1"/>
                </p:cNvSpPr>
                <p:nvPr/>
              </p:nvSpPr>
              <p:spPr bwMode="auto">
                <a:xfrm>
                  <a:off x="7325761" y="1599018"/>
                  <a:ext cx="1224776" cy="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29" name="Line 39"/>
                <p:cNvSpPr>
                  <a:spLocks noChangeShapeType="1"/>
                </p:cNvSpPr>
                <p:nvPr/>
              </p:nvSpPr>
              <p:spPr bwMode="auto">
                <a:xfrm>
                  <a:off x="7198178" y="1731228"/>
                  <a:ext cx="1219675" cy="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3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284935" y="1380364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31" name="Freeform 43"/>
                <p:cNvSpPr>
                  <a:spLocks/>
                </p:cNvSpPr>
                <p:nvPr/>
              </p:nvSpPr>
              <p:spPr bwMode="auto">
                <a:xfrm>
                  <a:off x="7540097" y="143629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3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2"/>
                      </a:lnTo>
                      <a:lnTo>
                        <a:pt x="31" y="33"/>
                      </a:lnTo>
                      <a:lnTo>
                        <a:pt x="26" y="34"/>
                      </a:lnTo>
                      <a:lnTo>
                        <a:pt x="21" y="33"/>
                      </a:lnTo>
                      <a:lnTo>
                        <a:pt x="16" y="32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032" name="Freeform 44"/>
                <p:cNvSpPr>
                  <a:spLocks/>
                </p:cNvSpPr>
                <p:nvPr/>
              </p:nvSpPr>
              <p:spPr bwMode="auto">
                <a:xfrm>
                  <a:off x="7989181" y="1436298"/>
                  <a:ext cx="193923" cy="50850"/>
                </a:xfrm>
                <a:custGeom>
                  <a:avLst/>
                  <a:gdLst>
                    <a:gd name="T0" fmla="*/ 2147483647 w 51"/>
                    <a:gd name="T1" fmla="*/ 2147483647 h 35"/>
                    <a:gd name="T2" fmla="*/ 2147483647 w 51"/>
                    <a:gd name="T3" fmla="*/ 2147483647 h 35"/>
                    <a:gd name="T4" fmla="*/ 2147483647 w 51"/>
                    <a:gd name="T5" fmla="*/ 2147483647 h 35"/>
                    <a:gd name="T6" fmla="*/ 2147483647 w 51"/>
                    <a:gd name="T7" fmla="*/ 2147483647 h 35"/>
                    <a:gd name="T8" fmla="*/ 2147483647 w 51"/>
                    <a:gd name="T9" fmla="*/ 2147483647 h 35"/>
                    <a:gd name="T10" fmla="*/ 2147483647 w 51"/>
                    <a:gd name="T11" fmla="*/ 2147483647 h 35"/>
                    <a:gd name="T12" fmla="*/ 2147483647 w 51"/>
                    <a:gd name="T13" fmla="*/ 2147483647 h 35"/>
                    <a:gd name="T14" fmla="*/ 2147483647 w 51"/>
                    <a:gd name="T15" fmla="*/ 2147483647 h 35"/>
                    <a:gd name="T16" fmla="*/ 2147483647 w 51"/>
                    <a:gd name="T17" fmla="*/ 2147483647 h 35"/>
                    <a:gd name="T18" fmla="*/ 2147483647 w 51"/>
                    <a:gd name="T19" fmla="*/ 2147483647 h 35"/>
                    <a:gd name="T20" fmla="*/ 2147483647 w 51"/>
                    <a:gd name="T21" fmla="*/ 2147483647 h 35"/>
                    <a:gd name="T22" fmla="*/ 2147483647 w 51"/>
                    <a:gd name="T23" fmla="*/ 2147483647 h 35"/>
                    <a:gd name="T24" fmla="*/ 2147483647 w 51"/>
                    <a:gd name="T25" fmla="*/ 2147483647 h 35"/>
                    <a:gd name="T26" fmla="*/ 2147483647 w 51"/>
                    <a:gd name="T27" fmla="*/ 2147483647 h 35"/>
                    <a:gd name="T28" fmla="*/ 2147483647 w 51"/>
                    <a:gd name="T29" fmla="*/ 2147483647 h 35"/>
                    <a:gd name="T30" fmla="*/ 2147483647 w 51"/>
                    <a:gd name="T31" fmla="*/ 2147483647 h 35"/>
                    <a:gd name="T32" fmla="*/ 2147483647 w 51"/>
                    <a:gd name="T33" fmla="*/ 2147483647 h 35"/>
                    <a:gd name="T34" fmla="*/ 2147483647 w 51"/>
                    <a:gd name="T35" fmla="*/ 2147483647 h 35"/>
                    <a:gd name="T36" fmla="*/ 0 w 51"/>
                    <a:gd name="T37" fmla="*/ 2147483647 h 35"/>
                    <a:gd name="T38" fmla="*/ 0 w 51"/>
                    <a:gd name="T39" fmla="*/ 2147483647 h 35"/>
                    <a:gd name="T40" fmla="*/ 2147483647 w 51"/>
                    <a:gd name="T41" fmla="*/ 2147483647 h 35"/>
                    <a:gd name="T42" fmla="*/ 2147483647 w 51"/>
                    <a:gd name="T43" fmla="*/ 2147483647 h 35"/>
                    <a:gd name="T44" fmla="*/ 2147483647 w 51"/>
                    <a:gd name="T45" fmla="*/ 2147483647 h 35"/>
                    <a:gd name="T46" fmla="*/ 2147483647 w 51"/>
                    <a:gd name="T47" fmla="*/ 2147483647 h 35"/>
                    <a:gd name="T48" fmla="*/ 2147483647 w 51"/>
                    <a:gd name="T49" fmla="*/ 2147483647 h 35"/>
                    <a:gd name="T50" fmla="*/ 2147483647 w 51"/>
                    <a:gd name="T51" fmla="*/ 2147483647 h 35"/>
                    <a:gd name="T52" fmla="*/ 2147483647 w 51"/>
                    <a:gd name="T53" fmla="*/ 2147483647 h 35"/>
                    <a:gd name="T54" fmla="*/ 2147483647 w 51"/>
                    <a:gd name="T55" fmla="*/ 0 h 35"/>
                    <a:gd name="T56" fmla="*/ 2147483647 w 51"/>
                    <a:gd name="T57" fmla="*/ 0 h 35"/>
                    <a:gd name="T58" fmla="*/ 2147483647 w 51"/>
                    <a:gd name="T59" fmla="*/ 2147483647 h 35"/>
                    <a:gd name="T60" fmla="*/ 2147483647 w 51"/>
                    <a:gd name="T61" fmla="*/ 2147483647 h 35"/>
                    <a:gd name="T62" fmla="*/ 2147483647 w 51"/>
                    <a:gd name="T63" fmla="*/ 2147483647 h 35"/>
                    <a:gd name="T64" fmla="*/ 2147483647 w 51"/>
                    <a:gd name="T65" fmla="*/ 2147483647 h 35"/>
                    <a:gd name="T66" fmla="*/ 2147483647 w 51"/>
                    <a:gd name="T67" fmla="*/ 2147483647 h 35"/>
                    <a:gd name="T68" fmla="*/ 2147483647 w 51"/>
                    <a:gd name="T69" fmla="*/ 2147483647 h 35"/>
                    <a:gd name="T70" fmla="*/ 2147483647 w 51"/>
                    <a:gd name="T71" fmla="*/ 2147483647 h 35"/>
                    <a:gd name="T72" fmla="*/ 2147483647 w 51"/>
                    <a:gd name="T73" fmla="*/ 2147483647 h 35"/>
                    <a:gd name="T74" fmla="*/ 2147483647 w 51"/>
                    <a:gd name="T75" fmla="*/ 2147483647 h 3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5"/>
                    <a:gd name="T116" fmla="*/ 51 w 51"/>
                    <a:gd name="T117" fmla="*/ 35 h 3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5">
                      <a:moveTo>
                        <a:pt x="51" y="18"/>
                      </a:moveTo>
                      <a:lnTo>
                        <a:pt x="51" y="18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30"/>
                      </a:lnTo>
                      <a:lnTo>
                        <a:pt x="40" y="32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5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2"/>
                      </a:lnTo>
                      <a:lnTo>
                        <a:pt x="8" y="30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033" name="Freeform 45"/>
                <p:cNvSpPr>
                  <a:spLocks/>
                </p:cNvSpPr>
                <p:nvPr/>
              </p:nvSpPr>
              <p:spPr bwMode="auto">
                <a:xfrm>
                  <a:off x="8387233" y="143629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5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034" name="Freeform 46"/>
                <p:cNvSpPr>
                  <a:spLocks/>
                </p:cNvSpPr>
                <p:nvPr/>
              </p:nvSpPr>
              <p:spPr bwMode="auto">
                <a:xfrm>
                  <a:off x="7412514" y="1578678"/>
                  <a:ext cx="188821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035" name="Freeform 47"/>
                <p:cNvSpPr>
                  <a:spLocks/>
                </p:cNvSpPr>
                <p:nvPr/>
              </p:nvSpPr>
              <p:spPr bwMode="auto">
                <a:xfrm>
                  <a:off x="7830979" y="1583764"/>
                  <a:ext cx="193923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5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036" name="Freeform 48"/>
                <p:cNvSpPr>
                  <a:spLocks/>
                </p:cNvSpPr>
                <p:nvPr/>
              </p:nvSpPr>
              <p:spPr bwMode="auto">
                <a:xfrm>
                  <a:off x="8254549" y="1573594"/>
                  <a:ext cx="188818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1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037" name="Freeform 49"/>
                <p:cNvSpPr>
                  <a:spLocks/>
                </p:cNvSpPr>
                <p:nvPr/>
              </p:nvSpPr>
              <p:spPr bwMode="auto">
                <a:xfrm>
                  <a:off x="7330862" y="1710888"/>
                  <a:ext cx="193923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038" name="Freeform 50"/>
                <p:cNvSpPr>
                  <a:spLocks/>
                </p:cNvSpPr>
                <p:nvPr/>
              </p:nvSpPr>
              <p:spPr bwMode="auto">
                <a:xfrm>
                  <a:off x="7728915" y="1710888"/>
                  <a:ext cx="188821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0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3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5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3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0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039" name="Freeform 51"/>
                <p:cNvSpPr>
                  <a:spLocks/>
                </p:cNvSpPr>
                <p:nvPr/>
              </p:nvSpPr>
              <p:spPr bwMode="auto">
                <a:xfrm>
                  <a:off x="8121865" y="171088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040" name="Line 52"/>
                <p:cNvSpPr>
                  <a:spLocks noChangeShapeType="1"/>
                </p:cNvSpPr>
                <p:nvPr/>
              </p:nvSpPr>
              <p:spPr bwMode="auto">
                <a:xfrm>
                  <a:off x="7417619" y="1456638"/>
                  <a:ext cx="1214570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41" name="Line 53"/>
                <p:cNvSpPr>
                  <a:spLocks noChangeShapeType="1"/>
                </p:cNvSpPr>
                <p:nvPr/>
              </p:nvSpPr>
              <p:spPr bwMode="auto">
                <a:xfrm>
                  <a:off x="7310449" y="1593934"/>
                  <a:ext cx="1224776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42" name="Line 54"/>
                <p:cNvSpPr>
                  <a:spLocks noChangeShapeType="1"/>
                </p:cNvSpPr>
                <p:nvPr/>
              </p:nvSpPr>
              <p:spPr bwMode="auto">
                <a:xfrm>
                  <a:off x="7182870" y="1726145"/>
                  <a:ext cx="1219671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4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269624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4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728915" y="1380364"/>
                  <a:ext cx="433777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4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13606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4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8126967" y="1380364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4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111659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89" name="Group 261"/>
                <p:cNvGrpSpPr>
                  <a:grpSpLocks/>
                </p:cNvGrpSpPr>
                <p:nvPr/>
              </p:nvGrpSpPr>
              <p:grpSpPr bwMode="auto">
                <a:xfrm>
                  <a:off x="7315885" y="1426210"/>
                  <a:ext cx="1245206" cy="324081"/>
                  <a:chOff x="7315885" y="1426210"/>
                  <a:chExt cx="1245206" cy="324081"/>
                </a:xfrm>
              </p:grpSpPr>
              <p:sp>
                <p:nvSpPr>
                  <p:cNvPr id="1049" name="Freeform 58"/>
                  <p:cNvSpPr>
                    <a:spLocks/>
                  </p:cNvSpPr>
                  <p:nvPr/>
                </p:nvSpPr>
                <p:spPr bwMode="auto">
                  <a:xfrm>
                    <a:off x="7529890" y="1426127"/>
                    <a:ext cx="188818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3"/>
                        </a:lnTo>
                        <a:lnTo>
                          <a:pt x="47" y="26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2"/>
                        </a:lnTo>
                        <a:lnTo>
                          <a:pt x="31" y="33"/>
                        </a:lnTo>
                        <a:lnTo>
                          <a:pt x="26" y="34"/>
                        </a:lnTo>
                        <a:lnTo>
                          <a:pt x="21" y="33"/>
                        </a:lnTo>
                        <a:lnTo>
                          <a:pt x="16" y="32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6"/>
                        </a:lnTo>
                        <a:lnTo>
                          <a:pt x="2" y="23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050" name="Freeform 59"/>
                  <p:cNvSpPr>
                    <a:spLocks/>
                  </p:cNvSpPr>
                  <p:nvPr/>
                </p:nvSpPr>
                <p:spPr bwMode="auto">
                  <a:xfrm>
                    <a:off x="7978975" y="1426127"/>
                    <a:ext cx="188818" cy="45766"/>
                  </a:xfrm>
                  <a:custGeom>
                    <a:avLst/>
                    <a:gdLst>
                      <a:gd name="T0" fmla="*/ 2147483647 w 51"/>
                      <a:gd name="T1" fmla="*/ 2147483647 h 35"/>
                      <a:gd name="T2" fmla="*/ 2147483647 w 51"/>
                      <a:gd name="T3" fmla="*/ 2147483647 h 35"/>
                      <a:gd name="T4" fmla="*/ 2147483647 w 51"/>
                      <a:gd name="T5" fmla="*/ 2147483647 h 35"/>
                      <a:gd name="T6" fmla="*/ 2147483647 w 51"/>
                      <a:gd name="T7" fmla="*/ 2147483647 h 35"/>
                      <a:gd name="T8" fmla="*/ 2147483647 w 51"/>
                      <a:gd name="T9" fmla="*/ 2147483647 h 35"/>
                      <a:gd name="T10" fmla="*/ 2147483647 w 51"/>
                      <a:gd name="T11" fmla="*/ 2147483647 h 35"/>
                      <a:gd name="T12" fmla="*/ 2147483647 w 51"/>
                      <a:gd name="T13" fmla="*/ 2147483647 h 35"/>
                      <a:gd name="T14" fmla="*/ 2147483647 w 51"/>
                      <a:gd name="T15" fmla="*/ 2147483647 h 35"/>
                      <a:gd name="T16" fmla="*/ 2147483647 w 51"/>
                      <a:gd name="T17" fmla="*/ 2147483647 h 35"/>
                      <a:gd name="T18" fmla="*/ 2147483647 w 51"/>
                      <a:gd name="T19" fmla="*/ 2147483647 h 35"/>
                      <a:gd name="T20" fmla="*/ 2147483647 w 51"/>
                      <a:gd name="T21" fmla="*/ 2147483647 h 35"/>
                      <a:gd name="T22" fmla="*/ 2147483647 w 51"/>
                      <a:gd name="T23" fmla="*/ 2147483647 h 35"/>
                      <a:gd name="T24" fmla="*/ 2147483647 w 51"/>
                      <a:gd name="T25" fmla="*/ 2147483647 h 35"/>
                      <a:gd name="T26" fmla="*/ 2147483647 w 51"/>
                      <a:gd name="T27" fmla="*/ 2147483647 h 35"/>
                      <a:gd name="T28" fmla="*/ 2147483647 w 51"/>
                      <a:gd name="T29" fmla="*/ 2147483647 h 35"/>
                      <a:gd name="T30" fmla="*/ 2147483647 w 51"/>
                      <a:gd name="T31" fmla="*/ 2147483647 h 35"/>
                      <a:gd name="T32" fmla="*/ 2147483647 w 51"/>
                      <a:gd name="T33" fmla="*/ 2147483647 h 35"/>
                      <a:gd name="T34" fmla="*/ 2147483647 w 51"/>
                      <a:gd name="T35" fmla="*/ 2147483647 h 35"/>
                      <a:gd name="T36" fmla="*/ 0 w 51"/>
                      <a:gd name="T37" fmla="*/ 2147483647 h 35"/>
                      <a:gd name="T38" fmla="*/ 0 w 51"/>
                      <a:gd name="T39" fmla="*/ 2147483647 h 35"/>
                      <a:gd name="T40" fmla="*/ 2147483647 w 51"/>
                      <a:gd name="T41" fmla="*/ 2147483647 h 35"/>
                      <a:gd name="T42" fmla="*/ 2147483647 w 51"/>
                      <a:gd name="T43" fmla="*/ 2147483647 h 35"/>
                      <a:gd name="T44" fmla="*/ 2147483647 w 51"/>
                      <a:gd name="T45" fmla="*/ 2147483647 h 35"/>
                      <a:gd name="T46" fmla="*/ 2147483647 w 51"/>
                      <a:gd name="T47" fmla="*/ 2147483647 h 35"/>
                      <a:gd name="T48" fmla="*/ 2147483647 w 51"/>
                      <a:gd name="T49" fmla="*/ 2147483647 h 35"/>
                      <a:gd name="T50" fmla="*/ 2147483647 w 51"/>
                      <a:gd name="T51" fmla="*/ 2147483647 h 35"/>
                      <a:gd name="T52" fmla="*/ 2147483647 w 51"/>
                      <a:gd name="T53" fmla="*/ 2147483647 h 35"/>
                      <a:gd name="T54" fmla="*/ 2147483647 w 51"/>
                      <a:gd name="T55" fmla="*/ 0 h 35"/>
                      <a:gd name="T56" fmla="*/ 2147483647 w 51"/>
                      <a:gd name="T57" fmla="*/ 0 h 35"/>
                      <a:gd name="T58" fmla="*/ 2147483647 w 51"/>
                      <a:gd name="T59" fmla="*/ 2147483647 h 35"/>
                      <a:gd name="T60" fmla="*/ 2147483647 w 51"/>
                      <a:gd name="T61" fmla="*/ 2147483647 h 35"/>
                      <a:gd name="T62" fmla="*/ 2147483647 w 51"/>
                      <a:gd name="T63" fmla="*/ 2147483647 h 35"/>
                      <a:gd name="T64" fmla="*/ 2147483647 w 51"/>
                      <a:gd name="T65" fmla="*/ 2147483647 h 35"/>
                      <a:gd name="T66" fmla="*/ 2147483647 w 51"/>
                      <a:gd name="T67" fmla="*/ 2147483647 h 35"/>
                      <a:gd name="T68" fmla="*/ 2147483647 w 51"/>
                      <a:gd name="T69" fmla="*/ 2147483647 h 35"/>
                      <a:gd name="T70" fmla="*/ 2147483647 w 51"/>
                      <a:gd name="T71" fmla="*/ 2147483647 h 35"/>
                      <a:gd name="T72" fmla="*/ 2147483647 w 51"/>
                      <a:gd name="T73" fmla="*/ 2147483647 h 35"/>
                      <a:gd name="T74" fmla="*/ 2147483647 w 51"/>
                      <a:gd name="T75" fmla="*/ 2147483647 h 35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5"/>
                      <a:gd name="T116" fmla="*/ 51 w 51"/>
                      <a:gd name="T117" fmla="*/ 35 h 35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5">
                        <a:moveTo>
                          <a:pt x="51" y="18"/>
                        </a:moveTo>
                        <a:lnTo>
                          <a:pt x="51" y="18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30"/>
                        </a:lnTo>
                        <a:lnTo>
                          <a:pt x="40" y="32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5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2"/>
                        </a:lnTo>
                        <a:lnTo>
                          <a:pt x="8" y="30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1"/>
                        </a:lnTo>
                        <a:lnTo>
                          <a:pt x="0" y="18"/>
                        </a:lnTo>
                        <a:lnTo>
                          <a:pt x="1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0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6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051" name="Freeform 60"/>
                  <p:cNvSpPr>
                    <a:spLocks/>
                  </p:cNvSpPr>
                  <p:nvPr/>
                </p:nvSpPr>
                <p:spPr bwMode="auto">
                  <a:xfrm>
                    <a:off x="8371922" y="1426127"/>
                    <a:ext cx="188821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1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5" y="27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0"/>
                        </a:lnTo>
                        <a:lnTo>
                          <a:pt x="5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052" name="Freeform 61"/>
                  <p:cNvSpPr>
                    <a:spLocks/>
                  </p:cNvSpPr>
                  <p:nvPr/>
                </p:nvSpPr>
                <p:spPr bwMode="auto">
                  <a:xfrm>
                    <a:off x="7402307" y="1573593"/>
                    <a:ext cx="188821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053" name="Freeform 62"/>
                  <p:cNvSpPr>
                    <a:spLocks/>
                  </p:cNvSpPr>
                  <p:nvPr/>
                </p:nvSpPr>
                <p:spPr bwMode="auto">
                  <a:xfrm>
                    <a:off x="7825878" y="1573593"/>
                    <a:ext cx="183717" cy="50850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2147483647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2147483647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0" y="21"/>
                        </a:lnTo>
                        <a:lnTo>
                          <a:pt x="0" y="17"/>
                        </a:lnTo>
                        <a:lnTo>
                          <a:pt x="0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0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5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054" name="Freeform 63"/>
                  <p:cNvSpPr>
                    <a:spLocks/>
                  </p:cNvSpPr>
                  <p:nvPr/>
                </p:nvSpPr>
                <p:spPr bwMode="auto">
                  <a:xfrm>
                    <a:off x="8239238" y="1568506"/>
                    <a:ext cx="188821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2147483647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2147483647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1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1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1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6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055" name="Freeform 64"/>
                  <p:cNvSpPr>
                    <a:spLocks/>
                  </p:cNvSpPr>
                  <p:nvPr/>
                </p:nvSpPr>
                <p:spPr bwMode="auto">
                  <a:xfrm>
                    <a:off x="7325760" y="1705803"/>
                    <a:ext cx="188818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5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0" y="21"/>
                        </a:lnTo>
                        <a:lnTo>
                          <a:pt x="0" y="17"/>
                        </a:lnTo>
                        <a:lnTo>
                          <a:pt x="0" y="14"/>
                        </a:lnTo>
                        <a:lnTo>
                          <a:pt x="2" y="10"/>
                        </a:lnTo>
                        <a:lnTo>
                          <a:pt x="4" y="8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5" y="0"/>
                        </a:lnTo>
                        <a:lnTo>
                          <a:pt x="31" y="0"/>
                        </a:lnTo>
                        <a:lnTo>
                          <a:pt x="35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056" name="Freeform 65"/>
                  <p:cNvSpPr>
                    <a:spLocks/>
                  </p:cNvSpPr>
                  <p:nvPr/>
                </p:nvSpPr>
                <p:spPr bwMode="auto">
                  <a:xfrm>
                    <a:off x="7718708" y="1705803"/>
                    <a:ext cx="183717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0" y="20"/>
                        </a:lnTo>
                        <a:lnTo>
                          <a:pt x="49" y="24"/>
                        </a:lnTo>
                        <a:lnTo>
                          <a:pt x="47" y="26"/>
                        </a:lnTo>
                        <a:lnTo>
                          <a:pt x="43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5" y="34"/>
                        </a:lnTo>
                        <a:lnTo>
                          <a:pt x="20" y="34"/>
                        </a:lnTo>
                        <a:lnTo>
                          <a:pt x="15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6"/>
                        </a:lnTo>
                        <a:lnTo>
                          <a:pt x="2" y="24"/>
                        </a:lnTo>
                        <a:lnTo>
                          <a:pt x="0" y="20"/>
                        </a:lnTo>
                        <a:lnTo>
                          <a:pt x="0" y="17"/>
                        </a:lnTo>
                        <a:lnTo>
                          <a:pt x="0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5" y="1"/>
                        </a:lnTo>
                        <a:lnTo>
                          <a:pt x="20" y="0"/>
                        </a:lnTo>
                        <a:lnTo>
                          <a:pt x="25" y="0"/>
                        </a:lnTo>
                        <a:lnTo>
                          <a:pt x="31" y="0"/>
                        </a:lnTo>
                        <a:lnTo>
                          <a:pt x="35" y="1"/>
                        </a:lnTo>
                        <a:lnTo>
                          <a:pt x="40" y="3"/>
                        </a:lnTo>
                        <a:lnTo>
                          <a:pt x="43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0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057" name="Freeform 66"/>
                  <p:cNvSpPr>
                    <a:spLocks/>
                  </p:cNvSpPr>
                  <p:nvPr/>
                </p:nvSpPr>
                <p:spPr bwMode="auto">
                  <a:xfrm>
                    <a:off x="8106554" y="1705803"/>
                    <a:ext cx="193923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6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6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</p:grpSp>
          </p:grpSp>
          <p:cxnSp>
            <p:nvCxnSpPr>
              <p:cNvPr id="1026" name="Straight Connector 1025"/>
              <p:cNvCxnSpPr/>
              <p:nvPr/>
            </p:nvCxnSpPr>
            <p:spPr>
              <a:xfrm>
                <a:off x="5076056" y="5195031"/>
                <a:ext cx="187062" cy="42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5" name="Straight Connector 1134"/>
            <p:cNvCxnSpPr/>
            <p:nvPr/>
          </p:nvCxnSpPr>
          <p:spPr>
            <a:xfrm rot="5400000" flipH="1" flipV="1">
              <a:off x="5587196" y="4892472"/>
              <a:ext cx="192148" cy="1509"/>
            </a:xfrm>
            <a:prstGeom prst="line">
              <a:avLst/>
            </a:prstGeom>
            <a:ln w="63500" cmpd="dbl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314"/>
            <p:cNvGrpSpPr/>
            <p:nvPr/>
          </p:nvGrpSpPr>
          <p:grpSpPr>
            <a:xfrm>
              <a:off x="5226928" y="4917245"/>
              <a:ext cx="576064" cy="1248059"/>
              <a:chOff x="5076056" y="5133269"/>
              <a:chExt cx="695450" cy="841429"/>
            </a:xfrm>
          </p:grpSpPr>
          <p:grpSp>
            <p:nvGrpSpPr>
              <p:cNvPr id="91" name="Group 440"/>
              <p:cNvGrpSpPr>
                <a:grpSpLocks/>
              </p:cNvGrpSpPr>
              <p:nvPr/>
            </p:nvGrpSpPr>
            <p:grpSpPr bwMode="auto">
              <a:xfrm>
                <a:off x="5146959" y="5832300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92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270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007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71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131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72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131"/>
                    <a:ext cx="894558" cy="204876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267" name="Straight Connector 107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68" name="Straight Connector 1080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269" name="Rectangle 1081"/>
                <p:cNvSpPr>
                  <a:spLocks noChangeArrowheads="1"/>
                </p:cNvSpPr>
                <p:nvPr/>
              </p:nvSpPr>
              <p:spPr bwMode="auto">
                <a:xfrm>
                  <a:off x="7802157" y="3210765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93" name="Group 448"/>
              <p:cNvGrpSpPr>
                <a:grpSpLocks/>
              </p:cNvGrpSpPr>
              <p:nvPr/>
            </p:nvGrpSpPr>
            <p:grpSpPr bwMode="auto">
              <a:xfrm>
                <a:off x="5146959" y="5765369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94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263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066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64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189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65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189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260" name="Straight Connector 107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61" name="Straight Connector 1073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262" name="Rectangle 1074"/>
                <p:cNvSpPr>
                  <a:spLocks noChangeArrowheads="1"/>
                </p:cNvSpPr>
                <p:nvPr/>
              </p:nvSpPr>
              <p:spPr bwMode="auto">
                <a:xfrm>
                  <a:off x="7802157" y="3210824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95" name="Group 456"/>
              <p:cNvGrpSpPr>
                <a:grpSpLocks/>
              </p:cNvGrpSpPr>
              <p:nvPr/>
            </p:nvGrpSpPr>
            <p:grpSpPr bwMode="auto">
              <a:xfrm>
                <a:off x="5146959" y="5698443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412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256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112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57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235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58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235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253" name="Straight Connector 1065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54" name="Straight Connector 1066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255" name="Rectangle 1067"/>
                <p:cNvSpPr>
                  <a:spLocks noChangeArrowheads="1"/>
                </p:cNvSpPr>
                <p:nvPr/>
              </p:nvSpPr>
              <p:spPr bwMode="auto">
                <a:xfrm>
                  <a:off x="7802157" y="3210871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413" name="Group 464"/>
              <p:cNvGrpSpPr>
                <a:grpSpLocks/>
              </p:cNvGrpSpPr>
              <p:nvPr/>
            </p:nvGrpSpPr>
            <p:grpSpPr bwMode="auto">
              <a:xfrm>
                <a:off x="5146959" y="5631517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414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249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157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50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280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51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280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246" name="Straight Connector 1058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47" name="Straight Connector 105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248" name="Rectangle 1060"/>
                <p:cNvSpPr>
                  <a:spLocks noChangeArrowheads="1"/>
                </p:cNvSpPr>
                <p:nvPr/>
              </p:nvSpPr>
              <p:spPr bwMode="auto">
                <a:xfrm>
                  <a:off x="7802157" y="3210915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415" name="Group 472"/>
              <p:cNvGrpSpPr>
                <a:grpSpLocks/>
              </p:cNvGrpSpPr>
              <p:nvPr/>
            </p:nvGrpSpPr>
            <p:grpSpPr bwMode="auto">
              <a:xfrm>
                <a:off x="5146959" y="5564591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416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242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205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43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328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44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328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239" name="Straight Connector 1051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40" name="Straight Connector 105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241" name="Rectangle 1053"/>
                <p:cNvSpPr>
                  <a:spLocks noChangeArrowheads="1"/>
                </p:cNvSpPr>
                <p:nvPr/>
              </p:nvSpPr>
              <p:spPr bwMode="auto">
                <a:xfrm>
                  <a:off x="7802157" y="3210963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417" name="Group 400"/>
              <p:cNvGrpSpPr>
                <a:grpSpLocks/>
              </p:cNvGrpSpPr>
              <p:nvPr/>
            </p:nvGrpSpPr>
            <p:grpSpPr bwMode="auto">
              <a:xfrm>
                <a:off x="5146959" y="5500475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1418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235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615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36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738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37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738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232" name="Straight Connector 112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33" name="Straight Connector 1123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234" name="Rectangle 1124"/>
                <p:cNvSpPr>
                  <a:spLocks noChangeArrowheads="1"/>
                </p:cNvSpPr>
                <p:nvPr/>
              </p:nvSpPr>
              <p:spPr bwMode="auto">
                <a:xfrm>
                  <a:off x="7802157" y="3210372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419" name="Group 408"/>
              <p:cNvGrpSpPr>
                <a:grpSpLocks/>
              </p:cNvGrpSpPr>
              <p:nvPr/>
            </p:nvGrpSpPr>
            <p:grpSpPr bwMode="auto">
              <a:xfrm>
                <a:off x="5146959" y="5433548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420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228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667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29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789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30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789"/>
                    <a:ext cx="894558" cy="204878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225" name="Straight Connector 1130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26" name="Straight Connector 1131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227" name="Rectangle 1132"/>
                <p:cNvSpPr>
                  <a:spLocks noChangeArrowheads="1"/>
                </p:cNvSpPr>
                <p:nvPr/>
              </p:nvSpPr>
              <p:spPr bwMode="auto">
                <a:xfrm>
                  <a:off x="7802157" y="3210424"/>
                  <a:ext cx="255588" cy="57551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421" name="Group 416"/>
              <p:cNvGrpSpPr>
                <a:grpSpLocks/>
              </p:cNvGrpSpPr>
              <p:nvPr/>
            </p:nvGrpSpPr>
            <p:grpSpPr bwMode="auto">
              <a:xfrm>
                <a:off x="5146959" y="5366626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1422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221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01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22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824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23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824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218" name="Straight Connector 1138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19" name="Straight Connector 113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220" name="Rectangle 1140"/>
                <p:cNvSpPr>
                  <a:spLocks noChangeArrowheads="1"/>
                </p:cNvSpPr>
                <p:nvPr/>
              </p:nvSpPr>
              <p:spPr bwMode="auto">
                <a:xfrm>
                  <a:off x="7802157" y="3210458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438" name="Group 424"/>
              <p:cNvGrpSpPr>
                <a:grpSpLocks/>
              </p:cNvGrpSpPr>
              <p:nvPr/>
            </p:nvGrpSpPr>
            <p:grpSpPr bwMode="auto">
              <a:xfrm>
                <a:off x="5146959" y="5299696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439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214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58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15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880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16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880"/>
                    <a:ext cx="894558" cy="204878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211" name="Straight Connector 1146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12" name="Straight Connector 1147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213" name="Rectangle 1148"/>
                <p:cNvSpPr>
                  <a:spLocks noChangeArrowheads="1"/>
                </p:cNvSpPr>
                <p:nvPr/>
              </p:nvSpPr>
              <p:spPr bwMode="auto">
                <a:xfrm>
                  <a:off x="7802157" y="3210515"/>
                  <a:ext cx="255588" cy="57551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96" name="Group 432"/>
              <p:cNvGrpSpPr>
                <a:grpSpLocks/>
              </p:cNvGrpSpPr>
              <p:nvPr/>
            </p:nvGrpSpPr>
            <p:grpSpPr bwMode="auto">
              <a:xfrm>
                <a:off x="5146959" y="5232774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97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207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92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08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915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209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915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204" name="Straight Connector 1154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205" name="Straight Connector 1155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206" name="Rectangle 1156"/>
                <p:cNvSpPr>
                  <a:spLocks noChangeArrowheads="1"/>
                </p:cNvSpPr>
                <p:nvPr/>
              </p:nvSpPr>
              <p:spPr bwMode="auto">
                <a:xfrm>
                  <a:off x="7802157" y="3210549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147" name="Straight Connector 1217"/>
              <p:cNvCxnSpPr>
                <a:cxnSpLocks noChangeShapeType="1"/>
              </p:cNvCxnSpPr>
              <p:nvPr/>
            </p:nvCxnSpPr>
            <p:spPr bwMode="auto">
              <a:xfrm>
                <a:off x="5083599" y="534600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148" name="Straight Connector 1265"/>
              <p:cNvCxnSpPr>
                <a:cxnSpLocks noChangeShapeType="1"/>
              </p:cNvCxnSpPr>
              <p:nvPr/>
            </p:nvCxnSpPr>
            <p:spPr bwMode="auto">
              <a:xfrm>
                <a:off x="5083599" y="541291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149" name="Straight Connector 1266"/>
              <p:cNvCxnSpPr>
                <a:cxnSpLocks noChangeShapeType="1"/>
              </p:cNvCxnSpPr>
              <p:nvPr/>
            </p:nvCxnSpPr>
            <p:spPr bwMode="auto">
              <a:xfrm>
                <a:off x="5083599" y="5478965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150" name="Straight Connector 1267"/>
              <p:cNvCxnSpPr>
                <a:cxnSpLocks noChangeShapeType="1"/>
              </p:cNvCxnSpPr>
              <p:nvPr/>
            </p:nvCxnSpPr>
            <p:spPr bwMode="auto">
              <a:xfrm>
                <a:off x="5083599" y="554587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151" name="Straight Connector 1268"/>
              <p:cNvCxnSpPr>
                <a:cxnSpLocks noChangeShapeType="1"/>
              </p:cNvCxnSpPr>
              <p:nvPr/>
            </p:nvCxnSpPr>
            <p:spPr bwMode="auto">
              <a:xfrm>
                <a:off x="5083599" y="561192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152" name="Straight Connector 1269"/>
              <p:cNvCxnSpPr>
                <a:cxnSpLocks noChangeShapeType="1"/>
              </p:cNvCxnSpPr>
              <p:nvPr/>
            </p:nvCxnSpPr>
            <p:spPr bwMode="auto">
              <a:xfrm>
                <a:off x="5083599" y="567883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153" name="Straight Connector 1270"/>
              <p:cNvCxnSpPr>
                <a:cxnSpLocks noChangeShapeType="1"/>
              </p:cNvCxnSpPr>
              <p:nvPr/>
            </p:nvCxnSpPr>
            <p:spPr bwMode="auto">
              <a:xfrm>
                <a:off x="5083599" y="574488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154" name="Straight Connector 1271"/>
              <p:cNvCxnSpPr>
                <a:cxnSpLocks noChangeShapeType="1"/>
              </p:cNvCxnSpPr>
              <p:nvPr/>
            </p:nvCxnSpPr>
            <p:spPr bwMode="auto">
              <a:xfrm>
                <a:off x="5083599" y="581179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155" name="Straight Connector 1300"/>
              <p:cNvCxnSpPr>
                <a:cxnSpLocks noChangeShapeType="1"/>
              </p:cNvCxnSpPr>
              <p:nvPr/>
            </p:nvCxnSpPr>
            <p:spPr bwMode="auto">
              <a:xfrm>
                <a:off x="5076056" y="5189884"/>
                <a:ext cx="2" cy="61538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</p:cxnSp>
          <p:sp>
            <p:nvSpPr>
              <p:cNvPr id="1156" name="Freeform 62"/>
              <p:cNvSpPr>
                <a:spLocks/>
              </p:cNvSpPr>
              <p:nvPr/>
            </p:nvSpPr>
            <p:spPr bwMode="auto">
              <a:xfrm>
                <a:off x="5622157" y="5133269"/>
                <a:ext cx="149349" cy="135533"/>
              </a:xfrm>
              <a:custGeom>
                <a:avLst/>
                <a:gdLst>
                  <a:gd name="T0" fmla="*/ 0 w 127"/>
                  <a:gd name="T1" fmla="*/ 2147483647 h 232"/>
                  <a:gd name="T2" fmla="*/ 2147483647 w 127"/>
                  <a:gd name="T3" fmla="*/ 0 h 232"/>
                  <a:gd name="T4" fmla="*/ 2147483647 w 127"/>
                  <a:gd name="T5" fmla="*/ 2147483647 h 232"/>
                  <a:gd name="T6" fmla="*/ 0 w 127"/>
                  <a:gd name="T7" fmla="*/ 2147483647 h 232"/>
                  <a:gd name="T8" fmla="*/ 0 w 127"/>
                  <a:gd name="T9" fmla="*/ 2147483647 h 232"/>
                  <a:gd name="T10" fmla="*/ 0 w 127"/>
                  <a:gd name="T11" fmla="*/ 2147483647 h 2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"/>
                  <a:gd name="T19" fmla="*/ 0 h 232"/>
                  <a:gd name="T20" fmla="*/ 127 w 127"/>
                  <a:gd name="T21" fmla="*/ 232 h 2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" h="232">
                    <a:moveTo>
                      <a:pt x="0" y="125"/>
                    </a:moveTo>
                    <a:lnTo>
                      <a:pt x="127" y="0"/>
                    </a:lnTo>
                    <a:lnTo>
                      <a:pt x="127" y="106"/>
                    </a:lnTo>
                    <a:lnTo>
                      <a:pt x="0" y="232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015B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157" name="Freeform 63"/>
              <p:cNvSpPr>
                <a:spLocks/>
              </p:cNvSpPr>
              <p:nvPr/>
            </p:nvSpPr>
            <p:spPr bwMode="auto">
              <a:xfrm>
                <a:off x="5622157" y="5133269"/>
                <a:ext cx="149349" cy="135533"/>
              </a:xfrm>
              <a:custGeom>
                <a:avLst/>
                <a:gdLst>
                  <a:gd name="T0" fmla="*/ 0 w 127"/>
                  <a:gd name="T1" fmla="*/ 2147483647 h 232"/>
                  <a:gd name="T2" fmla="*/ 2147483647 w 127"/>
                  <a:gd name="T3" fmla="*/ 0 h 232"/>
                  <a:gd name="T4" fmla="*/ 2147483647 w 127"/>
                  <a:gd name="T5" fmla="*/ 2147483647 h 232"/>
                  <a:gd name="T6" fmla="*/ 0 w 127"/>
                  <a:gd name="T7" fmla="*/ 2147483647 h 232"/>
                  <a:gd name="T8" fmla="*/ 0 w 127"/>
                  <a:gd name="T9" fmla="*/ 2147483647 h 232"/>
                  <a:gd name="T10" fmla="*/ 0 w 127"/>
                  <a:gd name="T11" fmla="*/ 2147483647 h 2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"/>
                  <a:gd name="T19" fmla="*/ 0 h 232"/>
                  <a:gd name="T20" fmla="*/ 127 w 127"/>
                  <a:gd name="T21" fmla="*/ 232 h 2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" h="232">
                    <a:moveTo>
                      <a:pt x="0" y="125"/>
                    </a:moveTo>
                    <a:lnTo>
                      <a:pt x="127" y="0"/>
                    </a:lnTo>
                    <a:lnTo>
                      <a:pt x="127" y="106"/>
                    </a:lnTo>
                    <a:lnTo>
                      <a:pt x="0" y="232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666699"/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158" name="Freeform 60"/>
              <p:cNvSpPr>
                <a:spLocks/>
              </p:cNvSpPr>
              <p:nvPr/>
            </p:nvSpPr>
            <p:spPr bwMode="auto">
              <a:xfrm>
                <a:off x="5137908" y="5216476"/>
                <a:ext cx="484249" cy="52326"/>
              </a:xfrm>
              <a:custGeom>
                <a:avLst/>
                <a:gdLst>
                  <a:gd name="T0" fmla="*/ 0 w 414"/>
                  <a:gd name="T1" fmla="*/ 0 h 107"/>
                  <a:gd name="T2" fmla="*/ 0 w 414"/>
                  <a:gd name="T3" fmla="*/ 2147483647 h 107"/>
                  <a:gd name="T4" fmla="*/ 2147483647 w 414"/>
                  <a:gd name="T5" fmla="*/ 2147483647 h 107"/>
                  <a:gd name="T6" fmla="*/ 2147483647 w 414"/>
                  <a:gd name="T7" fmla="*/ 0 h 107"/>
                  <a:gd name="T8" fmla="*/ 0 w 414"/>
                  <a:gd name="T9" fmla="*/ 0 h 107"/>
                  <a:gd name="T10" fmla="*/ 0 w 414"/>
                  <a:gd name="T11" fmla="*/ 0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07"/>
                  <a:gd name="T20" fmla="*/ 414 w 414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07">
                    <a:moveTo>
                      <a:pt x="0" y="0"/>
                    </a:moveTo>
                    <a:lnTo>
                      <a:pt x="0" y="107"/>
                    </a:lnTo>
                    <a:lnTo>
                      <a:pt x="414" y="107"/>
                    </a:lnTo>
                    <a:lnTo>
                      <a:pt x="4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96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159" name="Freeform 61"/>
              <p:cNvSpPr>
                <a:spLocks/>
              </p:cNvSpPr>
              <p:nvPr/>
            </p:nvSpPr>
            <p:spPr bwMode="auto">
              <a:xfrm>
                <a:off x="5137908" y="5216476"/>
                <a:ext cx="484249" cy="52326"/>
              </a:xfrm>
              <a:custGeom>
                <a:avLst/>
                <a:gdLst>
                  <a:gd name="T0" fmla="*/ 0 w 414"/>
                  <a:gd name="T1" fmla="*/ 0 h 107"/>
                  <a:gd name="T2" fmla="*/ 0 w 414"/>
                  <a:gd name="T3" fmla="*/ 2147483647 h 107"/>
                  <a:gd name="T4" fmla="*/ 2147483647 w 414"/>
                  <a:gd name="T5" fmla="*/ 2147483647 h 107"/>
                  <a:gd name="T6" fmla="*/ 2147483647 w 414"/>
                  <a:gd name="T7" fmla="*/ 0 h 107"/>
                  <a:gd name="T8" fmla="*/ 0 w 414"/>
                  <a:gd name="T9" fmla="*/ 0 h 107"/>
                  <a:gd name="T10" fmla="*/ 0 w 414"/>
                  <a:gd name="T11" fmla="*/ 0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07"/>
                  <a:gd name="T20" fmla="*/ 414 w 414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07">
                    <a:moveTo>
                      <a:pt x="0" y="0"/>
                    </a:moveTo>
                    <a:lnTo>
                      <a:pt x="0" y="107"/>
                    </a:lnTo>
                    <a:lnTo>
                      <a:pt x="414" y="107"/>
                    </a:lnTo>
                    <a:lnTo>
                      <a:pt x="4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99">
                  <a:alpha val="79999"/>
                </a:srgbClr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160" name="Freeform 64"/>
              <p:cNvSpPr>
                <a:spLocks/>
              </p:cNvSpPr>
              <p:nvPr/>
            </p:nvSpPr>
            <p:spPr bwMode="auto">
              <a:xfrm>
                <a:off x="5137908" y="5133269"/>
                <a:ext cx="633598" cy="83207"/>
              </a:xfrm>
              <a:custGeom>
                <a:avLst/>
                <a:gdLst>
                  <a:gd name="T0" fmla="*/ 2147483647 w 541"/>
                  <a:gd name="T1" fmla="*/ 2147483647 h 125"/>
                  <a:gd name="T2" fmla="*/ 2147483647 w 541"/>
                  <a:gd name="T3" fmla="*/ 0 h 125"/>
                  <a:gd name="T4" fmla="*/ 2147483647 w 541"/>
                  <a:gd name="T5" fmla="*/ 0 h 125"/>
                  <a:gd name="T6" fmla="*/ 0 w 541"/>
                  <a:gd name="T7" fmla="*/ 2147483647 h 125"/>
                  <a:gd name="T8" fmla="*/ 2147483647 w 541"/>
                  <a:gd name="T9" fmla="*/ 2147483647 h 125"/>
                  <a:gd name="T10" fmla="*/ 2147483647 w 541"/>
                  <a:gd name="T11" fmla="*/ 2147483647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125"/>
                  <a:gd name="T20" fmla="*/ 541 w 541"/>
                  <a:gd name="T21" fmla="*/ 125 h 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125">
                    <a:moveTo>
                      <a:pt x="414" y="125"/>
                    </a:moveTo>
                    <a:lnTo>
                      <a:pt x="541" y="0"/>
                    </a:lnTo>
                    <a:lnTo>
                      <a:pt x="128" y="0"/>
                    </a:lnTo>
                    <a:lnTo>
                      <a:pt x="0" y="125"/>
                    </a:lnTo>
                    <a:lnTo>
                      <a:pt x="414" y="125"/>
                    </a:lnTo>
                    <a:close/>
                  </a:path>
                </a:pathLst>
              </a:custGeom>
              <a:solidFill>
                <a:srgbClr val="46AFE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161" name="Freeform 65"/>
              <p:cNvSpPr>
                <a:spLocks/>
              </p:cNvSpPr>
              <p:nvPr/>
            </p:nvSpPr>
            <p:spPr bwMode="auto">
              <a:xfrm>
                <a:off x="5137908" y="5133269"/>
                <a:ext cx="633598" cy="83207"/>
              </a:xfrm>
              <a:custGeom>
                <a:avLst/>
                <a:gdLst>
                  <a:gd name="T0" fmla="*/ 2147483647 w 541"/>
                  <a:gd name="T1" fmla="*/ 2147483647 h 125"/>
                  <a:gd name="T2" fmla="*/ 2147483647 w 541"/>
                  <a:gd name="T3" fmla="*/ 0 h 125"/>
                  <a:gd name="T4" fmla="*/ 2147483647 w 541"/>
                  <a:gd name="T5" fmla="*/ 0 h 125"/>
                  <a:gd name="T6" fmla="*/ 0 w 541"/>
                  <a:gd name="T7" fmla="*/ 2147483647 h 125"/>
                  <a:gd name="T8" fmla="*/ 2147483647 w 541"/>
                  <a:gd name="T9" fmla="*/ 2147483647 h 125"/>
                  <a:gd name="T10" fmla="*/ 2147483647 w 541"/>
                  <a:gd name="T11" fmla="*/ 2147483647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125"/>
                  <a:gd name="T20" fmla="*/ 541 w 541"/>
                  <a:gd name="T21" fmla="*/ 125 h 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125">
                    <a:moveTo>
                      <a:pt x="414" y="125"/>
                    </a:moveTo>
                    <a:lnTo>
                      <a:pt x="541" y="0"/>
                    </a:lnTo>
                    <a:lnTo>
                      <a:pt x="128" y="0"/>
                    </a:lnTo>
                    <a:lnTo>
                      <a:pt x="0" y="125"/>
                    </a:lnTo>
                    <a:lnTo>
                      <a:pt x="414" y="125"/>
                    </a:lnTo>
                    <a:close/>
                  </a:path>
                </a:pathLst>
              </a:custGeom>
              <a:solidFill>
                <a:srgbClr val="666699">
                  <a:alpha val="59999"/>
                </a:srgbClr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98" name="Group 264"/>
              <p:cNvGrpSpPr>
                <a:grpSpLocks/>
              </p:cNvGrpSpPr>
              <p:nvPr/>
            </p:nvGrpSpPr>
            <p:grpSpPr bwMode="auto">
              <a:xfrm>
                <a:off x="5226916" y="5221282"/>
                <a:ext cx="306844" cy="44937"/>
                <a:chOff x="4137031" y="6365866"/>
                <a:chExt cx="427098" cy="149361"/>
              </a:xfrm>
            </p:grpSpPr>
            <p:sp>
              <p:nvSpPr>
                <p:cNvPr id="1196" name="Freeform 82"/>
                <p:cNvSpPr>
                  <a:spLocks/>
                </p:cNvSpPr>
                <p:nvPr/>
              </p:nvSpPr>
              <p:spPr bwMode="auto">
                <a:xfrm>
                  <a:off x="4137027" y="6426873"/>
                  <a:ext cx="140686" cy="28512"/>
                </a:xfrm>
                <a:custGeom>
                  <a:avLst/>
                  <a:gdLst>
                    <a:gd name="T0" fmla="*/ 2147483647 w 87"/>
                    <a:gd name="T1" fmla="*/ 2147483647 h 16"/>
                    <a:gd name="T2" fmla="*/ 2147483647 w 87"/>
                    <a:gd name="T3" fmla="*/ 2147483647 h 16"/>
                    <a:gd name="T4" fmla="*/ 2147483647 w 87"/>
                    <a:gd name="T5" fmla="*/ 0 h 16"/>
                    <a:gd name="T6" fmla="*/ 0 w 87"/>
                    <a:gd name="T7" fmla="*/ 2147483647 h 16"/>
                    <a:gd name="T8" fmla="*/ 2147483647 w 87"/>
                    <a:gd name="T9" fmla="*/ 2147483647 h 16"/>
                    <a:gd name="T10" fmla="*/ 2147483647 w 87"/>
                    <a:gd name="T11" fmla="*/ 2147483647 h 16"/>
                    <a:gd name="T12" fmla="*/ 2147483647 w 87"/>
                    <a:gd name="T13" fmla="*/ 2147483647 h 16"/>
                    <a:gd name="T14" fmla="*/ 2147483647 w 87"/>
                    <a:gd name="T15" fmla="*/ 2147483647 h 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16"/>
                    <a:gd name="T26" fmla="*/ 87 w 87"/>
                    <a:gd name="T27" fmla="*/ 16 h 1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16">
                      <a:moveTo>
                        <a:pt x="87" y="7"/>
                      </a:moveTo>
                      <a:lnTo>
                        <a:pt x="23" y="7"/>
                      </a:lnTo>
                      <a:lnTo>
                        <a:pt x="23" y="0"/>
                      </a:lnTo>
                      <a:lnTo>
                        <a:pt x="0" y="9"/>
                      </a:lnTo>
                      <a:lnTo>
                        <a:pt x="23" y="16"/>
                      </a:lnTo>
                      <a:lnTo>
                        <a:pt x="23" y="11"/>
                      </a:lnTo>
                      <a:lnTo>
                        <a:pt x="87" y="11"/>
                      </a:lnTo>
                      <a:lnTo>
                        <a:pt x="87" y="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197" name="Freeform 83"/>
                <p:cNvSpPr>
                  <a:spLocks/>
                </p:cNvSpPr>
                <p:nvPr/>
              </p:nvSpPr>
              <p:spPr bwMode="auto">
                <a:xfrm>
                  <a:off x="4309209" y="6463940"/>
                  <a:ext cx="81892" cy="51321"/>
                </a:xfrm>
                <a:custGeom>
                  <a:avLst/>
                  <a:gdLst>
                    <a:gd name="T0" fmla="*/ 2147483647 w 50"/>
                    <a:gd name="T1" fmla="*/ 0 h 31"/>
                    <a:gd name="T2" fmla="*/ 2147483647 w 50"/>
                    <a:gd name="T3" fmla="*/ 2147483647 h 31"/>
                    <a:gd name="T4" fmla="*/ 0 w 50"/>
                    <a:gd name="T5" fmla="*/ 2147483647 h 31"/>
                    <a:gd name="T6" fmla="*/ 2147483647 w 50"/>
                    <a:gd name="T7" fmla="*/ 2147483647 h 31"/>
                    <a:gd name="T8" fmla="*/ 2147483647 w 50"/>
                    <a:gd name="T9" fmla="*/ 2147483647 h 31"/>
                    <a:gd name="T10" fmla="*/ 2147483647 w 50"/>
                    <a:gd name="T11" fmla="*/ 2147483647 h 31"/>
                    <a:gd name="T12" fmla="*/ 2147483647 w 50"/>
                    <a:gd name="T13" fmla="*/ 0 h 31"/>
                    <a:gd name="T14" fmla="*/ 2147483647 w 50"/>
                    <a:gd name="T15" fmla="*/ 0 h 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"/>
                    <a:gd name="T25" fmla="*/ 0 h 31"/>
                    <a:gd name="T26" fmla="*/ 50 w 50"/>
                    <a:gd name="T27" fmla="*/ 31 h 3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" h="31">
                      <a:moveTo>
                        <a:pt x="17" y="0"/>
                      </a:moveTo>
                      <a:lnTo>
                        <a:pt x="17" y="24"/>
                      </a:lnTo>
                      <a:lnTo>
                        <a:pt x="0" y="24"/>
                      </a:lnTo>
                      <a:lnTo>
                        <a:pt x="24" y="31"/>
                      </a:lnTo>
                      <a:lnTo>
                        <a:pt x="50" y="24"/>
                      </a:lnTo>
                      <a:lnTo>
                        <a:pt x="33" y="24"/>
                      </a:lnTo>
                      <a:lnTo>
                        <a:pt x="3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198" name="Freeform 84"/>
                <p:cNvSpPr>
                  <a:spLocks/>
                </p:cNvSpPr>
                <p:nvPr/>
              </p:nvSpPr>
              <p:spPr bwMode="auto">
                <a:xfrm>
                  <a:off x="4309209" y="6366999"/>
                  <a:ext cx="81892" cy="54172"/>
                </a:xfrm>
                <a:custGeom>
                  <a:avLst/>
                  <a:gdLst>
                    <a:gd name="T0" fmla="*/ 2147483647 w 50"/>
                    <a:gd name="T1" fmla="*/ 2147483647 h 33"/>
                    <a:gd name="T2" fmla="*/ 2147483647 w 50"/>
                    <a:gd name="T3" fmla="*/ 2147483647 h 33"/>
                    <a:gd name="T4" fmla="*/ 0 w 50"/>
                    <a:gd name="T5" fmla="*/ 2147483647 h 33"/>
                    <a:gd name="T6" fmla="*/ 2147483647 w 50"/>
                    <a:gd name="T7" fmla="*/ 0 h 33"/>
                    <a:gd name="T8" fmla="*/ 2147483647 w 50"/>
                    <a:gd name="T9" fmla="*/ 2147483647 h 33"/>
                    <a:gd name="T10" fmla="*/ 2147483647 w 50"/>
                    <a:gd name="T11" fmla="*/ 2147483647 h 33"/>
                    <a:gd name="T12" fmla="*/ 2147483647 w 50"/>
                    <a:gd name="T13" fmla="*/ 2147483647 h 33"/>
                    <a:gd name="T14" fmla="*/ 2147483647 w 50"/>
                    <a:gd name="T15" fmla="*/ 2147483647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"/>
                    <a:gd name="T25" fmla="*/ 0 h 33"/>
                    <a:gd name="T26" fmla="*/ 50 w 50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" h="33">
                      <a:moveTo>
                        <a:pt x="17" y="33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24" y="0"/>
                      </a:lnTo>
                      <a:lnTo>
                        <a:pt x="50" y="9"/>
                      </a:lnTo>
                      <a:lnTo>
                        <a:pt x="33" y="9"/>
                      </a:lnTo>
                      <a:lnTo>
                        <a:pt x="33" y="33"/>
                      </a:lnTo>
                      <a:lnTo>
                        <a:pt x="17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199" name="Freeform 85"/>
                <p:cNvSpPr>
                  <a:spLocks/>
                </p:cNvSpPr>
                <p:nvPr/>
              </p:nvSpPr>
              <p:spPr bwMode="auto">
                <a:xfrm>
                  <a:off x="4422598" y="6426873"/>
                  <a:ext cx="140686" cy="28512"/>
                </a:xfrm>
                <a:custGeom>
                  <a:avLst/>
                  <a:gdLst>
                    <a:gd name="T0" fmla="*/ 0 w 87"/>
                    <a:gd name="T1" fmla="*/ 2147483647 h 16"/>
                    <a:gd name="T2" fmla="*/ 2147483647 w 87"/>
                    <a:gd name="T3" fmla="*/ 2147483647 h 16"/>
                    <a:gd name="T4" fmla="*/ 2147483647 w 87"/>
                    <a:gd name="T5" fmla="*/ 2147483647 h 16"/>
                    <a:gd name="T6" fmla="*/ 2147483647 w 87"/>
                    <a:gd name="T7" fmla="*/ 2147483647 h 16"/>
                    <a:gd name="T8" fmla="*/ 2147483647 w 87"/>
                    <a:gd name="T9" fmla="*/ 0 h 16"/>
                    <a:gd name="T10" fmla="*/ 2147483647 w 87"/>
                    <a:gd name="T11" fmla="*/ 2147483647 h 16"/>
                    <a:gd name="T12" fmla="*/ 0 w 87"/>
                    <a:gd name="T13" fmla="*/ 2147483647 h 16"/>
                    <a:gd name="T14" fmla="*/ 0 w 87"/>
                    <a:gd name="T15" fmla="*/ 2147483647 h 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16"/>
                    <a:gd name="T26" fmla="*/ 87 w 87"/>
                    <a:gd name="T27" fmla="*/ 16 h 1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16">
                      <a:moveTo>
                        <a:pt x="0" y="11"/>
                      </a:moveTo>
                      <a:lnTo>
                        <a:pt x="63" y="11"/>
                      </a:lnTo>
                      <a:lnTo>
                        <a:pt x="63" y="16"/>
                      </a:lnTo>
                      <a:lnTo>
                        <a:pt x="87" y="9"/>
                      </a:lnTo>
                      <a:lnTo>
                        <a:pt x="63" y="0"/>
                      </a:lnTo>
                      <a:lnTo>
                        <a:pt x="63" y="7"/>
                      </a:lnTo>
                      <a:lnTo>
                        <a:pt x="0" y="7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200" name="Freeform 86"/>
                <p:cNvSpPr>
                  <a:spLocks/>
                </p:cNvSpPr>
                <p:nvPr/>
              </p:nvSpPr>
              <p:spPr bwMode="auto">
                <a:xfrm>
                  <a:off x="4170624" y="6378404"/>
                  <a:ext cx="361163" cy="128303"/>
                </a:xfrm>
                <a:custGeom>
                  <a:avLst/>
                  <a:gdLst>
                    <a:gd name="T0" fmla="*/ 2147483647 w 94"/>
                    <a:gd name="T1" fmla="*/ 2147483647 h 34"/>
                    <a:gd name="T2" fmla="*/ 2147483647 w 94"/>
                    <a:gd name="T3" fmla="*/ 2147483647 h 34"/>
                    <a:gd name="T4" fmla="*/ 2147483647 w 94"/>
                    <a:gd name="T5" fmla="*/ 2147483647 h 34"/>
                    <a:gd name="T6" fmla="*/ 2147483647 w 94"/>
                    <a:gd name="T7" fmla="*/ 2147483647 h 34"/>
                    <a:gd name="T8" fmla="*/ 2147483647 w 94"/>
                    <a:gd name="T9" fmla="*/ 2147483647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34"/>
                    <a:gd name="T17" fmla="*/ 94 w 9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34">
                      <a:moveTo>
                        <a:pt x="89" y="32"/>
                      </a:moveTo>
                      <a:cubicBezTo>
                        <a:pt x="84" y="34"/>
                        <a:pt x="61" y="29"/>
                        <a:pt x="38" y="20"/>
                      </a:cubicBezTo>
                      <a:cubicBezTo>
                        <a:pt x="15" y="12"/>
                        <a:pt x="0" y="4"/>
                        <a:pt x="5" y="2"/>
                      </a:cubicBezTo>
                      <a:cubicBezTo>
                        <a:pt x="10" y="0"/>
                        <a:pt x="33" y="5"/>
                        <a:pt x="56" y="14"/>
                      </a:cubicBezTo>
                      <a:cubicBezTo>
                        <a:pt x="80" y="22"/>
                        <a:pt x="94" y="30"/>
                        <a:pt x="89" y="32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201" name="Freeform 87"/>
                <p:cNvSpPr>
                  <a:spLocks/>
                </p:cNvSpPr>
                <p:nvPr/>
              </p:nvSpPr>
              <p:spPr bwMode="auto">
                <a:xfrm>
                  <a:off x="4168524" y="6378404"/>
                  <a:ext cx="361163" cy="128303"/>
                </a:xfrm>
                <a:custGeom>
                  <a:avLst/>
                  <a:gdLst>
                    <a:gd name="T0" fmla="*/ 2147483647 w 94"/>
                    <a:gd name="T1" fmla="*/ 2147483647 h 34"/>
                    <a:gd name="T2" fmla="*/ 2147483647 w 94"/>
                    <a:gd name="T3" fmla="*/ 2147483647 h 34"/>
                    <a:gd name="T4" fmla="*/ 2147483647 w 94"/>
                    <a:gd name="T5" fmla="*/ 2147483647 h 34"/>
                    <a:gd name="T6" fmla="*/ 2147483647 w 94"/>
                    <a:gd name="T7" fmla="*/ 2147483647 h 34"/>
                    <a:gd name="T8" fmla="*/ 2147483647 w 94"/>
                    <a:gd name="T9" fmla="*/ 2147483647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34"/>
                    <a:gd name="T17" fmla="*/ 94 w 9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34">
                      <a:moveTo>
                        <a:pt x="89" y="2"/>
                      </a:moveTo>
                      <a:cubicBezTo>
                        <a:pt x="94" y="4"/>
                        <a:pt x="80" y="12"/>
                        <a:pt x="57" y="20"/>
                      </a:cubicBezTo>
                      <a:cubicBezTo>
                        <a:pt x="33" y="29"/>
                        <a:pt x="10" y="34"/>
                        <a:pt x="5" y="32"/>
                      </a:cubicBezTo>
                      <a:cubicBezTo>
                        <a:pt x="0" y="30"/>
                        <a:pt x="14" y="22"/>
                        <a:pt x="37" y="14"/>
                      </a:cubicBezTo>
                      <a:cubicBezTo>
                        <a:pt x="61" y="5"/>
                        <a:pt x="84" y="0"/>
                        <a:pt x="89" y="2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202" name="Freeform 88"/>
                <p:cNvSpPr>
                  <a:spLocks/>
                </p:cNvSpPr>
                <p:nvPr/>
              </p:nvSpPr>
              <p:spPr bwMode="auto">
                <a:xfrm>
                  <a:off x="4263014" y="6412618"/>
                  <a:ext cx="170083" cy="57024"/>
                </a:xfrm>
                <a:custGeom>
                  <a:avLst/>
                  <a:gdLst>
                    <a:gd name="T0" fmla="*/ 2147483647 w 44"/>
                    <a:gd name="T1" fmla="*/ 2147483647 h 15"/>
                    <a:gd name="T2" fmla="*/ 2147483647 w 44"/>
                    <a:gd name="T3" fmla="*/ 2147483647 h 15"/>
                    <a:gd name="T4" fmla="*/ 2147483647 w 44"/>
                    <a:gd name="T5" fmla="*/ 2147483647 h 15"/>
                    <a:gd name="T6" fmla="*/ 2147483647 w 44"/>
                    <a:gd name="T7" fmla="*/ 2147483647 h 15"/>
                    <a:gd name="T8" fmla="*/ 2147483647 w 44"/>
                    <a:gd name="T9" fmla="*/ 2147483647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15"/>
                    <a:gd name="T17" fmla="*/ 44 w 44"/>
                    <a:gd name="T18" fmla="*/ 15 h 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15">
                      <a:moveTo>
                        <a:pt x="33" y="13"/>
                      </a:moveTo>
                      <a:cubicBezTo>
                        <a:pt x="42" y="11"/>
                        <a:pt x="44" y="7"/>
                        <a:pt x="38" y="4"/>
                      </a:cubicBezTo>
                      <a:cubicBezTo>
                        <a:pt x="32" y="1"/>
                        <a:pt x="20" y="0"/>
                        <a:pt x="11" y="2"/>
                      </a:cubicBezTo>
                      <a:cubicBezTo>
                        <a:pt x="2" y="4"/>
                        <a:pt x="0" y="8"/>
                        <a:pt x="6" y="12"/>
                      </a:cubicBezTo>
                      <a:cubicBezTo>
                        <a:pt x="12" y="15"/>
                        <a:pt x="25" y="15"/>
                        <a:pt x="33" y="13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3B3B3B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99" name="Group 262"/>
              <p:cNvGrpSpPr>
                <a:grpSpLocks/>
              </p:cNvGrpSpPr>
              <p:nvPr/>
            </p:nvGrpSpPr>
            <p:grpSpPr bwMode="auto">
              <a:xfrm>
                <a:off x="5236738" y="5138472"/>
                <a:ext cx="432242" cy="72432"/>
                <a:chOff x="7180382" y="1375614"/>
                <a:chExt cx="1462206" cy="429373"/>
              </a:xfrm>
            </p:grpSpPr>
            <p:sp>
              <p:nvSpPr>
                <p:cNvPr id="1165" name="Line 37"/>
                <p:cNvSpPr>
                  <a:spLocks noChangeShapeType="1"/>
                </p:cNvSpPr>
                <p:nvPr/>
              </p:nvSpPr>
              <p:spPr bwMode="auto">
                <a:xfrm>
                  <a:off x="7422721" y="1461724"/>
                  <a:ext cx="1219675" cy="5083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66" name="Line 38"/>
                <p:cNvSpPr>
                  <a:spLocks noChangeShapeType="1"/>
                </p:cNvSpPr>
                <p:nvPr/>
              </p:nvSpPr>
              <p:spPr bwMode="auto">
                <a:xfrm>
                  <a:off x="7325761" y="1599018"/>
                  <a:ext cx="1224776" cy="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67" name="Line 39"/>
                <p:cNvSpPr>
                  <a:spLocks noChangeShapeType="1"/>
                </p:cNvSpPr>
                <p:nvPr/>
              </p:nvSpPr>
              <p:spPr bwMode="auto">
                <a:xfrm>
                  <a:off x="7198178" y="1731228"/>
                  <a:ext cx="1219675" cy="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6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284935" y="1380364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69" name="Freeform 43"/>
                <p:cNvSpPr>
                  <a:spLocks/>
                </p:cNvSpPr>
                <p:nvPr/>
              </p:nvSpPr>
              <p:spPr bwMode="auto">
                <a:xfrm>
                  <a:off x="7540097" y="143629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3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2"/>
                      </a:lnTo>
                      <a:lnTo>
                        <a:pt x="31" y="33"/>
                      </a:lnTo>
                      <a:lnTo>
                        <a:pt x="26" y="34"/>
                      </a:lnTo>
                      <a:lnTo>
                        <a:pt x="21" y="33"/>
                      </a:lnTo>
                      <a:lnTo>
                        <a:pt x="16" y="32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170" name="Freeform 44"/>
                <p:cNvSpPr>
                  <a:spLocks/>
                </p:cNvSpPr>
                <p:nvPr/>
              </p:nvSpPr>
              <p:spPr bwMode="auto">
                <a:xfrm>
                  <a:off x="7989181" y="1436298"/>
                  <a:ext cx="193923" cy="50850"/>
                </a:xfrm>
                <a:custGeom>
                  <a:avLst/>
                  <a:gdLst>
                    <a:gd name="T0" fmla="*/ 2147483647 w 51"/>
                    <a:gd name="T1" fmla="*/ 2147483647 h 35"/>
                    <a:gd name="T2" fmla="*/ 2147483647 w 51"/>
                    <a:gd name="T3" fmla="*/ 2147483647 h 35"/>
                    <a:gd name="T4" fmla="*/ 2147483647 w 51"/>
                    <a:gd name="T5" fmla="*/ 2147483647 h 35"/>
                    <a:gd name="T6" fmla="*/ 2147483647 w 51"/>
                    <a:gd name="T7" fmla="*/ 2147483647 h 35"/>
                    <a:gd name="T8" fmla="*/ 2147483647 w 51"/>
                    <a:gd name="T9" fmla="*/ 2147483647 h 35"/>
                    <a:gd name="T10" fmla="*/ 2147483647 w 51"/>
                    <a:gd name="T11" fmla="*/ 2147483647 h 35"/>
                    <a:gd name="T12" fmla="*/ 2147483647 w 51"/>
                    <a:gd name="T13" fmla="*/ 2147483647 h 35"/>
                    <a:gd name="T14" fmla="*/ 2147483647 w 51"/>
                    <a:gd name="T15" fmla="*/ 2147483647 h 35"/>
                    <a:gd name="T16" fmla="*/ 2147483647 w 51"/>
                    <a:gd name="T17" fmla="*/ 2147483647 h 35"/>
                    <a:gd name="T18" fmla="*/ 2147483647 w 51"/>
                    <a:gd name="T19" fmla="*/ 2147483647 h 35"/>
                    <a:gd name="T20" fmla="*/ 2147483647 w 51"/>
                    <a:gd name="T21" fmla="*/ 2147483647 h 35"/>
                    <a:gd name="T22" fmla="*/ 2147483647 w 51"/>
                    <a:gd name="T23" fmla="*/ 2147483647 h 35"/>
                    <a:gd name="T24" fmla="*/ 2147483647 w 51"/>
                    <a:gd name="T25" fmla="*/ 2147483647 h 35"/>
                    <a:gd name="T26" fmla="*/ 2147483647 w 51"/>
                    <a:gd name="T27" fmla="*/ 2147483647 h 35"/>
                    <a:gd name="T28" fmla="*/ 2147483647 w 51"/>
                    <a:gd name="T29" fmla="*/ 2147483647 h 35"/>
                    <a:gd name="T30" fmla="*/ 2147483647 w 51"/>
                    <a:gd name="T31" fmla="*/ 2147483647 h 35"/>
                    <a:gd name="T32" fmla="*/ 2147483647 w 51"/>
                    <a:gd name="T33" fmla="*/ 2147483647 h 35"/>
                    <a:gd name="T34" fmla="*/ 2147483647 w 51"/>
                    <a:gd name="T35" fmla="*/ 2147483647 h 35"/>
                    <a:gd name="T36" fmla="*/ 0 w 51"/>
                    <a:gd name="T37" fmla="*/ 2147483647 h 35"/>
                    <a:gd name="T38" fmla="*/ 0 w 51"/>
                    <a:gd name="T39" fmla="*/ 2147483647 h 35"/>
                    <a:gd name="T40" fmla="*/ 2147483647 w 51"/>
                    <a:gd name="T41" fmla="*/ 2147483647 h 35"/>
                    <a:gd name="T42" fmla="*/ 2147483647 w 51"/>
                    <a:gd name="T43" fmla="*/ 2147483647 h 35"/>
                    <a:gd name="T44" fmla="*/ 2147483647 w 51"/>
                    <a:gd name="T45" fmla="*/ 2147483647 h 35"/>
                    <a:gd name="T46" fmla="*/ 2147483647 w 51"/>
                    <a:gd name="T47" fmla="*/ 2147483647 h 35"/>
                    <a:gd name="T48" fmla="*/ 2147483647 w 51"/>
                    <a:gd name="T49" fmla="*/ 2147483647 h 35"/>
                    <a:gd name="T50" fmla="*/ 2147483647 w 51"/>
                    <a:gd name="T51" fmla="*/ 2147483647 h 35"/>
                    <a:gd name="T52" fmla="*/ 2147483647 w 51"/>
                    <a:gd name="T53" fmla="*/ 2147483647 h 35"/>
                    <a:gd name="T54" fmla="*/ 2147483647 w 51"/>
                    <a:gd name="T55" fmla="*/ 0 h 35"/>
                    <a:gd name="T56" fmla="*/ 2147483647 w 51"/>
                    <a:gd name="T57" fmla="*/ 0 h 35"/>
                    <a:gd name="T58" fmla="*/ 2147483647 w 51"/>
                    <a:gd name="T59" fmla="*/ 2147483647 h 35"/>
                    <a:gd name="T60" fmla="*/ 2147483647 w 51"/>
                    <a:gd name="T61" fmla="*/ 2147483647 h 35"/>
                    <a:gd name="T62" fmla="*/ 2147483647 w 51"/>
                    <a:gd name="T63" fmla="*/ 2147483647 h 35"/>
                    <a:gd name="T64" fmla="*/ 2147483647 w 51"/>
                    <a:gd name="T65" fmla="*/ 2147483647 h 35"/>
                    <a:gd name="T66" fmla="*/ 2147483647 w 51"/>
                    <a:gd name="T67" fmla="*/ 2147483647 h 35"/>
                    <a:gd name="T68" fmla="*/ 2147483647 w 51"/>
                    <a:gd name="T69" fmla="*/ 2147483647 h 35"/>
                    <a:gd name="T70" fmla="*/ 2147483647 w 51"/>
                    <a:gd name="T71" fmla="*/ 2147483647 h 35"/>
                    <a:gd name="T72" fmla="*/ 2147483647 w 51"/>
                    <a:gd name="T73" fmla="*/ 2147483647 h 35"/>
                    <a:gd name="T74" fmla="*/ 2147483647 w 51"/>
                    <a:gd name="T75" fmla="*/ 2147483647 h 3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5"/>
                    <a:gd name="T116" fmla="*/ 51 w 51"/>
                    <a:gd name="T117" fmla="*/ 35 h 3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5">
                      <a:moveTo>
                        <a:pt x="51" y="18"/>
                      </a:moveTo>
                      <a:lnTo>
                        <a:pt x="51" y="18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30"/>
                      </a:lnTo>
                      <a:lnTo>
                        <a:pt x="40" y="32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5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2"/>
                      </a:lnTo>
                      <a:lnTo>
                        <a:pt x="8" y="30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171" name="Freeform 45"/>
                <p:cNvSpPr>
                  <a:spLocks/>
                </p:cNvSpPr>
                <p:nvPr/>
              </p:nvSpPr>
              <p:spPr bwMode="auto">
                <a:xfrm>
                  <a:off x="8387233" y="143629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5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172" name="Freeform 46"/>
                <p:cNvSpPr>
                  <a:spLocks/>
                </p:cNvSpPr>
                <p:nvPr/>
              </p:nvSpPr>
              <p:spPr bwMode="auto">
                <a:xfrm>
                  <a:off x="7412514" y="1578678"/>
                  <a:ext cx="188821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173" name="Freeform 47"/>
                <p:cNvSpPr>
                  <a:spLocks/>
                </p:cNvSpPr>
                <p:nvPr/>
              </p:nvSpPr>
              <p:spPr bwMode="auto">
                <a:xfrm>
                  <a:off x="7830979" y="1583764"/>
                  <a:ext cx="193923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5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174" name="Freeform 48"/>
                <p:cNvSpPr>
                  <a:spLocks/>
                </p:cNvSpPr>
                <p:nvPr/>
              </p:nvSpPr>
              <p:spPr bwMode="auto">
                <a:xfrm>
                  <a:off x="8254549" y="1573594"/>
                  <a:ext cx="188818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1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175" name="Freeform 49"/>
                <p:cNvSpPr>
                  <a:spLocks/>
                </p:cNvSpPr>
                <p:nvPr/>
              </p:nvSpPr>
              <p:spPr bwMode="auto">
                <a:xfrm>
                  <a:off x="7330862" y="1710888"/>
                  <a:ext cx="193923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176" name="Freeform 50"/>
                <p:cNvSpPr>
                  <a:spLocks/>
                </p:cNvSpPr>
                <p:nvPr/>
              </p:nvSpPr>
              <p:spPr bwMode="auto">
                <a:xfrm>
                  <a:off x="7728915" y="1710888"/>
                  <a:ext cx="188821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0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3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5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3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0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177" name="Freeform 51"/>
                <p:cNvSpPr>
                  <a:spLocks/>
                </p:cNvSpPr>
                <p:nvPr/>
              </p:nvSpPr>
              <p:spPr bwMode="auto">
                <a:xfrm>
                  <a:off x="8121865" y="171088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178" name="Line 52"/>
                <p:cNvSpPr>
                  <a:spLocks noChangeShapeType="1"/>
                </p:cNvSpPr>
                <p:nvPr/>
              </p:nvSpPr>
              <p:spPr bwMode="auto">
                <a:xfrm>
                  <a:off x="7417619" y="1456638"/>
                  <a:ext cx="1214570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79" name="Line 53"/>
                <p:cNvSpPr>
                  <a:spLocks noChangeShapeType="1"/>
                </p:cNvSpPr>
                <p:nvPr/>
              </p:nvSpPr>
              <p:spPr bwMode="auto">
                <a:xfrm>
                  <a:off x="7310449" y="1593934"/>
                  <a:ext cx="1224776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80" name="Line 54"/>
                <p:cNvSpPr>
                  <a:spLocks noChangeShapeType="1"/>
                </p:cNvSpPr>
                <p:nvPr/>
              </p:nvSpPr>
              <p:spPr bwMode="auto">
                <a:xfrm>
                  <a:off x="7182870" y="1726145"/>
                  <a:ext cx="1219671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8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269624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8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728915" y="1380364"/>
                  <a:ext cx="433777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8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13606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8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8126967" y="1380364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85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111659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100" name="Group 261"/>
                <p:cNvGrpSpPr>
                  <a:grpSpLocks/>
                </p:cNvGrpSpPr>
                <p:nvPr/>
              </p:nvGrpSpPr>
              <p:grpSpPr bwMode="auto">
                <a:xfrm>
                  <a:off x="7315885" y="1426210"/>
                  <a:ext cx="1245206" cy="324081"/>
                  <a:chOff x="7315885" y="1426210"/>
                  <a:chExt cx="1245206" cy="324081"/>
                </a:xfrm>
              </p:grpSpPr>
              <p:sp>
                <p:nvSpPr>
                  <p:cNvPr id="1187" name="Freeform 58"/>
                  <p:cNvSpPr>
                    <a:spLocks/>
                  </p:cNvSpPr>
                  <p:nvPr/>
                </p:nvSpPr>
                <p:spPr bwMode="auto">
                  <a:xfrm>
                    <a:off x="7529890" y="1426127"/>
                    <a:ext cx="188818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3"/>
                        </a:lnTo>
                        <a:lnTo>
                          <a:pt x="47" y="26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2"/>
                        </a:lnTo>
                        <a:lnTo>
                          <a:pt x="31" y="33"/>
                        </a:lnTo>
                        <a:lnTo>
                          <a:pt x="26" y="34"/>
                        </a:lnTo>
                        <a:lnTo>
                          <a:pt x="21" y="33"/>
                        </a:lnTo>
                        <a:lnTo>
                          <a:pt x="16" y="32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6"/>
                        </a:lnTo>
                        <a:lnTo>
                          <a:pt x="2" y="23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188" name="Freeform 59"/>
                  <p:cNvSpPr>
                    <a:spLocks/>
                  </p:cNvSpPr>
                  <p:nvPr/>
                </p:nvSpPr>
                <p:spPr bwMode="auto">
                  <a:xfrm>
                    <a:off x="7978975" y="1426127"/>
                    <a:ext cx="188818" cy="45766"/>
                  </a:xfrm>
                  <a:custGeom>
                    <a:avLst/>
                    <a:gdLst>
                      <a:gd name="T0" fmla="*/ 2147483647 w 51"/>
                      <a:gd name="T1" fmla="*/ 2147483647 h 35"/>
                      <a:gd name="T2" fmla="*/ 2147483647 w 51"/>
                      <a:gd name="T3" fmla="*/ 2147483647 h 35"/>
                      <a:gd name="T4" fmla="*/ 2147483647 w 51"/>
                      <a:gd name="T5" fmla="*/ 2147483647 h 35"/>
                      <a:gd name="T6" fmla="*/ 2147483647 w 51"/>
                      <a:gd name="T7" fmla="*/ 2147483647 h 35"/>
                      <a:gd name="T8" fmla="*/ 2147483647 w 51"/>
                      <a:gd name="T9" fmla="*/ 2147483647 h 35"/>
                      <a:gd name="T10" fmla="*/ 2147483647 w 51"/>
                      <a:gd name="T11" fmla="*/ 2147483647 h 35"/>
                      <a:gd name="T12" fmla="*/ 2147483647 w 51"/>
                      <a:gd name="T13" fmla="*/ 2147483647 h 35"/>
                      <a:gd name="T14" fmla="*/ 2147483647 w 51"/>
                      <a:gd name="T15" fmla="*/ 2147483647 h 35"/>
                      <a:gd name="T16" fmla="*/ 2147483647 w 51"/>
                      <a:gd name="T17" fmla="*/ 2147483647 h 35"/>
                      <a:gd name="T18" fmla="*/ 2147483647 w 51"/>
                      <a:gd name="T19" fmla="*/ 2147483647 h 35"/>
                      <a:gd name="T20" fmla="*/ 2147483647 w 51"/>
                      <a:gd name="T21" fmla="*/ 2147483647 h 35"/>
                      <a:gd name="T22" fmla="*/ 2147483647 w 51"/>
                      <a:gd name="T23" fmla="*/ 2147483647 h 35"/>
                      <a:gd name="T24" fmla="*/ 2147483647 w 51"/>
                      <a:gd name="T25" fmla="*/ 2147483647 h 35"/>
                      <a:gd name="T26" fmla="*/ 2147483647 w 51"/>
                      <a:gd name="T27" fmla="*/ 2147483647 h 35"/>
                      <a:gd name="T28" fmla="*/ 2147483647 w 51"/>
                      <a:gd name="T29" fmla="*/ 2147483647 h 35"/>
                      <a:gd name="T30" fmla="*/ 2147483647 w 51"/>
                      <a:gd name="T31" fmla="*/ 2147483647 h 35"/>
                      <a:gd name="T32" fmla="*/ 2147483647 w 51"/>
                      <a:gd name="T33" fmla="*/ 2147483647 h 35"/>
                      <a:gd name="T34" fmla="*/ 2147483647 w 51"/>
                      <a:gd name="T35" fmla="*/ 2147483647 h 35"/>
                      <a:gd name="T36" fmla="*/ 0 w 51"/>
                      <a:gd name="T37" fmla="*/ 2147483647 h 35"/>
                      <a:gd name="T38" fmla="*/ 0 w 51"/>
                      <a:gd name="T39" fmla="*/ 2147483647 h 35"/>
                      <a:gd name="T40" fmla="*/ 2147483647 w 51"/>
                      <a:gd name="T41" fmla="*/ 2147483647 h 35"/>
                      <a:gd name="T42" fmla="*/ 2147483647 w 51"/>
                      <a:gd name="T43" fmla="*/ 2147483647 h 35"/>
                      <a:gd name="T44" fmla="*/ 2147483647 w 51"/>
                      <a:gd name="T45" fmla="*/ 2147483647 h 35"/>
                      <a:gd name="T46" fmla="*/ 2147483647 w 51"/>
                      <a:gd name="T47" fmla="*/ 2147483647 h 35"/>
                      <a:gd name="T48" fmla="*/ 2147483647 w 51"/>
                      <a:gd name="T49" fmla="*/ 2147483647 h 35"/>
                      <a:gd name="T50" fmla="*/ 2147483647 w 51"/>
                      <a:gd name="T51" fmla="*/ 2147483647 h 35"/>
                      <a:gd name="T52" fmla="*/ 2147483647 w 51"/>
                      <a:gd name="T53" fmla="*/ 2147483647 h 35"/>
                      <a:gd name="T54" fmla="*/ 2147483647 w 51"/>
                      <a:gd name="T55" fmla="*/ 0 h 35"/>
                      <a:gd name="T56" fmla="*/ 2147483647 w 51"/>
                      <a:gd name="T57" fmla="*/ 0 h 35"/>
                      <a:gd name="T58" fmla="*/ 2147483647 w 51"/>
                      <a:gd name="T59" fmla="*/ 2147483647 h 35"/>
                      <a:gd name="T60" fmla="*/ 2147483647 w 51"/>
                      <a:gd name="T61" fmla="*/ 2147483647 h 35"/>
                      <a:gd name="T62" fmla="*/ 2147483647 w 51"/>
                      <a:gd name="T63" fmla="*/ 2147483647 h 35"/>
                      <a:gd name="T64" fmla="*/ 2147483647 w 51"/>
                      <a:gd name="T65" fmla="*/ 2147483647 h 35"/>
                      <a:gd name="T66" fmla="*/ 2147483647 w 51"/>
                      <a:gd name="T67" fmla="*/ 2147483647 h 35"/>
                      <a:gd name="T68" fmla="*/ 2147483647 w 51"/>
                      <a:gd name="T69" fmla="*/ 2147483647 h 35"/>
                      <a:gd name="T70" fmla="*/ 2147483647 w 51"/>
                      <a:gd name="T71" fmla="*/ 2147483647 h 35"/>
                      <a:gd name="T72" fmla="*/ 2147483647 w 51"/>
                      <a:gd name="T73" fmla="*/ 2147483647 h 35"/>
                      <a:gd name="T74" fmla="*/ 2147483647 w 51"/>
                      <a:gd name="T75" fmla="*/ 2147483647 h 35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5"/>
                      <a:gd name="T116" fmla="*/ 51 w 51"/>
                      <a:gd name="T117" fmla="*/ 35 h 35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5">
                        <a:moveTo>
                          <a:pt x="51" y="18"/>
                        </a:moveTo>
                        <a:lnTo>
                          <a:pt x="51" y="18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30"/>
                        </a:lnTo>
                        <a:lnTo>
                          <a:pt x="40" y="32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5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2"/>
                        </a:lnTo>
                        <a:lnTo>
                          <a:pt x="8" y="30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1"/>
                        </a:lnTo>
                        <a:lnTo>
                          <a:pt x="0" y="18"/>
                        </a:lnTo>
                        <a:lnTo>
                          <a:pt x="1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0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6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189" name="Freeform 60"/>
                  <p:cNvSpPr>
                    <a:spLocks/>
                  </p:cNvSpPr>
                  <p:nvPr/>
                </p:nvSpPr>
                <p:spPr bwMode="auto">
                  <a:xfrm>
                    <a:off x="8371922" y="1426127"/>
                    <a:ext cx="188821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1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5" y="27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0"/>
                        </a:lnTo>
                        <a:lnTo>
                          <a:pt x="5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190" name="Freeform 61"/>
                  <p:cNvSpPr>
                    <a:spLocks/>
                  </p:cNvSpPr>
                  <p:nvPr/>
                </p:nvSpPr>
                <p:spPr bwMode="auto">
                  <a:xfrm>
                    <a:off x="7402307" y="1573593"/>
                    <a:ext cx="188821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191" name="Freeform 62"/>
                  <p:cNvSpPr>
                    <a:spLocks/>
                  </p:cNvSpPr>
                  <p:nvPr/>
                </p:nvSpPr>
                <p:spPr bwMode="auto">
                  <a:xfrm>
                    <a:off x="7825878" y="1573593"/>
                    <a:ext cx="183717" cy="50850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2147483647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2147483647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0" y="21"/>
                        </a:lnTo>
                        <a:lnTo>
                          <a:pt x="0" y="17"/>
                        </a:lnTo>
                        <a:lnTo>
                          <a:pt x="0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0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5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192" name="Freeform 63"/>
                  <p:cNvSpPr>
                    <a:spLocks/>
                  </p:cNvSpPr>
                  <p:nvPr/>
                </p:nvSpPr>
                <p:spPr bwMode="auto">
                  <a:xfrm>
                    <a:off x="8239238" y="1568506"/>
                    <a:ext cx="188821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2147483647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2147483647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1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1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1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6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193" name="Freeform 64"/>
                  <p:cNvSpPr>
                    <a:spLocks/>
                  </p:cNvSpPr>
                  <p:nvPr/>
                </p:nvSpPr>
                <p:spPr bwMode="auto">
                  <a:xfrm>
                    <a:off x="7325760" y="1705803"/>
                    <a:ext cx="188818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5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0" y="21"/>
                        </a:lnTo>
                        <a:lnTo>
                          <a:pt x="0" y="17"/>
                        </a:lnTo>
                        <a:lnTo>
                          <a:pt x="0" y="14"/>
                        </a:lnTo>
                        <a:lnTo>
                          <a:pt x="2" y="10"/>
                        </a:lnTo>
                        <a:lnTo>
                          <a:pt x="4" y="8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5" y="0"/>
                        </a:lnTo>
                        <a:lnTo>
                          <a:pt x="31" y="0"/>
                        </a:lnTo>
                        <a:lnTo>
                          <a:pt x="35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194" name="Freeform 65"/>
                  <p:cNvSpPr>
                    <a:spLocks/>
                  </p:cNvSpPr>
                  <p:nvPr/>
                </p:nvSpPr>
                <p:spPr bwMode="auto">
                  <a:xfrm>
                    <a:off x="7718708" y="1705803"/>
                    <a:ext cx="183717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0" y="20"/>
                        </a:lnTo>
                        <a:lnTo>
                          <a:pt x="49" y="24"/>
                        </a:lnTo>
                        <a:lnTo>
                          <a:pt x="47" y="26"/>
                        </a:lnTo>
                        <a:lnTo>
                          <a:pt x="43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5" y="34"/>
                        </a:lnTo>
                        <a:lnTo>
                          <a:pt x="20" y="34"/>
                        </a:lnTo>
                        <a:lnTo>
                          <a:pt x="15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6"/>
                        </a:lnTo>
                        <a:lnTo>
                          <a:pt x="2" y="24"/>
                        </a:lnTo>
                        <a:lnTo>
                          <a:pt x="0" y="20"/>
                        </a:lnTo>
                        <a:lnTo>
                          <a:pt x="0" y="17"/>
                        </a:lnTo>
                        <a:lnTo>
                          <a:pt x="0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5" y="1"/>
                        </a:lnTo>
                        <a:lnTo>
                          <a:pt x="20" y="0"/>
                        </a:lnTo>
                        <a:lnTo>
                          <a:pt x="25" y="0"/>
                        </a:lnTo>
                        <a:lnTo>
                          <a:pt x="31" y="0"/>
                        </a:lnTo>
                        <a:lnTo>
                          <a:pt x="35" y="1"/>
                        </a:lnTo>
                        <a:lnTo>
                          <a:pt x="40" y="3"/>
                        </a:lnTo>
                        <a:lnTo>
                          <a:pt x="43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0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195" name="Freeform 66"/>
                  <p:cNvSpPr>
                    <a:spLocks/>
                  </p:cNvSpPr>
                  <p:nvPr/>
                </p:nvSpPr>
                <p:spPr bwMode="auto">
                  <a:xfrm>
                    <a:off x="8106554" y="1705803"/>
                    <a:ext cx="193923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6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6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</p:grpSp>
          </p:grpSp>
          <p:cxnSp>
            <p:nvCxnSpPr>
              <p:cNvPr id="1164" name="Straight Connector 1163"/>
              <p:cNvCxnSpPr/>
              <p:nvPr/>
            </p:nvCxnSpPr>
            <p:spPr>
              <a:xfrm>
                <a:off x="5076056" y="5195031"/>
                <a:ext cx="187062" cy="42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3" name="Straight Connector 1272"/>
            <p:cNvCxnSpPr/>
            <p:nvPr/>
          </p:nvCxnSpPr>
          <p:spPr>
            <a:xfrm rot="5400000" flipH="1" flipV="1">
              <a:off x="6163260" y="4892472"/>
              <a:ext cx="192148" cy="1509"/>
            </a:xfrm>
            <a:prstGeom prst="line">
              <a:avLst/>
            </a:prstGeom>
            <a:ln w="63500" cmpd="dbl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452"/>
            <p:cNvGrpSpPr/>
            <p:nvPr/>
          </p:nvGrpSpPr>
          <p:grpSpPr>
            <a:xfrm>
              <a:off x="5802992" y="4917245"/>
              <a:ext cx="576064" cy="1248059"/>
              <a:chOff x="5076056" y="5133269"/>
              <a:chExt cx="695450" cy="841429"/>
            </a:xfrm>
          </p:grpSpPr>
          <p:grpSp>
            <p:nvGrpSpPr>
              <p:cNvPr id="102" name="Group 440"/>
              <p:cNvGrpSpPr>
                <a:grpSpLocks/>
              </p:cNvGrpSpPr>
              <p:nvPr/>
            </p:nvGrpSpPr>
            <p:grpSpPr bwMode="auto">
              <a:xfrm>
                <a:off x="5146959" y="5832300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103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408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007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409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131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410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131"/>
                    <a:ext cx="894558" cy="204876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405" name="Straight Connector 107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06" name="Straight Connector 1080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407" name="Rectangle 1081"/>
                <p:cNvSpPr>
                  <a:spLocks noChangeArrowheads="1"/>
                </p:cNvSpPr>
                <p:nvPr/>
              </p:nvSpPr>
              <p:spPr bwMode="auto">
                <a:xfrm>
                  <a:off x="7802157" y="3210765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05" name="Group 448"/>
              <p:cNvGrpSpPr>
                <a:grpSpLocks/>
              </p:cNvGrpSpPr>
              <p:nvPr/>
            </p:nvGrpSpPr>
            <p:grpSpPr bwMode="auto">
              <a:xfrm>
                <a:off x="5146959" y="5765369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07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401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066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402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189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403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189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398" name="Straight Connector 107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99" name="Straight Connector 1073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400" name="Rectangle 1074"/>
                <p:cNvSpPr>
                  <a:spLocks noChangeArrowheads="1"/>
                </p:cNvSpPr>
                <p:nvPr/>
              </p:nvSpPr>
              <p:spPr bwMode="auto">
                <a:xfrm>
                  <a:off x="7802157" y="3210824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09" name="Group 456"/>
              <p:cNvGrpSpPr>
                <a:grpSpLocks/>
              </p:cNvGrpSpPr>
              <p:nvPr/>
            </p:nvGrpSpPr>
            <p:grpSpPr bwMode="auto">
              <a:xfrm>
                <a:off x="5146959" y="5698443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10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394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112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395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235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396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235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391" name="Straight Connector 1065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92" name="Straight Connector 1066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393" name="Rectangle 1067"/>
                <p:cNvSpPr>
                  <a:spLocks noChangeArrowheads="1"/>
                </p:cNvSpPr>
                <p:nvPr/>
              </p:nvSpPr>
              <p:spPr bwMode="auto">
                <a:xfrm>
                  <a:off x="7802157" y="3210871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11" name="Group 464"/>
              <p:cNvGrpSpPr>
                <a:grpSpLocks/>
              </p:cNvGrpSpPr>
              <p:nvPr/>
            </p:nvGrpSpPr>
            <p:grpSpPr bwMode="auto">
              <a:xfrm>
                <a:off x="5146959" y="5631517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12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387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157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388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280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389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280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384" name="Straight Connector 1058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85" name="Straight Connector 105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386" name="Rectangle 1060"/>
                <p:cNvSpPr>
                  <a:spLocks noChangeArrowheads="1"/>
                </p:cNvSpPr>
                <p:nvPr/>
              </p:nvSpPr>
              <p:spPr bwMode="auto">
                <a:xfrm>
                  <a:off x="7802157" y="3210915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14" name="Group 472"/>
              <p:cNvGrpSpPr>
                <a:grpSpLocks/>
              </p:cNvGrpSpPr>
              <p:nvPr/>
            </p:nvGrpSpPr>
            <p:grpSpPr bwMode="auto">
              <a:xfrm>
                <a:off x="5146959" y="5564591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16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380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205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381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328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382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328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377" name="Straight Connector 1051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78" name="Straight Connector 105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379" name="Rectangle 1053"/>
                <p:cNvSpPr>
                  <a:spLocks noChangeArrowheads="1"/>
                </p:cNvSpPr>
                <p:nvPr/>
              </p:nvSpPr>
              <p:spPr bwMode="auto">
                <a:xfrm>
                  <a:off x="7802157" y="3210963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17" name="Group 400"/>
              <p:cNvGrpSpPr>
                <a:grpSpLocks/>
              </p:cNvGrpSpPr>
              <p:nvPr/>
            </p:nvGrpSpPr>
            <p:grpSpPr bwMode="auto">
              <a:xfrm>
                <a:off x="5146959" y="5500475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118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373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615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374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738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375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738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370" name="Straight Connector 112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71" name="Straight Connector 1123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372" name="Rectangle 1124"/>
                <p:cNvSpPr>
                  <a:spLocks noChangeArrowheads="1"/>
                </p:cNvSpPr>
                <p:nvPr/>
              </p:nvSpPr>
              <p:spPr bwMode="auto">
                <a:xfrm>
                  <a:off x="7802157" y="3210372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23" name="Group 408"/>
              <p:cNvGrpSpPr>
                <a:grpSpLocks/>
              </p:cNvGrpSpPr>
              <p:nvPr/>
            </p:nvGrpSpPr>
            <p:grpSpPr bwMode="auto">
              <a:xfrm>
                <a:off x="5146959" y="5433548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25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366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667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367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789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368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789"/>
                    <a:ext cx="894558" cy="204878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363" name="Straight Connector 1130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64" name="Straight Connector 1131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365" name="Rectangle 1132"/>
                <p:cNvSpPr>
                  <a:spLocks noChangeArrowheads="1"/>
                </p:cNvSpPr>
                <p:nvPr/>
              </p:nvSpPr>
              <p:spPr bwMode="auto">
                <a:xfrm>
                  <a:off x="7802157" y="3210424"/>
                  <a:ext cx="255588" cy="57551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26" name="Group 416"/>
              <p:cNvGrpSpPr>
                <a:grpSpLocks/>
              </p:cNvGrpSpPr>
              <p:nvPr/>
            </p:nvGrpSpPr>
            <p:grpSpPr bwMode="auto">
              <a:xfrm>
                <a:off x="5146959" y="5366626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127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359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01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360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824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361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824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356" name="Straight Connector 1138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57" name="Straight Connector 113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358" name="Rectangle 1140"/>
                <p:cNvSpPr>
                  <a:spLocks noChangeArrowheads="1"/>
                </p:cNvSpPr>
                <p:nvPr/>
              </p:nvSpPr>
              <p:spPr bwMode="auto">
                <a:xfrm>
                  <a:off x="7802157" y="3210458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30" name="Group 424"/>
              <p:cNvGrpSpPr>
                <a:grpSpLocks/>
              </p:cNvGrpSpPr>
              <p:nvPr/>
            </p:nvGrpSpPr>
            <p:grpSpPr bwMode="auto">
              <a:xfrm>
                <a:off x="5146959" y="5299696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32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352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58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353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880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354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880"/>
                    <a:ext cx="894558" cy="204878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349" name="Straight Connector 1146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50" name="Straight Connector 1147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351" name="Rectangle 1148"/>
                <p:cNvSpPr>
                  <a:spLocks noChangeArrowheads="1"/>
                </p:cNvSpPr>
                <p:nvPr/>
              </p:nvSpPr>
              <p:spPr bwMode="auto">
                <a:xfrm>
                  <a:off x="7802157" y="3210515"/>
                  <a:ext cx="255588" cy="57551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40" name="Group 432"/>
              <p:cNvGrpSpPr>
                <a:grpSpLocks/>
              </p:cNvGrpSpPr>
              <p:nvPr/>
            </p:nvGrpSpPr>
            <p:grpSpPr bwMode="auto">
              <a:xfrm>
                <a:off x="5146959" y="5232774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144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345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92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346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915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347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915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342" name="Straight Connector 1154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343" name="Straight Connector 1155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344" name="Rectangle 1156"/>
                <p:cNvSpPr>
                  <a:spLocks noChangeArrowheads="1"/>
                </p:cNvSpPr>
                <p:nvPr/>
              </p:nvSpPr>
              <p:spPr bwMode="auto">
                <a:xfrm>
                  <a:off x="7802157" y="3210549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285" name="Straight Connector 1217"/>
              <p:cNvCxnSpPr>
                <a:cxnSpLocks noChangeShapeType="1"/>
              </p:cNvCxnSpPr>
              <p:nvPr/>
            </p:nvCxnSpPr>
            <p:spPr bwMode="auto">
              <a:xfrm>
                <a:off x="5083599" y="534600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286" name="Straight Connector 1265"/>
              <p:cNvCxnSpPr>
                <a:cxnSpLocks noChangeShapeType="1"/>
              </p:cNvCxnSpPr>
              <p:nvPr/>
            </p:nvCxnSpPr>
            <p:spPr bwMode="auto">
              <a:xfrm>
                <a:off x="5083599" y="541291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287" name="Straight Connector 1266"/>
              <p:cNvCxnSpPr>
                <a:cxnSpLocks noChangeShapeType="1"/>
              </p:cNvCxnSpPr>
              <p:nvPr/>
            </p:nvCxnSpPr>
            <p:spPr bwMode="auto">
              <a:xfrm>
                <a:off x="5083599" y="5478965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288" name="Straight Connector 1267"/>
              <p:cNvCxnSpPr>
                <a:cxnSpLocks noChangeShapeType="1"/>
              </p:cNvCxnSpPr>
              <p:nvPr/>
            </p:nvCxnSpPr>
            <p:spPr bwMode="auto">
              <a:xfrm>
                <a:off x="5083599" y="554587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289" name="Straight Connector 1268"/>
              <p:cNvCxnSpPr>
                <a:cxnSpLocks noChangeShapeType="1"/>
              </p:cNvCxnSpPr>
              <p:nvPr/>
            </p:nvCxnSpPr>
            <p:spPr bwMode="auto">
              <a:xfrm>
                <a:off x="5083599" y="561192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290" name="Straight Connector 1269"/>
              <p:cNvCxnSpPr>
                <a:cxnSpLocks noChangeShapeType="1"/>
              </p:cNvCxnSpPr>
              <p:nvPr/>
            </p:nvCxnSpPr>
            <p:spPr bwMode="auto">
              <a:xfrm>
                <a:off x="5083599" y="567883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291" name="Straight Connector 1270"/>
              <p:cNvCxnSpPr>
                <a:cxnSpLocks noChangeShapeType="1"/>
              </p:cNvCxnSpPr>
              <p:nvPr/>
            </p:nvCxnSpPr>
            <p:spPr bwMode="auto">
              <a:xfrm>
                <a:off x="5083599" y="574488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292" name="Straight Connector 1271"/>
              <p:cNvCxnSpPr>
                <a:cxnSpLocks noChangeShapeType="1"/>
              </p:cNvCxnSpPr>
              <p:nvPr/>
            </p:nvCxnSpPr>
            <p:spPr bwMode="auto">
              <a:xfrm>
                <a:off x="5083599" y="581179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293" name="Straight Connector 1300"/>
              <p:cNvCxnSpPr>
                <a:cxnSpLocks noChangeShapeType="1"/>
              </p:cNvCxnSpPr>
              <p:nvPr/>
            </p:nvCxnSpPr>
            <p:spPr bwMode="auto">
              <a:xfrm>
                <a:off x="5076056" y="5189884"/>
                <a:ext cx="2" cy="61538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</p:cxnSp>
          <p:sp>
            <p:nvSpPr>
              <p:cNvPr id="1294" name="Freeform 62"/>
              <p:cNvSpPr>
                <a:spLocks/>
              </p:cNvSpPr>
              <p:nvPr/>
            </p:nvSpPr>
            <p:spPr bwMode="auto">
              <a:xfrm>
                <a:off x="5622157" y="5133269"/>
                <a:ext cx="149349" cy="135533"/>
              </a:xfrm>
              <a:custGeom>
                <a:avLst/>
                <a:gdLst>
                  <a:gd name="T0" fmla="*/ 0 w 127"/>
                  <a:gd name="T1" fmla="*/ 2147483647 h 232"/>
                  <a:gd name="T2" fmla="*/ 2147483647 w 127"/>
                  <a:gd name="T3" fmla="*/ 0 h 232"/>
                  <a:gd name="T4" fmla="*/ 2147483647 w 127"/>
                  <a:gd name="T5" fmla="*/ 2147483647 h 232"/>
                  <a:gd name="T6" fmla="*/ 0 w 127"/>
                  <a:gd name="T7" fmla="*/ 2147483647 h 232"/>
                  <a:gd name="T8" fmla="*/ 0 w 127"/>
                  <a:gd name="T9" fmla="*/ 2147483647 h 232"/>
                  <a:gd name="T10" fmla="*/ 0 w 127"/>
                  <a:gd name="T11" fmla="*/ 2147483647 h 2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"/>
                  <a:gd name="T19" fmla="*/ 0 h 232"/>
                  <a:gd name="T20" fmla="*/ 127 w 127"/>
                  <a:gd name="T21" fmla="*/ 232 h 2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" h="232">
                    <a:moveTo>
                      <a:pt x="0" y="125"/>
                    </a:moveTo>
                    <a:lnTo>
                      <a:pt x="127" y="0"/>
                    </a:lnTo>
                    <a:lnTo>
                      <a:pt x="127" y="106"/>
                    </a:lnTo>
                    <a:lnTo>
                      <a:pt x="0" y="232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015B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295" name="Freeform 63"/>
              <p:cNvSpPr>
                <a:spLocks/>
              </p:cNvSpPr>
              <p:nvPr/>
            </p:nvSpPr>
            <p:spPr bwMode="auto">
              <a:xfrm>
                <a:off x="5622157" y="5133269"/>
                <a:ext cx="149349" cy="135533"/>
              </a:xfrm>
              <a:custGeom>
                <a:avLst/>
                <a:gdLst>
                  <a:gd name="T0" fmla="*/ 0 w 127"/>
                  <a:gd name="T1" fmla="*/ 2147483647 h 232"/>
                  <a:gd name="T2" fmla="*/ 2147483647 w 127"/>
                  <a:gd name="T3" fmla="*/ 0 h 232"/>
                  <a:gd name="T4" fmla="*/ 2147483647 w 127"/>
                  <a:gd name="T5" fmla="*/ 2147483647 h 232"/>
                  <a:gd name="T6" fmla="*/ 0 w 127"/>
                  <a:gd name="T7" fmla="*/ 2147483647 h 232"/>
                  <a:gd name="T8" fmla="*/ 0 w 127"/>
                  <a:gd name="T9" fmla="*/ 2147483647 h 232"/>
                  <a:gd name="T10" fmla="*/ 0 w 127"/>
                  <a:gd name="T11" fmla="*/ 2147483647 h 2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"/>
                  <a:gd name="T19" fmla="*/ 0 h 232"/>
                  <a:gd name="T20" fmla="*/ 127 w 127"/>
                  <a:gd name="T21" fmla="*/ 232 h 2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" h="232">
                    <a:moveTo>
                      <a:pt x="0" y="125"/>
                    </a:moveTo>
                    <a:lnTo>
                      <a:pt x="127" y="0"/>
                    </a:lnTo>
                    <a:lnTo>
                      <a:pt x="127" y="106"/>
                    </a:lnTo>
                    <a:lnTo>
                      <a:pt x="0" y="232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666699"/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296" name="Freeform 60"/>
              <p:cNvSpPr>
                <a:spLocks/>
              </p:cNvSpPr>
              <p:nvPr/>
            </p:nvSpPr>
            <p:spPr bwMode="auto">
              <a:xfrm>
                <a:off x="5137908" y="5216476"/>
                <a:ext cx="484249" cy="52326"/>
              </a:xfrm>
              <a:custGeom>
                <a:avLst/>
                <a:gdLst>
                  <a:gd name="T0" fmla="*/ 0 w 414"/>
                  <a:gd name="T1" fmla="*/ 0 h 107"/>
                  <a:gd name="T2" fmla="*/ 0 w 414"/>
                  <a:gd name="T3" fmla="*/ 2147483647 h 107"/>
                  <a:gd name="T4" fmla="*/ 2147483647 w 414"/>
                  <a:gd name="T5" fmla="*/ 2147483647 h 107"/>
                  <a:gd name="T6" fmla="*/ 2147483647 w 414"/>
                  <a:gd name="T7" fmla="*/ 0 h 107"/>
                  <a:gd name="T8" fmla="*/ 0 w 414"/>
                  <a:gd name="T9" fmla="*/ 0 h 107"/>
                  <a:gd name="T10" fmla="*/ 0 w 414"/>
                  <a:gd name="T11" fmla="*/ 0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07"/>
                  <a:gd name="T20" fmla="*/ 414 w 414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07">
                    <a:moveTo>
                      <a:pt x="0" y="0"/>
                    </a:moveTo>
                    <a:lnTo>
                      <a:pt x="0" y="107"/>
                    </a:lnTo>
                    <a:lnTo>
                      <a:pt x="414" y="107"/>
                    </a:lnTo>
                    <a:lnTo>
                      <a:pt x="4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96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297" name="Freeform 61"/>
              <p:cNvSpPr>
                <a:spLocks/>
              </p:cNvSpPr>
              <p:nvPr/>
            </p:nvSpPr>
            <p:spPr bwMode="auto">
              <a:xfrm>
                <a:off x="5137908" y="5216476"/>
                <a:ext cx="484249" cy="52326"/>
              </a:xfrm>
              <a:custGeom>
                <a:avLst/>
                <a:gdLst>
                  <a:gd name="T0" fmla="*/ 0 w 414"/>
                  <a:gd name="T1" fmla="*/ 0 h 107"/>
                  <a:gd name="T2" fmla="*/ 0 w 414"/>
                  <a:gd name="T3" fmla="*/ 2147483647 h 107"/>
                  <a:gd name="T4" fmla="*/ 2147483647 w 414"/>
                  <a:gd name="T5" fmla="*/ 2147483647 h 107"/>
                  <a:gd name="T6" fmla="*/ 2147483647 w 414"/>
                  <a:gd name="T7" fmla="*/ 0 h 107"/>
                  <a:gd name="T8" fmla="*/ 0 w 414"/>
                  <a:gd name="T9" fmla="*/ 0 h 107"/>
                  <a:gd name="T10" fmla="*/ 0 w 414"/>
                  <a:gd name="T11" fmla="*/ 0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07"/>
                  <a:gd name="T20" fmla="*/ 414 w 414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07">
                    <a:moveTo>
                      <a:pt x="0" y="0"/>
                    </a:moveTo>
                    <a:lnTo>
                      <a:pt x="0" y="107"/>
                    </a:lnTo>
                    <a:lnTo>
                      <a:pt x="414" y="107"/>
                    </a:lnTo>
                    <a:lnTo>
                      <a:pt x="4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99">
                  <a:alpha val="79999"/>
                </a:srgbClr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298" name="Freeform 64"/>
              <p:cNvSpPr>
                <a:spLocks/>
              </p:cNvSpPr>
              <p:nvPr/>
            </p:nvSpPr>
            <p:spPr bwMode="auto">
              <a:xfrm>
                <a:off x="5137908" y="5133269"/>
                <a:ext cx="633598" cy="83207"/>
              </a:xfrm>
              <a:custGeom>
                <a:avLst/>
                <a:gdLst>
                  <a:gd name="T0" fmla="*/ 2147483647 w 541"/>
                  <a:gd name="T1" fmla="*/ 2147483647 h 125"/>
                  <a:gd name="T2" fmla="*/ 2147483647 w 541"/>
                  <a:gd name="T3" fmla="*/ 0 h 125"/>
                  <a:gd name="T4" fmla="*/ 2147483647 w 541"/>
                  <a:gd name="T5" fmla="*/ 0 h 125"/>
                  <a:gd name="T6" fmla="*/ 0 w 541"/>
                  <a:gd name="T7" fmla="*/ 2147483647 h 125"/>
                  <a:gd name="T8" fmla="*/ 2147483647 w 541"/>
                  <a:gd name="T9" fmla="*/ 2147483647 h 125"/>
                  <a:gd name="T10" fmla="*/ 2147483647 w 541"/>
                  <a:gd name="T11" fmla="*/ 2147483647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125"/>
                  <a:gd name="T20" fmla="*/ 541 w 541"/>
                  <a:gd name="T21" fmla="*/ 125 h 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125">
                    <a:moveTo>
                      <a:pt x="414" y="125"/>
                    </a:moveTo>
                    <a:lnTo>
                      <a:pt x="541" y="0"/>
                    </a:lnTo>
                    <a:lnTo>
                      <a:pt x="128" y="0"/>
                    </a:lnTo>
                    <a:lnTo>
                      <a:pt x="0" y="125"/>
                    </a:lnTo>
                    <a:lnTo>
                      <a:pt x="414" y="125"/>
                    </a:lnTo>
                    <a:close/>
                  </a:path>
                </a:pathLst>
              </a:custGeom>
              <a:solidFill>
                <a:srgbClr val="46AFE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299" name="Freeform 65"/>
              <p:cNvSpPr>
                <a:spLocks/>
              </p:cNvSpPr>
              <p:nvPr/>
            </p:nvSpPr>
            <p:spPr bwMode="auto">
              <a:xfrm>
                <a:off x="5137908" y="5133269"/>
                <a:ext cx="633598" cy="83207"/>
              </a:xfrm>
              <a:custGeom>
                <a:avLst/>
                <a:gdLst>
                  <a:gd name="T0" fmla="*/ 2147483647 w 541"/>
                  <a:gd name="T1" fmla="*/ 2147483647 h 125"/>
                  <a:gd name="T2" fmla="*/ 2147483647 w 541"/>
                  <a:gd name="T3" fmla="*/ 0 h 125"/>
                  <a:gd name="T4" fmla="*/ 2147483647 w 541"/>
                  <a:gd name="T5" fmla="*/ 0 h 125"/>
                  <a:gd name="T6" fmla="*/ 0 w 541"/>
                  <a:gd name="T7" fmla="*/ 2147483647 h 125"/>
                  <a:gd name="T8" fmla="*/ 2147483647 w 541"/>
                  <a:gd name="T9" fmla="*/ 2147483647 h 125"/>
                  <a:gd name="T10" fmla="*/ 2147483647 w 541"/>
                  <a:gd name="T11" fmla="*/ 2147483647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125"/>
                  <a:gd name="T20" fmla="*/ 541 w 541"/>
                  <a:gd name="T21" fmla="*/ 125 h 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125">
                    <a:moveTo>
                      <a:pt x="414" y="125"/>
                    </a:moveTo>
                    <a:lnTo>
                      <a:pt x="541" y="0"/>
                    </a:lnTo>
                    <a:lnTo>
                      <a:pt x="128" y="0"/>
                    </a:lnTo>
                    <a:lnTo>
                      <a:pt x="0" y="125"/>
                    </a:lnTo>
                    <a:lnTo>
                      <a:pt x="414" y="125"/>
                    </a:lnTo>
                    <a:close/>
                  </a:path>
                </a:pathLst>
              </a:custGeom>
              <a:solidFill>
                <a:srgbClr val="666699">
                  <a:alpha val="59999"/>
                </a:srgbClr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147" name="Group 264"/>
              <p:cNvGrpSpPr>
                <a:grpSpLocks/>
              </p:cNvGrpSpPr>
              <p:nvPr/>
            </p:nvGrpSpPr>
            <p:grpSpPr bwMode="auto">
              <a:xfrm>
                <a:off x="5226916" y="5221282"/>
                <a:ext cx="306844" cy="44937"/>
                <a:chOff x="4137031" y="6365866"/>
                <a:chExt cx="427098" cy="149361"/>
              </a:xfrm>
            </p:grpSpPr>
            <p:sp>
              <p:nvSpPr>
                <p:cNvPr id="1334" name="Freeform 82"/>
                <p:cNvSpPr>
                  <a:spLocks/>
                </p:cNvSpPr>
                <p:nvPr/>
              </p:nvSpPr>
              <p:spPr bwMode="auto">
                <a:xfrm>
                  <a:off x="4137027" y="6426873"/>
                  <a:ext cx="140686" cy="28512"/>
                </a:xfrm>
                <a:custGeom>
                  <a:avLst/>
                  <a:gdLst>
                    <a:gd name="T0" fmla="*/ 2147483647 w 87"/>
                    <a:gd name="T1" fmla="*/ 2147483647 h 16"/>
                    <a:gd name="T2" fmla="*/ 2147483647 w 87"/>
                    <a:gd name="T3" fmla="*/ 2147483647 h 16"/>
                    <a:gd name="T4" fmla="*/ 2147483647 w 87"/>
                    <a:gd name="T5" fmla="*/ 0 h 16"/>
                    <a:gd name="T6" fmla="*/ 0 w 87"/>
                    <a:gd name="T7" fmla="*/ 2147483647 h 16"/>
                    <a:gd name="T8" fmla="*/ 2147483647 w 87"/>
                    <a:gd name="T9" fmla="*/ 2147483647 h 16"/>
                    <a:gd name="T10" fmla="*/ 2147483647 w 87"/>
                    <a:gd name="T11" fmla="*/ 2147483647 h 16"/>
                    <a:gd name="T12" fmla="*/ 2147483647 w 87"/>
                    <a:gd name="T13" fmla="*/ 2147483647 h 16"/>
                    <a:gd name="T14" fmla="*/ 2147483647 w 87"/>
                    <a:gd name="T15" fmla="*/ 2147483647 h 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16"/>
                    <a:gd name="T26" fmla="*/ 87 w 87"/>
                    <a:gd name="T27" fmla="*/ 16 h 1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16">
                      <a:moveTo>
                        <a:pt x="87" y="7"/>
                      </a:moveTo>
                      <a:lnTo>
                        <a:pt x="23" y="7"/>
                      </a:lnTo>
                      <a:lnTo>
                        <a:pt x="23" y="0"/>
                      </a:lnTo>
                      <a:lnTo>
                        <a:pt x="0" y="9"/>
                      </a:lnTo>
                      <a:lnTo>
                        <a:pt x="23" y="16"/>
                      </a:lnTo>
                      <a:lnTo>
                        <a:pt x="23" y="11"/>
                      </a:lnTo>
                      <a:lnTo>
                        <a:pt x="87" y="11"/>
                      </a:lnTo>
                      <a:lnTo>
                        <a:pt x="87" y="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335" name="Freeform 83"/>
                <p:cNvSpPr>
                  <a:spLocks/>
                </p:cNvSpPr>
                <p:nvPr/>
              </p:nvSpPr>
              <p:spPr bwMode="auto">
                <a:xfrm>
                  <a:off x="4309209" y="6463940"/>
                  <a:ext cx="81892" cy="51321"/>
                </a:xfrm>
                <a:custGeom>
                  <a:avLst/>
                  <a:gdLst>
                    <a:gd name="T0" fmla="*/ 2147483647 w 50"/>
                    <a:gd name="T1" fmla="*/ 0 h 31"/>
                    <a:gd name="T2" fmla="*/ 2147483647 w 50"/>
                    <a:gd name="T3" fmla="*/ 2147483647 h 31"/>
                    <a:gd name="T4" fmla="*/ 0 w 50"/>
                    <a:gd name="T5" fmla="*/ 2147483647 h 31"/>
                    <a:gd name="T6" fmla="*/ 2147483647 w 50"/>
                    <a:gd name="T7" fmla="*/ 2147483647 h 31"/>
                    <a:gd name="T8" fmla="*/ 2147483647 w 50"/>
                    <a:gd name="T9" fmla="*/ 2147483647 h 31"/>
                    <a:gd name="T10" fmla="*/ 2147483647 w 50"/>
                    <a:gd name="T11" fmla="*/ 2147483647 h 31"/>
                    <a:gd name="T12" fmla="*/ 2147483647 w 50"/>
                    <a:gd name="T13" fmla="*/ 0 h 31"/>
                    <a:gd name="T14" fmla="*/ 2147483647 w 50"/>
                    <a:gd name="T15" fmla="*/ 0 h 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"/>
                    <a:gd name="T25" fmla="*/ 0 h 31"/>
                    <a:gd name="T26" fmla="*/ 50 w 50"/>
                    <a:gd name="T27" fmla="*/ 31 h 3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" h="31">
                      <a:moveTo>
                        <a:pt x="17" y="0"/>
                      </a:moveTo>
                      <a:lnTo>
                        <a:pt x="17" y="24"/>
                      </a:lnTo>
                      <a:lnTo>
                        <a:pt x="0" y="24"/>
                      </a:lnTo>
                      <a:lnTo>
                        <a:pt x="24" y="31"/>
                      </a:lnTo>
                      <a:lnTo>
                        <a:pt x="50" y="24"/>
                      </a:lnTo>
                      <a:lnTo>
                        <a:pt x="33" y="24"/>
                      </a:lnTo>
                      <a:lnTo>
                        <a:pt x="3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336" name="Freeform 84"/>
                <p:cNvSpPr>
                  <a:spLocks/>
                </p:cNvSpPr>
                <p:nvPr/>
              </p:nvSpPr>
              <p:spPr bwMode="auto">
                <a:xfrm>
                  <a:off x="4309209" y="6366999"/>
                  <a:ext cx="81892" cy="54172"/>
                </a:xfrm>
                <a:custGeom>
                  <a:avLst/>
                  <a:gdLst>
                    <a:gd name="T0" fmla="*/ 2147483647 w 50"/>
                    <a:gd name="T1" fmla="*/ 2147483647 h 33"/>
                    <a:gd name="T2" fmla="*/ 2147483647 w 50"/>
                    <a:gd name="T3" fmla="*/ 2147483647 h 33"/>
                    <a:gd name="T4" fmla="*/ 0 w 50"/>
                    <a:gd name="T5" fmla="*/ 2147483647 h 33"/>
                    <a:gd name="T6" fmla="*/ 2147483647 w 50"/>
                    <a:gd name="T7" fmla="*/ 0 h 33"/>
                    <a:gd name="T8" fmla="*/ 2147483647 w 50"/>
                    <a:gd name="T9" fmla="*/ 2147483647 h 33"/>
                    <a:gd name="T10" fmla="*/ 2147483647 w 50"/>
                    <a:gd name="T11" fmla="*/ 2147483647 h 33"/>
                    <a:gd name="T12" fmla="*/ 2147483647 w 50"/>
                    <a:gd name="T13" fmla="*/ 2147483647 h 33"/>
                    <a:gd name="T14" fmla="*/ 2147483647 w 50"/>
                    <a:gd name="T15" fmla="*/ 2147483647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"/>
                    <a:gd name="T25" fmla="*/ 0 h 33"/>
                    <a:gd name="T26" fmla="*/ 50 w 50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" h="33">
                      <a:moveTo>
                        <a:pt x="17" y="33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24" y="0"/>
                      </a:lnTo>
                      <a:lnTo>
                        <a:pt x="50" y="9"/>
                      </a:lnTo>
                      <a:lnTo>
                        <a:pt x="33" y="9"/>
                      </a:lnTo>
                      <a:lnTo>
                        <a:pt x="33" y="33"/>
                      </a:lnTo>
                      <a:lnTo>
                        <a:pt x="17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337" name="Freeform 85"/>
                <p:cNvSpPr>
                  <a:spLocks/>
                </p:cNvSpPr>
                <p:nvPr/>
              </p:nvSpPr>
              <p:spPr bwMode="auto">
                <a:xfrm>
                  <a:off x="4422598" y="6426873"/>
                  <a:ext cx="140686" cy="28512"/>
                </a:xfrm>
                <a:custGeom>
                  <a:avLst/>
                  <a:gdLst>
                    <a:gd name="T0" fmla="*/ 0 w 87"/>
                    <a:gd name="T1" fmla="*/ 2147483647 h 16"/>
                    <a:gd name="T2" fmla="*/ 2147483647 w 87"/>
                    <a:gd name="T3" fmla="*/ 2147483647 h 16"/>
                    <a:gd name="T4" fmla="*/ 2147483647 w 87"/>
                    <a:gd name="T5" fmla="*/ 2147483647 h 16"/>
                    <a:gd name="T6" fmla="*/ 2147483647 w 87"/>
                    <a:gd name="T7" fmla="*/ 2147483647 h 16"/>
                    <a:gd name="T8" fmla="*/ 2147483647 w 87"/>
                    <a:gd name="T9" fmla="*/ 0 h 16"/>
                    <a:gd name="T10" fmla="*/ 2147483647 w 87"/>
                    <a:gd name="T11" fmla="*/ 2147483647 h 16"/>
                    <a:gd name="T12" fmla="*/ 0 w 87"/>
                    <a:gd name="T13" fmla="*/ 2147483647 h 16"/>
                    <a:gd name="T14" fmla="*/ 0 w 87"/>
                    <a:gd name="T15" fmla="*/ 2147483647 h 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16"/>
                    <a:gd name="T26" fmla="*/ 87 w 87"/>
                    <a:gd name="T27" fmla="*/ 16 h 1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16">
                      <a:moveTo>
                        <a:pt x="0" y="11"/>
                      </a:moveTo>
                      <a:lnTo>
                        <a:pt x="63" y="11"/>
                      </a:lnTo>
                      <a:lnTo>
                        <a:pt x="63" y="16"/>
                      </a:lnTo>
                      <a:lnTo>
                        <a:pt x="87" y="9"/>
                      </a:lnTo>
                      <a:lnTo>
                        <a:pt x="63" y="0"/>
                      </a:lnTo>
                      <a:lnTo>
                        <a:pt x="63" y="7"/>
                      </a:lnTo>
                      <a:lnTo>
                        <a:pt x="0" y="7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338" name="Freeform 86"/>
                <p:cNvSpPr>
                  <a:spLocks/>
                </p:cNvSpPr>
                <p:nvPr/>
              </p:nvSpPr>
              <p:spPr bwMode="auto">
                <a:xfrm>
                  <a:off x="4170624" y="6378404"/>
                  <a:ext cx="361163" cy="128303"/>
                </a:xfrm>
                <a:custGeom>
                  <a:avLst/>
                  <a:gdLst>
                    <a:gd name="T0" fmla="*/ 2147483647 w 94"/>
                    <a:gd name="T1" fmla="*/ 2147483647 h 34"/>
                    <a:gd name="T2" fmla="*/ 2147483647 w 94"/>
                    <a:gd name="T3" fmla="*/ 2147483647 h 34"/>
                    <a:gd name="T4" fmla="*/ 2147483647 w 94"/>
                    <a:gd name="T5" fmla="*/ 2147483647 h 34"/>
                    <a:gd name="T6" fmla="*/ 2147483647 w 94"/>
                    <a:gd name="T7" fmla="*/ 2147483647 h 34"/>
                    <a:gd name="T8" fmla="*/ 2147483647 w 94"/>
                    <a:gd name="T9" fmla="*/ 2147483647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34"/>
                    <a:gd name="T17" fmla="*/ 94 w 9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34">
                      <a:moveTo>
                        <a:pt x="89" y="32"/>
                      </a:moveTo>
                      <a:cubicBezTo>
                        <a:pt x="84" y="34"/>
                        <a:pt x="61" y="29"/>
                        <a:pt x="38" y="20"/>
                      </a:cubicBezTo>
                      <a:cubicBezTo>
                        <a:pt x="15" y="12"/>
                        <a:pt x="0" y="4"/>
                        <a:pt x="5" y="2"/>
                      </a:cubicBezTo>
                      <a:cubicBezTo>
                        <a:pt x="10" y="0"/>
                        <a:pt x="33" y="5"/>
                        <a:pt x="56" y="14"/>
                      </a:cubicBezTo>
                      <a:cubicBezTo>
                        <a:pt x="80" y="22"/>
                        <a:pt x="94" y="30"/>
                        <a:pt x="89" y="32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339" name="Freeform 87"/>
                <p:cNvSpPr>
                  <a:spLocks/>
                </p:cNvSpPr>
                <p:nvPr/>
              </p:nvSpPr>
              <p:spPr bwMode="auto">
                <a:xfrm>
                  <a:off x="4168524" y="6378404"/>
                  <a:ext cx="361163" cy="128303"/>
                </a:xfrm>
                <a:custGeom>
                  <a:avLst/>
                  <a:gdLst>
                    <a:gd name="T0" fmla="*/ 2147483647 w 94"/>
                    <a:gd name="T1" fmla="*/ 2147483647 h 34"/>
                    <a:gd name="T2" fmla="*/ 2147483647 w 94"/>
                    <a:gd name="T3" fmla="*/ 2147483647 h 34"/>
                    <a:gd name="T4" fmla="*/ 2147483647 w 94"/>
                    <a:gd name="T5" fmla="*/ 2147483647 h 34"/>
                    <a:gd name="T6" fmla="*/ 2147483647 w 94"/>
                    <a:gd name="T7" fmla="*/ 2147483647 h 34"/>
                    <a:gd name="T8" fmla="*/ 2147483647 w 94"/>
                    <a:gd name="T9" fmla="*/ 2147483647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34"/>
                    <a:gd name="T17" fmla="*/ 94 w 9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34">
                      <a:moveTo>
                        <a:pt x="89" y="2"/>
                      </a:moveTo>
                      <a:cubicBezTo>
                        <a:pt x="94" y="4"/>
                        <a:pt x="80" y="12"/>
                        <a:pt x="57" y="20"/>
                      </a:cubicBezTo>
                      <a:cubicBezTo>
                        <a:pt x="33" y="29"/>
                        <a:pt x="10" y="34"/>
                        <a:pt x="5" y="32"/>
                      </a:cubicBezTo>
                      <a:cubicBezTo>
                        <a:pt x="0" y="30"/>
                        <a:pt x="14" y="22"/>
                        <a:pt x="37" y="14"/>
                      </a:cubicBezTo>
                      <a:cubicBezTo>
                        <a:pt x="61" y="5"/>
                        <a:pt x="84" y="0"/>
                        <a:pt x="89" y="2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340" name="Freeform 88"/>
                <p:cNvSpPr>
                  <a:spLocks/>
                </p:cNvSpPr>
                <p:nvPr/>
              </p:nvSpPr>
              <p:spPr bwMode="auto">
                <a:xfrm>
                  <a:off x="4263014" y="6412618"/>
                  <a:ext cx="170083" cy="57024"/>
                </a:xfrm>
                <a:custGeom>
                  <a:avLst/>
                  <a:gdLst>
                    <a:gd name="T0" fmla="*/ 2147483647 w 44"/>
                    <a:gd name="T1" fmla="*/ 2147483647 h 15"/>
                    <a:gd name="T2" fmla="*/ 2147483647 w 44"/>
                    <a:gd name="T3" fmla="*/ 2147483647 h 15"/>
                    <a:gd name="T4" fmla="*/ 2147483647 w 44"/>
                    <a:gd name="T5" fmla="*/ 2147483647 h 15"/>
                    <a:gd name="T6" fmla="*/ 2147483647 w 44"/>
                    <a:gd name="T7" fmla="*/ 2147483647 h 15"/>
                    <a:gd name="T8" fmla="*/ 2147483647 w 44"/>
                    <a:gd name="T9" fmla="*/ 2147483647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15"/>
                    <a:gd name="T17" fmla="*/ 44 w 44"/>
                    <a:gd name="T18" fmla="*/ 15 h 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15">
                      <a:moveTo>
                        <a:pt x="33" y="13"/>
                      </a:moveTo>
                      <a:cubicBezTo>
                        <a:pt x="42" y="11"/>
                        <a:pt x="44" y="7"/>
                        <a:pt x="38" y="4"/>
                      </a:cubicBezTo>
                      <a:cubicBezTo>
                        <a:pt x="32" y="1"/>
                        <a:pt x="20" y="0"/>
                        <a:pt x="11" y="2"/>
                      </a:cubicBezTo>
                      <a:cubicBezTo>
                        <a:pt x="2" y="4"/>
                        <a:pt x="0" y="8"/>
                        <a:pt x="6" y="12"/>
                      </a:cubicBezTo>
                      <a:cubicBezTo>
                        <a:pt x="12" y="15"/>
                        <a:pt x="25" y="15"/>
                        <a:pt x="33" y="13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3B3B3B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150" name="Group 262"/>
              <p:cNvGrpSpPr>
                <a:grpSpLocks/>
              </p:cNvGrpSpPr>
              <p:nvPr/>
            </p:nvGrpSpPr>
            <p:grpSpPr bwMode="auto">
              <a:xfrm>
                <a:off x="5236738" y="5138472"/>
                <a:ext cx="432242" cy="72432"/>
                <a:chOff x="7180382" y="1375614"/>
                <a:chExt cx="1462206" cy="429373"/>
              </a:xfrm>
            </p:grpSpPr>
            <p:sp>
              <p:nvSpPr>
                <p:cNvPr id="1303" name="Line 37"/>
                <p:cNvSpPr>
                  <a:spLocks noChangeShapeType="1"/>
                </p:cNvSpPr>
                <p:nvPr/>
              </p:nvSpPr>
              <p:spPr bwMode="auto">
                <a:xfrm>
                  <a:off x="7422721" y="1461724"/>
                  <a:ext cx="1219675" cy="5083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04" name="Line 38"/>
                <p:cNvSpPr>
                  <a:spLocks noChangeShapeType="1"/>
                </p:cNvSpPr>
                <p:nvPr/>
              </p:nvSpPr>
              <p:spPr bwMode="auto">
                <a:xfrm>
                  <a:off x="7325761" y="1599018"/>
                  <a:ext cx="1224776" cy="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05" name="Line 39"/>
                <p:cNvSpPr>
                  <a:spLocks noChangeShapeType="1"/>
                </p:cNvSpPr>
                <p:nvPr/>
              </p:nvSpPr>
              <p:spPr bwMode="auto">
                <a:xfrm>
                  <a:off x="7198178" y="1731228"/>
                  <a:ext cx="1219675" cy="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0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284935" y="1380364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07" name="Freeform 43"/>
                <p:cNvSpPr>
                  <a:spLocks/>
                </p:cNvSpPr>
                <p:nvPr/>
              </p:nvSpPr>
              <p:spPr bwMode="auto">
                <a:xfrm>
                  <a:off x="7540097" y="143629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3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2"/>
                      </a:lnTo>
                      <a:lnTo>
                        <a:pt x="31" y="33"/>
                      </a:lnTo>
                      <a:lnTo>
                        <a:pt x="26" y="34"/>
                      </a:lnTo>
                      <a:lnTo>
                        <a:pt x="21" y="33"/>
                      </a:lnTo>
                      <a:lnTo>
                        <a:pt x="16" y="32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308" name="Freeform 44"/>
                <p:cNvSpPr>
                  <a:spLocks/>
                </p:cNvSpPr>
                <p:nvPr/>
              </p:nvSpPr>
              <p:spPr bwMode="auto">
                <a:xfrm>
                  <a:off x="7989181" y="1436298"/>
                  <a:ext cx="193923" cy="50850"/>
                </a:xfrm>
                <a:custGeom>
                  <a:avLst/>
                  <a:gdLst>
                    <a:gd name="T0" fmla="*/ 2147483647 w 51"/>
                    <a:gd name="T1" fmla="*/ 2147483647 h 35"/>
                    <a:gd name="T2" fmla="*/ 2147483647 w 51"/>
                    <a:gd name="T3" fmla="*/ 2147483647 h 35"/>
                    <a:gd name="T4" fmla="*/ 2147483647 w 51"/>
                    <a:gd name="T5" fmla="*/ 2147483647 h 35"/>
                    <a:gd name="T6" fmla="*/ 2147483647 w 51"/>
                    <a:gd name="T7" fmla="*/ 2147483647 h 35"/>
                    <a:gd name="T8" fmla="*/ 2147483647 w 51"/>
                    <a:gd name="T9" fmla="*/ 2147483647 h 35"/>
                    <a:gd name="T10" fmla="*/ 2147483647 w 51"/>
                    <a:gd name="T11" fmla="*/ 2147483647 h 35"/>
                    <a:gd name="T12" fmla="*/ 2147483647 w 51"/>
                    <a:gd name="T13" fmla="*/ 2147483647 h 35"/>
                    <a:gd name="T14" fmla="*/ 2147483647 w 51"/>
                    <a:gd name="T15" fmla="*/ 2147483647 h 35"/>
                    <a:gd name="T16" fmla="*/ 2147483647 w 51"/>
                    <a:gd name="T17" fmla="*/ 2147483647 h 35"/>
                    <a:gd name="T18" fmla="*/ 2147483647 w 51"/>
                    <a:gd name="T19" fmla="*/ 2147483647 h 35"/>
                    <a:gd name="T20" fmla="*/ 2147483647 w 51"/>
                    <a:gd name="T21" fmla="*/ 2147483647 h 35"/>
                    <a:gd name="T22" fmla="*/ 2147483647 w 51"/>
                    <a:gd name="T23" fmla="*/ 2147483647 h 35"/>
                    <a:gd name="T24" fmla="*/ 2147483647 w 51"/>
                    <a:gd name="T25" fmla="*/ 2147483647 h 35"/>
                    <a:gd name="T26" fmla="*/ 2147483647 w 51"/>
                    <a:gd name="T27" fmla="*/ 2147483647 h 35"/>
                    <a:gd name="T28" fmla="*/ 2147483647 w 51"/>
                    <a:gd name="T29" fmla="*/ 2147483647 h 35"/>
                    <a:gd name="T30" fmla="*/ 2147483647 w 51"/>
                    <a:gd name="T31" fmla="*/ 2147483647 h 35"/>
                    <a:gd name="T32" fmla="*/ 2147483647 w 51"/>
                    <a:gd name="T33" fmla="*/ 2147483647 h 35"/>
                    <a:gd name="T34" fmla="*/ 2147483647 w 51"/>
                    <a:gd name="T35" fmla="*/ 2147483647 h 35"/>
                    <a:gd name="T36" fmla="*/ 0 w 51"/>
                    <a:gd name="T37" fmla="*/ 2147483647 h 35"/>
                    <a:gd name="T38" fmla="*/ 0 w 51"/>
                    <a:gd name="T39" fmla="*/ 2147483647 h 35"/>
                    <a:gd name="T40" fmla="*/ 2147483647 w 51"/>
                    <a:gd name="T41" fmla="*/ 2147483647 h 35"/>
                    <a:gd name="T42" fmla="*/ 2147483647 w 51"/>
                    <a:gd name="T43" fmla="*/ 2147483647 h 35"/>
                    <a:gd name="T44" fmla="*/ 2147483647 w 51"/>
                    <a:gd name="T45" fmla="*/ 2147483647 h 35"/>
                    <a:gd name="T46" fmla="*/ 2147483647 w 51"/>
                    <a:gd name="T47" fmla="*/ 2147483647 h 35"/>
                    <a:gd name="T48" fmla="*/ 2147483647 w 51"/>
                    <a:gd name="T49" fmla="*/ 2147483647 h 35"/>
                    <a:gd name="T50" fmla="*/ 2147483647 w 51"/>
                    <a:gd name="T51" fmla="*/ 2147483647 h 35"/>
                    <a:gd name="T52" fmla="*/ 2147483647 w 51"/>
                    <a:gd name="T53" fmla="*/ 2147483647 h 35"/>
                    <a:gd name="T54" fmla="*/ 2147483647 w 51"/>
                    <a:gd name="T55" fmla="*/ 0 h 35"/>
                    <a:gd name="T56" fmla="*/ 2147483647 w 51"/>
                    <a:gd name="T57" fmla="*/ 0 h 35"/>
                    <a:gd name="T58" fmla="*/ 2147483647 w 51"/>
                    <a:gd name="T59" fmla="*/ 2147483647 h 35"/>
                    <a:gd name="T60" fmla="*/ 2147483647 w 51"/>
                    <a:gd name="T61" fmla="*/ 2147483647 h 35"/>
                    <a:gd name="T62" fmla="*/ 2147483647 w 51"/>
                    <a:gd name="T63" fmla="*/ 2147483647 h 35"/>
                    <a:gd name="T64" fmla="*/ 2147483647 w 51"/>
                    <a:gd name="T65" fmla="*/ 2147483647 h 35"/>
                    <a:gd name="T66" fmla="*/ 2147483647 w 51"/>
                    <a:gd name="T67" fmla="*/ 2147483647 h 35"/>
                    <a:gd name="T68" fmla="*/ 2147483647 w 51"/>
                    <a:gd name="T69" fmla="*/ 2147483647 h 35"/>
                    <a:gd name="T70" fmla="*/ 2147483647 w 51"/>
                    <a:gd name="T71" fmla="*/ 2147483647 h 35"/>
                    <a:gd name="T72" fmla="*/ 2147483647 w 51"/>
                    <a:gd name="T73" fmla="*/ 2147483647 h 35"/>
                    <a:gd name="T74" fmla="*/ 2147483647 w 51"/>
                    <a:gd name="T75" fmla="*/ 2147483647 h 3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5"/>
                    <a:gd name="T116" fmla="*/ 51 w 51"/>
                    <a:gd name="T117" fmla="*/ 35 h 3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5">
                      <a:moveTo>
                        <a:pt x="51" y="18"/>
                      </a:moveTo>
                      <a:lnTo>
                        <a:pt x="51" y="18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30"/>
                      </a:lnTo>
                      <a:lnTo>
                        <a:pt x="40" y="32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5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2"/>
                      </a:lnTo>
                      <a:lnTo>
                        <a:pt x="8" y="30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309" name="Freeform 45"/>
                <p:cNvSpPr>
                  <a:spLocks/>
                </p:cNvSpPr>
                <p:nvPr/>
              </p:nvSpPr>
              <p:spPr bwMode="auto">
                <a:xfrm>
                  <a:off x="8387233" y="143629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5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310" name="Freeform 46"/>
                <p:cNvSpPr>
                  <a:spLocks/>
                </p:cNvSpPr>
                <p:nvPr/>
              </p:nvSpPr>
              <p:spPr bwMode="auto">
                <a:xfrm>
                  <a:off x="7412514" y="1578678"/>
                  <a:ext cx="188821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311" name="Freeform 47"/>
                <p:cNvSpPr>
                  <a:spLocks/>
                </p:cNvSpPr>
                <p:nvPr/>
              </p:nvSpPr>
              <p:spPr bwMode="auto">
                <a:xfrm>
                  <a:off x="7830979" y="1583764"/>
                  <a:ext cx="193923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5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312" name="Freeform 48"/>
                <p:cNvSpPr>
                  <a:spLocks/>
                </p:cNvSpPr>
                <p:nvPr/>
              </p:nvSpPr>
              <p:spPr bwMode="auto">
                <a:xfrm>
                  <a:off x="8254549" y="1573594"/>
                  <a:ext cx="188818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1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313" name="Freeform 49"/>
                <p:cNvSpPr>
                  <a:spLocks/>
                </p:cNvSpPr>
                <p:nvPr/>
              </p:nvSpPr>
              <p:spPr bwMode="auto">
                <a:xfrm>
                  <a:off x="7330862" y="1710888"/>
                  <a:ext cx="193923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314" name="Freeform 50"/>
                <p:cNvSpPr>
                  <a:spLocks/>
                </p:cNvSpPr>
                <p:nvPr/>
              </p:nvSpPr>
              <p:spPr bwMode="auto">
                <a:xfrm>
                  <a:off x="7728915" y="1710888"/>
                  <a:ext cx="188821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0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3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5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3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0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315" name="Freeform 51"/>
                <p:cNvSpPr>
                  <a:spLocks/>
                </p:cNvSpPr>
                <p:nvPr/>
              </p:nvSpPr>
              <p:spPr bwMode="auto">
                <a:xfrm>
                  <a:off x="8121865" y="171088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316" name="Line 52"/>
                <p:cNvSpPr>
                  <a:spLocks noChangeShapeType="1"/>
                </p:cNvSpPr>
                <p:nvPr/>
              </p:nvSpPr>
              <p:spPr bwMode="auto">
                <a:xfrm>
                  <a:off x="7417619" y="1456638"/>
                  <a:ext cx="1214570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17" name="Line 53"/>
                <p:cNvSpPr>
                  <a:spLocks noChangeShapeType="1"/>
                </p:cNvSpPr>
                <p:nvPr/>
              </p:nvSpPr>
              <p:spPr bwMode="auto">
                <a:xfrm>
                  <a:off x="7310449" y="1593934"/>
                  <a:ext cx="1224776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18" name="Line 54"/>
                <p:cNvSpPr>
                  <a:spLocks noChangeShapeType="1"/>
                </p:cNvSpPr>
                <p:nvPr/>
              </p:nvSpPr>
              <p:spPr bwMode="auto">
                <a:xfrm>
                  <a:off x="7182870" y="1726145"/>
                  <a:ext cx="1219671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1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269624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2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728915" y="1380364"/>
                  <a:ext cx="433777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2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13606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22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8126967" y="1380364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2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111659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152" name="Group 261"/>
                <p:cNvGrpSpPr>
                  <a:grpSpLocks/>
                </p:cNvGrpSpPr>
                <p:nvPr/>
              </p:nvGrpSpPr>
              <p:grpSpPr bwMode="auto">
                <a:xfrm>
                  <a:off x="7315885" y="1426210"/>
                  <a:ext cx="1245206" cy="324081"/>
                  <a:chOff x="7315885" y="1426210"/>
                  <a:chExt cx="1245206" cy="324081"/>
                </a:xfrm>
              </p:grpSpPr>
              <p:sp>
                <p:nvSpPr>
                  <p:cNvPr id="1325" name="Freeform 58"/>
                  <p:cNvSpPr>
                    <a:spLocks/>
                  </p:cNvSpPr>
                  <p:nvPr/>
                </p:nvSpPr>
                <p:spPr bwMode="auto">
                  <a:xfrm>
                    <a:off x="7529890" y="1426127"/>
                    <a:ext cx="188818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3"/>
                        </a:lnTo>
                        <a:lnTo>
                          <a:pt x="47" y="26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2"/>
                        </a:lnTo>
                        <a:lnTo>
                          <a:pt x="31" y="33"/>
                        </a:lnTo>
                        <a:lnTo>
                          <a:pt x="26" y="34"/>
                        </a:lnTo>
                        <a:lnTo>
                          <a:pt x="21" y="33"/>
                        </a:lnTo>
                        <a:lnTo>
                          <a:pt x="16" y="32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6"/>
                        </a:lnTo>
                        <a:lnTo>
                          <a:pt x="2" y="23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326" name="Freeform 59"/>
                  <p:cNvSpPr>
                    <a:spLocks/>
                  </p:cNvSpPr>
                  <p:nvPr/>
                </p:nvSpPr>
                <p:spPr bwMode="auto">
                  <a:xfrm>
                    <a:off x="7978975" y="1426127"/>
                    <a:ext cx="188818" cy="45766"/>
                  </a:xfrm>
                  <a:custGeom>
                    <a:avLst/>
                    <a:gdLst>
                      <a:gd name="T0" fmla="*/ 2147483647 w 51"/>
                      <a:gd name="T1" fmla="*/ 2147483647 h 35"/>
                      <a:gd name="T2" fmla="*/ 2147483647 w 51"/>
                      <a:gd name="T3" fmla="*/ 2147483647 h 35"/>
                      <a:gd name="T4" fmla="*/ 2147483647 w 51"/>
                      <a:gd name="T5" fmla="*/ 2147483647 h 35"/>
                      <a:gd name="T6" fmla="*/ 2147483647 w 51"/>
                      <a:gd name="T7" fmla="*/ 2147483647 h 35"/>
                      <a:gd name="T8" fmla="*/ 2147483647 w 51"/>
                      <a:gd name="T9" fmla="*/ 2147483647 h 35"/>
                      <a:gd name="T10" fmla="*/ 2147483647 w 51"/>
                      <a:gd name="T11" fmla="*/ 2147483647 h 35"/>
                      <a:gd name="T12" fmla="*/ 2147483647 w 51"/>
                      <a:gd name="T13" fmla="*/ 2147483647 h 35"/>
                      <a:gd name="T14" fmla="*/ 2147483647 w 51"/>
                      <a:gd name="T15" fmla="*/ 2147483647 h 35"/>
                      <a:gd name="T16" fmla="*/ 2147483647 w 51"/>
                      <a:gd name="T17" fmla="*/ 2147483647 h 35"/>
                      <a:gd name="T18" fmla="*/ 2147483647 w 51"/>
                      <a:gd name="T19" fmla="*/ 2147483647 h 35"/>
                      <a:gd name="T20" fmla="*/ 2147483647 w 51"/>
                      <a:gd name="T21" fmla="*/ 2147483647 h 35"/>
                      <a:gd name="T22" fmla="*/ 2147483647 w 51"/>
                      <a:gd name="T23" fmla="*/ 2147483647 h 35"/>
                      <a:gd name="T24" fmla="*/ 2147483647 w 51"/>
                      <a:gd name="T25" fmla="*/ 2147483647 h 35"/>
                      <a:gd name="T26" fmla="*/ 2147483647 w 51"/>
                      <a:gd name="T27" fmla="*/ 2147483647 h 35"/>
                      <a:gd name="T28" fmla="*/ 2147483647 w 51"/>
                      <a:gd name="T29" fmla="*/ 2147483647 h 35"/>
                      <a:gd name="T30" fmla="*/ 2147483647 w 51"/>
                      <a:gd name="T31" fmla="*/ 2147483647 h 35"/>
                      <a:gd name="T32" fmla="*/ 2147483647 w 51"/>
                      <a:gd name="T33" fmla="*/ 2147483647 h 35"/>
                      <a:gd name="T34" fmla="*/ 2147483647 w 51"/>
                      <a:gd name="T35" fmla="*/ 2147483647 h 35"/>
                      <a:gd name="T36" fmla="*/ 0 w 51"/>
                      <a:gd name="T37" fmla="*/ 2147483647 h 35"/>
                      <a:gd name="T38" fmla="*/ 0 w 51"/>
                      <a:gd name="T39" fmla="*/ 2147483647 h 35"/>
                      <a:gd name="T40" fmla="*/ 2147483647 w 51"/>
                      <a:gd name="T41" fmla="*/ 2147483647 h 35"/>
                      <a:gd name="T42" fmla="*/ 2147483647 w 51"/>
                      <a:gd name="T43" fmla="*/ 2147483647 h 35"/>
                      <a:gd name="T44" fmla="*/ 2147483647 w 51"/>
                      <a:gd name="T45" fmla="*/ 2147483647 h 35"/>
                      <a:gd name="T46" fmla="*/ 2147483647 w 51"/>
                      <a:gd name="T47" fmla="*/ 2147483647 h 35"/>
                      <a:gd name="T48" fmla="*/ 2147483647 w 51"/>
                      <a:gd name="T49" fmla="*/ 2147483647 h 35"/>
                      <a:gd name="T50" fmla="*/ 2147483647 w 51"/>
                      <a:gd name="T51" fmla="*/ 2147483647 h 35"/>
                      <a:gd name="T52" fmla="*/ 2147483647 w 51"/>
                      <a:gd name="T53" fmla="*/ 2147483647 h 35"/>
                      <a:gd name="T54" fmla="*/ 2147483647 w 51"/>
                      <a:gd name="T55" fmla="*/ 0 h 35"/>
                      <a:gd name="T56" fmla="*/ 2147483647 w 51"/>
                      <a:gd name="T57" fmla="*/ 0 h 35"/>
                      <a:gd name="T58" fmla="*/ 2147483647 w 51"/>
                      <a:gd name="T59" fmla="*/ 2147483647 h 35"/>
                      <a:gd name="T60" fmla="*/ 2147483647 w 51"/>
                      <a:gd name="T61" fmla="*/ 2147483647 h 35"/>
                      <a:gd name="T62" fmla="*/ 2147483647 w 51"/>
                      <a:gd name="T63" fmla="*/ 2147483647 h 35"/>
                      <a:gd name="T64" fmla="*/ 2147483647 w 51"/>
                      <a:gd name="T65" fmla="*/ 2147483647 h 35"/>
                      <a:gd name="T66" fmla="*/ 2147483647 w 51"/>
                      <a:gd name="T67" fmla="*/ 2147483647 h 35"/>
                      <a:gd name="T68" fmla="*/ 2147483647 w 51"/>
                      <a:gd name="T69" fmla="*/ 2147483647 h 35"/>
                      <a:gd name="T70" fmla="*/ 2147483647 w 51"/>
                      <a:gd name="T71" fmla="*/ 2147483647 h 35"/>
                      <a:gd name="T72" fmla="*/ 2147483647 w 51"/>
                      <a:gd name="T73" fmla="*/ 2147483647 h 35"/>
                      <a:gd name="T74" fmla="*/ 2147483647 w 51"/>
                      <a:gd name="T75" fmla="*/ 2147483647 h 35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5"/>
                      <a:gd name="T116" fmla="*/ 51 w 51"/>
                      <a:gd name="T117" fmla="*/ 35 h 35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5">
                        <a:moveTo>
                          <a:pt x="51" y="18"/>
                        </a:moveTo>
                        <a:lnTo>
                          <a:pt x="51" y="18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30"/>
                        </a:lnTo>
                        <a:lnTo>
                          <a:pt x="40" y="32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5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2"/>
                        </a:lnTo>
                        <a:lnTo>
                          <a:pt x="8" y="30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1"/>
                        </a:lnTo>
                        <a:lnTo>
                          <a:pt x="0" y="18"/>
                        </a:lnTo>
                        <a:lnTo>
                          <a:pt x="1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0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6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327" name="Freeform 60"/>
                  <p:cNvSpPr>
                    <a:spLocks/>
                  </p:cNvSpPr>
                  <p:nvPr/>
                </p:nvSpPr>
                <p:spPr bwMode="auto">
                  <a:xfrm>
                    <a:off x="8371922" y="1426127"/>
                    <a:ext cx="188821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1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5" y="27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0"/>
                        </a:lnTo>
                        <a:lnTo>
                          <a:pt x="5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328" name="Freeform 61"/>
                  <p:cNvSpPr>
                    <a:spLocks/>
                  </p:cNvSpPr>
                  <p:nvPr/>
                </p:nvSpPr>
                <p:spPr bwMode="auto">
                  <a:xfrm>
                    <a:off x="7402307" y="1573593"/>
                    <a:ext cx="188821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329" name="Freeform 62"/>
                  <p:cNvSpPr>
                    <a:spLocks/>
                  </p:cNvSpPr>
                  <p:nvPr/>
                </p:nvSpPr>
                <p:spPr bwMode="auto">
                  <a:xfrm>
                    <a:off x="7825878" y="1573593"/>
                    <a:ext cx="183717" cy="50850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2147483647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2147483647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0" y="21"/>
                        </a:lnTo>
                        <a:lnTo>
                          <a:pt x="0" y="17"/>
                        </a:lnTo>
                        <a:lnTo>
                          <a:pt x="0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0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5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330" name="Freeform 63"/>
                  <p:cNvSpPr>
                    <a:spLocks/>
                  </p:cNvSpPr>
                  <p:nvPr/>
                </p:nvSpPr>
                <p:spPr bwMode="auto">
                  <a:xfrm>
                    <a:off x="8239238" y="1568506"/>
                    <a:ext cx="188821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2147483647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2147483647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1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1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1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6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331" name="Freeform 64"/>
                  <p:cNvSpPr>
                    <a:spLocks/>
                  </p:cNvSpPr>
                  <p:nvPr/>
                </p:nvSpPr>
                <p:spPr bwMode="auto">
                  <a:xfrm>
                    <a:off x="7325760" y="1705803"/>
                    <a:ext cx="188818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5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0" y="21"/>
                        </a:lnTo>
                        <a:lnTo>
                          <a:pt x="0" y="17"/>
                        </a:lnTo>
                        <a:lnTo>
                          <a:pt x="0" y="14"/>
                        </a:lnTo>
                        <a:lnTo>
                          <a:pt x="2" y="10"/>
                        </a:lnTo>
                        <a:lnTo>
                          <a:pt x="4" y="8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5" y="0"/>
                        </a:lnTo>
                        <a:lnTo>
                          <a:pt x="31" y="0"/>
                        </a:lnTo>
                        <a:lnTo>
                          <a:pt x="35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332" name="Freeform 65"/>
                  <p:cNvSpPr>
                    <a:spLocks/>
                  </p:cNvSpPr>
                  <p:nvPr/>
                </p:nvSpPr>
                <p:spPr bwMode="auto">
                  <a:xfrm>
                    <a:off x="7718708" y="1705803"/>
                    <a:ext cx="183717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0" y="20"/>
                        </a:lnTo>
                        <a:lnTo>
                          <a:pt x="49" y="24"/>
                        </a:lnTo>
                        <a:lnTo>
                          <a:pt x="47" y="26"/>
                        </a:lnTo>
                        <a:lnTo>
                          <a:pt x="43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5" y="34"/>
                        </a:lnTo>
                        <a:lnTo>
                          <a:pt x="20" y="34"/>
                        </a:lnTo>
                        <a:lnTo>
                          <a:pt x="15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6"/>
                        </a:lnTo>
                        <a:lnTo>
                          <a:pt x="2" y="24"/>
                        </a:lnTo>
                        <a:lnTo>
                          <a:pt x="0" y="20"/>
                        </a:lnTo>
                        <a:lnTo>
                          <a:pt x="0" y="17"/>
                        </a:lnTo>
                        <a:lnTo>
                          <a:pt x="0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5" y="1"/>
                        </a:lnTo>
                        <a:lnTo>
                          <a:pt x="20" y="0"/>
                        </a:lnTo>
                        <a:lnTo>
                          <a:pt x="25" y="0"/>
                        </a:lnTo>
                        <a:lnTo>
                          <a:pt x="31" y="0"/>
                        </a:lnTo>
                        <a:lnTo>
                          <a:pt x="35" y="1"/>
                        </a:lnTo>
                        <a:lnTo>
                          <a:pt x="40" y="3"/>
                        </a:lnTo>
                        <a:lnTo>
                          <a:pt x="43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0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333" name="Freeform 66"/>
                  <p:cNvSpPr>
                    <a:spLocks/>
                  </p:cNvSpPr>
                  <p:nvPr/>
                </p:nvSpPr>
                <p:spPr bwMode="auto">
                  <a:xfrm>
                    <a:off x="8106554" y="1705803"/>
                    <a:ext cx="193923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6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6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</p:grpSp>
          </p:grpSp>
          <p:cxnSp>
            <p:nvCxnSpPr>
              <p:cNvPr id="1302" name="Straight Connector 1301"/>
              <p:cNvCxnSpPr/>
              <p:nvPr/>
            </p:nvCxnSpPr>
            <p:spPr>
              <a:xfrm>
                <a:off x="5076056" y="5195031"/>
                <a:ext cx="187062" cy="42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11" name="Straight Connector 1410"/>
            <p:cNvCxnSpPr/>
            <p:nvPr/>
          </p:nvCxnSpPr>
          <p:spPr>
            <a:xfrm rot="5400000" flipH="1" flipV="1">
              <a:off x="6715785" y="4892472"/>
              <a:ext cx="192148" cy="1509"/>
            </a:xfrm>
            <a:prstGeom prst="line">
              <a:avLst/>
            </a:prstGeom>
            <a:ln w="63500" cmpd="dbl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590"/>
            <p:cNvGrpSpPr/>
            <p:nvPr/>
          </p:nvGrpSpPr>
          <p:grpSpPr>
            <a:xfrm>
              <a:off x="6379056" y="4917245"/>
              <a:ext cx="576064" cy="1248059"/>
              <a:chOff x="5076056" y="5133269"/>
              <a:chExt cx="695450" cy="841429"/>
            </a:xfrm>
          </p:grpSpPr>
          <p:grpSp>
            <p:nvGrpSpPr>
              <p:cNvPr id="156" name="Group 440"/>
              <p:cNvGrpSpPr>
                <a:grpSpLocks/>
              </p:cNvGrpSpPr>
              <p:nvPr/>
            </p:nvGrpSpPr>
            <p:grpSpPr bwMode="auto">
              <a:xfrm>
                <a:off x="5146959" y="5832300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157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546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007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547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131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548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131"/>
                    <a:ext cx="894558" cy="204876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543" name="Straight Connector 107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44" name="Straight Connector 1080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545" name="Rectangle 1081"/>
                <p:cNvSpPr>
                  <a:spLocks noChangeArrowheads="1"/>
                </p:cNvSpPr>
                <p:nvPr/>
              </p:nvSpPr>
              <p:spPr bwMode="auto">
                <a:xfrm>
                  <a:off x="7802157" y="3210765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58" name="Group 448"/>
              <p:cNvGrpSpPr>
                <a:grpSpLocks/>
              </p:cNvGrpSpPr>
              <p:nvPr/>
            </p:nvGrpSpPr>
            <p:grpSpPr bwMode="auto">
              <a:xfrm>
                <a:off x="5146959" y="5765369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59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539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066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540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189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541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189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536" name="Straight Connector 107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37" name="Straight Connector 1073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538" name="Rectangle 1074"/>
                <p:cNvSpPr>
                  <a:spLocks noChangeArrowheads="1"/>
                </p:cNvSpPr>
                <p:nvPr/>
              </p:nvSpPr>
              <p:spPr bwMode="auto">
                <a:xfrm>
                  <a:off x="7802157" y="3210824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462" name="Group 456"/>
              <p:cNvGrpSpPr>
                <a:grpSpLocks/>
              </p:cNvGrpSpPr>
              <p:nvPr/>
            </p:nvGrpSpPr>
            <p:grpSpPr bwMode="auto">
              <a:xfrm>
                <a:off x="5146959" y="5698443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479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532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112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533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235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534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235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529" name="Straight Connector 1065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30" name="Straight Connector 1066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531" name="Rectangle 1067"/>
                <p:cNvSpPr>
                  <a:spLocks noChangeArrowheads="1"/>
                </p:cNvSpPr>
                <p:nvPr/>
              </p:nvSpPr>
              <p:spPr bwMode="auto">
                <a:xfrm>
                  <a:off x="7802157" y="3210871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486" name="Group 464"/>
              <p:cNvGrpSpPr>
                <a:grpSpLocks/>
              </p:cNvGrpSpPr>
              <p:nvPr/>
            </p:nvGrpSpPr>
            <p:grpSpPr bwMode="auto">
              <a:xfrm>
                <a:off x="5146959" y="5631517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493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525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157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526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280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527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280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522" name="Straight Connector 1058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23" name="Straight Connector 105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524" name="Rectangle 1060"/>
                <p:cNvSpPr>
                  <a:spLocks noChangeArrowheads="1"/>
                </p:cNvSpPr>
                <p:nvPr/>
              </p:nvSpPr>
              <p:spPr bwMode="auto">
                <a:xfrm>
                  <a:off x="7802157" y="3210915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500" name="Group 1416"/>
              <p:cNvGrpSpPr>
                <a:grpSpLocks/>
              </p:cNvGrpSpPr>
              <p:nvPr/>
            </p:nvGrpSpPr>
            <p:grpSpPr bwMode="auto">
              <a:xfrm>
                <a:off x="5146959" y="5564591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507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518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4205"/>
                    <a:ext cx="684784" cy="177254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519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9328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520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9328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515" name="Straight Connector 1051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16" name="Straight Connector 105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517" name="Rectangle 1053"/>
                <p:cNvSpPr>
                  <a:spLocks noChangeArrowheads="1"/>
                </p:cNvSpPr>
                <p:nvPr/>
              </p:nvSpPr>
              <p:spPr bwMode="auto">
                <a:xfrm>
                  <a:off x="7802157" y="3210963"/>
                  <a:ext cx="255588" cy="57549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514" name="Group 400"/>
              <p:cNvGrpSpPr>
                <a:grpSpLocks/>
              </p:cNvGrpSpPr>
              <p:nvPr/>
            </p:nvGrpSpPr>
            <p:grpSpPr bwMode="auto">
              <a:xfrm>
                <a:off x="5146959" y="5500475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1521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511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615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512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738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513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738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508" name="Straight Connector 1122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09" name="Straight Connector 1123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510" name="Rectangle 1124"/>
                <p:cNvSpPr>
                  <a:spLocks noChangeArrowheads="1"/>
                </p:cNvSpPr>
                <p:nvPr/>
              </p:nvSpPr>
              <p:spPr bwMode="auto">
                <a:xfrm>
                  <a:off x="7802157" y="3210372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528" name="Group 408"/>
              <p:cNvGrpSpPr>
                <a:grpSpLocks/>
              </p:cNvGrpSpPr>
              <p:nvPr/>
            </p:nvGrpSpPr>
            <p:grpSpPr bwMode="auto">
              <a:xfrm>
                <a:off x="5146959" y="5433548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535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504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667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505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789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506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789"/>
                    <a:ext cx="894558" cy="204878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501" name="Straight Connector 1130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02" name="Straight Connector 1131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503" name="Rectangle 1132"/>
                <p:cNvSpPr>
                  <a:spLocks noChangeArrowheads="1"/>
                </p:cNvSpPr>
                <p:nvPr/>
              </p:nvSpPr>
              <p:spPr bwMode="auto">
                <a:xfrm>
                  <a:off x="7802157" y="3210424"/>
                  <a:ext cx="255588" cy="57551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542" name="Group 416"/>
              <p:cNvGrpSpPr>
                <a:grpSpLocks/>
              </p:cNvGrpSpPr>
              <p:nvPr/>
            </p:nvGrpSpPr>
            <p:grpSpPr bwMode="auto">
              <a:xfrm>
                <a:off x="5146959" y="5366626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1552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497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01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498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824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499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824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494" name="Straight Connector 1138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95" name="Straight Connector 1139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496" name="Rectangle 1140"/>
                <p:cNvSpPr>
                  <a:spLocks noChangeArrowheads="1"/>
                </p:cNvSpPr>
                <p:nvPr/>
              </p:nvSpPr>
              <p:spPr bwMode="auto">
                <a:xfrm>
                  <a:off x="7802157" y="3210458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555" name="Group 424"/>
              <p:cNvGrpSpPr>
                <a:grpSpLocks/>
              </p:cNvGrpSpPr>
              <p:nvPr/>
            </p:nvGrpSpPr>
            <p:grpSpPr bwMode="auto">
              <a:xfrm>
                <a:off x="5146959" y="5299696"/>
                <a:ext cx="559678" cy="142397"/>
                <a:chOff x="7744288" y="2938915"/>
                <a:chExt cx="894558" cy="382135"/>
              </a:xfrm>
            </p:grpSpPr>
            <p:grpSp>
              <p:nvGrpSpPr>
                <p:cNvPr id="1677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490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58"/>
                    <a:ext cx="684784" cy="177253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491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880"/>
                    <a:ext cx="209774" cy="382131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492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880"/>
                    <a:ext cx="894558" cy="204878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487" name="Straight Connector 1146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88" name="Straight Connector 1147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489" name="Rectangle 1148"/>
                <p:cNvSpPr>
                  <a:spLocks noChangeArrowheads="1"/>
                </p:cNvSpPr>
                <p:nvPr/>
              </p:nvSpPr>
              <p:spPr bwMode="auto">
                <a:xfrm>
                  <a:off x="7802157" y="3210515"/>
                  <a:ext cx="255588" cy="57551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grpSp>
            <p:nvGrpSpPr>
              <p:cNvPr id="1680" name="Group 432"/>
              <p:cNvGrpSpPr>
                <a:grpSpLocks/>
              </p:cNvGrpSpPr>
              <p:nvPr/>
            </p:nvGrpSpPr>
            <p:grpSpPr bwMode="auto">
              <a:xfrm>
                <a:off x="5146959" y="5232774"/>
                <a:ext cx="559678" cy="142398"/>
                <a:chOff x="7744288" y="2938915"/>
                <a:chExt cx="894558" cy="382135"/>
              </a:xfrm>
            </p:grpSpPr>
            <p:grpSp>
              <p:nvGrpSpPr>
                <p:cNvPr id="1802" name="Group 150"/>
                <p:cNvGrpSpPr>
                  <a:grpSpLocks/>
                </p:cNvGrpSpPr>
                <p:nvPr/>
              </p:nvGrpSpPr>
              <p:grpSpPr bwMode="auto">
                <a:xfrm>
                  <a:off x="7744288" y="2938915"/>
                  <a:ext cx="894558" cy="382135"/>
                  <a:chOff x="7744288" y="2938915"/>
                  <a:chExt cx="894558" cy="382135"/>
                </a:xfrm>
              </p:grpSpPr>
              <p:sp>
                <p:nvSpPr>
                  <p:cNvPr id="1483" name="Freeform 61"/>
                  <p:cNvSpPr>
                    <a:spLocks/>
                  </p:cNvSpPr>
                  <p:nvPr/>
                </p:nvSpPr>
                <p:spPr bwMode="auto">
                  <a:xfrm>
                    <a:off x="7744288" y="3143792"/>
                    <a:ext cx="684784" cy="177252"/>
                  </a:xfrm>
                  <a:custGeom>
                    <a:avLst/>
                    <a:gdLst>
                      <a:gd name="T0" fmla="*/ 0 w 414"/>
                      <a:gd name="T1" fmla="*/ 0 h 107"/>
                      <a:gd name="T2" fmla="*/ 0 w 414"/>
                      <a:gd name="T3" fmla="*/ 2147483647 h 107"/>
                      <a:gd name="T4" fmla="*/ 2147483647 w 414"/>
                      <a:gd name="T5" fmla="*/ 2147483647 h 107"/>
                      <a:gd name="T6" fmla="*/ 2147483647 w 414"/>
                      <a:gd name="T7" fmla="*/ 0 h 107"/>
                      <a:gd name="T8" fmla="*/ 0 w 414"/>
                      <a:gd name="T9" fmla="*/ 0 h 107"/>
                      <a:gd name="T10" fmla="*/ 0 w 414"/>
                      <a:gd name="T11" fmla="*/ 0 h 10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414"/>
                      <a:gd name="T19" fmla="*/ 0 h 107"/>
                      <a:gd name="T20" fmla="*/ 414 w 414"/>
                      <a:gd name="T21" fmla="*/ 107 h 10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414" h="107">
                        <a:moveTo>
                          <a:pt x="0" y="0"/>
                        </a:moveTo>
                        <a:lnTo>
                          <a:pt x="0" y="107"/>
                        </a:lnTo>
                        <a:lnTo>
                          <a:pt x="414" y="107"/>
                        </a:lnTo>
                        <a:lnTo>
                          <a:pt x="4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096D4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484" name="Freeform 63"/>
                  <p:cNvSpPr>
                    <a:spLocks/>
                  </p:cNvSpPr>
                  <p:nvPr/>
                </p:nvSpPr>
                <p:spPr bwMode="auto">
                  <a:xfrm>
                    <a:off x="8429072" y="2938915"/>
                    <a:ext cx="209774" cy="382129"/>
                  </a:xfrm>
                  <a:custGeom>
                    <a:avLst/>
                    <a:gdLst>
                      <a:gd name="T0" fmla="*/ 0 w 127"/>
                      <a:gd name="T1" fmla="*/ 2147483647 h 232"/>
                      <a:gd name="T2" fmla="*/ 2147483647 w 127"/>
                      <a:gd name="T3" fmla="*/ 0 h 232"/>
                      <a:gd name="T4" fmla="*/ 2147483647 w 127"/>
                      <a:gd name="T5" fmla="*/ 2147483647 h 232"/>
                      <a:gd name="T6" fmla="*/ 0 w 127"/>
                      <a:gd name="T7" fmla="*/ 2147483647 h 232"/>
                      <a:gd name="T8" fmla="*/ 0 w 127"/>
                      <a:gd name="T9" fmla="*/ 2147483647 h 232"/>
                      <a:gd name="T10" fmla="*/ 0 w 127"/>
                      <a:gd name="T11" fmla="*/ 2147483647 h 2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27"/>
                      <a:gd name="T19" fmla="*/ 0 h 232"/>
                      <a:gd name="T20" fmla="*/ 127 w 127"/>
                      <a:gd name="T21" fmla="*/ 232 h 23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27" h="232">
                        <a:moveTo>
                          <a:pt x="0" y="125"/>
                        </a:moveTo>
                        <a:lnTo>
                          <a:pt x="127" y="0"/>
                        </a:lnTo>
                        <a:lnTo>
                          <a:pt x="127" y="106"/>
                        </a:lnTo>
                        <a:lnTo>
                          <a:pt x="0" y="232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solidFill>
                    <a:srgbClr val="015B80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  <p:sp>
                <p:nvSpPr>
                  <p:cNvPr id="1485" name="Freeform 65"/>
                  <p:cNvSpPr>
                    <a:spLocks/>
                  </p:cNvSpPr>
                  <p:nvPr/>
                </p:nvSpPr>
                <p:spPr bwMode="auto">
                  <a:xfrm>
                    <a:off x="7744288" y="2938915"/>
                    <a:ext cx="894558" cy="204877"/>
                  </a:xfrm>
                  <a:custGeom>
                    <a:avLst/>
                    <a:gdLst>
                      <a:gd name="T0" fmla="*/ 2147483647 w 541"/>
                      <a:gd name="T1" fmla="*/ 2147483647 h 125"/>
                      <a:gd name="T2" fmla="*/ 2147483647 w 541"/>
                      <a:gd name="T3" fmla="*/ 0 h 125"/>
                      <a:gd name="T4" fmla="*/ 2147483647 w 541"/>
                      <a:gd name="T5" fmla="*/ 0 h 125"/>
                      <a:gd name="T6" fmla="*/ 0 w 541"/>
                      <a:gd name="T7" fmla="*/ 2147483647 h 125"/>
                      <a:gd name="T8" fmla="*/ 2147483647 w 541"/>
                      <a:gd name="T9" fmla="*/ 2147483647 h 125"/>
                      <a:gd name="T10" fmla="*/ 2147483647 w 541"/>
                      <a:gd name="T11" fmla="*/ 2147483647 h 1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1"/>
                      <a:gd name="T19" fmla="*/ 0 h 125"/>
                      <a:gd name="T20" fmla="*/ 541 w 541"/>
                      <a:gd name="T21" fmla="*/ 125 h 125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1" h="125">
                        <a:moveTo>
                          <a:pt x="414" y="125"/>
                        </a:moveTo>
                        <a:lnTo>
                          <a:pt x="541" y="0"/>
                        </a:lnTo>
                        <a:lnTo>
                          <a:pt x="128" y="0"/>
                        </a:lnTo>
                        <a:lnTo>
                          <a:pt x="0" y="125"/>
                        </a:lnTo>
                        <a:lnTo>
                          <a:pt x="414" y="125"/>
                        </a:lnTo>
                        <a:close/>
                      </a:path>
                    </a:pathLst>
                  </a:custGeom>
                  <a:solidFill>
                    <a:srgbClr val="46AFE3"/>
                  </a:solidFill>
                  <a:ln w="6350" cap="sq">
                    <a:solidFill>
                      <a:srgbClr val="AEE2FA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Arial"/>
                      <a:cs typeface="Arial" charset="0"/>
                    </a:endParaRPr>
                  </a:p>
                </p:txBody>
              </p:sp>
            </p:grpSp>
            <p:cxnSp>
              <p:nvCxnSpPr>
                <p:cNvPr id="1480" name="Straight Connector 1154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09925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81" name="Straight Connector 1155"/>
                <p:cNvCxnSpPr>
                  <a:cxnSpLocks noChangeShapeType="1"/>
                </p:cNvCxnSpPr>
                <p:nvPr/>
              </p:nvCxnSpPr>
              <p:spPr bwMode="auto">
                <a:xfrm>
                  <a:off x="8124825" y="3276600"/>
                  <a:ext cx="200025" cy="1588"/>
                </a:xfrm>
                <a:prstGeom prst="line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</p:cxnSp>
            <p:sp>
              <p:nvSpPr>
                <p:cNvPr id="1482" name="Rectangle 1156"/>
                <p:cNvSpPr>
                  <a:spLocks noChangeArrowheads="1"/>
                </p:cNvSpPr>
                <p:nvPr/>
              </p:nvSpPr>
              <p:spPr bwMode="auto">
                <a:xfrm>
                  <a:off x="7802157" y="3210549"/>
                  <a:ext cx="255588" cy="5755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82124" tIns="41061" rIns="82124" bIns="41061" anchor="ctr"/>
                <a:lstStyle/>
                <a:p>
                  <a:pPr defTabSz="814388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  <a:cs typeface="Arial" charset="0"/>
                  </a:endParaRPr>
                </a:p>
              </p:txBody>
            </p:sp>
          </p:grpSp>
          <p:cxnSp>
            <p:nvCxnSpPr>
              <p:cNvPr id="1423" name="Straight Connector 1217"/>
              <p:cNvCxnSpPr>
                <a:cxnSpLocks noChangeShapeType="1"/>
              </p:cNvCxnSpPr>
              <p:nvPr/>
            </p:nvCxnSpPr>
            <p:spPr bwMode="auto">
              <a:xfrm>
                <a:off x="5083599" y="534600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424" name="Straight Connector 1265"/>
              <p:cNvCxnSpPr>
                <a:cxnSpLocks noChangeShapeType="1"/>
              </p:cNvCxnSpPr>
              <p:nvPr/>
            </p:nvCxnSpPr>
            <p:spPr bwMode="auto">
              <a:xfrm>
                <a:off x="5083599" y="541291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425" name="Straight Connector 1266"/>
              <p:cNvCxnSpPr>
                <a:cxnSpLocks noChangeShapeType="1"/>
              </p:cNvCxnSpPr>
              <p:nvPr/>
            </p:nvCxnSpPr>
            <p:spPr bwMode="auto">
              <a:xfrm>
                <a:off x="5083599" y="5478965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426" name="Straight Connector 1267"/>
              <p:cNvCxnSpPr>
                <a:cxnSpLocks noChangeShapeType="1"/>
              </p:cNvCxnSpPr>
              <p:nvPr/>
            </p:nvCxnSpPr>
            <p:spPr bwMode="auto">
              <a:xfrm>
                <a:off x="5083599" y="554587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427" name="Straight Connector 1268"/>
              <p:cNvCxnSpPr>
                <a:cxnSpLocks noChangeShapeType="1"/>
              </p:cNvCxnSpPr>
              <p:nvPr/>
            </p:nvCxnSpPr>
            <p:spPr bwMode="auto">
              <a:xfrm>
                <a:off x="5083599" y="561192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428" name="Straight Connector 1269"/>
              <p:cNvCxnSpPr>
                <a:cxnSpLocks noChangeShapeType="1"/>
              </p:cNvCxnSpPr>
              <p:nvPr/>
            </p:nvCxnSpPr>
            <p:spPr bwMode="auto">
              <a:xfrm>
                <a:off x="5083599" y="567883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429" name="Straight Connector 1270"/>
              <p:cNvCxnSpPr>
                <a:cxnSpLocks noChangeShapeType="1"/>
              </p:cNvCxnSpPr>
              <p:nvPr/>
            </p:nvCxnSpPr>
            <p:spPr bwMode="auto">
              <a:xfrm>
                <a:off x="5083599" y="5744884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430" name="Straight Connector 1271"/>
              <p:cNvCxnSpPr>
                <a:cxnSpLocks noChangeShapeType="1"/>
              </p:cNvCxnSpPr>
              <p:nvPr/>
            </p:nvCxnSpPr>
            <p:spPr bwMode="auto">
              <a:xfrm>
                <a:off x="5083599" y="5811793"/>
                <a:ext cx="6185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431" name="Straight Connector 1300"/>
              <p:cNvCxnSpPr>
                <a:cxnSpLocks noChangeShapeType="1"/>
              </p:cNvCxnSpPr>
              <p:nvPr/>
            </p:nvCxnSpPr>
            <p:spPr bwMode="auto">
              <a:xfrm>
                <a:off x="5076056" y="5189884"/>
                <a:ext cx="2" cy="615382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</p:spPr>
          </p:cxnSp>
          <p:sp>
            <p:nvSpPr>
              <p:cNvPr id="1432" name="Freeform 62"/>
              <p:cNvSpPr>
                <a:spLocks/>
              </p:cNvSpPr>
              <p:nvPr/>
            </p:nvSpPr>
            <p:spPr bwMode="auto">
              <a:xfrm>
                <a:off x="5622157" y="5133269"/>
                <a:ext cx="149349" cy="135533"/>
              </a:xfrm>
              <a:custGeom>
                <a:avLst/>
                <a:gdLst>
                  <a:gd name="T0" fmla="*/ 0 w 127"/>
                  <a:gd name="T1" fmla="*/ 2147483647 h 232"/>
                  <a:gd name="T2" fmla="*/ 2147483647 w 127"/>
                  <a:gd name="T3" fmla="*/ 0 h 232"/>
                  <a:gd name="T4" fmla="*/ 2147483647 w 127"/>
                  <a:gd name="T5" fmla="*/ 2147483647 h 232"/>
                  <a:gd name="T6" fmla="*/ 0 w 127"/>
                  <a:gd name="T7" fmla="*/ 2147483647 h 232"/>
                  <a:gd name="T8" fmla="*/ 0 w 127"/>
                  <a:gd name="T9" fmla="*/ 2147483647 h 232"/>
                  <a:gd name="T10" fmla="*/ 0 w 127"/>
                  <a:gd name="T11" fmla="*/ 2147483647 h 2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"/>
                  <a:gd name="T19" fmla="*/ 0 h 232"/>
                  <a:gd name="T20" fmla="*/ 127 w 127"/>
                  <a:gd name="T21" fmla="*/ 232 h 2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" h="232">
                    <a:moveTo>
                      <a:pt x="0" y="125"/>
                    </a:moveTo>
                    <a:lnTo>
                      <a:pt x="127" y="0"/>
                    </a:lnTo>
                    <a:lnTo>
                      <a:pt x="127" y="106"/>
                    </a:lnTo>
                    <a:lnTo>
                      <a:pt x="0" y="232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015B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433" name="Freeform 63"/>
              <p:cNvSpPr>
                <a:spLocks/>
              </p:cNvSpPr>
              <p:nvPr/>
            </p:nvSpPr>
            <p:spPr bwMode="auto">
              <a:xfrm>
                <a:off x="5622157" y="5133269"/>
                <a:ext cx="149349" cy="135533"/>
              </a:xfrm>
              <a:custGeom>
                <a:avLst/>
                <a:gdLst>
                  <a:gd name="T0" fmla="*/ 0 w 127"/>
                  <a:gd name="T1" fmla="*/ 2147483647 h 232"/>
                  <a:gd name="T2" fmla="*/ 2147483647 w 127"/>
                  <a:gd name="T3" fmla="*/ 0 h 232"/>
                  <a:gd name="T4" fmla="*/ 2147483647 w 127"/>
                  <a:gd name="T5" fmla="*/ 2147483647 h 232"/>
                  <a:gd name="T6" fmla="*/ 0 w 127"/>
                  <a:gd name="T7" fmla="*/ 2147483647 h 232"/>
                  <a:gd name="T8" fmla="*/ 0 w 127"/>
                  <a:gd name="T9" fmla="*/ 2147483647 h 232"/>
                  <a:gd name="T10" fmla="*/ 0 w 127"/>
                  <a:gd name="T11" fmla="*/ 2147483647 h 2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7"/>
                  <a:gd name="T19" fmla="*/ 0 h 232"/>
                  <a:gd name="T20" fmla="*/ 127 w 127"/>
                  <a:gd name="T21" fmla="*/ 232 h 2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7" h="232">
                    <a:moveTo>
                      <a:pt x="0" y="125"/>
                    </a:moveTo>
                    <a:lnTo>
                      <a:pt x="127" y="0"/>
                    </a:lnTo>
                    <a:lnTo>
                      <a:pt x="127" y="106"/>
                    </a:lnTo>
                    <a:lnTo>
                      <a:pt x="0" y="232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666699"/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434" name="Freeform 60"/>
              <p:cNvSpPr>
                <a:spLocks/>
              </p:cNvSpPr>
              <p:nvPr/>
            </p:nvSpPr>
            <p:spPr bwMode="auto">
              <a:xfrm>
                <a:off x="5137908" y="5216476"/>
                <a:ext cx="484249" cy="52326"/>
              </a:xfrm>
              <a:custGeom>
                <a:avLst/>
                <a:gdLst>
                  <a:gd name="T0" fmla="*/ 0 w 414"/>
                  <a:gd name="T1" fmla="*/ 0 h 107"/>
                  <a:gd name="T2" fmla="*/ 0 w 414"/>
                  <a:gd name="T3" fmla="*/ 2147483647 h 107"/>
                  <a:gd name="T4" fmla="*/ 2147483647 w 414"/>
                  <a:gd name="T5" fmla="*/ 2147483647 h 107"/>
                  <a:gd name="T6" fmla="*/ 2147483647 w 414"/>
                  <a:gd name="T7" fmla="*/ 0 h 107"/>
                  <a:gd name="T8" fmla="*/ 0 w 414"/>
                  <a:gd name="T9" fmla="*/ 0 h 107"/>
                  <a:gd name="T10" fmla="*/ 0 w 414"/>
                  <a:gd name="T11" fmla="*/ 0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07"/>
                  <a:gd name="T20" fmla="*/ 414 w 414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07">
                    <a:moveTo>
                      <a:pt x="0" y="0"/>
                    </a:moveTo>
                    <a:lnTo>
                      <a:pt x="0" y="107"/>
                    </a:lnTo>
                    <a:lnTo>
                      <a:pt x="414" y="107"/>
                    </a:lnTo>
                    <a:lnTo>
                      <a:pt x="4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96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435" name="Freeform 61"/>
              <p:cNvSpPr>
                <a:spLocks/>
              </p:cNvSpPr>
              <p:nvPr/>
            </p:nvSpPr>
            <p:spPr bwMode="auto">
              <a:xfrm>
                <a:off x="5137908" y="5216476"/>
                <a:ext cx="484249" cy="52326"/>
              </a:xfrm>
              <a:custGeom>
                <a:avLst/>
                <a:gdLst>
                  <a:gd name="T0" fmla="*/ 0 w 414"/>
                  <a:gd name="T1" fmla="*/ 0 h 107"/>
                  <a:gd name="T2" fmla="*/ 0 w 414"/>
                  <a:gd name="T3" fmla="*/ 2147483647 h 107"/>
                  <a:gd name="T4" fmla="*/ 2147483647 w 414"/>
                  <a:gd name="T5" fmla="*/ 2147483647 h 107"/>
                  <a:gd name="T6" fmla="*/ 2147483647 w 414"/>
                  <a:gd name="T7" fmla="*/ 0 h 107"/>
                  <a:gd name="T8" fmla="*/ 0 w 414"/>
                  <a:gd name="T9" fmla="*/ 0 h 107"/>
                  <a:gd name="T10" fmla="*/ 0 w 414"/>
                  <a:gd name="T11" fmla="*/ 0 h 10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14"/>
                  <a:gd name="T19" fmla="*/ 0 h 107"/>
                  <a:gd name="T20" fmla="*/ 414 w 414"/>
                  <a:gd name="T21" fmla="*/ 107 h 10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14" h="107">
                    <a:moveTo>
                      <a:pt x="0" y="0"/>
                    </a:moveTo>
                    <a:lnTo>
                      <a:pt x="0" y="107"/>
                    </a:lnTo>
                    <a:lnTo>
                      <a:pt x="414" y="107"/>
                    </a:lnTo>
                    <a:lnTo>
                      <a:pt x="4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99">
                  <a:alpha val="79999"/>
                </a:srgbClr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436" name="Freeform 64"/>
              <p:cNvSpPr>
                <a:spLocks/>
              </p:cNvSpPr>
              <p:nvPr/>
            </p:nvSpPr>
            <p:spPr bwMode="auto">
              <a:xfrm>
                <a:off x="5137908" y="5133269"/>
                <a:ext cx="633598" cy="83207"/>
              </a:xfrm>
              <a:custGeom>
                <a:avLst/>
                <a:gdLst>
                  <a:gd name="T0" fmla="*/ 2147483647 w 541"/>
                  <a:gd name="T1" fmla="*/ 2147483647 h 125"/>
                  <a:gd name="T2" fmla="*/ 2147483647 w 541"/>
                  <a:gd name="T3" fmla="*/ 0 h 125"/>
                  <a:gd name="T4" fmla="*/ 2147483647 w 541"/>
                  <a:gd name="T5" fmla="*/ 0 h 125"/>
                  <a:gd name="T6" fmla="*/ 0 w 541"/>
                  <a:gd name="T7" fmla="*/ 2147483647 h 125"/>
                  <a:gd name="T8" fmla="*/ 2147483647 w 541"/>
                  <a:gd name="T9" fmla="*/ 2147483647 h 125"/>
                  <a:gd name="T10" fmla="*/ 2147483647 w 541"/>
                  <a:gd name="T11" fmla="*/ 2147483647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125"/>
                  <a:gd name="T20" fmla="*/ 541 w 541"/>
                  <a:gd name="T21" fmla="*/ 125 h 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125">
                    <a:moveTo>
                      <a:pt x="414" y="125"/>
                    </a:moveTo>
                    <a:lnTo>
                      <a:pt x="541" y="0"/>
                    </a:lnTo>
                    <a:lnTo>
                      <a:pt x="128" y="0"/>
                    </a:lnTo>
                    <a:lnTo>
                      <a:pt x="0" y="125"/>
                    </a:lnTo>
                    <a:lnTo>
                      <a:pt x="414" y="125"/>
                    </a:lnTo>
                    <a:close/>
                  </a:path>
                </a:pathLst>
              </a:custGeom>
              <a:solidFill>
                <a:srgbClr val="46AFE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sp>
            <p:nvSpPr>
              <p:cNvPr id="1437" name="Freeform 65"/>
              <p:cNvSpPr>
                <a:spLocks/>
              </p:cNvSpPr>
              <p:nvPr/>
            </p:nvSpPr>
            <p:spPr bwMode="auto">
              <a:xfrm>
                <a:off x="5137908" y="5133269"/>
                <a:ext cx="633598" cy="83207"/>
              </a:xfrm>
              <a:custGeom>
                <a:avLst/>
                <a:gdLst>
                  <a:gd name="T0" fmla="*/ 2147483647 w 541"/>
                  <a:gd name="T1" fmla="*/ 2147483647 h 125"/>
                  <a:gd name="T2" fmla="*/ 2147483647 w 541"/>
                  <a:gd name="T3" fmla="*/ 0 h 125"/>
                  <a:gd name="T4" fmla="*/ 2147483647 w 541"/>
                  <a:gd name="T5" fmla="*/ 0 h 125"/>
                  <a:gd name="T6" fmla="*/ 0 w 541"/>
                  <a:gd name="T7" fmla="*/ 2147483647 h 125"/>
                  <a:gd name="T8" fmla="*/ 2147483647 w 541"/>
                  <a:gd name="T9" fmla="*/ 2147483647 h 125"/>
                  <a:gd name="T10" fmla="*/ 2147483647 w 541"/>
                  <a:gd name="T11" fmla="*/ 2147483647 h 1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41"/>
                  <a:gd name="T19" fmla="*/ 0 h 125"/>
                  <a:gd name="T20" fmla="*/ 541 w 541"/>
                  <a:gd name="T21" fmla="*/ 125 h 1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41" h="125">
                    <a:moveTo>
                      <a:pt x="414" y="125"/>
                    </a:moveTo>
                    <a:lnTo>
                      <a:pt x="541" y="0"/>
                    </a:lnTo>
                    <a:lnTo>
                      <a:pt x="128" y="0"/>
                    </a:lnTo>
                    <a:lnTo>
                      <a:pt x="0" y="125"/>
                    </a:lnTo>
                    <a:lnTo>
                      <a:pt x="414" y="125"/>
                    </a:lnTo>
                    <a:close/>
                  </a:path>
                </a:pathLst>
              </a:custGeom>
              <a:solidFill>
                <a:srgbClr val="666699">
                  <a:alpha val="59999"/>
                </a:srgbClr>
              </a:solidFill>
              <a:ln w="635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800">
                  <a:solidFill>
                    <a:srgbClr val="000000"/>
                  </a:solidFill>
                  <a:latin typeface="Calibri" pitchFamily="34" charset="0"/>
                  <a:cs typeface="Arial" charset="0"/>
                </a:endParaRPr>
              </a:p>
            </p:txBody>
          </p:sp>
          <p:grpSp>
            <p:nvGrpSpPr>
              <p:cNvPr id="1806" name="Group 264"/>
              <p:cNvGrpSpPr>
                <a:grpSpLocks/>
              </p:cNvGrpSpPr>
              <p:nvPr/>
            </p:nvGrpSpPr>
            <p:grpSpPr bwMode="auto">
              <a:xfrm>
                <a:off x="5226916" y="5221282"/>
                <a:ext cx="306844" cy="44937"/>
                <a:chOff x="4137031" y="6365866"/>
                <a:chExt cx="427098" cy="149361"/>
              </a:xfrm>
            </p:grpSpPr>
            <p:sp>
              <p:nvSpPr>
                <p:cNvPr id="1472" name="Freeform 82"/>
                <p:cNvSpPr>
                  <a:spLocks/>
                </p:cNvSpPr>
                <p:nvPr/>
              </p:nvSpPr>
              <p:spPr bwMode="auto">
                <a:xfrm>
                  <a:off x="4137027" y="6426873"/>
                  <a:ext cx="140686" cy="28512"/>
                </a:xfrm>
                <a:custGeom>
                  <a:avLst/>
                  <a:gdLst>
                    <a:gd name="T0" fmla="*/ 2147483647 w 87"/>
                    <a:gd name="T1" fmla="*/ 2147483647 h 16"/>
                    <a:gd name="T2" fmla="*/ 2147483647 w 87"/>
                    <a:gd name="T3" fmla="*/ 2147483647 h 16"/>
                    <a:gd name="T4" fmla="*/ 2147483647 w 87"/>
                    <a:gd name="T5" fmla="*/ 0 h 16"/>
                    <a:gd name="T6" fmla="*/ 0 w 87"/>
                    <a:gd name="T7" fmla="*/ 2147483647 h 16"/>
                    <a:gd name="T8" fmla="*/ 2147483647 w 87"/>
                    <a:gd name="T9" fmla="*/ 2147483647 h 16"/>
                    <a:gd name="T10" fmla="*/ 2147483647 w 87"/>
                    <a:gd name="T11" fmla="*/ 2147483647 h 16"/>
                    <a:gd name="T12" fmla="*/ 2147483647 w 87"/>
                    <a:gd name="T13" fmla="*/ 2147483647 h 16"/>
                    <a:gd name="T14" fmla="*/ 2147483647 w 87"/>
                    <a:gd name="T15" fmla="*/ 2147483647 h 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16"/>
                    <a:gd name="T26" fmla="*/ 87 w 87"/>
                    <a:gd name="T27" fmla="*/ 16 h 1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16">
                      <a:moveTo>
                        <a:pt x="87" y="7"/>
                      </a:moveTo>
                      <a:lnTo>
                        <a:pt x="23" y="7"/>
                      </a:lnTo>
                      <a:lnTo>
                        <a:pt x="23" y="0"/>
                      </a:lnTo>
                      <a:lnTo>
                        <a:pt x="0" y="9"/>
                      </a:lnTo>
                      <a:lnTo>
                        <a:pt x="23" y="16"/>
                      </a:lnTo>
                      <a:lnTo>
                        <a:pt x="23" y="11"/>
                      </a:lnTo>
                      <a:lnTo>
                        <a:pt x="87" y="11"/>
                      </a:lnTo>
                      <a:lnTo>
                        <a:pt x="87" y="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473" name="Freeform 83"/>
                <p:cNvSpPr>
                  <a:spLocks/>
                </p:cNvSpPr>
                <p:nvPr/>
              </p:nvSpPr>
              <p:spPr bwMode="auto">
                <a:xfrm>
                  <a:off x="4309209" y="6463940"/>
                  <a:ext cx="81892" cy="51321"/>
                </a:xfrm>
                <a:custGeom>
                  <a:avLst/>
                  <a:gdLst>
                    <a:gd name="T0" fmla="*/ 2147483647 w 50"/>
                    <a:gd name="T1" fmla="*/ 0 h 31"/>
                    <a:gd name="T2" fmla="*/ 2147483647 w 50"/>
                    <a:gd name="T3" fmla="*/ 2147483647 h 31"/>
                    <a:gd name="T4" fmla="*/ 0 w 50"/>
                    <a:gd name="T5" fmla="*/ 2147483647 h 31"/>
                    <a:gd name="T6" fmla="*/ 2147483647 w 50"/>
                    <a:gd name="T7" fmla="*/ 2147483647 h 31"/>
                    <a:gd name="T8" fmla="*/ 2147483647 w 50"/>
                    <a:gd name="T9" fmla="*/ 2147483647 h 31"/>
                    <a:gd name="T10" fmla="*/ 2147483647 w 50"/>
                    <a:gd name="T11" fmla="*/ 2147483647 h 31"/>
                    <a:gd name="T12" fmla="*/ 2147483647 w 50"/>
                    <a:gd name="T13" fmla="*/ 0 h 31"/>
                    <a:gd name="T14" fmla="*/ 2147483647 w 50"/>
                    <a:gd name="T15" fmla="*/ 0 h 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"/>
                    <a:gd name="T25" fmla="*/ 0 h 31"/>
                    <a:gd name="T26" fmla="*/ 50 w 50"/>
                    <a:gd name="T27" fmla="*/ 31 h 3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" h="31">
                      <a:moveTo>
                        <a:pt x="17" y="0"/>
                      </a:moveTo>
                      <a:lnTo>
                        <a:pt x="17" y="24"/>
                      </a:lnTo>
                      <a:lnTo>
                        <a:pt x="0" y="24"/>
                      </a:lnTo>
                      <a:lnTo>
                        <a:pt x="24" y="31"/>
                      </a:lnTo>
                      <a:lnTo>
                        <a:pt x="50" y="24"/>
                      </a:lnTo>
                      <a:lnTo>
                        <a:pt x="33" y="24"/>
                      </a:lnTo>
                      <a:lnTo>
                        <a:pt x="33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474" name="Freeform 84"/>
                <p:cNvSpPr>
                  <a:spLocks/>
                </p:cNvSpPr>
                <p:nvPr/>
              </p:nvSpPr>
              <p:spPr bwMode="auto">
                <a:xfrm>
                  <a:off x="4309209" y="6366999"/>
                  <a:ext cx="81892" cy="54172"/>
                </a:xfrm>
                <a:custGeom>
                  <a:avLst/>
                  <a:gdLst>
                    <a:gd name="T0" fmla="*/ 2147483647 w 50"/>
                    <a:gd name="T1" fmla="*/ 2147483647 h 33"/>
                    <a:gd name="T2" fmla="*/ 2147483647 w 50"/>
                    <a:gd name="T3" fmla="*/ 2147483647 h 33"/>
                    <a:gd name="T4" fmla="*/ 0 w 50"/>
                    <a:gd name="T5" fmla="*/ 2147483647 h 33"/>
                    <a:gd name="T6" fmla="*/ 2147483647 w 50"/>
                    <a:gd name="T7" fmla="*/ 0 h 33"/>
                    <a:gd name="T8" fmla="*/ 2147483647 w 50"/>
                    <a:gd name="T9" fmla="*/ 2147483647 h 33"/>
                    <a:gd name="T10" fmla="*/ 2147483647 w 50"/>
                    <a:gd name="T11" fmla="*/ 2147483647 h 33"/>
                    <a:gd name="T12" fmla="*/ 2147483647 w 50"/>
                    <a:gd name="T13" fmla="*/ 2147483647 h 33"/>
                    <a:gd name="T14" fmla="*/ 2147483647 w 50"/>
                    <a:gd name="T15" fmla="*/ 2147483647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0"/>
                    <a:gd name="T25" fmla="*/ 0 h 33"/>
                    <a:gd name="T26" fmla="*/ 50 w 50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0" h="33">
                      <a:moveTo>
                        <a:pt x="17" y="33"/>
                      </a:moveTo>
                      <a:lnTo>
                        <a:pt x="17" y="9"/>
                      </a:lnTo>
                      <a:lnTo>
                        <a:pt x="0" y="9"/>
                      </a:lnTo>
                      <a:lnTo>
                        <a:pt x="24" y="0"/>
                      </a:lnTo>
                      <a:lnTo>
                        <a:pt x="50" y="9"/>
                      </a:lnTo>
                      <a:lnTo>
                        <a:pt x="33" y="9"/>
                      </a:lnTo>
                      <a:lnTo>
                        <a:pt x="33" y="33"/>
                      </a:lnTo>
                      <a:lnTo>
                        <a:pt x="17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475" name="Freeform 85"/>
                <p:cNvSpPr>
                  <a:spLocks/>
                </p:cNvSpPr>
                <p:nvPr/>
              </p:nvSpPr>
              <p:spPr bwMode="auto">
                <a:xfrm>
                  <a:off x="4422598" y="6426873"/>
                  <a:ext cx="140686" cy="28512"/>
                </a:xfrm>
                <a:custGeom>
                  <a:avLst/>
                  <a:gdLst>
                    <a:gd name="T0" fmla="*/ 0 w 87"/>
                    <a:gd name="T1" fmla="*/ 2147483647 h 16"/>
                    <a:gd name="T2" fmla="*/ 2147483647 w 87"/>
                    <a:gd name="T3" fmla="*/ 2147483647 h 16"/>
                    <a:gd name="T4" fmla="*/ 2147483647 w 87"/>
                    <a:gd name="T5" fmla="*/ 2147483647 h 16"/>
                    <a:gd name="T6" fmla="*/ 2147483647 w 87"/>
                    <a:gd name="T7" fmla="*/ 2147483647 h 16"/>
                    <a:gd name="T8" fmla="*/ 2147483647 w 87"/>
                    <a:gd name="T9" fmla="*/ 0 h 16"/>
                    <a:gd name="T10" fmla="*/ 2147483647 w 87"/>
                    <a:gd name="T11" fmla="*/ 2147483647 h 16"/>
                    <a:gd name="T12" fmla="*/ 0 w 87"/>
                    <a:gd name="T13" fmla="*/ 2147483647 h 16"/>
                    <a:gd name="T14" fmla="*/ 0 w 87"/>
                    <a:gd name="T15" fmla="*/ 2147483647 h 1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7"/>
                    <a:gd name="T25" fmla="*/ 0 h 16"/>
                    <a:gd name="T26" fmla="*/ 87 w 87"/>
                    <a:gd name="T27" fmla="*/ 16 h 1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7" h="16">
                      <a:moveTo>
                        <a:pt x="0" y="11"/>
                      </a:moveTo>
                      <a:lnTo>
                        <a:pt x="63" y="11"/>
                      </a:lnTo>
                      <a:lnTo>
                        <a:pt x="63" y="16"/>
                      </a:lnTo>
                      <a:lnTo>
                        <a:pt x="87" y="9"/>
                      </a:lnTo>
                      <a:lnTo>
                        <a:pt x="63" y="0"/>
                      </a:lnTo>
                      <a:lnTo>
                        <a:pt x="63" y="7"/>
                      </a:lnTo>
                      <a:lnTo>
                        <a:pt x="0" y="7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476" name="Freeform 86"/>
                <p:cNvSpPr>
                  <a:spLocks/>
                </p:cNvSpPr>
                <p:nvPr/>
              </p:nvSpPr>
              <p:spPr bwMode="auto">
                <a:xfrm>
                  <a:off x="4170624" y="6378404"/>
                  <a:ext cx="361163" cy="128303"/>
                </a:xfrm>
                <a:custGeom>
                  <a:avLst/>
                  <a:gdLst>
                    <a:gd name="T0" fmla="*/ 2147483647 w 94"/>
                    <a:gd name="T1" fmla="*/ 2147483647 h 34"/>
                    <a:gd name="T2" fmla="*/ 2147483647 w 94"/>
                    <a:gd name="T3" fmla="*/ 2147483647 h 34"/>
                    <a:gd name="T4" fmla="*/ 2147483647 w 94"/>
                    <a:gd name="T5" fmla="*/ 2147483647 h 34"/>
                    <a:gd name="T6" fmla="*/ 2147483647 w 94"/>
                    <a:gd name="T7" fmla="*/ 2147483647 h 34"/>
                    <a:gd name="T8" fmla="*/ 2147483647 w 94"/>
                    <a:gd name="T9" fmla="*/ 2147483647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34"/>
                    <a:gd name="T17" fmla="*/ 94 w 9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34">
                      <a:moveTo>
                        <a:pt x="89" y="32"/>
                      </a:moveTo>
                      <a:cubicBezTo>
                        <a:pt x="84" y="34"/>
                        <a:pt x="61" y="29"/>
                        <a:pt x="38" y="20"/>
                      </a:cubicBezTo>
                      <a:cubicBezTo>
                        <a:pt x="15" y="12"/>
                        <a:pt x="0" y="4"/>
                        <a:pt x="5" y="2"/>
                      </a:cubicBezTo>
                      <a:cubicBezTo>
                        <a:pt x="10" y="0"/>
                        <a:pt x="33" y="5"/>
                        <a:pt x="56" y="14"/>
                      </a:cubicBezTo>
                      <a:cubicBezTo>
                        <a:pt x="80" y="22"/>
                        <a:pt x="94" y="30"/>
                        <a:pt x="89" y="32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477" name="Freeform 87"/>
                <p:cNvSpPr>
                  <a:spLocks/>
                </p:cNvSpPr>
                <p:nvPr/>
              </p:nvSpPr>
              <p:spPr bwMode="auto">
                <a:xfrm>
                  <a:off x="4168524" y="6378404"/>
                  <a:ext cx="361163" cy="128303"/>
                </a:xfrm>
                <a:custGeom>
                  <a:avLst/>
                  <a:gdLst>
                    <a:gd name="T0" fmla="*/ 2147483647 w 94"/>
                    <a:gd name="T1" fmla="*/ 2147483647 h 34"/>
                    <a:gd name="T2" fmla="*/ 2147483647 w 94"/>
                    <a:gd name="T3" fmla="*/ 2147483647 h 34"/>
                    <a:gd name="T4" fmla="*/ 2147483647 w 94"/>
                    <a:gd name="T5" fmla="*/ 2147483647 h 34"/>
                    <a:gd name="T6" fmla="*/ 2147483647 w 94"/>
                    <a:gd name="T7" fmla="*/ 2147483647 h 34"/>
                    <a:gd name="T8" fmla="*/ 2147483647 w 94"/>
                    <a:gd name="T9" fmla="*/ 2147483647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4"/>
                    <a:gd name="T16" fmla="*/ 0 h 34"/>
                    <a:gd name="T17" fmla="*/ 94 w 9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4" h="34">
                      <a:moveTo>
                        <a:pt x="89" y="2"/>
                      </a:moveTo>
                      <a:cubicBezTo>
                        <a:pt x="94" y="4"/>
                        <a:pt x="80" y="12"/>
                        <a:pt x="57" y="20"/>
                      </a:cubicBezTo>
                      <a:cubicBezTo>
                        <a:pt x="33" y="29"/>
                        <a:pt x="10" y="34"/>
                        <a:pt x="5" y="32"/>
                      </a:cubicBezTo>
                      <a:cubicBezTo>
                        <a:pt x="0" y="30"/>
                        <a:pt x="14" y="22"/>
                        <a:pt x="37" y="14"/>
                      </a:cubicBezTo>
                      <a:cubicBezTo>
                        <a:pt x="61" y="5"/>
                        <a:pt x="84" y="0"/>
                        <a:pt x="89" y="2"/>
                      </a:cubicBezTo>
                      <a:close/>
                    </a:path>
                  </a:pathLst>
                </a:custGeom>
                <a:noFill/>
                <a:ln w="6350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478" name="Freeform 88"/>
                <p:cNvSpPr>
                  <a:spLocks/>
                </p:cNvSpPr>
                <p:nvPr/>
              </p:nvSpPr>
              <p:spPr bwMode="auto">
                <a:xfrm>
                  <a:off x="4263014" y="6412618"/>
                  <a:ext cx="170083" cy="57024"/>
                </a:xfrm>
                <a:custGeom>
                  <a:avLst/>
                  <a:gdLst>
                    <a:gd name="T0" fmla="*/ 2147483647 w 44"/>
                    <a:gd name="T1" fmla="*/ 2147483647 h 15"/>
                    <a:gd name="T2" fmla="*/ 2147483647 w 44"/>
                    <a:gd name="T3" fmla="*/ 2147483647 h 15"/>
                    <a:gd name="T4" fmla="*/ 2147483647 w 44"/>
                    <a:gd name="T5" fmla="*/ 2147483647 h 15"/>
                    <a:gd name="T6" fmla="*/ 2147483647 w 44"/>
                    <a:gd name="T7" fmla="*/ 2147483647 h 15"/>
                    <a:gd name="T8" fmla="*/ 2147483647 w 44"/>
                    <a:gd name="T9" fmla="*/ 2147483647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"/>
                    <a:gd name="T16" fmla="*/ 0 h 15"/>
                    <a:gd name="T17" fmla="*/ 44 w 44"/>
                    <a:gd name="T18" fmla="*/ 15 h 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" h="15">
                      <a:moveTo>
                        <a:pt x="33" y="13"/>
                      </a:moveTo>
                      <a:cubicBezTo>
                        <a:pt x="42" y="11"/>
                        <a:pt x="44" y="7"/>
                        <a:pt x="38" y="4"/>
                      </a:cubicBezTo>
                      <a:cubicBezTo>
                        <a:pt x="32" y="1"/>
                        <a:pt x="20" y="0"/>
                        <a:pt x="11" y="2"/>
                      </a:cubicBezTo>
                      <a:cubicBezTo>
                        <a:pt x="2" y="4"/>
                        <a:pt x="0" y="8"/>
                        <a:pt x="6" y="12"/>
                      </a:cubicBezTo>
                      <a:cubicBezTo>
                        <a:pt x="12" y="15"/>
                        <a:pt x="25" y="15"/>
                        <a:pt x="33" y="13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3B3B3B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1808" name="Group 262"/>
              <p:cNvGrpSpPr>
                <a:grpSpLocks/>
              </p:cNvGrpSpPr>
              <p:nvPr/>
            </p:nvGrpSpPr>
            <p:grpSpPr bwMode="auto">
              <a:xfrm>
                <a:off x="5236738" y="5138472"/>
                <a:ext cx="432242" cy="72432"/>
                <a:chOff x="7180382" y="1375614"/>
                <a:chExt cx="1462206" cy="429373"/>
              </a:xfrm>
            </p:grpSpPr>
            <p:sp>
              <p:nvSpPr>
                <p:cNvPr id="1441" name="Line 37"/>
                <p:cNvSpPr>
                  <a:spLocks noChangeShapeType="1"/>
                </p:cNvSpPr>
                <p:nvPr/>
              </p:nvSpPr>
              <p:spPr bwMode="auto">
                <a:xfrm>
                  <a:off x="7422721" y="1461724"/>
                  <a:ext cx="1219675" cy="5083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42" name="Line 38"/>
                <p:cNvSpPr>
                  <a:spLocks noChangeShapeType="1"/>
                </p:cNvSpPr>
                <p:nvPr/>
              </p:nvSpPr>
              <p:spPr bwMode="auto">
                <a:xfrm>
                  <a:off x="7325761" y="1599018"/>
                  <a:ext cx="1224776" cy="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43" name="Line 39"/>
                <p:cNvSpPr>
                  <a:spLocks noChangeShapeType="1"/>
                </p:cNvSpPr>
                <p:nvPr/>
              </p:nvSpPr>
              <p:spPr bwMode="auto">
                <a:xfrm>
                  <a:off x="7198178" y="1731228"/>
                  <a:ext cx="1219675" cy="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4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284935" y="1380364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45" name="Freeform 43"/>
                <p:cNvSpPr>
                  <a:spLocks/>
                </p:cNvSpPr>
                <p:nvPr/>
              </p:nvSpPr>
              <p:spPr bwMode="auto">
                <a:xfrm>
                  <a:off x="7540097" y="143629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3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2"/>
                      </a:lnTo>
                      <a:lnTo>
                        <a:pt x="31" y="33"/>
                      </a:lnTo>
                      <a:lnTo>
                        <a:pt x="26" y="34"/>
                      </a:lnTo>
                      <a:lnTo>
                        <a:pt x="21" y="33"/>
                      </a:lnTo>
                      <a:lnTo>
                        <a:pt x="16" y="32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6"/>
                      </a:lnTo>
                      <a:lnTo>
                        <a:pt x="2" y="23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446" name="Freeform 44"/>
                <p:cNvSpPr>
                  <a:spLocks/>
                </p:cNvSpPr>
                <p:nvPr/>
              </p:nvSpPr>
              <p:spPr bwMode="auto">
                <a:xfrm>
                  <a:off x="7989181" y="1436298"/>
                  <a:ext cx="193923" cy="50850"/>
                </a:xfrm>
                <a:custGeom>
                  <a:avLst/>
                  <a:gdLst>
                    <a:gd name="T0" fmla="*/ 2147483647 w 51"/>
                    <a:gd name="T1" fmla="*/ 2147483647 h 35"/>
                    <a:gd name="T2" fmla="*/ 2147483647 w 51"/>
                    <a:gd name="T3" fmla="*/ 2147483647 h 35"/>
                    <a:gd name="T4" fmla="*/ 2147483647 w 51"/>
                    <a:gd name="T5" fmla="*/ 2147483647 h 35"/>
                    <a:gd name="T6" fmla="*/ 2147483647 w 51"/>
                    <a:gd name="T7" fmla="*/ 2147483647 h 35"/>
                    <a:gd name="T8" fmla="*/ 2147483647 w 51"/>
                    <a:gd name="T9" fmla="*/ 2147483647 h 35"/>
                    <a:gd name="T10" fmla="*/ 2147483647 w 51"/>
                    <a:gd name="T11" fmla="*/ 2147483647 h 35"/>
                    <a:gd name="T12" fmla="*/ 2147483647 w 51"/>
                    <a:gd name="T13" fmla="*/ 2147483647 h 35"/>
                    <a:gd name="T14" fmla="*/ 2147483647 w 51"/>
                    <a:gd name="T15" fmla="*/ 2147483647 h 35"/>
                    <a:gd name="T16" fmla="*/ 2147483647 w 51"/>
                    <a:gd name="T17" fmla="*/ 2147483647 h 35"/>
                    <a:gd name="T18" fmla="*/ 2147483647 w 51"/>
                    <a:gd name="T19" fmla="*/ 2147483647 h 35"/>
                    <a:gd name="T20" fmla="*/ 2147483647 w 51"/>
                    <a:gd name="T21" fmla="*/ 2147483647 h 35"/>
                    <a:gd name="T22" fmla="*/ 2147483647 w 51"/>
                    <a:gd name="T23" fmla="*/ 2147483647 h 35"/>
                    <a:gd name="T24" fmla="*/ 2147483647 w 51"/>
                    <a:gd name="T25" fmla="*/ 2147483647 h 35"/>
                    <a:gd name="T26" fmla="*/ 2147483647 w 51"/>
                    <a:gd name="T27" fmla="*/ 2147483647 h 35"/>
                    <a:gd name="T28" fmla="*/ 2147483647 w 51"/>
                    <a:gd name="T29" fmla="*/ 2147483647 h 35"/>
                    <a:gd name="T30" fmla="*/ 2147483647 w 51"/>
                    <a:gd name="T31" fmla="*/ 2147483647 h 35"/>
                    <a:gd name="T32" fmla="*/ 2147483647 w 51"/>
                    <a:gd name="T33" fmla="*/ 2147483647 h 35"/>
                    <a:gd name="T34" fmla="*/ 2147483647 w 51"/>
                    <a:gd name="T35" fmla="*/ 2147483647 h 35"/>
                    <a:gd name="T36" fmla="*/ 0 w 51"/>
                    <a:gd name="T37" fmla="*/ 2147483647 h 35"/>
                    <a:gd name="T38" fmla="*/ 0 w 51"/>
                    <a:gd name="T39" fmla="*/ 2147483647 h 35"/>
                    <a:gd name="T40" fmla="*/ 2147483647 w 51"/>
                    <a:gd name="T41" fmla="*/ 2147483647 h 35"/>
                    <a:gd name="T42" fmla="*/ 2147483647 w 51"/>
                    <a:gd name="T43" fmla="*/ 2147483647 h 35"/>
                    <a:gd name="T44" fmla="*/ 2147483647 w 51"/>
                    <a:gd name="T45" fmla="*/ 2147483647 h 35"/>
                    <a:gd name="T46" fmla="*/ 2147483647 w 51"/>
                    <a:gd name="T47" fmla="*/ 2147483647 h 35"/>
                    <a:gd name="T48" fmla="*/ 2147483647 w 51"/>
                    <a:gd name="T49" fmla="*/ 2147483647 h 35"/>
                    <a:gd name="T50" fmla="*/ 2147483647 w 51"/>
                    <a:gd name="T51" fmla="*/ 2147483647 h 35"/>
                    <a:gd name="T52" fmla="*/ 2147483647 w 51"/>
                    <a:gd name="T53" fmla="*/ 2147483647 h 35"/>
                    <a:gd name="T54" fmla="*/ 2147483647 w 51"/>
                    <a:gd name="T55" fmla="*/ 0 h 35"/>
                    <a:gd name="T56" fmla="*/ 2147483647 w 51"/>
                    <a:gd name="T57" fmla="*/ 0 h 35"/>
                    <a:gd name="T58" fmla="*/ 2147483647 w 51"/>
                    <a:gd name="T59" fmla="*/ 2147483647 h 35"/>
                    <a:gd name="T60" fmla="*/ 2147483647 w 51"/>
                    <a:gd name="T61" fmla="*/ 2147483647 h 35"/>
                    <a:gd name="T62" fmla="*/ 2147483647 w 51"/>
                    <a:gd name="T63" fmla="*/ 2147483647 h 35"/>
                    <a:gd name="T64" fmla="*/ 2147483647 w 51"/>
                    <a:gd name="T65" fmla="*/ 2147483647 h 35"/>
                    <a:gd name="T66" fmla="*/ 2147483647 w 51"/>
                    <a:gd name="T67" fmla="*/ 2147483647 h 35"/>
                    <a:gd name="T68" fmla="*/ 2147483647 w 51"/>
                    <a:gd name="T69" fmla="*/ 2147483647 h 35"/>
                    <a:gd name="T70" fmla="*/ 2147483647 w 51"/>
                    <a:gd name="T71" fmla="*/ 2147483647 h 35"/>
                    <a:gd name="T72" fmla="*/ 2147483647 w 51"/>
                    <a:gd name="T73" fmla="*/ 2147483647 h 35"/>
                    <a:gd name="T74" fmla="*/ 2147483647 w 51"/>
                    <a:gd name="T75" fmla="*/ 2147483647 h 35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5"/>
                    <a:gd name="T116" fmla="*/ 51 w 51"/>
                    <a:gd name="T117" fmla="*/ 35 h 35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5">
                      <a:moveTo>
                        <a:pt x="51" y="18"/>
                      </a:moveTo>
                      <a:lnTo>
                        <a:pt x="51" y="18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30"/>
                      </a:lnTo>
                      <a:lnTo>
                        <a:pt x="40" y="32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5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2"/>
                      </a:lnTo>
                      <a:lnTo>
                        <a:pt x="8" y="30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8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447" name="Freeform 45"/>
                <p:cNvSpPr>
                  <a:spLocks/>
                </p:cNvSpPr>
                <p:nvPr/>
              </p:nvSpPr>
              <p:spPr bwMode="auto">
                <a:xfrm>
                  <a:off x="8387233" y="143629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5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5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448" name="Freeform 46"/>
                <p:cNvSpPr>
                  <a:spLocks/>
                </p:cNvSpPr>
                <p:nvPr/>
              </p:nvSpPr>
              <p:spPr bwMode="auto">
                <a:xfrm>
                  <a:off x="7412514" y="1578678"/>
                  <a:ext cx="188821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449" name="Freeform 47"/>
                <p:cNvSpPr>
                  <a:spLocks/>
                </p:cNvSpPr>
                <p:nvPr/>
              </p:nvSpPr>
              <p:spPr bwMode="auto">
                <a:xfrm>
                  <a:off x="7830979" y="1583764"/>
                  <a:ext cx="193923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0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5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450" name="Freeform 48"/>
                <p:cNvSpPr>
                  <a:spLocks/>
                </p:cNvSpPr>
                <p:nvPr/>
              </p:nvSpPr>
              <p:spPr bwMode="auto">
                <a:xfrm>
                  <a:off x="8254549" y="1573594"/>
                  <a:ext cx="188818" cy="45763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2147483647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2147483647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1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8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1" y="21"/>
                      </a:lnTo>
                      <a:lnTo>
                        <a:pt x="0" y="17"/>
                      </a:lnTo>
                      <a:lnTo>
                        <a:pt x="1" y="14"/>
                      </a:lnTo>
                      <a:lnTo>
                        <a:pt x="2" y="11"/>
                      </a:lnTo>
                      <a:lnTo>
                        <a:pt x="4" y="8"/>
                      </a:lnTo>
                      <a:lnTo>
                        <a:pt x="8" y="5"/>
                      </a:lnTo>
                      <a:lnTo>
                        <a:pt x="11" y="3"/>
                      </a:lnTo>
                      <a:lnTo>
                        <a:pt x="16" y="2"/>
                      </a:lnTo>
                      <a:lnTo>
                        <a:pt x="21" y="1"/>
                      </a:lnTo>
                      <a:lnTo>
                        <a:pt x="26" y="0"/>
                      </a:lnTo>
                      <a:lnTo>
                        <a:pt x="31" y="1"/>
                      </a:lnTo>
                      <a:lnTo>
                        <a:pt x="36" y="2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1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451" name="Freeform 49"/>
                <p:cNvSpPr>
                  <a:spLocks/>
                </p:cNvSpPr>
                <p:nvPr/>
              </p:nvSpPr>
              <p:spPr bwMode="auto">
                <a:xfrm>
                  <a:off x="7330862" y="1710888"/>
                  <a:ext cx="193923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1"/>
                      </a:lnTo>
                      <a:lnTo>
                        <a:pt x="49" y="24"/>
                      </a:lnTo>
                      <a:lnTo>
                        <a:pt x="47" y="27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7"/>
                      </a:lnTo>
                      <a:lnTo>
                        <a:pt x="2" y="24"/>
                      </a:lnTo>
                      <a:lnTo>
                        <a:pt x="0" y="21"/>
                      </a:lnTo>
                      <a:lnTo>
                        <a:pt x="0" y="17"/>
                      </a:lnTo>
                      <a:lnTo>
                        <a:pt x="0" y="14"/>
                      </a:lnTo>
                      <a:lnTo>
                        <a:pt x="2" y="10"/>
                      </a:lnTo>
                      <a:lnTo>
                        <a:pt x="4" y="8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8"/>
                      </a:lnTo>
                      <a:lnTo>
                        <a:pt x="49" y="10"/>
                      </a:lnTo>
                      <a:lnTo>
                        <a:pt x="51" y="14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452" name="Freeform 50"/>
                <p:cNvSpPr>
                  <a:spLocks/>
                </p:cNvSpPr>
                <p:nvPr/>
              </p:nvSpPr>
              <p:spPr bwMode="auto">
                <a:xfrm>
                  <a:off x="7728915" y="1710888"/>
                  <a:ext cx="188821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0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0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0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3" y="29"/>
                      </a:lnTo>
                      <a:lnTo>
                        <a:pt x="40" y="31"/>
                      </a:lnTo>
                      <a:lnTo>
                        <a:pt x="35" y="33"/>
                      </a:lnTo>
                      <a:lnTo>
                        <a:pt x="31" y="34"/>
                      </a:lnTo>
                      <a:lnTo>
                        <a:pt x="25" y="34"/>
                      </a:lnTo>
                      <a:lnTo>
                        <a:pt x="20" y="34"/>
                      </a:lnTo>
                      <a:lnTo>
                        <a:pt x="15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0" y="17"/>
                      </a:lnTo>
                      <a:lnTo>
                        <a:pt x="0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5" y="1"/>
                      </a:lnTo>
                      <a:lnTo>
                        <a:pt x="20" y="0"/>
                      </a:lnTo>
                      <a:lnTo>
                        <a:pt x="25" y="0"/>
                      </a:lnTo>
                      <a:lnTo>
                        <a:pt x="31" y="0"/>
                      </a:lnTo>
                      <a:lnTo>
                        <a:pt x="35" y="1"/>
                      </a:lnTo>
                      <a:lnTo>
                        <a:pt x="40" y="3"/>
                      </a:lnTo>
                      <a:lnTo>
                        <a:pt x="43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0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453" name="Freeform 51"/>
                <p:cNvSpPr>
                  <a:spLocks/>
                </p:cNvSpPr>
                <p:nvPr/>
              </p:nvSpPr>
              <p:spPr bwMode="auto">
                <a:xfrm>
                  <a:off x="8121865" y="1710888"/>
                  <a:ext cx="188818" cy="45767"/>
                </a:xfrm>
                <a:custGeom>
                  <a:avLst/>
                  <a:gdLst>
                    <a:gd name="T0" fmla="*/ 2147483647 w 51"/>
                    <a:gd name="T1" fmla="*/ 2147483647 h 34"/>
                    <a:gd name="T2" fmla="*/ 2147483647 w 51"/>
                    <a:gd name="T3" fmla="*/ 2147483647 h 34"/>
                    <a:gd name="T4" fmla="*/ 2147483647 w 51"/>
                    <a:gd name="T5" fmla="*/ 2147483647 h 34"/>
                    <a:gd name="T6" fmla="*/ 2147483647 w 51"/>
                    <a:gd name="T7" fmla="*/ 2147483647 h 34"/>
                    <a:gd name="T8" fmla="*/ 2147483647 w 51"/>
                    <a:gd name="T9" fmla="*/ 2147483647 h 34"/>
                    <a:gd name="T10" fmla="*/ 2147483647 w 51"/>
                    <a:gd name="T11" fmla="*/ 2147483647 h 34"/>
                    <a:gd name="T12" fmla="*/ 2147483647 w 51"/>
                    <a:gd name="T13" fmla="*/ 2147483647 h 34"/>
                    <a:gd name="T14" fmla="*/ 2147483647 w 51"/>
                    <a:gd name="T15" fmla="*/ 2147483647 h 34"/>
                    <a:gd name="T16" fmla="*/ 2147483647 w 51"/>
                    <a:gd name="T17" fmla="*/ 2147483647 h 34"/>
                    <a:gd name="T18" fmla="*/ 2147483647 w 51"/>
                    <a:gd name="T19" fmla="*/ 2147483647 h 34"/>
                    <a:gd name="T20" fmla="*/ 2147483647 w 51"/>
                    <a:gd name="T21" fmla="*/ 2147483647 h 34"/>
                    <a:gd name="T22" fmla="*/ 2147483647 w 51"/>
                    <a:gd name="T23" fmla="*/ 2147483647 h 34"/>
                    <a:gd name="T24" fmla="*/ 2147483647 w 51"/>
                    <a:gd name="T25" fmla="*/ 2147483647 h 34"/>
                    <a:gd name="T26" fmla="*/ 2147483647 w 51"/>
                    <a:gd name="T27" fmla="*/ 2147483647 h 34"/>
                    <a:gd name="T28" fmla="*/ 2147483647 w 51"/>
                    <a:gd name="T29" fmla="*/ 2147483647 h 34"/>
                    <a:gd name="T30" fmla="*/ 2147483647 w 51"/>
                    <a:gd name="T31" fmla="*/ 2147483647 h 34"/>
                    <a:gd name="T32" fmla="*/ 2147483647 w 51"/>
                    <a:gd name="T33" fmla="*/ 2147483647 h 34"/>
                    <a:gd name="T34" fmla="*/ 2147483647 w 51"/>
                    <a:gd name="T35" fmla="*/ 2147483647 h 34"/>
                    <a:gd name="T36" fmla="*/ 0 w 51"/>
                    <a:gd name="T37" fmla="*/ 2147483647 h 34"/>
                    <a:gd name="T38" fmla="*/ 0 w 51"/>
                    <a:gd name="T39" fmla="*/ 2147483647 h 34"/>
                    <a:gd name="T40" fmla="*/ 2147483647 w 51"/>
                    <a:gd name="T41" fmla="*/ 2147483647 h 34"/>
                    <a:gd name="T42" fmla="*/ 2147483647 w 51"/>
                    <a:gd name="T43" fmla="*/ 2147483647 h 34"/>
                    <a:gd name="T44" fmla="*/ 2147483647 w 51"/>
                    <a:gd name="T45" fmla="*/ 2147483647 h 34"/>
                    <a:gd name="T46" fmla="*/ 2147483647 w 51"/>
                    <a:gd name="T47" fmla="*/ 2147483647 h 34"/>
                    <a:gd name="T48" fmla="*/ 2147483647 w 51"/>
                    <a:gd name="T49" fmla="*/ 2147483647 h 34"/>
                    <a:gd name="T50" fmla="*/ 2147483647 w 51"/>
                    <a:gd name="T51" fmla="*/ 2147483647 h 34"/>
                    <a:gd name="T52" fmla="*/ 2147483647 w 51"/>
                    <a:gd name="T53" fmla="*/ 0 h 34"/>
                    <a:gd name="T54" fmla="*/ 2147483647 w 51"/>
                    <a:gd name="T55" fmla="*/ 0 h 34"/>
                    <a:gd name="T56" fmla="*/ 2147483647 w 51"/>
                    <a:gd name="T57" fmla="*/ 0 h 34"/>
                    <a:gd name="T58" fmla="*/ 2147483647 w 51"/>
                    <a:gd name="T59" fmla="*/ 0 h 34"/>
                    <a:gd name="T60" fmla="*/ 2147483647 w 51"/>
                    <a:gd name="T61" fmla="*/ 2147483647 h 34"/>
                    <a:gd name="T62" fmla="*/ 2147483647 w 51"/>
                    <a:gd name="T63" fmla="*/ 2147483647 h 34"/>
                    <a:gd name="T64" fmla="*/ 2147483647 w 51"/>
                    <a:gd name="T65" fmla="*/ 2147483647 h 34"/>
                    <a:gd name="T66" fmla="*/ 2147483647 w 51"/>
                    <a:gd name="T67" fmla="*/ 2147483647 h 34"/>
                    <a:gd name="T68" fmla="*/ 2147483647 w 51"/>
                    <a:gd name="T69" fmla="*/ 2147483647 h 34"/>
                    <a:gd name="T70" fmla="*/ 2147483647 w 51"/>
                    <a:gd name="T71" fmla="*/ 2147483647 h 34"/>
                    <a:gd name="T72" fmla="*/ 2147483647 w 51"/>
                    <a:gd name="T73" fmla="*/ 2147483647 h 34"/>
                    <a:gd name="T74" fmla="*/ 2147483647 w 51"/>
                    <a:gd name="T75" fmla="*/ 2147483647 h 3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1"/>
                    <a:gd name="T115" fmla="*/ 0 h 34"/>
                    <a:gd name="T116" fmla="*/ 51 w 51"/>
                    <a:gd name="T117" fmla="*/ 34 h 3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1" h="34">
                      <a:moveTo>
                        <a:pt x="51" y="17"/>
                      </a:moveTo>
                      <a:lnTo>
                        <a:pt x="51" y="17"/>
                      </a:lnTo>
                      <a:lnTo>
                        <a:pt x="51" y="20"/>
                      </a:lnTo>
                      <a:lnTo>
                        <a:pt x="49" y="24"/>
                      </a:lnTo>
                      <a:lnTo>
                        <a:pt x="47" y="26"/>
                      </a:lnTo>
                      <a:lnTo>
                        <a:pt x="44" y="29"/>
                      </a:lnTo>
                      <a:lnTo>
                        <a:pt x="40" y="31"/>
                      </a:lnTo>
                      <a:lnTo>
                        <a:pt x="36" y="33"/>
                      </a:lnTo>
                      <a:lnTo>
                        <a:pt x="31" y="34"/>
                      </a:lnTo>
                      <a:lnTo>
                        <a:pt x="26" y="34"/>
                      </a:lnTo>
                      <a:lnTo>
                        <a:pt x="20" y="34"/>
                      </a:lnTo>
                      <a:lnTo>
                        <a:pt x="16" y="33"/>
                      </a:lnTo>
                      <a:lnTo>
                        <a:pt x="11" y="31"/>
                      </a:lnTo>
                      <a:lnTo>
                        <a:pt x="7" y="29"/>
                      </a:lnTo>
                      <a:lnTo>
                        <a:pt x="4" y="26"/>
                      </a:lnTo>
                      <a:lnTo>
                        <a:pt x="2" y="24"/>
                      </a:lnTo>
                      <a:lnTo>
                        <a:pt x="1" y="20"/>
                      </a:lnTo>
                      <a:lnTo>
                        <a:pt x="0" y="17"/>
                      </a:lnTo>
                      <a:lnTo>
                        <a:pt x="1" y="13"/>
                      </a:lnTo>
                      <a:lnTo>
                        <a:pt x="2" y="10"/>
                      </a:lnTo>
                      <a:lnTo>
                        <a:pt x="4" y="7"/>
                      </a:lnTo>
                      <a:lnTo>
                        <a:pt x="7" y="5"/>
                      </a:lnTo>
                      <a:lnTo>
                        <a:pt x="11" y="3"/>
                      </a:lnTo>
                      <a:lnTo>
                        <a:pt x="16" y="1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1" y="0"/>
                      </a:lnTo>
                      <a:lnTo>
                        <a:pt x="36" y="1"/>
                      </a:lnTo>
                      <a:lnTo>
                        <a:pt x="40" y="3"/>
                      </a:lnTo>
                      <a:lnTo>
                        <a:pt x="44" y="5"/>
                      </a:lnTo>
                      <a:lnTo>
                        <a:pt x="47" y="7"/>
                      </a:lnTo>
                      <a:lnTo>
                        <a:pt x="49" y="10"/>
                      </a:lnTo>
                      <a:lnTo>
                        <a:pt x="51" y="13"/>
                      </a:lnTo>
                      <a:lnTo>
                        <a:pt x="51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Calibri" pitchFamily="34" charset="0"/>
                    <a:cs typeface="Arial" charset="0"/>
                  </a:endParaRPr>
                </a:p>
              </p:txBody>
            </p:sp>
            <p:sp>
              <p:nvSpPr>
                <p:cNvPr id="1454" name="Line 52"/>
                <p:cNvSpPr>
                  <a:spLocks noChangeShapeType="1"/>
                </p:cNvSpPr>
                <p:nvPr/>
              </p:nvSpPr>
              <p:spPr bwMode="auto">
                <a:xfrm>
                  <a:off x="7417619" y="1456638"/>
                  <a:ext cx="1214570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55" name="Line 53"/>
                <p:cNvSpPr>
                  <a:spLocks noChangeShapeType="1"/>
                </p:cNvSpPr>
                <p:nvPr/>
              </p:nvSpPr>
              <p:spPr bwMode="auto">
                <a:xfrm>
                  <a:off x="7310449" y="1593934"/>
                  <a:ext cx="1224776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56" name="Line 54"/>
                <p:cNvSpPr>
                  <a:spLocks noChangeShapeType="1"/>
                </p:cNvSpPr>
                <p:nvPr/>
              </p:nvSpPr>
              <p:spPr bwMode="auto">
                <a:xfrm>
                  <a:off x="7182870" y="1726145"/>
                  <a:ext cx="1219671" cy="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5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269624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5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728915" y="1380364"/>
                  <a:ext cx="433777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5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713606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6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8126967" y="1380364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46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8111659" y="1375278"/>
                  <a:ext cx="438878" cy="427140"/>
                </a:xfrm>
                <a:prstGeom prst="line">
                  <a:avLst/>
                </a:prstGeom>
                <a:noFill/>
                <a:ln w="11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l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80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1810" name="Group 261"/>
                <p:cNvGrpSpPr>
                  <a:grpSpLocks/>
                </p:cNvGrpSpPr>
                <p:nvPr/>
              </p:nvGrpSpPr>
              <p:grpSpPr bwMode="auto">
                <a:xfrm>
                  <a:off x="7315885" y="1426210"/>
                  <a:ext cx="1245206" cy="324081"/>
                  <a:chOff x="7315885" y="1426210"/>
                  <a:chExt cx="1245206" cy="324081"/>
                </a:xfrm>
              </p:grpSpPr>
              <p:sp>
                <p:nvSpPr>
                  <p:cNvPr id="1463" name="Freeform 58"/>
                  <p:cNvSpPr>
                    <a:spLocks/>
                  </p:cNvSpPr>
                  <p:nvPr/>
                </p:nvSpPr>
                <p:spPr bwMode="auto">
                  <a:xfrm>
                    <a:off x="7529890" y="1426127"/>
                    <a:ext cx="188818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3"/>
                        </a:lnTo>
                        <a:lnTo>
                          <a:pt x="47" y="26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2"/>
                        </a:lnTo>
                        <a:lnTo>
                          <a:pt x="31" y="33"/>
                        </a:lnTo>
                        <a:lnTo>
                          <a:pt x="26" y="34"/>
                        </a:lnTo>
                        <a:lnTo>
                          <a:pt x="21" y="33"/>
                        </a:lnTo>
                        <a:lnTo>
                          <a:pt x="16" y="32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6"/>
                        </a:lnTo>
                        <a:lnTo>
                          <a:pt x="2" y="23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464" name="Freeform 59"/>
                  <p:cNvSpPr>
                    <a:spLocks/>
                  </p:cNvSpPr>
                  <p:nvPr/>
                </p:nvSpPr>
                <p:spPr bwMode="auto">
                  <a:xfrm>
                    <a:off x="7978975" y="1426127"/>
                    <a:ext cx="188818" cy="45766"/>
                  </a:xfrm>
                  <a:custGeom>
                    <a:avLst/>
                    <a:gdLst>
                      <a:gd name="T0" fmla="*/ 2147483647 w 51"/>
                      <a:gd name="T1" fmla="*/ 2147483647 h 35"/>
                      <a:gd name="T2" fmla="*/ 2147483647 w 51"/>
                      <a:gd name="T3" fmla="*/ 2147483647 h 35"/>
                      <a:gd name="T4" fmla="*/ 2147483647 w 51"/>
                      <a:gd name="T5" fmla="*/ 2147483647 h 35"/>
                      <a:gd name="T6" fmla="*/ 2147483647 w 51"/>
                      <a:gd name="T7" fmla="*/ 2147483647 h 35"/>
                      <a:gd name="T8" fmla="*/ 2147483647 w 51"/>
                      <a:gd name="T9" fmla="*/ 2147483647 h 35"/>
                      <a:gd name="T10" fmla="*/ 2147483647 w 51"/>
                      <a:gd name="T11" fmla="*/ 2147483647 h 35"/>
                      <a:gd name="T12" fmla="*/ 2147483647 w 51"/>
                      <a:gd name="T13" fmla="*/ 2147483647 h 35"/>
                      <a:gd name="T14" fmla="*/ 2147483647 w 51"/>
                      <a:gd name="T15" fmla="*/ 2147483647 h 35"/>
                      <a:gd name="T16" fmla="*/ 2147483647 w 51"/>
                      <a:gd name="T17" fmla="*/ 2147483647 h 35"/>
                      <a:gd name="T18" fmla="*/ 2147483647 w 51"/>
                      <a:gd name="T19" fmla="*/ 2147483647 h 35"/>
                      <a:gd name="T20" fmla="*/ 2147483647 w 51"/>
                      <a:gd name="T21" fmla="*/ 2147483647 h 35"/>
                      <a:gd name="T22" fmla="*/ 2147483647 w 51"/>
                      <a:gd name="T23" fmla="*/ 2147483647 h 35"/>
                      <a:gd name="T24" fmla="*/ 2147483647 w 51"/>
                      <a:gd name="T25" fmla="*/ 2147483647 h 35"/>
                      <a:gd name="T26" fmla="*/ 2147483647 w 51"/>
                      <a:gd name="T27" fmla="*/ 2147483647 h 35"/>
                      <a:gd name="T28" fmla="*/ 2147483647 w 51"/>
                      <a:gd name="T29" fmla="*/ 2147483647 h 35"/>
                      <a:gd name="T30" fmla="*/ 2147483647 w 51"/>
                      <a:gd name="T31" fmla="*/ 2147483647 h 35"/>
                      <a:gd name="T32" fmla="*/ 2147483647 w 51"/>
                      <a:gd name="T33" fmla="*/ 2147483647 h 35"/>
                      <a:gd name="T34" fmla="*/ 2147483647 w 51"/>
                      <a:gd name="T35" fmla="*/ 2147483647 h 35"/>
                      <a:gd name="T36" fmla="*/ 0 w 51"/>
                      <a:gd name="T37" fmla="*/ 2147483647 h 35"/>
                      <a:gd name="T38" fmla="*/ 0 w 51"/>
                      <a:gd name="T39" fmla="*/ 2147483647 h 35"/>
                      <a:gd name="T40" fmla="*/ 2147483647 w 51"/>
                      <a:gd name="T41" fmla="*/ 2147483647 h 35"/>
                      <a:gd name="T42" fmla="*/ 2147483647 w 51"/>
                      <a:gd name="T43" fmla="*/ 2147483647 h 35"/>
                      <a:gd name="T44" fmla="*/ 2147483647 w 51"/>
                      <a:gd name="T45" fmla="*/ 2147483647 h 35"/>
                      <a:gd name="T46" fmla="*/ 2147483647 w 51"/>
                      <a:gd name="T47" fmla="*/ 2147483647 h 35"/>
                      <a:gd name="T48" fmla="*/ 2147483647 w 51"/>
                      <a:gd name="T49" fmla="*/ 2147483647 h 35"/>
                      <a:gd name="T50" fmla="*/ 2147483647 w 51"/>
                      <a:gd name="T51" fmla="*/ 2147483647 h 35"/>
                      <a:gd name="T52" fmla="*/ 2147483647 w 51"/>
                      <a:gd name="T53" fmla="*/ 2147483647 h 35"/>
                      <a:gd name="T54" fmla="*/ 2147483647 w 51"/>
                      <a:gd name="T55" fmla="*/ 0 h 35"/>
                      <a:gd name="T56" fmla="*/ 2147483647 w 51"/>
                      <a:gd name="T57" fmla="*/ 0 h 35"/>
                      <a:gd name="T58" fmla="*/ 2147483647 w 51"/>
                      <a:gd name="T59" fmla="*/ 2147483647 h 35"/>
                      <a:gd name="T60" fmla="*/ 2147483647 w 51"/>
                      <a:gd name="T61" fmla="*/ 2147483647 h 35"/>
                      <a:gd name="T62" fmla="*/ 2147483647 w 51"/>
                      <a:gd name="T63" fmla="*/ 2147483647 h 35"/>
                      <a:gd name="T64" fmla="*/ 2147483647 w 51"/>
                      <a:gd name="T65" fmla="*/ 2147483647 h 35"/>
                      <a:gd name="T66" fmla="*/ 2147483647 w 51"/>
                      <a:gd name="T67" fmla="*/ 2147483647 h 35"/>
                      <a:gd name="T68" fmla="*/ 2147483647 w 51"/>
                      <a:gd name="T69" fmla="*/ 2147483647 h 35"/>
                      <a:gd name="T70" fmla="*/ 2147483647 w 51"/>
                      <a:gd name="T71" fmla="*/ 2147483647 h 35"/>
                      <a:gd name="T72" fmla="*/ 2147483647 w 51"/>
                      <a:gd name="T73" fmla="*/ 2147483647 h 35"/>
                      <a:gd name="T74" fmla="*/ 2147483647 w 51"/>
                      <a:gd name="T75" fmla="*/ 2147483647 h 35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5"/>
                      <a:gd name="T116" fmla="*/ 51 w 51"/>
                      <a:gd name="T117" fmla="*/ 35 h 35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5">
                        <a:moveTo>
                          <a:pt x="51" y="18"/>
                        </a:moveTo>
                        <a:lnTo>
                          <a:pt x="51" y="18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30"/>
                        </a:lnTo>
                        <a:lnTo>
                          <a:pt x="40" y="32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5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2"/>
                        </a:lnTo>
                        <a:lnTo>
                          <a:pt x="8" y="30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1"/>
                        </a:lnTo>
                        <a:lnTo>
                          <a:pt x="0" y="18"/>
                        </a:lnTo>
                        <a:lnTo>
                          <a:pt x="1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0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6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465" name="Freeform 60"/>
                  <p:cNvSpPr>
                    <a:spLocks/>
                  </p:cNvSpPr>
                  <p:nvPr/>
                </p:nvSpPr>
                <p:spPr bwMode="auto">
                  <a:xfrm>
                    <a:off x="8371922" y="1426127"/>
                    <a:ext cx="188821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1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5" y="27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0"/>
                        </a:lnTo>
                        <a:lnTo>
                          <a:pt x="5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1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466" name="Freeform 61"/>
                  <p:cNvSpPr>
                    <a:spLocks/>
                  </p:cNvSpPr>
                  <p:nvPr/>
                </p:nvSpPr>
                <p:spPr bwMode="auto">
                  <a:xfrm>
                    <a:off x="7402307" y="1573593"/>
                    <a:ext cx="188821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467" name="Freeform 62"/>
                  <p:cNvSpPr>
                    <a:spLocks/>
                  </p:cNvSpPr>
                  <p:nvPr/>
                </p:nvSpPr>
                <p:spPr bwMode="auto">
                  <a:xfrm>
                    <a:off x="7825878" y="1573593"/>
                    <a:ext cx="183717" cy="50850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2147483647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2147483647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0" y="21"/>
                        </a:lnTo>
                        <a:lnTo>
                          <a:pt x="0" y="17"/>
                        </a:lnTo>
                        <a:lnTo>
                          <a:pt x="0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0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5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468" name="Freeform 63"/>
                  <p:cNvSpPr>
                    <a:spLocks/>
                  </p:cNvSpPr>
                  <p:nvPr/>
                </p:nvSpPr>
                <p:spPr bwMode="auto">
                  <a:xfrm>
                    <a:off x="8239238" y="1568506"/>
                    <a:ext cx="188821" cy="45766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2147483647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2147483647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1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8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1" y="21"/>
                        </a:lnTo>
                        <a:lnTo>
                          <a:pt x="0" y="17"/>
                        </a:lnTo>
                        <a:lnTo>
                          <a:pt x="1" y="14"/>
                        </a:lnTo>
                        <a:lnTo>
                          <a:pt x="2" y="11"/>
                        </a:lnTo>
                        <a:lnTo>
                          <a:pt x="4" y="8"/>
                        </a:lnTo>
                        <a:lnTo>
                          <a:pt x="8" y="5"/>
                        </a:lnTo>
                        <a:lnTo>
                          <a:pt x="11" y="3"/>
                        </a:lnTo>
                        <a:lnTo>
                          <a:pt x="16" y="2"/>
                        </a:lnTo>
                        <a:lnTo>
                          <a:pt x="21" y="1"/>
                        </a:lnTo>
                        <a:lnTo>
                          <a:pt x="26" y="0"/>
                        </a:lnTo>
                        <a:lnTo>
                          <a:pt x="31" y="1"/>
                        </a:lnTo>
                        <a:lnTo>
                          <a:pt x="36" y="2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1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469" name="Freeform 64"/>
                  <p:cNvSpPr>
                    <a:spLocks/>
                  </p:cNvSpPr>
                  <p:nvPr/>
                </p:nvSpPr>
                <p:spPr bwMode="auto">
                  <a:xfrm>
                    <a:off x="7325760" y="1705803"/>
                    <a:ext cx="188818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1"/>
                        </a:lnTo>
                        <a:lnTo>
                          <a:pt x="49" y="24"/>
                        </a:lnTo>
                        <a:lnTo>
                          <a:pt x="47" y="27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5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7"/>
                        </a:lnTo>
                        <a:lnTo>
                          <a:pt x="2" y="24"/>
                        </a:lnTo>
                        <a:lnTo>
                          <a:pt x="0" y="21"/>
                        </a:lnTo>
                        <a:lnTo>
                          <a:pt x="0" y="17"/>
                        </a:lnTo>
                        <a:lnTo>
                          <a:pt x="0" y="14"/>
                        </a:lnTo>
                        <a:lnTo>
                          <a:pt x="2" y="10"/>
                        </a:lnTo>
                        <a:lnTo>
                          <a:pt x="4" y="8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5" y="0"/>
                        </a:lnTo>
                        <a:lnTo>
                          <a:pt x="31" y="0"/>
                        </a:lnTo>
                        <a:lnTo>
                          <a:pt x="35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8"/>
                        </a:lnTo>
                        <a:lnTo>
                          <a:pt x="49" y="10"/>
                        </a:lnTo>
                        <a:lnTo>
                          <a:pt x="51" y="14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470" name="Freeform 65"/>
                  <p:cNvSpPr>
                    <a:spLocks/>
                  </p:cNvSpPr>
                  <p:nvPr/>
                </p:nvSpPr>
                <p:spPr bwMode="auto">
                  <a:xfrm>
                    <a:off x="7718708" y="1705803"/>
                    <a:ext cx="183717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0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0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0" y="20"/>
                        </a:lnTo>
                        <a:lnTo>
                          <a:pt x="49" y="24"/>
                        </a:lnTo>
                        <a:lnTo>
                          <a:pt x="47" y="26"/>
                        </a:lnTo>
                        <a:lnTo>
                          <a:pt x="43" y="29"/>
                        </a:lnTo>
                        <a:lnTo>
                          <a:pt x="40" y="31"/>
                        </a:lnTo>
                        <a:lnTo>
                          <a:pt x="35" y="33"/>
                        </a:lnTo>
                        <a:lnTo>
                          <a:pt x="31" y="34"/>
                        </a:lnTo>
                        <a:lnTo>
                          <a:pt x="25" y="34"/>
                        </a:lnTo>
                        <a:lnTo>
                          <a:pt x="20" y="34"/>
                        </a:lnTo>
                        <a:lnTo>
                          <a:pt x="15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6"/>
                        </a:lnTo>
                        <a:lnTo>
                          <a:pt x="2" y="24"/>
                        </a:lnTo>
                        <a:lnTo>
                          <a:pt x="0" y="20"/>
                        </a:lnTo>
                        <a:lnTo>
                          <a:pt x="0" y="17"/>
                        </a:lnTo>
                        <a:lnTo>
                          <a:pt x="0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5" y="1"/>
                        </a:lnTo>
                        <a:lnTo>
                          <a:pt x="20" y="0"/>
                        </a:lnTo>
                        <a:lnTo>
                          <a:pt x="25" y="0"/>
                        </a:lnTo>
                        <a:lnTo>
                          <a:pt x="31" y="0"/>
                        </a:lnTo>
                        <a:lnTo>
                          <a:pt x="35" y="1"/>
                        </a:lnTo>
                        <a:lnTo>
                          <a:pt x="40" y="3"/>
                        </a:lnTo>
                        <a:lnTo>
                          <a:pt x="43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0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  <p:sp>
                <p:nvSpPr>
                  <p:cNvPr id="1471" name="Freeform 66"/>
                  <p:cNvSpPr>
                    <a:spLocks/>
                  </p:cNvSpPr>
                  <p:nvPr/>
                </p:nvSpPr>
                <p:spPr bwMode="auto">
                  <a:xfrm>
                    <a:off x="8106554" y="1705803"/>
                    <a:ext cx="193923" cy="45763"/>
                  </a:xfrm>
                  <a:custGeom>
                    <a:avLst/>
                    <a:gdLst>
                      <a:gd name="T0" fmla="*/ 2147483647 w 51"/>
                      <a:gd name="T1" fmla="*/ 2147483647 h 34"/>
                      <a:gd name="T2" fmla="*/ 2147483647 w 51"/>
                      <a:gd name="T3" fmla="*/ 2147483647 h 34"/>
                      <a:gd name="T4" fmla="*/ 2147483647 w 51"/>
                      <a:gd name="T5" fmla="*/ 2147483647 h 34"/>
                      <a:gd name="T6" fmla="*/ 2147483647 w 51"/>
                      <a:gd name="T7" fmla="*/ 2147483647 h 34"/>
                      <a:gd name="T8" fmla="*/ 2147483647 w 51"/>
                      <a:gd name="T9" fmla="*/ 2147483647 h 34"/>
                      <a:gd name="T10" fmla="*/ 2147483647 w 51"/>
                      <a:gd name="T11" fmla="*/ 2147483647 h 34"/>
                      <a:gd name="T12" fmla="*/ 2147483647 w 51"/>
                      <a:gd name="T13" fmla="*/ 2147483647 h 34"/>
                      <a:gd name="T14" fmla="*/ 2147483647 w 51"/>
                      <a:gd name="T15" fmla="*/ 2147483647 h 34"/>
                      <a:gd name="T16" fmla="*/ 2147483647 w 51"/>
                      <a:gd name="T17" fmla="*/ 2147483647 h 34"/>
                      <a:gd name="T18" fmla="*/ 2147483647 w 51"/>
                      <a:gd name="T19" fmla="*/ 2147483647 h 34"/>
                      <a:gd name="T20" fmla="*/ 2147483647 w 51"/>
                      <a:gd name="T21" fmla="*/ 2147483647 h 34"/>
                      <a:gd name="T22" fmla="*/ 2147483647 w 51"/>
                      <a:gd name="T23" fmla="*/ 2147483647 h 34"/>
                      <a:gd name="T24" fmla="*/ 2147483647 w 51"/>
                      <a:gd name="T25" fmla="*/ 2147483647 h 34"/>
                      <a:gd name="T26" fmla="*/ 2147483647 w 51"/>
                      <a:gd name="T27" fmla="*/ 2147483647 h 34"/>
                      <a:gd name="T28" fmla="*/ 2147483647 w 51"/>
                      <a:gd name="T29" fmla="*/ 2147483647 h 34"/>
                      <a:gd name="T30" fmla="*/ 2147483647 w 51"/>
                      <a:gd name="T31" fmla="*/ 2147483647 h 34"/>
                      <a:gd name="T32" fmla="*/ 2147483647 w 51"/>
                      <a:gd name="T33" fmla="*/ 2147483647 h 34"/>
                      <a:gd name="T34" fmla="*/ 2147483647 w 51"/>
                      <a:gd name="T35" fmla="*/ 2147483647 h 34"/>
                      <a:gd name="T36" fmla="*/ 0 w 51"/>
                      <a:gd name="T37" fmla="*/ 2147483647 h 34"/>
                      <a:gd name="T38" fmla="*/ 0 w 51"/>
                      <a:gd name="T39" fmla="*/ 2147483647 h 34"/>
                      <a:gd name="T40" fmla="*/ 2147483647 w 51"/>
                      <a:gd name="T41" fmla="*/ 2147483647 h 34"/>
                      <a:gd name="T42" fmla="*/ 2147483647 w 51"/>
                      <a:gd name="T43" fmla="*/ 2147483647 h 34"/>
                      <a:gd name="T44" fmla="*/ 2147483647 w 51"/>
                      <a:gd name="T45" fmla="*/ 2147483647 h 34"/>
                      <a:gd name="T46" fmla="*/ 2147483647 w 51"/>
                      <a:gd name="T47" fmla="*/ 2147483647 h 34"/>
                      <a:gd name="T48" fmla="*/ 2147483647 w 51"/>
                      <a:gd name="T49" fmla="*/ 2147483647 h 34"/>
                      <a:gd name="T50" fmla="*/ 2147483647 w 51"/>
                      <a:gd name="T51" fmla="*/ 2147483647 h 34"/>
                      <a:gd name="T52" fmla="*/ 2147483647 w 51"/>
                      <a:gd name="T53" fmla="*/ 0 h 34"/>
                      <a:gd name="T54" fmla="*/ 2147483647 w 51"/>
                      <a:gd name="T55" fmla="*/ 0 h 34"/>
                      <a:gd name="T56" fmla="*/ 2147483647 w 51"/>
                      <a:gd name="T57" fmla="*/ 0 h 34"/>
                      <a:gd name="T58" fmla="*/ 2147483647 w 51"/>
                      <a:gd name="T59" fmla="*/ 0 h 34"/>
                      <a:gd name="T60" fmla="*/ 2147483647 w 51"/>
                      <a:gd name="T61" fmla="*/ 2147483647 h 34"/>
                      <a:gd name="T62" fmla="*/ 2147483647 w 51"/>
                      <a:gd name="T63" fmla="*/ 2147483647 h 34"/>
                      <a:gd name="T64" fmla="*/ 2147483647 w 51"/>
                      <a:gd name="T65" fmla="*/ 2147483647 h 34"/>
                      <a:gd name="T66" fmla="*/ 2147483647 w 51"/>
                      <a:gd name="T67" fmla="*/ 2147483647 h 34"/>
                      <a:gd name="T68" fmla="*/ 2147483647 w 51"/>
                      <a:gd name="T69" fmla="*/ 2147483647 h 34"/>
                      <a:gd name="T70" fmla="*/ 2147483647 w 51"/>
                      <a:gd name="T71" fmla="*/ 2147483647 h 34"/>
                      <a:gd name="T72" fmla="*/ 2147483647 w 51"/>
                      <a:gd name="T73" fmla="*/ 2147483647 h 34"/>
                      <a:gd name="T74" fmla="*/ 2147483647 w 51"/>
                      <a:gd name="T75" fmla="*/ 2147483647 h 3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1"/>
                      <a:gd name="T115" fmla="*/ 0 h 34"/>
                      <a:gd name="T116" fmla="*/ 51 w 51"/>
                      <a:gd name="T117" fmla="*/ 34 h 3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1" h="34">
                        <a:moveTo>
                          <a:pt x="51" y="17"/>
                        </a:moveTo>
                        <a:lnTo>
                          <a:pt x="51" y="17"/>
                        </a:lnTo>
                        <a:lnTo>
                          <a:pt x="51" y="20"/>
                        </a:lnTo>
                        <a:lnTo>
                          <a:pt x="49" y="24"/>
                        </a:lnTo>
                        <a:lnTo>
                          <a:pt x="47" y="26"/>
                        </a:lnTo>
                        <a:lnTo>
                          <a:pt x="44" y="29"/>
                        </a:lnTo>
                        <a:lnTo>
                          <a:pt x="40" y="31"/>
                        </a:lnTo>
                        <a:lnTo>
                          <a:pt x="36" y="33"/>
                        </a:lnTo>
                        <a:lnTo>
                          <a:pt x="31" y="34"/>
                        </a:lnTo>
                        <a:lnTo>
                          <a:pt x="26" y="34"/>
                        </a:lnTo>
                        <a:lnTo>
                          <a:pt x="20" y="34"/>
                        </a:lnTo>
                        <a:lnTo>
                          <a:pt x="16" y="33"/>
                        </a:lnTo>
                        <a:lnTo>
                          <a:pt x="11" y="31"/>
                        </a:lnTo>
                        <a:lnTo>
                          <a:pt x="7" y="29"/>
                        </a:lnTo>
                        <a:lnTo>
                          <a:pt x="4" y="26"/>
                        </a:lnTo>
                        <a:lnTo>
                          <a:pt x="2" y="24"/>
                        </a:lnTo>
                        <a:lnTo>
                          <a:pt x="1" y="20"/>
                        </a:lnTo>
                        <a:lnTo>
                          <a:pt x="0" y="17"/>
                        </a:lnTo>
                        <a:lnTo>
                          <a:pt x="1" y="13"/>
                        </a:lnTo>
                        <a:lnTo>
                          <a:pt x="2" y="10"/>
                        </a:lnTo>
                        <a:lnTo>
                          <a:pt x="4" y="7"/>
                        </a:lnTo>
                        <a:lnTo>
                          <a:pt x="7" y="5"/>
                        </a:lnTo>
                        <a:lnTo>
                          <a:pt x="11" y="3"/>
                        </a:lnTo>
                        <a:lnTo>
                          <a:pt x="16" y="1"/>
                        </a:lnTo>
                        <a:lnTo>
                          <a:pt x="20" y="0"/>
                        </a:lnTo>
                        <a:lnTo>
                          <a:pt x="26" y="0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0" y="3"/>
                        </a:lnTo>
                        <a:lnTo>
                          <a:pt x="44" y="5"/>
                        </a:lnTo>
                        <a:lnTo>
                          <a:pt x="47" y="7"/>
                        </a:lnTo>
                        <a:lnTo>
                          <a:pt x="49" y="10"/>
                        </a:lnTo>
                        <a:lnTo>
                          <a:pt x="51" y="13"/>
                        </a:lnTo>
                        <a:lnTo>
                          <a:pt x="51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800">
                      <a:solidFill>
                        <a:srgbClr val="000000"/>
                      </a:solidFill>
                      <a:latin typeface="Calibri" pitchFamily="34" charset="0"/>
                      <a:cs typeface="Arial" charset="0"/>
                    </a:endParaRPr>
                  </a:p>
                </p:txBody>
              </p:sp>
            </p:grpSp>
          </p:grpSp>
          <p:cxnSp>
            <p:nvCxnSpPr>
              <p:cNvPr id="1440" name="Straight Connector 1439"/>
              <p:cNvCxnSpPr/>
              <p:nvPr/>
            </p:nvCxnSpPr>
            <p:spPr>
              <a:xfrm>
                <a:off x="5076056" y="5195031"/>
                <a:ext cx="187062" cy="42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9" name="Straight Connector 1548"/>
            <p:cNvCxnSpPr/>
            <p:nvPr/>
          </p:nvCxnSpPr>
          <p:spPr>
            <a:xfrm>
              <a:off x="5082912" y="4797152"/>
              <a:ext cx="1728192" cy="0"/>
            </a:xfrm>
            <a:prstGeom prst="line">
              <a:avLst/>
            </a:prstGeom>
            <a:ln w="635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0" name="Rounded Rectangle 1549"/>
            <p:cNvSpPr/>
            <p:nvPr/>
          </p:nvSpPr>
          <p:spPr>
            <a:xfrm>
              <a:off x="4506848" y="4005064"/>
              <a:ext cx="2808312" cy="2304256"/>
            </a:xfrm>
            <a:prstGeom prst="roundRect">
              <a:avLst/>
            </a:prstGeom>
            <a:noFill/>
            <a:ln w="254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 smtClean="0"/>
            </a:p>
          </p:txBody>
        </p:sp>
        <p:sp>
          <p:nvSpPr>
            <p:cNvPr id="1551" name="TextBox 1550"/>
            <p:cNvSpPr txBox="1"/>
            <p:nvPr/>
          </p:nvSpPr>
          <p:spPr>
            <a:xfrm>
              <a:off x="4650864" y="4077073"/>
              <a:ext cx="775999" cy="325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POD</a:t>
              </a:r>
            </a:p>
          </p:txBody>
        </p:sp>
        <p:grpSp>
          <p:nvGrpSpPr>
            <p:cNvPr id="1811" name="Group 739"/>
            <p:cNvGrpSpPr/>
            <p:nvPr/>
          </p:nvGrpSpPr>
          <p:grpSpPr>
            <a:xfrm>
              <a:off x="4650865" y="4365104"/>
              <a:ext cx="288031" cy="504056"/>
              <a:chOff x="4897631" y="4178402"/>
              <a:chExt cx="460461" cy="881606"/>
            </a:xfrm>
          </p:grpSpPr>
          <p:pic>
            <p:nvPicPr>
              <p:cNvPr id="1553" name="Picture 94"/>
              <p:cNvPicPr>
                <a:picLocks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7631" y="4178402"/>
                <a:ext cx="460461" cy="881606"/>
              </a:xfrm>
              <a:prstGeom prst="rect">
                <a:avLst/>
              </a:prstGeom>
              <a:noFill/>
              <a:ln w="9525" cap="flat" cmpd="sng" algn="ctr">
                <a:solidFill>
                  <a:srgbClr val="0183B7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pic>
          <p:pic>
            <p:nvPicPr>
              <p:cNvPr id="1554" name="Picture 35" descr="Application Control Engine"/>
              <p:cNvPicPr>
                <a:picLocks noChangeAspect="1" noChangeArrowheads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531" y="4303791"/>
                <a:ext cx="283779" cy="248490"/>
              </a:xfrm>
              <a:prstGeom prst="rect">
                <a:avLst/>
              </a:prstGeom>
              <a:noFill/>
              <a:ln cap="flat" cmpd="sng" algn="ctr">
                <a:solidFill>
                  <a:srgbClr val="0183B7"/>
                </a:solidFill>
                <a:prstDash val="sysDash"/>
                <a:round/>
                <a:headEnd type="none" w="med" len="med"/>
                <a:tailEnd type="none" w="med" len="med"/>
              </a:ln>
              <a:effectLst>
                <a:glow rad="101600">
                  <a:srgbClr val="800000">
                    <a:alpha val="75000"/>
                  </a:srgbClr>
                </a:glow>
              </a:effectLst>
            </p:spPr>
          </p:pic>
          <p:grpSp>
            <p:nvGrpSpPr>
              <p:cNvPr id="1812" name="Group 68"/>
              <p:cNvGrpSpPr>
                <a:grpSpLocks/>
              </p:cNvGrpSpPr>
              <p:nvPr/>
            </p:nvGrpSpPr>
            <p:grpSpPr bwMode="auto">
              <a:xfrm>
                <a:off x="5023496" y="4638216"/>
                <a:ext cx="194184" cy="298847"/>
                <a:chOff x="6237" y="2137"/>
                <a:chExt cx="501" cy="266"/>
              </a:xfr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grpSpPr>
            <p:sp>
              <p:nvSpPr>
                <p:cNvPr id="1556" name="Freeform 69"/>
                <p:cNvSpPr>
                  <a:spLocks/>
                </p:cNvSpPr>
                <p:nvPr/>
              </p:nvSpPr>
              <p:spPr bwMode="auto">
                <a:xfrm>
                  <a:off x="6237" y="2395"/>
                  <a:ext cx="443" cy="8"/>
                </a:xfrm>
                <a:custGeom>
                  <a:avLst/>
                  <a:gdLst>
                    <a:gd name="T0" fmla="*/ 0 w 7975"/>
                    <a:gd name="T1" fmla="*/ 0 h 138"/>
                    <a:gd name="T2" fmla="*/ 0 w 7975"/>
                    <a:gd name="T3" fmla="*/ 0 h 138"/>
                    <a:gd name="T4" fmla="*/ 0 w 7975"/>
                    <a:gd name="T5" fmla="*/ 0 h 138"/>
                    <a:gd name="T6" fmla="*/ 0 w 7975"/>
                    <a:gd name="T7" fmla="*/ 0 h 138"/>
                    <a:gd name="T8" fmla="*/ 0 w 7975"/>
                    <a:gd name="T9" fmla="*/ 0 h 138"/>
                    <a:gd name="T10" fmla="*/ 0 w 7975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75"/>
                    <a:gd name="T19" fmla="*/ 0 h 138"/>
                    <a:gd name="T20" fmla="*/ 7975 w 7975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75" h="138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7975" y="138"/>
                      </a:lnTo>
                      <a:lnTo>
                        <a:pt x="7975" y="0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ADD7E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57" name="Freeform 70"/>
                <p:cNvSpPr>
                  <a:spLocks/>
                </p:cNvSpPr>
                <p:nvPr/>
              </p:nvSpPr>
              <p:spPr bwMode="auto">
                <a:xfrm>
                  <a:off x="6241" y="2345"/>
                  <a:ext cx="493" cy="54"/>
                </a:xfrm>
                <a:custGeom>
                  <a:avLst/>
                  <a:gdLst>
                    <a:gd name="T0" fmla="*/ 0 w 8877"/>
                    <a:gd name="T1" fmla="*/ 0 h 971"/>
                    <a:gd name="T2" fmla="*/ 0 w 8877"/>
                    <a:gd name="T3" fmla="*/ 0 h 971"/>
                    <a:gd name="T4" fmla="*/ 0 w 8877"/>
                    <a:gd name="T5" fmla="*/ 0 h 971"/>
                    <a:gd name="T6" fmla="*/ 0 w 8877"/>
                    <a:gd name="T7" fmla="*/ 0 h 971"/>
                    <a:gd name="T8" fmla="*/ 0 w 8877"/>
                    <a:gd name="T9" fmla="*/ 0 h 9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77"/>
                    <a:gd name="T16" fmla="*/ 0 h 971"/>
                    <a:gd name="T17" fmla="*/ 8877 w 8877"/>
                    <a:gd name="T18" fmla="*/ 971 h 9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77" h="971">
                      <a:moveTo>
                        <a:pt x="0" y="971"/>
                      </a:moveTo>
                      <a:lnTo>
                        <a:pt x="974" y="0"/>
                      </a:lnTo>
                      <a:lnTo>
                        <a:pt x="8877" y="0"/>
                      </a:lnTo>
                      <a:lnTo>
                        <a:pt x="7905" y="971"/>
                      </a:lnTo>
                      <a:lnTo>
                        <a:pt x="0" y="971"/>
                      </a:lnTo>
                      <a:close/>
                    </a:path>
                  </a:pathLst>
                </a:custGeom>
                <a:solidFill>
                  <a:srgbClr val="009BDF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58" name="Freeform 71"/>
                <p:cNvSpPr>
                  <a:spLocks/>
                </p:cNvSpPr>
                <p:nvPr/>
              </p:nvSpPr>
              <p:spPr bwMode="auto">
                <a:xfrm>
                  <a:off x="6238" y="2341"/>
                  <a:ext cx="60" cy="61"/>
                </a:xfrm>
                <a:custGeom>
                  <a:avLst/>
                  <a:gdLst>
                    <a:gd name="T0" fmla="*/ 0 w 1071"/>
                    <a:gd name="T1" fmla="*/ 0 h 1089"/>
                    <a:gd name="T2" fmla="*/ 0 w 1071"/>
                    <a:gd name="T3" fmla="*/ 0 h 1089"/>
                    <a:gd name="T4" fmla="*/ 0 w 1071"/>
                    <a:gd name="T5" fmla="*/ 0 h 1089"/>
                    <a:gd name="T6" fmla="*/ 0 w 1071"/>
                    <a:gd name="T7" fmla="*/ 0 h 1089"/>
                    <a:gd name="T8" fmla="*/ 0 w 1071"/>
                    <a:gd name="T9" fmla="*/ 0 h 1089"/>
                    <a:gd name="T10" fmla="*/ 0 w 1071"/>
                    <a:gd name="T11" fmla="*/ 0 h 10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71"/>
                    <a:gd name="T19" fmla="*/ 0 h 1089"/>
                    <a:gd name="T20" fmla="*/ 1071 w 1071"/>
                    <a:gd name="T21" fmla="*/ 1089 h 10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71" h="1089">
                      <a:moveTo>
                        <a:pt x="1023" y="0"/>
                      </a:moveTo>
                      <a:lnTo>
                        <a:pt x="974" y="21"/>
                      </a:lnTo>
                      <a:lnTo>
                        <a:pt x="0" y="991"/>
                      </a:lnTo>
                      <a:lnTo>
                        <a:pt x="97" y="1089"/>
                      </a:lnTo>
                      <a:lnTo>
                        <a:pt x="1071" y="118"/>
                      </a:lnTo>
                      <a:lnTo>
                        <a:pt x="1023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59" name="Freeform 72"/>
                <p:cNvSpPr>
                  <a:spLocks/>
                </p:cNvSpPr>
                <p:nvPr/>
              </p:nvSpPr>
              <p:spPr bwMode="auto">
                <a:xfrm>
                  <a:off x="6295" y="2341"/>
                  <a:ext cx="442" cy="8"/>
                </a:xfrm>
                <a:custGeom>
                  <a:avLst/>
                  <a:gdLst>
                    <a:gd name="T0" fmla="*/ 0 w 7952"/>
                    <a:gd name="T1" fmla="*/ 0 h 138"/>
                    <a:gd name="T2" fmla="*/ 0 w 7952"/>
                    <a:gd name="T3" fmla="*/ 0 h 138"/>
                    <a:gd name="T4" fmla="*/ 0 w 7952"/>
                    <a:gd name="T5" fmla="*/ 0 h 138"/>
                    <a:gd name="T6" fmla="*/ 0 w 7952"/>
                    <a:gd name="T7" fmla="*/ 0 h 138"/>
                    <a:gd name="T8" fmla="*/ 0 w 7952"/>
                    <a:gd name="T9" fmla="*/ 0 h 138"/>
                    <a:gd name="T10" fmla="*/ 0 w 7952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52"/>
                    <a:gd name="T19" fmla="*/ 0 h 138"/>
                    <a:gd name="T20" fmla="*/ 7952 w 7952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52" h="138">
                      <a:moveTo>
                        <a:pt x="7952" y="118"/>
                      </a:moveTo>
                      <a:lnTo>
                        <a:pt x="7903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7903" y="138"/>
                      </a:lnTo>
                      <a:lnTo>
                        <a:pt x="7952" y="11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60" name="Freeform 73"/>
                <p:cNvSpPr>
                  <a:spLocks/>
                </p:cNvSpPr>
                <p:nvPr/>
              </p:nvSpPr>
              <p:spPr bwMode="auto">
                <a:xfrm>
                  <a:off x="6678" y="2342"/>
                  <a:ext cx="59" cy="61"/>
                </a:xfrm>
                <a:custGeom>
                  <a:avLst/>
                  <a:gdLst>
                    <a:gd name="T0" fmla="*/ 0 w 1069"/>
                    <a:gd name="T1" fmla="*/ 0 h 1088"/>
                    <a:gd name="T2" fmla="*/ 0 w 1069"/>
                    <a:gd name="T3" fmla="*/ 0 h 1088"/>
                    <a:gd name="T4" fmla="*/ 0 w 1069"/>
                    <a:gd name="T5" fmla="*/ 0 h 1088"/>
                    <a:gd name="T6" fmla="*/ 0 w 1069"/>
                    <a:gd name="T7" fmla="*/ 0 h 1088"/>
                    <a:gd name="T8" fmla="*/ 0 w 1069"/>
                    <a:gd name="T9" fmla="*/ 0 h 1088"/>
                    <a:gd name="T10" fmla="*/ 0 w 1069"/>
                    <a:gd name="T11" fmla="*/ 0 h 10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69"/>
                    <a:gd name="T19" fmla="*/ 0 h 1088"/>
                    <a:gd name="T20" fmla="*/ 1069 w 1069"/>
                    <a:gd name="T21" fmla="*/ 1088 h 10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69" h="1088">
                      <a:moveTo>
                        <a:pt x="48" y="1088"/>
                      </a:moveTo>
                      <a:lnTo>
                        <a:pt x="97" y="1068"/>
                      </a:lnTo>
                      <a:lnTo>
                        <a:pt x="1069" y="97"/>
                      </a:lnTo>
                      <a:lnTo>
                        <a:pt x="971" y="0"/>
                      </a:lnTo>
                      <a:lnTo>
                        <a:pt x="0" y="970"/>
                      </a:lnTo>
                      <a:lnTo>
                        <a:pt x="48" y="108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61" name="Freeform 74"/>
                <p:cNvSpPr>
                  <a:spLocks/>
                </p:cNvSpPr>
                <p:nvPr/>
              </p:nvSpPr>
              <p:spPr bwMode="auto">
                <a:xfrm>
                  <a:off x="6238" y="2395"/>
                  <a:ext cx="442" cy="8"/>
                </a:xfrm>
                <a:custGeom>
                  <a:avLst/>
                  <a:gdLst>
                    <a:gd name="T0" fmla="*/ 0 w 7954"/>
                    <a:gd name="T1" fmla="*/ 0 h 138"/>
                    <a:gd name="T2" fmla="*/ 0 w 7954"/>
                    <a:gd name="T3" fmla="*/ 0 h 138"/>
                    <a:gd name="T4" fmla="*/ 0 w 7954"/>
                    <a:gd name="T5" fmla="*/ 0 h 138"/>
                    <a:gd name="T6" fmla="*/ 0 w 7954"/>
                    <a:gd name="T7" fmla="*/ 0 h 138"/>
                    <a:gd name="T8" fmla="*/ 0 w 7954"/>
                    <a:gd name="T9" fmla="*/ 0 h 138"/>
                    <a:gd name="T10" fmla="*/ 0 w 7954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54"/>
                    <a:gd name="T19" fmla="*/ 0 h 138"/>
                    <a:gd name="T20" fmla="*/ 7954 w 7954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54" h="138">
                      <a:moveTo>
                        <a:pt x="0" y="20"/>
                      </a:moveTo>
                      <a:lnTo>
                        <a:pt x="49" y="138"/>
                      </a:lnTo>
                      <a:lnTo>
                        <a:pt x="7954" y="138"/>
                      </a:lnTo>
                      <a:lnTo>
                        <a:pt x="7954" y="0"/>
                      </a:lnTo>
                      <a:lnTo>
                        <a:pt x="49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62" name="Freeform 75"/>
                <p:cNvSpPr>
                  <a:spLocks/>
                </p:cNvSpPr>
                <p:nvPr/>
              </p:nvSpPr>
              <p:spPr bwMode="auto">
                <a:xfrm>
                  <a:off x="6238" y="2341"/>
                  <a:ext cx="60" cy="61"/>
                </a:xfrm>
                <a:custGeom>
                  <a:avLst/>
                  <a:gdLst>
                    <a:gd name="T0" fmla="*/ 0 w 1071"/>
                    <a:gd name="T1" fmla="*/ 0 h 1089"/>
                    <a:gd name="T2" fmla="*/ 0 w 1071"/>
                    <a:gd name="T3" fmla="*/ 0 h 1089"/>
                    <a:gd name="T4" fmla="*/ 0 w 1071"/>
                    <a:gd name="T5" fmla="*/ 0 h 1089"/>
                    <a:gd name="T6" fmla="*/ 0 w 1071"/>
                    <a:gd name="T7" fmla="*/ 0 h 1089"/>
                    <a:gd name="T8" fmla="*/ 0 w 1071"/>
                    <a:gd name="T9" fmla="*/ 0 h 1089"/>
                    <a:gd name="T10" fmla="*/ 0 w 1071"/>
                    <a:gd name="T11" fmla="*/ 0 h 10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71"/>
                    <a:gd name="T19" fmla="*/ 0 h 1089"/>
                    <a:gd name="T20" fmla="*/ 1071 w 1071"/>
                    <a:gd name="T21" fmla="*/ 1089 h 10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71" h="1089">
                      <a:moveTo>
                        <a:pt x="1023" y="0"/>
                      </a:moveTo>
                      <a:lnTo>
                        <a:pt x="974" y="21"/>
                      </a:lnTo>
                      <a:lnTo>
                        <a:pt x="0" y="991"/>
                      </a:lnTo>
                      <a:lnTo>
                        <a:pt x="97" y="1089"/>
                      </a:lnTo>
                      <a:lnTo>
                        <a:pt x="1071" y="118"/>
                      </a:lnTo>
                      <a:lnTo>
                        <a:pt x="1023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63" name="Freeform 76"/>
                <p:cNvSpPr>
                  <a:spLocks/>
                </p:cNvSpPr>
                <p:nvPr/>
              </p:nvSpPr>
              <p:spPr bwMode="auto">
                <a:xfrm>
                  <a:off x="6295" y="2341"/>
                  <a:ext cx="442" cy="8"/>
                </a:xfrm>
                <a:custGeom>
                  <a:avLst/>
                  <a:gdLst>
                    <a:gd name="T0" fmla="*/ 0 w 7952"/>
                    <a:gd name="T1" fmla="*/ 0 h 138"/>
                    <a:gd name="T2" fmla="*/ 0 w 7952"/>
                    <a:gd name="T3" fmla="*/ 0 h 138"/>
                    <a:gd name="T4" fmla="*/ 0 w 7952"/>
                    <a:gd name="T5" fmla="*/ 0 h 138"/>
                    <a:gd name="T6" fmla="*/ 0 w 7952"/>
                    <a:gd name="T7" fmla="*/ 0 h 138"/>
                    <a:gd name="T8" fmla="*/ 0 w 7952"/>
                    <a:gd name="T9" fmla="*/ 0 h 138"/>
                    <a:gd name="T10" fmla="*/ 0 w 7952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52"/>
                    <a:gd name="T19" fmla="*/ 0 h 138"/>
                    <a:gd name="T20" fmla="*/ 7952 w 7952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52" h="138">
                      <a:moveTo>
                        <a:pt x="7952" y="118"/>
                      </a:moveTo>
                      <a:lnTo>
                        <a:pt x="7903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7903" y="138"/>
                      </a:lnTo>
                      <a:lnTo>
                        <a:pt x="7952" y="11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64" name="Freeform 77"/>
                <p:cNvSpPr>
                  <a:spLocks/>
                </p:cNvSpPr>
                <p:nvPr/>
              </p:nvSpPr>
              <p:spPr bwMode="auto">
                <a:xfrm>
                  <a:off x="6678" y="2342"/>
                  <a:ext cx="59" cy="61"/>
                </a:xfrm>
                <a:custGeom>
                  <a:avLst/>
                  <a:gdLst>
                    <a:gd name="T0" fmla="*/ 0 w 1069"/>
                    <a:gd name="T1" fmla="*/ 0 h 1088"/>
                    <a:gd name="T2" fmla="*/ 0 w 1069"/>
                    <a:gd name="T3" fmla="*/ 0 h 1088"/>
                    <a:gd name="T4" fmla="*/ 0 w 1069"/>
                    <a:gd name="T5" fmla="*/ 0 h 1088"/>
                    <a:gd name="T6" fmla="*/ 0 w 1069"/>
                    <a:gd name="T7" fmla="*/ 0 h 1088"/>
                    <a:gd name="T8" fmla="*/ 0 w 1069"/>
                    <a:gd name="T9" fmla="*/ 0 h 1088"/>
                    <a:gd name="T10" fmla="*/ 0 w 1069"/>
                    <a:gd name="T11" fmla="*/ 0 h 10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69"/>
                    <a:gd name="T19" fmla="*/ 0 h 1088"/>
                    <a:gd name="T20" fmla="*/ 1069 w 1069"/>
                    <a:gd name="T21" fmla="*/ 1088 h 10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69" h="1088">
                      <a:moveTo>
                        <a:pt x="48" y="1088"/>
                      </a:moveTo>
                      <a:lnTo>
                        <a:pt x="97" y="1068"/>
                      </a:lnTo>
                      <a:lnTo>
                        <a:pt x="1069" y="97"/>
                      </a:lnTo>
                      <a:lnTo>
                        <a:pt x="971" y="0"/>
                      </a:lnTo>
                      <a:lnTo>
                        <a:pt x="0" y="970"/>
                      </a:lnTo>
                      <a:lnTo>
                        <a:pt x="48" y="108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65" name="Freeform 78"/>
                <p:cNvSpPr>
                  <a:spLocks/>
                </p:cNvSpPr>
                <p:nvPr/>
              </p:nvSpPr>
              <p:spPr bwMode="auto">
                <a:xfrm>
                  <a:off x="6238" y="2395"/>
                  <a:ext cx="442" cy="8"/>
                </a:xfrm>
                <a:custGeom>
                  <a:avLst/>
                  <a:gdLst>
                    <a:gd name="T0" fmla="*/ 0 w 7954"/>
                    <a:gd name="T1" fmla="*/ 0 h 138"/>
                    <a:gd name="T2" fmla="*/ 0 w 7954"/>
                    <a:gd name="T3" fmla="*/ 0 h 138"/>
                    <a:gd name="T4" fmla="*/ 0 w 7954"/>
                    <a:gd name="T5" fmla="*/ 0 h 138"/>
                    <a:gd name="T6" fmla="*/ 0 w 7954"/>
                    <a:gd name="T7" fmla="*/ 0 h 138"/>
                    <a:gd name="T8" fmla="*/ 0 w 7954"/>
                    <a:gd name="T9" fmla="*/ 0 h 138"/>
                    <a:gd name="T10" fmla="*/ 0 w 7954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54"/>
                    <a:gd name="T19" fmla="*/ 0 h 138"/>
                    <a:gd name="T20" fmla="*/ 7954 w 7954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54" h="138">
                      <a:moveTo>
                        <a:pt x="0" y="20"/>
                      </a:moveTo>
                      <a:lnTo>
                        <a:pt x="49" y="138"/>
                      </a:lnTo>
                      <a:lnTo>
                        <a:pt x="7954" y="138"/>
                      </a:lnTo>
                      <a:lnTo>
                        <a:pt x="7954" y="0"/>
                      </a:lnTo>
                      <a:lnTo>
                        <a:pt x="49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66" name="Freeform 79"/>
                <p:cNvSpPr>
                  <a:spLocks/>
                </p:cNvSpPr>
                <p:nvPr/>
              </p:nvSpPr>
              <p:spPr bwMode="auto">
                <a:xfrm>
                  <a:off x="6678" y="2342"/>
                  <a:ext cx="60" cy="60"/>
                </a:xfrm>
                <a:custGeom>
                  <a:avLst/>
                  <a:gdLst>
                    <a:gd name="T0" fmla="*/ 0 w 1089"/>
                    <a:gd name="T1" fmla="*/ 0 h 1068"/>
                    <a:gd name="T2" fmla="*/ 0 w 1089"/>
                    <a:gd name="T3" fmla="*/ 0 h 1068"/>
                    <a:gd name="T4" fmla="*/ 0 w 1089"/>
                    <a:gd name="T5" fmla="*/ 0 h 1068"/>
                    <a:gd name="T6" fmla="*/ 0 w 1089"/>
                    <a:gd name="T7" fmla="*/ 0 h 1068"/>
                    <a:gd name="T8" fmla="*/ 0 w 1089"/>
                    <a:gd name="T9" fmla="*/ 0 h 1068"/>
                    <a:gd name="T10" fmla="*/ 0 w 1089"/>
                    <a:gd name="T11" fmla="*/ 0 h 10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89"/>
                    <a:gd name="T19" fmla="*/ 0 h 1068"/>
                    <a:gd name="T20" fmla="*/ 1089 w 1089"/>
                    <a:gd name="T21" fmla="*/ 1068 h 10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89" h="1068">
                      <a:moveTo>
                        <a:pt x="1089" y="48"/>
                      </a:moveTo>
                      <a:lnTo>
                        <a:pt x="971" y="0"/>
                      </a:lnTo>
                      <a:lnTo>
                        <a:pt x="0" y="970"/>
                      </a:lnTo>
                      <a:lnTo>
                        <a:pt x="97" y="1068"/>
                      </a:lnTo>
                      <a:lnTo>
                        <a:pt x="1069" y="97"/>
                      </a:lnTo>
                      <a:lnTo>
                        <a:pt x="1089" y="48"/>
                      </a:lnTo>
                      <a:close/>
                    </a:path>
                  </a:pathLst>
                </a:custGeom>
                <a:solidFill>
                  <a:srgbClr val="ADD7E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67" name="Freeform 80"/>
                <p:cNvSpPr>
                  <a:spLocks/>
                </p:cNvSpPr>
                <p:nvPr/>
              </p:nvSpPr>
              <p:spPr bwMode="auto">
                <a:xfrm>
                  <a:off x="6388" y="2329"/>
                  <a:ext cx="147" cy="69"/>
                </a:xfrm>
                <a:custGeom>
                  <a:avLst/>
                  <a:gdLst>
                    <a:gd name="T0" fmla="*/ 0 w 2639"/>
                    <a:gd name="T1" fmla="*/ 0 h 1240"/>
                    <a:gd name="T2" fmla="*/ 0 w 2639"/>
                    <a:gd name="T3" fmla="*/ 0 h 1240"/>
                    <a:gd name="T4" fmla="*/ 0 w 2639"/>
                    <a:gd name="T5" fmla="*/ 0 h 1240"/>
                    <a:gd name="T6" fmla="*/ 0 w 2639"/>
                    <a:gd name="T7" fmla="*/ 0 h 1240"/>
                    <a:gd name="T8" fmla="*/ 0 w 2639"/>
                    <a:gd name="T9" fmla="*/ 0 h 1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39"/>
                    <a:gd name="T16" fmla="*/ 0 h 1240"/>
                    <a:gd name="T17" fmla="*/ 2639 w 2639"/>
                    <a:gd name="T18" fmla="*/ 1240 h 1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39" h="1240">
                      <a:moveTo>
                        <a:pt x="2639" y="1240"/>
                      </a:moveTo>
                      <a:lnTo>
                        <a:pt x="2" y="1240"/>
                      </a:lnTo>
                      <a:lnTo>
                        <a:pt x="0" y="3"/>
                      </a:lnTo>
                      <a:lnTo>
                        <a:pt x="2638" y="0"/>
                      </a:lnTo>
                      <a:lnTo>
                        <a:pt x="2639" y="1240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68" name="Freeform 81"/>
                <p:cNvSpPr>
                  <a:spLocks/>
                </p:cNvSpPr>
                <p:nvPr/>
              </p:nvSpPr>
              <p:spPr bwMode="auto">
                <a:xfrm>
                  <a:off x="6385" y="2394"/>
                  <a:ext cx="150" cy="8"/>
                </a:xfrm>
                <a:custGeom>
                  <a:avLst/>
                  <a:gdLst>
                    <a:gd name="T0" fmla="*/ 0 w 2706"/>
                    <a:gd name="T1" fmla="*/ 0 h 138"/>
                    <a:gd name="T2" fmla="*/ 0 w 2706"/>
                    <a:gd name="T3" fmla="*/ 0 h 138"/>
                    <a:gd name="T4" fmla="*/ 0 w 2706"/>
                    <a:gd name="T5" fmla="*/ 0 h 138"/>
                    <a:gd name="T6" fmla="*/ 0 w 2706"/>
                    <a:gd name="T7" fmla="*/ 0 h 138"/>
                    <a:gd name="T8" fmla="*/ 0 w 2706"/>
                    <a:gd name="T9" fmla="*/ 0 h 138"/>
                    <a:gd name="T10" fmla="*/ 0 w 2706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6"/>
                    <a:gd name="T19" fmla="*/ 0 h 138"/>
                    <a:gd name="T20" fmla="*/ 2706 w 2706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6" h="138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706" y="138"/>
                      </a:lnTo>
                      <a:lnTo>
                        <a:pt x="2706" y="0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69" name="Freeform 82"/>
                <p:cNvSpPr>
                  <a:spLocks/>
                </p:cNvSpPr>
                <p:nvPr/>
              </p:nvSpPr>
              <p:spPr bwMode="auto">
                <a:xfrm>
                  <a:off x="6384" y="2325"/>
                  <a:ext cx="8" cy="73"/>
                </a:xfrm>
                <a:custGeom>
                  <a:avLst/>
                  <a:gdLst>
                    <a:gd name="T0" fmla="*/ 0 w 140"/>
                    <a:gd name="T1" fmla="*/ 0 h 1306"/>
                    <a:gd name="T2" fmla="*/ 0 w 140"/>
                    <a:gd name="T3" fmla="*/ 0 h 1306"/>
                    <a:gd name="T4" fmla="*/ 0 w 140"/>
                    <a:gd name="T5" fmla="*/ 0 h 1306"/>
                    <a:gd name="T6" fmla="*/ 0 w 140"/>
                    <a:gd name="T7" fmla="*/ 0 h 1306"/>
                    <a:gd name="T8" fmla="*/ 0 w 140"/>
                    <a:gd name="T9" fmla="*/ 0 h 1306"/>
                    <a:gd name="T10" fmla="*/ 0 w 140"/>
                    <a:gd name="T11" fmla="*/ 0 h 130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0"/>
                    <a:gd name="T19" fmla="*/ 0 h 1306"/>
                    <a:gd name="T20" fmla="*/ 140 w 140"/>
                    <a:gd name="T21" fmla="*/ 1306 h 130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0" h="1306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2" y="1306"/>
                      </a:lnTo>
                      <a:lnTo>
                        <a:pt x="140" y="1306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70" name="Freeform 83"/>
                <p:cNvSpPr>
                  <a:spLocks/>
                </p:cNvSpPr>
                <p:nvPr/>
              </p:nvSpPr>
              <p:spPr bwMode="auto">
                <a:xfrm>
                  <a:off x="6388" y="2325"/>
                  <a:ext cx="151" cy="8"/>
                </a:xfrm>
                <a:custGeom>
                  <a:avLst/>
                  <a:gdLst>
                    <a:gd name="T0" fmla="*/ 0 w 2707"/>
                    <a:gd name="T1" fmla="*/ 0 h 141"/>
                    <a:gd name="T2" fmla="*/ 0 w 2707"/>
                    <a:gd name="T3" fmla="*/ 0 h 141"/>
                    <a:gd name="T4" fmla="*/ 0 w 2707"/>
                    <a:gd name="T5" fmla="*/ 0 h 141"/>
                    <a:gd name="T6" fmla="*/ 0 w 2707"/>
                    <a:gd name="T7" fmla="*/ 0 h 141"/>
                    <a:gd name="T8" fmla="*/ 0 w 2707"/>
                    <a:gd name="T9" fmla="*/ 0 h 141"/>
                    <a:gd name="T10" fmla="*/ 0 w 2707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7"/>
                    <a:gd name="T19" fmla="*/ 0 h 141"/>
                    <a:gd name="T20" fmla="*/ 2707 w 2707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7" h="141">
                      <a:moveTo>
                        <a:pt x="2707" y="69"/>
                      </a:moveTo>
                      <a:lnTo>
                        <a:pt x="2638" y="0"/>
                      </a:lnTo>
                      <a:lnTo>
                        <a:pt x="0" y="3"/>
                      </a:lnTo>
                      <a:lnTo>
                        <a:pt x="0" y="141"/>
                      </a:lnTo>
                      <a:lnTo>
                        <a:pt x="2638" y="139"/>
                      </a:lnTo>
                      <a:lnTo>
                        <a:pt x="2707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71" name="Freeform 84"/>
                <p:cNvSpPr>
                  <a:spLocks/>
                </p:cNvSpPr>
                <p:nvPr/>
              </p:nvSpPr>
              <p:spPr bwMode="auto">
                <a:xfrm>
                  <a:off x="6531" y="2329"/>
                  <a:ext cx="8" cy="73"/>
                </a:xfrm>
                <a:custGeom>
                  <a:avLst/>
                  <a:gdLst>
                    <a:gd name="T0" fmla="*/ 0 w 140"/>
                    <a:gd name="T1" fmla="*/ 0 h 1309"/>
                    <a:gd name="T2" fmla="*/ 0 w 140"/>
                    <a:gd name="T3" fmla="*/ 0 h 1309"/>
                    <a:gd name="T4" fmla="*/ 0 w 140"/>
                    <a:gd name="T5" fmla="*/ 0 h 1309"/>
                    <a:gd name="T6" fmla="*/ 0 w 140"/>
                    <a:gd name="T7" fmla="*/ 0 h 1309"/>
                    <a:gd name="T8" fmla="*/ 0 w 140"/>
                    <a:gd name="T9" fmla="*/ 0 h 1309"/>
                    <a:gd name="T10" fmla="*/ 0 w 140"/>
                    <a:gd name="T11" fmla="*/ 0 h 13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0"/>
                    <a:gd name="T19" fmla="*/ 0 h 1309"/>
                    <a:gd name="T20" fmla="*/ 140 w 140"/>
                    <a:gd name="T21" fmla="*/ 1309 h 13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0" h="1309">
                      <a:moveTo>
                        <a:pt x="70" y="1309"/>
                      </a:moveTo>
                      <a:lnTo>
                        <a:pt x="140" y="1240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40"/>
                      </a:lnTo>
                      <a:lnTo>
                        <a:pt x="70" y="130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72" name="Freeform 85"/>
                <p:cNvSpPr>
                  <a:spLocks/>
                </p:cNvSpPr>
                <p:nvPr/>
              </p:nvSpPr>
              <p:spPr bwMode="auto">
                <a:xfrm>
                  <a:off x="6535" y="2329"/>
                  <a:ext cx="146" cy="69"/>
                </a:xfrm>
                <a:custGeom>
                  <a:avLst/>
                  <a:gdLst>
                    <a:gd name="T0" fmla="*/ 0 w 2628"/>
                    <a:gd name="T1" fmla="*/ 0 h 1231"/>
                    <a:gd name="T2" fmla="*/ 0 w 2628"/>
                    <a:gd name="T3" fmla="*/ 0 h 1231"/>
                    <a:gd name="T4" fmla="*/ 0 w 2628"/>
                    <a:gd name="T5" fmla="*/ 0 h 1231"/>
                    <a:gd name="T6" fmla="*/ 0 w 2628"/>
                    <a:gd name="T7" fmla="*/ 0 h 1231"/>
                    <a:gd name="T8" fmla="*/ 0 w 2628"/>
                    <a:gd name="T9" fmla="*/ 0 h 12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8"/>
                    <a:gd name="T16" fmla="*/ 0 h 1231"/>
                    <a:gd name="T17" fmla="*/ 2628 w 2628"/>
                    <a:gd name="T18" fmla="*/ 1231 h 12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8" h="1231">
                      <a:moveTo>
                        <a:pt x="2627" y="1231"/>
                      </a:moveTo>
                      <a:lnTo>
                        <a:pt x="0" y="1230"/>
                      </a:lnTo>
                      <a:lnTo>
                        <a:pt x="1" y="0"/>
                      </a:lnTo>
                      <a:lnTo>
                        <a:pt x="2628" y="3"/>
                      </a:lnTo>
                      <a:lnTo>
                        <a:pt x="2627" y="1231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73" name="Freeform 86"/>
                <p:cNvSpPr>
                  <a:spLocks/>
                </p:cNvSpPr>
                <p:nvPr/>
              </p:nvSpPr>
              <p:spPr bwMode="auto">
                <a:xfrm>
                  <a:off x="6531" y="2394"/>
                  <a:ext cx="150" cy="8"/>
                </a:xfrm>
                <a:custGeom>
                  <a:avLst/>
                  <a:gdLst>
                    <a:gd name="T0" fmla="*/ 0 w 2696"/>
                    <a:gd name="T1" fmla="*/ 0 h 139"/>
                    <a:gd name="T2" fmla="*/ 0 w 2696"/>
                    <a:gd name="T3" fmla="*/ 0 h 139"/>
                    <a:gd name="T4" fmla="*/ 0 w 2696"/>
                    <a:gd name="T5" fmla="*/ 0 h 139"/>
                    <a:gd name="T6" fmla="*/ 0 w 2696"/>
                    <a:gd name="T7" fmla="*/ 0 h 139"/>
                    <a:gd name="T8" fmla="*/ 0 w 2696"/>
                    <a:gd name="T9" fmla="*/ 0 h 139"/>
                    <a:gd name="T10" fmla="*/ 0 w 2696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6"/>
                    <a:gd name="T19" fmla="*/ 0 h 139"/>
                    <a:gd name="T20" fmla="*/ 2696 w 2696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6" h="139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696" y="139"/>
                      </a:lnTo>
                      <a:lnTo>
                        <a:pt x="2696" y="1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74" name="Freeform 87"/>
                <p:cNvSpPr>
                  <a:spLocks/>
                </p:cNvSpPr>
                <p:nvPr/>
              </p:nvSpPr>
              <p:spPr bwMode="auto">
                <a:xfrm>
                  <a:off x="6531" y="2326"/>
                  <a:ext cx="8" cy="72"/>
                </a:xfrm>
                <a:custGeom>
                  <a:avLst/>
                  <a:gdLst>
                    <a:gd name="T0" fmla="*/ 0 w 140"/>
                    <a:gd name="T1" fmla="*/ 0 h 1298"/>
                    <a:gd name="T2" fmla="*/ 0 w 140"/>
                    <a:gd name="T3" fmla="*/ 0 h 1298"/>
                    <a:gd name="T4" fmla="*/ 0 w 140"/>
                    <a:gd name="T5" fmla="*/ 0 h 1298"/>
                    <a:gd name="T6" fmla="*/ 0 w 140"/>
                    <a:gd name="T7" fmla="*/ 0 h 1298"/>
                    <a:gd name="T8" fmla="*/ 0 w 140"/>
                    <a:gd name="T9" fmla="*/ 0 h 1298"/>
                    <a:gd name="T10" fmla="*/ 0 w 140"/>
                    <a:gd name="T11" fmla="*/ 0 h 12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0"/>
                    <a:gd name="T19" fmla="*/ 0 h 1298"/>
                    <a:gd name="T20" fmla="*/ 140 w 140"/>
                    <a:gd name="T21" fmla="*/ 1298 h 12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0" h="1298">
                      <a:moveTo>
                        <a:pt x="70" y="0"/>
                      </a:moveTo>
                      <a:lnTo>
                        <a:pt x="1" y="68"/>
                      </a:lnTo>
                      <a:lnTo>
                        <a:pt x="0" y="1298"/>
                      </a:lnTo>
                      <a:lnTo>
                        <a:pt x="138" y="1298"/>
                      </a:lnTo>
                      <a:lnTo>
                        <a:pt x="140" y="6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75" name="Freeform 88"/>
                <p:cNvSpPr>
                  <a:spLocks/>
                </p:cNvSpPr>
                <p:nvPr/>
              </p:nvSpPr>
              <p:spPr bwMode="auto">
                <a:xfrm>
                  <a:off x="6535" y="2326"/>
                  <a:ext cx="150" cy="7"/>
                </a:xfrm>
                <a:custGeom>
                  <a:avLst/>
                  <a:gdLst>
                    <a:gd name="T0" fmla="*/ 0 w 2696"/>
                    <a:gd name="T1" fmla="*/ 0 h 140"/>
                    <a:gd name="T2" fmla="*/ 0 w 2696"/>
                    <a:gd name="T3" fmla="*/ 0 h 140"/>
                    <a:gd name="T4" fmla="*/ 0 w 2696"/>
                    <a:gd name="T5" fmla="*/ 0 h 140"/>
                    <a:gd name="T6" fmla="*/ 0 w 2696"/>
                    <a:gd name="T7" fmla="*/ 0 h 140"/>
                    <a:gd name="T8" fmla="*/ 0 w 2696"/>
                    <a:gd name="T9" fmla="*/ 0 h 140"/>
                    <a:gd name="T10" fmla="*/ 0 w 2696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6"/>
                    <a:gd name="T19" fmla="*/ 0 h 140"/>
                    <a:gd name="T20" fmla="*/ 2696 w 2696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6" h="140">
                      <a:moveTo>
                        <a:pt x="2696" y="71"/>
                      </a:moveTo>
                      <a:lnTo>
                        <a:pt x="2627" y="1"/>
                      </a:lnTo>
                      <a:lnTo>
                        <a:pt x="0" y="0"/>
                      </a:lnTo>
                      <a:lnTo>
                        <a:pt x="0" y="137"/>
                      </a:lnTo>
                      <a:lnTo>
                        <a:pt x="2627" y="140"/>
                      </a:lnTo>
                      <a:lnTo>
                        <a:pt x="2696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76" name="Freeform 89"/>
                <p:cNvSpPr>
                  <a:spLocks/>
                </p:cNvSpPr>
                <p:nvPr/>
              </p:nvSpPr>
              <p:spPr bwMode="auto">
                <a:xfrm>
                  <a:off x="6677" y="2329"/>
                  <a:ext cx="8" cy="73"/>
                </a:xfrm>
                <a:custGeom>
                  <a:avLst/>
                  <a:gdLst>
                    <a:gd name="T0" fmla="*/ 0 w 139"/>
                    <a:gd name="T1" fmla="*/ 0 h 1297"/>
                    <a:gd name="T2" fmla="*/ 0 w 139"/>
                    <a:gd name="T3" fmla="*/ 0 h 1297"/>
                    <a:gd name="T4" fmla="*/ 0 w 139"/>
                    <a:gd name="T5" fmla="*/ 0 h 1297"/>
                    <a:gd name="T6" fmla="*/ 0 w 139"/>
                    <a:gd name="T7" fmla="*/ 0 h 1297"/>
                    <a:gd name="T8" fmla="*/ 0 w 139"/>
                    <a:gd name="T9" fmla="*/ 0 h 1297"/>
                    <a:gd name="T10" fmla="*/ 0 w 139"/>
                    <a:gd name="T11" fmla="*/ 0 h 12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97"/>
                    <a:gd name="T20" fmla="*/ 139 w 139"/>
                    <a:gd name="T21" fmla="*/ 1297 h 129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97">
                      <a:moveTo>
                        <a:pt x="69" y="1297"/>
                      </a:moveTo>
                      <a:lnTo>
                        <a:pt x="138" y="1228"/>
                      </a:lnTo>
                      <a:lnTo>
                        <a:pt x="139" y="0"/>
                      </a:lnTo>
                      <a:lnTo>
                        <a:pt x="1" y="0"/>
                      </a:lnTo>
                      <a:lnTo>
                        <a:pt x="0" y="1228"/>
                      </a:lnTo>
                      <a:lnTo>
                        <a:pt x="69" y="129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77" name="Freeform 90"/>
                <p:cNvSpPr>
                  <a:spLocks/>
                </p:cNvSpPr>
                <p:nvPr/>
              </p:nvSpPr>
              <p:spPr bwMode="auto">
                <a:xfrm>
                  <a:off x="6241" y="2329"/>
                  <a:ext cx="145" cy="69"/>
                </a:xfrm>
                <a:custGeom>
                  <a:avLst/>
                  <a:gdLst>
                    <a:gd name="T0" fmla="*/ 0 w 2621"/>
                    <a:gd name="T1" fmla="*/ 0 h 1244"/>
                    <a:gd name="T2" fmla="*/ 0 w 2621"/>
                    <a:gd name="T3" fmla="*/ 0 h 1244"/>
                    <a:gd name="T4" fmla="*/ 0 w 2621"/>
                    <a:gd name="T5" fmla="*/ 0 h 1244"/>
                    <a:gd name="T6" fmla="*/ 0 w 2621"/>
                    <a:gd name="T7" fmla="*/ 0 h 1244"/>
                    <a:gd name="T8" fmla="*/ 0 w 2621"/>
                    <a:gd name="T9" fmla="*/ 0 h 12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1"/>
                    <a:gd name="T16" fmla="*/ 0 h 1244"/>
                    <a:gd name="T17" fmla="*/ 2621 w 2621"/>
                    <a:gd name="T18" fmla="*/ 1244 h 12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1" h="1244">
                      <a:moveTo>
                        <a:pt x="2621" y="1244"/>
                      </a:moveTo>
                      <a:lnTo>
                        <a:pt x="3" y="1240"/>
                      </a:lnTo>
                      <a:lnTo>
                        <a:pt x="0" y="0"/>
                      </a:lnTo>
                      <a:lnTo>
                        <a:pt x="2620" y="2"/>
                      </a:lnTo>
                      <a:lnTo>
                        <a:pt x="2621" y="1244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78" name="Freeform 91"/>
                <p:cNvSpPr>
                  <a:spLocks/>
                </p:cNvSpPr>
                <p:nvPr/>
              </p:nvSpPr>
              <p:spPr bwMode="auto">
                <a:xfrm>
                  <a:off x="6237" y="2394"/>
                  <a:ext cx="149" cy="8"/>
                </a:xfrm>
                <a:custGeom>
                  <a:avLst/>
                  <a:gdLst>
                    <a:gd name="T0" fmla="*/ 0 w 2687"/>
                    <a:gd name="T1" fmla="*/ 0 h 142"/>
                    <a:gd name="T2" fmla="*/ 0 w 2687"/>
                    <a:gd name="T3" fmla="*/ 0 h 142"/>
                    <a:gd name="T4" fmla="*/ 0 w 2687"/>
                    <a:gd name="T5" fmla="*/ 0 h 142"/>
                    <a:gd name="T6" fmla="*/ 0 w 2687"/>
                    <a:gd name="T7" fmla="*/ 0 h 142"/>
                    <a:gd name="T8" fmla="*/ 0 w 2687"/>
                    <a:gd name="T9" fmla="*/ 0 h 142"/>
                    <a:gd name="T10" fmla="*/ 0 w 2687"/>
                    <a:gd name="T11" fmla="*/ 0 h 1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7"/>
                    <a:gd name="T19" fmla="*/ 0 h 142"/>
                    <a:gd name="T20" fmla="*/ 2687 w 2687"/>
                    <a:gd name="T21" fmla="*/ 142 h 14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7" h="142">
                      <a:moveTo>
                        <a:pt x="0" y="69"/>
                      </a:moveTo>
                      <a:lnTo>
                        <a:pt x="69" y="139"/>
                      </a:lnTo>
                      <a:lnTo>
                        <a:pt x="2687" y="142"/>
                      </a:lnTo>
                      <a:lnTo>
                        <a:pt x="2687" y="4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79" name="Freeform 92"/>
                <p:cNvSpPr>
                  <a:spLocks/>
                </p:cNvSpPr>
                <p:nvPr/>
              </p:nvSpPr>
              <p:spPr bwMode="auto">
                <a:xfrm>
                  <a:off x="6237" y="2325"/>
                  <a:ext cx="8" cy="73"/>
                </a:xfrm>
                <a:custGeom>
                  <a:avLst/>
                  <a:gdLst>
                    <a:gd name="T0" fmla="*/ 0 w 141"/>
                    <a:gd name="T1" fmla="*/ 0 h 1309"/>
                    <a:gd name="T2" fmla="*/ 0 w 141"/>
                    <a:gd name="T3" fmla="*/ 0 h 1309"/>
                    <a:gd name="T4" fmla="*/ 0 w 141"/>
                    <a:gd name="T5" fmla="*/ 0 h 1309"/>
                    <a:gd name="T6" fmla="*/ 0 w 141"/>
                    <a:gd name="T7" fmla="*/ 0 h 1309"/>
                    <a:gd name="T8" fmla="*/ 0 w 141"/>
                    <a:gd name="T9" fmla="*/ 0 h 1309"/>
                    <a:gd name="T10" fmla="*/ 0 w 141"/>
                    <a:gd name="T11" fmla="*/ 0 h 13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1"/>
                    <a:gd name="T19" fmla="*/ 0 h 1309"/>
                    <a:gd name="T20" fmla="*/ 141 w 141"/>
                    <a:gd name="T21" fmla="*/ 1309 h 13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1" h="1309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3" y="1309"/>
                      </a:lnTo>
                      <a:lnTo>
                        <a:pt x="141" y="1309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80" name="Freeform 93"/>
                <p:cNvSpPr>
                  <a:spLocks/>
                </p:cNvSpPr>
                <p:nvPr/>
              </p:nvSpPr>
              <p:spPr bwMode="auto">
                <a:xfrm>
                  <a:off x="6241" y="2325"/>
                  <a:ext cx="149" cy="8"/>
                </a:xfrm>
                <a:custGeom>
                  <a:avLst/>
                  <a:gdLst>
                    <a:gd name="T0" fmla="*/ 0 w 2689"/>
                    <a:gd name="T1" fmla="*/ 0 h 140"/>
                    <a:gd name="T2" fmla="*/ 0 w 2689"/>
                    <a:gd name="T3" fmla="*/ 0 h 140"/>
                    <a:gd name="T4" fmla="*/ 0 w 2689"/>
                    <a:gd name="T5" fmla="*/ 0 h 140"/>
                    <a:gd name="T6" fmla="*/ 0 w 2689"/>
                    <a:gd name="T7" fmla="*/ 0 h 140"/>
                    <a:gd name="T8" fmla="*/ 0 w 2689"/>
                    <a:gd name="T9" fmla="*/ 0 h 140"/>
                    <a:gd name="T10" fmla="*/ 0 w 2689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9"/>
                    <a:gd name="T19" fmla="*/ 0 h 140"/>
                    <a:gd name="T20" fmla="*/ 2689 w 2689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9" h="140">
                      <a:moveTo>
                        <a:pt x="2689" y="71"/>
                      </a:moveTo>
                      <a:lnTo>
                        <a:pt x="2620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20" y="140"/>
                      </a:lnTo>
                      <a:lnTo>
                        <a:pt x="2689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81" name="Freeform 94"/>
                <p:cNvSpPr>
                  <a:spLocks/>
                </p:cNvSpPr>
                <p:nvPr/>
              </p:nvSpPr>
              <p:spPr bwMode="auto">
                <a:xfrm>
                  <a:off x="6383" y="2329"/>
                  <a:ext cx="7" cy="73"/>
                </a:xfrm>
                <a:custGeom>
                  <a:avLst/>
                  <a:gdLst>
                    <a:gd name="T0" fmla="*/ 0 w 139"/>
                    <a:gd name="T1" fmla="*/ 0 h 1311"/>
                    <a:gd name="T2" fmla="*/ 0 w 139"/>
                    <a:gd name="T3" fmla="*/ 0 h 1311"/>
                    <a:gd name="T4" fmla="*/ 0 w 139"/>
                    <a:gd name="T5" fmla="*/ 0 h 1311"/>
                    <a:gd name="T6" fmla="*/ 0 w 139"/>
                    <a:gd name="T7" fmla="*/ 0 h 1311"/>
                    <a:gd name="T8" fmla="*/ 0 w 139"/>
                    <a:gd name="T9" fmla="*/ 0 h 1311"/>
                    <a:gd name="T10" fmla="*/ 0 w 139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1"/>
                    <a:gd name="T20" fmla="*/ 139 w 139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1">
                      <a:moveTo>
                        <a:pt x="70" y="1311"/>
                      </a:moveTo>
                      <a:lnTo>
                        <a:pt x="139" y="1242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42"/>
                      </a:lnTo>
                      <a:lnTo>
                        <a:pt x="70" y="131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82" name="Freeform 95"/>
                <p:cNvSpPr>
                  <a:spLocks/>
                </p:cNvSpPr>
                <p:nvPr/>
              </p:nvSpPr>
              <p:spPr bwMode="auto">
                <a:xfrm>
                  <a:off x="6241" y="2261"/>
                  <a:ext cx="148" cy="69"/>
                </a:xfrm>
                <a:custGeom>
                  <a:avLst/>
                  <a:gdLst>
                    <a:gd name="T0" fmla="*/ 0 w 2661"/>
                    <a:gd name="T1" fmla="*/ 0 h 1245"/>
                    <a:gd name="T2" fmla="*/ 0 w 2661"/>
                    <a:gd name="T3" fmla="*/ 0 h 1245"/>
                    <a:gd name="T4" fmla="*/ 0 w 2661"/>
                    <a:gd name="T5" fmla="*/ 0 h 1245"/>
                    <a:gd name="T6" fmla="*/ 0 w 2661"/>
                    <a:gd name="T7" fmla="*/ 0 h 1245"/>
                    <a:gd name="T8" fmla="*/ 0 w 2661"/>
                    <a:gd name="T9" fmla="*/ 0 h 12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61"/>
                    <a:gd name="T16" fmla="*/ 0 h 1245"/>
                    <a:gd name="T17" fmla="*/ 2661 w 2661"/>
                    <a:gd name="T18" fmla="*/ 1245 h 12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61" h="1245">
                      <a:moveTo>
                        <a:pt x="2655" y="1245"/>
                      </a:moveTo>
                      <a:lnTo>
                        <a:pt x="3" y="1242"/>
                      </a:lnTo>
                      <a:lnTo>
                        <a:pt x="0" y="0"/>
                      </a:lnTo>
                      <a:lnTo>
                        <a:pt x="2661" y="2"/>
                      </a:lnTo>
                      <a:lnTo>
                        <a:pt x="2655" y="1245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83" name="Freeform 96"/>
                <p:cNvSpPr>
                  <a:spLocks/>
                </p:cNvSpPr>
                <p:nvPr/>
              </p:nvSpPr>
              <p:spPr bwMode="auto">
                <a:xfrm>
                  <a:off x="6237" y="2326"/>
                  <a:ext cx="151" cy="8"/>
                </a:xfrm>
                <a:custGeom>
                  <a:avLst/>
                  <a:gdLst>
                    <a:gd name="T0" fmla="*/ 0 w 2721"/>
                    <a:gd name="T1" fmla="*/ 0 h 141"/>
                    <a:gd name="T2" fmla="*/ 0 w 2721"/>
                    <a:gd name="T3" fmla="*/ 0 h 141"/>
                    <a:gd name="T4" fmla="*/ 0 w 2721"/>
                    <a:gd name="T5" fmla="*/ 0 h 141"/>
                    <a:gd name="T6" fmla="*/ 0 w 2721"/>
                    <a:gd name="T7" fmla="*/ 0 h 141"/>
                    <a:gd name="T8" fmla="*/ 0 w 2721"/>
                    <a:gd name="T9" fmla="*/ 0 h 141"/>
                    <a:gd name="T10" fmla="*/ 0 w 2721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1"/>
                    <a:gd name="T19" fmla="*/ 0 h 141"/>
                    <a:gd name="T20" fmla="*/ 2721 w 2721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1" h="141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721" y="141"/>
                      </a:lnTo>
                      <a:lnTo>
                        <a:pt x="2721" y="3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84" name="Freeform 97"/>
                <p:cNvSpPr>
                  <a:spLocks/>
                </p:cNvSpPr>
                <p:nvPr/>
              </p:nvSpPr>
              <p:spPr bwMode="auto">
                <a:xfrm>
                  <a:off x="6237" y="2257"/>
                  <a:ext cx="8" cy="73"/>
                </a:xfrm>
                <a:custGeom>
                  <a:avLst/>
                  <a:gdLst>
                    <a:gd name="T0" fmla="*/ 0 w 141"/>
                    <a:gd name="T1" fmla="*/ 0 h 1311"/>
                    <a:gd name="T2" fmla="*/ 0 w 141"/>
                    <a:gd name="T3" fmla="*/ 0 h 1311"/>
                    <a:gd name="T4" fmla="*/ 0 w 141"/>
                    <a:gd name="T5" fmla="*/ 0 h 1311"/>
                    <a:gd name="T6" fmla="*/ 0 w 141"/>
                    <a:gd name="T7" fmla="*/ 0 h 1311"/>
                    <a:gd name="T8" fmla="*/ 0 w 141"/>
                    <a:gd name="T9" fmla="*/ 0 h 1311"/>
                    <a:gd name="T10" fmla="*/ 0 w 141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1"/>
                    <a:gd name="T19" fmla="*/ 0 h 1311"/>
                    <a:gd name="T20" fmla="*/ 141 w 141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1" h="1311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3" y="1311"/>
                      </a:lnTo>
                      <a:lnTo>
                        <a:pt x="141" y="1311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85" name="Freeform 98"/>
                <p:cNvSpPr>
                  <a:spLocks/>
                </p:cNvSpPr>
                <p:nvPr/>
              </p:nvSpPr>
              <p:spPr bwMode="auto">
                <a:xfrm>
                  <a:off x="6241" y="2257"/>
                  <a:ext cx="152" cy="8"/>
                </a:xfrm>
                <a:custGeom>
                  <a:avLst/>
                  <a:gdLst>
                    <a:gd name="T0" fmla="*/ 0 w 2731"/>
                    <a:gd name="T1" fmla="*/ 0 h 140"/>
                    <a:gd name="T2" fmla="*/ 0 w 2731"/>
                    <a:gd name="T3" fmla="*/ 0 h 140"/>
                    <a:gd name="T4" fmla="*/ 0 w 2731"/>
                    <a:gd name="T5" fmla="*/ 0 h 140"/>
                    <a:gd name="T6" fmla="*/ 0 w 2731"/>
                    <a:gd name="T7" fmla="*/ 0 h 140"/>
                    <a:gd name="T8" fmla="*/ 0 w 2731"/>
                    <a:gd name="T9" fmla="*/ 0 h 140"/>
                    <a:gd name="T10" fmla="*/ 0 w 2731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31"/>
                    <a:gd name="T19" fmla="*/ 0 h 140"/>
                    <a:gd name="T20" fmla="*/ 2731 w 2731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31" h="140">
                      <a:moveTo>
                        <a:pt x="2731" y="71"/>
                      </a:moveTo>
                      <a:lnTo>
                        <a:pt x="2661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61" y="140"/>
                      </a:lnTo>
                      <a:lnTo>
                        <a:pt x="2731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86" name="Freeform 99"/>
                <p:cNvSpPr>
                  <a:spLocks/>
                </p:cNvSpPr>
                <p:nvPr/>
              </p:nvSpPr>
              <p:spPr bwMode="auto">
                <a:xfrm>
                  <a:off x="6384" y="2261"/>
                  <a:ext cx="9" cy="73"/>
                </a:xfrm>
                <a:custGeom>
                  <a:avLst/>
                  <a:gdLst>
                    <a:gd name="T0" fmla="*/ 0 w 145"/>
                    <a:gd name="T1" fmla="*/ 0 h 1313"/>
                    <a:gd name="T2" fmla="*/ 0 w 145"/>
                    <a:gd name="T3" fmla="*/ 0 h 1313"/>
                    <a:gd name="T4" fmla="*/ 0 w 145"/>
                    <a:gd name="T5" fmla="*/ 0 h 1313"/>
                    <a:gd name="T6" fmla="*/ 0 w 145"/>
                    <a:gd name="T7" fmla="*/ 0 h 1313"/>
                    <a:gd name="T8" fmla="*/ 0 w 145"/>
                    <a:gd name="T9" fmla="*/ 0 h 1313"/>
                    <a:gd name="T10" fmla="*/ 0 w 145"/>
                    <a:gd name="T11" fmla="*/ 0 h 13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5"/>
                    <a:gd name="T19" fmla="*/ 0 h 1313"/>
                    <a:gd name="T20" fmla="*/ 145 w 145"/>
                    <a:gd name="T21" fmla="*/ 1313 h 13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5" h="1313">
                      <a:moveTo>
                        <a:pt x="69" y="1313"/>
                      </a:moveTo>
                      <a:lnTo>
                        <a:pt x="138" y="1245"/>
                      </a:lnTo>
                      <a:lnTo>
                        <a:pt x="145" y="1"/>
                      </a:lnTo>
                      <a:lnTo>
                        <a:pt x="6" y="0"/>
                      </a:lnTo>
                      <a:lnTo>
                        <a:pt x="0" y="1244"/>
                      </a:lnTo>
                      <a:lnTo>
                        <a:pt x="69" y="1313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87" name="Freeform 100"/>
                <p:cNvSpPr>
                  <a:spLocks/>
                </p:cNvSpPr>
                <p:nvPr/>
              </p:nvSpPr>
              <p:spPr bwMode="auto">
                <a:xfrm>
                  <a:off x="6533" y="2261"/>
                  <a:ext cx="148" cy="69"/>
                </a:xfrm>
                <a:custGeom>
                  <a:avLst/>
                  <a:gdLst>
                    <a:gd name="T0" fmla="*/ 0 w 2664"/>
                    <a:gd name="T1" fmla="*/ 0 h 1242"/>
                    <a:gd name="T2" fmla="*/ 0 w 2664"/>
                    <a:gd name="T3" fmla="*/ 0 h 1242"/>
                    <a:gd name="T4" fmla="*/ 0 w 2664"/>
                    <a:gd name="T5" fmla="*/ 0 h 1242"/>
                    <a:gd name="T6" fmla="*/ 0 w 2664"/>
                    <a:gd name="T7" fmla="*/ 0 h 1242"/>
                    <a:gd name="T8" fmla="*/ 0 w 2664"/>
                    <a:gd name="T9" fmla="*/ 0 h 12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64"/>
                    <a:gd name="T16" fmla="*/ 0 h 1242"/>
                    <a:gd name="T17" fmla="*/ 2664 w 2664"/>
                    <a:gd name="T18" fmla="*/ 1242 h 12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64" h="1242">
                      <a:moveTo>
                        <a:pt x="2663" y="1242"/>
                      </a:moveTo>
                      <a:lnTo>
                        <a:pt x="0" y="1242"/>
                      </a:lnTo>
                      <a:lnTo>
                        <a:pt x="1" y="0"/>
                      </a:lnTo>
                      <a:lnTo>
                        <a:pt x="2664" y="2"/>
                      </a:lnTo>
                      <a:lnTo>
                        <a:pt x="2663" y="1242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88" name="Freeform 101"/>
                <p:cNvSpPr>
                  <a:spLocks/>
                </p:cNvSpPr>
                <p:nvPr/>
              </p:nvSpPr>
              <p:spPr bwMode="auto">
                <a:xfrm>
                  <a:off x="6529" y="2326"/>
                  <a:ext cx="152" cy="8"/>
                </a:xfrm>
                <a:custGeom>
                  <a:avLst/>
                  <a:gdLst>
                    <a:gd name="T0" fmla="*/ 0 w 2732"/>
                    <a:gd name="T1" fmla="*/ 0 h 139"/>
                    <a:gd name="T2" fmla="*/ 0 w 2732"/>
                    <a:gd name="T3" fmla="*/ 0 h 139"/>
                    <a:gd name="T4" fmla="*/ 0 w 2732"/>
                    <a:gd name="T5" fmla="*/ 0 h 139"/>
                    <a:gd name="T6" fmla="*/ 0 w 2732"/>
                    <a:gd name="T7" fmla="*/ 0 h 139"/>
                    <a:gd name="T8" fmla="*/ 0 w 2732"/>
                    <a:gd name="T9" fmla="*/ 0 h 139"/>
                    <a:gd name="T10" fmla="*/ 0 w 2732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32"/>
                    <a:gd name="T19" fmla="*/ 0 h 139"/>
                    <a:gd name="T20" fmla="*/ 2732 w 2732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32" h="139">
                      <a:moveTo>
                        <a:pt x="0" y="70"/>
                      </a:moveTo>
                      <a:lnTo>
                        <a:pt x="69" y="139"/>
                      </a:lnTo>
                      <a:lnTo>
                        <a:pt x="2732" y="139"/>
                      </a:lnTo>
                      <a:lnTo>
                        <a:pt x="2732" y="0"/>
                      </a:lnTo>
                      <a:lnTo>
                        <a:pt x="69" y="1"/>
                      </a:lnTo>
                      <a:lnTo>
                        <a:pt x="0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89" name="Freeform 102"/>
                <p:cNvSpPr>
                  <a:spLocks/>
                </p:cNvSpPr>
                <p:nvPr/>
              </p:nvSpPr>
              <p:spPr bwMode="auto">
                <a:xfrm>
                  <a:off x="6529" y="2257"/>
                  <a:ext cx="7" cy="73"/>
                </a:xfrm>
                <a:custGeom>
                  <a:avLst/>
                  <a:gdLst>
                    <a:gd name="T0" fmla="*/ 0 w 139"/>
                    <a:gd name="T1" fmla="*/ 0 h 1311"/>
                    <a:gd name="T2" fmla="*/ 0 w 139"/>
                    <a:gd name="T3" fmla="*/ 0 h 1311"/>
                    <a:gd name="T4" fmla="*/ 0 w 139"/>
                    <a:gd name="T5" fmla="*/ 0 h 1311"/>
                    <a:gd name="T6" fmla="*/ 0 w 139"/>
                    <a:gd name="T7" fmla="*/ 0 h 1311"/>
                    <a:gd name="T8" fmla="*/ 0 w 139"/>
                    <a:gd name="T9" fmla="*/ 0 h 1311"/>
                    <a:gd name="T10" fmla="*/ 0 w 139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1"/>
                    <a:gd name="T20" fmla="*/ 139 w 139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1">
                      <a:moveTo>
                        <a:pt x="70" y="0"/>
                      </a:moveTo>
                      <a:lnTo>
                        <a:pt x="1" y="69"/>
                      </a:lnTo>
                      <a:lnTo>
                        <a:pt x="0" y="1311"/>
                      </a:lnTo>
                      <a:lnTo>
                        <a:pt x="138" y="1311"/>
                      </a:lnTo>
                      <a:lnTo>
                        <a:pt x="139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90" name="Freeform 103"/>
                <p:cNvSpPr>
                  <a:spLocks/>
                </p:cNvSpPr>
                <p:nvPr/>
              </p:nvSpPr>
              <p:spPr bwMode="auto">
                <a:xfrm>
                  <a:off x="6533" y="2257"/>
                  <a:ext cx="151" cy="8"/>
                </a:xfrm>
                <a:custGeom>
                  <a:avLst/>
                  <a:gdLst>
                    <a:gd name="T0" fmla="*/ 0 w 2732"/>
                    <a:gd name="T1" fmla="*/ 0 h 140"/>
                    <a:gd name="T2" fmla="*/ 0 w 2732"/>
                    <a:gd name="T3" fmla="*/ 0 h 140"/>
                    <a:gd name="T4" fmla="*/ 0 w 2732"/>
                    <a:gd name="T5" fmla="*/ 0 h 140"/>
                    <a:gd name="T6" fmla="*/ 0 w 2732"/>
                    <a:gd name="T7" fmla="*/ 0 h 140"/>
                    <a:gd name="T8" fmla="*/ 0 w 2732"/>
                    <a:gd name="T9" fmla="*/ 0 h 140"/>
                    <a:gd name="T10" fmla="*/ 0 w 2732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32"/>
                    <a:gd name="T19" fmla="*/ 0 h 140"/>
                    <a:gd name="T20" fmla="*/ 2732 w 2732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32" h="140">
                      <a:moveTo>
                        <a:pt x="2732" y="71"/>
                      </a:moveTo>
                      <a:lnTo>
                        <a:pt x="2663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63" y="140"/>
                      </a:lnTo>
                      <a:lnTo>
                        <a:pt x="2732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91" name="Freeform 104"/>
                <p:cNvSpPr>
                  <a:spLocks/>
                </p:cNvSpPr>
                <p:nvPr/>
              </p:nvSpPr>
              <p:spPr bwMode="auto">
                <a:xfrm>
                  <a:off x="6677" y="2261"/>
                  <a:ext cx="7" cy="73"/>
                </a:xfrm>
                <a:custGeom>
                  <a:avLst/>
                  <a:gdLst>
                    <a:gd name="T0" fmla="*/ 0 w 139"/>
                    <a:gd name="T1" fmla="*/ 0 h 1309"/>
                    <a:gd name="T2" fmla="*/ 0 w 139"/>
                    <a:gd name="T3" fmla="*/ 0 h 1309"/>
                    <a:gd name="T4" fmla="*/ 0 w 139"/>
                    <a:gd name="T5" fmla="*/ 0 h 1309"/>
                    <a:gd name="T6" fmla="*/ 0 w 139"/>
                    <a:gd name="T7" fmla="*/ 0 h 1309"/>
                    <a:gd name="T8" fmla="*/ 0 w 139"/>
                    <a:gd name="T9" fmla="*/ 0 h 1309"/>
                    <a:gd name="T10" fmla="*/ 0 w 139"/>
                    <a:gd name="T11" fmla="*/ 0 h 13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9"/>
                    <a:gd name="T20" fmla="*/ 139 w 139"/>
                    <a:gd name="T21" fmla="*/ 1309 h 13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9">
                      <a:moveTo>
                        <a:pt x="69" y="1309"/>
                      </a:moveTo>
                      <a:lnTo>
                        <a:pt x="138" y="1240"/>
                      </a:lnTo>
                      <a:lnTo>
                        <a:pt x="139" y="0"/>
                      </a:lnTo>
                      <a:lnTo>
                        <a:pt x="1" y="0"/>
                      </a:lnTo>
                      <a:lnTo>
                        <a:pt x="0" y="1240"/>
                      </a:lnTo>
                      <a:lnTo>
                        <a:pt x="69" y="130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92" name="Freeform 105"/>
                <p:cNvSpPr>
                  <a:spLocks/>
                </p:cNvSpPr>
                <p:nvPr/>
              </p:nvSpPr>
              <p:spPr bwMode="auto">
                <a:xfrm>
                  <a:off x="6463" y="2261"/>
                  <a:ext cx="148" cy="69"/>
                </a:xfrm>
                <a:custGeom>
                  <a:avLst/>
                  <a:gdLst>
                    <a:gd name="T0" fmla="*/ 0 w 2659"/>
                    <a:gd name="T1" fmla="*/ 0 h 1238"/>
                    <a:gd name="T2" fmla="*/ 0 w 2659"/>
                    <a:gd name="T3" fmla="*/ 0 h 1238"/>
                    <a:gd name="T4" fmla="*/ 0 w 2659"/>
                    <a:gd name="T5" fmla="*/ 0 h 1238"/>
                    <a:gd name="T6" fmla="*/ 0 w 2659"/>
                    <a:gd name="T7" fmla="*/ 0 h 1238"/>
                    <a:gd name="T8" fmla="*/ 0 w 2659"/>
                    <a:gd name="T9" fmla="*/ 0 h 12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59"/>
                    <a:gd name="T16" fmla="*/ 0 h 1238"/>
                    <a:gd name="T17" fmla="*/ 2659 w 2659"/>
                    <a:gd name="T18" fmla="*/ 1238 h 12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59" h="1238">
                      <a:moveTo>
                        <a:pt x="2659" y="1238"/>
                      </a:moveTo>
                      <a:lnTo>
                        <a:pt x="0" y="1234"/>
                      </a:lnTo>
                      <a:lnTo>
                        <a:pt x="1" y="0"/>
                      </a:lnTo>
                      <a:lnTo>
                        <a:pt x="2658" y="2"/>
                      </a:lnTo>
                      <a:lnTo>
                        <a:pt x="2659" y="1238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93" name="Freeform 106"/>
                <p:cNvSpPr>
                  <a:spLocks/>
                </p:cNvSpPr>
                <p:nvPr/>
              </p:nvSpPr>
              <p:spPr bwMode="auto">
                <a:xfrm>
                  <a:off x="6459" y="2326"/>
                  <a:ext cx="152" cy="7"/>
                </a:xfrm>
                <a:custGeom>
                  <a:avLst/>
                  <a:gdLst>
                    <a:gd name="T0" fmla="*/ 0 w 2728"/>
                    <a:gd name="T1" fmla="*/ 0 h 141"/>
                    <a:gd name="T2" fmla="*/ 0 w 2728"/>
                    <a:gd name="T3" fmla="*/ 0 h 141"/>
                    <a:gd name="T4" fmla="*/ 0 w 2728"/>
                    <a:gd name="T5" fmla="*/ 0 h 141"/>
                    <a:gd name="T6" fmla="*/ 0 w 2728"/>
                    <a:gd name="T7" fmla="*/ 0 h 141"/>
                    <a:gd name="T8" fmla="*/ 0 w 2728"/>
                    <a:gd name="T9" fmla="*/ 0 h 141"/>
                    <a:gd name="T10" fmla="*/ 0 w 2728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8"/>
                    <a:gd name="T19" fmla="*/ 0 h 141"/>
                    <a:gd name="T20" fmla="*/ 2728 w 2728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8" h="141">
                      <a:moveTo>
                        <a:pt x="0" y="68"/>
                      </a:moveTo>
                      <a:lnTo>
                        <a:pt x="69" y="137"/>
                      </a:lnTo>
                      <a:lnTo>
                        <a:pt x="2728" y="141"/>
                      </a:lnTo>
                      <a:lnTo>
                        <a:pt x="2728" y="3"/>
                      </a:lnTo>
                      <a:lnTo>
                        <a:pt x="69" y="0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94" name="Freeform 107"/>
                <p:cNvSpPr>
                  <a:spLocks/>
                </p:cNvSpPr>
                <p:nvPr/>
              </p:nvSpPr>
              <p:spPr bwMode="auto">
                <a:xfrm>
                  <a:off x="6459" y="2257"/>
                  <a:ext cx="8" cy="72"/>
                </a:xfrm>
                <a:custGeom>
                  <a:avLst/>
                  <a:gdLst>
                    <a:gd name="T0" fmla="*/ 0 w 139"/>
                    <a:gd name="T1" fmla="*/ 0 h 1303"/>
                    <a:gd name="T2" fmla="*/ 0 w 139"/>
                    <a:gd name="T3" fmla="*/ 0 h 1303"/>
                    <a:gd name="T4" fmla="*/ 0 w 139"/>
                    <a:gd name="T5" fmla="*/ 0 h 1303"/>
                    <a:gd name="T6" fmla="*/ 0 w 139"/>
                    <a:gd name="T7" fmla="*/ 0 h 1303"/>
                    <a:gd name="T8" fmla="*/ 0 w 139"/>
                    <a:gd name="T9" fmla="*/ 0 h 1303"/>
                    <a:gd name="T10" fmla="*/ 0 w 139"/>
                    <a:gd name="T11" fmla="*/ 0 h 130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3"/>
                    <a:gd name="T20" fmla="*/ 139 w 139"/>
                    <a:gd name="T21" fmla="*/ 1303 h 130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3">
                      <a:moveTo>
                        <a:pt x="70" y="0"/>
                      </a:moveTo>
                      <a:lnTo>
                        <a:pt x="1" y="69"/>
                      </a:lnTo>
                      <a:lnTo>
                        <a:pt x="0" y="1303"/>
                      </a:lnTo>
                      <a:lnTo>
                        <a:pt x="138" y="1303"/>
                      </a:lnTo>
                      <a:lnTo>
                        <a:pt x="139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95" name="Freeform 108"/>
                <p:cNvSpPr>
                  <a:spLocks/>
                </p:cNvSpPr>
                <p:nvPr/>
              </p:nvSpPr>
              <p:spPr bwMode="auto">
                <a:xfrm>
                  <a:off x="6463" y="2257"/>
                  <a:ext cx="152" cy="8"/>
                </a:xfrm>
                <a:custGeom>
                  <a:avLst/>
                  <a:gdLst>
                    <a:gd name="T0" fmla="*/ 0 w 2726"/>
                    <a:gd name="T1" fmla="*/ 0 h 140"/>
                    <a:gd name="T2" fmla="*/ 0 w 2726"/>
                    <a:gd name="T3" fmla="*/ 0 h 140"/>
                    <a:gd name="T4" fmla="*/ 0 w 2726"/>
                    <a:gd name="T5" fmla="*/ 0 h 140"/>
                    <a:gd name="T6" fmla="*/ 0 w 2726"/>
                    <a:gd name="T7" fmla="*/ 0 h 140"/>
                    <a:gd name="T8" fmla="*/ 0 w 2726"/>
                    <a:gd name="T9" fmla="*/ 0 h 140"/>
                    <a:gd name="T10" fmla="*/ 0 w 2726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6"/>
                    <a:gd name="T19" fmla="*/ 0 h 140"/>
                    <a:gd name="T20" fmla="*/ 2726 w 2726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6" h="140">
                      <a:moveTo>
                        <a:pt x="2726" y="71"/>
                      </a:moveTo>
                      <a:lnTo>
                        <a:pt x="2657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57" y="140"/>
                      </a:lnTo>
                      <a:lnTo>
                        <a:pt x="2726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96" name="Freeform 109"/>
                <p:cNvSpPr>
                  <a:spLocks/>
                </p:cNvSpPr>
                <p:nvPr/>
              </p:nvSpPr>
              <p:spPr bwMode="auto">
                <a:xfrm>
                  <a:off x="6607" y="2261"/>
                  <a:ext cx="8" cy="72"/>
                </a:xfrm>
                <a:custGeom>
                  <a:avLst/>
                  <a:gdLst>
                    <a:gd name="T0" fmla="*/ 0 w 139"/>
                    <a:gd name="T1" fmla="*/ 0 h 1305"/>
                    <a:gd name="T2" fmla="*/ 0 w 139"/>
                    <a:gd name="T3" fmla="*/ 0 h 1305"/>
                    <a:gd name="T4" fmla="*/ 0 w 139"/>
                    <a:gd name="T5" fmla="*/ 0 h 1305"/>
                    <a:gd name="T6" fmla="*/ 0 w 139"/>
                    <a:gd name="T7" fmla="*/ 0 h 1305"/>
                    <a:gd name="T8" fmla="*/ 0 w 139"/>
                    <a:gd name="T9" fmla="*/ 0 h 1305"/>
                    <a:gd name="T10" fmla="*/ 0 w 139"/>
                    <a:gd name="T11" fmla="*/ 0 h 13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5"/>
                    <a:gd name="T20" fmla="*/ 139 w 139"/>
                    <a:gd name="T21" fmla="*/ 1305 h 130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5">
                      <a:moveTo>
                        <a:pt x="70" y="1305"/>
                      </a:moveTo>
                      <a:lnTo>
                        <a:pt x="139" y="1236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6"/>
                      </a:lnTo>
                      <a:lnTo>
                        <a:pt x="70" y="1305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97" name="Freeform 110"/>
                <p:cNvSpPr>
                  <a:spLocks/>
                </p:cNvSpPr>
                <p:nvPr/>
              </p:nvSpPr>
              <p:spPr bwMode="auto">
                <a:xfrm>
                  <a:off x="6317" y="2261"/>
                  <a:ext cx="146" cy="69"/>
                </a:xfrm>
                <a:custGeom>
                  <a:avLst/>
                  <a:gdLst>
                    <a:gd name="T0" fmla="*/ 0 w 2627"/>
                    <a:gd name="T1" fmla="*/ 0 h 1245"/>
                    <a:gd name="T2" fmla="*/ 0 w 2627"/>
                    <a:gd name="T3" fmla="*/ 0 h 1245"/>
                    <a:gd name="T4" fmla="*/ 0 w 2627"/>
                    <a:gd name="T5" fmla="*/ 0 h 1245"/>
                    <a:gd name="T6" fmla="*/ 0 w 2627"/>
                    <a:gd name="T7" fmla="*/ 0 h 1245"/>
                    <a:gd name="T8" fmla="*/ 0 w 2627"/>
                    <a:gd name="T9" fmla="*/ 0 h 12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7"/>
                    <a:gd name="T16" fmla="*/ 0 h 1245"/>
                    <a:gd name="T17" fmla="*/ 2627 w 2627"/>
                    <a:gd name="T18" fmla="*/ 1245 h 12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7" h="1245">
                      <a:moveTo>
                        <a:pt x="2627" y="1245"/>
                      </a:moveTo>
                      <a:lnTo>
                        <a:pt x="0" y="1242"/>
                      </a:lnTo>
                      <a:lnTo>
                        <a:pt x="1" y="0"/>
                      </a:lnTo>
                      <a:lnTo>
                        <a:pt x="2626" y="2"/>
                      </a:lnTo>
                      <a:lnTo>
                        <a:pt x="2627" y="1245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98" name="Freeform 111"/>
                <p:cNvSpPr>
                  <a:spLocks/>
                </p:cNvSpPr>
                <p:nvPr/>
              </p:nvSpPr>
              <p:spPr bwMode="auto">
                <a:xfrm>
                  <a:off x="6314" y="2326"/>
                  <a:ext cx="149" cy="8"/>
                </a:xfrm>
                <a:custGeom>
                  <a:avLst/>
                  <a:gdLst>
                    <a:gd name="T0" fmla="*/ 0 w 2696"/>
                    <a:gd name="T1" fmla="*/ 0 h 141"/>
                    <a:gd name="T2" fmla="*/ 0 w 2696"/>
                    <a:gd name="T3" fmla="*/ 0 h 141"/>
                    <a:gd name="T4" fmla="*/ 0 w 2696"/>
                    <a:gd name="T5" fmla="*/ 0 h 141"/>
                    <a:gd name="T6" fmla="*/ 0 w 2696"/>
                    <a:gd name="T7" fmla="*/ 0 h 141"/>
                    <a:gd name="T8" fmla="*/ 0 w 2696"/>
                    <a:gd name="T9" fmla="*/ 0 h 141"/>
                    <a:gd name="T10" fmla="*/ 0 w 2696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6"/>
                    <a:gd name="T19" fmla="*/ 0 h 141"/>
                    <a:gd name="T20" fmla="*/ 2696 w 2696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6" h="141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696" y="141"/>
                      </a:lnTo>
                      <a:lnTo>
                        <a:pt x="2696" y="3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599" name="Freeform 112"/>
                <p:cNvSpPr>
                  <a:spLocks/>
                </p:cNvSpPr>
                <p:nvPr/>
              </p:nvSpPr>
              <p:spPr bwMode="auto">
                <a:xfrm>
                  <a:off x="6314" y="2257"/>
                  <a:ext cx="7" cy="73"/>
                </a:xfrm>
                <a:custGeom>
                  <a:avLst/>
                  <a:gdLst>
                    <a:gd name="T0" fmla="*/ 0 w 139"/>
                    <a:gd name="T1" fmla="*/ 0 h 1311"/>
                    <a:gd name="T2" fmla="*/ 0 w 139"/>
                    <a:gd name="T3" fmla="*/ 0 h 1311"/>
                    <a:gd name="T4" fmla="*/ 0 w 139"/>
                    <a:gd name="T5" fmla="*/ 0 h 1311"/>
                    <a:gd name="T6" fmla="*/ 0 w 139"/>
                    <a:gd name="T7" fmla="*/ 0 h 1311"/>
                    <a:gd name="T8" fmla="*/ 0 w 139"/>
                    <a:gd name="T9" fmla="*/ 0 h 1311"/>
                    <a:gd name="T10" fmla="*/ 0 w 139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1"/>
                    <a:gd name="T20" fmla="*/ 139 w 139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1">
                      <a:moveTo>
                        <a:pt x="70" y="0"/>
                      </a:moveTo>
                      <a:lnTo>
                        <a:pt x="1" y="69"/>
                      </a:lnTo>
                      <a:lnTo>
                        <a:pt x="0" y="1311"/>
                      </a:lnTo>
                      <a:lnTo>
                        <a:pt x="138" y="1311"/>
                      </a:lnTo>
                      <a:lnTo>
                        <a:pt x="139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00" name="Freeform 113"/>
                <p:cNvSpPr>
                  <a:spLocks/>
                </p:cNvSpPr>
                <p:nvPr/>
              </p:nvSpPr>
              <p:spPr bwMode="auto">
                <a:xfrm>
                  <a:off x="6317" y="2257"/>
                  <a:ext cx="150" cy="8"/>
                </a:xfrm>
                <a:custGeom>
                  <a:avLst/>
                  <a:gdLst>
                    <a:gd name="T0" fmla="*/ 0 w 2694"/>
                    <a:gd name="T1" fmla="*/ 0 h 140"/>
                    <a:gd name="T2" fmla="*/ 0 w 2694"/>
                    <a:gd name="T3" fmla="*/ 0 h 140"/>
                    <a:gd name="T4" fmla="*/ 0 w 2694"/>
                    <a:gd name="T5" fmla="*/ 0 h 140"/>
                    <a:gd name="T6" fmla="*/ 0 w 2694"/>
                    <a:gd name="T7" fmla="*/ 0 h 140"/>
                    <a:gd name="T8" fmla="*/ 0 w 2694"/>
                    <a:gd name="T9" fmla="*/ 0 h 140"/>
                    <a:gd name="T10" fmla="*/ 0 w 2694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4"/>
                    <a:gd name="T19" fmla="*/ 0 h 140"/>
                    <a:gd name="T20" fmla="*/ 2694 w 2694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4" h="140">
                      <a:moveTo>
                        <a:pt x="2694" y="71"/>
                      </a:moveTo>
                      <a:lnTo>
                        <a:pt x="2625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25" y="140"/>
                      </a:lnTo>
                      <a:lnTo>
                        <a:pt x="2694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01" name="Freeform 114"/>
                <p:cNvSpPr>
                  <a:spLocks/>
                </p:cNvSpPr>
                <p:nvPr/>
              </p:nvSpPr>
              <p:spPr bwMode="auto">
                <a:xfrm>
                  <a:off x="6459" y="2261"/>
                  <a:ext cx="8" cy="73"/>
                </a:xfrm>
                <a:custGeom>
                  <a:avLst/>
                  <a:gdLst>
                    <a:gd name="T0" fmla="*/ 0 w 139"/>
                    <a:gd name="T1" fmla="*/ 0 h 1312"/>
                    <a:gd name="T2" fmla="*/ 0 w 139"/>
                    <a:gd name="T3" fmla="*/ 0 h 1312"/>
                    <a:gd name="T4" fmla="*/ 0 w 139"/>
                    <a:gd name="T5" fmla="*/ 0 h 1312"/>
                    <a:gd name="T6" fmla="*/ 0 w 139"/>
                    <a:gd name="T7" fmla="*/ 0 h 1312"/>
                    <a:gd name="T8" fmla="*/ 0 w 139"/>
                    <a:gd name="T9" fmla="*/ 0 h 1312"/>
                    <a:gd name="T10" fmla="*/ 0 w 139"/>
                    <a:gd name="T11" fmla="*/ 0 h 13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2"/>
                    <a:gd name="T20" fmla="*/ 139 w 139"/>
                    <a:gd name="T21" fmla="*/ 1312 h 131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2">
                      <a:moveTo>
                        <a:pt x="70" y="1312"/>
                      </a:moveTo>
                      <a:lnTo>
                        <a:pt x="139" y="1243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43"/>
                      </a:lnTo>
                      <a:lnTo>
                        <a:pt x="70" y="1312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02" name="Freeform 115"/>
                <p:cNvSpPr>
                  <a:spLocks/>
                </p:cNvSpPr>
                <p:nvPr/>
              </p:nvSpPr>
              <p:spPr bwMode="auto">
                <a:xfrm>
                  <a:off x="6707" y="2141"/>
                  <a:ext cx="27" cy="95"/>
                </a:xfrm>
                <a:custGeom>
                  <a:avLst/>
                  <a:gdLst>
                    <a:gd name="T0" fmla="*/ 0 w 482"/>
                    <a:gd name="T1" fmla="*/ 0 h 1711"/>
                    <a:gd name="T2" fmla="*/ 0 w 482"/>
                    <a:gd name="T3" fmla="*/ 0 h 1711"/>
                    <a:gd name="T4" fmla="*/ 0 w 482"/>
                    <a:gd name="T5" fmla="*/ 0 h 1711"/>
                    <a:gd name="T6" fmla="*/ 0 w 482"/>
                    <a:gd name="T7" fmla="*/ 0 h 1711"/>
                    <a:gd name="T8" fmla="*/ 0 w 482"/>
                    <a:gd name="T9" fmla="*/ 0 h 17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2"/>
                    <a:gd name="T16" fmla="*/ 0 h 1711"/>
                    <a:gd name="T17" fmla="*/ 482 w 482"/>
                    <a:gd name="T18" fmla="*/ 1711 h 17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2" h="1711">
                      <a:moveTo>
                        <a:pt x="0" y="1711"/>
                      </a:moveTo>
                      <a:lnTo>
                        <a:pt x="482" y="1228"/>
                      </a:lnTo>
                      <a:lnTo>
                        <a:pt x="481" y="0"/>
                      </a:lnTo>
                      <a:lnTo>
                        <a:pt x="0" y="479"/>
                      </a:lnTo>
                      <a:lnTo>
                        <a:pt x="0" y="1711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03" name="Freeform 116"/>
                <p:cNvSpPr>
                  <a:spLocks/>
                </p:cNvSpPr>
                <p:nvPr/>
              </p:nvSpPr>
              <p:spPr bwMode="auto">
                <a:xfrm>
                  <a:off x="6705" y="2206"/>
                  <a:ext cx="33" cy="33"/>
                </a:xfrm>
                <a:custGeom>
                  <a:avLst/>
                  <a:gdLst>
                    <a:gd name="T0" fmla="*/ 0 w 599"/>
                    <a:gd name="T1" fmla="*/ 0 h 580"/>
                    <a:gd name="T2" fmla="*/ 0 w 599"/>
                    <a:gd name="T3" fmla="*/ 0 h 580"/>
                    <a:gd name="T4" fmla="*/ 0 w 599"/>
                    <a:gd name="T5" fmla="*/ 0 h 580"/>
                    <a:gd name="T6" fmla="*/ 0 w 599"/>
                    <a:gd name="T7" fmla="*/ 0 h 580"/>
                    <a:gd name="T8" fmla="*/ 0 w 599"/>
                    <a:gd name="T9" fmla="*/ 0 h 580"/>
                    <a:gd name="T10" fmla="*/ 0 w 599"/>
                    <a:gd name="T11" fmla="*/ 0 h 5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9"/>
                    <a:gd name="T19" fmla="*/ 0 h 580"/>
                    <a:gd name="T20" fmla="*/ 599 w 599"/>
                    <a:gd name="T21" fmla="*/ 580 h 5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9" h="580">
                      <a:moveTo>
                        <a:pt x="599" y="49"/>
                      </a:moveTo>
                      <a:lnTo>
                        <a:pt x="481" y="0"/>
                      </a:lnTo>
                      <a:lnTo>
                        <a:pt x="0" y="484"/>
                      </a:lnTo>
                      <a:lnTo>
                        <a:pt x="97" y="580"/>
                      </a:lnTo>
                      <a:lnTo>
                        <a:pt x="579" y="97"/>
                      </a:lnTo>
                      <a:lnTo>
                        <a:pt x="599" y="4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04" name="Freeform 117"/>
                <p:cNvSpPr>
                  <a:spLocks/>
                </p:cNvSpPr>
                <p:nvPr/>
              </p:nvSpPr>
              <p:spPr bwMode="auto">
                <a:xfrm>
                  <a:off x="6730" y="2138"/>
                  <a:ext cx="8" cy="71"/>
                </a:xfrm>
                <a:custGeom>
                  <a:avLst/>
                  <a:gdLst>
                    <a:gd name="T0" fmla="*/ 0 w 139"/>
                    <a:gd name="T1" fmla="*/ 0 h 1277"/>
                    <a:gd name="T2" fmla="*/ 0 w 139"/>
                    <a:gd name="T3" fmla="*/ 0 h 1277"/>
                    <a:gd name="T4" fmla="*/ 0 w 139"/>
                    <a:gd name="T5" fmla="*/ 0 h 1277"/>
                    <a:gd name="T6" fmla="*/ 0 w 139"/>
                    <a:gd name="T7" fmla="*/ 0 h 1277"/>
                    <a:gd name="T8" fmla="*/ 0 w 139"/>
                    <a:gd name="T9" fmla="*/ 0 h 1277"/>
                    <a:gd name="T10" fmla="*/ 0 w 139"/>
                    <a:gd name="T11" fmla="*/ 0 h 12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77"/>
                    <a:gd name="T20" fmla="*/ 139 w 139"/>
                    <a:gd name="T21" fmla="*/ 1277 h 12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77">
                      <a:moveTo>
                        <a:pt x="21" y="0"/>
                      </a:moveTo>
                      <a:lnTo>
                        <a:pt x="0" y="49"/>
                      </a:lnTo>
                      <a:lnTo>
                        <a:pt x="1" y="1277"/>
                      </a:lnTo>
                      <a:lnTo>
                        <a:pt x="139" y="1277"/>
                      </a:lnTo>
                      <a:lnTo>
                        <a:pt x="138" y="49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05" name="Freeform 118"/>
                <p:cNvSpPr>
                  <a:spLocks/>
                </p:cNvSpPr>
                <p:nvPr/>
              </p:nvSpPr>
              <p:spPr bwMode="auto">
                <a:xfrm>
                  <a:off x="6703" y="2138"/>
                  <a:ext cx="34" cy="32"/>
                </a:xfrm>
                <a:custGeom>
                  <a:avLst/>
                  <a:gdLst>
                    <a:gd name="T0" fmla="*/ 0 w 600"/>
                    <a:gd name="T1" fmla="*/ 0 h 577"/>
                    <a:gd name="T2" fmla="*/ 0 w 600"/>
                    <a:gd name="T3" fmla="*/ 0 h 577"/>
                    <a:gd name="T4" fmla="*/ 0 w 600"/>
                    <a:gd name="T5" fmla="*/ 0 h 577"/>
                    <a:gd name="T6" fmla="*/ 0 w 600"/>
                    <a:gd name="T7" fmla="*/ 0 h 577"/>
                    <a:gd name="T8" fmla="*/ 0 w 600"/>
                    <a:gd name="T9" fmla="*/ 0 h 577"/>
                    <a:gd name="T10" fmla="*/ 0 w 600"/>
                    <a:gd name="T11" fmla="*/ 0 h 5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00"/>
                    <a:gd name="T19" fmla="*/ 0 h 577"/>
                    <a:gd name="T20" fmla="*/ 600 w 600"/>
                    <a:gd name="T21" fmla="*/ 577 h 5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00" h="577">
                      <a:moveTo>
                        <a:pt x="0" y="528"/>
                      </a:moveTo>
                      <a:lnTo>
                        <a:pt x="118" y="577"/>
                      </a:lnTo>
                      <a:lnTo>
                        <a:pt x="600" y="97"/>
                      </a:lnTo>
                      <a:lnTo>
                        <a:pt x="503" y="0"/>
                      </a:lnTo>
                      <a:lnTo>
                        <a:pt x="21" y="48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06" name="Freeform 119"/>
                <p:cNvSpPr>
                  <a:spLocks/>
                </p:cNvSpPr>
                <p:nvPr/>
              </p:nvSpPr>
              <p:spPr bwMode="auto">
                <a:xfrm>
                  <a:off x="6703" y="2167"/>
                  <a:ext cx="8" cy="72"/>
                </a:xfrm>
                <a:custGeom>
                  <a:avLst/>
                  <a:gdLst>
                    <a:gd name="T0" fmla="*/ 0 w 139"/>
                    <a:gd name="T1" fmla="*/ 0 h 1280"/>
                    <a:gd name="T2" fmla="*/ 0 w 139"/>
                    <a:gd name="T3" fmla="*/ 0 h 1280"/>
                    <a:gd name="T4" fmla="*/ 0 w 139"/>
                    <a:gd name="T5" fmla="*/ 0 h 1280"/>
                    <a:gd name="T6" fmla="*/ 0 w 139"/>
                    <a:gd name="T7" fmla="*/ 0 h 1280"/>
                    <a:gd name="T8" fmla="*/ 0 w 139"/>
                    <a:gd name="T9" fmla="*/ 0 h 1280"/>
                    <a:gd name="T10" fmla="*/ 0 w 139"/>
                    <a:gd name="T11" fmla="*/ 0 h 12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0"/>
                    <a:gd name="T20" fmla="*/ 139 w 139"/>
                    <a:gd name="T21" fmla="*/ 1280 h 12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0">
                      <a:moveTo>
                        <a:pt x="119" y="1280"/>
                      </a:moveTo>
                      <a:lnTo>
                        <a:pt x="139" y="1232"/>
                      </a:ln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1" y="1232"/>
                      </a:lnTo>
                      <a:lnTo>
                        <a:pt x="119" y="128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07" name="Freeform 120"/>
                <p:cNvSpPr>
                  <a:spLocks/>
                </p:cNvSpPr>
                <p:nvPr/>
              </p:nvSpPr>
              <p:spPr bwMode="auto">
                <a:xfrm>
                  <a:off x="6558" y="2141"/>
                  <a:ext cx="175" cy="25"/>
                </a:xfrm>
                <a:custGeom>
                  <a:avLst/>
                  <a:gdLst>
                    <a:gd name="T0" fmla="*/ 0 w 3136"/>
                    <a:gd name="T1" fmla="*/ 0 h 460"/>
                    <a:gd name="T2" fmla="*/ 0 w 3136"/>
                    <a:gd name="T3" fmla="*/ 0 h 460"/>
                    <a:gd name="T4" fmla="*/ 0 w 3136"/>
                    <a:gd name="T5" fmla="*/ 0 h 460"/>
                    <a:gd name="T6" fmla="*/ 0 w 3136"/>
                    <a:gd name="T7" fmla="*/ 0 h 460"/>
                    <a:gd name="T8" fmla="*/ 0 w 3136"/>
                    <a:gd name="T9" fmla="*/ 0 h 4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36"/>
                    <a:gd name="T16" fmla="*/ 0 h 460"/>
                    <a:gd name="T17" fmla="*/ 3136 w 3136"/>
                    <a:gd name="T18" fmla="*/ 460 h 4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36" h="460">
                      <a:moveTo>
                        <a:pt x="0" y="460"/>
                      </a:moveTo>
                      <a:lnTo>
                        <a:pt x="458" y="0"/>
                      </a:lnTo>
                      <a:lnTo>
                        <a:pt x="3136" y="0"/>
                      </a:lnTo>
                      <a:lnTo>
                        <a:pt x="2676" y="460"/>
                      </a:lnTo>
                      <a:lnTo>
                        <a:pt x="0" y="460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08" name="Freeform 121"/>
                <p:cNvSpPr>
                  <a:spLocks/>
                </p:cNvSpPr>
                <p:nvPr/>
              </p:nvSpPr>
              <p:spPr bwMode="auto">
                <a:xfrm>
                  <a:off x="6556" y="2137"/>
                  <a:ext cx="31" cy="32"/>
                </a:xfrm>
                <a:custGeom>
                  <a:avLst/>
                  <a:gdLst>
                    <a:gd name="T0" fmla="*/ 0 w 555"/>
                    <a:gd name="T1" fmla="*/ 0 h 577"/>
                    <a:gd name="T2" fmla="*/ 0 w 555"/>
                    <a:gd name="T3" fmla="*/ 0 h 577"/>
                    <a:gd name="T4" fmla="*/ 0 w 555"/>
                    <a:gd name="T5" fmla="*/ 0 h 577"/>
                    <a:gd name="T6" fmla="*/ 0 w 555"/>
                    <a:gd name="T7" fmla="*/ 0 h 577"/>
                    <a:gd name="T8" fmla="*/ 0 w 555"/>
                    <a:gd name="T9" fmla="*/ 0 h 577"/>
                    <a:gd name="T10" fmla="*/ 0 w 555"/>
                    <a:gd name="T11" fmla="*/ 0 h 5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5"/>
                    <a:gd name="T19" fmla="*/ 0 h 577"/>
                    <a:gd name="T20" fmla="*/ 555 w 555"/>
                    <a:gd name="T21" fmla="*/ 577 h 5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5" h="577">
                      <a:moveTo>
                        <a:pt x="506" y="0"/>
                      </a:moveTo>
                      <a:lnTo>
                        <a:pt x="458" y="20"/>
                      </a:lnTo>
                      <a:lnTo>
                        <a:pt x="0" y="480"/>
                      </a:lnTo>
                      <a:lnTo>
                        <a:pt x="97" y="577"/>
                      </a:lnTo>
                      <a:lnTo>
                        <a:pt x="555" y="117"/>
                      </a:lnTo>
                      <a:lnTo>
                        <a:pt x="506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09" name="Freeform 122"/>
                <p:cNvSpPr>
                  <a:spLocks/>
                </p:cNvSpPr>
                <p:nvPr/>
              </p:nvSpPr>
              <p:spPr bwMode="auto">
                <a:xfrm>
                  <a:off x="6584" y="2137"/>
                  <a:ext cx="151" cy="8"/>
                </a:xfrm>
                <a:custGeom>
                  <a:avLst/>
                  <a:gdLst>
                    <a:gd name="T0" fmla="*/ 0 w 2727"/>
                    <a:gd name="T1" fmla="*/ 0 h 138"/>
                    <a:gd name="T2" fmla="*/ 0 w 2727"/>
                    <a:gd name="T3" fmla="*/ 0 h 138"/>
                    <a:gd name="T4" fmla="*/ 0 w 2727"/>
                    <a:gd name="T5" fmla="*/ 0 h 138"/>
                    <a:gd name="T6" fmla="*/ 0 w 2727"/>
                    <a:gd name="T7" fmla="*/ 0 h 138"/>
                    <a:gd name="T8" fmla="*/ 0 w 2727"/>
                    <a:gd name="T9" fmla="*/ 0 h 138"/>
                    <a:gd name="T10" fmla="*/ 0 w 2727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7"/>
                    <a:gd name="T19" fmla="*/ 0 h 138"/>
                    <a:gd name="T20" fmla="*/ 2727 w 2727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7" h="138">
                      <a:moveTo>
                        <a:pt x="2727" y="117"/>
                      </a:moveTo>
                      <a:lnTo>
                        <a:pt x="2678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78" y="138"/>
                      </a:lnTo>
                      <a:lnTo>
                        <a:pt x="2727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10" name="Freeform 123"/>
                <p:cNvSpPr>
                  <a:spLocks/>
                </p:cNvSpPr>
                <p:nvPr/>
              </p:nvSpPr>
              <p:spPr bwMode="auto">
                <a:xfrm>
                  <a:off x="6704" y="2138"/>
                  <a:ext cx="31" cy="32"/>
                </a:xfrm>
                <a:custGeom>
                  <a:avLst/>
                  <a:gdLst>
                    <a:gd name="T0" fmla="*/ 0 w 559"/>
                    <a:gd name="T1" fmla="*/ 0 h 578"/>
                    <a:gd name="T2" fmla="*/ 0 w 559"/>
                    <a:gd name="T3" fmla="*/ 0 h 578"/>
                    <a:gd name="T4" fmla="*/ 0 w 559"/>
                    <a:gd name="T5" fmla="*/ 0 h 578"/>
                    <a:gd name="T6" fmla="*/ 0 w 559"/>
                    <a:gd name="T7" fmla="*/ 0 h 578"/>
                    <a:gd name="T8" fmla="*/ 0 w 559"/>
                    <a:gd name="T9" fmla="*/ 0 h 578"/>
                    <a:gd name="T10" fmla="*/ 0 w 559"/>
                    <a:gd name="T11" fmla="*/ 0 h 5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9"/>
                    <a:gd name="T19" fmla="*/ 0 h 578"/>
                    <a:gd name="T20" fmla="*/ 559 w 559"/>
                    <a:gd name="T21" fmla="*/ 578 h 57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9" h="578">
                      <a:moveTo>
                        <a:pt x="50" y="578"/>
                      </a:moveTo>
                      <a:lnTo>
                        <a:pt x="99" y="558"/>
                      </a:lnTo>
                      <a:lnTo>
                        <a:pt x="559" y="97"/>
                      </a:lnTo>
                      <a:lnTo>
                        <a:pt x="461" y="0"/>
                      </a:lnTo>
                      <a:lnTo>
                        <a:pt x="0" y="460"/>
                      </a:lnTo>
                      <a:lnTo>
                        <a:pt x="50" y="57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11" name="Freeform 124"/>
                <p:cNvSpPr>
                  <a:spLocks/>
                </p:cNvSpPr>
                <p:nvPr/>
              </p:nvSpPr>
              <p:spPr bwMode="auto">
                <a:xfrm>
                  <a:off x="6556" y="2163"/>
                  <a:ext cx="151" cy="7"/>
                </a:xfrm>
                <a:custGeom>
                  <a:avLst/>
                  <a:gdLst>
                    <a:gd name="T0" fmla="*/ 0 w 2724"/>
                    <a:gd name="T1" fmla="*/ 0 h 138"/>
                    <a:gd name="T2" fmla="*/ 0 w 2724"/>
                    <a:gd name="T3" fmla="*/ 0 h 138"/>
                    <a:gd name="T4" fmla="*/ 0 w 2724"/>
                    <a:gd name="T5" fmla="*/ 0 h 138"/>
                    <a:gd name="T6" fmla="*/ 0 w 2724"/>
                    <a:gd name="T7" fmla="*/ 0 h 138"/>
                    <a:gd name="T8" fmla="*/ 0 w 2724"/>
                    <a:gd name="T9" fmla="*/ 0 h 138"/>
                    <a:gd name="T10" fmla="*/ 0 w 2724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4"/>
                    <a:gd name="T19" fmla="*/ 0 h 138"/>
                    <a:gd name="T20" fmla="*/ 2724 w 2724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4" h="138">
                      <a:moveTo>
                        <a:pt x="0" y="20"/>
                      </a:moveTo>
                      <a:lnTo>
                        <a:pt x="48" y="138"/>
                      </a:lnTo>
                      <a:lnTo>
                        <a:pt x="2724" y="138"/>
                      </a:lnTo>
                      <a:lnTo>
                        <a:pt x="2724" y="0"/>
                      </a:lnTo>
                      <a:lnTo>
                        <a:pt x="48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12" name="Freeform 125"/>
                <p:cNvSpPr>
                  <a:spLocks/>
                </p:cNvSpPr>
                <p:nvPr/>
              </p:nvSpPr>
              <p:spPr bwMode="auto">
                <a:xfrm>
                  <a:off x="6385" y="2166"/>
                  <a:ext cx="174" cy="27"/>
                </a:xfrm>
                <a:custGeom>
                  <a:avLst/>
                  <a:gdLst>
                    <a:gd name="T0" fmla="*/ 0 w 3147"/>
                    <a:gd name="T1" fmla="*/ 0 h 475"/>
                    <a:gd name="T2" fmla="*/ 0 w 3147"/>
                    <a:gd name="T3" fmla="*/ 0 h 475"/>
                    <a:gd name="T4" fmla="*/ 0 w 3147"/>
                    <a:gd name="T5" fmla="*/ 0 h 475"/>
                    <a:gd name="T6" fmla="*/ 0 w 3147"/>
                    <a:gd name="T7" fmla="*/ 0 h 475"/>
                    <a:gd name="T8" fmla="*/ 0 w 3147"/>
                    <a:gd name="T9" fmla="*/ 0 h 4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7"/>
                    <a:gd name="T16" fmla="*/ 0 h 475"/>
                    <a:gd name="T17" fmla="*/ 3147 w 3147"/>
                    <a:gd name="T18" fmla="*/ 475 h 4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7" h="475">
                      <a:moveTo>
                        <a:pt x="0" y="475"/>
                      </a:moveTo>
                      <a:lnTo>
                        <a:pt x="473" y="0"/>
                      </a:lnTo>
                      <a:lnTo>
                        <a:pt x="3147" y="0"/>
                      </a:lnTo>
                      <a:lnTo>
                        <a:pt x="2673" y="473"/>
                      </a:lnTo>
                      <a:lnTo>
                        <a:pt x="0" y="475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13" name="Freeform 126"/>
                <p:cNvSpPr>
                  <a:spLocks/>
                </p:cNvSpPr>
                <p:nvPr/>
              </p:nvSpPr>
              <p:spPr bwMode="auto">
                <a:xfrm>
                  <a:off x="6382" y="2162"/>
                  <a:ext cx="32" cy="33"/>
                </a:xfrm>
                <a:custGeom>
                  <a:avLst/>
                  <a:gdLst>
                    <a:gd name="T0" fmla="*/ 0 w 571"/>
                    <a:gd name="T1" fmla="*/ 0 h 592"/>
                    <a:gd name="T2" fmla="*/ 0 w 571"/>
                    <a:gd name="T3" fmla="*/ 0 h 592"/>
                    <a:gd name="T4" fmla="*/ 0 w 571"/>
                    <a:gd name="T5" fmla="*/ 0 h 592"/>
                    <a:gd name="T6" fmla="*/ 0 w 571"/>
                    <a:gd name="T7" fmla="*/ 0 h 592"/>
                    <a:gd name="T8" fmla="*/ 0 w 571"/>
                    <a:gd name="T9" fmla="*/ 0 h 592"/>
                    <a:gd name="T10" fmla="*/ 0 w 571"/>
                    <a:gd name="T11" fmla="*/ 0 h 5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1"/>
                    <a:gd name="T19" fmla="*/ 0 h 592"/>
                    <a:gd name="T20" fmla="*/ 571 w 571"/>
                    <a:gd name="T21" fmla="*/ 592 h 5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1" h="592">
                      <a:moveTo>
                        <a:pt x="521" y="0"/>
                      </a:moveTo>
                      <a:lnTo>
                        <a:pt x="473" y="20"/>
                      </a:lnTo>
                      <a:lnTo>
                        <a:pt x="0" y="495"/>
                      </a:lnTo>
                      <a:lnTo>
                        <a:pt x="97" y="592"/>
                      </a:lnTo>
                      <a:lnTo>
                        <a:pt x="571" y="117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14" name="Freeform 127"/>
                <p:cNvSpPr>
                  <a:spLocks/>
                </p:cNvSpPr>
                <p:nvPr/>
              </p:nvSpPr>
              <p:spPr bwMode="auto">
                <a:xfrm>
                  <a:off x="6411" y="2162"/>
                  <a:ext cx="151" cy="8"/>
                </a:xfrm>
                <a:custGeom>
                  <a:avLst/>
                  <a:gdLst>
                    <a:gd name="T0" fmla="*/ 0 w 2723"/>
                    <a:gd name="T1" fmla="*/ 0 h 138"/>
                    <a:gd name="T2" fmla="*/ 0 w 2723"/>
                    <a:gd name="T3" fmla="*/ 0 h 138"/>
                    <a:gd name="T4" fmla="*/ 0 w 2723"/>
                    <a:gd name="T5" fmla="*/ 0 h 138"/>
                    <a:gd name="T6" fmla="*/ 0 w 2723"/>
                    <a:gd name="T7" fmla="*/ 0 h 138"/>
                    <a:gd name="T8" fmla="*/ 0 w 2723"/>
                    <a:gd name="T9" fmla="*/ 0 h 138"/>
                    <a:gd name="T10" fmla="*/ 0 w 2723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3"/>
                    <a:gd name="T19" fmla="*/ 0 h 138"/>
                    <a:gd name="T20" fmla="*/ 2723 w 2723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3" h="138">
                      <a:moveTo>
                        <a:pt x="2723" y="117"/>
                      </a:moveTo>
                      <a:lnTo>
                        <a:pt x="2674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74" y="138"/>
                      </a:lnTo>
                      <a:lnTo>
                        <a:pt x="2723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15" name="Freeform 128"/>
                <p:cNvSpPr>
                  <a:spLocks/>
                </p:cNvSpPr>
                <p:nvPr/>
              </p:nvSpPr>
              <p:spPr bwMode="auto">
                <a:xfrm>
                  <a:off x="6530" y="2164"/>
                  <a:ext cx="32" cy="32"/>
                </a:xfrm>
                <a:custGeom>
                  <a:avLst/>
                  <a:gdLst>
                    <a:gd name="T0" fmla="*/ 0 w 571"/>
                    <a:gd name="T1" fmla="*/ 0 h 591"/>
                    <a:gd name="T2" fmla="*/ 0 w 571"/>
                    <a:gd name="T3" fmla="*/ 0 h 591"/>
                    <a:gd name="T4" fmla="*/ 0 w 571"/>
                    <a:gd name="T5" fmla="*/ 0 h 591"/>
                    <a:gd name="T6" fmla="*/ 0 w 571"/>
                    <a:gd name="T7" fmla="*/ 0 h 591"/>
                    <a:gd name="T8" fmla="*/ 0 w 571"/>
                    <a:gd name="T9" fmla="*/ 0 h 591"/>
                    <a:gd name="T10" fmla="*/ 0 w 571"/>
                    <a:gd name="T11" fmla="*/ 0 h 59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1"/>
                    <a:gd name="T19" fmla="*/ 0 h 591"/>
                    <a:gd name="T20" fmla="*/ 571 w 571"/>
                    <a:gd name="T21" fmla="*/ 591 h 59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1" h="591">
                      <a:moveTo>
                        <a:pt x="48" y="591"/>
                      </a:moveTo>
                      <a:lnTo>
                        <a:pt x="97" y="571"/>
                      </a:lnTo>
                      <a:lnTo>
                        <a:pt x="571" y="97"/>
                      </a:lnTo>
                      <a:lnTo>
                        <a:pt x="474" y="0"/>
                      </a:lnTo>
                      <a:lnTo>
                        <a:pt x="0" y="473"/>
                      </a:lnTo>
                      <a:lnTo>
                        <a:pt x="48" y="59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16" name="Freeform 129"/>
                <p:cNvSpPr>
                  <a:spLocks/>
                </p:cNvSpPr>
                <p:nvPr/>
              </p:nvSpPr>
              <p:spPr bwMode="auto">
                <a:xfrm>
                  <a:off x="6382" y="2189"/>
                  <a:ext cx="151" cy="8"/>
                </a:xfrm>
                <a:custGeom>
                  <a:avLst/>
                  <a:gdLst>
                    <a:gd name="T0" fmla="*/ 0 w 2721"/>
                    <a:gd name="T1" fmla="*/ 0 h 140"/>
                    <a:gd name="T2" fmla="*/ 0 w 2721"/>
                    <a:gd name="T3" fmla="*/ 0 h 140"/>
                    <a:gd name="T4" fmla="*/ 0 w 2721"/>
                    <a:gd name="T5" fmla="*/ 0 h 140"/>
                    <a:gd name="T6" fmla="*/ 0 w 2721"/>
                    <a:gd name="T7" fmla="*/ 0 h 140"/>
                    <a:gd name="T8" fmla="*/ 0 w 2721"/>
                    <a:gd name="T9" fmla="*/ 0 h 140"/>
                    <a:gd name="T10" fmla="*/ 0 w 2721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1"/>
                    <a:gd name="T19" fmla="*/ 0 h 140"/>
                    <a:gd name="T20" fmla="*/ 2721 w 2721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1" h="140">
                      <a:moveTo>
                        <a:pt x="0" y="22"/>
                      </a:moveTo>
                      <a:lnTo>
                        <a:pt x="48" y="140"/>
                      </a:lnTo>
                      <a:lnTo>
                        <a:pt x="2721" y="138"/>
                      </a:lnTo>
                      <a:lnTo>
                        <a:pt x="2721" y="0"/>
                      </a:lnTo>
                      <a:lnTo>
                        <a:pt x="48" y="2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17" name="Freeform 130"/>
                <p:cNvSpPr>
                  <a:spLocks/>
                </p:cNvSpPr>
                <p:nvPr/>
              </p:nvSpPr>
              <p:spPr bwMode="auto">
                <a:xfrm>
                  <a:off x="6413" y="2141"/>
                  <a:ext cx="171" cy="26"/>
                </a:xfrm>
                <a:custGeom>
                  <a:avLst/>
                  <a:gdLst>
                    <a:gd name="T0" fmla="*/ 0 w 3069"/>
                    <a:gd name="T1" fmla="*/ 0 h 463"/>
                    <a:gd name="T2" fmla="*/ 0 w 3069"/>
                    <a:gd name="T3" fmla="*/ 0 h 463"/>
                    <a:gd name="T4" fmla="*/ 0 w 3069"/>
                    <a:gd name="T5" fmla="*/ 0 h 463"/>
                    <a:gd name="T6" fmla="*/ 0 w 3069"/>
                    <a:gd name="T7" fmla="*/ 0 h 463"/>
                    <a:gd name="T8" fmla="*/ 0 w 3069"/>
                    <a:gd name="T9" fmla="*/ 0 h 4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9"/>
                    <a:gd name="T16" fmla="*/ 0 h 463"/>
                    <a:gd name="T17" fmla="*/ 3069 w 3069"/>
                    <a:gd name="T18" fmla="*/ 463 h 4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9" h="463">
                      <a:moveTo>
                        <a:pt x="0" y="461"/>
                      </a:moveTo>
                      <a:lnTo>
                        <a:pt x="459" y="0"/>
                      </a:lnTo>
                      <a:lnTo>
                        <a:pt x="3069" y="0"/>
                      </a:lnTo>
                      <a:lnTo>
                        <a:pt x="2609" y="463"/>
                      </a:lnTo>
                      <a:lnTo>
                        <a:pt x="0" y="461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18" name="Freeform 131"/>
                <p:cNvSpPr>
                  <a:spLocks/>
                </p:cNvSpPr>
                <p:nvPr/>
              </p:nvSpPr>
              <p:spPr bwMode="auto">
                <a:xfrm>
                  <a:off x="6411" y="2137"/>
                  <a:ext cx="31" cy="32"/>
                </a:xfrm>
                <a:custGeom>
                  <a:avLst/>
                  <a:gdLst>
                    <a:gd name="T0" fmla="*/ 0 w 556"/>
                    <a:gd name="T1" fmla="*/ 0 h 578"/>
                    <a:gd name="T2" fmla="*/ 0 w 556"/>
                    <a:gd name="T3" fmla="*/ 0 h 578"/>
                    <a:gd name="T4" fmla="*/ 0 w 556"/>
                    <a:gd name="T5" fmla="*/ 0 h 578"/>
                    <a:gd name="T6" fmla="*/ 0 w 556"/>
                    <a:gd name="T7" fmla="*/ 0 h 578"/>
                    <a:gd name="T8" fmla="*/ 0 w 556"/>
                    <a:gd name="T9" fmla="*/ 0 h 578"/>
                    <a:gd name="T10" fmla="*/ 0 w 556"/>
                    <a:gd name="T11" fmla="*/ 0 h 5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6"/>
                    <a:gd name="T19" fmla="*/ 0 h 578"/>
                    <a:gd name="T20" fmla="*/ 556 w 556"/>
                    <a:gd name="T21" fmla="*/ 578 h 57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6" h="578">
                      <a:moveTo>
                        <a:pt x="507" y="0"/>
                      </a:moveTo>
                      <a:lnTo>
                        <a:pt x="458" y="21"/>
                      </a:lnTo>
                      <a:lnTo>
                        <a:pt x="0" y="481"/>
                      </a:lnTo>
                      <a:lnTo>
                        <a:pt x="98" y="578"/>
                      </a:lnTo>
                      <a:lnTo>
                        <a:pt x="556" y="117"/>
                      </a:lnTo>
                      <a:lnTo>
                        <a:pt x="507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19" name="Freeform 132"/>
                <p:cNvSpPr>
                  <a:spLocks/>
                </p:cNvSpPr>
                <p:nvPr/>
              </p:nvSpPr>
              <p:spPr bwMode="auto">
                <a:xfrm>
                  <a:off x="6439" y="2137"/>
                  <a:ext cx="148" cy="8"/>
                </a:xfrm>
                <a:custGeom>
                  <a:avLst/>
                  <a:gdLst>
                    <a:gd name="T0" fmla="*/ 0 w 2659"/>
                    <a:gd name="T1" fmla="*/ 0 h 138"/>
                    <a:gd name="T2" fmla="*/ 0 w 2659"/>
                    <a:gd name="T3" fmla="*/ 0 h 138"/>
                    <a:gd name="T4" fmla="*/ 0 w 2659"/>
                    <a:gd name="T5" fmla="*/ 0 h 138"/>
                    <a:gd name="T6" fmla="*/ 0 w 2659"/>
                    <a:gd name="T7" fmla="*/ 0 h 138"/>
                    <a:gd name="T8" fmla="*/ 0 w 2659"/>
                    <a:gd name="T9" fmla="*/ 0 h 138"/>
                    <a:gd name="T10" fmla="*/ 0 w 2659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59"/>
                    <a:gd name="T19" fmla="*/ 0 h 138"/>
                    <a:gd name="T20" fmla="*/ 2659 w 2659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59" h="138">
                      <a:moveTo>
                        <a:pt x="2659" y="117"/>
                      </a:moveTo>
                      <a:lnTo>
                        <a:pt x="2610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10" y="138"/>
                      </a:lnTo>
                      <a:lnTo>
                        <a:pt x="2659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20" name="Freeform 133"/>
                <p:cNvSpPr>
                  <a:spLocks/>
                </p:cNvSpPr>
                <p:nvPr/>
              </p:nvSpPr>
              <p:spPr bwMode="auto">
                <a:xfrm>
                  <a:off x="6556" y="2138"/>
                  <a:ext cx="31" cy="32"/>
                </a:xfrm>
                <a:custGeom>
                  <a:avLst/>
                  <a:gdLst>
                    <a:gd name="T0" fmla="*/ 0 w 557"/>
                    <a:gd name="T1" fmla="*/ 0 h 580"/>
                    <a:gd name="T2" fmla="*/ 0 w 557"/>
                    <a:gd name="T3" fmla="*/ 0 h 580"/>
                    <a:gd name="T4" fmla="*/ 0 w 557"/>
                    <a:gd name="T5" fmla="*/ 0 h 580"/>
                    <a:gd name="T6" fmla="*/ 0 w 557"/>
                    <a:gd name="T7" fmla="*/ 0 h 580"/>
                    <a:gd name="T8" fmla="*/ 0 w 557"/>
                    <a:gd name="T9" fmla="*/ 0 h 580"/>
                    <a:gd name="T10" fmla="*/ 0 w 557"/>
                    <a:gd name="T11" fmla="*/ 0 h 5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7"/>
                    <a:gd name="T19" fmla="*/ 0 h 580"/>
                    <a:gd name="T20" fmla="*/ 557 w 557"/>
                    <a:gd name="T21" fmla="*/ 580 h 5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7" h="580">
                      <a:moveTo>
                        <a:pt x="48" y="580"/>
                      </a:moveTo>
                      <a:lnTo>
                        <a:pt x="97" y="559"/>
                      </a:lnTo>
                      <a:lnTo>
                        <a:pt x="557" y="96"/>
                      </a:lnTo>
                      <a:lnTo>
                        <a:pt x="460" y="0"/>
                      </a:lnTo>
                      <a:lnTo>
                        <a:pt x="0" y="462"/>
                      </a:lnTo>
                      <a:lnTo>
                        <a:pt x="48" y="58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21" name="Freeform 134"/>
                <p:cNvSpPr>
                  <a:spLocks/>
                </p:cNvSpPr>
                <p:nvPr/>
              </p:nvSpPr>
              <p:spPr bwMode="auto">
                <a:xfrm>
                  <a:off x="6411" y="2163"/>
                  <a:ext cx="147" cy="7"/>
                </a:xfrm>
                <a:custGeom>
                  <a:avLst/>
                  <a:gdLst>
                    <a:gd name="T0" fmla="*/ 0 w 2657"/>
                    <a:gd name="T1" fmla="*/ 0 h 140"/>
                    <a:gd name="T2" fmla="*/ 0 w 2657"/>
                    <a:gd name="T3" fmla="*/ 0 h 140"/>
                    <a:gd name="T4" fmla="*/ 0 w 2657"/>
                    <a:gd name="T5" fmla="*/ 0 h 140"/>
                    <a:gd name="T6" fmla="*/ 0 w 2657"/>
                    <a:gd name="T7" fmla="*/ 0 h 140"/>
                    <a:gd name="T8" fmla="*/ 0 w 2657"/>
                    <a:gd name="T9" fmla="*/ 0 h 140"/>
                    <a:gd name="T10" fmla="*/ 0 w 2657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57"/>
                    <a:gd name="T19" fmla="*/ 0 h 140"/>
                    <a:gd name="T20" fmla="*/ 2657 w 2657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57" h="140">
                      <a:moveTo>
                        <a:pt x="0" y="20"/>
                      </a:moveTo>
                      <a:lnTo>
                        <a:pt x="48" y="138"/>
                      </a:lnTo>
                      <a:lnTo>
                        <a:pt x="2657" y="140"/>
                      </a:lnTo>
                      <a:lnTo>
                        <a:pt x="2657" y="1"/>
                      </a:lnTo>
                      <a:lnTo>
                        <a:pt x="48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22" name="Freeform 135"/>
                <p:cNvSpPr>
                  <a:spLocks/>
                </p:cNvSpPr>
                <p:nvPr/>
              </p:nvSpPr>
              <p:spPr bwMode="auto">
                <a:xfrm>
                  <a:off x="6241" y="2166"/>
                  <a:ext cx="173" cy="27"/>
                </a:xfrm>
                <a:custGeom>
                  <a:avLst/>
                  <a:gdLst>
                    <a:gd name="T0" fmla="*/ 0 w 3108"/>
                    <a:gd name="T1" fmla="*/ 0 h 475"/>
                    <a:gd name="T2" fmla="*/ 0 w 3108"/>
                    <a:gd name="T3" fmla="*/ 0 h 475"/>
                    <a:gd name="T4" fmla="*/ 0 w 3108"/>
                    <a:gd name="T5" fmla="*/ 0 h 475"/>
                    <a:gd name="T6" fmla="*/ 0 w 3108"/>
                    <a:gd name="T7" fmla="*/ 0 h 475"/>
                    <a:gd name="T8" fmla="*/ 0 w 3108"/>
                    <a:gd name="T9" fmla="*/ 0 h 4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08"/>
                    <a:gd name="T16" fmla="*/ 0 h 475"/>
                    <a:gd name="T17" fmla="*/ 3108 w 3108"/>
                    <a:gd name="T18" fmla="*/ 475 h 4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08" h="475">
                      <a:moveTo>
                        <a:pt x="0" y="475"/>
                      </a:moveTo>
                      <a:lnTo>
                        <a:pt x="474" y="0"/>
                      </a:lnTo>
                      <a:lnTo>
                        <a:pt x="3108" y="0"/>
                      </a:lnTo>
                      <a:lnTo>
                        <a:pt x="2636" y="471"/>
                      </a:lnTo>
                      <a:lnTo>
                        <a:pt x="0" y="475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23" name="Freeform 136"/>
                <p:cNvSpPr>
                  <a:spLocks/>
                </p:cNvSpPr>
                <p:nvPr/>
              </p:nvSpPr>
              <p:spPr bwMode="auto">
                <a:xfrm>
                  <a:off x="6238" y="2163"/>
                  <a:ext cx="32" cy="32"/>
                </a:xfrm>
                <a:custGeom>
                  <a:avLst/>
                  <a:gdLst>
                    <a:gd name="T0" fmla="*/ 0 w 572"/>
                    <a:gd name="T1" fmla="*/ 0 h 592"/>
                    <a:gd name="T2" fmla="*/ 0 w 572"/>
                    <a:gd name="T3" fmla="*/ 0 h 592"/>
                    <a:gd name="T4" fmla="*/ 0 w 572"/>
                    <a:gd name="T5" fmla="*/ 0 h 592"/>
                    <a:gd name="T6" fmla="*/ 0 w 572"/>
                    <a:gd name="T7" fmla="*/ 0 h 592"/>
                    <a:gd name="T8" fmla="*/ 0 w 572"/>
                    <a:gd name="T9" fmla="*/ 0 h 592"/>
                    <a:gd name="T10" fmla="*/ 0 w 572"/>
                    <a:gd name="T11" fmla="*/ 0 h 5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2"/>
                    <a:gd name="T19" fmla="*/ 0 h 592"/>
                    <a:gd name="T20" fmla="*/ 572 w 572"/>
                    <a:gd name="T21" fmla="*/ 592 h 5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2" h="592">
                      <a:moveTo>
                        <a:pt x="523" y="0"/>
                      </a:moveTo>
                      <a:lnTo>
                        <a:pt x="474" y="20"/>
                      </a:lnTo>
                      <a:lnTo>
                        <a:pt x="0" y="495"/>
                      </a:lnTo>
                      <a:lnTo>
                        <a:pt x="97" y="592"/>
                      </a:lnTo>
                      <a:lnTo>
                        <a:pt x="572" y="117"/>
                      </a:lnTo>
                      <a:lnTo>
                        <a:pt x="523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24" name="Freeform 137"/>
                <p:cNvSpPr>
                  <a:spLocks/>
                </p:cNvSpPr>
                <p:nvPr/>
              </p:nvSpPr>
              <p:spPr bwMode="auto">
                <a:xfrm>
                  <a:off x="6267" y="2163"/>
                  <a:ext cx="149" cy="7"/>
                </a:xfrm>
                <a:custGeom>
                  <a:avLst/>
                  <a:gdLst>
                    <a:gd name="T0" fmla="*/ 0 w 2683"/>
                    <a:gd name="T1" fmla="*/ 0 h 138"/>
                    <a:gd name="T2" fmla="*/ 0 w 2683"/>
                    <a:gd name="T3" fmla="*/ 0 h 138"/>
                    <a:gd name="T4" fmla="*/ 0 w 2683"/>
                    <a:gd name="T5" fmla="*/ 0 h 138"/>
                    <a:gd name="T6" fmla="*/ 0 w 2683"/>
                    <a:gd name="T7" fmla="*/ 0 h 138"/>
                    <a:gd name="T8" fmla="*/ 0 w 2683"/>
                    <a:gd name="T9" fmla="*/ 0 h 138"/>
                    <a:gd name="T10" fmla="*/ 0 w 2683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3"/>
                    <a:gd name="T19" fmla="*/ 0 h 138"/>
                    <a:gd name="T20" fmla="*/ 2683 w 2683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3" h="138">
                      <a:moveTo>
                        <a:pt x="2683" y="117"/>
                      </a:moveTo>
                      <a:lnTo>
                        <a:pt x="2634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34" y="138"/>
                      </a:lnTo>
                      <a:lnTo>
                        <a:pt x="2683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25" name="Freeform 138"/>
                <p:cNvSpPr>
                  <a:spLocks/>
                </p:cNvSpPr>
                <p:nvPr/>
              </p:nvSpPr>
              <p:spPr bwMode="auto">
                <a:xfrm>
                  <a:off x="6385" y="2164"/>
                  <a:ext cx="31" cy="32"/>
                </a:xfrm>
                <a:custGeom>
                  <a:avLst/>
                  <a:gdLst>
                    <a:gd name="T0" fmla="*/ 0 w 570"/>
                    <a:gd name="T1" fmla="*/ 0 h 589"/>
                    <a:gd name="T2" fmla="*/ 0 w 570"/>
                    <a:gd name="T3" fmla="*/ 0 h 589"/>
                    <a:gd name="T4" fmla="*/ 0 w 570"/>
                    <a:gd name="T5" fmla="*/ 0 h 589"/>
                    <a:gd name="T6" fmla="*/ 0 w 570"/>
                    <a:gd name="T7" fmla="*/ 0 h 589"/>
                    <a:gd name="T8" fmla="*/ 0 w 570"/>
                    <a:gd name="T9" fmla="*/ 0 h 589"/>
                    <a:gd name="T10" fmla="*/ 0 w 570"/>
                    <a:gd name="T11" fmla="*/ 0 h 5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0"/>
                    <a:gd name="T19" fmla="*/ 0 h 589"/>
                    <a:gd name="T20" fmla="*/ 570 w 570"/>
                    <a:gd name="T21" fmla="*/ 589 h 5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0" h="589">
                      <a:moveTo>
                        <a:pt x="49" y="589"/>
                      </a:moveTo>
                      <a:lnTo>
                        <a:pt x="98" y="569"/>
                      </a:lnTo>
                      <a:lnTo>
                        <a:pt x="570" y="97"/>
                      </a:lnTo>
                      <a:lnTo>
                        <a:pt x="472" y="0"/>
                      </a:lnTo>
                      <a:lnTo>
                        <a:pt x="0" y="471"/>
                      </a:lnTo>
                      <a:lnTo>
                        <a:pt x="49" y="58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26" name="Freeform 139"/>
                <p:cNvSpPr>
                  <a:spLocks/>
                </p:cNvSpPr>
                <p:nvPr/>
              </p:nvSpPr>
              <p:spPr bwMode="auto">
                <a:xfrm>
                  <a:off x="6238" y="2189"/>
                  <a:ext cx="149" cy="8"/>
                </a:xfrm>
                <a:custGeom>
                  <a:avLst/>
                  <a:gdLst>
                    <a:gd name="T0" fmla="*/ 0 w 2685"/>
                    <a:gd name="T1" fmla="*/ 0 h 142"/>
                    <a:gd name="T2" fmla="*/ 0 w 2685"/>
                    <a:gd name="T3" fmla="*/ 0 h 142"/>
                    <a:gd name="T4" fmla="*/ 0 w 2685"/>
                    <a:gd name="T5" fmla="*/ 0 h 142"/>
                    <a:gd name="T6" fmla="*/ 0 w 2685"/>
                    <a:gd name="T7" fmla="*/ 0 h 142"/>
                    <a:gd name="T8" fmla="*/ 0 w 2685"/>
                    <a:gd name="T9" fmla="*/ 0 h 142"/>
                    <a:gd name="T10" fmla="*/ 0 w 2685"/>
                    <a:gd name="T11" fmla="*/ 0 h 1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5"/>
                    <a:gd name="T19" fmla="*/ 0 h 142"/>
                    <a:gd name="T20" fmla="*/ 2685 w 2685"/>
                    <a:gd name="T21" fmla="*/ 142 h 14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5" h="142">
                      <a:moveTo>
                        <a:pt x="0" y="24"/>
                      </a:moveTo>
                      <a:lnTo>
                        <a:pt x="49" y="142"/>
                      </a:lnTo>
                      <a:lnTo>
                        <a:pt x="2685" y="138"/>
                      </a:lnTo>
                      <a:lnTo>
                        <a:pt x="2685" y="0"/>
                      </a:lnTo>
                      <a:lnTo>
                        <a:pt x="49" y="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27" name="Freeform 140"/>
                <p:cNvSpPr>
                  <a:spLocks/>
                </p:cNvSpPr>
                <p:nvPr/>
              </p:nvSpPr>
              <p:spPr bwMode="auto">
                <a:xfrm>
                  <a:off x="6267" y="2141"/>
                  <a:ext cx="172" cy="25"/>
                </a:xfrm>
                <a:custGeom>
                  <a:avLst/>
                  <a:gdLst>
                    <a:gd name="T0" fmla="*/ 0 w 3096"/>
                    <a:gd name="T1" fmla="*/ 0 h 460"/>
                    <a:gd name="T2" fmla="*/ 0 w 3096"/>
                    <a:gd name="T3" fmla="*/ 0 h 460"/>
                    <a:gd name="T4" fmla="*/ 0 w 3096"/>
                    <a:gd name="T5" fmla="*/ 0 h 460"/>
                    <a:gd name="T6" fmla="*/ 0 w 3096"/>
                    <a:gd name="T7" fmla="*/ 0 h 460"/>
                    <a:gd name="T8" fmla="*/ 0 w 3096"/>
                    <a:gd name="T9" fmla="*/ 0 h 4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96"/>
                    <a:gd name="T16" fmla="*/ 0 h 460"/>
                    <a:gd name="T17" fmla="*/ 3096 w 3096"/>
                    <a:gd name="T18" fmla="*/ 460 h 4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96" h="460">
                      <a:moveTo>
                        <a:pt x="0" y="460"/>
                      </a:moveTo>
                      <a:lnTo>
                        <a:pt x="458" y="0"/>
                      </a:lnTo>
                      <a:lnTo>
                        <a:pt x="3096" y="0"/>
                      </a:lnTo>
                      <a:lnTo>
                        <a:pt x="2635" y="460"/>
                      </a:lnTo>
                      <a:lnTo>
                        <a:pt x="0" y="460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28" name="Freeform 141"/>
                <p:cNvSpPr>
                  <a:spLocks/>
                </p:cNvSpPr>
                <p:nvPr/>
              </p:nvSpPr>
              <p:spPr bwMode="auto">
                <a:xfrm>
                  <a:off x="6264" y="2137"/>
                  <a:ext cx="31" cy="32"/>
                </a:xfrm>
                <a:custGeom>
                  <a:avLst/>
                  <a:gdLst>
                    <a:gd name="T0" fmla="*/ 0 w 556"/>
                    <a:gd name="T1" fmla="*/ 0 h 577"/>
                    <a:gd name="T2" fmla="*/ 0 w 556"/>
                    <a:gd name="T3" fmla="*/ 0 h 577"/>
                    <a:gd name="T4" fmla="*/ 0 w 556"/>
                    <a:gd name="T5" fmla="*/ 0 h 577"/>
                    <a:gd name="T6" fmla="*/ 0 w 556"/>
                    <a:gd name="T7" fmla="*/ 0 h 577"/>
                    <a:gd name="T8" fmla="*/ 0 w 556"/>
                    <a:gd name="T9" fmla="*/ 0 h 577"/>
                    <a:gd name="T10" fmla="*/ 0 w 556"/>
                    <a:gd name="T11" fmla="*/ 0 h 5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6"/>
                    <a:gd name="T19" fmla="*/ 0 h 577"/>
                    <a:gd name="T20" fmla="*/ 556 w 556"/>
                    <a:gd name="T21" fmla="*/ 577 h 5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6" h="577">
                      <a:moveTo>
                        <a:pt x="507" y="0"/>
                      </a:moveTo>
                      <a:lnTo>
                        <a:pt x="458" y="20"/>
                      </a:lnTo>
                      <a:lnTo>
                        <a:pt x="0" y="480"/>
                      </a:lnTo>
                      <a:lnTo>
                        <a:pt x="98" y="577"/>
                      </a:lnTo>
                      <a:lnTo>
                        <a:pt x="556" y="117"/>
                      </a:lnTo>
                      <a:lnTo>
                        <a:pt x="507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29" name="Freeform 142"/>
                <p:cNvSpPr>
                  <a:spLocks/>
                </p:cNvSpPr>
                <p:nvPr/>
              </p:nvSpPr>
              <p:spPr bwMode="auto">
                <a:xfrm>
                  <a:off x="6292" y="2137"/>
                  <a:ext cx="150" cy="8"/>
                </a:xfrm>
                <a:custGeom>
                  <a:avLst/>
                  <a:gdLst>
                    <a:gd name="T0" fmla="*/ 0 w 2687"/>
                    <a:gd name="T1" fmla="*/ 0 h 138"/>
                    <a:gd name="T2" fmla="*/ 0 w 2687"/>
                    <a:gd name="T3" fmla="*/ 0 h 138"/>
                    <a:gd name="T4" fmla="*/ 0 w 2687"/>
                    <a:gd name="T5" fmla="*/ 0 h 138"/>
                    <a:gd name="T6" fmla="*/ 0 w 2687"/>
                    <a:gd name="T7" fmla="*/ 0 h 138"/>
                    <a:gd name="T8" fmla="*/ 0 w 2687"/>
                    <a:gd name="T9" fmla="*/ 0 h 138"/>
                    <a:gd name="T10" fmla="*/ 0 w 2687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7"/>
                    <a:gd name="T19" fmla="*/ 0 h 138"/>
                    <a:gd name="T20" fmla="*/ 2687 w 2687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7" h="138">
                      <a:moveTo>
                        <a:pt x="2687" y="117"/>
                      </a:moveTo>
                      <a:lnTo>
                        <a:pt x="2638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38" y="138"/>
                      </a:lnTo>
                      <a:lnTo>
                        <a:pt x="2687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30" name="Freeform 143"/>
                <p:cNvSpPr>
                  <a:spLocks/>
                </p:cNvSpPr>
                <p:nvPr/>
              </p:nvSpPr>
              <p:spPr bwMode="auto">
                <a:xfrm>
                  <a:off x="6411" y="2138"/>
                  <a:ext cx="31" cy="32"/>
                </a:xfrm>
                <a:custGeom>
                  <a:avLst/>
                  <a:gdLst>
                    <a:gd name="T0" fmla="*/ 0 w 558"/>
                    <a:gd name="T1" fmla="*/ 0 h 578"/>
                    <a:gd name="T2" fmla="*/ 0 w 558"/>
                    <a:gd name="T3" fmla="*/ 0 h 578"/>
                    <a:gd name="T4" fmla="*/ 0 w 558"/>
                    <a:gd name="T5" fmla="*/ 0 h 578"/>
                    <a:gd name="T6" fmla="*/ 0 w 558"/>
                    <a:gd name="T7" fmla="*/ 0 h 578"/>
                    <a:gd name="T8" fmla="*/ 0 w 558"/>
                    <a:gd name="T9" fmla="*/ 0 h 578"/>
                    <a:gd name="T10" fmla="*/ 0 w 558"/>
                    <a:gd name="T11" fmla="*/ 0 h 5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8"/>
                    <a:gd name="T19" fmla="*/ 0 h 578"/>
                    <a:gd name="T20" fmla="*/ 558 w 558"/>
                    <a:gd name="T21" fmla="*/ 578 h 57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8" h="578">
                      <a:moveTo>
                        <a:pt x="48" y="578"/>
                      </a:moveTo>
                      <a:lnTo>
                        <a:pt x="98" y="558"/>
                      </a:lnTo>
                      <a:lnTo>
                        <a:pt x="558" y="97"/>
                      </a:lnTo>
                      <a:lnTo>
                        <a:pt x="461" y="0"/>
                      </a:lnTo>
                      <a:lnTo>
                        <a:pt x="0" y="460"/>
                      </a:lnTo>
                      <a:lnTo>
                        <a:pt x="48" y="57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31" name="Freeform 144"/>
                <p:cNvSpPr>
                  <a:spLocks/>
                </p:cNvSpPr>
                <p:nvPr/>
              </p:nvSpPr>
              <p:spPr bwMode="auto">
                <a:xfrm>
                  <a:off x="6264" y="2163"/>
                  <a:ext cx="149" cy="7"/>
                </a:xfrm>
                <a:custGeom>
                  <a:avLst/>
                  <a:gdLst>
                    <a:gd name="T0" fmla="*/ 0 w 2684"/>
                    <a:gd name="T1" fmla="*/ 0 h 138"/>
                    <a:gd name="T2" fmla="*/ 0 w 2684"/>
                    <a:gd name="T3" fmla="*/ 0 h 138"/>
                    <a:gd name="T4" fmla="*/ 0 w 2684"/>
                    <a:gd name="T5" fmla="*/ 0 h 138"/>
                    <a:gd name="T6" fmla="*/ 0 w 2684"/>
                    <a:gd name="T7" fmla="*/ 0 h 138"/>
                    <a:gd name="T8" fmla="*/ 0 w 2684"/>
                    <a:gd name="T9" fmla="*/ 0 h 138"/>
                    <a:gd name="T10" fmla="*/ 0 w 2684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4"/>
                    <a:gd name="T19" fmla="*/ 0 h 138"/>
                    <a:gd name="T20" fmla="*/ 2684 w 2684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4" h="138">
                      <a:moveTo>
                        <a:pt x="0" y="20"/>
                      </a:moveTo>
                      <a:lnTo>
                        <a:pt x="49" y="138"/>
                      </a:lnTo>
                      <a:lnTo>
                        <a:pt x="2684" y="138"/>
                      </a:lnTo>
                      <a:lnTo>
                        <a:pt x="2684" y="0"/>
                      </a:lnTo>
                      <a:lnTo>
                        <a:pt x="49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32" name="Freeform 145"/>
                <p:cNvSpPr>
                  <a:spLocks/>
                </p:cNvSpPr>
                <p:nvPr/>
              </p:nvSpPr>
              <p:spPr bwMode="auto">
                <a:xfrm>
                  <a:off x="6708" y="2209"/>
                  <a:ext cx="26" cy="95"/>
                </a:xfrm>
                <a:custGeom>
                  <a:avLst/>
                  <a:gdLst>
                    <a:gd name="T0" fmla="*/ 0 w 465"/>
                    <a:gd name="T1" fmla="*/ 0 h 1711"/>
                    <a:gd name="T2" fmla="*/ 0 w 465"/>
                    <a:gd name="T3" fmla="*/ 0 h 1711"/>
                    <a:gd name="T4" fmla="*/ 0 w 465"/>
                    <a:gd name="T5" fmla="*/ 0 h 1711"/>
                    <a:gd name="T6" fmla="*/ 0 w 465"/>
                    <a:gd name="T7" fmla="*/ 0 h 1711"/>
                    <a:gd name="T8" fmla="*/ 0 w 465"/>
                    <a:gd name="T9" fmla="*/ 0 h 17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5"/>
                    <a:gd name="T16" fmla="*/ 0 h 1711"/>
                    <a:gd name="T17" fmla="*/ 465 w 465"/>
                    <a:gd name="T18" fmla="*/ 1711 h 17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5" h="1711">
                      <a:moveTo>
                        <a:pt x="1" y="1711"/>
                      </a:moveTo>
                      <a:lnTo>
                        <a:pt x="465" y="1245"/>
                      </a:lnTo>
                      <a:lnTo>
                        <a:pt x="464" y="0"/>
                      </a:lnTo>
                      <a:lnTo>
                        <a:pt x="0" y="465"/>
                      </a:lnTo>
                      <a:lnTo>
                        <a:pt x="1" y="1711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33" name="Freeform 146"/>
                <p:cNvSpPr>
                  <a:spLocks/>
                </p:cNvSpPr>
                <p:nvPr/>
              </p:nvSpPr>
              <p:spPr bwMode="auto">
                <a:xfrm>
                  <a:off x="6706" y="2276"/>
                  <a:ext cx="32" cy="31"/>
                </a:xfrm>
                <a:custGeom>
                  <a:avLst/>
                  <a:gdLst>
                    <a:gd name="T0" fmla="*/ 0 w 582"/>
                    <a:gd name="T1" fmla="*/ 0 h 562"/>
                    <a:gd name="T2" fmla="*/ 0 w 582"/>
                    <a:gd name="T3" fmla="*/ 0 h 562"/>
                    <a:gd name="T4" fmla="*/ 0 w 582"/>
                    <a:gd name="T5" fmla="*/ 0 h 562"/>
                    <a:gd name="T6" fmla="*/ 0 w 582"/>
                    <a:gd name="T7" fmla="*/ 0 h 562"/>
                    <a:gd name="T8" fmla="*/ 0 w 582"/>
                    <a:gd name="T9" fmla="*/ 0 h 562"/>
                    <a:gd name="T10" fmla="*/ 0 w 582"/>
                    <a:gd name="T11" fmla="*/ 0 h 5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82"/>
                    <a:gd name="T19" fmla="*/ 0 h 562"/>
                    <a:gd name="T20" fmla="*/ 582 w 582"/>
                    <a:gd name="T21" fmla="*/ 562 h 5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82" h="562">
                      <a:moveTo>
                        <a:pt x="582" y="48"/>
                      </a:moveTo>
                      <a:lnTo>
                        <a:pt x="464" y="0"/>
                      </a:lnTo>
                      <a:lnTo>
                        <a:pt x="0" y="465"/>
                      </a:lnTo>
                      <a:lnTo>
                        <a:pt x="98" y="562"/>
                      </a:lnTo>
                      <a:lnTo>
                        <a:pt x="562" y="97"/>
                      </a:lnTo>
                      <a:lnTo>
                        <a:pt x="582" y="4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34" name="Freeform 147"/>
                <p:cNvSpPr>
                  <a:spLocks/>
                </p:cNvSpPr>
                <p:nvPr/>
              </p:nvSpPr>
              <p:spPr bwMode="auto">
                <a:xfrm>
                  <a:off x="6730" y="2206"/>
                  <a:ext cx="8" cy="72"/>
                </a:xfrm>
                <a:custGeom>
                  <a:avLst/>
                  <a:gdLst>
                    <a:gd name="T0" fmla="*/ 0 w 139"/>
                    <a:gd name="T1" fmla="*/ 0 h 1294"/>
                    <a:gd name="T2" fmla="*/ 0 w 139"/>
                    <a:gd name="T3" fmla="*/ 0 h 1294"/>
                    <a:gd name="T4" fmla="*/ 0 w 139"/>
                    <a:gd name="T5" fmla="*/ 0 h 1294"/>
                    <a:gd name="T6" fmla="*/ 0 w 139"/>
                    <a:gd name="T7" fmla="*/ 0 h 1294"/>
                    <a:gd name="T8" fmla="*/ 0 w 139"/>
                    <a:gd name="T9" fmla="*/ 0 h 1294"/>
                    <a:gd name="T10" fmla="*/ 0 w 139"/>
                    <a:gd name="T11" fmla="*/ 0 h 12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94"/>
                    <a:gd name="T20" fmla="*/ 139 w 139"/>
                    <a:gd name="T21" fmla="*/ 1294 h 12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94">
                      <a:moveTo>
                        <a:pt x="20" y="0"/>
                      </a:moveTo>
                      <a:lnTo>
                        <a:pt x="0" y="49"/>
                      </a:lnTo>
                      <a:lnTo>
                        <a:pt x="1" y="1294"/>
                      </a:lnTo>
                      <a:lnTo>
                        <a:pt x="139" y="1294"/>
                      </a:lnTo>
                      <a:lnTo>
                        <a:pt x="138" y="49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35" name="Freeform 148"/>
                <p:cNvSpPr>
                  <a:spLocks/>
                </p:cNvSpPr>
                <p:nvPr/>
              </p:nvSpPr>
              <p:spPr bwMode="auto">
                <a:xfrm>
                  <a:off x="6704" y="2206"/>
                  <a:ext cx="33" cy="32"/>
                </a:xfrm>
                <a:custGeom>
                  <a:avLst/>
                  <a:gdLst>
                    <a:gd name="T0" fmla="*/ 0 w 583"/>
                    <a:gd name="T1" fmla="*/ 0 h 563"/>
                    <a:gd name="T2" fmla="*/ 0 w 583"/>
                    <a:gd name="T3" fmla="*/ 0 h 563"/>
                    <a:gd name="T4" fmla="*/ 0 w 583"/>
                    <a:gd name="T5" fmla="*/ 0 h 563"/>
                    <a:gd name="T6" fmla="*/ 0 w 583"/>
                    <a:gd name="T7" fmla="*/ 0 h 563"/>
                    <a:gd name="T8" fmla="*/ 0 w 583"/>
                    <a:gd name="T9" fmla="*/ 0 h 563"/>
                    <a:gd name="T10" fmla="*/ 0 w 583"/>
                    <a:gd name="T11" fmla="*/ 0 h 56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83"/>
                    <a:gd name="T19" fmla="*/ 0 h 563"/>
                    <a:gd name="T20" fmla="*/ 583 w 583"/>
                    <a:gd name="T21" fmla="*/ 563 h 56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83" h="563">
                      <a:moveTo>
                        <a:pt x="0" y="514"/>
                      </a:moveTo>
                      <a:lnTo>
                        <a:pt x="119" y="563"/>
                      </a:lnTo>
                      <a:lnTo>
                        <a:pt x="583" y="97"/>
                      </a:lnTo>
                      <a:lnTo>
                        <a:pt x="485" y="0"/>
                      </a:lnTo>
                      <a:lnTo>
                        <a:pt x="21" y="466"/>
                      </a:lnTo>
                      <a:lnTo>
                        <a:pt x="0" y="51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36" name="Freeform 149"/>
                <p:cNvSpPr>
                  <a:spLocks/>
                </p:cNvSpPr>
                <p:nvPr/>
              </p:nvSpPr>
              <p:spPr bwMode="auto">
                <a:xfrm>
                  <a:off x="6704" y="2235"/>
                  <a:ext cx="8" cy="72"/>
                </a:xfrm>
                <a:custGeom>
                  <a:avLst/>
                  <a:gdLst>
                    <a:gd name="T0" fmla="*/ 0 w 140"/>
                    <a:gd name="T1" fmla="*/ 0 h 1294"/>
                    <a:gd name="T2" fmla="*/ 0 w 140"/>
                    <a:gd name="T3" fmla="*/ 0 h 1294"/>
                    <a:gd name="T4" fmla="*/ 0 w 140"/>
                    <a:gd name="T5" fmla="*/ 0 h 1294"/>
                    <a:gd name="T6" fmla="*/ 0 w 140"/>
                    <a:gd name="T7" fmla="*/ 0 h 1294"/>
                    <a:gd name="T8" fmla="*/ 0 w 140"/>
                    <a:gd name="T9" fmla="*/ 0 h 1294"/>
                    <a:gd name="T10" fmla="*/ 0 w 140"/>
                    <a:gd name="T11" fmla="*/ 0 h 12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0"/>
                    <a:gd name="T19" fmla="*/ 0 h 1294"/>
                    <a:gd name="T20" fmla="*/ 140 w 140"/>
                    <a:gd name="T21" fmla="*/ 1294 h 12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0" h="1294">
                      <a:moveTo>
                        <a:pt x="120" y="1294"/>
                      </a:moveTo>
                      <a:lnTo>
                        <a:pt x="140" y="1246"/>
                      </a:ln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2" y="1246"/>
                      </a:lnTo>
                      <a:lnTo>
                        <a:pt x="120" y="129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37" name="Freeform 150"/>
                <p:cNvSpPr>
                  <a:spLocks/>
                </p:cNvSpPr>
                <p:nvPr/>
              </p:nvSpPr>
              <p:spPr bwMode="auto">
                <a:xfrm>
                  <a:off x="6681" y="2234"/>
                  <a:ext cx="26" cy="97"/>
                </a:xfrm>
                <a:custGeom>
                  <a:avLst/>
                  <a:gdLst>
                    <a:gd name="T0" fmla="*/ 0 w 474"/>
                    <a:gd name="T1" fmla="*/ 0 h 1730"/>
                    <a:gd name="T2" fmla="*/ 0 w 474"/>
                    <a:gd name="T3" fmla="*/ 0 h 1730"/>
                    <a:gd name="T4" fmla="*/ 0 w 474"/>
                    <a:gd name="T5" fmla="*/ 0 h 1730"/>
                    <a:gd name="T6" fmla="*/ 0 w 474"/>
                    <a:gd name="T7" fmla="*/ 0 h 1730"/>
                    <a:gd name="T8" fmla="*/ 0 w 474"/>
                    <a:gd name="T9" fmla="*/ 0 h 17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4"/>
                    <a:gd name="T16" fmla="*/ 0 h 1730"/>
                    <a:gd name="T17" fmla="*/ 474 w 474"/>
                    <a:gd name="T18" fmla="*/ 1730 h 17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4" h="1730">
                      <a:moveTo>
                        <a:pt x="0" y="1730"/>
                      </a:moveTo>
                      <a:lnTo>
                        <a:pt x="473" y="1255"/>
                      </a:lnTo>
                      <a:lnTo>
                        <a:pt x="474" y="0"/>
                      </a:lnTo>
                      <a:lnTo>
                        <a:pt x="1" y="475"/>
                      </a:lnTo>
                      <a:lnTo>
                        <a:pt x="0" y="1730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38" name="Freeform 151"/>
                <p:cNvSpPr>
                  <a:spLocks/>
                </p:cNvSpPr>
                <p:nvPr/>
              </p:nvSpPr>
              <p:spPr bwMode="auto">
                <a:xfrm>
                  <a:off x="6678" y="2301"/>
                  <a:ext cx="33" cy="32"/>
                </a:xfrm>
                <a:custGeom>
                  <a:avLst/>
                  <a:gdLst>
                    <a:gd name="T0" fmla="*/ 0 w 591"/>
                    <a:gd name="T1" fmla="*/ 0 h 572"/>
                    <a:gd name="T2" fmla="*/ 0 w 591"/>
                    <a:gd name="T3" fmla="*/ 0 h 572"/>
                    <a:gd name="T4" fmla="*/ 0 w 591"/>
                    <a:gd name="T5" fmla="*/ 0 h 572"/>
                    <a:gd name="T6" fmla="*/ 0 w 591"/>
                    <a:gd name="T7" fmla="*/ 0 h 572"/>
                    <a:gd name="T8" fmla="*/ 0 w 591"/>
                    <a:gd name="T9" fmla="*/ 0 h 572"/>
                    <a:gd name="T10" fmla="*/ 0 w 591"/>
                    <a:gd name="T11" fmla="*/ 0 h 57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1"/>
                    <a:gd name="T19" fmla="*/ 0 h 572"/>
                    <a:gd name="T20" fmla="*/ 591 w 591"/>
                    <a:gd name="T21" fmla="*/ 572 h 57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1" h="572">
                      <a:moveTo>
                        <a:pt x="591" y="49"/>
                      </a:moveTo>
                      <a:lnTo>
                        <a:pt x="474" y="0"/>
                      </a:lnTo>
                      <a:lnTo>
                        <a:pt x="0" y="475"/>
                      </a:lnTo>
                      <a:lnTo>
                        <a:pt x="98" y="572"/>
                      </a:lnTo>
                      <a:lnTo>
                        <a:pt x="572" y="97"/>
                      </a:lnTo>
                      <a:lnTo>
                        <a:pt x="591" y="4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39" name="Freeform 152"/>
                <p:cNvSpPr>
                  <a:spLocks/>
                </p:cNvSpPr>
                <p:nvPr/>
              </p:nvSpPr>
              <p:spPr bwMode="auto">
                <a:xfrm>
                  <a:off x="6703" y="2232"/>
                  <a:ext cx="8" cy="72"/>
                </a:xfrm>
                <a:custGeom>
                  <a:avLst/>
                  <a:gdLst>
                    <a:gd name="T0" fmla="*/ 0 w 139"/>
                    <a:gd name="T1" fmla="*/ 0 h 1304"/>
                    <a:gd name="T2" fmla="*/ 0 w 139"/>
                    <a:gd name="T3" fmla="*/ 0 h 1304"/>
                    <a:gd name="T4" fmla="*/ 0 w 139"/>
                    <a:gd name="T5" fmla="*/ 0 h 1304"/>
                    <a:gd name="T6" fmla="*/ 0 w 139"/>
                    <a:gd name="T7" fmla="*/ 0 h 1304"/>
                    <a:gd name="T8" fmla="*/ 0 w 139"/>
                    <a:gd name="T9" fmla="*/ 0 h 1304"/>
                    <a:gd name="T10" fmla="*/ 0 w 139"/>
                    <a:gd name="T11" fmla="*/ 0 h 13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4"/>
                    <a:gd name="T20" fmla="*/ 139 w 139"/>
                    <a:gd name="T21" fmla="*/ 1304 h 13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4">
                      <a:moveTo>
                        <a:pt x="22" y="0"/>
                      </a:moveTo>
                      <a:lnTo>
                        <a:pt x="1" y="49"/>
                      </a:lnTo>
                      <a:lnTo>
                        <a:pt x="0" y="1304"/>
                      </a:lnTo>
                      <a:lnTo>
                        <a:pt x="138" y="1304"/>
                      </a:lnTo>
                      <a:lnTo>
                        <a:pt x="139" y="4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40" name="Freeform 153"/>
                <p:cNvSpPr>
                  <a:spLocks/>
                </p:cNvSpPr>
                <p:nvPr/>
              </p:nvSpPr>
              <p:spPr bwMode="auto">
                <a:xfrm>
                  <a:off x="6677" y="2232"/>
                  <a:ext cx="33" cy="31"/>
                </a:xfrm>
                <a:custGeom>
                  <a:avLst/>
                  <a:gdLst>
                    <a:gd name="T0" fmla="*/ 0 w 592"/>
                    <a:gd name="T1" fmla="*/ 0 h 572"/>
                    <a:gd name="T2" fmla="*/ 0 w 592"/>
                    <a:gd name="T3" fmla="*/ 0 h 572"/>
                    <a:gd name="T4" fmla="*/ 0 w 592"/>
                    <a:gd name="T5" fmla="*/ 0 h 572"/>
                    <a:gd name="T6" fmla="*/ 0 w 592"/>
                    <a:gd name="T7" fmla="*/ 0 h 572"/>
                    <a:gd name="T8" fmla="*/ 0 w 592"/>
                    <a:gd name="T9" fmla="*/ 0 h 572"/>
                    <a:gd name="T10" fmla="*/ 0 w 592"/>
                    <a:gd name="T11" fmla="*/ 0 h 57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2"/>
                    <a:gd name="T19" fmla="*/ 0 h 572"/>
                    <a:gd name="T20" fmla="*/ 592 w 592"/>
                    <a:gd name="T21" fmla="*/ 572 h 57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2" h="572">
                      <a:moveTo>
                        <a:pt x="0" y="524"/>
                      </a:moveTo>
                      <a:lnTo>
                        <a:pt x="118" y="572"/>
                      </a:lnTo>
                      <a:lnTo>
                        <a:pt x="592" y="97"/>
                      </a:lnTo>
                      <a:lnTo>
                        <a:pt x="494" y="0"/>
                      </a:lnTo>
                      <a:lnTo>
                        <a:pt x="21" y="475"/>
                      </a:lnTo>
                      <a:lnTo>
                        <a:pt x="0" y="52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41" name="Freeform 154"/>
                <p:cNvSpPr>
                  <a:spLocks/>
                </p:cNvSpPr>
                <p:nvPr/>
              </p:nvSpPr>
              <p:spPr bwMode="auto">
                <a:xfrm>
                  <a:off x="6677" y="2261"/>
                  <a:ext cx="7" cy="72"/>
                </a:xfrm>
                <a:custGeom>
                  <a:avLst/>
                  <a:gdLst>
                    <a:gd name="T0" fmla="*/ 0 w 139"/>
                    <a:gd name="T1" fmla="*/ 0 h 1303"/>
                    <a:gd name="T2" fmla="*/ 0 w 139"/>
                    <a:gd name="T3" fmla="*/ 0 h 1303"/>
                    <a:gd name="T4" fmla="*/ 0 w 139"/>
                    <a:gd name="T5" fmla="*/ 0 h 1303"/>
                    <a:gd name="T6" fmla="*/ 0 w 139"/>
                    <a:gd name="T7" fmla="*/ 0 h 1303"/>
                    <a:gd name="T8" fmla="*/ 0 w 139"/>
                    <a:gd name="T9" fmla="*/ 0 h 1303"/>
                    <a:gd name="T10" fmla="*/ 0 w 139"/>
                    <a:gd name="T11" fmla="*/ 0 h 130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3"/>
                    <a:gd name="T20" fmla="*/ 139 w 139"/>
                    <a:gd name="T21" fmla="*/ 1303 h 130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3">
                      <a:moveTo>
                        <a:pt x="118" y="1303"/>
                      </a:moveTo>
                      <a:lnTo>
                        <a:pt x="138" y="1255"/>
                      </a:lnTo>
                      <a:lnTo>
                        <a:pt x="139" y="0"/>
                      </a:lnTo>
                      <a:lnTo>
                        <a:pt x="1" y="0"/>
                      </a:lnTo>
                      <a:lnTo>
                        <a:pt x="0" y="1255"/>
                      </a:lnTo>
                      <a:lnTo>
                        <a:pt x="118" y="1303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42" name="Freeform 155"/>
                <p:cNvSpPr>
                  <a:spLocks/>
                </p:cNvSpPr>
                <p:nvPr/>
              </p:nvSpPr>
              <p:spPr bwMode="auto">
                <a:xfrm>
                  <a:off x="6708" y="2278"/>
                  <a:ext cx="26" cy="95"/>
                </a:xfrm>
                <a:custGeom>
                  <a:avLst/>
                  <a:gdLst>
                    <a:gd name="T0" fmla="*/ 0 w 463"/>
                    <a:gd name="T1" fmla="*/ 0 h 1697"/>
                    <a:gd name="T2" fmla="*/ 0 w 463"/>
                    <a:gd name="T3" fmla="*/ 0 h 1697"/>
                    <a:gd name="T4" fmla="*/ 0 w 463"/>
                    <a:gd name="T5" fmla="*/ 0 h 1697"/>
                    <a:gd name="T6" fmla="*/ 0 w 463"/>
                    <a:gd name="T7" fmla="*/ 0 h 1697"/>
                    <a:gd name="T8" fmla="*/ 0 w 463"/>
                    <a:gd name="T9" fmla="*/ 0 h 16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3"/>
                    <a:gd name="T16" fmla="*/ 0 h 1697"/>
                    <a:gd name="T17" fmla="*/ 463 w 463"/>
                    <a:gd name="T18" fmla="*/ 1697 h 16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3" h="1697">
                      <a:moveTo>
                        <a:pt x="1" y="1697"/>
                      </a:moveTo>
                      <a:lnTo>
                        <a:pt x="463" y="1232"/>
                      </a:lnTo>
                      <a:lnTo>
                        <a:pt x="462" y="0"/>
                      </a:lnTo>
                      <a:lnTo>
                        <a:pt x="0" y="460"/>
                      </a:lnTo>
                      <a:lnTo>
                        <a:pt x="1" y="1697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43" name="Freeform 156"/>
                <p:cNvSpPr>
                  <a:spLocks/>
                </p:cNvSpPr>
                <p:nvPr/>
              </p:nvSpPr>
              <p:spPr bwMode="auto">
                <a:xfrm>
                  <a:off x="6706" y="2344"/>
                  <a:ext cx="32" cy="31"/>
                </a:xfrm>
                <a:custGeom>
                  <a:avLst/>
                  <a:gdLst>
                    <a:gd name="T0" fmla="*/ 0 w 580"/>
                    <a:gd name="T1" fmla="*/ 0 h 563"/>
                    <a:gd name="T2" fmla="*/ 0 w 580"/>
                    <a:gd name="T3" fmla="*/ 0 h 563"/>
                    <a:gd name="T4" fmla="*/ 0 w 580"/>
                    <a:gd name="T5" fmla="*/ 0 h 563"/>
                    <a:gd name="T6" fmla="*/ 0 w 580"/>
                    <a:gd name="T7" fmla="*/ 0 h 563"/>
                    <a:gd name="T8" fmla="*/ 0 w 580"/>
                    <a:gd name="T9" fmla="*/ 0 h 563"/>
                    <a:gd name="T10" fmla="*/ 0 w 580"/>
                    <a:gd name="T11" fmla="*/ 0 h 56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80"/>
                    <a:gd name="T19" fmla="*/ 0 h 563"/>
                    <a:gd name="T20" fmla="*/ 580 w 580"/>
                    <a:gd name="T21" fmla="*/ 563 h 56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80" h="563">
                      <a:moveTo>
                        <a:pt x="580" y="49"/>
                      </a:moveTo>
                      <a:lnTo>
                        <a:pt x="462" y="0"/>
                      </a:lnTo>
                      <a:lnTo>
                        <a:pt x="0" y="466"/>
                      </a:lnTo>
                      <a:lnTo>
                        <a:pt x="98" y="563"/>
                      </a:lnTo>
                      <a:lnTo>
                        <a:pt x="560" y="97"/>
                      </a:lnTo>
                      <a:lnTo>
                        <a:pt x="580" y="4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44" name="Freeform 157"/>
                <p:cNvSpPr>
                  <a:spLocks/>
                </p:cNvSpPr>
                <p:nvPr/>
              </p:nvSpPr>
              <p:spPr bwMode="auto">
                <a:xfrm>
                  <a:off x="6730" y="2276"/>
                  <a:ext cx="8" cy="71"/>
                </a:xfrm>
                <a:custGeom>
                  <a:avLst/>
                  <a:gdLst>
                    <a:gd name="T0" fmla="*/ 0 w 139"/>
                    <a:gd name="T1" fmla="*/ 0 h 1281"/>
                    <a:gd name="T2" fmla="*/ 0 w 139"/>
                    <a:gd name="T3" fmla="*/ 0 h 1281"/>
                    <a:gd name="T4" fmla="*/ 0 w 139"/>
                    <a:gd name="T5" fmla="*/ 0 h 1281"/>
                    <a:gd name="T6" fmla="*/ 0 w 139"/>
                    <a:gd name="T7" fmla="*/ 0 h 1281"/>
                    <a:gd name="T8" fmla="*/ 0 w 139"/>
                    <a:gd name="T9" fmla="*/ 0 h 1281"/>
                    <a:gd name="T10" fmla="*/ 0 w 139"/>
                    <a:gd name="T11" fmla="*/ 0 h 12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1"/>
                    <a:gd name="T20" fmla="*/ 139 w 139"/>
                    <a:gd name="T21" fmla="*/ 1281 h 12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1">
                      <a:moveTo>
                        <a:pt x="21" y="0"/>
                      </a:moveTo>
                      <a:lnTo>
                        <a:pt x="0" y="49"/>
                      </a:lnTo>
                      <a:lnTo>
                        <a:pt x="1" y="1281"/>
                      </a:lnTo>
                      <a:lnTo>
                        <a:pt x="139" y="1281"/>
                      </a:lnTo>
                      <a:lnTo>
                        <a:pt x="138" y="49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45" name="Freeform 158"/>
                <p:cNvSpPr>
                  <a:spLocks/>
                </p:cNvSpPr>
                <p:nvPr/>
              </p:nvSpPr>
              <p:spPr bwMode="auto">
                <a:xfrm>
                  <a:off x="6705" y="2276"/>
                  <a:ext cx="32" cy="31"/>
                </a:xfrm>
                <a:custGeom>
                  <a:avLst/>
                  <a:gdLst>
                    <a:gd name="T0" fmla="*/ 0 w 580"/>
                    <a:gd name="T1" fmla="*/ 0 h 558"/>
                    <a:gd name="T2" fmla="*/ 0 w 580"/>
                    <a:gd name="T3" fmla="*/ 0 h 558"/>
                    <a:gd name="T4" fmla="*/ 0 w 580"/>
                    <a:gd name="T5" fmla="*/ 0 h 558"/>
                    <a:gd name="T6" fmla="*/ 0 w 580"/>
                    <a:gd name="T7" fmla="*/ 0 h 558"/>
                    <a:gd name="T8" fmla="*/ 0 w 580"/>
                    <a:gd name="T9" fmla="*/ 0 h 558"/>
                    <a:gd name="T10" fmla="*/ 0 w 580"/>
                    <a:gd name="T11" fmla="*/ 0 h 55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80"/>
                    <a:gd name="T19" fmla="*/ 0 h 558"/>
                    <a:gd name="T20" fmla="*/ 580 w 580"/>
                    <a:gd name="T21" fmla="*/ 558 h 55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80" h="558">
                      <a:moveTo>
                        <a:pt x="0" y="509"/>
                      </a:moveTo>
                      <a:lnTo>
                        <a:pt x="118" y="558"/>
                      </a:lnTo>
                      <a:lnTo>
                        <a:pt x="580" y="98"/>
                      </a:lnTo>
                      <a:lnTo>
                        <a:pt x="483" y="0"/>
                      </a:lnTo>
                      <a:lnTo>
                        <a:pt x="21" y="460"/>
                      </a:lnTo>
                      <a:lnTo>
                        <a:pt x="0" y="50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46" name="Freeform 159"/>
                <p:cNvSpPr>
                  <a:spLocks/>
                </p:cNvSpPr>
                <p:nvPr/>
              </p:nvSpPr>
              <p:spPr bwMode="auto">
                <a:xfrm>
                  <a:off x="6705" y="2304"/>
                  <a:ext cx="7" cy="71"/>
                </a:xfrm>
                <a:custGeom>
                  <a:avLst/>
                  <a:gdLst>
                    <a:gd name="T0" fmla="*/ 0 w 139"/>
                    <a:gd name="T1" fmla="*/ 0 h 1286"/>
                    <a:gd name="T2" fmla="*/ 0 w 139"/>
                    <a:gd name="T3" fmla="*/ 0 h 1286"/>
                    <a:gd name="T4" fmla="*/ 0 w 139"/>
                    <a:gd name="T5" fmla="*/ 0 h 1286"/>
                    <a:gd name="T6" fmla="*/ 0 w 139"/>
                    <a:gd name="T7" fmla="*/ 0 h 1286"/>
                    <a:gd name="T8" fmla="*/ 0 w 139"/>
                    <a:gd name="T9" fmla="*/ 0 h 1286"/>
                    <a:gd name="T10" fmla="*/ 0 w 139"/>
                    <a:gd name="T11" fmla="*/ 0 h 128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6"/>
                    <a:gd name="T20" fmla="*/ 139 w 139"/>
                    <a:gd name="T21" fmla="*/ 1286 h 128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6">
                      <a:moveTo>
                        <a:pt x="119" y="1286"/>
                      </a:moveTo>
                      <a:lnTo>
                        <a:pt x="139" y="1237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7"/>
                      </a:lnTo>
                      <a:lnTo>
                        <a:pt x="119" y="1286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47" name="Freeform 160"/>
                <p:cNvSpPr>
                  <a:spLocks/>
                </p:cNvSpPr>
                <p:nvPr/>
              </p:nvSpPr>
              <p:spPr bwMode="auto">
                <a:xfrm>
                  <a:off x="6681" y="2304"/>
                  <a:ext cx="26" cy="95"/>
                </a:xfrm>
                <a:custGeom>
                  <a:avLst/>
                  <a:gdLst>
                    <a:gd name="T0" fmla="*/ 0 w 474"/>
                    <a:gd name="T1" fmla="*/ 0 h 1702"/>
                    <a:gd name="T2" fmla="*/ 0 w 474"/>
                    <a:gd name="T3" fmla="*/ 0 h 1702"/>
                    <a:gd name="T4" fmla="*/ 0 w 474"/>
                    <a:gd name="T5" fmla="*/ 0 h 1702"/>
                    <a:gd name="T6" fmla="*/ 0 w 474"/>
                    <a:gd name="T7" fmla="*/ 0 h 1702"/>
                    <a:gd name="T8" fmla="*/ 0 w 474"/>
                    <a:gd name="T9" fmla="*/ 0 h 17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4"/>
                    <a:gd name="T16" fmla="*/ 0 h 1702"/>
                    <a:gd name="T17" fmla="*/ 474 w 474"/>
                    <a:gd name="T18" fmla="*/ 1702 h 17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4" h="1702">
                      <a:moveTo>
                        <a:pt x="0" y="1702"/>
                      </a:moveTo>
                      <a:lnTo>
                        <a:pt x="474" y="1230"/>
                      </a:lnTo>
                      <a:lnTo>
                        <a:pt x="474" y="0"/>
                      </a:lnTo>
                      <a:lnTo>
                        <a:pt x="1" y="472"/>
                      </a:lnTo>
                      <a:lnTo>
                        <a:pt x="0" y="1702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48" name="Freeform 161"/>
                <p:cNvSpPr>
                  <a:spLocks/>
                </p:cNvSpPr>
                <p:nvPr/>
              </p:nvSpPr>
              <p:spPr bwMode="auto">
                <a:xfrm>
                  <a:off x="6678" y="2370"/>
                  <a:ext cx="33" cy="31"/>
                </a:xfrm>
                <a:custGeom>
                  <a:avLst/>
                  <a:gdLst>
                    <a:gd name="T0" fmla="*/ 0 w 592"/>
                    <a:gd name="T1" fmla="*/ 0 h 569"/>
                    <a:gd name="T2" fmla="*/ 0 w 592"/>
                    <a:gd name="T3" fmla="*/ 0 h 569"/>
                    <a:gd name="T4" fmla="*/ 0 w 592"/>
                    <a:gd name="T5" fmla="*/ 0 h 569"/>
                    <a:gd name="T6" fmla="*/ 0 w 592"/>
                    <a:gd name="T7" fmla="*/ 0 h 569"/>
                    <a:gd name="T8" fmla="*/ 0 w 592"/>
                    <a:gd name="T9" fmla="*/ 0 h 569"/>
                    <a:gd name="T10" fmla="*/ 0 w 592"/>
                    <a:gd name="T11" fmla="*/ 0 h 5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2"/>
                    <a:gd name="T19" fmla="*/ 0 h 569"/>
                    <a:gd name="T20" fmla="*/ 592 w 592"/>
                    <a:gd name="T21" fmla="*/ 569 h 56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2" h="569">
                      <a:moveTo>
                        <a:pt x="592" y="49"/>
                      </a:moveTo>
                      <a:lnTo>
                        <a:pt x="474" y="0"/>
                      </a:lnTo>
                      <a:lnTo>
                        <a:pt x="0" y="472"/>
                      </a:lnTo>
                      <a:lnTo>
                        <a:pt x="98" y="569"/>
                      </a:lnTo>
                      <a:lnTo>
                        <a:pt x="572" y="97"/>
                      </a:lnTo>
                      <a:lnTo>
                        <a:pt x="592" y="4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49" name="Freeform 162"/>
                <p:cNvSpPr>
                  <a:spLocks/>
                </p:cNvSpPr>
                <p:nvPr/>
              </p:nvSpPr>
              <p:spPr bwMode="auto">
                <a:xfrm>
                  <a:off x="6703" y="2301"/>
                  <a:ext cx="8" cy="71"/>
                </a:xfrm>
                <a:custGeom>
                  <a:avLst/>
                  <a:gdLst>
                    <a:gd name="T0" fmla="*/ 0 w 138"/>
                    <a:gd name="T1" fmla="*/ 0 h 1279"/>
                    <a:gd name="T2" fmla="*/ 0 w 138"/>
                    <a:gd name="T3" fmla="*/ 0 h 1279"/>
                    <a:gd name="T4" fmla="*/ 0 w 138"/>
                    <a:gd name="T5" fmla="*/ 0 h 1279"/>
                    <a:gd name="T6" fmla="*/ 0 w 138"/>
                    <a:gd name="T7" fmla="*/ 0 h 1279"/>
                    <a:gd name="T8" fmla="*/ 0 w 138"/>
                    <a:gd name="T9" fmla="*/ 0 h 1279"/>
                    <a:gd name="T10" fmla="*/ 0 w 138"/>
                    <a:gd name="T11" fmla="*/ 0 h 12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8"/>
                    <a:gd name="T19" fmla="*/ 0 h 1279"/>
                    <a:gd name="T20" fmla="*/ 138 w 138"/>
                    <a:gd name="T21" fmla="*/ 1279 h 12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8" h="1279">
                      <a:moveTo>
                        <a:pt x="20" y="0"/>
                      </a:moveTo>
                      <a:lnTo>
                        <a:pt x="0" y="49"/>
                      </a:lnTo>
                      <a:lnTo>
                        <a:pt x="0" y="1279"/>
                      </a:lnTo>
                      <a:lnTo>
                        <a:pt x="138" y="1279"/>
                      </a:lnTo>
                      <a:lnTo>
                        <a:pt x="138" y="49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50" name="Freeform 163"/>
                <p:cNvSpPr>
                  <a:spLocks/>
                </p:cNvSpPr>
                <p:nvPr/>
              </p:nvSpPr>
              <p:spPr bwMode="auto">
                <a:xfrm>
                  <a:off x="6677" y="2301"/>
                  <a:ext cx="33" cy="32"/>
                </a:xfrm>
                <a:custGeom>
                  <a:avLst/>
                  <a:gdLst>
                    <a:gd name="T0" fmla="*/ 0 w 591"/>
                    <a:gd name="T1" fmla="*/ 0 h 570"/>
                    <a:gd name="T2" fmla="*/ 0 w 591"/>
                    <a:gd name="T3" fmla="*/ 0 h 570"/>
                    <a:gd name="T4" fmla="*/ 0 w 591"/>
                    <a:gd name="T5" fmla="*/ 0 h 570"/>
                    <a:gd name="T6" fmla="*/ 0 w 591"/>
                    <a:gd name="T7" fmla="*/ 0 h 570"/>
                    <a:gd name="T8" fmla="*/ 0 w 591"/>
                    <a:gd name="T9" fmla="*/ 0 h 570"/>
                    <a:gd name="T10" fmla="*/ 0 w 591"/>
                    <a:gd name="T11" fmla="*/ 0 h 5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1"/>
                    <a:gd name="T19" fmla="*/ 0 h 570"/>
                    <a:gd name="T20" fmla="*/ 591 w 591"/>
                    <a:gd name="T21" fmla="*/ 570 h 5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1" h="570">
                      <a:moveTo>
                        <a:pt x="0" y="521"/>
                      </a:moveTo>
                      <a:lnTo>
                        <a:pt x="117" y="570"/>
                      </a:lnTo>
                      <a:lnTo>
                        <a:pt x="591" y="98"/>
                      </a:lnTo>
                      <a:lnTo>
                        <a:pt x="493" y="0"/>
                      </a:lnTo>
                      <a:lnTo>
                        <a:pt x="19" y="472"/>
                      </a:lnTo>
                      <a:lnTo>
                        <a:pt x="0" y="52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51" name="Freeform 164"/>
                <p:cNvSpPr>
                  <a:spLocks/>
                </p:cNvSpPr>
                <p:nvPr/>
              </p:nvSpPr>
              <p:spPr bwMode="auto">
                <a:xfrm>
                  <a:off x="6677" y="2330"/>
                  <a:ext cx="7" cy="71"/>
                </a:xfrm>
                <a:custGeom>
                  <a:avLst/>
                  <a:gdLst>
                    <a:gd name="T0" fmla="*/ 0 w 139"/>
                    <a:gd name="T1" fmla="*/ 0 h 1278"/>
                    <a:gd name="T2" fmla="*/ 0 w 139"/>
                    <a:gd name="T3" fmla="*/ 0 h 1278"/>
                    <a:gd name="T4" fmla="*/ 0 w 139"/>
                    <a:gd name="T5" fmla="*/ 0 h 1278"/>
                    <a:gd name="T6" fmla="*/ 0 w 139"/>
                    <a:gd name="T7" fmla="*/ 0 h 1278"/>
                    <a:gd name="T8" fmla="*/ 0 w 139"/>
                    <a:gd name="T9" fmla="*/ 0 h 1278"/>
                    <a:gd name="T10" fmla="*/ 0 w 139"/>
                    <a:gd name="T11" fmla="*/ 0 h 12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78"/>
                    <a:gd name="T20" fmla="*/ 139 w 139"/>
                    <a:gd name="T21" fmla="*/ 1278 h 127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78">
                      <a:moveTo>
                        <a:pt x="118" y="1278"/>
                      </a:moveTo>
                      <a:lnTo>
                        <a:pt x="138" y="1230"/>
                      </a:lnTo>
                      <a:lnTo>
                        <a:pt x="139" y="0"/>
                      </a:lnTo>
                      <a:lnTo>
                        <a:pt x="1" y="0"/>
                      </a:lnTo>
                      <a:lnTo>
                        <a:pt x="0" y="1230"/>
                      </a:lnTo>
                      <a:lnTo>
                        <a:pt x="118" y="127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52" name="Freeform 165"/>
                <p:cNvSpPr>
                  <a:spLocks/>
                </p:cNvSpPr>
                <p:nvPr/>
              </p:nvSpPr>
              <p:spPr bwMode="auto">
                <a:xfrm>
                  <a:off x="6387" y="2192"/>
                  <a:ext cx="147" cy="69"/>
                </a:xfrm>
                <a:custGeom>
                  <a:avLst/>
                  <a:gdLst>
                    <a:gd name="T0" fmla="*/ 0 w 2647"/>
                    <a:gd name="T1" fmla="*/ 0 h 1236"/>
                    <a:gd name="T2" fmla="*/ 0 w 2647"/>
                    <a:gd name="T3" fmla="*/ 0 h 1236"/>
                    <a:gd name="T4" fmla="*/ 0 w 2647"/>
                    <a:gd name="T5" fmla="*/ 0 h 1236"/>
                    <a:gd name="T6" fmla="*/ 0 w 2647"/>
                    <a:gd name="T7" fmla="*/ 0 h 1236"/>
                    <a:gd name="T8" fmla="*/ 0 w 2647"/>
                    <a:gd name="T9" fmla="*/ 0 h 12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47"/>
                    <a:gd name="T16" fmla="*/ 0 h 1236"/>
                    <a:gd name="T17" fmla="*/ 2647 w 2647"/>
                    <a:gd name="T18" fmla="*/ 1236 h 12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47" h="1236">
                      <a:moveTo>
                        <a:pt x="2647" y="1236"/>
                      </a:moveTo>
                      <a:lnTo>
                        <a:pt x="3" y="1233"/>
                      </a:lnTo>
                      <a:lnTo>
                        <a:pt x="0" y="0"/>
                      </a:lnTo>
                      <a:lnTo>
                        <a:pt x="2646" y="1"/>
                      </a:lnTo>
                      <a:lnTo>
                        <a:pt x="2647" y="1236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53" name="Freeform 166"/>
                <p:cNvSpPr>
                  <a:spLocks/>
                </p:cNvSpPr>
                <p:nvPr/>
              </p:nvSpPr>
              <p:spPr bwMode="auto">
                <a:xfrm>
                  <a:off x="6384" y="2257"/>
                  <a:ext cx="150" cy="8"/>
                </a:xfrm>
                <a:custGeom>
                  <a:avLst/>
                  <a:gdLst>
                    <a:gd name="T0" fmla="*/ 0 w 2713"/>
                    <a:gd name="T1" fmla="*/ 0 h 141"/>
                    <a:gd name="T2" fmla="*/ 0 w 2713"/>
                    <a:gd name="T3" fmla="*/ 0 h 141"/>
                    <a:gd name="T4" fmla="*/ 0 w 2713"/>
                    <a:gd name="T5" fmla="*/ 0 h 141"/>
                    <a:gd name="T6" fmla="*/ 0 w 2713"/>
                    <a:gd name="T7" fmla="*/ 0 h 141"/>
                    <a:gd name="T8" fmla="*/ 0 w 2713"/>
                    <a:gd name="T9" fmla="*/ 0 h 141"/>
                    <a:gd name="T10" fmla="*/ 0 w 2713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13"/>
                    <a:gd name="T19" fmla="*/ 0 h 141"/>
                    <a:gd name="T20" fmla="*/ 2713 w 2713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13" h="141">
                      <a:moveTo>
                        <a:pt x="0" y="69"/>
                      </a:moveTo>
                      <a:lnTo>
                        <a:pt x="69" y="139"/>
                      </a:lnTo>
                      <a:lnTo>
                        <a:pt x="2713" y="141"/>
                      </a:lnTo>
                      <a:lnTo>
                        <a:pt x="2713" y="3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54" name="Freeform 167"/>
                <p:cNvSpPr>
                  <a:spLocks/>
                </p:cNvSpPr>
                <p:nvPr/>
              </p:nvSpPr>
              <p:spPr bwMode="auto">
                <a:xfrm>
                  <a:off x="6383" y="2188"/>
                  <a:ext cx="8" cy="73"/>
                </a:xfrm>
                <a:custGeom>
                  <a:avLst/>
                  <a:gdLst>
                    <a:gd name="T0" fmla="*/ 0 w 141"/>
                    <a:gd name="T1" fmla="*/ 0 h 1302"/>
                    <a:gd name="T2" fmla="*/ 0 w 141"/>
                    <a:gd name="T3" fmla="*/ 0 h 1302"/>
                    <a:gd name="T4" fmla="*/ 0 w 141"/>
                    <a:gd name="T5" fmla="*/ 0 h 1302"/>
                    <a:gd name="T6" fmla="*/ 0 w 141"/>
                    <a:gd name="T7" fmla="*/ 0 h 1302"/>
                    <a:gd name="T8" fmla="*/ 0 w 141"/>
                    <a:gd name="T9" fmla="*/ 0 h 1302"/>
                    <a:gd name="T10" fmla="*/ 0 w 141"/>
                    <a:gd name="T11" fmla="*/ 0 h 130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1"/>
                    <a:gd name="T19" fmla="*/ 0 h 1302"/>
                    <a:gd name="T20" fmla="*/ 141 w 141"/>
                    <a:gd name="T21" fmla="*/ 1302 h 130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1" h="1302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3" y="1302"/>
                      </a:lnTo>
                      <a:lnTo>
                        <a:pt x="141" y="1302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55" name="Freeform 168"/>
                <p:cNvSpPr>
                  <a:spLocks/>
                </p:cNvSpPr>
                <p:nvPr/>
              </p:nvSpPr>
              <p:spPr bwMode="auto">
                <a:xfrm>
                  <a:off x="6387" y="2188"/>
                  <a:ext cx="151" cy="8"/>
                </a:xfrm>
                <a:custGeom>
                  <a:avLst/>
                  <a:gdLst>
                    <a:gd name="T0" fmla="*/ 0 w 2715"/>
                    <a:gd name="T1" fmla="*/ 0 h 139"/>
                    <a:gd name="T2" fmla="*/ 0 w 2715"/>
                    <a:gd name="T3" fmla="*/ 0 h 139"/>
                    <a:gd name="T4" fmla="*/ 0 w 2715"/>
                    <a:gd name="T5" fmla="*/ 0 h 139"/>
                    <a:gd name="T6" fmla="*/ 0 w 2715"/>
                    <a:gd name="T7" fmla="*/ 0 h 139"/>
                    <a:gd name="T8" fmla="*/ 0 w 2715"/>
                    <a:gd name="T9" fmla="*/ 0 h 139"/>
                    <a:gd name="T10" fmla="*/ 0 w 2715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15"/>
                    <a:gd name="T19" fmla="*/ 0 h 139"/>
                    <a:gd name="T20" fmla="*/ 2715 w 2715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15" h="139">
                      <a:moveTo>
                        <a:pt x="2715" y="70"/>
                      </a:moveTo>
                      <a:lnTo>
                        <a:pt x="2646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46" y="139"/>
                      </a:lnTo>
                      <a:lnTo>
                        <a:pt x="2715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56" name="Freeform 169"/>
                <p:cNvSpPr>
                  <a:spLocks/>
                </p:cNvSpPr>
                <p:nvPr/>
              </p:nvSpPr>
              <p:spPr bwMode="auto">
                <a:xfrm>
                  <a:off x="6530" y="2192"/>
                  <a:ext cx="8" cy="73"/>
                </a:xfrm>
                <a:custGeom>
                  <a:avLst/>
                  <a:gdLst>
                    <a:gd name="T0" fmla="*/ 0 w 139"/>
                    <a:gd name="T1" fmla="*/ 0 h 1304"/>
                    <a:gd name="T2" fmla="*/ 0 w 139"/>
                    <a:gd name="T3" fmla="*/ 0 h 1304"/>
                    <a:gd name="T4" fmla="*/ 0 w 139"/>
                    <a:gd name="T5" fmla="*/ 0 h 1304"/>
                    <a:gd name="T6" fmla="*/ 0 w 139"/>
                    <a:gd name="T7" fmla="*/ 0 h 1304"/>
                    <a:gd name="T8" fmla="*/ 0 w 139"/>
                    <a:gd name="T9" fmla="*/ 0 h 1304"/>
                    <a:gd name="T10" fmla="*/ 0 w 139"/>
                    <a:gd name="T11" fmla="*/ 0 h 13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4"/>
                    <a:gd name="T20" fmla="*/ 139 w 139"/>
                    <a:gd name="T21" fmla="*/ 1304 h 13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4">
                      <a:moveTo>
                        <a:pt x="70" y="1304"/>
                      </a:moveTo>
                      <a:lnTo>
                        <a:pt x="139" y="1235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5"/>
                      </a:lnTo>
                      <a:lnTo>
                        <a:pt x="70" y="130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57" name="Freeform 170"/>
                <p:cNvSpPr>
                  <a:spLocks/>
                </p:cNvSpPr>
                <p:nvPr/>
              </p:nvSpPr>
              <p:spPr bwMode="auto">
                <a:xfrm>
                  <a:off x="6241" y="2192"/>
                  <a:ext cx="146" cy="69"/>
                </a:xfrm>
                <a:custGeom>
                  <a:avLst/>
                  <a:gdLst>
                    <a:gd name="T0" fmla="*/ 0 w 2639"/>
                    <a:gd name="T1" fmla="*/ 0 h 1237"/>
                    <a:gd name="T2" fmla="*/ 0 w 2639"/>
                    <a:gd name="T3" fmla="*/ 0 h 1237"/>
                    <a:gd name="T4" fmla="*/ 0 w 2639"/>
                    <a:gd name="T5" fmla="*/ 0 h 1237"/>
                    <a:gd name="T6" fmla="*/ 0 w 2639"/>
                    <a:gd name="T7" fmla="*/ 0 h 1237"/>
                    <a:gd name="T8" fmla="*/ 0 w 2639"/>
                    <a:gd name="T9" fmla="*/ 0 h 12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39"/>
                    <a:gd name="T16" fmla="*/ 0 h 1237"/>
                    <a:gd name="T17" fmla="*/ 2639 w 2639"/>
                    <a:gd name="T18" fmla="*/ 1237 h 12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39" h="1237">
                      <a:moveTo>
                        <a:pt x="2639" y="1236"/>
                      </a:moveTo>
                      <a:lnTo>
                        <a:pt x="3" y="1237"/>
                      </a:lnTo>
                      <a:lnTo>
                        <a:pt x="0" y="0"/>
                      </a:lnTo>
                      <a:lnTo>
                        <a:pt x="2638" y="1"/>
                      </a:lnTo>
                      <a:lnTo>
                        <a:pt x="2639" y="1236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58" name="Freeform 171"/>
                <p:cNvSpPr>
                  <a:spLocks/>
                </p:cNvSpPr>
                <p:nvPr/>
              </p:nvSpPr>
              <p:spPr bwMode="auto">
                <a:xfrm>
                  <a:off x="6237" y="2257"/>
                  <a:ext cx="150" cy="8"/>
                </a:xfrm>
                <a:custGeom>
                  <a:avLst/>
                  <a:gdLst>
                    <a:gd name="T0" fmla="*/ 0 w 2705"/>
                    <a:gd name="T1" fmla="*/ 0 h 139"/>
                    <a:gd name="T2" fmla="*/ 0 w 2705"/>
                    <a:gd name="T3" fmla="*/ 0 h 139"/>
                    <a:gd name="T4" fmla="*/ 0 w 2705"/>
                    <a:gd name="T5" fmla="*/ 0 h 139"/>
                    <a:gd name="T6" fmla="*/ 0 w 2705"/>
                    <a:gd name="T7" fmla="*/ 0 h 139"/>
                    <a:gd name="T8" fmla="*/ 0 w 2705"/>
                    <a:gd name="T9" fmla="*/ 0 h 139"/>
                    <a:gd name="T10" fmla="*/ 0 w 2705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5"/>
                    <a:gd name="T19" fmla="*/ 0 h 139"/>
                    <a:gd name="T20" fmla="*/ 2705 w 2705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5" h="139">
                      <a:moveTo>
                        <a:pt x="0" y="70"/>
                      </a:moveTo>
                      <a:lnTo>
                        <a:pt x="69" y="139"/>
                      </a:lnTo>
                      <a:lnTo>
                        <a:pt x="2705" y="138"/>
                      </a:lnTo>
                      <a:lnTo>
                        <a:pt x="2705" y="0"/>
                      </a:lnTo>
                      <a:lnTo>
                        <a:pt x="69" y="1"/>
                      </a:lnTo>
                      <a:lnTo>
                        <a:pt x="0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59" name="Freeform 172"/>
                <p:cNvSpPr>
                  <a:spLocks/>
                </p:cNvSpPr>
                <p:nvPr/>
              </p:nvSpPr>
              <p:spPr bwMode="auto">
                <a:xfrm>
                  <a:off x="6237" y="2188"/>
                  <a:ext cx="8" cy="73"/>
                </a:xfrm>
                <a:custGeom>
                  <a:avLst/>
                  <a:gdLst>
                    <a:gd name="T0" fmla="*/ 0 w 141"/>
                    <a:gd name="T1" fmla="*/ 0 h 1306"/>
                    <a:gd name="T2" fmla="*/ 0 w 141"/>
                    <a:gd name="T3" fmla="*/ 0 h 1306"/>
                    <a:gd name="T4" fmla="*/ 0 w 141"/>
                    <a:gd name="T5" fmla="*/ 0 h 1306"/>
                    <a:gd name="T6" fmla="*/ 0 w 141"/>
                    <a:gd name="T7" fmla="*/ 0 h 1306"/>
                    <a:gd name="T8" fmla="*/ 0 w 141"/>
                    <a:gd name="T9" fmla="*/ 0 h 1306"/>
                    <a:gd name="T10" fmla="*/ 0 w 141"/>
                    <a:gd name="T11" fmla="*/ 0 h 130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1"/>
                    <a:gd name="T19" fmla="*/ 0 h 1306"/>
                    <a:gd name="T20" fmla="*/ 141 w 141"/>
                    <a:gd name="T21" fmla="*/ 1306 h 130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1" h="1306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3" y="1306"/>
                      </a:lnTo>
                      <a:lnTo>
                        <a:pt x="141" y="1306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60" name="Freeform 173"/>
                <p:cNvSpPr>
                  <a:spLocks/>
                </p:cNvSpPr>
                <p:nvPr/>
              </p:nvSpPr>
              <p:spPr bwMode="auto">
                <a:xfrm>
                  <a:off x="6241" y="2188"/>
                  <a:ext cx="150" cy="8"/>
                </a:xfrm>
                <a:custGeom>
                  <a:avLst/>
                  <a:gdLst>
                    <a:gd name="T0" fmla="*/ 0 w 2707"/>
                    <a:gd name="T1" fmla="*/ 0 h 139"/>
                    <a:gd name="T2" fmla="*/ 0 w 2707"/>
                    <a:gd name="T3" fmla="*/ 0 h 139"/>
                    <a:gd name="T4" fmla="*/ 0 w 2707"/>
                    <a:gd name="T5" fmla="*/ 0 h 139"/>
                    <a:gd name="T6" fmla="*/ 0 w 2707"/>
                    <a:gd name="T7" fmla="*/ 0 h 139"/>
                    <a:gd name="T8" fmla="*/ 0 w 2707"/>
                    <a:gd name="T9" fmla="*/ 0 h 139"/>
                    <a:gd name="T10" fmla="*/ 0 w 2707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7"/>
                    <a:gd name="T19" fmla="*/ 0 h 139"/>
                    <a:gd name="T20" fmla="*/ 2707 w 2707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7" h="139">
                      <a:moveTo>
                        <a:pt x="2707" y="70"/>
                      </a:moveTo>
                      <a:lnTo>
                        <a:pt x="2638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38" y="139"/>
                      </a:lnTo>
                      <a:lnTo>
                        <a:pt x="2707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61" name="Freeform 174"/>
                <p:cNvSpPr>
                  <a:spLocks/>
                </p:cNvSpPr>
                <p:nvPr/>
              </p:nvSpPr>
              <p:spPr bwMode="auto">
                <a:xfrm>
                  <a:off x="6384" y="2192"/>
                  <a:ext cx="7" cy="73"/>
                </a:xfrm>
                <a:custGeom>
                  <a:avLst/>
                  <a:gdLst>
                    <a:gd name="T0" fmla="*/ 0 w 139"/>
                    <a:gd name="T1" fmla="*/ 0 h 1304"/>
                    <a:gd name="T2" fmla="*/ 0 w 139"/>
                    <a:gd name="T3" fmla="*/ 0 h 1304"/>
                    <a:gd name="T4" fmla="*/ 0 w 139"/>
                    <a:gd name="T5" fmla="*/ 0 h 1304"/>
                    <a:gd name="T6" fmla="*/ 0 w 139"/>
                    <a:gd name="T7" fmla="*/ 0 h 1304"/>
                    <a:gd name="T8" fmla="*/ 0 w 139"/>
                    <a:gd name="T9" fmla="*/ 0 h 1304"/>
                    <a:gd name="T10" fmla="*/ 0 w 139"/>
                    <a:gd name="T11" fmla="*/ 0 h 13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4"/>
                    <a:gd name="T20" fmla="*/ 139 w 139"/>
                    <a:gd name="T21" fmla="*/ 1304 h 13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4">
                      <a:moveTo>
                        <a:pt x="70" y="1304"/>
                      </a:moveTo>
                      <a:lnTo>
                        <a:pt x="139" y="1235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5"/>
                      </a:lnTo>
                      <a:lnTo>
                        <a:pt x="70" y="130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62" name="Freeform 175"/>
                <p:cNvSpPr>
                  <a:spLocks/>
                </p:cNvSpPr>
                <p:nvPr/>
              </p:nvSpPr>
              <p:spPr bwMode="auto">
                <a:xfrm>
                  <a:off x="6534" y="2192"/>
                  <a:ext cx="146" cy="69"/>
                </a:xfrm>
                <a:custGeom>
                  <a:avLst/>
                  <a:gdLst>
                    <a:gd name="T0" fmla="*/ 0 w 2626"/>
                    <a:gd name="T1" fmla="*/ 0 h 1245"/>
                    <a:gd name="T2" fmla="*/ 0 w 2626"/>
                    <a:gd name="T3" fmla="*/ 0 h 1245"/>
                    <a:gd name="T4" fmla="*/ 0 w 2626"/>
                    <a:gd name="T5" fmla="*/ 0 h 1245"/>
                    <a:gd name="T6" fmla="*/ 0 w 2626"/>
                    <a:gd name="T7" fmla="*/ 0 h 1245"/>
                    <a:gd name="T8" fmla="*/ 0 w 2626"/>
                    <a:gd name="T9" fmla="*/ 0 h 12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6"/>
                    <a:gd name="T16" fmla="*/ 0 h 1245"/>
                    <a:gd name="T17" fmla="*/ 2626 w 2626"/>
                    <a:gd name="T18" fmla="*/ 1245 h 12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6" h="1245">
                      <a:moveTo>
                        <a:pt x="2626" y="1245"/>
                      </a:moveTo>
                      <a:lnTo>
                        <a:pt x="0" y="1242"/>
                      </a:lnTo>
                      <a:lnTo>
                        <a:pt x="1" y="0"/>
                      </a:lnTo>
                      <a:lnTo>
                        <a:pt x="2625" y="1"/>
                      </a:lnTo>
                      <a:lnTo>
                        <a:pt x="2626" y="1245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63" name="Freeform 176"/>
                <p:cNvSpPr>
                  <a:spLocks/>
                </p:cNvSpPr>
                <p:nvPr/>
              </p:nvSpPr>
              <p:spPr bwMode="auto">
                <a:xfrm>
                  <a:off x="6530" y="2257"/>
                  <a:ext cx="150" cy="8"/>
                </a:xfrm>
                <a:custGeom>
                  <a:avLst/>
                  <a:gdLst>
                    <a:gd name="T0" fmla="*/ 0 w 2695"/>
                    <a:gd name="T1" fmla="*/ 0 h 141"/>
                    <a:gd name="T2" fmla="*/ 0 w 2695"/>
                    <a:gd name="T3" fmla="*/ 0 h 141"/>
                    <a:gd name="T4" fmla="*/ 0 w 2695"/>
                    <a:gd name="T5" fmla="*/ 0 h 141"/>
                    <a:gd name="T6" fmla="*/ 0 w 2695"/>
                    <a:gd name="T7" fmla="*/ 0 h 141"/>
                    <a:gd name="T8" fmla="*/ 0 w 2695"/>
                    <a:gd name="T9" fmla="*/ 0 h 141"/>
                    <a:gd name="T10" fmla="*/ 0 w 2695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5"/>
                    <a:gd name="T19" fmla="*/ 0 h 141"/>
                    <a:gd name="T20" fmla="*/ 2695 w 2695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5" h="141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695" y="141"/>
                      </a:lnTo>
                      <a:lnTo>
                        <a:pt x="2695" y="3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64" name="Freeform 177"/>
                <p:cNvSpPr>
                  <a:spLocks/>
                </p:cNvSpPr>
                <p:nvPr/>
              </p:nvSpPr>
              <p:spPr bwMode="auto">
                <a:xfrm>
                  <a:off x="6530" y="2188"/>
                  <a:ext cx="8" cy="73"/>
                </a:xfrm>
                <a:custGeom>
                  <a:avLst/>
                  <a:gdLst>
                    <a:gd name="T0" fmla="*/ 0 w 139"/>
                    <a:gd name="T1" fmla="*/ 0 h 1311"/>
                    <a:gd name="T2" fmla="*/ 0 w 139"/>
                    <a:gd name="T3" fmla="*/ 0 h 1311"/>
                    <a:gd name="T4" fmla="*/ 0 w 139"/>
                    <a:gd name="T5" fmla="*/ 0 h 1311"/>
                    <a:gd name="T6" fmla="*/ 0 w 139"/>
                    <a:gd name="T7" fmla="*/ 0 h 1311"/>
                    <a:gd name="T8" fmla="*/ 0 w 139"/>
                    <a:gd name="T9" fmla="*/ 0 h 1311"/>
                    <a:gd name="T10" fmla="*/ 0 w 139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1"/>
                    <a:gd name="T20" fmla="*/ 139 w 139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1">
                      <a:moveTo>
                        <a:pt x="70" y="0"/>
                      </a:moveTo>
                      <a:lnTo>
                        <a:pt x="1" y="69"/>
                      </a:lnTo>
                      <a:lnTo>
                        <a:pt x="0" y="1311"/>
                      </a:lnTo>
                      <a:lnTo>
                        <a:pt x="138" y="1311"/>
                      </a:lnTo>
                      <a:lnTo>
                        <a:pt x="139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65" name="Freeform 178"/>
                <p:cNvSpPr>
                  <a:spLocks/>
                </p:cNvSpPr>
                <p:nvPr/>
              </p:nvSpPr>
              <p:spPr bwMode="auto">
                <a:xfrm>
                  <a:off x="6534" y="2188"/>
                  <a:ext cx="150" cy="8"/>
                </a:xfrm>
                <a:custGeom>
                  <a:avLst/>
                  <a:gdLst>
                    <a:gd name="T0" fmla="*/ 0 w 2693"/>
                    <a:gd name="T1" fmla="*/ 0 h 139"/>
                    <a:gd name="T2" fmla="*/ 0 w 2693"/>
                    <a:gd name="T3" fmla="*/ 0 h 139"/>
                    <a:gd name="T4" fmla="*/ 0 w 2693"/>
                    <a:gd name="T5" fmla="*/ 0 h 139"/>
                    <a:gd name="T6" fmla="*/ 0 w 2693"/>
                    <a:gd name="T7" fmla="*/ 0 h 139"/>
                    <a:gd name="T8" fmla="*/ 0 w 2693"/>
                    <a:gd name="T9" fmla="*/ 0 h 139"/>
                    <a:gd name="T10" fmla="*/ 0 w 2693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3"/>
                    <a:gd name="T19" fmla="*/ 0 h 139"/>
                    <a:gd name="T20" fmla="*/ 2693 w 2693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3" h="139">
                      <a:moveTo>
                        <a:pt x="2693" y="70"/>
                      </a:moveTo>
                      <a:lnTo>
                        <a:pt x="2624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24" y="139"/>
                      </a:lnTo>
                      <a:lnTo>
                        <a:pt x="2693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66" name="Freeform 179"/>
                <p:cNvSpPr>
                  <a:spLocks/>
                </p:cNvSpPr>
                <p:nvPr/>
              </p:nvSpPr>
              <p:spPr bwMode="auto">
                <a:xfrm>
                  <a:off x="6676" y="2192"/>
                  <a:ext cx="8" cy="73"/>
                </a:xfrm>
                <a:custGeom>
                  <a:avLst/>
                  <a:gdLst>
                    <a:gd name="T0" fmla="*/ 0 w 139"/>
                    <a:gd name="T1" fmla="*/ 0 h 1313"/>
                    <a:gd name="T2" fmla="*/ 0 w 139"/>
                    <a:gd name="T3" fmla="*/ 0 h 1313"/>
                    <a:gd name="T4" fmla="*/ 0 w 139"/>
                    <a:gd name="T5" fmla="*/ 0 h 1313"/>
                    <a:gd name="T6" fmla="*/ 0 w 139"/>
                    <a:gd name="T7" fmla="*/ 0 h 1313"/>
                    <a:gd name="T8" fmla="*/ 0 w 139"/>
                    <a:gd name="T9" fmla="*/ 0 h 1313"/>
                    <a:gd name="T10" fmla="*/ 0 w 139"/>
                    <a:gd name="T11" fmla="*/ 0 h 13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3"/>
                    <a:gd name="T20" fmla="*/ 139 w 139"/>
                    <a:gd name="T21" fmla="*/ 1313 h 13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3">
                      <a:moveTo>
                        <a:pt x="70" y="1313"/>
                      </a:moveTo>
                      <a:lnTo>
                        <a:pt x="139" y="1244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44"/>
                      </a:lnTo>
                      <a:lnTo>
                        <a:pt x="70" y="1313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67" name="Freeform 180"/>
                <p:cNvSpPr>
                  <a:spLocks/>
                </p:cNvSpPr>
                <p:nvPr/>
              </p:nvSpPr>
              <p:spPr bwMode="auto">
                <a:xfrm>
                  <a:off x="6533" y="2166"/>
                  <a:ext cx="174" cy="27"/>
                </a:xfrm>
                <a:custGeom>
                  <a:avLst/>
                  <a:gdLst>
                    <a:gd name="T0" fmla="*/ 0 w 3132"/>
                    <a:gd name="T1" fmla="*/ 0 h 473"/>
                    <a:gd name="T2" fmla="*/ 0 w 3132"/>
                    <a:gd name="T3" fmla="*/ 0 h 473"/>
                    <a:gd name="T4" fmla="*/ 0 w 3132"/>
                    <a:gd name="T5" fmla="*/ 0 h 473"/>
                    <a:gd name="T6" fmla="*/ 0 w 3132"/>
                    <a:gd name="T7" fmla="*/ 0 h 473"/>
                    <a:gd name="T8" fmla="*/ 0 w 3132"/>
                    <a:gd name="T9" fmla="*/ 0 h 4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32"/>
                    <a:gd name="T16" fmla="*/ 0 h 473"/>
                    <a:gd name="T17" fmla="*/ 3132 w 3132"/>
                    <a:gd name="T18" fmla="*/ 473 h 4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32" h="473">
                      <a:moveTo>
                        <a:pt x="0" y="473"/>
                      </a:moveTo>
                      <a:lnTo>
                        <a:pt x="473" y="0"/>
                      </a:lnTo>
                      <a:lnTo>
                        <a:pt x="3132" y="0"/>
                      </a:lnTo>
                      <a:lnTo>
                        <a:pt x="2660" y="471"/>
                      </a:lnTo>
                      <a:lnTo>
                        <a:pt x="0" y="473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68" name="Freeform 181"/>
                <p:cNvSpPr>
                  <a:spLocks/>
                </p:cNvSpPr>
                <p:nvPr/>
              </p:nvSpPr>
              <p:spPr bwMode="auto">
                <a:xfrm>
                  <a:off x="6530" y="2163"/>
                  <a:ext cx="32" cy="32"/>
                </a:xfrm>
                <a:custGeom>
                  <a:avLst/>
                  <a:gdLst>
                    <a:gd name="T0" fmla="*/ 0 w 569"/>
                    <a:gd name="T1" fmla="*/ 0 h 590"/>
                    <a:gd name="T2" fmla="*/ 0 w 569"/>
                    <a:gd name="T3" fmla="*/ 0 h 590"/>
                    <a:gd name="T4" fmla="*/ 0 w 569"/>
                    <a:gd name="T5" fmla="*/ 0 h 590"/>
                    <a:gd name="T6" fmla="*/ 0 w 569"/>
                    <a:gd name="T7" fmla="*/ 0 h 590"/>
                    <a:gd name="T8" fmla="*/ 0 w 569"/>
                    <a:gd name="T9" fmla="*/ 0 h 590"/>
                    <a:gd name="T10" fmla="*/ 0 w 569"/>
                    <a:gd name="T11" fmla="*/ 0 h 59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9"/>
                    <a:gd name="T19" fmla="*/ 0 h 590"/>
                    <a:gd name="T20" fmla="*/ 569 w 569"/>
                    <a:gd name="T21" fmla="*/ 590 h 59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9" h="590">
                      <a:moveTo>
                        <a:pt x="521" y="0"/>
                      </a:moveTo>
                      <a:lnTo>
                        <a:pt x="472" y="20"/>
                      </a:lnTo>
                      <a:lnTo>
                        <a:pt x="0" y="493"/>
                      </a:lnTo>
                      <a:lnTo>
                        <a:pt x="97" y="590"/>
                      </a:lnTo>
                      <a:lnTo>
                        <a:pt x="569" y="117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69" name="Freeform 182"/>
                <p:cNvSpPr>
                  <a:spLocks/>
                </p:cNvSpPr>
                <p:nvPr/>
              </p:nvSpPr>
              <p:spPr bwMode="auto">
                <a:xfrm>
                  <a:off x="6559" y="2163"/>
                  <a:ext cx="151" cy="7"/>
                </a:xfrm>
                <a:custGeom>
                  <a:avLst/>
                  <a:gdLst>
                    <a:gd name="T0" fmla="*/ 0 w 2708"/>
                    <a:gd name="T1" fmla="*/ 0 h 138"/>
                    <a:gd name="T2" fmla="*/ 0 w 2708"/>
                    <a:gd name="T3" fmla="*/ 0 h 138"/>
                    <a:gd name="T4" fmla="*/ 0 w 2708"/>
                    <a:gd name="T5" fmla="*/ 0 h 138"/>
                    <a:gd name="T6" fmla="*/ 0 w 2708"/>
                    <a:gd name="T7" fmla="*/ 0 h 138"/>
                    <a:gd name="T8" fmla="*/ 0 w 2708"/>
                    <a:gd name="T9" fmla="*/ 0 h 138"/>
                    <a:gd name="T10" fmla="*/ 0 w 2708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8"/>
                    <a:gd name="T19" fmla="*/ 0 h 138"/>
                    <a:gd name="T20" fmla="*/ 2708 w 2708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8" h="138">
                      <a:moveTo>
                        <a:pt x="2708" y="117"/>
                      </a:moveTo>
                      <a:lnTo>
                        <a:pt x="2659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59" y="138"/>
                      </a:lnTo>
                      <a:lnTo>
                        <a:pt x="2708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70" name="Freeform 183"/>
                <p:cNvSpPr>
                  <a:spLocks/>
                </p:cNvSpPr>
                <p:nvPr/>
              </p:nvSpPr>
              <p:spPr bwMode="auto">
                <a:xfrm>
                  <a:off x="6678" y="2164"/>
                  <a:ext cx="32" cy="32"/>
                </a:xfrm>
                <a:custGeom>
                  <a:avLst/>
                  <a:gdLst>
                    <a:gd name="T0" fmla="*/ 0 w 569"/>
                    <a:gd name="T1" fmla="*/ 0 h 589"/>
                    <a:gd name="T2" fmla="*/ 0 w 569"/>
                    <a:gd name="T3" fmla="*/ 0 h 589"/>
                    <a:gd name="T4" fmla="*/ 0 w 569"/>
                    <a:gd name="T5" fmla="*/ 0 h 589"/>
                    <a:gd name="T6" fmla="*/ 0 w 569"/>
                    <a:gd name="T7" fmla="*/ 0 h 589"/>
                    <a:gd name="T8" fmla="*/ 0 w 569"/>
                    <a:gd name="T9" fmla="*/ 0 h 589"/>
                    <a:gd name="T10" fmla="*/ 0 w 569"/>
                    <a:gd name="T11" fmla="*/ 0 h 5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9"/>
                    <a:gd name="T19" fmla="*/ 0 h 589"/>
                    <a:gd name="T20" fmla="*/ 569 w 569"/>
                    <a:gd name="T21" fmla="*/ 589 h 5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9" h="589">
                      <a:moveTo>
                        <a:pt x="48" y="589"/>
                      </a:moveTo>
                      <a:lnTo>
                        <a:pt x="96" y="569"/>
                      </a:lnTo>
                      <a:lnTo>
                        <a:pt x="569" y="97"/>
                      </a:lnTo>
                      <a:lnTo>
                        <a:pt x="471" y="0"/>
                      </a:lnTo>
                      <a:lnTo>
                        <a:pt x="0" y="471"/>
                      </a:lnTo>
                      <a:lnTo>
                        <a:pt x="48" y="58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71" name="Freeform 184"/>
                <p:cNvSpPr>
                  <a:spLocks/>
                </p:cNvSpPr>
                <p:nvPr/>
              </p:nvSpPr>
              <p:spPr bwMode="auto">
                <a:xfrm>
                  <a:off x="6530" y="2189"/>
                  <a:ext cx="151" cy="8"/>
                </a:xfrm>
                <a:custGeom>
                  <a:avLst/>
                  <a:gdLst>
                    <a:gd name="T0" fmla="*/ 0 w 2708"/>
                    <a:gd name="T1" fmla="*/ 0 h 140"/>
                    <a:gd name="T2" fmla="*/ 0 w 2708"/>
                    <a:gd name="T3" fmla="*/ 0 h 140"/>
                    <a:gd name="T4" fmla="*/ 0 w 2708"/>
                    <a:gd name="T5" fmla="*/ 0 h 140"/>
                    <a:gd name="T6" fmla="*/ 0 w 2708"/>
                    <a:gd name="T7" fmla="*/ 0 h 140"/>
                    <a:gd name="T8" fmla="*/ 0 w 2708"/>
                    <a:gd name="T9" fmla="*/ 0 h 140"/>
                    <a:gd name="T10" fmla="*/ 0 w 2708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8"/>
                    <a:gd name="T19" fmla="*/ 0 h 140"/>
                    <a:gd name="T20" fmla="*/ 2708 w 2708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8" h="140">
                      <a:moveTo>
                        <a:pt x="0" y="22"/>
                      </a:moveTo>
                      <a:lnTo>
                        <a:pt x="48" y="140"/>
                      </a:lnTo>
                      <a:lnTo>
                        <a:pt x="2708" y="138"/>
                      </a:lnTo>
                      <a:lnTo>
                        <a:pt x="2708" y="0"/>
                      </a:lnTo>
                      <a:lnTo>
                        <a:pt x="48" y="2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72" name="Freeform 185"/>
                <p:cNvSpPr>
                  <a:spLocks/>
                </p:cNvSpPr>
                <p:nvPr/>
              </p:nvSpPr>
              <p:spPr bwMode="auto">
                <a:xfrm>
                  <a:off x="6680" y="2166"/>
                  <a:ext cx="27" cy="95"/>
                </a:xfrm>
                <a:custGeom>
                  <a:avLst/>
                  <a:gdLst>
                    <a:gd name="T0" fmla="*/ 0 w 484"/>
                    <a:gd name="T1" fmla="*/ 0 h 1717"/>
                    <a:gd name="T2" fmla="*/ 0 w 484"/>
                    <a:gd name="T3" fmla="*/ 0 h 1717"/>
                    <a:gd name="T4" fmla="*/ 0 w 484"/>
                    <a:gd name="T5" fmla="*/ 0 h 1717"/>
                    <a:gd name="T6" fmla="*/ 0 w 484"/>
                    <a:gd name="T7" fmla="*/ 0 h 1717"/>
                    <a:gd name="T8" fmla="*/ 0 w 484"/>
                    <a:gd name="T9" fmla="*/ 0 h 17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4"/>
                    <a:gd name="T16" fmla="*/ 0 h 1717"/>
                    <a:gd name="T17" fmla="*/ 484 w 484"/>
                    <a:gd name="T18" fmla="*/ 1717 h 17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4" h="1717">
                      <a:moveTo>
                        <a:pt x="1" y="1717"/>
                      </a:moveTo>
                      <a:lnTo>
                        <a:pt x="483" y="1235"/>
                      </a:lnTo>
                      <a:lnTo>
                        <a:pt x="484" y="0"/>
                      </a:lnTo>
                      <a:lnTo>
                        <a:pt x="0" y="484"/>
                      </a:lnTo>
                      <a:lnTo>
                        <a:pt x="1" y="1717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73" name="Freeform 186"/>
                <p:cNvSpPr>
                  <a:spLocks/>
                </p:cNvSpPr>
                <p:nvPr/>
              </p:nvSpPr>
              <p:spPr bwMode="auto">
                <a:xfrm>
                  <a:off x="6678" y="2232"/>
                  <a:ext cx="33" cy="32"/>
                </a:xfrm>
                <a:custGeom>
                  <a:avLst/>
                  <a:gdLst>
                    <a:gd name="T0" fmla="*/ 0 w 600"/>
                    <a:gd name="T1" fmla="*/ 0 h 582"/>
                    <a:gd name="T2" fmla="*/ 0 w 600"/>
                    <a:gd name="T3" fmla="*/ 0 h 582"/>
                    <a:gd name="T4" fmla="*/ 0 w 600"/>
                    <a:gd name="T5" fmla="*/ 0 h 582"/>
                    <a:gd name="T6" fmla="*/ 0 w 600"/>
                    <a:gd name="T7" fmla="*/ 0 h 582"/>
                    <a:gd name="T8" fmla="*/ 0 w 600"/>
                    <a:gd name="T9" fmla="*/ 0 h 582"/>
                    <a:gd name="T10" fmla="*/ 0 w 600"/>
                    <a:gd name="T11" fmla="*/ 0 h 58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00"/>
                    <a:gd name="T19" fmla="*/ 0 h 582"/>
                    <a:gd name="T20" fmla="*/ 600 w 600"/>
                    <a:gd name="T21" fmla="*/ 582 h 58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00" h="582">
                      <a:moveTo>
                        <a:pt x="600" y="50"/>
                      </a:moveTo>
                      <a:lnTo>
                        <a:pt x="482" y="0"/>
                      </a:lnTo>
                      <a:lnTo>
                        <a:pt x="0" y="484"/>
                      </a:lnTo>
                      <a:lnTo>
                        <a:pt x="98" y="582"/>
                      </a:lnTo>
                      <a:lnTo>
                        <a:pt x="580" y="98"/>
                      </a:lnTo>
                      <a:lnTo>
                        <a:pt x="600" y="5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74" name="Freeform 187"/>
                <p:cNvSpPr>
                  <a:spLocks/>
                </p:cNvSpPr>
                <p:nvPr/>
              </p:nvSpPr>
              <p:spPr bwMode="auto">
                <a:xfrm>
                  <a:off x="6703" y="2163"/>
                  <a:ext cx="8" cy="71"/>
                </a:xfrm>
                <a:custGeom>
                  <a:avLst/>
                  <a:gdLst>
                    <a:gd name="T0" fmla="*/ 0 w 139"/>
                    <a:gd name="T1" fmla="*/ 0 h 1283"/>
                    <a:gd name="T2" fmla="*/ 0 w 139"/>
                    <a:gd name="T3" fmla="*/ 0 h 1283"/>
                    <a:gd name="T4" fmla="*/ 0 w 139"/>
                    <a:gd name="T5" fmla="*/ 0 h 1283"/>
                    <a:gd name="T6" fmla="*/ 0 w 139"/>
                    <a:gd name="T7" fmla="*/ 0 h 1283"/>
                    <a:gd name="T8" fmla="*/ 0 w 139"/>
                    <a:gd name="T9" fmla="*/ 0 h 1283"/>
                    <a:gd name="T10" fmla="*/ 0 w 139"/>
                    <a:gd name="T11" fmla="*/ 0 h 12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3"/>
                    <a:gd name="T20" fmla="*/ 139 w 139"/>
                    <a:gd name="T21" fmla="*/ 1283 h 128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3">
                      <a:moveTo>
                        <a:pt x="20" y="0"/>
                      </a:moveTo>
                      <a:lnTo>
                        <a:pt x="1" y="48"/>
                      </a:lnTo>
                      <a:lnTo>
                        <a:pt x="0" y="1283"/>
                      </a:lnTo>
                      <a:lnTo>
                        <a:pt x="138" y="1283"/>
                      </a:lnTo>
                      <a:lnTo>
                        <a:pt x="139" y="48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75" name="Freeform 188"/>
                <p:cNvSpPr>
                  <a:spLocks/>
                </p:cNvSpPr>
                <p:nvPr/>
              </p:nvSpPr>
              <p:spPr bwMode="auto">
                <a:xfrm>
                  <a:off x="6676" y="2163"/>
                  <a:ext cx="34" cy="32"/>
                </a:xfrm>
                <a:custGeom>
                  <a:avLst/>
                  <a:gdLst>
                    <a:gd name="T0" fmla="*/ 0 w 602"/>
                    <a:gd name="T1" fmla="*/ 0 h 581"/>
                    <a:gd name="T2" fmla="*/ 0 w 602"/>
                    <a:gd name="T3" fmla="*/ 0 h 581"/>
                    <a:gd name="T4" fmla="*/ 0 w 602"/>
                    <a:gd name="T5" fmla="*/ 0 h 581"/>
                    <a:gd name="T6" fmla="*/ 0 w 602"/>
                    <a:gd name="T7" fmla="*/ 0 h 581"/>
                    <a:gd name="T8" fmla="*/ 0 w 602"/>
                    <a:gd name="T9" fmla="*/ 0 h 581"/>
                    <a:gd name="T10" fmla="*/ 0 w 602"/>
                    <a:gd name="T11" fmla="*/ 0 h 5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02"/>
                    <a:gd name="T19" fmla="*/ 0 h 581"/>
                    <a:gd name="T20" fmla="*/ 602 w 602"/>
                    <a:gd name="T21" fmla="*/ 581 h 5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02" h="581">
                      <a:moveTo>
                        <a:pt x="0" y="532"/>
                      </a:moveTo>
                      <a:lnTo>
                        <a:pt x="118" y="581"/>
                      </a:lnTo>
                      <a:lnTo>
                        <a:pt x="602" y="97"/>
                      </a:lnTo>
                      <a:lnTo>
                        <a:pt x="503" y="0"/>
                      </a:lnTo>
                      <a:lnTo>
                        <a:pt x="20" y="483"/>
                      </a:lnTo>
                      <a:lnTo>
                        <a:pt x="0" y="532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76" name="Freeform 189"/>
                <p:cNvSpPr>
                  <a:spLocks/>
                </p:cNvSpPr>
                <p:nvPr/>
              </p:nvSpPr>
              <p:spPr bwMode="auto">
                <a:xfrm>
                  <a:off x="6676" y="2193"/>
                  <a:ext cx="8" cy="71"/>
                </a:xfrm>
                <a:custGeom>
                  <a:avLst/>
                  <a:gdLst>
                    <a:gd name="T0" fmla="*/ 0 w 139"/>
                    <a:gd name="T1" fmla="*/ 0 h 1283"/>
                    <a:gd name="T2" fmla="*/ 0 w 139"/>
                    <a:gd name="T3" fmla="*/ 0 h 1283"/>
                    <a:gd name="T4" fmla="*/ 0 w 139"/>
                    <a:gd name="T5" fmla="*/ 0 h 1283"/>
                    <a:gd name="T6" fmla="*/ 0 w 139"/>
                    <a:gd name="T7" fmla="*/ 0 h 1283"/>
                    <a:gd name="T8" fmla="*/ 0 w 139"/>
                    <a:gd name="T9" fmla="*/ 0 h 1283"/>
                    <a:gd name="T10" fmla="*/ 0 w 139"/>
                    <a:gd name="T11" fmla="*/ 0 h 12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3"/>
                    <a:gd name="T20" fmla="*/ 139 w 139"/>
                    <a:gd name="T21" fmla="*/ 1283 h 128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3">
                      <a:moveTo>
                        <a:pt x="119" y="1283"/>
                      </a:moveTo>
                      <a:lnTo>
                        <a:pt x="139" y="1233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3"/>
                      </a:lnTo>
                      <a:lnTo>
                        <a:pt x="119" y="1283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1813" name="Group 864"/>
            <p:cNvGrpSpPr/>
            <p:nvPr/>
          </p:nvGrpSpPr>
          <p:grpSpPr>
            <a:xfrm>
              <a:off x="6883113" y="4365104"/>
              <a:ext cx="288031" cy="504056"/>
              <a:chOff x="4897631" y="4178402"/>
              <a:chExt cx="460461" cy="881606"/>
            </a:xfrm>
          </p:grpSpPr>
          <p:pic>
            <p:nvPicPr>
              <p:cNvPr id="1678" name="Picture 94"/>
              <p:cNvPicPr>
                <a:picLocks noChangeArrowheads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7631" y="4178402"/>
                <a:ext cx="460461" cy="881606"/>
              </a:xfrm>
              <a:prstGeom prst="rect">
                <a:avLst/>
              </a:prstGeom>
              <a:noFill/>
              <a:ln w="9525" cap="flat" cmpd="sng" algn="ctr">
                <a:solidFill>
                  <a:srgbClr val="0183B7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pic>
          <p:pic>
            <p:nvPicPr>
              <p:cNvPr id="1679" name="Picture 35" descr="Application Control Engine"/>
              <p:cNvPicPr>
                <a:picLocks noChangeAspect="1" noChangeArrowheads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=""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6531" y="4303791"/>
                <a:ext cx="283779" cy="248490"/>
              </a:xfrm>
              <a:prstGeom prst="rect">
                <a:avLst/>
              </a:prstGeom>
              <a:noFill/>
              <a:ln cap="flat" cmpd="sng" algn="ctr">
                <a:solidFill>
                  <a:srgbClr val="0183B7"/>
                </a:solidFill>
                <a:prstDash val="sysDash"/>
                <a:round/>
                <a:headEnd type="none" w="med" len="med"/>
                <a:tailEnd type="none" w="med" len="med"/>
              </a:ln>
              <a:effectLst>
                <a:glow rad="101600">
                  <a:srgbClr val="800000">
                    <a:alpha val="75000"/>
                  </a:srgbClr>
                </a:glow>
              </a:effectLst>
            </p:spPr>
          </p:pic>
          <p:grpSp>
            <p:nvGrpSpPr>
              <p:cNvPr id="1814" name="Group 68"/>
              <p:cNvGrpSpPr>
                <a:grpSpLocks/>
              </p:cNvGrpSpPr>
              <p:nvPr/>
            </p:nvGrpSpPr>
            <p:grpSpPr bwMode="auto">
              <a:xfrm>
                <a:off x="5023496" y="4638216"/>
                <a:ext cx="194184" cy="298847"/>
                <a:chOff x="6237" y="2137"/>
                <a:chExt cx="501" cy="266"/>
              </a:xfrm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p:grpSpPr>
            <p:sp>
              <p:nvSpPr>
                <p:cNvPr id="1681" name="Freeform 69"/>
                <p:cNvSpPr>
                  <a:spLocks/>
                </p:cNvSpPr>
                <p:nvPr/>
              </p:nvSpPr>
              <p:spPr bwMode="auto">
                <a:xfrm>
                  <a:off x="6237" y="2395"/>
                  <a:ext cx="443" cy="8"/>
                </a:xfrm>
                <a:custGeom>
                  <a:avLst/>
                  <a:gdLst>
                    <a:gd name="T0" fmla="*/ 0 w 7975"/>
                    <a:gd name="T1" fmla="*/ 0 h 138"/>
                    <a:gd name="T2" fmla="*/ 0 w 7975"/>
                    <a:gd name="T3" fmla="*/ 0 h 138"/>
                    <a:gd name="T4" fmla="*/ 0 w 7975"/>
                    <a:gd name="T5" fmla="*/ 0 h 138"/>
                    <a:gd name="T6" fmla="*/ 0 w 7975"/>
                    <a:gd name="T7" fmla="*/ 0 h 138"/>
                    <a:gd name="T8" fmla="*/ 0 w 7975"/>
                    <a:gd name="T9" fmla="*/ 0 h 138"/>
                    <a:gd name="T10" fmla="*/ 0 w 7975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75"/>
                    <a:gd name="T19" fmla="*/ 0 h 138"/>
                    <a:gd name="T20" fmla="*/ 7975 w 7975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75" h="138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7975" y="138"/>
                      </a:lnTo>
                      <a:lnTo>
                        <a:pt x="7975" y="0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ADD7E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82" name="Freeform 70"/>
                <p:cNvSpPr>
                  <a:spLocks/>
                </p:cNvSpPr>
                <p:nvPr/>
              </p:nvSpPr>
              <p:spPr bwMode="auto">
                <a:xfrm>
                  <a:off x="6241" y="2345"/>
                  <a:ext cx="493" cy="54"/>
                </a:xfrm>
                <a:custGeom>
                  <a:avLst/>
                  <a:gdLst>
                    <a:gd name="T0" fmla="*/ 0 w 8877"/>
                    <a:gd name="T1" fmla="*/ 0 h 971"/>
                    <a:gd name="T2" fmla="*/ 0 w 8877"/>
                    <a:gd name="T3" fmla="*/ 0 h 971"/>
                    <a:gd name="T4" fmla="*/ 0 w 8877"/>
                    <a:gd name="T5" fmla="*/ 0 h 971"/>
                    <a:gd name="T6" fmla="*/ 0 w 8877"/>
                    <a:gd name="T7" fmla="*/ 0 h 971"/>
                    <a:gd name="T8" fmla="*/ 0 w 8877"/>
                    <a:gd name="T9" fmla="*/ 0 h 9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77"/>
                    <a:gd name="T16" fmla="*/ 0 h 971"/>
                    <a:gd name="T17" fmla="*/ 8877 w 8877"/>
                    <a:gd name="T18" fmla="*/ 971 h 9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77" h="971">
                      <a:moveTo>
                        <a:pt x="0" y="971"/>
                      </a:moveTo>
                      <a:lnTo>
                        <a:pt x="974" y="0"/>
                      </a:lnTo>
                      <a:lnTo>
                        <a:pt x="8877" y="0"/>
                      </a:lnTo>
                      <a:lnTo>
                        <a:pt x="7905" y="971"/>
                      </a:lnTo>
                      <a:lnTo>
                        <a:pt x="0" y="971"/>
                      </a:lnTo>
                      <a:close/>
                    </a:path>
                  </a:pathLst>
                </a:custGeom>
                <a:solidFill>
                  <a:srgbClr val="009BDF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83" name="Freeform 71"/>
                <p:cNvSpPr>
                  <a:spLocks/>
                </p:cNvSpPr>
                <p:nvPr/>
              </p:nvSpPr>
              <p:spPr bwMode="auto">
                <a:xfrm>
                  <a:off x="6238" y="2341"/>
                  <a:ext cx="60" cy="61"/>
                </a:xfrm>
                <a:custGeom>
                  <a:avLst/>
                  <a:gdLst>
                    <a:gd name="T0" fmla="*/ 0 w 1071"/>
                    <a:gd name="T1" fmla="*/ 0 h 1089"/>
                    <a:gd name="T2" fmla="*/ 0 w 1071"/>
                    <a:gd name="T3" fmla="*/ 0 h 1089"/>
                    <a:gd name="T4" fmla="*/ 0 w 1071"/>
                    <a:gd name="T5" fmla="*/ 0 h 1089"/>
                    <a:gd name="T6" fmla="*/ 0 w 1071"/>
                    <a:gd name="T7" fmla="*/ 0 h 1089"/>
                    <a:gd name="T8" fmla="*/ 0 w 1071"/>
                    <a:gd name="T9" fmla="*/ 0 h 1089"/>
                    <a:gd name="T10" fmla="*/ 0 w 1071"/>
                    <a:gd name="T11" fmla="*/ 0 h 10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71"/>
                    <a:gd name="T19" fmla="*/ 0 h 1089"/>
                    <a:gd name="T20" fmla="*/ 1071 w 1071"/>
                    <a:gd name="T21" fmla="*/ 1089 h 10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71" h="1089">
                      <a:moveTo>
                        <a:pt x="1023" y="0"/>
                      </a:moveTo>
                      <a:lnTo>
                        <a:pt x="974" y="21"/>
                      </a:lnTo>
                      <a:lnTo>
                        <a:pt x="0" y="991"/>
                      </a:lnTo>
                      <a:lnTo>
                        <a:pt x="97" y="1089"/>
                      </a:lnTo>
                      <a:lnTo>
                        <a:pt x="1071" y="118"/>
                      </a:lnTo>
                      <a:lnTo>
                        <a:pt x="1023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84" name="Freeform 72"/>
                <p:cNvSpPr>
                  <a:spLocks/>
                </p:cNvSpPr>
                <p:nvPr/>
              </p:nvSpPr>
              <p:spPr bwMode="auto">
                <a:xfrm>
                  <a:off x="6295" y="2341"/>
                  <a:ext cx="442" cy="8"/>
                </a:xfrm>
                <a:custGeom>
                  <a:avLst/>
                  <a:gdLst>
                    <a:gd name="T0" fmla="*/ 0 w 7952"/>
                    <a:gd name="T1" fmla="*/ 0 h 138"/>
                    <a:gd name="T2" fmla="*/ 0 w 7952"/>
                    <a:gd name="T3" fmla="*/ 0 h 138"/>
                    <a:gd name="T4" fmla="*/ 0 w 7952"/>
                    <a:gd name="T5" fmla="*/ 0 h 138"/>
                    <a:gd name="T6" fmla="*/ 0 w 7952"/>
                    <a:gd name="T7" fmla="*/ 0 h 138"/>
                    <a:gd name="T8" fmla="*/ 0 w 7952"/>
                    <a:gd name="T9" fmla="*/ 0 h 138"/>
                    <a:gd name="T10" fmla="*/ 0 w 7952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52"/>
                    <a:gd name="T19" fmla="*/ 0 h 138"/>
                    <a:gd name="T20" fmla="*/ 7952 w 7952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52" h="138">
                      <a:moveTo>
                        <a:pt x="7952" y="118"/>
                      </a:moveTo>
                      <a:lnTo>
                        <a:pt x="7903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7903" y="138"/>
                      </a:lnTo>
                      <a:lnTo>
                        <a:pt x="7952" y="11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85" name="Freeform 73"/>
                <p:cNvSpPr>
                  <a:spLocks/>
                </p:cNvSpPr>
                <p:nvPr/>
              </p:nvSpPr>
              <p:spPr bwMode="auto">
                <a:xfrm>
                  <a:off x="6678" y="2342"/>
                  <a:ext cx="59" cy="61"/>
                </a:xfrm>
                <a:custGeom>
                  <a:avLst/>
                  <a:gdLst>
                    <a:gd name="T0" fmla="*/ 0 w 1069"/>
                    <a:gd name="T1" fmla="*/ 0 h 1088"/>
                    <a:gd name="T2" fmla="*/ 0 w 1069"/>
                    <a:gd name="T3" fmla="*/ 0 h 1088"/>
                    <a:gd name="T4" fmla="*/ 0 w 1069"/>
                    <a:gd name="T5" fmla="*/ 0 h 1088"/>
                    <a:gd name="T6" fmla="*/ 0 w 1069"/>
                    <a:gd name="T7" fmla="*/ 0 h 1088"/>
                    <a:gd name="T8" fmla="*/ 0 w 1069"/>
                    <a:gd name="T9" fmla="*/ 0 h 1088"/>
                    <a:gd name="T10" fmla="*/ 0 w 1069"/>
                    <a:gd name="T11" fmla="*/ 0 h 10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69"/>
                    <a:gd name="T19" fmla="*/ 0 h 1088"/>
                    <a:gd name="T20" fmla="*/ 1069 w 1069"/>
                    <a:gd name="T21" fmla="*/ 1088 h 10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69" h="1088">
                      <a:moveTo>
                        <a:pt x="48" y="1088"/>
                      </a:moveTo>
                      <a:lnTo>
                        <a:pt x="97" y="1068"/>
                      </a:lnTo>
                      <a:lnTo>
                        <a:pt x="1069" y="97"/>
                      </a:lnTo>
                      <a:lnTo>
                        <a:pt x="971" y="0"/>
                      </a:lnTo>
                      <a:lnTo>
                        <a:pt x="0" y="970"/>
                      </a:lnTo>
                      <a:lnTo>
                        <a:pt x="48" y="108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86" name="Freeform 74"/>
                <p:cNvSpPr>
                  <a:spLocks/>
                </p:cNvSpPr>
                <p:nvPr/>
              </p:nvSpPr>
              <p:spPr bwMode="auto">
                <a:xfrm>
                  <a:off x="6238" y="2395"/>
                  <a:ext cx="442" cy="8"/>
                </a:xfrm>
                <a:custGeom>
                  <a:avLst/>
                  <a:gdLst>
                    <a:gd name="T0" fmla="*/ 0 w 7954"/>
                    <a:gd name="T1" fmla="*/ 0 h 138"/>
                    <a:gd name="T2" fmla="*/ 0 w 7954"/>
                    <a:gd name="T3" fmla="*/ 0 h 138"/>
                    <a:gd name="T4" fmla="*/ 0 w 7954"/>
                    <a:gd name="T5" fmla="*/ 0 h 138"/>
                    <a:gd name="T6" fmla="*/ 0 w 7954"/>
                    <a:gd name="T7" fmla="*/ 0 h 138"/>
                    <a:gd name="T8" fmla="*/ 0 w 7954"/>
                    <a:gd name="T9" fmla="*/ 0 h 138"/>
                    <a:gd name="T10" fmla="*/ 0 w 7954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54"/>
                    <a:gd name="T19" fmla="*/ 0 h 138"/>
                    <a:gd name="T20" fmla="*/ 7954 w 7954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54" h="138">
                      <a:moveTo>
                        <a:pt x="0" y="20"/>
                      </a:moveTo>
                      <a:lnTo>
                        <a:pt x="49" y="138"/>
                      </a:lnTo>
                      <a:lnTo>
                        <a:pt x="7954" y="138"/>
                      </a:lnTo>
                      <a:lnTo>
                        <a:pt x="7954" y="0"/>
                      </a:lnTo>
                      <a:lnTo>
                        <a:pt x="49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87" name="Freeform 75"/>
                <p:cNvSpPr>
                  <a:spLocks/>
                </p:cNvSpPr>
                <p:nvPr/>
              </p:nvSpPr>
              <p:spPr bwMode="auto">
                <a:xfrm>
                  <a:off x="6238" y="2341"/>
                  <a:ext cx="60" cy="61"/>
                </a:xfrm>
                <a:custGeom>
                  <a:avLst/>
                  <a:gdLst>
                    <a:gd name="T0" fmla="*/ 0 w 1071"/>
                    <a:gd name="T1" fmla="*/ 0 h 1089"/>
                    <a:gd name="T2" fmla="*/ 0 w 1071"/>
                    <a:gd name="T3" fmla="*/ 0 h 1089"/>
                    <a:gd name="T4" fmla="*/ 0 w 1071"/>
                    <a:gd name="T5" fmla="*/ 0 h 1089"/>
                    <a:gd name="T6" fmla="*/ 0 w 1071"/>
                    <a:gd name="T7" fmla="*/ 0 h 1089"/>
                    <a:gd name="T8" fmla="*/ 0 w 1071"/>
                    <a:gd name="T9" fmla="*/ 0 h 1089"/>
                    <a:gd name="T10" fmla="*/ 0 w 1071"/>
                    <a:gd name="T11" fmla="*/ 0 h 10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71"/>
                    <a:gd name="T19" fmla="*/ 0 h 1089"/>
                    <a:gd name="T20" fmla="*/ 1071 w 1071"/>
                    <a:gd name="T21" fmla="*/ 1089 h 10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71" h="1089">
                      <a:moveTo>
                        <a:pt x="1023" y="0"/>
                      </a:moveTo>
                      <a:lnTo>
                        <a:pt x="974" y="21"/>
                      </a:lnTo>
                      <a:lnTo>
                        <a:pt x="0" y="991"/>
                      </a:lnTo>
                      <a:lnTo>
                        <a:pt x="97" y="1089"/>
                      </a:lnTo>
                      <a:lnTo>
                        <a:pt x="1071" y="118"/>
                      </a:lnTo>
                      <a:lnTo>
                        <a:pt x="1023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88" name="Freeform 76"/>
                <p:cNvSpPr>
                  <a:spLocks/>
                </p:cNvSpPr>
                <p:nvPr/>
              </p:nvSpPr>
              <p:spPr bwMode="auto">
                <a:xfrm>
                  <a:off x="6295" y="2341"/>
                  <a:ext cx="442" cy="8"/>
                </a:xfrm>
                <a:custGeom>
                  <a:avLst/>
                  <a:gdLst>
                    <a:gd name="T0" fmla="*/ 0 w 7952"/>
                    <a:gd name="T1" fmla="*/ 0 h 138"/>
                    <a:gd name="T2" fmla="*/ 0 w 7952"/>
                    <a:gd name="T3" fmla="*/ 0 h 138"/>
                    <a:gd name="T4" fmla="*/ 0 w 7952"/>
                    <a:gd name="T5" fmla="*/ 0 h 138"/>
                    <a:gd name="T6" fmla="*/ 0 w 7952"/>
                    <a:gd name="T7" fmla="*/ 0 h 138"/>
                    <a:gd name="T8" fmla="*/ 0 w 7952"/>
                    <a:gd name="T9" fmla="*/ 0 h 138"/>
                    <a:gd name="T10" fmla="*/ 0 w 7952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52"/>
                    <a:gd name="T19" fmla="*/ 0 h 138"/>
                    <a:gd name="T20" fmla="*/ 7952 w 7952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52" h="138">
                      <a:moveTo>
                        <a:pt x="7952" y="118"/>
                      </a:moveTo>
                      <a:lnTo>
                        <a:pt x="7903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7903" y="138"/>
                      </a:lnTo>
                      <a:lnTo>
                        <a:pt x="7952" y="11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89" name="Freeform 77"/>
                <p:cNvSpPr>
                  <a:spLocks/>
                </p:cNvSpPr>
                <p:nvPr/>
              </p:nvSpPr>
              <p:spPr bwMode="auto">
                <a:xfrm>
                  <a:off x="6678" y="2342"/>
                  <a:ext cx="59" cy="61"/>
                </a:xfrm>
                <a:custGeom>
                  <a:avLst/>
                  <a:gdLst>
                    <a:gd name="T0" fmla="*/ 0 w 1069"/>
                    <a:gd name="T1" fmla="*/ 0 h 1088"/>
                    <a:gd name="T2" fmla="*/ 0 w 1069"/>
                    <a:gd name="T3" fmla="*/ 0 h 1088"/>
                    <a:gd name="T4" fmla="*/ 0 w 1069"/>
                    <a:gd name="T5" fmla="*/ 0 h 1088"/>
                    <a:gd name="T6" fmla="*/ 0 w 1069"/>
                    <a:gd name="T7" fmla="*/ 0 h 1088"/>
                    <a:gd name="T8" fmla="*/ 0 w 1069"/>
                    <a:gd name="T9" fmla="*/ 0 h 1088"/>
                    <a:gd name="T10" fmla="*/ 0 w 1069"/>
                    <a:gd name="T11" fmla="*/ 0 h 10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69"/>
                    <a:gd name="T19" fmla="*/ 0 h 1088"/>
                    <a:gd name="T20" fmla="*/ 1069 w 1069"/>
                    <a:gd name="T21" fmla="*/ 1088 h 10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69" h="1088">
                      <a:moveTo>
                        <a:pt x="48" y="1088"/>
                      </a:moveTo>
                      <a:lnTo>
                        <a:pt x="97" y="1068"/>
                      </a:lnTo>
                      <a:lnTo>
                        <a:pt x="1069" y="97"/>
                      </a:lnTo>
                      <a:lnTo>
                        <a:pt x="971" y="0"/>
                      </a:lnTo>
                      <a:lnTo>
                        <a:pt x="0" y="970"/>
                      </a:lnTo>
                      <a:lnTo>
                        <a:pt x="48" y="108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90" name="Freeform 78"/>
                <p:cNvSpPr>
                  <a:spLocks/>
                </p:cNvSpPr>
                <p:nvPr/>
              </p:nvSpPr>
              <p:spPr bwMode="auto">
                <a:xfrm>
                  <a:off x="6238" y="2395"/>
                  <a:ext cx="442" cy="8"/>
                </a:xfrm>
                <a:custGeom>
                  <a:avLst/>
                  <a:gdLst>
                    <a:gd name="T0" fmla="*/ 0 w 7954"/>
                    <a:gd name="T1" fmla="*/ 0 h 138"/>
                    <a:gd name="T2" fmla="*/ 0 w 7954"/>
                    <a:gd name="T3" fmla="*/ 0 h 138"/>
                    <a:gd name="T4" fmla="*/ 0 w 7954"/>
                    <a:gd name="T5" fmla="*/ 0 h 138"/>
                    <a:gd name="T6" fmla="*/ 0 w 7954"/>
                    <a:gd name="T7" fmla="*/ 0 h 138"/>
                    <a:gd name="T8" fmla="*/ 0 w 7954"/>
                    <a:gd name="T9" fmla="*/ 0 h 138"/>
                    <a:gd name="T10" fmla="*/ 0 w 7954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954"/>
                    <a:gd name="T19" fmla="*/ 0 h 138"/>
                    <a:gd name="T20" fmla="*/ 7954 w 7954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954" h="138">
                      <a:moveTo>
                        <a:pt x="0" y="20"/>
                      </a:moveTo>
                      <a:lnTo>
                        <a:pt x="49" y="138"/>
                      </a:lnTo>
                      <a:lnTo>
                        <a:pt x="7954" y="138"/>
                      </a:lnTo>
                      <a:lnTo>
                        <a:pt x="7954" y="0"/>
                      </a:lnTo>
                      <a:lnTo>
                        <a:pt x="49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91" name="Freeform 79"/>
                <p:cNvSpPr>
                  <a:spLocks/>
                </p:cNvSpPr>
                <p:nvPr/>
              </p:nvSpPr>
              <p:spPr bwMode="auto">
                <a:xfrm>
                  <a:off x="6678" y="2342"/>
                  <a:ext cx="60" cy="60"/>
                </a:xfrm>
                <a:custGeom>
                  <a:avLst/>
                  <a:gdLst>
                    <a:gd name="T0" fmla="*/ 0 w 1089"/>
                    <a:gd name="T1" fmla="*/ 0 h 1068"/>
                    <a:gd name="T2" fmla="*/ 0 w 1089"/>
                    <a:gd name="T3" fmla="*/ 0 h 1068"/>
                    <a:gd name="T4" fmla="*/ 0 w 1089"/>
                    <a:gd name="T5" fmla="*/ 0 h 1068"/>
                    <a:gd name="T6" fmla="*/ 0 w 1089"/>
                    <a:gd name="T7" fmla="*/ 0 h 1068"/>
                    <a:gd name="T8" fmla="*/ 0 w 1089"/>
                    <a:gd name="T9" fmla="*/ 0 h 1068"/>
                    <a:gd name="T10" fmla="*/ 0 w 1089"/>
                    <a:gd name="T11" fmla="*/ 0 h 10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89"/>
                    <a:gd name="T19" fmla="*/ 0 h 1068"/>
                    <a:gd name="T20" fmla="*/ 1089 w 1089"/>
                    <a:gd name="T21" fmla="*/ 1068 h 10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89" h="1068">
                      <a:moveTo>
                        <a:pt x="1089" y="48"/>
                      </a:moveTo>
                      <a:lnTo>
                        <a:pt x="971" y="0"/>
                      </a:lnTo>
                      <a:lnTo>
                        <a:pt x="0" y="970"/>
                      </a:lnTo>
                      <a:lnTo>
                        <a:pt x="97" y="1068"/>
                      </a:lnTo>
                      <a:lnTo>
                        <a:pt x="1069" y="97"/>
                      </a:lnTo>
                      <a:lnTo>
                        <a:pt x="1089" y="48"/>
                      </a:lnTo>
                      <a:close/>
                    </a:path>
                  </a:pathLst>
                </a:custGeom>
                <a:solidFill>
                  <a:srgbClr val="ADD7E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92" name="Freeform 80"/>
                <p:cNvSpPr>
                  <a:spLocks/>
                </p:cNvSpPr>
                <p:nvPr/>
              </p:nvSpPr>
              <p:spPr bwMode="auto">
                <a:xfrm>
                  <a:off x="6388" y="2329"/>
                  <a:ext cx="147" cy="69"/>
                </a:xfrm>
                <a:custGeom>
                  <a:avLst/>
                  <a:gdLst>
                    <a:gd name="T0" fmla="*/ 0 w 2639"/>
                    <a:gd name="T1" fmla="*/ 0 h 1240"/>
                    <a:gd name="T2" fmla="*/ 0 w 2639"/>
                    <a:gd name="T3" fmla="*/ 0 h 1240"/>
                    <a:gd name="T4" fmla="*/ 0 w 2639"/>
                    <a:gd name="T5" fmla="*/ 0 h 1240"/>
                    <a:gd name="T6" fmla="*/ 0 w 2639"/>
                    <a:gd name="T7" fmla="*/ 0 h 1240"/>
                    <a:gd name="T8" fmla="*/ 0 w 2639"/>
                    <a:gd name="T9" fmla="*/ 0 h 1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39"/>
                    <a:gd name="T16" fmla="*/ 0 h 1240"/>
                    <a:gd name="T17" fmla="*/ 2639 w 2639"/>
                    <a:gd name="T18" fmla="*/ 1240 h 1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39" h="1240">
                      <a:moveTo>
                        <a:pt x="2639" y="1240"/>
                      </a:moveTo>
                      <a:lnTo>
                        <a:pt x="2" y="1240"/>
                      </a:lnTo>
                      <a:lnTo>
                        <a:pt x="0" y="3"/>
                      </a:lnTo>
                      <a:lnTo>
                        <a:pt x="2638" y="0"/>
                      </a:lnTo>
                      <a:lnTo>
                        <a:pt x="2639" y="1240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93" name="Freeform 81"/>
                <p:cNvSpPr>
                  <a:spLocks/>
                </p:cNvSpPr>
                <p:nvPr/>
              </p:nvSpPr>
              <p:spPr bwMode="auto">
                <a:xfrm>
                  <a:off x="6385" y="2394"/>
                  <a:ext cx="150" cy="8"/>
                </a:xfrm>
                <a:custGeom>
                  <a:avLst/>
                  <a:gdLst>
                    <a:gd name="T0" fmla="*/ 0 w 2706"/>
                    <a:gd name="T1" fmla="*/ 0 h 138"/>
                    <a:gd name="T2" fmla="*/ 0 w 2706"/>
                    <a:gd name="T3" fmla="*/ 0 h 138"/>
                    <a:gd name="T4" fmla="*/ 0 w 2706"/>
                    <a:gd name="T5" fmla="*/ 0 h 138"/>
                    <a:gd name="T6" fmla="*/ 0 w 2706"/>
                    <a:gd name="T7" fmla="*/ 0 h 138"/>
                    <a:gd name="T8" fmla="*/ 0 w 2706"/>
                    <a:gd name="T9" fmla="*/ 0 h 138"/>
                    <a:gd name="T10" fmla="*/ 0 w 2706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6"/>
                    <a:gd name="T19" fmla="*/ 0 h 138"/>
                    <a:gd name="T20" fmla="*/ 2706 w 2706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6" h="138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706" y="138"/>
                      </a:lnTo>
                      <a:lnTo>
                        <a:pt x="2706" y="0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94" name="Freeform 82"/>
                <p:cNvSpPr>
                  <a:spLocks/>
                </p:cNvSpPr>
                <p:nvPr/>
              </p:nvSpPr>
              <p:spPr bwMode="auto">
                <a:xfrm>
                  <a:off x="6384" y="2325"/>
                  <a:ext cx="8" cy="73"/>
                </a:xfrm>
                <a:custGeom>
                  <a:avLst/>
                  <a:gdLst>
                    <a:gd name="T0" fmla="*/ 0 w 140"/>
                    <a:gd name="T1" fmla="*/ 0 h 1306"/>
                    <a:gd name="T2" fmla="*/ 0 w 140"/>
                    <a:gd name="T3" fmla="*/ 0 h 1306"/>
                    <a:gd name="T4" fmla="*/ 0 w 140"/>
                    <a:gd name="T5" fmla="*/ 0 h 1306"/>
                    <a:gd name="T6" fmla="*/ 0 w 140"/>
                    <a:gd name="T7" fmla="*/ 0 h 1306"/>
                    <a:gd name="T8" fmla="*/ 0 w 140"/>
                    <a:gd name="T9" fmla="*/ 0 h 1306"/>
                    <a:gd name="T10" fmla="*/ 0 w 140"/>
                    <a:gd name="T11" fmla="*/ 0 h 130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0"/>
                    <a:gd name="T19" fmla="*/ 0 h 1306"/>
                    <a:gd name="T20" fmla="*/ 140 w 140"/>
                    <a:gd name="T21" fmla="*/ 1306 h 130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0" h="1306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2" y="1306"/>
                      </a:lnTo>
                      <a:lnTo>
                        <a:pt x="140" y="1306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95" name="Freeform 83"/>
                <p:cNvSpPr>
                  <a:spLocks/>
                </p:cNvSpPr>
                <p:nvPr/>
              </p:nvSpPr>
              <p:spPr bwMode="auto">
                <a:xfrm>
                  <a:off x="6388" y="2325"/>
                  <a:ext cx="151" cy="8"/>
                </a:xfrm>
                <a:custGeom>
                  <a:avLst/>
                  <a:gdLst>
                    <a:gd name="T0" fmla="*/ 0 w 2707"/>
                    <a:gd name="T1" fmla="*/ 0 h 141"/>
                    <a:gd name="T2" fmla="*/ 0 w 2707"/>
                    <a:gd name="T3" fmla="*/ 0 h 141"/>
                    <a:gd name="T4" fmla="*/ 0 w 2707"/>
                    <a:gd name="T5" fmla="*/ 0 h 141"/>
                    <a:gd name="T6" fmla="*/ 0 w 2707"/>
                    <a:gd name="T7" fmla="*/ 0 h 141"/>
                    <a:gd name="T8" fmla="*/ 0 w 2707"/>
                    <a:gd name="T9" fmla="*/ 0 h 141"/>
                    <a:gd name="T10" fmla="*/ 0 w 2707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7"/>
                    <a:gd name="T19" fmla="*/ 0 h 141"/>
                    <a:gd name="T20" fmla="*/ 2707 w 2707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7" h="141">
                      <a:moveTo>
                        <a:pt x="2707" y="69"/>
                      </a:moveTo>
                      <a:lnTo>
                        <a:pt x="2638" y="0"/>
                      </a:lnTo>
                      <a:lnTo>
                        <a:pt x="0" y="3"/>
                      </a:lnTo>
                      <a:lnTo>
                        <a:pt x="0" y="141"/>
                      </a:lnTo>
                      <a:lnTo>
                        <a:pt x="2638" y="139"/>
                      </a:lnTo>
                      <a:lnTo>
                        <a:pt x="2707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96" name="Freeform 84"/>
                <p:cNvSpPr>
                  <a:spLocks/>
                </p:cNvSpPr>
                <p:nvPr/>
              </p:nvSpPr>
              <p:spPr bwMode="auto">
                <a:xfrm>
                  <a:off x="6531" y="2329"/>
                  <a:ext cx="8" cy="73"/>
                </a:xfrm>
                <a:custGeom>
                  <a:avLst/>
                  <a:gdLst>
                    <a:gd name="T0" fmla="*/ 0 w 140"/>
                    <a:gd name="T1" fmla="*/ 0 h 1309"/>
                    <a:gd name="T2" fmla="*/ 0 w 140"/>
                    <a:gd name="T3" fmla="*/ 0 h 1309"/>
                    <a:gd name="T4" fmla="*/ 0 w 140"/>
                    <a:gd name="T5" fmla="*/ 0 h 1309"/>
                    <a:gd name="T6" fmla="*/ 0 w 140"/>
                    <a:gd name="T7" fmla="*/ 0 h 1309"/>
                    <a:gd name="T8" fmla="*/ 0 w 140"/>
                    <a:gd name="T9" fmla="*/ 0 h 1309"/>
                    <a:gd name="T10" fmla="*/ 0 w 140"/>
                    <a:gd name="T11" fmla="*/ 0 h 13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0"/>
                    <a:gd name="T19" fmla="*/ 0 h 1309"/>
                    <a:gd name="T20" fmla="*/ 140 w 140"/>
                    <a:gd name="T21" fmla="*/ 1309 h 13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0" h="1309">
                      <a:moveTo>
                        <a:pt x="70" y="1309"/>
                      </a:moveTo>
                      <a:lnTo>
                        <a:pt x="140" y="1240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40"/>
                      </a:lnTo>
                      <a:lnTo>
                        <a:pt x="70" y="130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97" name="Freeform 85"/>
                <p:cNvSpPr>
                  <a:spLocks/>
                </p:cNvSpPr>
                <p:nvPr/>
              </p:nvSpPr>
              <p:spPr bwMode="auto">
                <a:xfrm>
                  <a:off x="6535" y="2329"/>
                  <a:ext cx="146" cy="69"/>
                </a:xfrm>
                <a:custGeom>
                  <a:avLst/>
                  <a:gdLst>
                    <a:gd name="T0" fmla="*/ 0 w 2628"/>
                    <a:gd name="T1" fmla="*/ 0 h 1231"/>
                    <a:gd name="T2" fmla="*/ 0 w 2628"/>
                    <a:gd name="T3" fmla="*/ 0 h 1231"/>
                    <a:gd name="T4" fmla="*/ 0 w 2628"/>
                    <a:gd name="T5" fmla="*/ 0 h 1231"/>
                    <a:gd name="T6" fmla="*/ 0 w 2628"/>
                    <a:gd name="T7" fmla="*/ 0 h 1231"/>
                    <a:gd name="T8" fmla="*/ 0 w 2628"/>
                    <a:gd name="T9" fmla="*/ 0 h 12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8"/>
                    <a:gd name="T16" fmla="*/ 0 h 1231"/>
                    <a:gd name="T17" fmla="*/ 2628 w 2628"/>
                    <a:gd name="T18" fmla="*/ 1231 h 12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8" h="1231">
                      <a:moveTo>
                        <a:pt x="2627" y="1231"/>
                      </a:moveTo>
                      <a:lnTo>
                        <a:pt x="0" y="1230"/>
                      </a:lnTo>
                      <a:lnTo>
                        <a:pt x="1" y="0"/>
                      </a:lnTo>
                      <a:lnTo>
                        <a:pt x="2628" y="3"/>
                      </a:lnTo>
                      <a:lnTo>
                        <a:pt x="2627" y="1231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98" name="Freeform 86"/>
                <p:cNvSpPr>
                  <a:spLocks/>
                </p:cNvSpPr>
                <p:nvPr/>
              </p:nvSpPr>
              <p:spPr bwMode="auto">
                <a:xfrm>
                  <a:off x="6531" y="2394"/>
                  <a:ext cx="150" cy="8"/>
                </a:xfrm>
                <a:custGeom>
                  <a:avLst/>
                  <a:gdLst>
                    <a:gd name="T0" fmla="*/ 0 w 2696"/>
                    <a:gd name="T1" fmla="*/ 0 h 139"/>
                    <a:gd name="T2" fmla="*/ 0 w 2696"/>
                    <a:gd name="T3" fmla="*/ 0 h 139"/>
                    <a:gd name="T4" fmla="*/ 0 w 2696"/>
                    <a:gd name="T5" fmla="*/ 0 h 139"/>
                    <a:gd name="T6" fmla="*/ 0 w 2696"/>
                    <a:gd name="T7" fmla="*/ 0 h 139"/>
                    <a:gd name="T8" fmla="*/ 0 w 2696"/>
                    <a:gd name="T9" fmla="*/ 0 h 139"/>
                    <a:gd name="T10" fmla="*/ 0 w 2696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6"/>
                    <a:gd name="T19" fmla="*/ 0 h 139"/>
                    <a:gd name="T20" fmla="*/ 2696 w 2696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6" h="139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696" y="139"/>
                      </a:lnTo>
                      <a:lnTo>
                        <a:pt x="2696" y="1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699" name="Freeform 87"/>
                <p:cNvSpPr>
                  <a:spLocks/>
                </p:cNvSpPr>
                <p:nvPr/>
              </p:nvSpPr>
              <p:spPr bwMode="auto">
                <a:xfrm>
                  <a:off x="6531" y="2326"/>
                  <a:ext cx="8" cy="72"/>
                </a:xfrm>
                <a:custGeom>
                  <a:avLst/>
                  <a:gdLst>
                    <a:gd name="T0" fmla="*/ 0 w 140"/>
                    <a:gd name="T1" fmla="*/ 0 h 1298"/>
                    <a:gd name="T2" fmla="*/ 0 w 140"/>
                    <a:gd name="T3" fmla="*/ 0 h 1298"/>
                    <a:gd name="T4" fmla="*/ 0 w 140"/>
                    <a:gd name="T5" fmla="*/ 0 h 1298"/>
                    <a:gd name="T6" fmla="*/ 0 w 140"/>
                    <a:gd name="T7" fmla="*/ 0 h 1298"/>
                    <a:gd name="T8" fmla="*/ 0 w 140"/>
                    <a:gd name="T9" fmla="*/ 0 h 1298"/>
                    <a:gd name="T10" fmla="*/ 0 w 140"/>
                    <a:gd name="T11" fmla="*/ 0 h 12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0"/>
                    <a:gd name="T19" fmla="*/ 0 h 1298"/>
                    <a:gd name="T20" fmla="*/ 140 w 140"/>
                    <a:gd name="T21" fmla="*/ 1298 h 129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0" h="1298">
                      <a:moveTo>
                        <a:pt x="70" y="0"/>
                      </a:moveTo>
                      <a:lnTo>
                        <a:pt x="1" y="68"/>
                      </a:lnTo>
                      <a:lnTo>
                        <a:pt x="0" y="1298"/>
                      </a:lnTo>
                      <a:lnTo>
                        <a:pt x="138" y="1298"/>
                      </a:lnTo>
                      <a:lnTo>
                        <a:pt x="140" y="68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00" name="Freeform 88"/>
                <p:cNvSpPr>
                  <a:spLocks/>
                </p:cNvSpPr>
                <p:nvPr/>
              </p:nvSpPr>
              <p:spPr bwMode="auto">
                <a:xfrm>
                  <a:off x="6535" y="2326"/>
                  <a:ext cx="150" cy="7"/>
                </a:xfrm>
                <a:custGeom>
                  <a:avLst/>
                  <a:gdLst>
                    <a:gd name="T0" fmla="*/ 0 w 2696"/>
                    <a:gd name="T1" fmla="*/ 0 h 140"/>
                    <a:gd name="T2" fmla="*/ 0 w 2696"/>
                    <a:gd name="T3" fmla="*/ 0 h 140"/>
                    <a:gd name="T4" fmla="*/ 0 w 2696"/>
                    <a:gd name="T5" fmla="*/ 0 h 140"/>
                    <a:gd name="T6" fmla="*/ 0 w 2696"/>
                    <a:gd name="T7" fmla="*/ 0 h 140"/>
                    <a:gd name="T8" fmla="*/ 0 w 2696"/>
                    <a:gd name="T9" fmla="*/ 0 h 140"/>
                    <a:gd name="T10" fmla="*/ 0 w 2696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6"/>
                    <a:gd name="T19" fmla="*/ 0 h 140"/>
                    <a:gd name="T20" fmla="*/ 2696 w 2696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6" h="140">
                      <a:moveTo>
                        <a:pt x="2696" y="71"/>
                      </a:moveTo>
                      <a:lnTo>
                        <a:pt x="2627" y="1"/>
                      </a:lnTo>
                      <a:lnTo>
                        <a:pt x="0" y="0"/>
                      </a:lnTo>
                      <a:lnTo>
                        <a:pt x="0" y="137"/>
                      </a:lnTo>
                      <a:lnTo>
                        <a:pt x="2627" y="140"/>
                      </a:lnTo>
                      <a:lnTo>
                        <a:pt x="2696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01" name="Freeform 89"/>
                <p:cNvSpPr>
                  <a:spLocks/>
                </p:cNvSpPr>
                <p:nvPr/>
              </p:nvSpPr>
              <p:spPr bwMode="auto">
                <a:xfrm>
                  <a:off x="6677" y="2329"/>
                  <a:ext cx="8" cy="73"/>
                </a:xfrm>
                <a:custGeom>
                  <a:avLst/>
                  <a:gdLst>
                    <a:gd name="T0" fmla="*/ 0 w 139"/>
                    <a:gd name="T1" fmla="*/ 0 h 1297"/>
                    <a:gd name="T2" fmla="*/ 0 w 139"/>
                    <a:gd name="T3" fmla="*/ 0 h 1297"/>
                    <a:gd name="T4" fmla="*/ 0 w 139"/>
                    <a:gd name="T5" fmla="*/ 0 h 1297"/>
                    <a:gd name="T6" fmla="*/ 0 w 139"/>
                    <a:gd name="T7" fmla="*/ 0 h 1297"/>
                    <a:gd name="T8" fmla="*/ 0 w 139"/>
                    <a:gd name="T9" fmla="*/ 0 h 1297"/>
                    <a:gd name="T10" fmla="*/ 0 w 139"/>
                    <a:gd name="T11" fmla="*/ 0 h 12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97"/>
                    <a:gd name="T20" fmla="*/ 139 w 139"/>
                    <a:gd name="T21" fmla="*/ 1297 h 129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97">
                      <a:moveTo>
                        <a:pt x="69" y="1297"/>
                      </a:moveTo>
                      <a:lnTo>
                        <a:pt x="138" y="1228"/>
                      </a:lnTo>
                      <a:lnTo>
                        <a:pt x="139" y="0"/>
                      </a:lnTo>
                      <a:lnTo>
                        <a:pt x="1" y="0"/>
                      </a:lnTo>
                      <a:lnTo>
                        <a:pt x="0" y="1228"/>
                      </a:lnTo>
                      <a:lnTo>
                        <a:pt x="69" y="129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02" name="Freeform 90"/>
                <p:cNvSpPr>
                  <a:spLocks/>
                </p:cNvSpPr>
                <p:nvPr/>
              </p:nvSpPr>
              <p:spPr bwMode="auto">
                <a:xfrm>
                  <a:off x="6241" y="2329"/>
                  <a:ext cx="145" cy="69"/>
                </a:xfrm>
                <a:custGeom>
                  <a:avLst/>
                  <a:gdLst>
                    <a:gd name="T0" fmla="*/ 0 w 2621"/>
                    <a:gd name="T1" fmla="*/ 0 h 1244"/>
                    <a:gd name="T2" fmla="*/ 0 w 2621"/>
                    <a:gd name="T3" fmla="*/ 0 h 1244"/>
                    <a:gd name="T4" fmla="*/ 0 w 2621"/>
                    <a:gd name="T5" fmla="*/ 0 h 1244"/>
                    <a:gd name="T6" fmla="*/ 0 w 2621"/>
                    <a:gd name="T7" fmla="*/ 0 h 1244"/>
                    <a:gd name="T8" fmla="*/ 0 w 2621"/>
                    <a:gd name="T9" fmla="*/ 0 h 12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1"/>
                    <a:gd name="T16" fmla="*/ 0 h 1244"/>
                    <a:gd name="T17" fmla="*/ 2621 w 2621"/>
                    <a:gd name="T18" fmla="*/ 1244 h 12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1" h="1244">
                      <a:moveTo>
                        <a:pt x="2621" y="1244"/>
                      </a:moveTo>
                      <a:lnTo>
                        <a:pt x="3" y="1240"/>
                      </a:lnTo>
                      <a:lnTo>
                        <a:pt x="0" y="0"/>
                      </a:lnTo>
                      <a:lnTo>
                        <a:pt x="2620" y="2"/>
                      </a:lnTo>
                      <a:lnTo>
                        <a:pt x="2621" y="1244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03" name="Freeform 91"/>
                <p:cNvSpPr>
                  <a:spLocks/>
                </p:cNvSpPr>
                <p:nvPr/>
              </p:nvSpPr>
              <p:spPr bwMode="auto">
                <a:xfrm>
                  <a:off x="6237" y="2394"/>
                  <a:ext cx="149" cy="8"/>
                </a:xfrm>
                <a:custGeom>
                  <a:avLst/>
                  <a:gdLst>
                    <a:gd name="T0" fmla="*/ 0 w 2687"/>
                    <a:gd name="T1" fmla="*/ 0 h 142"/>
                    <a:gd name="T2" fmla="*/ 0 w 2687"/>
                    <a:gd name="T3" fmla="*/ 0 h 142"/>
                    <a:gd name="T4" fmla="*/ 0 w 2687"/>
                    <a:gd name="T5" fmla="*/ 0 h 142"/>
                    <a:gd name="T6" fmla="*/ 0 w 2687"/>
                    <a:gd name="T7" fmla="*/ 0 h 142"/>
                    <a:gd name="T8" fmla="*/ 0 w 2687"/>
                    <a:gd name="T9" fmla="*/ 0 h 142"/>
                    <a:gd name="T10" fmla="*/ 0 w 2687"/>
                    <a:gd name="T11" fmla="*/ 0 h 1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7"/>
                    <a:gd name="T19" fmla="*/ 0 h 142"/>
                    <a:gd name="T20" fmla="*/ 2687 w 2687"/>
                    <a:gd name="T21" fmla="*/ 142 h 14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7" h="142">
                      <a:moveTo>
                        <a:pt x="0" y="69"/>
                      </a:moveTo>
                      <a:lnTo>
                        <a:pt x="69" y="139"/>
                      </a:lnTo>
                      <a:lnTo>
                        <a:pt x="2687" y="142"/>
                      </a:lnTo>
                      <a:lnTo>
                        <a:pt x="2687" y="4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04" name="Freeform 92"/>
                <p:cNvSpPr>
                  <a:spLocks/>
                </p:cNvSpPr>
                <p:nvPr/>
              </p:nvSpPr>
              <p:spPr bwMode="auto">
                <a:xfrm>
                  <a:off x="6237" y="2325"/>
                  <a:ext cx="8" cy="73"/>
                </a:xfrm>
                <a:custGeom>
                  <a:avLst/>
                  <a:gdLst>
                    <a:gd name="T0" fmla="*/ 0 w 141"/>
                    <a:gd name="T1" fmla="*/ 0 h 1309"/>
                    <a:gd name="T2" fmla="*/ 0 w 141"/>
                    <a:gd name="T3" fmla="*/ 0 h 1309"/>
                    <a:gd name="T4" fmla="*/ 0 w 141"/>
                    <a:gd name="T5" fmla="*/ 0 h 1309"/>
                    <a:gd name="T6" fmla="*/ 0 w 141"/>
                    <a:gd name="T7" fmla="*/ 0 h 1309"/>
                    <a:gd name="T8" fmla="*/ 0 w 141"/>
                    <a:gd name="T9" fmla="*/ 0 h 1309"/>
                    <a:gd name="T10" fmla="*/ 0 w 141"/>
                    <a:gd name="T11" fmla="*/ 0 h 13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1"/>
                    <a:gd name="T19" fmla="*/ 0 h 1309"/>
                    <a:gd name="T20" fmla="*/ 141 w 141"/>
                    <a:gd name="T21" fmla="*/ 1309 h 13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1" h="1309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3" y="1309"/>
                      </a:lnTo>
                      <a:lnTo>
                        <a:pt x="141" y="1309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05" name="Freeform 93"/>
                <p:cNvSpPr>
                  <a:spLocks/>
                </p:cNvSpPr>
                <p:nvPr/>
              </p:nvSpPr>
              <p:spPr bwMode="auto">
                <a:xfrm>
                  <a:off x="6241" y="2325"/>
                  <a:ext cx="149" cy="8"/>
                </a:xfrm>
                <a:custGeom>
                  <a:avLst/>
                  <a:gdLst>
                    <a:gd name="T0" fmla="*/ 0 w 2689"/>
                    <a:gd name="T1" fmla="*/ 0 h 140"/>
                    <a:gd name="T2" fmla="*/ 0 w 2689"/>
                    <a:gd name="T3" fmla="*/ 0 h 140"/>
                    <a:gd name="T4" fmla="*/ 0 w 2689"/>
                    <a:gd name="T5" fmla="*/ 0 h 140"/>
                    <a:gd name="T6" fmla="*/ 0 w 2689"/>
                    <a:gd name="T7" fmla="*/ 0 h 140"/>
                    <a:gd name="T8" fmla="*/ 0 w 2689"/>
                    <a:gd name="T9" fmla="*/ 0 h 140"/>
                    <a:gd name="T10" fmla="*/ 0 w 2689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9"/>
                    <a:gd name="T19" fmla="*/ 0 h 140"/>
                    <a:gd name="T20" fmla="*/ 2689 w 2689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9" h="140">
                      <a:moveTo>
                        <a:pt x="2689" y="71"/>
                      </a:moveTo>
                      <a:lnTo>
                        <a:pt x="2620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20" y="140"/>
                      </a:lnTo>
                      <a:lnTo>
                        <a:pt x="2689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06" name="Freeform 94"/>
                <p:cNvSpPr>
                  <a:spLocks/>
                </p:cNvSpPr>
                <p:nvPr/>
              </p:nvSpPr>
              <p:spPr bwMode="auto">
                <a:xfrm>
                  <a:off x="6383" y="2329"/>
                  <a:ext cx="7" cy="73"/>
                </a:xfrm>
                <a:custGeom>
                  <a:avLst/>
                  <a:gdLst>
                    <a:gd name="T0" fmla="*/ 0 w 139"/>
                    <a:gd name="T1" fmla="*/ 0 h 1311"/>
                    <a:gd name="T2" fmla="*/ 0 w 139"/>
                    <a:gd name="T3" fmla="*/ 0 h 1311"/>
                    <a:gd name="T4" fmla="*/ 0 w 139"/>
                    <a:gd name="T5" fmla="*/ 0 h 1311"/>
                    <a:gd name="T6" fmla="*/ 0 w 139"/>
                    <a:gd name="T7" fmla="*/ 0 h 1311"/>
                    <a:gd name="T8" fmla="*/ 0 w 139"/>
                    <a:gd name="T9" fmla="*/ 0 h 1311"/>
                    <a:gd name="T10" fmla="*/ 0 w 139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1"/>
                    <a:gd name="T20" fmla="*/ 139 w 139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1">
                      <a:moveTo>
                        <a:pt x="70" y="1311"/>
                      </a:moveTo>
                      <a:lnTo>
                        <a:pt x="139" y="1242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42"/>
                      </a:lnTo>
                      <a:lnTo>
                        <a:pt x="70" y="131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07" name="Freeform 95"/>
                <p:cNvSpPr>
                  <a:spLocks/>
                </p:cNvSpPr>
                <p:nvPr/>
              </p:nvSpPr>
              <p:spPr bwMode="auto">
                <a:xfrm>
                  <a:off x="6241" y="2261"/>
                  <a:ext cx="148" cy="69"/>
                </a:xfrm>
                <a:custGeom>
                  <a:avLst/>
                  <a:gdLst>
                    <a:gd name="T0" fmla="*/ 0 w 2661"/>
                    <a:gd name="T1" fmla="*/ 0 h 1245"/>
                    <a:gd name="T2" fmla="*/ 0 w 2661"/>
                    <a:gd name="T3" fmla="*/ 0 h 1245"/>
                    <a:gd name="T4" fmla="*/ 0 w 2661"/>
                    <a:gd name="T5" fmla="*/ 0 h 1245"/>
                    <a:gd name="T6" fmla="*/ 0 w 2661"/>
                    <a:gd name="T7" fmla="*/ 0 h 1245"/>
                    <a:gd name="T8" fmla="*/ 0 w 2661"/>
                    <a:gd name="T9" fmla="*/ 0 h 12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61"/>
                    <a:gd name="T16" fmla="*/ 0 h 1245"/>
                    <a:gd name="T17" fmla="*/ 2661 w 2661"/>
                    <a:gd name="T18" fmla="*/ 1245 h 12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61" h="1245">
                      <a:moveTo>
                        <a:pt x="2655" y="1245"/>
                      </a:moveTo>
                      <a:lnTo>
                        <a:pt x="3" y="1242"/>
                      </a:lnTo>
                      <a:lnTo>
                        <a:pt x="0" y="0"/>
                      </a:lnTo>
                      <a:lnTo>
                        <a:pt x="2661" y="2"/>
                      </a:lnTo>
                      <a:lnTo>
                        <a:pt x="2655" y="1245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08" name="Freeform 96"/>
                <p:cNvSpPr>
                  <a:spLocks/>
                </p:cNvSpPr>
                <p:nvPr/>
              </p:nvSpPr>
              <p:spPr bwMode="auto">
                <a:xfrm>
                  <a:off x="6237" y="2326"/>
                  <a:ext cx="151" cy="8"/>
                </a:xfrm>
                <a:custGeom>
                  <a:avLst/>
                  <a:gdLst>
                    <a:gd name="T0" fmla="*/ 0 w 2721"/>
                    <a:gd name="T1" fmla="*/ 0 h 141"/>
                    <a:gd name="T2" fmla="*/ 0 w 2721"/>
                    <a:gd name="T3" fmla="*/ 0 h 141"/>
                    <a:gd name="T4" fmla="*/ 0 w 2721"/>
                    <a:gd name="T5" fmla="*/ 0 h 141"/>
                    <a:gd name="T6" fmla="*/ 0 w 2721"/>
                    <a:gd name="T7" fmla="*/ 0 h 141"/>
                    <a:gd name="T8" fmla="*/ 0 w 2721"/>
                    <a:gd name="T9" fmla="*/ 0 h 141"/>
                    <a:gd name="T10" fmla="*/ 0 w 2721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1"/>
                    <a:gd name="T19" fmla="*/ 0 h 141"/>
                    <a:gd name="T20" fmla="*/ 2721 w 2721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1" h="141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721" y="141"/>
                      </a:lnTo>
                      <a:lnTo>
                        <a:pt x="2721" y="3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09" name="Freeform 97"/>
                <p:cNvSpPr>
                  <a:spLocks/>
                </p:cNvSpPr>
                <p:nvPr/>
              </p:nvSpPr>
              <p:spPr bwMode="auto">
                <a:xfrm>
                  <a:off x="6237" y="2257"/>
                  <a:ext cx="8" cy="73"/>
                </a:xfrm>
                <a:custGeom>
                  <a:avLst/>
                  <a:gdLst>
                    <a:gd name="T0" fmla="*/ 0 w 141"/>
                    <a:gd name="T1" fmla="*/ 0 h 1311"/>
                    <a:gd name="T2" fmla="*/ 0 w 141"/>
                    <a:gd name="T3" fmla="*/ 0 h 1311"/>
                    <a:gd name="T4" fmla="*/ 0 w 141"/>
                    <a:gd name="T5" fmla="*/ 0 h 1311"/>
                    <a:gd name="T6" fmla="*/ 0 w 141"/>
                    <a:gd name="T7" fmla="*/ 0 h 1311"/>
                    <a:gd name="T8" fmla="*/ 0 w 141"/>
                    <a:gd name="T9" fmla="*/ 0 h 1311"/>
                    <a:gd name="T10" fmla="*/ 0 w 141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1"/>
                    <a:gd name="T19" fmla="*/ 0 h 1311"/>
                    <a:gd name="T20" fmla="*/ 141 w 141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1" h="1311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3" y="1311"/>
                      </a:lnTo>
                      <a:lnTo>
                        <a:pt x="141" y="1311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10" name="Freeform 98"/>
                <p:cNvSpPr>
                  <a:spLocks/>
                </p:cNvSpPr>
                <p:nvPr/>
              </p:nvSpPr>
              <p:spPr bwMode="auto">
                <a:xfrm>
                  <a:off x="6241" y="2257"/>
                  <a:ext cx="152" cy="8"/>
                </a:xfrm>
                <a:custGeom>
                  <a:avLst/>
                  <a:gdLst>
                    <a:gd name="T0" fmla="*/ 0 w 2731"/>
                    <a:gd name="T1" fmla="*/ 0 h 140"/>
                    <a:gd name="T2" fmla="*/ 0 w 2731"/>
                    <a:gd name="T3" fmla="*/ 0 h 140"/>
                    <a:gd name="T4" fmla="*/ 0 w 2731"/>
                    <a:gd name="T5" fmla="*/ 0 h 140"/>
                    <a:gd name="T6" fmla="*/ 0 w 2731"/>
                    <a:gd name="T7" fmla="*/ 0 h 140"/>
                    <a:gd name="T8" fmla="*/ 0 w 2731"/>
                    <a:gd name="T9" fmla="*/ 0 h 140"/>
                    <a:gd name="T10" fmla="*/ 0 w 2731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31"/>
                    <a:gd name="T19" fmla="*/ 0 h 140"/>
                    <a:gd name="T20" fmla="*/ 2731 w 2731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31" h="140">
                      <a:moveTo>
                        <a:pt x="2731" y="71"/>
                      </a:moveTo>
                      <a:lnTo>
                        <a:pt x="2661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61" y="140"/>
                      </a:lnTo>
                      <a:lnTo>
                        <a:pt x="2731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11" name="Freeform 99"/>
                <p:cNvSpPr>
                  <a:spLocks/>
                </p:cNvSpPr>
                <p:nvPr/>
              </p:nvSpPr>
              <p:spPr bwMode="auto">
                <a:xfrm>
                  <a:off x="6384" y="2261"/>
                  <a:ext cx="9" cy="73"/>
                </a:xfrm>
                <a:custGeom>
                  <a:avLst/>
                  <a:gdLst>
                    <a:gd name="T0" fmla="*/ 0 w 145"/>
                    <a:gd name="T1" fmla="*/ 0 h 1313"/>
                    <a:gd name="T2" fmla="*/ 0 w 145"/>
                    <a:gd name="T3" fmla="*/ 0 h 1313"/>
                    <a:gd name="T4" fmla="*/ 0 w 145"/>
                    <a:gd name="T5" fmla="*/ 0 h 1313"/>
                    <a:gd name="T6" fmla="*/ 0 w 145"/>
                    <a:gd name="T7" fmla="*/ 0 h 1313"/>
                    <a:gd name="T8" fmla="*/ 0 w 145"/>
                    <a:gd name="T9" fmla="*/ 0 h 1313"/>
                    <a:gd name="T10" fmla="*/ 0 w 145"/>
                    <a:gd name="T11" fmla="*/ 0 h 13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5"/>
                    <a:gd name="T19" fmla="*/ 0 h 1313"/>
                    <a:gd name="T20" fmla="*/ 145 w 145"/>
                    <a:gd name="T21" fmla="*/ 1313 h 13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5" h="1313">
                      <a:moveTo>
                        <a:pt x="69" y="1313"/>
                      </a:moveTo>
                      <a:lnTo>
                        <a:pt x="138" y="1245"/>
                      </a:lnTo>
                      <a:lnTo>
                        <a:pt x="145" y="1"/>
                      </a:lnTo>
                      <a:lnTo>
                        <a:pt x="6" y="0"/>
                      </a:lnTo>
                      <a:lnTo>
                        <a:pt x="0" y="1244"/>
                      </a:lnTo>
                      <a:lnTo>
                        <a:pt x="69" y="1313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12" name="Freeform 100"/>
                <p:cNvSpPr>
                  <a:spLocks/>
                </p:cNvSpPr>
                <p:nvPr/>
              </p:nvSpPr>
              <p:spPr bwMode="auto">
                <a:xfrm>
                  <a:off x="6533" y="2261"/>
                  <a:ext cx="148" cy="69"/>
                </a:xfrm>
                <a:custGeom>
                  <a:avLst/>
                  <a:gdLst>
                    <a:gd name="T0" fmla="*/ 0 w 2664"/>
                    <a:gd name="T1" fmla="*/ 0 h 1242"/>
                    <a:gd name="T2" fmla="*/ 0 w 2664"/>
                    <a:gd name="T3" fmla="*/ 0 h 1242"/>
                    <a:gd name="T4" fmla="*/ 0 w 2664"/>
                    <a:gd name="T5" fmla="*/ 0 h 1242"/>
                    <a:gd name="T6" fmla="*/ 0 w 2664"/>
                    <a:gd name="T7" fmla="*/ 0 h 1242"/>
                    <a:gd name="T8" fmla="*/ 0 w 2664"/>
                    <a:gd name="T9" fmla="*/ 0 h 12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64"/>
                    <a:gd name="T16" fmla="*/ 0 h 1242"/>
                    <a:gd name="T17" fmla="*/ 2664 w 2664"/>
                    <a:gd name="T18" fmla="*/ 1242 h 12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64" h="1242">
                      <a:moveTo>
                        <a:pt x="2663" y="1242"/>
                      </a:moveTo>
                      <a:lnTo>
                        <a:pt x="0" y="1242"/>
                      </a:lnTo>
                      <a:lnTo>
                        <a:pt x="1" y="0"/>
                      </a:lnTo>
                      <a:lnTo>
                        <a:pt x="2664" y="2"/>
                      </a:lnTo>
                      <a:lnTo>
                        <a:pt x="2663" y="1242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13" name="Freeform 101"/>
                <p:cNvSpPr>
                  <a:spLocks/>
                </p:cNvSpPr>
                <p:nvPr/>
              </p:nvSpPr>
              <p:spPr bwMode="auto">
                <a:xfrm>
                  <a:off x="6529" y="2326"/>
                  <a:ext cx="152" cy="8"/>
                </a:xfrm>
                <a:custGeom>
                  <a:avLst/>
                  <a:gdLst>
                    <a:gd name="T0" fmla="*/ 0 w 2732"/>
                    <a:gd name="T1" fmla="*/ 0 h 139"/>
                    <a:gd name="T2" fmla="*/ 0 w 2732"/>
                    <a:gd name="T3" fmla="*/ 0 h 139"/>
                    <a:gd name="T4" fmla="*/ 0 w 2732"/>
                    <a:gd name="T5" fmla="*/ 0 h 139"/>
                    <a:gd name="T6" fmla="*/ 0 w 2732"/>
                    <a:gd name="T7" fmla="*/ 0 h 139"/>
                    <a:gd name="T8" fmla="*/ 0 w 2732"/>
                    <a:gd name="T9" fmla="*/ 0 h 139"/>
                    <a:gd name="T10" fmla="*/ 0 w 2732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32"/>
                    <a:gd name="T19" fmla="*/ 0 h 139"/>
                    <a:gd name="T20" fmla="*/ 2732 w 2732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32" h="139">
                      <a:moveTo>
                        <a:pt x="0" y="70"/>
                      </a:moveTo>
                      <a:lnTo>
                        <a:pt x="69" y="139"/>
                      </a:lnTo>
                      <a:lnTo>
                        <a:pt x="2732" y="139"/>
                      </a:lnTo>
                      <a:lnTo>
                        <a:pt x="2732" y="0"/>
                      </a:lnTo>
                      <a:lnTo>
                        <a:pt x="69" y="1"/>
                      </a:lnTo>
                      <a:lnTo>
                        <a:pt x="0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14" name="Freeform 102"/>
                <p:cNvSpPr>
                  <a:spLocks/>
                </p:cNvSpPr>
                <p:nvPr/>
              </p:nvSpPr>
              <p:spPr bwMode="auto">
                <a:xfrm>
                  <a:off x="6529" y="2257"/>
                  <a:ext cx="7" cy="73"/>
                </a:xfrm>
                <a:custGeom>
                  <a:avLst/>
                  <a:gdLst>
                    <a:gd name="T0" fmla="*/ 0 w 139"/>
                    <a:gd name="T1" fmla="*/ 0 h 1311"/>
                    <a:gd name="T2" fmla="*/ 0 w 139"/>
                    <a:gd name="T3" fmla="*/ 0 h 1311"/>
                    <a:gd name="T4" fmla="*/ 0 w 139"/>
                    <a:gd name="T5" fmla="*/ 0 h 1311"/>
                    <a:gd name="T6" fmla="*/ 0 w 139"/>
                    <a:gd name="T7" fmla="*/ 0 h 1311"/>
                    <a:gd name="T8" fmla="*/ 0 w 139"/>
                    <a:gd name="T9" fmla="*/ 0 h 1311"/>
                    <a:gd name="T10" fmla="*/ 0 w 139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1"/>
                    <a:gd name="T20" fmla="*/ 139 w 139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1">
                      <a:moveTo>
                        <a:pt x="70" y="0"/>
                      </a:moveTo>
                      <a:lnTo>
                        <a:pt x="1" y="69"/>
                      </a:lnTo>
                      <a:lnTo>
                        <a:pt x="0" y="1311"/>
                      </a:lnTo>
                      <a:lnTo>
                        <a:pt x="138" y="1311"/>
                      </a:lnTo>
                      <a:lnTo>
                        <a:pt x="139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15" name="Freeform 103"/>
                <p:cNvSpPr>
                  <a:spLocks/>
                </p:cNvSpPr>
                <p:nvPr/>
              </p:nvSpPr>
              <p:spPr bwMode="auto">
                <a:xfrm>
                  <a:off x="6533" y="2257"/>
                  <a:ext cx="151" cy="8"/>
                </a:xfrm>
                <a:custGeom>
                  <a:avLst/>
                  <a:gdLst>
                    <a:gd name="T0" fmla="*/ 0 w 2732"/>
                    <a:gd name="T1" fmla="*/ 0 h 140"/>
                    <a:gd name="T2" fmla="*/ 0 w 2732"/>
                    <a:gd name="T3" fmla="*/ 0 h 140"/>
                    <a:gd name="T4" fmla="*/ 0 w 2732"/>
                    <a:gd name="T5" fmla="*/ 0 h 140"/>
                    <a:gd name="T6" fmla="*/ 0 w 2732"/>
                    <a:gd name="T7" fmla="*/ 0 h 140"/>
                    <a:gd name="T8" fmla="*/ 0 w 2732"/>
                    <a:gd name="T9" fmla="*/ 0 h 140"/>
                    <a:gd name="T10" fmla="*/ 0 w 2732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32"/>
                    <a:gd name="T19" fmla="*/ 0 h 140"/>
                    <a:gd name="T20" fmla="*/ 2732 w 2732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32" h="140">
                      <a:moveTo>
                        <a:pt x="2732" y="71"/>
                      </a:moveTo>
                      <a:lnTo>
                        <a:pt x="2663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63" y="140"/>
                      </a:lnTo>
                      <a:lnTo>
                        <a:pt x="2732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16" name="Freeform 104"/>
                <p:cNvSpPr>
                  <a:spLocks/>
                </p:cNvSpPr>
                <p:nvPr/>
              </p:nvSpPr>
              <p:spPr bwMode="auto">
                <a:xfrm>
                  <a:off x="6677" y="2261"/>
                  <a:ext cx="7" cy="73"/>
                </a:xfrm>
                <a:custGeom>
                  <a:avLst/>
                  <a:gdLst>
                    <a:gd name="T0" fmla="*/ 0 w 139"/>
                    <a:gd name="T1" fmla="*/ 0 h 1309"/>
                    <a:gd name="T2" fmla="*/ 0 w 139"/>
                    <a:gd name="T3" fmla="*/ 0 h 1309"/>
                    <a:gd name="T4" fmla="*/ 0 w 139"/>
                    <a:gd name="T5" fmla="*/ 0 h 1309"/>
                    <a:gd name="T6" fmla="*/ 0 w 139"/>
                    <a:gd name="T7" fmla="*/ 0 h 1309"/>
                    <a:gd name="T8" fmla="*/ 0 w 139"/>
                    <a:gd name="T9" fmla="*/ 0 h 1309"/>
                    <a:gd name="T10" fmla="*/ 0 w 139"/>
                    <a:gd name="T11" fmla="*/ 0 h 13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9"/>
                    <a:gd name="T20" fmla="*/ 139 w 139"/>
                    <a:gd name="T21" fmla="*/ 1309 h 13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9">
                      <a:moveTo>
                        <a:pt x="69" y="1309"/>
                      </a:moveTo>
                      <a:lnTo>
                        <a:pt x="138" y="1240"/>
                      </a:lnTo>
                      <a:lnTo>
                        <a:pt x="139" y="0"/>
                      </a:lnTo>
                      <a:lnTo>
                        <a:pt x="1" y="0"/>
                      </a:lnTo>
                      <a:lnTo>
                        <a:pt x="0" y="1240"/>
                      </a:lnTo>
                      <a:lnTo>
                        <a:pt x="69" y="130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17" name="Freeform 105"/>
                <p:cNvSpPr>
                  <a:spLocks/>
                </p:cNvSpPr>
                <p:nvPr/>
              </p:nvSpPr>
              <p:spPr bwMode="auto">
                <a:xfrm>
                  <a:off x="6463" y="2261"/>
                  <a:ext cx="148" cy="69"/>
                </a:xfrm>
                <a:custGeom>
                  <a:avLst/>
                  <a:gdLst>
                    <a:gd name="T0" fmla="*/ 0 w 2659"/>
                    <a:gd name="T1" fmla="*/ 0 h 1238"/>
                    <a:gd name="T2" fmla="*/ 0 w 2659"/>
                    <a:gd name="T3" fmla="*/ 0 h 1238"/>
                    <a:gd name="T4" fmla="*/ 0 w 2659"/>
                    <a:gd name="T5" fmla="*/ 0 h 1238"/>
                    <a:gd name="T6" fmla="*/ 0 w 2659"/>
                    <a:gd name="T7" fmla="*/ 0 h 1238"/>
                    <a:gd name="T8" fmla="*/ 0 w 2659"/>
                    <a:gd name="T9" fmla="*/ 0 h 12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59"/>
                    <a:gd name="T16" fmla="*/ 0 h 1238"/>
                    <a:gd name="T17" fmla="*/ 2659 w 2659"/>
                    <a:gd name="T18" fmla="*/ 1238 h 12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59" h="1238">
                      <a:moveTo>
                        <a:pt x="2659" y="1238"/>
                      </a:moveTo>
                      <a:lnTo>
                        <a:pt x="0" y="1234"/>
                      </a:lnTo>
                      <a:lnTo>
                        <a:pt x="1" y="0"/>
                      </a:lnTo>
                      <a:lnTo>
                        <a:pt x="2658" y="2"/>
                      </a:lnTo>
                      <a:lnTo>
                        <a:pt x="2659" y="1238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18" name="Freeform 106"/>
                <p:cNvSpPr>
                  <a:spLocks/>
                </p:cNvSpPr>
                <p:nvPr/>
              </p:nvSpPr>
              <p:spPr bwMode="auto">
                <a:xfrm>
                  <a:off x="6459" y="2326"/>
                  <a:ext cx="152" cy="7"/>
                </a:xfrm>
                <a:custGeom>
                  <a:avLst/>
                  <a:gdLst>
                    <a:gd name="T0" fmla="*/ 0 w 2728"/>
                    <a:gd name="T1" fmla="*/ 0 h 141"/>
                    <a:gd name="T2" fmla="*/ 0 w 2728"/>
                    <a:gd name="T3" fmla="*/ 0 h 141"/>
                    <a:gd name="T4" fmla="*/ 0 w 2728"/>
                    <a:gd name="T5" fmla="*/ 0 h 141"/>
                    <a:gd name="T6" fmla="*/ 0 w 2728"/>
                    <a:gd name="T7" fmla="*/ 0 h 141"/>
                    <a:gd name="T8" fmla="*/ 0 w 2728"/>
                    <a:gd name="T9" fmla="*/ 0 h 141"/>
                    <a:gd name="T10" fmla="*/ 0 w 2728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8"/>
                    <a:gd name="T19" fmla="*/ 0 h 141"/>
                    <a:gd name="T20" fmla="*/ 2728 w 2728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8" h="141">
                      <a:moveTo>
                        <a:pt x="0" y="68"/>
                      </a:moveTo>
                      <a:lnTo>
                        <a:pt x="69" y="137"/>
                      </a:lnTo>
                      <a:lnTo>
                        <a:pt x="2728" y="141"/>
                      </a:lnTo>
                      <a:lnTo>
                        <a:pt x="2728" y="3"/>
                      </a:lnTo>
                      <a:lnTo>
                        <a:pt x="69" y="0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19" name="Freeform 107"/>
                <p:cNvSpPr>
                  <a:spLocks/>
                </p:cNvSpPr>
                <p:nvPr/>
              </p:nvSpPr>
              <p:spPr bwMode="auto">
                <a:xfrm>
                  <a:off x="6459" y="2257"/>
                  <a:ext cx="8" cy="72"/>
                </a:xfrm>
                <a:custGeom>
                  <a:avLst/>
                  <a:gdLst>
                    <a:gd name="T0" fmla="*/ 0 w 139"/>
                    <a:gd name="T1" fmla="*/ 0 h 1303"/>
                    <a:gd name="T2" fmla="*/ 0 w 139"/>
                    <a:gd name="T3" fmla="*/ 0 h 1303"/>
                    <a:gd name="T4" fmla="*/ 0 w 139"/>
                    <a:gd name="T5" fmla="*/ 0 h 1303"/>
                    <a:gd name="T6" fmla="*/ 0 w 139"/>
                    <a:gd name="T7" fmla="*/ 0 h 1303"/>
                    <a:gd name="T8" fmla="*/ 0 w 139"/>
                    <a:gd name="T9" fmla="*/ 0 h 1303"/>
                    <a:gd name="T10" fmla="*/ 0 w 139"/>
                    <a:gd name="T11" fmla="*/ 0 h 130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3"/>
                    <a:gd name="T20" fmla="*/ 139 w 139"/>
                    <a:gd name="T21" fmla="*/ 1303 h 130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3">
                      <a:moveTo>
                        <a:pt x="70" y="0"/>
                      </a:moveTo>
                      <a:lnTo>
                        <a:pt x="1" y="69"/>
                      </a:lnTo>
                      <a:lnTo>
                        <a:pt x="0" y="1303"/>
                      </a:lnTo>
                      <a:lnTo>
                        <a:pt x="138" y="1303"/>
                      </a:lnTo>
                      <a:lnTo>
                        <a:pt x="139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20" name="Freeform 108"/>
                <p:cNvSpPr>
                  <a:spLocks/>
                </p:cNvSpPr>
                <p:nvPr/>
              </p:nvSpPr>
              <p:spPr bwMode="auto">
                <a:xfrm>
                  <a:off x="6463" y="2257"/>
                  <a:ext cx="152" cy="8"/>
                </a:xfrm>
                <a:custGeom>
                  <a:avLst/>
                  <a:gdLst>
                    <a:gd name="T0" fmla="*/ 0 w 2726"/>
                    <a:gd name="T1" fmla="*/ 0 h 140"/>
                    <a:gd name="T2" fmla="*/ 0 w 2726"/>
                    <a:gd name="T3" fmla="*/ 0 h 140"/>
                    <a:gd name="T4" fmla="*/ 0 w 2726"/>
                    <a:gd name="T5" fmla="*/ 0 h 140"/>
                    <a:gd name="T6" fmla="*/ 0 w 2726"/>
                    <a:gd name="T7" fmla="*/ 0 h 140"/>
                    <a:gd name="T8" fmla="*/ 0 w 2726"/>
                    <a:gd name="T9" fmla="*/ 0 h 140"/>
                    <a:gd name="T10" fmla="*/ 0 w 2726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6"/>
                    <a:gd name="T19" fmla="*/ 0 h 140"/>
                    <a:gd name="T20" fmla="*/ 2726 w 2726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6" h="140">
                      <a:moveTo>
                        <a:pt x="2726" y="71"/>
                      </a:moveTo>
                      <a:lnTo>
                        <a:pt x="2657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57" y="140"/>
                      </a:lnTo>
                      <a:lnTo>
                        <a:pt x="2726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21" name="Freeform 109"/>
                <p:cNvSpPr>
                  <a:spLocks/>
                </p:cNvSpPr>
                <p:nvPr/>
              </p:nvSpPr>
              <p:spPr bwMode="auto">
                <a:xfrm>
                  <a:off x="6607" y="2261"/>
                  <a:ext cx="8" cy="72"/>
                </a:xfrm>
                <a:custGeom>
                  <a:avLst/>
                  <a:gdLst>
                    <a:gd name="T0" fmla="*/ 0 w 139"/>
                    <a:gd name="T1" fmla="*/ 0 h 1305"/>
                    <a:gd name="T2" fmla="*/ 0 w 139"/>
                    <a:gd name="T3" fmla="*/ 0 h 1305"/>
                    <a:gd name="T4" fmla="*/ 0 w 139"/>
                    <a:gd name="T5" fmla="*/ 0 h 1305"/>
                    <a:gd name="T6" fmla="*/ 0 w 139"/>
                    <a:gd name="T7" fmla="*/ 0 h 1305"/>
                    <a:gd name="T8" fmla="*/ 0 w 139"/>
                    <a:gd name="T9" fmla="*/ 0 h 1305"/>
                    <a:gd name="T10" fmla="*/ 0 w 139"/>
                    <a:gd name="T11" fmla="*/ 0 h 13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5"/>
                    <a:gd name="T20" fmla="*/ 139 w 139"/>
                    <a:gd name="T21" fmla="*/ 1305 h 130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5">
                      <a:moveTo>
                        <a:pt x="70" y="1305"/>
                      </a:moveTo>
                      <a:lnTo>
                        <a:pt x="139" y="1236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6"/>
                      </a:lnTo>
                      <a:lnTo>
                        <a:pt x="70" y="1305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22" name="Freeform 110"/>
                <p:cNvSpPr>
                  <a:spLocks/>
                </p:cNvSpPr>
                <p:nvPr/>
              </p:nvSpPr>
              <p:spPr bwMode="auto">
                <a:xfrm>
                  <a:off x="6317" y="2261"/>
                  <a:ext cx="146" cy="69"/>
                </a:xfrm>
                <a:custGeom>
                  <a:avLst/>
                  <a:gdLst>
                    <a:gd name="T0" fmla="*/ 0 w 2627"/>
                    <a:gd name="T1" fmla="*/ 0 h 1245"/>
                    <a:gd name="T2" fmla="*/ 0 w 2627"/>
                    <a:gd name="T3" fmla="*/ 0 h 1245"/>
                    <a:gd name="T4" fmla="*/ 0 w 2627"/>
                    <a:gd name="T5" fmla="*/ 0 h 1245"/>
                    <a:gd name="T6" fmla="*/ 0 w 2627"/>
                    <a:gd name="T7" fmla="*/ 0 h 1245"/>
                    <a:gd name="T8" fmla="*/ 0 w 2627"/>
                    <a:gd name="T9" fmla="*/ 0 h 12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7"/>
                    <a:gd name="T16" fmla="*/ 0 h 1245"/>
                    <a:gd name="T17" fmla="*/ 2627 w 2627"/>
                    <a:gd name="T18" fmla="*/ 1245 h 12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7" h="1245">
                      <a:moveTo>
                        <a:pt x="2627" y="1245"/>
                      </a:moveTo>
                      <a:lnTo>
                        <a:pt x="0" y="1242"/>
                      </a:lnTo>
                      <a:lnTo>
                        <a:pt x="1" y="0"/>
                      </a:lnTo>
                      <a:lnTo>
                        <a:pt x="2626" y="2"/>
                      </a:lnTo>
                      <a:lnTo>
                        <a:pt x="2627" y="1245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23" name="Freeform 111"/>
                <p:cNvSpPr>
                  <a:spLocks/>
                </p:cNvSpPr>
                <p:nvPr/>
              </p:nvSpPr>
              <p:spPr bwMode="auto">
                <a:xfrm>
                  <a:off x="6314" y="2326"/>
                  <a:ext cx="149" cy="8"/>
                </a:xfrm>
                <a:custGeom>
                  <a:avLst/>
                  <a:gdLst>
                    <a:gd name="T0" fmla="*/ 0 w 2696"/>
                    <a:gd name="T1" fmla="*/ 0 h 141"/>
                    <a:gd name="T2" fmla="*/ 0 w 2696"/>
                    <a:gd name="T3" fmla="*/ 0 h 141"/>
                    <a:gd name="T4" fmla="*/ 0 w 2696"/>
                    <a:gd name="T5" fmla="*/ 0 h 141"/>
                    <a:gd name="T6" fmla="*/ 0 w 2696"/>
                    <a:gd name="T7" fmla="*/ 0 h 141"/>
                    <a:gd name="T8" fmla="*/ 0 w 2696"/>
                    <a:gd name="T9" fmla="*/ 0 h 141"/>
                    <a:gd name="T10" fmla="*/ 0 w 2696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6"/>
                    <a:gd name="T19" fmla="*/ 0 h 141"/>
                    <a:gd name="T20" fmla="*/ 2696 w 2696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6" h="141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696" y="141"/>
                      </a:lnTo>
                      <a:lnTo>
                        <a:pt x="2696" y="3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24" name="Freeform 112"/>
                <p:cNvSpPr>
                  <a:spLocks/>
                </p:cNvSpPr>
                <p:nvPr/>
              </p:nvSpPr>
              <p:spPr bwMode="auto">
                <a:xfrm>
                  <a:off x="6314" y="2257"/>
                  <a:ext cx="7" cy="73"/>
                </a:xfrm>
                <a:custGeom>
                  <a:avLst/>
                  <a:gdLst>
                    <a:gd name="T0" fmla="*/ 0 w 139"/>
                    <a:gd name="T1" fmla="*/ 0 h 1311"/>
                    <a:gd name="T2" fmla="*/ 0 w 139"/>
                    <a:gd name="T3" fmla="*/ 0 h 1311"/>
                    <a:gd name="T4" fmla="*/ 0 w 139"/>
                    <a:gd name="T5" fmla="*/ 0 h 1311"/>
                    <a:gd name="T6" fmla="*/ 0 w 139"/>
                    <a:gd name="T7" fmla="*/ 0 h 1311"/>
                    <a:gd name="T8" fmla="*/ 0 w 139"/>
                    <a:gd name="T9" fmla="*/ 0 h 1311"/>
                    <a:gd name="T10" fmla="*/ 0 w 139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1"/>
                    <a:gd name="T20" fmla="*/ 139 w 139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1">
                      <a:moveTo>
                        <a:pt x="70" y="0"/>
                      </a:moveTo>
                      <a:lnTo>
                        <a:pt x="1" y="69"/>
                      </a:lnTo>
                      <a:lnTo>
                        <a:pt x="0" y="1311"/>
                      </a:lnTo>
                      <a:lnTo>
                        <a:pt x="138" y="1311"/>
                      </a:lnTo>
                      <a:lnTo>
                        <a:pt x="139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25" name="Freeform 113"/>
                <p:cNvSpPr>
                  <a:spLocks/>
                </p:cNvSpPr>
                <p:nvPr/>
              </p:nvSpPr>
              <p:spPr bwMode="auto">
                <a:xfrm>
                  <a:off x="6317" y="2257"/>
                  <a:ext cx="150" cy="8"/>
                </a:xfrm>
                <a:custGeom>
                  <a:avLst/>
                  <a:gdLst>
                    <a:gd name="T0" fmla="*/ 0 w 2694"/>
                    <a:gd name="T1" fmla="*/ 0 h 140"/>
                    <a:gd name="T2" fmla="*/ 0 w 2694"/>
                    <a:gd name="T3" fmla="*/ 0 h 140"/>
                    <a:gd name="T4" fmla="*/ 0 w 2694"/>
                    <a:gd name="T5" fmla="*/ 0 h 140"/>
                    <a:gd name="T6" fmla="*/ 0 w 2694"/>
                    <a:gd name="T7" fmla="*/ 0 h 140"/>
                    <a:gd name="T8" fmla="*/ 0 w 2694"/>
                    <a:gd name="T9" fmla="*/ 0 h 140"/>
                    <a:gd name="T10" fmla="*/ 0 w 2694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4"/>
                    <a:gd name="T19" fmla="*/ 0 h 140"/>
                    <a:gd name="T20" fmla="*/ 2694 w 2694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4" h="140">
                      <a:moveTo>
                        <a:pt x="2694" y="71"/>
                      </a:moveTo>
                      <a:lnTo>
                        <a:pt x="2625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25" y="140"/>
                      </a:lnTo>
                      <a:lnTo>
                        <a:pt x="2694" y="7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26" name="Freeform 114"/>
                <p:cNvSpPr>
                  <a:spLocks/>
                </p:cNvSpPr>
                <p:nvPr/>
              </p:nvSpPr>
              <p:spPr bwMode="auto">
                <a:xfrm>
                  <a:off x="6459" y="2261"/>
                  <a:ext cx="8" cy="73"/>
                </a:xfrm>
                <a:custGeom>
                  <a:avLst/>
                  <a:gdLst>
                    <a:gd name="T0" fmla="*/ 0 w 139"/>
                    <a:gd name="T1" fmla="*/ 0 h 1312"/>
                    <a:gd name="T2" fmla="*/ 0 w 139"/>
                    <a:gd name="T3" fmla="*/ 0 h 1312"/>
                    <a:gd name="T4" fmla="*/ 0 w 139"/>
                    <a:gd name="T5" fmla="*/ 0 h 1312"/>
                    <a:gd name="T6" fmla="*/ 0 w 139"/>
                    <a:gd name="T7" fmla="*/ 0 h 1312"/>
                    <a:gd name="T8" fmla="*/ 0 w 139"/>
                    <a:gd name="T9" fmla="*/ 0 h 1312"/>
                    <a:gd name="T10" fmla="*/ 0 w 139"/>
                    <a:gd name="T11" fmla="*/ 0 h 131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2"/>
                    <a:gd name="T20" fmla="*/ 139 w 139"/>
                    <a:gd name="T21" fmla="*/ 1312 h 131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2">
                      <a:moveTo>
                        <a:pt x="70" y="1312"/>
                      </a:moveTo>
                      <a:lnTo>
                        <a:pt x="139" y="1243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43"/>
                      </a:lnTo>
                      <a:lnTo>
                        <a:pt x="70" y="1312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27" name="Freeform 115"/>
                <p:cNvSpPr>
                  <a:spLocks/>
                </p:cNvSpPr>
                <p:nvPr/>
              </p:nvSpPr>
              <p:spPr bwMode="auto">
                <a:xfrm>
                  <a:off x="6707" y="2141"/>
                  <a:ext cx="27" cy="95"/>
                </a:xfrm>
                <a:custGeom>
                  <a:avLst/>
                  <a:gdLst>
                    <a:gd name="T0" fmla="*/ 0 w 482"/>
                    <a:gd name="T1" fmla="*/ 0 h 1711"/>
                    <a:gd name="T2" fmla="*/ 0 w 482"/>
                    <a:gd name="T3" fmla="*/ 0 h 1711"/>
                    <a:gd name="T4" fmla="*/ 0 w 482"/>
                    <a:gd name="T5" fmla="*/ 0 h 1711"/>
                    <a:gd name="T6" fmla="*/ 0 w 482"/>
                    <a:gd name="T7" fmla="*/ 0 h 1711"/>
                    <a:gd name="T8" fmla="*/ 0 w 482"/>
                    <a:gd name="T9" fmla="*/ 0 h 17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2"/>
                    <a:gd name="T16" fmla="*/ 0 h 1711"/>
                    <a:gd name="T17" fmla="*/ 482 w 482"/>
                    <a:gd name="T18" fmla="*/ 1711 h 17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2" h="1711">
                      <a:moveTo>
                        <a:pt x="0" y="1711"/>
                      </a:moveTo>
                      <a:lnTo>
                        <a:pt x="482" y="1228"/>
                      </a:lnTo>
                      <a:lnTo>
                        <a:pt x="481" y="0"/>
                      </a:lnTo>
                      <a:lnTo>
                        <a:pt x="0" y="479"/>
                      </a:lnTo>
                      <a:lnTo>
                        <a:pt x="0" y="1711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28" name="Freeform 116"/>
                <p:cNvSpPr>
                  <a:spLocks/>
                </p:cNvSpPr>
                <p:nvPr/>
              </p:nvSpPr>
              <p:spPr bwMode="auto">
                <a:xfrm>
                  <a:off x="6705" y="2206"/>
                  <a:ext cx="33" cy="33"/>
                </a:xfrm>
                <a:custGeom>
                  <a:avLst/>
                  <a:gdLst>
                    <a:gd name="T0" fmla="*/ 0 w 599"/>
                    <a:gd name="T1" fmla="*/ 0 h 580"/>
                    <a:gd name="T2" fmla="*/ 0 w 599"/>
                    <a:gd name="T3" fmla="*/ 0 h 580"/>
                    <a:gd name="T4" fmla="*/ 0 w 599"/>
                    <a:gd name="T5" fmla="*/ 0 h 580"/>
                    <a:gd name="T6" fmla="*/ 0 w 599"/>
                    <a:gd name="T7" fmla="*/ 0 h 580"/>
                    <a:gd name="T8" fmla="*/ 0 w 599"/>
                    <a:gd name="T9" fmla="*/ 0 h 580"/>
                    <a:gd name="T10" fmla="*/ 0 w 599"/>
                    <a:gd name="T11" fmla="*/ 0 h 5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9"/>
                    <a:gd name="T19" fmla="*/ 0 h 580"/>
                    <a:gd name="T20" fmla="*/ 599 w 599"/>
                    <a:gd name="T21" fmla="*/ 580 h 5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9" h="580">
                      <a:moveTo>
                        <a:pt x="599" y="49"/>
                      </a:moveTo>
                      <a:lnTo>
                        <a:pt x="481" y="0"/>
                      </a:lnTo>
                      <a:lnTo>
                        <a:pt x="0" y="484"/>
                      </a:lnTo>
                      <a:lnTo>
                        <a:pt x="97" y="580"/>
                      </a:lnTo>
                      <a:lnTo>
                        <a:pt x="579" y="97"/>
                      </a:lnTo>
                      <a:lnTo>
                        <a:pt x="599" y="4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29" name="Freeform 117"/>
                <p:cNvSpPr>
                  <a:spLocks/>
                </p:cNvSpPr>
                <p:nvPr/>
              </p:nvSpPr>
              <p:spPr bwMode="auto">
                <a:xfrm>
                  <a:off x="6730" y="2138"/>
                  <a:ext cx="8" cy="71"/>
                </a:xfrm>
                <a:custGeom>
                  <a:avLst/>
                  <a:gdLst>
                    <a:gd name="T0" fmla="*/ 0 w 139"/>
                    <a:gd name="T1" fmla="*/ 0 h 1277"/>
                    <a:gd name="T2" fmla="*/ 0 w 139"/>
                    <a:gd name="T3" fmla="*/ 0 h 1277"/>
                    <a:gd name="T4" fmla="*/ 0 w 139"/>
                    <a:gd name="T5" fmla="*/ 0 h 1277"/>
                    <a:gd name="T6" fmla="*/ 0 w 139"/>
                    <a:gd name="T7" fmla="*/ 0 h 1277"/>
                    <a:gd name="T8" fmla="*/ 0 w 139"/>
                    <a:gd name="T9" fmla="*/ 0 h 1277"/>
                    <a:gd name="T10" fmla="*/ 0 w 139"/>
                    <a:gd name="T11" fmla="*/ 0 h 12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77"/>
                    <a:gd name="T20" fmla="*/ 139 w 139"/>
                    <a:gd name="T21" fmla="*/ 1277 h 12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77">
                      <a:moveTo>
                        <a:pt x="21" y="0"/>
                      </a:moveTo>
                      <a:lnTo>
                        <a:pt x="0" y="49"/>
                      </a:lnTo>
                      <a:lnTo>
                        <a:pt x="1" y="1277"/>
                      </a:lnTo>
                      <a:lnTo>
                        <a:pt x="139" y="1277"/>
                      </a:lnTo>
                      <a:lnTo>
                        <a:pt x="138" y="49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30" name="Freeform 118"/>
                <p:cNvSpPr>
                  <a:spLocks/>
                </p:cNvSpPr>
                <p:nvPr/>
              </p:nvSpPr>
              <p:spPr bwMode="auto">
                <a:xfrm>
                  <a:off x="6703" y="2138"/>
                  <a:ext cx="34" cy="32"/>
                </a:xfrm>
                <a:custGeom>
                  <a:avLst/>
                  <a:gdLst>
                    <a:gd name="T0" fmla="*/ 0 w 600"/>
                    <a:gd name="T1" fmla="*/ 0 h 577"/>
                    <a:gd name="T2" fmla="*/ 0 w 600"/>
                    <a:gd name="T3" fmla="*/ 0 h 577"/>
                    <a:gd name="T4" fmla="*/ 0 w 600"/>
                    <a:gd name="T5" fmla="*/ 0 h 577"/>
                    <a:gd name="T6" fmla="*/ 0 w 600"/>
                    <a:gd name="T7" fmla="*/ 0 h 577"/>
                    <a:gd name="T8" fmla="*/ 0 w 600"/>
                    <a:gd name="T9" fmla="*/ 0 h 577"/>
                    <a:gd name="T10" fmla="*/ 0 w 600"/>
                    <a:gd name="T11" fmla="*/ 0 h 5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00"/>
                    <a:gd name="T19" fmla="*/ 0 h 577"/>
                    <a:gd name="T20" fmla="*/ 600 w 600"/>
                    <a:gd name="T21" fmla="*/ 577 h 5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00" h="577">
                      <a:moveTo>
                        <a:pt x="0" y="528"/>
                      </a:moveTo>
                      <a:lnTo>
                        <a:pt x="118" y="577"/>
                      </a:lnTo>
                      <a:lnTo>
                        <a:pt x="600" y="97"/>
                      </a:lnTo>
                      <a:lnTo>
                        <a:pt x="503" y="0"/>
                      </a:lnTo>
                      <a:lnTo>
                        <a:pt x="21" y="48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31" name="Freeform 119"/>
                <p:cNvSpPr>
                  <a:spLocks/>
                </p:cNvSpPr>
                <p:nvPr/>
              </p:nvSpPr>
              <p:spPr bwMode="auto">
                <a:xfrm>
                  <a:off x="6703" y="2167"/>
                  <a:ext cx="8" cy="72"/>
                </a:xfrm>
                <a:custGeom>
                  <a:avLst/>
                  <a:gdLst>
                    <a:gd name="T0" fmla="*/ 0 w 139"/>
                    <a:gd name="T1" fmla="*/ 0 h 1280"/>
                    <a:gd name="T2" fmla="*/ 0 w 139"/>
                    <a:gd name="T3" fmla="*/ 0 h 1280"/>
                    <a:gd name="T4" fmla="*/ 0 w 139"/>
                    <a:gd name="T5" fmla="*/ 0 h 1280"/>
                    <a:gd name="T6" fmla="*/ 0 w 139"/>
                    <a:gd name="T7" fmla="*/ 0 h 1280"/>
                    <a:gd name="T8" fmla="*/ 0 w 139"/>
                    <a:gd name="T9" fmla="*/ 0 h 1280"/>
                    <a:gd name="T10" fmla="*/ 0 w 139"/>
                    <a:gd name="T11" fmla="*/ 0 h 12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0"/>
                    <a:gd name="T20" fmla="*/ 139 w 139"/>
                    <a:gd name="T21" fmla="*/ 1280 h 12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0">
                      <a:moveTo>
                        <a:pt x="119" y="1280"/>
                      </a:moveTo>
                      <a:lnTo>
                        <a:pt x="139" y="1232"/>
                      </a:ln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1" y="1232"/>
                      </a:lnTo>
                      <a:lnTo>
                        <a:pt x="119" y="128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32" name="Freeform 120"/>
                <p:cNvSpPr>
                  <a:spLocks/>
                </p:cNvSpPr>
                <p:nvPr/>
              </p:nvSpPr>
              <p:spPr bwMode="auto">
                <a:xfrm>
                  <a:off x="6558" y="2141"/>
                  <a:ext cx="175" cy="25"/>
                </a:xfrm>
                <a:custGeom>
                  <a:avLst/>
                  <a:gdLst>
                    <a:gd name="T0" fmla="*/ 0 w 3136"/>
                    <a:gd name="T1" fmla="*/ 0 h 460"/>
                    <a:gd name="T2" fmla="*/ 0 w 3136"/>
                    <a:gd name="T3" fmla="*/ 0 h 460"/>
                    <a:gd name="T4" fmla="*/ 0 w 3136"/>
                    <a:gd name="T5" fmla="*/ 0 h 460"/>
                    <a:gd name="T6" fmla="*/ 0 w 3136"/>
                    <a:gd name="T7" fmla="*/ 0 h 460"/>
                    <a:gd name="T8" fmla="*/ 0 w 3136"/>
                    <a:gd name="T9" fmla="*/ 0 h 4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36"/>
                    <a:gd name="T16" fmla="*/ 0 h 460"/>
                    <a:gd name="T17" fmla="*/ 3136 w 3136"/>
                    <a:gd name="T18" fmla="*/ 460 h 4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36" h="460">
                      <a:moveTo>
                        <a:pt x="0" y="460"/>
                      </a:moveTo>
                      <a:lnTo>
                        <a:pt x="458" y="0"/>
                      </a:lnTo>
                      <a:lnTo>
                        <a:pt x="3136" y="0"/>
                      </a:lnTo>
                      <a:lnTo>
                        <a:pt x="2676" y="460"/>
                      </a:lnTo>
                      <a:lnTo>
                        <a:pt x="0" y="460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33" name="Freeform 121"/>
                <p:cNvSpPr>
                  <a:spLocks/>
                </p:cNvSpPr>
                <p:nvPr/>
              </p:nvSpPr>
              <p:spPr bwMode="auto">
                <a:xfrm>
                  <a:off x="6556" y="2137"/>
                  <a:ext cx="31" cy="32"/>
                </a:xfrm>
                <a:custGeom>
                  <a:avLst/>
                  <a:gdLst>
                    <a:gd name="T0" fmla="*/ 0 w 555"/>
                    <a:gd name="T1" fmla="*/ 0 h 577"/>
                    <a:gd name="T2" fmla="*/ 0 w 555"/>
                    <a:gd name="T3" fmla="*/ 0 h 577"/>
                    <a:gd name="T4" fmla="*/ 0 w 555"/>
                    <a:gd name="T5" fmla="*/ 0 h 577"/>
                    <a:gd name="T6" fmla="*/ 0 w 555"/>
                    <a:gd name="T7" fmla="*/ 0 h 577"/>
                    <a:gd name="T8" fmla="*/ 0 w 555"/>
                    <a:gd name="T9" fmla="*/ 0 h 577"/>
                    <a:gd name="T10" fmla="*/ 0 w 555"/>
                    <a:gd name="T11" fmla="*/ 0 h 5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5"/>
                    <a:gd name="T19" fmla="*/ 0 h 577"/>
                    <a:gd name="T20" fmla="*/ 555 w 555"/>
                    <a:gd name="T21" fmla="*/ 577 h 5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5" h="577">
                      <a:moveTo>
                        <a:pt x="506" y="0"/>
                      </a:moveTo>
                      <a:lnTo>
                        <a:pt x="458" y="20"/>
                      </a:lnTo>
                      <a:lnTo>
                        <a:pt x="0" y="480"/>
                      </a:lnTo>
                      <a:lnTo>
                        <a:pt x="97" y="577"/>
                      </a:lnTo>
                      <a:lnTo>
                        <a:pt x="555" y="117"/>
                      </a:lnTo>
                      <a:lnTo>
                        <a:pt x="506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34" name="Freeform 122"/>
                <p:cNvSpPr>
                  <a:spLocks/>
                </p:cNvSpPr>
                <p:nvPr/>
              </p:nvSpPr>
              <p:spPr bwMode="auto">
                <a:xfrm>
                  <a:off x="6584" y="2137"/>
                  <a:ext cx="151" cy="8"/>
                </a:xfrm>
                <a:custGeom>
                  <a:avLst/>
                  <a:gdLst>
                    <a:gd name="T0" fmla="*/ 0 w 2727"/>
                    <a:gd name="T1" fmla="*/ 0 h 138"/>
                    <a:gd name="T2" fmla="*/ 0 w 2727"/>
                    <a:gd name="T3" fmla="*/ 0 h 138"/>
                    <a:gd name="T4" fmla="*/ 0 w 2727"/>
                    <a:gd name="T5" fmla="*/ 0 h 138"/>
                    <a:gd name="T6" fmla="*/ 0 w 2727"/>
                    <a:gd name="T7" fmla="*/ 0 h 138"/>
                    <a:gd name="T8" fmla="*/ 0 w 2727"/>
                    <a:gd name="T9" fmla="*/ 0 h 138"/>
                    <a:gd name="T10" fmla="*/ 0 w 2727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7"/>
                    <a:gd name="T19" fmla="*/ 0 h 138"/>
                    <a:gd name="T20" fmla="*/ 2727 w 2727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7" h="138">
                      <a:moveTo>
                        <a:pt x="2727" y="117"/>
                      </a:moveTo>
                      <a:lnTo>
                        <a:pt x="2678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78" y="138"/>
                      </a:lnTo>
                      <a:lnTo>
                        <a:pt x="2727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35" name="Freeform 123"/>
                <p:cNvSpPr>
                  <a:spLocks/>
                </p:cNvSpPr>
                <p:nvPr/>
              </p:nvSpPr>
              <p:spPr bwMode="auto">
                <a:xfrm>
                  <a:off x="6704" y="2138"/>
                  <a:ext cx="31" cy="32"/>
                </a:xfrm>
                <a:custGeom>
                  <a:avLst/>
                  <a:gdLst>
                    <a:gd name="T0" fmla="*/ 0 w 559"/>
                    <a:gd name="T1" fmla="*/ 0 h 578"/>
                    <a:gd name="T2" fmla="*/ 0 w 559"/>
                    <a:gd name="T3" fmla="*/ 0 h 578"/>
                    <a:gd name="T4" fmla="*/ 0 w 559"/>
                    <a:gd name="T5" fmla="*/ 0 h 578"/>
                    <a:gd name="T6" fmla="*/ 0 w 559"/>
                    <a:gd name="T7" fmla="*/ 0 h 578"/>
                    <a:gd name="T8" fmla="*/ 0 w 559"/>
                    <a:gd name="T9" fmla="*/ 0 h 578"/>
                    <a:gd name="T10" fmla="*/ 0 w 559"/>
                    <a:gd name="T11" fmla="*/ 0 h 5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9"/>
                    <a:gd name="T19" fmla="*/ 0 h 578"/>
                    <a:gd name="T20" fmla="*/ 559 w 559"/>
                    <a:gd name="T21" fmla="*/ 578 h 57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9" h="578">
                      <a:moveTo>
                        <a:pt x="50" y="578"/>
                      </a:moveTo>
                      <a:lnTo>
                        <a:pt x="99" y="558"/>
                      </a:lnTo>
                      <a:lnTo>
                        <a:pt x="559" y="97"/>
                      </a:lnTo>
                      <a:lnTo>
                        <a:pt x="461" y="0"/>
                      </a:lnTo>
                      <a:lnTo>
                        <a:pt x="0" y="460"/>
                      </a:lnTo>
                      <a:lnTo>
                        <a:pt x="50" y="57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36" name="Freeform 124"/>
                <p:cNvSpPr>
                  <a:spLocks/>
                </p:cNvSpPr>
                <p:nvPr/>
              </p:nvSpPr>
              <p:spPr bwMode="auto">
                <a:xfrm>
                  <a:off x="6556" y="2163"/>
                  <a:ext cx="151" cy="7"/>
                </a:xfrm>
                <a:custGeom>
                  <a:avLst/>
                  <a:gdLst>
                    <a:gd name="T0" fmla="*/ 0 w 2724"/>
                    <a:gd name="T1" fmla="*/ 0 h 138"/>
                    <a:gd name="T2" fmla="*/ 0 w 2724"/>
                    <a:gd name="T3" fmla="*/ 0 h 138"/>
                    <a:gd name="T4" fmla="*/ 0 w 2724"/>
                    <a:gd name="T5" fmla="*/ 0 h 138"/>
                    <a:gd name="T6" fmla="*/ 0 w 2724"/>
                    <a:gd name="T7" fmla="*/ 0 h 138"/>
                    <a:gd name="T8" fmla="*/ 0 w 2724"/>
                    <a:gd name="T9" fmla="*/ 0 h 138"/>
                    <a:gd name="T10" fmla="*/ 0 w 2724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4"/>
                    <a:gd name="T19" fmla="*/ 0 h 138"/>
                    <a:gd name="T20" fmla="*/ 2724 w 2724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4" h="138">
                      <a:moveTo>
                        <a:pt x="0" y="20"/>
                      </a:moveTo>
                      <a:lnTo>
                        <a:pt x="48" y="138"/>
                      </a:lnTo>
                      <a:lnTo>
                        <a:pt x="2724" y="138"/>
                      </a:lnTo>
                      <a:lnTo>
                        <a:pt x="2724" y="0"/>
                      </a:lnTo>
                      <a:lnTo>
                        <a:pt x="48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37" name="Freeform 125"/>
                <p:cNvSpPr>
                  <a:spLocks/>
                </p:cNvSpPr>
                <p:nvPr/>
              </p:nvSpPr>
              <p:spPr bwMode="auto">
                <a:xfrm>
                  <a:off x="6385" y="2166"/>
                  <a:ext cx="174" cy="27"/>
                </a:xfrm>
                <a:custGeom>
                  <a:avLst/>
                  <a:gdLst>
                    <a:gd name="T0" fmla="*/ 0 w 3147"/>
                    <a:gd name="T1" fmla="*/ 0 h 475"/>
                    <a:gd name="T2" fmla="*/ 0 w 3147"/>
                    <a:gd name="T3" fmla="*/ 0 h 475"/>
                    <a:gd name="T4" fmla="*/ 0 w 3147"/>
                    <a:gd name="T5" fmla="*/ 0 h 475"/>
                    <a:gd name="T6" fmla="*/ 0 w 3147"/>
                    <a:gd name="T7" fmla="*/ 0 h 475"/>
                    <a:gd name="T8" fmla="*/ 0 w 3147"/>
                    <a:gd name="T9" fmla="*/ 0 h 4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47"/>
                    <a:gd name="T16" fmla="*/ 0 h 475"/>
                    <a:gd name="T17" fmla="*/ 3147 w 3147"/>
                    <a:gd name="T18" fmla="*/ 475 h 4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47" h="475">
                      <a:moveTo>
                        <a:pt x="0" y="475"/>
                      </a:moveTo>
                      <a:lnTo>
                        <a:pt x="473" y="0"/>
                      </a:lnTo>
                      <a:lnTo>
                        <a:pt x="3147" y="0"/>
                      </a:lnTo>
                      <a:lnTo>
                        <a:pt x="2673" y="473"/>
                      </a:lnTo>
                      <a:lnTo>
                        <a:pt x="0" y="475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38" name="Freeform 126"/>
                <p:cNvSpPr>
                  <a:spLocks/>
                </p:cNvSpPr>
                <p:nvPr/>
              </p:nvSpPr>
              <p:spPr bwMode="auto">
                <a:xfrm>
                  <a:off x="6382" y="2162"/>
                  <a:ext cx="32" cy="33"/>
                </a:xfrm>
                <a:custGeom>
                  <a:avLst/>
                  <a:gdLst>
                    <a:gd name="T0" fmla="*/ 0 w 571"/>
                    <a:gd name="T1" fmla="*/ 0 h 592"/>
                    <a:gd name="T2" fmla="*/ 0 w 571"/>
                    <a:gd name="T3" fmla="*/ 0 h 592"/>
                    <a:gd name="T4" fmla="*/ 0 w 571"/>
                    <a:gd name="T5" fmla="*/ 0 h 592"/>
                    <a:gd name="T6" fmla="*/ 0 w 571"/>
                    <a:gd name="T7" fmla="*/ 0 h 592"/>
                    <a:gd name="T8" fmla="*/ 0 w 571"/>
                    <a:gd name="T9" fmla="*/ 0 h 592"/>
                    <a:gd name="T10" fmla="*/ 0 w 571"/>
                    <a:gd name="T11" fmla="*/ 0 h 5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1"/>
                    <a:gd name="T19" fmla="*/ 0 h 592"/>
                    <a:gd name="T20" fmla="*/ 571 w 571"/>
                    <a:gd name="T21" fmla="*/ 592 h 5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1" h="592">
                      <a:moveTo>
                        <a:pt x="521" y="0"/>
                      </a:moveTo>
                      <a:lnTo>
                        <a:pt x="473" y="20"/>
                      </a:lnTo>
                      <a:lnTo>
                        <a:pt x="0" y="495"/>
                      </a:lnTo>
                      <a:lnTo>
                        <a:pt x="97" y="592"/>
                      </a:lnTo>
                      <a:lnTo>
                        <a:pt x="571" y="117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39" name="Freeform 127"/>
                <p:cNvSpPr>
                  <a:spLocks/>
                </p:cNvSpPr>
                <p:nvPr/>
              </p:nvSpPr>
              <p:spPr bwMode="auto">
                <a:xfrm>
                  <a:off x="6411" y="2162"/>
                  <a:ext cx="151" cy="8"/>
                </a:xfrm>
                <a:custGeom>
                  <a:avLst/>
                  <a:gdLst>
                    <a:gd name="T0" fmla="*/ 0 w 2723"/>
                    <a:gd name="T1" fmla="*/ 0 h 138"/>
                    <a:gd name="T2" fmla="*/ 0 w 2723"/>
                    <a:gd name="T3" fmla="*/ 0 h 138"/>
                    <a:gd name="T4" fmla="*/ 0 w 2723"/>
                    <a:gd name="T5" fmla="*/ 0 h 138"/>
                    <a:gd name="T6" fmla="*/ 0 w 2723"/>
                    <a:gd name="T7" fmla="*/ 0 h 138"/>
                    <a:gd name="T8" fmla="*/ 0 w 2723"/>
                    <a:gd name="T9" fmla="*/ 0 h 138"/>
                    <a:gd name="T10" fmla="*/ 0 w 2723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3"/>
                    <a:gd name="T19" fmla="*/ 0 h 138"/>
                    <a:gd name="T20" fmla="*/ 2723 w 2723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3" h="138">
                      <a:moveTo>
                        <a:pt x="2723" y="117"/>
                      </a:moveTo>
                      <a:lnTo>
                        <a:pt x="2674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74" y="138"/>
                      </a:lnTo>
                      <a:lnTo>
                        <a:pt x="2723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40" name="Freeform 128"/>
                <p:cNvSpPr>
                  <a:spLocks/>
                </p:cNvSpPr>
                <p:nvPr/>
              </p:nvSpPr>
              <p:spPr bwMode="auto">
                <a:xfrm>
                  <a:off x="6530" y="2164"/>
                  <a:ext cx="32" cy="32"/>
                </a:xfrm>
                <a:custGeom>
                  <a:avLst/>
                  <a:gdLst>
                    <a:gd name="T0" fmla="*/ 0 w 571"/>
                    <a:gd name="T1" fmla="*/ 0 h 591"/>
                    <a:gd name="T2" fmla="*/ 0 w 571"/>
                    <a:gd name="T3" fmla="*/ 0 h 591"/>
                    <a:gd name="T4" fmla="*/ 0 w 571"/>
                    <a:gd name="T5" fmla="*/ 0 h 591"/>
                    <a:gd name="T6" fmla="*/ 0 w 571"/>
                    <a:gd name="T7" fmla="*/ 0 h 591"/>
                    <a:gd name="T8" fmla="*/ 0 w 571"/>
                    <a:gd name="T9" fmla="*/ 0 h 591"/>
                    <a:gd name="T10" fmla="*/ 0 w 571"/>
                    <a:gd name="T11" fmla="*/ 0 h 59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1"/>
                    <a:gd name="T19" fmla="*/ 0 h 591"/>
                    <a:gd name="T20" fmla="*/ 571 w 571"/>
                    <a:gd name="T21" fmla="*/ 591 h 59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1" h="591">
                      <a:moveTo>
                        <a:pt x="48" y="591"/>
                      </a:moveTo>
                      <a:lnTo>
                        <a:pt x="97" y="571"/>
                      </a:lnTo>
                      <a:lnTo>
                        <a:pt x="571" y="97"/>
                      </a:lnTo>
                      <a:lnTo>
                        <a:pt x="474" y="0"/>
                      </a:lnTo>
                      <a:lnTo>
                        <a:pt x="0" y="473"/>
                      </a:lnTo>
                      <a:lnTo>
                        <a:pt x="48" y="59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41" name="Freeform 129"/>
                <p:cNvSpPr>
                  <a:spLocks/>
                </p:cNvSpPr>
                <p:nvPr/>
              </p:nvSpPr>
              <p:spPr bwMode="auto">
                <a:xfrm>
                  <a:off x="6382" y="2189"/>
                  <a:ext cx="151" cy="8"/>
                </a:xfrm>
                <a:custGeom>
                  <a:avLst/>
                  <a:gdLst>
                    <a:gd name="T0" fmla="*/ 0 w 2721"/>
                    <a:gd name="T1" fmla="*/ 0 h 140"/>
                    <a:gd name="T2" fmla="*/ 0 w 2721"/>
                    <a:gd name="T3" fmla="*/ 0 h 140"/>
                    <a:gd name="T4" fmla="*/ 0 w 2721"/>
                    <a:gd name="T5" fmla="*/ 0 h 140"/>
                    <a:gd name="T6" fmla="*/ 0 w 2721"/>
                    <a:gd name="T7" fmla="*/ 0 h 140"/>
                    <a:gd name="T8" fmla="*/ 0 w 2721"/>
                    <a:gd name="T9" fmla="*/ 0 h 140"/>
                    <a:gd name="T10" fmla="*/ 0 w 2721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21"/>
                    <a:gd name="T19" fmla="*/ 0 h 140"/>
                    <a:gd name="T20" fmla="*/ 2721 w 2721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21" h="140">
                      <a:moveTo>
                        <a:pt x="0" y="22"/>
                      </a:moveTo>
                      <a:lnTo>
                        <a:pt x="48" y="140"/>
                      </a:lnTo>
                      <a:lnTo>
                        <a:pt x="2721" y="138"/>
                      </a:lnTo>
                      <a:lnTo>
                        <a:pt x="2721" y="0"/>
                      </a:lnTo>
                      <a:lnTo>
                        <a:pt x="48" y="2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42" name="Freeform 130"/>
                <p:cNvSpPr>
                  <a:spLocks/>
                </p:cNvSpPr>
                <p:nvPr/>
              </p:nvSpPr>
              <p:spPr bwMode="auto">
                <a:xfrm>
                  <a:off x="6413" y="2141"/>
                  <a:ext cx="171" cy="26"/>
                </a:xfrm>
                <a:custGeom>
                  <a:avLst/>
                  <a:gdLst>
                    <a:gd name="T0" fmla="*/ 0 w 3069"/>
                    <a:gd name="T1" fmla="*/ 0 h 463"/>
                    <a:gd name="T2" fmla="*/ 0 w 3069"/>
                    <a:gd name="T3" fmla="*/ 0 h 463"/>
                    <a:gd name="T4" fmla="*/ 0 w 3069"/>
                    <a:gd name="T5" fmla="*/ 0 h 463"/>
                    <a:gd name="T6" fmla="*/ 0 w 3069"/>
                    <a:gd name="T7" fmla="*/ 0 h 463"/>
                    <a:gd name="T8" fmla="*/ 0 w 3069"/>
                    <a:gd name="T9" fmla="*/ 0 h 4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9"/>
                    <a:gd name="T16" fmla="*/ 0 h 463"/>
                    <a:gd name="T17" fmla="*/ 3069 w 3069"/>
                    <a:gd name="T18" fmla="*/ 463 h 4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9" h="463">
                      <a:moveTo>
                        <a:pt x="0" y="461"/>
                      </a:moveTo>
                      <a:lnTo>
                        <a:pt x="459" y="0"/>
                      </a:lnTo>
                      <a:lnTo>
                        <a:pt x="3069" y="0"/>
                      </a:lnTo>
                      <a:lnTo>
                        <a:pt x="2609" y="463"/>
                      </a:lnTo>
                      <a:lnTo>
                        <a:pt x="0" y="461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43" name="Freeform 131"/>
                <p:cNvSpPr>
                  <a:spLocks/>
                </p:cNvSpPr>
                <p:nvPr/>
              </p:nvSpPr>
              <p:spPr bwMode="auto">
                <a:xfrm>
                  <a:off x="6411" y="2137"/>
                  <a:ext cx="31" cy="32"/>
                </a:xfrm>
                <a:custGeom>
                  <a:avLst/>
                  <a:gdLst>
                    <a:gd name="T0" fmla="*/ 0 w 556"/>
                    <a:gd name="T1" fmla="*/ 0 h 578"/>
                    <a:gd name="T2" fmla="*/ 0 w 556"/>
                    <a:gd name="T3" fmla="*/ 0 h 578"/>
                    <a:gd name="T4" fmla="*/ 0 w 556"/>
                    <a:gd name="T5" fmla="*/ 0 h 578"/>
                    <a:gd name="T6" fmla="*/ 0 w 556"/>
                    <a:gd name="T7" fmla="*/ 0 h 578"/>
                    <a:gd name="T8" fmla="*/ 0 w 556"/>
                    <a:gd name="T9" fmla="*/ 0 h 578"/>
                    <a:gd name="T10" fmla="*/ 0 w 556"/>
                    <a:gd name="T11" fmla="*/ 0 h 5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6"/>
                    <a:gd name="T19" fmla="*/ 0 h 578"/>
                    <a:gd name="T20" fmla="*/ 556 w 556"/>
                    <a:gd name="T21" fmla="*/ 578 h 57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6" h="578">
                      <a:moveTo>
                        <a:pt x="507" y="0"/>
                      </a:moveTo>
                      <a:lnTo>
                        <a:pt x="458" y="21"/>
                      </a:lnTo>
                      <a:lnTo>
                        <a:pt x="0" y="481"/>
                      </a:lnTo>
                      <a:lnTo>
                        <a:pt x="98" y="578"/>
                      </a:lnTo>
                      <a:lnTo>
                        <a:pt x="556" y="117"/>
                      </a:lnTo>
                      <a:lnTo>
                        <a:pt x="507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44" name="Freeform 132"/>
                <p:cNvSpPr>
                  <a:spLocks/>
                </p:cNvSpPr>
                <p:nvPr/>
              </p:nvSpPr>
              <p:spPr bwMode="auto">
                <a:xfrm>
                  <a:off x="6439" y="2137"/>
                  <a:ext cx="148" cy="8"/>
                </a:xfrm>
                <a:custGeom>
                  <a:avLst/>
                  <a:gdLst>
                    <a:gd name="T0" fmla="*/ 0 w 2659"/>
                    <a:gd name="T1" fmla="*/ 0 h 138"/>
                    <a:gd name="T2" fmla="*/ 0 w 2659"/>
                    <a:gd name="T3" fmla="*/ 0 h 138"/>
                    <a:gd name="T4" fmla="*/ 0 w 2659"/>
                    <a:gd name="T5" fmla="*/ 0 h 138"/>
                    <a:gd name="T6" fmla="*/ 0 w 2659"/>
                    <a:gd name="T7" fmla="*/ 0 h 138"/>
                    <a:gd name="T8" fmla="*/ 0 w 2659"/>
                    <a:gd name="T9" fmla="*/ 0 h 138"/>
                    <a:gd name="T10" fmla="*/ 0 w 2659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59"/>
                    <a:gd name="T19" fmla="*/ 0 h 138"/>
                    <a:gd name="T20" fmla="*/ 2659 w 2659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59" h="138">
                      <a:moveTo>
                        <a:pt x="2659" y="117"/>
                      </a:moveTo>
                      <a:lnTo>
                        <a:pt x="2610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10" y="138"/>
                      </a:lnTo>
                      <a:lnTo>
                        <a:pt x="2659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45" name="Freeform 133"/>
                <p:cNvSpPr>
                  <a:spLocks/>
                </p:cNvSpPr>
                <p:nvPr/>
              </p:nvSpPr>
              <p:spPr bwMode="auto">
                <a:xfrm>
                  <a:off x="6556" y="2138"/>
                  <a:ext cx="31" cy="32"/>
                </a:xfrm>
                <a:custGeom>
                  <a:avLst/>
                  <a:gdLst>
                    <a:gd name="T0" fmla="*/ 0 w 557"/>
                    <a:gd name="T1" fmla="*/ 0 h 580"/>
                    <a:gd name="T2" fmla="*/ 0 w 557"/>
                    <a:gd name="T3" fmla="*/ 0 h 580"/>
                    <a:gd name="T4" fmla="*/ 0 w 557"/>
                    <a:gd name="T5" fmla="*/ 0 h 580"/>
                    <a:gd name="T6" fmla="*/ 0 w 557"/>
                    <a:gd name="T7" fmla="*/ 0 h 580"/>
                    <a:gd name="T8" fmla="*/ 0 w 557"/>
                    <a:gd name="T9" fmla="*/ 0 h 580"/>
                    <a:gd name="T10" fmla="*/ 0 w 557"/>
                    <a:gd name="T11" fmla="*/ 0 h 5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7"/>
                    <a:gd name="T19" fmla="*/ 0 h 580"/>
                    <a:gd name="T20" fmla="*/ 557 w 557"/>
                    <a:gd name="T21" fmla="*/ 580 h 5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7" h="580">
                      <a:moveTo>
                        <a:pt x="48" y="580"/>
                      </a:moveTo>
                      <a:lnTo>
                        <a:pt x="97" y="559"/>
                      </a:lnTo>
                      <a:lnTo>
                        <a:pt x="557" y="96"/>
                      </a:lnTo>
                      <a:lnTo>
                        <a:pt x="460" y="0"/>
                      </a:lnTo>
                      <a:lnTo>
                        <a:pt x="0" y="462"/>
                      </a:lnTo>
                      <a:lnTo>
                        <a:pt x="48" y="58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46" name="Freeform 134"/>
                <p:cNvSpPr>
                  <a:spLocks/>
                </p:cNvSpPr>
                <p:nvPr/>
              </p:nvSpPr>
              <p:spPr bwMode="auto">
                <a:xfrm>
                  <a:off x="6411" y="2163"/>
                  <a:ext cx="147" cy="7"/>
                </a:xfrm>
                <a:custGeom>
                  <a:avLst/>
                  <a:gdLst>
                    <a:gd name="T0" fmla="*/ 0 w 2657"/>
                    <a:gd name="T1" fmla="*/ 0 h 140"/>
                    <a:gd name="T2" fmla="*/ 0 w 2657"/>
                    <a:gd name="T3" fmla="*/ 0 h 140"/>
                    <a:gd name="T4" fmla="*/ 0 w 2657"/>
                    <a:gd name="T5" fmla="*/ 0 h 140"/>
                    <a:gd name="T6" fmla="*/ 0 w 2657"/>
                    <a:gd name="T7" fmla="*/ 0 h 140"/>
                    <a:gd name="T8" fmla="*/ 0 w 2657"/>
                    <a:gd name="T9" fmla="*/ 0 h 140"/>
                    <a:gd name="T10" fmla="*/ 0 w 2657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57"/>
                    <a:gd name="T19" fmla="*/ 0 h 140"/>
                    <a:gd name="T20" fmla="*/ 2657 w 2657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57" h="140">
                      <a:moveTo>
                        <a:pt x="0" y="20"/>
                      </a:moveTo>
                      <a:lnTo>
                        <a:pt x="48" y="138"/>
                      </a:lnTo>
                      <a:lnTo>
                        <a:pt x="2657" y="140"/>
                      </a:lnTo>
                      <a:lnTo>
                        <a:pt x="2657" y="1"/>
                      </a:lnTo>
                      <a:lnTo>
                        <a:pt x="48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47" name="Freeform 135"/>
                <p:cNvSpPr>
                  <a:spLocks/>
                </p:cNvSpPr>
                <p:nvPr/>
              </p:nvSpPr>
              <p:spPr bwMode="auto">
                <a:xfrm>
                  <a:off x="6241" y="2166"/>
                  <a:ext cx="173" cy="27"/>
                </a:xfrm>
                <a:custGeom>
                  <a:avLst/>
                  <a:gdLst>
                    <a:gd name="T0" fmla="*/ 0 w 3108"/>
                    <a:gd name="T1" fmla="*/ 0 h 475"/>
                    <a:gd name="T2" fmla="*/ 0 w 3108"/>
                    <a:gd name="T3" fmla="*/ 0 h 475"/>
                    <a:gd name="T4" fmla="*/ 0 w 3108"/>
                    <a:gd name="T5" fmla="*/ 0 h 475"/>
                    <a:gd name="T6" fmla="*/ 0 w 3108"/>
                    <a:gd name="T7" fmla="*/ 0 h 475"/>
                    <a:gd name="T8" fmla="*/ 0 w 3108"/>
                    <a:gd name="T9" fmla="*/ 0 h 4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08"/>
                    <a:gd name="T16" fmla="*/ 0 h 475"/>
                    <a:gd name="T17" fmla="*/ 3108 w 3108"/>
                    <a:gd name="T18" fmla="*/ 475 h 4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08" h="475">
                      <a:moveTo>
                        <a:pt x="0" y="475"/>
                      </a:moveTo>
                      <a:lnTo>
                        <a:pt x="474" y="0"/>
                      </a:lnTo>
                      <a:lnTo>
                        <a:pt x="3108" y="0"/>
                      </a:lnTo>
                      <a:lnTo>
                        <a:pt x="2636" y="471"/>
                      </a:lnTo>
                      <a:lnTo>
                        <a:pt x="0" y="475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48" name="Freeform 136"/>
                <p:cNvSpPr>
                  <a:spLocks/>
                </p:cNvSpPr>
                <p:nvPr/>
              </p:nvSpPr>
              <p:spPr bwMode="auto">
                <a:xfrm>
                  <a:off x="6238" y="2163"/>
                  <a:ext cx="32" cy="32"/>
                </a:xfrm>
                <a:custGeom>
                  <a:avLst/>
                  <a:gdLst>
                    <a:gd name="T0" fmla="*/ 0 w 572"/>
                    <a:gd name="T1" fmla="*/ 0 h 592"/>
                    <a:gd name="T2" fmla="*/ 0 w 572"/>
                    <a:gd name="T3" fmla="*/ 0 h 592"/>
                    <a:gd name="T4" fmla="*/ 0 w 572"/>
                    <a:gd name="T5" fmla="*/ 0 h 592"/>
                    <a:gd name="T6" fmla="*/ 0 w 572"/>
                    <a:gd name="T7" fmla="*/ 0 h 592"/>
                    <a:gd name="T8" fmla="*/ 0 w 572"/>
                    <a:gd name="T9" fmla="*/ 0 h 592"/>
                    <a:gd name="T10" fmla="*/ 0 w 572"/>
                    <a:gd name="T11" fmla="*/ 0 h 59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2"/>
                    <a:gd name="T19" fmla="*/ 0 h 592"/>
                    <a:gd name="T20" fmla="*/ 572 w 572"/>
                    <a:gd name="T21" fmla="*/ 592 h 59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2" h="592">
                      <a:moveTo>
                        <a:pt x="523" y="0"/>
                      </a:moveTo>
                      <a:lnTo>
                        <a:pt x="474" y="20"/>
                      </a:lnTo>
                      <a:lnTo>
                        <a:pt x="0" y="495"/>
                      </a:lnTo>
                      <a:lnTo>
                        <a:pt x="97" y="592"/>
                      </a:lnTo>
                      <a:lnTo>
                        <a:pt x="572" y="117"/>
                      </a:lnTo>
                      <a:lnTo>
                        <a:pt x="523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49" name="Freeform 137"/>
                <p:cNvSpPr>
                  <a:spLocks/>
                </p:cNvSpPr>
                <p:nvPr/>
              </p:nvSpPr>
              <p:spPr bwMode="auto">
                <a:xfrm>
                  <a:off x="6267" y="2163"/>
                  <a:ext cx="149" cy="7"/>
                </a:xfrm>
                <a:custGeom>
                  <a:avLst/>
                  <a:gdLst>
                    <a:gd name="T0" fmla="*/ 0 w 2683"/>
                    <a:gd name="T1" fmla="*/ 0 h 138"/>
                    <a:gd name="T2" fmla="*/ 0 w 2683"/>
                    <a:gd name="T3" fmla="*/ 0 h 138"/>
                    <a:gd name="T4" fmla="*/ 0 w 2683"/>
                    <a:gd name="T5" fmla="*/ 0 h 138"/>
                    <a:gd name="T6" fmla="*/ 0 w 2683"/>
                    <a:gd name="T7" fmla="*/ 0 h 138"/>
                    <a:gd name="T8" fmla="*/ 0 w 2683"/>
                    <a:gd name="T9" fmla="*/ 0 h 138"/>
                    <a:gd name="T10" fmla="*/ 0 w 2683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3"/>
                    <a:gd name="T19" fmla="*/ 0 h 138"/>
                    <a:gd name="T20" fmla="*/ 2683 w 2683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3" h="138">
                      <a:moveTo>
                        <a:pt x="2683" y="117"/>
                      </a:moveTo>
                      <a:lnTo>
                        <a:pt x="2634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34" y="138"/>
                      </a:lnTo>
                      <a:lnTo>
                        <a:pt x="2683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50" name="Freeform 138"/>
                <p:cNvSpPr>
                  <a:spLocks/>
                </p:cNvSpPr>
                <p:nvPr/>
              </p:nvSpPr>
              <p:spPr bwMode="auto">
                <a:xfrm>
                  <a:off x="6385" y="2164"/>
                  <a:ext cx="31" cy="32"/>
                </a:xfrm>
                <a:custGeom>
                  <a:avLst/>
                  <a:gdLst>
                    <a:gd name="T0" fmla="*/ 0 w 570"/>
                    <a:gd name="T1" fmla="*/ 0 h 589"/>
                    <a:gd name="T2" fmla="*/ 0 w 570"/>
                    <a:gd name="T3" fmla="*/ 0 h 589"/>
                    <a:gd name="T4" fmla="*/ 0 w 570"/>
                    <a:gd name="T5" fmla="*/ 0 h 589"/>
                    <a:gd name="T6" fmla="*/ 0 w 570"/>
                    <a:gd name="T7" fmla="*/ 0 h 589"/>
                    <a:gd name="T8" fmla="*/ 0 w 570"/>
                    <a:gd name="T9" fmla="*/ 0 h 589"/>
                    <a:gd name="T10" fmla="*/ 0 w 570"/>
                    <a:gd name="T11" fmla="*/ 0 h 5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0"/>
                    <a:gd name="T19" fmla="*/ 0 h 589"/>
                    <a:gd name="T20" fmla="*/ 570 w 570"/>
                    <a:gd name="T21" fmla="*/ 589 h 5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0" h="589">
                      <a:moveTo>
                        <a:pt x="49" y="589"/>
                      </a:moveTo>
                      <a:lnTo>
                        <a:pt x="98" y="569"/>
                      </a:lnTo>
                      <a:lnTo>
                        <a:pt x="570" y="97"/>
                      </a:lnTo>
                      <a:lnTo>
                        <a:pt x="472" y="0"/>
                      </a:lnTo>
                      <a:lnTo>
                        <a:pt x="0" y="471"/>
                      </a:lnTo>
                      <a:lnTo>
                        <a:pt x="49" y="58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51" name="Freeform 139"/>
                <p:cNvSpPr>
                  <a:spLocks/>
                </p:cNvSpPr>
                <p:nvPr/>
              </p:nvSpPr>
              <p:spPr bwMode="auto">
                <a:xfrm>
                  <a:off x="6238" y="2189"/>
                  <a:ext cx="149" cy="8"/>
                </a:xfrm>
                <a:custGeom>
                  <a:avLst/>
                  <a:gdLst>
                    <a:gd name="T0" fmla="*/ 0 w 2685"/>
                    <a:gd name="T1" fmla="*/ 0 h 142"/>
                    <a:gd name="T2" fmla="*/ 0 w 2685"/>
                    <a:gd name="T3" fmla="*/ 0 h 142"/>
                    <a:gd name="T4" fmla="*/ 0 w 2685"/>
                    <a:gd name="T5" fmla="*/ 0 h 142"/>
                    <a:gd name="T6" fmla="*/ 0 w 2685"/>
                    <a:gd name="T7" fmla="*/ 0 h 142"/>
                    <a:gd name="T8" fmla="*/ 0 w 2685"/>
                    <a:gd name="T9" fmla="*/ 0 h 142"/>
                    <a:gd name="T10" fmla="*/ 0 w 2685"/>
                    <a:gd name="T11" fmla="*/ 0 h 14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5"/>
                    <a:gd name="T19" fmla="*/ 0 h 142"/>
                    <a:gd name="T20" fmla="*/ 2685 w 2685"/>
                    <a:gd name="T21" fmla="*/ 142 h 14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5" h="142">
                      <a:moveTo>
                        <a:pt x="0" y="24"/>
                      </a:moveTo>
                      <a:lnTo>
                        <a:pt x="49" y="142"/>
                      </a:lnTo>
                      <a:lnTo>
                        <a:pt x="2685" y="138"/>
                      </a:lnTo>
                      <a:lnTo>
                        <a:pt x="2685" y="0"/>
                      </a:lnTo>
                      <a:lnTo>
                        <a:pt x="49" y="4"/>
                      </a:lnTo>
                      <a:lnTo>
                        <a:pt x="0" y="2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52" name="Freeform 140"/>
                <p:cNvSpPr>
                  <a:spLocks/>
                </p:cNvSpPr>
                <p:nvPr/>
              </p:nvSpPr>
              <p:spPr bwMode="auto">
                <a:xfrm>
                  <a:off x="6267" y="2141"/>
                  <a:ext cx="172" cy="25"/>
                </a:xfrm>
                <a:custGeom>
                  <a:avLst/>
                  <a:gdLst>
                    <a:gd name="T0" fmla="*/ 0 w 3096"/>
                    <a:gd name="T1" fmla="*/ 0 h 460"/>
                    <a:gd name="T2" fmla="*/ 0 w 3096"/>
                    <a:gd name="T3" fmla="*/ 0 h 460"/>
                    <a:gd name="T4" fmla="*/ 0 w 3096"/>
                    <a:gd name="T5" fmla="*/ 0 h 460"/>
                    <a:gd name="T6" fmla="*/ 0 w 3096"/>
                    <a:gd name="T7" fmla="*/ 0 h 460"/>
                    <a:gd name="T8" fmla="*/ 0 w 3096"/>
                    <a:gd name="T9" fmla="*/ 0 h 4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96"/>
                    <a:gd name="T16" fmla="*/ 0 h 460"/>
                    <a:gd name="T17" fmla="*/ 3096 w 3096"/>
                    <a:gd name="T18" fmla="*/ 460 h 4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96" h="460">
                      <a:moveTo>
                        <a:pt x="0" y="460"/>
                      </a:moveTo>
                      <a:lnTo>
                        <a:pt x="458" y="0"/>
                      </a:lnTo>
                      <a:lnTo>
                        <a:pt x="3096" y="0"/>
                      </a:lnTo>
                      <a:lnTo>
                        <a:pt x="2635" y="460"/>
                      </a:lnTo>
                      <a:lnTo>
                        <a:pt x="0" y="460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53" name="Freeform 141"/>
                <p:cNvSpPr>
                  <a:spLocks/>
                </p:cNvSpPr>
                <p:nvPr/>
              </p:nvSpPr>
              <p:spPr bwMode="auto">
                <a:xfrm>
                  <a:off x="6264" y="2137"/>
                  <a:ext cx="31" cy="32"/>
                </a:xfrm>
                <a:custGeom>
                  <a:avLst/>
                  <a:gdLst>
                    <a:gd name="T0" fmla="*/ 0 w 556"/>
                    <a:gd name="T1" fmla="*/ 0 h 577"/>
                    <a:gd name="T2" fmla="*/ 0 w 556"/>
                    <a:gd name="T3" fmla="*/ 0 h 577"/>
                    <a:gd name="T4" fmla="*/ 0 w 556"/>
                    <a:gd name="T5" fmla="*/ 0 h 577"/>
                    <a:gd name="T6" fmla="*/ 0 w 556"/>
                    <a:gd name="T7" fmla="*/ 0 h 577"/>
                    <a:gd name="T8" fmla="*/ 0 w 556"/>
                    <a:gd name="T9" fmla="*/ 0 h 577"/>
                    <a:gd name="T10" fmla="*/ 0 w 556"/>
                    <a:gd name="T11" fmla="*/ 0 h 57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6"/>
                    <a:gd name="T19" fmla="*/ 0 h 577"/>
                    <a:gd name="T20" fmla="*/ 556 w 556"/>
                    <a:gd name="T21" fmla="*/ 577 h 57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6" h="577">
                      <a:moveTo>
                        <a:pt x="507" y="0"/>
                      </a:moveTo>
                      <a:lnTo>
                        <a:pt x="458" y="20"/>
                      </a:lnTo>
                      <a:lnTo>
                        <a:pt x="0" y="480"/>
                      </a:lnTo>
                      <a:lnTo>
                        <a:pt x="98" y="577"/>
                      </a:lnTo>
                      <a:lnTo>
                        <a:pt x="556" y="117"/>
                      </a:lnTo>
                      <a:lnTo>
                        <a:pt x="507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54" name="Freeform 142"/>
                <p:cNvSpPr>
                  <a:spLocks/>
                </p:cNvSpPr>
                <p:nvPr/>
              </p:nvSpPr>
              <p:spPr bwMode="auto">
                <a:xfrm>
                  <a:off x="6292" y="2137"/>
                  <a:ext cx="150" cy="8"/>
                </a:xfrm>
                <a:custGeom>
                  <a:avLst/>
                  <a:gdLst>
                    <a:gd name="T0" fmla="*/ 0 w 2687"/>
                    <a:gd name="T1" fmla="*/ 0 h 138"/>
                    <a:gd name="T2" fmla="*/ 0 w 2687"/>
                    <a:gd name="T3" fmla="*/ 0 h 138"/>
                    <a:gd name="T4" fmla="*/ 0 w 2687"/>
                    <a:gd name="T5" fmla="*/ 0 h 138"/>
                    <a:gd name="T6" fmla="*/ 0 w 2687"/>
                    <a:gd name="T7" fmla="*/ 0 h 138"/>
                    <a:gd name="T8" fmla="*/ 0 w 2687"/>
                    <a:gd name="T9" fmla="*/ 0 h 138"/>
                    <a:gd name="T10" fmla="*/ 0 w 2687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7"/>
                    <a:gd name="T19" fmla="*/ 0 h 138"/>
                    <a:gd name="T20" fmla="*/ 2687 w 2687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7" h="138">
                      <a:moveTo>
                        <a:pt x="2687" y="117"/>
                      </a:moveTo>
                      <a:lnTo>
                        <a:pt x="2638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38" y="138"/>
                      </a:lnTo>
                      <a:lnTo>
                        <a:pt x="2687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55" name="Freeform 143"/>
                <p:cNvSpPr>
                  <a:spLocks/>
                </p:cNvSpPr>
                <p:nvPr/>
              </p:nvSpPr>
              <p:spPr bwMode="auto">
                <a:xfrm>
                  <a:off x="6411" y="2138"/>
                  <a:ext cx="31" cy="32"/>
                </a:xfrm>
                <a:custGeom>
                  <a:avLst/>
                  <a:gdLst>
                    <a:gd name="T0" fmla="*/ 0 w 558"/>
                    <a:gd name="T1" fmla="*/ 0 h 578"/>
                    <a:gd name="T2" fmla="*/ 0 w 558"/>
                    <a:gd name="T3" fmla="*/ 0 h 578"/>
                    <a:gd name="T4" fmla="*/ 0 w 558"/>
                    <a:gd name="T5" fmla="*/ 0 h 578"/>
                    <a:gd name="T6" fmla="*/ 0 w 558"/>
                    <a:gd name="T7" fmla="*/ 0 h 578"/>
                    <a:gd name="T8" fmla="*/ 0 w 558"/>
                    <a:gd name="T9" fmla="*/ 0 h 578"/>
                    <a:gd name="T10" fmla="*/ 0 w 558"/>
                    <a:gd name="T11" fmla="*/ 0 h 5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58"/>
                    <a:gd name="T19" fmla="*/ 0 h 578"/>
                    <a:gd name="T20" fmla="*/ 558 w 558"/>
                    <a:gd name="T21" fmla="*/ 578 h 57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58" h="578">
                      <a:moveTo>
                        <a:pt x="48" y="578"/>
                      </a:moveTo>
                      <a:lnTo>
                        <a:pt x="98" y="558"/>
                      </a:lnTo>
                      <a:lnTo>
                        <a:pt x="558" y="97"/>
                      </a:lnTo>
                      <a:lnTo>
                        <a:pt x="461" y="0"/>
                      </a:lnTo>
                      <a:lnTo>
                        <a:pt x="0" y="460"/>
                      </a:lnTo>
                      <a:lnTo>
                        <a:pt x="48" y="57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56" name="Freeform 144"/>
                <p:cNvSpPr>
                  <a:spLocks/>
                </p:cNvSpPr>
                <p:nvPr/>
              </p:nvSpPr>
              <p:spPr bwMode="auto">
                <a:xfrm>
                  <a:off x="6264" y="2163"/>
                  <a:ext cx="149" cy="7"/>
                </a:xfrm>
                <a:custGeom>
                  <a:avLst/>
                  <a:gdLst>
                    <a:gd name="T0" fmla="*/ 0 w 2684"/>
                    <a:gd name="T1" fmla="*/ 0 h 138"/>
                    <a:gd name="T2" fmla="*/ 0 w 2684"/>
                    <a:gd name="T3" fmla="*/ 0 h 138"/>
                    <a:gd name="T4" fmla="*/ 0 w 2684"/>
                    <a:gd name="T5" fmla="*/ 0 h 138"/>
                    <a:gd name="T6" fmla="*/ 0 w 2684"/>
                    <a:gd name="T7" fmla="*/ 0 h 138"/>
                    <a:gd name="T8" fmla="*/ 0 w 2684"/>
                    <a:gd name="T9" fmla="*/ 0 h 138"/>
                    <a:gd name="T10" fmla="*/ 0 w 2684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4"/>
                    <a:gd name="T19" fmla="*/ 0 h 138"/>
                    <a:gd name="T20" fmla="*/ 2684 w 2684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4" h="138">
                      <a:moveTo>
                        <a:pt x="0" y="20"/>
                      </a:moveTo>
                      <a:lnTo>
                        <a:pt x="49" y="138"/>
                      </a:lnTo>
                      <a:lnTo>
                        <a:pt x="2684" y="138"/>
                      </a:lnTo>
                      <a:lnTo>
                        <a:pt x="2684" y="0"/>
                      </a:lnTo>
                      <a:lnTo>
                        <a:pt x="49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57" name="Freeform 145"/>
                <p:cNvSpPr>
                  <a:spLocks/>
                </p:cNvSpPr>
                <p:nvPr/>
              </p:nvSpPr>
              <p:spPr bwMode="auto">
                <a:xfrm>
                  <a:off x="6708" y="2209"/>
                  <a:ext cx="26" cy="95"/>
                </a:xfrm>
                <a:custGeom>
                  <a:avLst/>
                  <a:gdLst>
                    <a:gd name="T0" fmla="*/ 0 w 465"/>
                    <a:gd name="T1" fmla="*/ 0 h 1711"/>
                    <a:gd name="T2" fmla="*/ 0 w 465"/>
                    <a:gd name="T3" fmla="*/ 0 h 1711"/>
                    <a:gd name="T4" fmla="*/ 0 w 465"/>
                    <a:gd name="T5" fmla="*/ 0 h 1711"/>
                    <a:gd name="T6" fmla="*/ 0 w 465"/>
                    <a:gd name="T7" fmla="*/ 0 h 1711"/>
                    <a:gd name="T8" fmla="*/ 0 w 465"/>
                    <a:gd name="T9" fmla="*/ 0 h 17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5"/>
                    <a:gd name="T16" fmla="*/ 0 h 1711"/>
                    <a:gd name="T17" fmla="*/ 465 w 465"/>
                    <a:gd name="T18" fmla="*/ 1711 h 17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5" h="1711">
                      <a:moveTo>
                        <a:pt x="1" y="1711"/>
                      </a:moveTo>
                      <a:lnTo>
                        <a:pt x="465" y="1245"/>
                      </a:lnTo>
                      <a:lnTo>
                        <a:pt x="464" y="0"/>
                      </a:lnTo>
                      <a:lnTo>
                        <a:pt x="0" y="465"/>
                      </a:lnTo>
                      <a:lnTo>
                        <a:pt x="1" y="1711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58" name="Freeform 146"/>
                <p:cNvSpPr>
                  <a:spLocks/>
                </p:cNvSpPr>
                <p:nvPr/>
              </p:nvSpPr>
              <p:spPr bwMode="auto">
                <a:xfrm>
                  <a:off x="6706" y="2276"/>
                  <a:ext cx="32" cy="31"/>
                </a:xfrm>
                <a:custGeom>
                  <a:avLst/>
                  <a:gdLst>
                    <a:gd name="T0" fmla="*/ 0 w 582"/>
                    <a:gd name="T1" fmla="*/ 0 h 562"/>
                    <a:gd name="T2" fmla="*/ 0 w 582"/>
                    <a:gd name="T3" fmla="*/ 0 h 562"/>
                    <a:gd name="T4" fmla="*/ 0 w 582"/>
                    <a:gd name="T5" fmla="*/ 0 h 562"/>
                    <a:gd name="T6" fmla="*/ 0 w 582"/>
                    <a:gd name="T7" fmla="*/ 0 h 562"/>
                    <a:gd name="T8" fmla="*/ 0 w 582"/>
                    <a:gd name="T9" fmla="*/ 0 h 562"/>
                    <a:gd name="T10" fmla="*/ 0 w 582"/>
                    <a:gd name="T11" fmla="*/ 0 h 5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82"/>
                    <a:gd name="T19" fmla="*/ 0 h 562"/>
                    <a:gd name="T20" fmla="*/ 582 w 582"/>
                    <a:gd name="T21" fmla="*/ 562 h 56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82" h="562">
                      <a:moveTo>
                        <a:pt x="582" y="48"/>
                      </a:moveTo>
                      <a:lnTo>
                        <a:pt x="464" y="0"/>
                      </a:lnTo>
                      <a:lnTo>
                        <a:pt x="0" y="465"/>
                      </a:lnTo>
                      <a:lnTo>
                        <a:pt x="98" y="562"/>
                      </a:lnTo>
                      <a:lnTo>
                        <a:pt x="562" y="97"/>
                      </a:lnTo>
                      <a:lnTo>
                        <a:pt x="582" y="4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59" name="Freeform 147"/>
                <p:cNvSpPr>
                  <a:spLocks/>
                </p:cNvSpPr>
                <p:nvPr/>
              </p:nvSpPr>
              <p:spPr bwMode="auto">
                <a:xfrm>
                  <a:off x="6730" y="2206"/>
                  <a:ext cx="8" cy="72"/>
                </a:xfrm>
                <a:custGeom>
                  <a:avLst/>
                  <a:gdLst>
                    <a:gd name="T0" fmla="*/ 0 w 139"/>
                    <a:gd name="T1" fmla="*/ 0 h 1294"/>
                    <a:gd name="T2" fmla="*/ 0 w 139"/>
                    <a:gd name="T3" fmla="*/ 0 h 1294"/>
                    <a:gd name="T4" fmla="*/ 0 w 139"/>
                    <a:gd name="T5" fmla="*/ 0 h 1294"/>
                    <a:gd name="T6" fmla="*/ 0 w 139"/>
                    <a:gd name="T7" fmla="*/ 0 h 1294"/>
                    <a:gd name="T8" fmla="*/ 0 w 139"/>
                    <a:gd name="T9" fmla="*/ 0 h 1294"/>
                    <a:gd name="T10" fmla="*/ 0 w 139"/>
                    <a:gd name="T11" fmla="*/ 0 h 12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94"/>
                    <a:gd name="T20" fmla="*/ 139 w 139"/>
                    <a:gd name="T21" fmla="*/ 1294 h 12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94">
                      <a:moveTo>
                        <a:pt x="20" y="0"/>
                      </a:moveTo>
                      <a:lnTo>
                        <a:pt x="0" y="49"/>
                      </a:lnTo>
                      <a:lnTo>
                        <a:pt x="1" y="1294"/>
                      </a:lnTo>
                      <a:lnTo>
                        <a:pt x="139" y="1294"/>
                      </a:lnTo>
                      <a:lnTo>
                        <a:pt x="138" y="49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60" name="Freeform 148"/>
                <p:cNvSpPr>
                  <a:spLocks/>
                </p:cNvSpPr>
                <p:nvPr/>
              </p:nvSpPr>
              <p:spPr bwMode="auto">
                <a:xfrm>
                  <a:off x="6704" y="2206"/>
                  <a:ext cx="33" cy="32"/>
                </a:xfrm>
                <a:custGeom>
                  <a:avLst/>
                  <a:gdLst>
                    <a:gd name="T0" fmla="*/ 0 w 583"/>
                    <a:gd name="T1" fmla="*/ 0 h 563"/>
                    <a:gd name="T2" fmla="*/ 0 w 583"/>
                    <a:gd name="T3" fmla="*/ 0 h 563"/>
                    <a:gd name="T4" fmla="*/ 0 w 583"/>
                    <a:gd name="T5" fmla="*/ 0 h 563"/>
                    <a:gd name="T6" fmla="*/ 0 w 583"/>
                    <a:gd name="T7" fmla="*/ 0 h 563"/>
                    <a:gd name="T8" fmla="*/ 0 w 583"/>
                    <a:gd name="T9" fmla="*/ 0 h 563"/>
                    <a:gd name="T10" fmla="*/ 0 w 583"/>
                    <a:gd name="T11" fmla="*/ 0 h 56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83"/>
                    <a:gd name="T19" fmla="*/ 0 h 563"/>
                    <a:gd name="T20" fmla="*/ 583 w 583"/>
                    <a:gd name="T21" fmla="*/ 563 h 56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83" h="563">
                      <a:moveTo>
                        <a:pt x="0" y="514"/>
                      </a:moveTo>
                      <a:lnTo>
                        <a:pt x="119" y="563"/>
                      </a:lnTo>
                      <a:lnTo>
                        <a:pt x="583" y="97"/>
                      </a:lnTo>
                      <a:lnTo>
                        <a:pt x="485" y="0"/>
                      </a:lnTo>
                      <a:lnTo>
                        <a:pt x="21" y="466"/>
                      </a:lnTo>
                      <a:lnTo>
                        <a:pt x="0" y="51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61" name="Freeform 149"/>
                <p:cNvSpPr>
                  <a:spLocks/>
                </p:cNvSpPr>
                <p:nvPr/>
              </p:nvSpPr>
              <p:spPr bwMode="auto">
                <a:xfrm>
                  <a:off x="6704" y="2235"/>
                  <a:ext cx="8" cy="72"/>
                </a:xfrm>
                <a:custGeom>
                  <a:avLst/>
                  <a:gdLst>
                    <a:gd name="T0" fmla="*/ 0 w 140"/>
                    <a:gd name="T1" fmla="*/ 0 h 1294"/>
                    <a:gd name="T2" fmla="*/ 0 w 140"/>
                    <a:gd name="T3" fmla="*/ 0 h 1294"/>
                    <a:gd name="T4" fmla="*/ 0 w 140"/>
                    <a:gd name="T5" fmla="*/ 0 h 1294"/>
                    <a:gd name="T6" fmla="*/ 0 w 140"/>
                    <a:gd name="T7" fmla="*/ 0 h 1294"/>
                    <a:gd name="T8" fmla="*/ 0 w 140"/>
                    <a:gd name="T9" fmla="*/ 0 h 1294"/>
                    <a:gd name="T10" fmla="*/ 0 w 140"/>
                    <a:gd name="T11" fmla="*/ 0 h 129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0"/>
                    <a:gd name="T19" fmla="*/ 0 h 1294"/>
                    <a:gd name="T20" fmla="*/ 140 w 140"/>
                    <a:gd name="T21" fmla="*/ 1294 h 129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0" h="1294">
                      <a:moveTo>
                        <a:pt x="120" y="1294"/>
                      </a:moveTo>
                      <a:lnTo>
                        <a:pt x="140" y="1246"/>
                      </a:lnTo>
                      <a:lnTo>
                        <a:pt x="139" y="0"/>
                      </a:lnTo>
                      <a:lnTo>
                        <a:pt x="0" y="0"/>
                      </a:lnTo>
                      <a:lnTo>
                        <a:pt x="2" y="1246"/>
                      </a:lnTo>
                      <a:lnTo>
                        <a:pt x="120" y="129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62" name="Freeform 150"/>
                <p:cNvSpPr>
                  <a:spLocks/>
                </p:cNvSpPr>
                <p:nvPr/>
              </p:nvSpPr>
              <p:spPr bwMode="auto">
                <a:xfrm>
                  <a:off x="6681" y="2234"/>
                  <a:ext cx="26" cy="97"/>
                </a:xfrm>
                <a:custGeom>
                  <a:avLst/>
                  <a:gdLst>
                    <a:gd name="T0" fmla="*/ 0 w 474"/>
                    <a:gd name="T1" fmla="*/ 0 h 1730"/>
                    <a:gd name="T2" fmla="*/ 0 w 474"/>
                    <a:gd name="T3" fmla="*/ 0 h 1730"/>
                    <a:gd name="T4" fmla="*/ 0 w 474"/>
                    <a:gd name="T5" fmla="*/ 0 h 1730"/>
                    <a:gd name="T6" fmla="*/ 0 w 474"/>
                    <a:gd name="T7" fmla="*/ 0 h 1730"/>
                    <a:gd name="T8" fmla="*/ 0 w 474"/>
                    <a:gd name="T9" fmla="*/ 0 h 17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4"/>
                    <a:gd name="T16" fmla="*/ 0 h 1730"/>
                    <a:gd name="T17" fmla="*/ 474 w 474"/>
                    <a:gd name="T18" fmla="*/ 1730 h 17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4" h="1730">
                      <a:moveTo>
                        <a:pt x="0" y="1730"/>
                      </a:moveTo>
                      <a:lnTo>
                        <a:pt x="473" y="1255"/>
                      </a:lnTo>
                      <a:lnTo>
                        <a:pt x="474" y="0"/>
                      </a:lnTo>
                      <a:lnTo>
                        <a:pt x="1" y="475"/>
                      </a:lnTo>
                      <a:lnTo>
                        <a:pt x="0" y="1730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63" name="Freeform 151"/>
                <p:cNvSpPr>
                  <a:spLocks/>
                </p:cNvSpPr>
                <p:nvPr/>
              </p:nvSpPr>
              <p:spPr bwMode="auto">
                <a:xfrm>
                  <a:off x="6678" y="2301"/>
                  <a:ext cx="33" cy="32"/>
                </a:xfrm>
                <a:custGeom>
                  <a:avLst/>
                  <a:gdLst>
                    <a:gd name="T0" fmla="*/ 0 w 591"/>
                    <a:gd name="T1" fmla="*/ 0 h 572"/>
                    <a:gd name="T2" fmla="*/ 0 w 591"/>
                    <a:gd name="T3" fmla="*/ 0 h 572"/>
                    <a:gd name="T4" fmla="*/ 0 w 591"/>
                    <a:gd name="T5" fmla="*/ 0 h 572"/>
                    <a:gd name="T6" fmla="*/ 0 w 591"/>
                    <a:gd name="T7" fmla="*/ 0 h 572"/>
                    <a:gd name="T8" fmla="*/ 0 w 591"/>
                    <a:gd name="T9" fmla="*/ 0 h 572"/>
                    <a:gd name="T10" fmla="*/ 0 w 591"/>
                    <a:gd name="T11" fmla="*/ 0 h 57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1"/>
                    <a:gd name="T19" fmla="*/ 0 h 572"/>
                    <a:gd name="T20" fmla="*/ 591 w 591"/>
                    <a:gd name="T21" fmla="*/ 572 h 57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1" h="572">
                      <a:moveTo>
                        <a:pt x="591" y="49"/>
                      </a:moveTo>
                      <a:lnTo>
                        <a:pt x="474" y="0"/>
                      </a:lnTo>
                      <a:lnTo>
                        <a:pt x="0" y="475"/>
                      </a:lnTo>
                      <a:lnTo>
                        <a:pt x="98" y="572"/>
                      </a:lnTo>
                      <a:lnTo>
                        <a:pt x="572" y="97"/>
                      </a:lnTo>
                      <a:lnTo>
                        <a:pt x="591" y="4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64" name="Freeform 152"/>
                <p:cNvSpPr>
                  <a:spLocks/>
                </p:cNvSpPr>
                <p:nvPr/>
              </p:nvSpPr>
              <p:spPr bwMode="auto">
                <a:xfrm>
                  <a:off x="6703" y="2232"/>
                  <a:ext cx="8" cy="72"/>
                </a:xfrm>
                <a:custGeom>
                  <a:avLst/>
                  <a:gdLst>
                    <a:gd name="T0" fmla="*/ 0 w 139"/>
                    <a:gd name="T1" fmla="*/ 0 h 1304"/>
                    <a:gd name="T2" fmla="*/ 0 w 139"/>
                    <a:gd name="T3" fmla="*/ 0 h 1304"/>
                    <a:gd name="T4" fmla="*/ 0 w 139"/>
                    <a:gd name="T5" fmla="*/ 0 h 1304"/>
                    <a:gd name="T6" fmla="*/ 0 w 139"/>
                    <a:gd name="T7" fmla="*/ 0 h 1304"/>
                    <a:gd name="T8" fmla="*/ 0 w 139"/>
                    <a:gd name="T9" fmla="*/ 0 h 1304"/>
                    <a:gd name="T10" fmla="*/ 0 w 139"/>
                    <a:gd name="T11" fmla="*/ 0 h 13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4"/>
                    <a:gd name="T20" fmla="*/ 139 w 139"/>
                    <a:gd name="T21" fmla="*/ 1304 h 13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4">
                      <a:moveTo>
                        <a:pt x="22" y="0"/>
                      </a:moveTo>
                      <a:lnTo>
                        <a:pt x="1" y="49"/>
                      </a:lnTo>
                      <a:lnTo>
                        <a:pt x="0" y="1304"/>
                      </a:lnTo>
                      <a:lnTo>
                        <a:pt x="138" y="1304"/>
                      </a:lnTo>
                      <a:lnTo>
                        <a:pt x="139" y="4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65" name="Freeform 153"/>
                <p:cNvSpPr>
                  <a:spLocks/>
                </p:cNvSpPr>
                <p:nvPr/>
              </p:nvSpPr>
              <p:spPr bwMode="auto">
                <a:xfrm>
                  <a:off x="6677" y="2232"/>
                  <a:ext cx="33" cy="31"/>
                </a:xfrm>
                <a:custGeom>
                  <a:avLst/>
                  <a:gdLst>
                    <a:gd name="T0" fmla="*/ 0 w 592"/>
                    <a:gd name="T1" fmla="*/ 0 h 572"/>
                    <a:gd name="T2" fmla="*/ 0 w 592"/>
                    <a:gd name="T3" fmla="*/ 0 h 572"/>
                    <a:gd name="T4" fmla="*/ 0 w 592"/>
                    <a:gd name="T5" fmla="*/ 0 h 572"/>
                    <a:gd name="T6" fmla="*/ 0 w 592"/>
                    <a:gd name="T7" fmla="*/ 0 h 572"/>
                    <a:gd name="T8" fmla="*/ 0 w 592"/>
                    <a:gd name="T9" fmla="*/ 0 h 572"/>
                    <a:gd name="T10" fmla="*/ 0 w 592"/>
                    <a:gd name="T11" fmla="*/ 0 h 57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2"/>
                    <a:gd name="T19" fmla="*/ 0 h 572"/>
                    <a:gd name="T20" fmla="*/ 592 w 592"/>
                    <a:gd name="T21" fmla="*/ 572 h 57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2" h="572">
                      <a:moveTo>
                        <a:pt x="0" y="524"/>
                      </a:moveTo>
                      <a:lnTo>
                        <a:pt x="118" y="572"/>
                      </a:lnTo>
                      <a:lnTo>
                        <a:pt x="592" y="97"/>
                      </a:lnTo>
                      <a:lnTo>
                        <a:pt x="494" y="0"/>
                      </a:lnTo>
                      <a:lnTo>
                        <a:pt x="21" y="475"/>
                      </a:lnTo>
                      <a:lnTo>
                        <a:pt x="0" y="52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66" name="Freeform 154"/>
                <p:cNvSpPr>
                  <a:spLocks/>
                </p:cNvSpPr>
                <p:nvPr/>
              </p:nvSpPr>
              <p:spPr bwMode="auto">
                <a:xfrm>
                  <a:off x="6677" y="2261"/>
                  <a:ext cx="7" cy="72"/>
                </a:xfrm>
                <a:custGeom>
                  <a:avLst/>
                  <a:gdLst>
                    <a:gd name="T0" fmla="*/ 0 w 139"/>
                    <a:gd name="T1" fmla="*/ 0 h 1303"/>
                    <a:gd name="T2" fmla="*/ 0 w 139"/>
                    <a:gd name="T3" fmla="*/ 0 h 1303"/>
                    <a:gd name="T4" fmla="*/ 0 w 139"/>
                    <a:gd name="T5" fmla="*/ 0 h 1303"/>
                    <a:gd name="T6" fmla="*/ 0 w 139"/>
                    <a:gd name="T7" fmla="*/ 0 h 1303"/>
                    <a:gd name="T8" fmla="*/ 0 w 139"/>
                    <a:gd name="T9" fmla="*/ 0 h 1303"/>
                    <a:gd name="T10" fmla="*/ 0 w 139"/>
                    <a:gd name="T11" fmla="*/ 0 h 130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3"/>
                    <a:gd name="T20" fmla="*/ 139 w 139"/>
                    <a:gd name="T21" fmla="*/ 1303 h 130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3">
                      <a:moveTo>
                        <a:pt x="118" y="1303"/>
                      </a:moveTo>
                      <a:lnTo>
                        <a:pt x="138" y="1255"/>
                      </a:lnTo>
                      <a:lnTo>
                        <a:pt x="139" y="0"/>
                      </a:lnTo>
                      <a:lnTo>
                        <a:pt x="1" y="0"/>
                      </a:lnTo>
                      <a:lnTo>
                        <a:pt x="0" y="1255"/>
                      </a:lnTo>
                      <a:lnTo>
                        <a:pt x="118" y="1303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67" name="Freeform 155"/>
                <p:cNvSpPr>
                  <a:spLocks/>
                </p:cNvSpPr>
                <p:nvPr/>
              </p:nvSpPr>
              <p:spPr bwMode="auto">
                <a:xfrm>
                  <a:off x="6708" y="2278"/>
                  <a:ext cx="26" cy="95"/>
                </a:xfrm>
                <a:custGeom>
                  <a:avLst/>
                  <a:gdLst>
                    <a:gd name="T0" fmla="*/ 0 w 463"/>
                    <a:gd name="T1" fmla="*/ 0 h 1697"/>
                    <a:gd name="T2" fmla="*/ 0 w 463"/>
                    <a:gd name="T3" fmla="*/ 0 h 1697"/>
                    <a:gd name="T4" fmla="*/ 0 w 463"/>
                    <a:gd name="T5" fmla="*/ 0 h 1697"/>
                    <a:gd name="T6" fmla="*/ 0 w 463"/>
                    <a:gd name="T7" fmla="*/ 0 h 1697"/>
                    <a:gd name="T8" fmla="*/ 0 w 463"/>
                    <a:gd name="T9" fmla="*/ 0 h 16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3"/>
                    <a:gd name="T16" fmla="*/ 0 h 1697"/>
                    <a:gd name="T17" fmla="*/ 463 w 463"/>
                    <a:gd name="T18" fmla="*/ 1697 h 16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3" h="1697">
                      <a:moveTo>
                        <a:pt x="1" y="1697"/>
                      </a:moveTo>
                      <a:lnTo>
                        <a:pt x="463" y="1232"/>
                      </a:lnTo>
                      <a:lnTo>
                        <a:pt x="462" y="0"/>
                      </a:lnTo>
                      <a:lnTo>
                        <a:pt x="0" y="460"/>
                      </a:lnTo>
                      <a:lnTo>
                        <a:pt x="1" y="1697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68" name="Freeform 156"/>
                <p:cNvSpPr>
                  <a:spLocks/>
                </p:cNvSpPr>
                <p:nvPr/>
              </p:nvSpPr>
              <p:spPr bwMode="auto">
                <a:xfrm>
                  <a:off x="6706" y="2344"/>
                  <a:ext cx="32" cy="31"/>
                </a:xfrm>
                <a:custGeom>
                  <a:avLst/>
                  <a:gdLst>
                    <a:gd name="T0" fmla="*/ 0 w 580"/>
                    <a:gd name="T1" fmla="*/ 0 h 563"/>
                    <a:gd name="T2" fmla="*/ 0 w 580"/>
                    <a:gd name="T3" fmla="*/ 0 h 563"/>
                    <a:gd name="T4" fmla="*/ 0 w 580"/>
                    <a:gd name="T5" fmla="*/ 0 h 563"/>
                    <a:gd name="T6" fmla="*/ 0 w 580"/>
                    <a:gd name="T7" fmla="*/ 0 h 563"/>
                    <a:gd name="T8" fmla="*/ 0 w 580"/>
                    <a:gd name="T9" fmla="*/ 0 h 563"/>
                    <a:gd name="T10" fmla="*/ 0 w 580"/>
                    <a:gd name="T11" fmla="*/ 0 h 56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80"/>
                    <a:gd name="T19" fmla="*/ 0 h 563"/>
                    <a:gd name="T20" fmla="*/ 580 w 580"/>
                    <a:gd name="T21" fmla="*/ 563 h 56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80" h="563">
                      <a:moveTo>
                        <a:pt x="580" y="49"/>
                      </a:moveTo>
                      <a:lnTo>
                        <a:pt x="462" y="0"/>
                      </a:lnTo>
                      <a:lnTo>
                        <a:pt x="0" y="466"/>
                      </a:lnTo>
                      <a:lnTo>
                        <a:pt x="98" y="563"/>
                      </a:lnTo>
                      <a:lnTo>
                        <a:pt x="560" y="97"/>
                      </a:lnTo>
                      <a:lnTo>
                        <a:pt x="580" y="4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69" name="Freeform 157"/>
                <p:cNvSpPr>
                  <a:spLocks/>
                </p:cNvSpPr>
                <p:nvPr/>
              </p:nvSpPr>
              <p:spPr bwMode="auto">
                <a:xfrm>
                  <a:off x="6730" y="2276"/>
                  <a:ext cx="8" cy="71"/>
                </a:xfrm>
                <a:custGeom>
                  <a:avLst/>
                  <a:gdLst>
                    <a:gd name="T0" fmla="*/ 0 w 139"/>
                    <a:gd name="T1" fmla="*/ 0 h 1281"/>
                    <a:gd name="T2" fmla="*/ 0 w 139"/>
                    <a:gd name="T3" fmla="*/ 0 h 1281"/>
                    <a:gd name="T4" fmla="*/ 0 w 139"/>
                    <a:gd name="T5" fmla="*/ 0 h 1281"/>
                    <a:gd name="T6" fmla="*/ 0 w 139"/>
                    <a:gd name="T7" fmla="*/ 0 h 1281"/>
                    <a:gd name="T8" fmla="*/ 0 w 139"/>
                    <a:gd name="T9" fmla="*/ 0 h 1281"/>
                    <a:gd name="T10" fmla="*/ 0 w 139"/>
                    <a:gd name="T11" fmla="*/ 0 h 12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1"/>
                    <a:gd name="T20" fmla="*/ 139 w 139"/>
                    <a:gd name="T21" fmla="*/ 1281 h 12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1">
                      <a:moveTo>
                        <a:pt x="21" y="0"/>
                      </a:moveTo>
                      <a:lnTo>
                        <a:pt x="0" y="49"/>
                      </a:lnTo>
                      <a:lnTo>
                        <a:pt x="1" y="1281"/>
                      </a:lnTo>
                      <a:lnTo>
                        <a:pt x="139" y="1281"/>
                      </a:lnTo>
                      <a:lnTo>
                        <a:pt x="138" y="49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70" name="Freeform 158"/>
                <p:cNvSpPr>
                  <a:spLocks/>
                </p:cNvSpPr>
                <p:nvPr/>
              </p:nvSpPr>
              <p:spPr bwMode="auto">
                <a:xfrm>
                  <a:off x="6705" y="2276"/>
                  <a:ext cx="32" cy="31"/>
                </a:xfrm>
                <a:custGeom>
                  <a:avLst/>
                  <a:gdLst>
                    <a:gd name="T0" fmla="*/ 0 w 580"/>
                    <a:gd name="T1" fmla="*/ 0 h 558"/>
                    <a:gd name="T2" fmla="*/ 0 w 580"/>
                    <a:gd name="T3" fmla="*/ 0 h 558"/>
                    <a:gd name="T4" fmla="*/ 0 w 580"/>
                    <a:gd name="T5" fmla="*/ 0 h 558"/>
                    <a:gd name="T6" fmla="*/ 0 w 580"/>
                    <a:gd name="T7" fmla="*/ 0 h 558"/>
                    <a:gd name="T8" fmla="*/ 0 w 580"/>
                    <a:gd name="T9" fmla="*/ 0 h 558"/>
                    <a:gd name="T10" fmla="*/ 0 w 580"/>
                    <a:gd name="T11" fmla="*/ 0 h 55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80"/>
                    <a:gd name="T19" fmla="*/ 0 h 558"/>
                    <a:gd name="T20" fmla="*/ 580 w 580"/>
                    <a:gd name="T21" fmla="*/ 558 h 55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80" h="558">
                      <a:moveTo>
                        <a:pt x="0" y="509"/>
                      </a:moveTo>
                      <a:lnTo>
                        <a:pt x="118" y="558"/>
                      </a:lnTo>
                      <a:lnTo>
                        <a:pt x="580" y="98"/>
                      </a:lnTo>
                      <a:lnTo>
                        <a:pt x="483" y="0"/>
                      </a:lnTo>
                      <a:lnTo>
                        <a:pt x="21" y="460"/>
                      </a:lnTo>
                      <a:lnTo>
                        <a:pt x="0" y="50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71" name="Freeform 159"/>
                <p:cNvSpPr>
                  <a:spLocks/>
                </p:cNvSpPr>
                <p:nvPr/>
              </p:nvSpPr>
              <p:spPr bwMode="auto">
                <a:xfrm>
                  <a:off x="6705" y="2304"/>
                  <a:ext cx="7" cy="71"/>
                </a:xfrm>
                <a:custGeom>
                  <a:avLst/>
                  <a:gdLst>
                    <a:gd name="T0" fmla="*/ 0 w 139"/>
                    <a:gd name="T1" fmla="*/ 0 h 1286"/>
                    <a:gd name="T2" fmla="*/ 0 w 139"/>
                    <a:gd name="T3" fmla="*/ 0 h 1286"/>
                    <a:gd name="T4" fmla="*/ 0 w 139"/>
                    <a:gd name="T5" fmla="*/ 0 h 1286"/>
                    <a:gd name="T6" fmla="*/ 0 w 139"/>
                    <a:gd name="T7" fmla="*/ 0 h 1286"/>
                    <a:gd name="T8" fmla="*/ 0 w 139"/>
                    <a:gd name="T9" fmla="*/ 0 h 1286"/>
                    <a:gd name="T10" fmla="*/ 0 w 139"/>
                    <a:gd name="T11" fmla="*/ 0 h 128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6"/>
                    <a:gd name="T20" fmla="*/ 139 w 139"/>
                    <a:gd name="T21" fmla="*/ 1286 h 128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6">
                      <a:moveTo>
                        <a:pt x="119" y="1286"/>
                      </a:moveTo>
                      <a:lnTo>
                        <a:pt x="139" y="1237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7"/>
                      </a:lnTo>
                      <a:lnTo>
                        <a:pt x="119" y="1286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72" name="Freeform 160"/>
                <p:cNvSpPr>
                  <a:spLocks/>
                </p:cNvSpPr>
                <p:nvPr/>
              </p:nvSpPr>
              <p:spPr bwMode="auto">
                <a:xfrm>
                  <a:off x="6681" y="2304"/>
                  <a:ext cx="26" cy="95"/>
                </a:xfrm>
                <a:custGeom>
                  <a:avLst/>
                  <a:gdLst>
                    <a:gd name="T0" fmla="*/ 0 w 474"/>
                    <a:gd name="T1" fmla="*/ 0 h 1702"/>
                    <a:gd name="T2" fmla="*/ 0 w 474"/>
                    <a:gd name="T3" fmla="*/ 0 h 1702"/>
                    <a:gd name="T4" fmla="*/ 0 w 474"/>
                    <a:gd name="T5" fmla="*/ 0 h 1702"/>
                    <a:gd name="T6" fmla="*/ 0 w 474"/>
                    <a:gd name="T7" fmla="*/ 0 h 1702"/>
                    <a:gd name="T8" fmla="*/ 0 w 474"/>
                    <a:gd name="T9" fmla="*/ 0 h 17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4"/>
                    <a:gd name="T16" fmla="*/ 0 h 1702"/>
                    <a:gd name="T17" fmla="*/ 474 w 474"/>
                    <a:gd name="T18" fmla="*/ 1702 h 17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4" h="1702">
                      <a:moveTo>
                        <a:pt x="0" y="1702"/>
                      </a:moveTo>
                      <a:lnTo>
                        <a:pt x="474" y="1230"/>
                      </a:lnTo>
                      <a:lnTo>
                        <a:pt x="474" y="0"/>
                      </a:lnTo>
                      <a:lnTo>
                        <a:pt x="1" y="472"/>
                      </a:lnTo>
                      <a:lnTo>
                        <a:pt x="0" y="1702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73" name="Freeform 161"/>
                <p:cNvSpPr>
                  <a:spLocks/>
                </p:cNvSpPr>
                <p:nvPr/>
              </p:nvSpPr>
              <p:spPr bwMode="auto">
                <a:xfrm>
                  <a:off x="6678" y="2370"/>
                  <a:ext cx="33" cy="31"/>
                </a:xfrm>
                <a:custGeom>
                  <a:avLst/>
                  <a:gdLst>
                    <a:gd name="T0" fmla="*/ 0 w 592"/>
                    <a:gd name="T1" fmla="*/ 0 h 569"/>
                    <a:gd name="T2" fmla="*/ 0 w 592"/>
                    <a:gd name="T3" fmla="*/ 0 h 569"/>
                    <a:gd name="T4" fmla="*/ 0 w 592"/>
                    <a:gd name="T5" fmla="*/ 0 h 569"/>
                    <a:gd name="T6" fmla="*/ 0 w 592"/>
                    <a:gd name="T7" fmla="*/ 0 h 569"/>
                    <a:gd name="T8" fmla="*/ 0 w 592"/>
                    <a:gd name="T9" fmla="*/ 0 h 569"/>
                    <a:gd name="T10" fmla="*/ 0 w 592"/>
                    <a:gd name="T11" fmla="*/ 0 h 5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2"/>
                    <a:gd name="T19" fmla="*/ 0 h 569"/>
                    <a:gd name="T20" fmla="*/ 592 w 592"/>
                    <a:gd name="T21" fmla="*/ 569 h 56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2" h="569">
                      <a:moveTo>
                        <a:pt x="592" y="49"/>
                      </a:moveTo>
                      <a:lnTo>
                        <a:pt x="474" y="0"/>
                      </a:lnTo>
                      <a:lnTo>
                        <a:pt x="0" y="472"/>
                      </a:lnTo>
                      <a:lnTo>
                        <a:pt x="98" y="569"/>
                      </a:lnTo>
                      <a:lnTo>
                        <a:pt x="572" y="97"/>
                      </a:lnTo>
                      <a:lnTo>
                        <a:pt x="592" y="4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74" name="Freeform 162"/>
                <p:cNvSpPr>
                  <a:spLocks/>
                </p:cNvSpPr>
                <p:nvPr/>
              </p:nvSpPr>
              <p:spPr bwMode="auto">
                <a:xfrm>
                  <a:off x="6703" y="2301"/>
                  <a:ext cx="8" cy="71"/>
                </a:xfrm>
                <a:custGeom>
                  <a:avLst/>
                  <a:gdLst>
                    <a:gd name="T0" fmla="*/ 0 w 138"/>
                    <a:gd name="T1" fmla="*/ 0 h 1279"/>
                    <a:gd name="T2" fmla="*/ 0 w 138"/>
                    <a:gd name="T3" fmla="*/ 0 h 1279"/>
                    <a:gd name="T4" fmla="*/ 0 w 138"/>
                    <a:gd name="T5" fmla="*/ 0 h 1279"/>
                    <a:gd name="T6" fmla="*/ 0 w 138"/>
                    <a:gd name="T7" fmla="*/ 0 h 1279"/>
                    <a:gd name="T8" fmla="*/ 0 w 138"/>
                    <a:gd name="T9" fmla="*/ 0 h 1279"/>
                    <a:gd name="T10" fmla="*/ 0 w 138"/>
                    <a:gd name="T11" fmla="*/ 0 h 12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8"/>
                    <a:gd name="T19" fmla="*/ 0 h 1279"/>
                    <a:gd name="T20" fmla="*/ 138 w 138"/>
                    <a:gd name="T21" fmla="*/ 1279 h 12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8" h="1279">
                      <a:moveTo>
                        <a:pt x="20" y="0"/>
                      </a:moveTo>
                      <a:lnTo>
                        <a:pt x="0" y="49"/>
                      </a:lnTo>
                      <a:lnTo>
                        <a:pt x="0" y="1279"/>
                      </a:lnTo>
                      <a:lnTo>
                        <a:pt x="138" y="1279"/>
                      </a:lnTo>
                      <a:lnTo>
                        <a:pt x="138" y="49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75" name="Freeform 163"/>
                <p:cNvSpPr>
                  <a:spLocks/>
                </p:cNvSpPr>
                <p:nvPr/>
              </p:nvSpPr>
              <p:spPr bwMode="auto">
                <a:xfrm>
                  <a:off x="6677" y="2301"/>
                  <a:ext cx="33" cy="32"/>
                </a:xfrm>
                <a:custGeom>
                  <a:avLst/>
                  <a:gdLst>
                    <a:gd name="T0" fmla="*/ 0 w 591"/>
                    <a:gd name="T1" fmla="*/ 0 h 570"/>
                    <a:gd name="T2" fmla="*/ 0 w 591"/>
                    <a:gd name="T3" fmla="*/ 0 h 570"/>
                    <a:gd name="T4" fmla="*/ 0 w 591"/>
                    <a:gd name="T5" fmla="*/ 0 h 570"/>
                    <a:gd name="T6" fmla="*/ 0 w 591"/>
                    <a:gd name="T7" fmla="*/ 0 h 570"/>
                    <a:gd name="T8" fmla="*/ 0 w 591"/>
                    <a:gd name="T9" fmla="*/ 0 h 570"/>
                    <a:gd name="T10" fmla="*/ 0 w 591"/>
                    <a:gd name="T11" fmla="*/ 0 h 5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91"/>
                    <a:gd name="T19" fmla="*/ 0 h 570"/>
                    <a:gd name="T20" fmla="*/ 591 w 591"/>
                    <a:gd name="T21" fmla="*/ 570 h 5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91" h="570">
                      <a:moveTo>
                        <a:pt x="0" y="521"/>
                      </a:moveTo>
                      <a:lnTo>
                        <a:pt x="117" y="570"/>
                      </a:lnTo>
                      <a:lnTo>
                        <a:pt x="591" y="98"/>
                      </a:lnTo>
                      <a:lnTo>
                        <a:pt x="493" y="0"/>
                      </a:lnTo>
                      <a:lnTo>
                        <a:pt x="19" y="472"/>
                      </a:lnTo>
                      <a:lnTo>
                        <a:pt x="0" y="521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76" name="Freeform 164"/>
                <p:cNvSpPr>
                  <a:spLocks/>
                </p:cNvSpPr>
                <p:nvPr/>
              </p:nvSpPr>
              <p:spPr bwMode="auto">
                <a:xfrm>
                  <a:off x="6677" y="2330"/>
                  <a:ext cx="7" cy="71"/>
                </a:xfrm>
                <a:custGeom>
                  <a:avLst/>
                  <a:gdLst>
                    <a:gd name="T0" fmla="*/ 0 w 139"/>
                    <a:gd name="T1" fmla="*/ 0 h 1278"/>
                    <a:gd name="T2" fmla="*/ 0 w 139"/>
                    <a:gd name="T3" fmla="*/ 0 h 1278"/>
                    <a:gd name="T4" fmla="*/ 0 w 139"/>
                    <a:gd name="T5" fmla="*/ 0 h 1278"/>
                    <a:gd name="T6" fmla="*/ 0 w 139"/>
                    <a:gd name="T7" fmla="*/ 0 h 1278"/>
                    <a:gd name="T8" fmla="*/ 0 w 139"/>
                    <a:gd name="T9" fmla="*/ 0 h 1278"/>
                    <a:gd name="T10" fmla="*/ 0 w 139"/>
                    <a:gd name="T11" fmla="*/ 0 h 12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78"/>
                    <a:gd name="T20" fmla="*/ 139 w 139"/>
                    <a:gd name="T21" fmla="*/ 1278 h 127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78">
                      <a:moveTo>
                        <a:pt x="118" y="1278"/>
                      </a:moveTo>
                      <a:lnTo>
                        <a:pt x="138" y="1230"/>
                      </a:lnTo>
                      <a:lnTo>
                        <a:pt x="139" y="0"/>
                      </a:lnTo>
                      <a:lnTo>
                        <a:pt x="1" y="0"/>
                      </a:lnTo>
                      <a:lnTo>
                        <a:pt x="0" y="1230"/>
                      </a:lnTo>
                      <a:lnTo>
                        <a:pt x="118" y="1278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77" name="Freeform 165"/>
                <p:cNvSpPr>
                  <a:spLocks/>
                </p:cNvSpPr>
                <p:nvPr/>
              </p:nvSpPr>
              <p:spPr bwMode="auto">
                <a:xfrm>
                  <a:off x="6387" y="2192"/>
                  <a:ext cx="147" cy="69"/>
                </a:xfrm>
                <a:custGeom>
                  <a:avLst/>
                  <a:gdLst>
                    <a:gd name="T0" fmla="*/ 0 w 2647"/>
                    <a:gd name="T1" fmla="*/ 0 h 1236"/>
                    <a:gd name="T2" fmla="*/ 0 w 2647"/>
                    <a:gd name="T3" fmla="*/ 0 h 1236"/>
                    <a:gd name="T4" fmla="*/ 0 w 2647"/>
                    <a:gd name="T5" fmla="*/ 0 h 1236"/>
                    <a:gd name="T6" fmla="*/ 0 w 2647"/>
                    <a:gd name="T7" fmla="*/ 0 h 1236"/>
                    <a:gd name="T8" fmla="*/ 0 w 2647"/>
                    <a:gd name="T9" fmla="*/ 0 h 12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47"/>
                    <a:gd name="T16" fmla="*/ 0 h 1236"/>
                    <a:gd name="T17" fmla="*/ 2647 w 2647"/>
                    <a:gd name="T18" fmla="*/ 1236 h 12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47" h="1236">
                      <a:moveTo>
                        <a:pt x="2647" y="1236"/>
                      </a:moveTo>
                      <a:lnTo>
                        <a:pt x="3" y="1233"/>
                      </a:lnTo>
                      <a:lnTo>
                        <a:pt x="0" y="0"/>
                      </a:lnTo>
                      <a:lnTo>
                        <a:pt x="2646" y="1"/>
                      </a:lnTo>
                      <a:lnTo>
                        <a:pt x="2647" y="1236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78" name="Freeform 166"/>
                <p:cNvSpPr>
                  <a:spLocks/>
                </p:cNvSpPr>
                <p:nvPr/>
              </p:nvSpPr>
              <p:spPr bwMode="auto">
                <a:xfrm>
                  <a:off x="6384" y="2257"/>
                  <a:ext cx="150" cy="8"/>
                </a:xfrm>
                <a:custGeom>
                  <a:avLst/>
                  <a:gdLst>
                    <a:gd name="T0" fmla="*/ 0 w 2713"/>
                    <a:gd name="T1" fmla="*/ 0 h 141"/>
                    <a:gd name="T2" fmla="*/ 0 w 2713"/>
                    <a:gd name="T3" fmla="*/ 0 h 141"/>
                    <a:gd name="T4" fmla="*/ 0 w 2713"/>
                    <a:gd name="T5" fmla="*/ 0 h 141"/>
                    <a:gd name="T6" fmla="*/ 0 w 2713"/>
                    <a:gd name="T7" fmla="*/ 0 h 141"/>
                    <a:gd name="T8" fmla="*/ 0 w 2713"/>
                    <a:gd name="T9" fmla="*/ 0 h 141"/>
                    <a:gd name="T10" fmla="*/ 0 w 2713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13"/>
                    <a:gd name="T19" fmla="*/ 0 h 141"/>
                    <a:gd name="T20" fmla="*/ 2713 w 2713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13" h="141">
                      <a:moveTo>
                        <a:pt x="0" y="69"/>
                      </a:moveTo>
                      <a:lnTo>
                        <a:pt x="69" y="139"/>
                      </a:lnTo>
                      <a:lnTo>
                        <a:pt x="2713" y="141"/>
                      </a:lnTo>
                      <a:lnTo>
                        <a:pt x="2713" y="3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79" name="Freeform 167"/>
                <p:cNvSpPr>
                  <a:spLocks/>
                </p:cNvSpPr>
                <p:nvPr/>
              </p:nvSpPr>
              <p:spPr bwMode="auto">
                <a:xfrm>
                  <a:off x="6383" y="2188"/>
                  <a:ext cx="8" cy="73"/>
                </a:xfrm>
                <a:custGeom>
                  <a:avLst/>
                  <a:gdLst>
                    <a:gd name="T0" fmla="*/ 0 w 141"/>
                    <a:gd name="T1" fmla="*/ 0 h 1302"/>
                    <a:gd name="T2" fmla="*/ 0 w 141"/>
                    <a:gd name="T3" fmla="*/ 0 h 1302"/>
                    <a:gd name="T4" fmla="*/ 0 w 141"/>
                    <a:gd name="T5" fmla="*/ 0 h 1302"/>
                    <a:gd name="T6" fmla="*/ 0 w 141"/>
                    <a:gd name="T7" fmla="*/ 0 h 1302"/>
                    <a:gd name="T8" fmla="*/ 0 w 141"/>
                    <a:gd name="T9" fmla="*/ 0 h 1302"/>
                    <a:gd name="T10" fmla="*/ 0 w 141"/>
                    <a:gd name="T11" fmla="*/ 0 h 130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1"/>
                    <a:gd name="T19" fmla="*/ 0 h 1302"/>
                    <a:gd name="T20" fmla="*/ 141 w 141"/>
                    <a:gd name="T21" fmla="*/ 1302 h 130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1" h="1302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3" y="1302"/>
                      </a:lnTo>
                      <a:lnTo>
                        <a:pt x="141" y="1302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80" name="Freeform 168"/>
                <p:cNvSpPr>
                  <a:spLocks/>
                </p:cNvSpPr>
                <p:nvPr/>
              </p:nvSpPr>
              <p:spPr bwMode="auto">
                <a:xfrm>
                  <a:off x="6387" y="2188"/>
                  <a:ext cx="151" cy="8"/>
                </a:xfrm>
                <a:custGeom>
                  <a:avLst/>
                  <a:gdLst>
                    <a:gd name="T0" fmla="*/ 0 w 2715"/>
                    <a:gd name="T1" fmla="*/ 0 h 139"/>
                    <a:gd name="T2" fmla="*/ 0 w 2715"/>
                    <a:gd name="T3" fmla="*/ 0 h 139"/>
                    <a:gd name="T4" fmla="*/ 0 w 2715"/>
                    <a:gd name="T5" fmla="*/ 0 h 139"/>
                    <a:gd name="T6" fmla="*/ 0 w 2715"/>
                    <a:gd name="T7" fmla="*/ 0 h 139"/>
                    <a:gd name="T8" fmla="*/ 0 w 2715"/>
                    <a:gd name="T9" fmla="*/ 0 h 139"/>
                    <a:gd name="T10" fmla="*/ 0 w 2715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15"/>
                    <a:gd name="T19" fmla="*/ 0 h 139"/>
                    <a:gd name="T20" fmla="*/ 2715 w 2715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15" h="139">
                      <a:moveTo>
                        <a:pt x="2715" y="70"/>
                      </a:moveTo>
                      <a:lnTo>
                        <a:pt x="2646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46" y="139"/>
                      </a:lnTo>
                      <a:lnTo>
                        <a:pt x="2715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81" name="Freeform 169"/>
                <p:cNvSpPr>
                  <a:spLocks/>
                </p:cNvSpPr>
                <p:nvPr/>
              </p:nvSpPr>
              <p:spPr bwMode="auto">
                <a:xfrm>
                  <a:off x="6530" y="2192"/>
                  <a:ext cx="8" cy="73"/>
                </a:xfrm>
                <a:custGeom>
                  <a:avLst/>
                  <a:gdLst>
                    <a:gd name="T0" fmla="*/ 0 w 139"/>
                    <a:gd name="T1" fmla="*/ 0 h 1304"/>
                    <a:gd name="T2" fmla="*/ 0 w 139"/>
                    <a:gd name="T3" fmla="*/ 0 h 1304"/>
                    <a:gd name="T4" fmla="*/ 0 w 139"/>
                    <a:gd name="T5" fmla="*/ 0 h 1304"/>
                    <a:gd name="T6" fmla="*/ 0 w 139"/>
                    <a:gd name="T7" fmla="*/ 0 h 1304"/>
                    <a:gd name="T8" fmla="*/ 0 w 139"/>
                    <a:gd name="T9" fmla="*/ 0 h 1304"/>
                    <a:gd name="T10" fmla="*/ 0 w 139"/>
                    <a:gd name="T11" fmla="*/ 0 h 13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4"/>
                    <a:gd name="T20" fmla="*/ 139 w 139"/>
                    <a:gd name="T21" fmla="*/ 1304 h 13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4">
                      <a:moveTo>
                        <a:pt x="70" y="1304"/>
                      </a:moveTo>
                      <a:lnTo>
                        <a:pt x="139" y="1235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5"/>
                      </a:lnTo>
                      <a:lnTo>
                        <a:pt x="70" y="130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82" name="Freeform 170"/>
                <p:cNvSpPr>
                  <a:spLocks/>
                </p:cNvSpPr>
                <p:nvPr/>
              </p:nvSpPr>
              <p:spPr bwMode="auto">
                <a:xfrm>
                  <a:off x="6241" y="2192"/>
                  <a:ext cx="146" cy="69"/>
                </a:xfrm>
                <a:custGeom>
                  <a:avLst/>
                  <a:gdLst>
                    <a:gd name="T0" fmla="*/ 0 w 2639"/>
                    <a:gd name="T1" fmla="*/ 0 h 1237"/>
                    <a:gd name="T2" fmla="*/ 0 w 2639"/>
                    <a:gd name="T3" fmla="*/ 0 h 1237"/>
                    <a:gd name="T4" fmla="*/ 0 w 2639"/>
                    <a:gd name="T5" fmla="*/ 0 h 1237"/>
                    <a:gd name="T6" fmla="*/ 0 w 2639"/>
                    <a:gd name="T7" fmla="*/ 0 h 1237"/>
                    <a:gd name="T8" fmla="*/ 0 w 2639"/>
                    <a:gd name="T9" fmla="*/ 0 h 12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39"/>
                    <a:gd name="T16" fmla="*/ 0 h 1237"/>
                    <a:gd name="T17" fmla="*/ 2639 w 2639"/>
                    <a:gd name="T18" fmla="*/ 1237 h 12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39" h="1237">
                      <a:moveTo>
                        <a:pt x="2639" y="1236"/>
                      </a:moveTo>
                      <a:lnTo>
                        <a:pt x="3" y="1237"/>
                      </a:lnTo>
                      <a:lnTo>
                        <a:pt x="0" y="0"/>
                      </a:lnTo>
                      <a:lnTo>
                        <a:pt x="2638" y="1"/>
                      </a:lnTo>
                      <a:lnTo>
                        <a:pt x="2639" y="1236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83" name="Freeform 171"/>
                <p:cNvSpPr>
                  <a:spLocks/>
                </p:cNvSpPr>
                <p:nvPr/>
              </p:nvSpPr>
              <p:spPr bwMode="auto">
                <a:xfrm>
                  <a:off x="6237" y="2257"/>
                  <a:ext cx="150" cy="8"/>
                </a:xfrm>
                <a:custGeom>
                  <a:avLst/>
                  <a:gdLst>
                    <a:gd name="T0" fmla="*/ 0 w 2705"/>
                    <a:gd name="T1" fmla="*/ 0 h 139"/>
                    <a:gd name="T2" fmla="*/ 0 w 2705"/>
                    <a:gd name="T3" fmla="*/ 0 h 139"/>
                    <a:gd name="T4" fmla="*/ 0 w 2705"/>
                    <a:gd name="T5" fmla="*/ 0 h 139"/>
                    <a:gd name="T6" fmla="*/ 0 w 2705"/>
                    <a:gd name="T7" fmla="*/ 0 h 139"/>
                    <a:gd name="T8" fmla="*/ 0 w 2705"/>
                    <a:gd name="T9" fmla="*/ 0 h 139"/>
                    <a:gd name="T10" fmla="*/ 0 w 2705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5"/>
                    <a:gd name="T19" fmla="*/ 0 h 139"/>
                    <a:gd name="T20" fmla="*/ 2705 w 2705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5" h="139">
                      <a:moveTo>
                        <a:pt x="0" y="70"/>
                      </a:moveTo>
                      <a:lnTo>
                        <a:pt x="69" y="139"/>
                      </a:lnTo>
                      <a:lnTo>
                        <a:pt x="2705" y="138"/>
                      </a:lnTo>
                      <a:lnTo>
                        <a:pt x="2705" y="0"/>
                      </a:lnTo>
                      <a:lnTo>
                        <a:pt x="69" y="1"/>
                      </a:lnTo>
                      <a:lnTo>
                        <a:pt x="0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84" name="Freeform 172"/>
                <p:cNvSpPr>
                  <a:spLocks/>
                </p:cNvSpPr>
                <p:nvPr/>
              </p:nvSpPr>
              <p:spPr bwMode="auto">
                <a:xfrm>
                  <a:off x="6237" y="2188"/>
                  <a:ext cx="8" cy="73"/>
                </a:xfrm>
                <a:custGeom>
                  <a:avLst/>
                  <a:gdLst>
                    <a:gd name="T0" fmla="*/ 0 w 141"/>
                    <a:gd name="T1" fmla="*/ 0 h 1306"/>
                    <a:gd name="T2" fmla="*/ 0 w 141"/>
                    <a:gd name="T3" fmla="*/ 0 h 1306"/>
                    <a:gd name="T4" fmla="*/ 0 w 141"/>
                    <a:gd name="T5" fmla="*/ 0 h 1306"/>
                    <a:gd name="T6" fmla="*/ 0 w 141"/>
                    <a:gd name="T7" fmla="*/ 0 h 1306"/>
                    <a:gd name="T8" fmla="*/ 0 w 141"/>
                    <a:gd name="T9" fmla="*/ 0 h 1306"/>
                    <a:gd name="T10" fmla="*/ 0 w 141"/>
                    <a:gd name="T11" fmla="*/ 0 h 1306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41"/>
                    <a:gd name="T19" fmla="*/ 0 h 1306"/>
                    <a:gd name="T20" fmla="*/ 141 w 141"/>
                    <a:gd name="T21" fmla="*/ 1306 h 130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41" h="1306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3" y="1306"/>
                      </a:lnTo>
                      <a:lnTo>
                        <a:pt x="141" y="1306"/>
                      </a:lnTo>
                      <a:lnTo>
                        <a:pt x="138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85" name="Freeform 173"/>
                <p:cNvSpPr>
                  <a:spLocks/>
                </p:cNvSpPr>
                <p:nvPr/>
              </p:nvSpPr>
              <p:spPr bwMode="auto">
                <a:xfrm>
                  <a:off x="6241" y="2188"/>
                  <a:ext cx="150" cy="8"/>
                </a:xfrm>
                <a:custGeom>
                  <a:avLst/>
                  <a:gdLst>
                    <a:gd name="T0" fmla="*/ 0 w 2707"/>
                    <a:gd name="T1" fmla="*/ 0 h 139"/>
                    <a:gd name="T2" fmla="*/ 0 w 2707"/>
                    <a:gd name="T3" fmla="*/ 0 h 139"/>
                    <a:gd name="T4" fmla="*/ 0 w 2707"/>
                    <a:gd name="T5" fmla="*/ 0 h 139"/>
                    <a:gd name="T6" fmla="*/ 0 w 2707"/>
                    <a:gd name="T7" fmla="*/ 0 h 139"/>
                    <a:gd name="T8" fmla="*/ 0 w 2707"/>
                    <a:gd name="T9" fmla="*/ 0 h 139"/>
                    <a:gd name="T10" fmla="*/ 0 w 2707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7"/>
                    <a:gd name="T19" fmla="*/ 0 h 139"/>
                    <a:gd name="T20" fmla="*/ 2707 w 2707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7" h="139">
                      <a:moveTo>
                        <a:pt x="2707" y="70"/>
                      </a:moveTo>
                      <a:lnTo>
                        <a:pt x="2638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38" y="139"/>
                      </a:lnTo>
                      <a:lnTo>
                        <a:pt x="2707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86" name="Freeform 174"/>
                <p:cNvSpPr>
                  <a:spLocks/>
                </p:cNvSpPr>
                <p:nvPr/>
              </p:nvSpPr>
              <p:spPr bwMode="auto">
                <a:xfrm>
                  <a:off x="6384" y="2192"/>
                  <a:ext cx="7" cy="73"/>
                </a:xfrm>
                <a:custGeom>
                  <a:avLst/>
                  <a:gdLst>
                    <a:gd name="T0" fmla="*/ 0 w 139"/>
                    <a:gd name="T1" fmla="*/ 0 h 1304"/>
                    <a:gd name="T2" fmla="*/ 0 w 139"/>
                    <a:gd name="T3" fmla="*/ 0 h 1304"/>
                    <a:gd name="T4" fmla="*/ 0 w 139"/>
                    <a:gd name="T5" fmla="*/ 0 h 1304"/>
                    <a:gd name="T6" fmla="*/ 0 w 139"/>
                    <a:gd name="T7" fmla="*/ 0 h 1304"/>
                    <a:gd name="T8" fmla="*/ 0 w 139"/>
                    <a:gd name="T9" fmla="*/ 0 h 1304"/>
                    <a:gd name="T10" fmla="*/ 0 w 139"/>
                    <a:gd name="T11" fmla="*/ 0 h 13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04"/>
                    <a:gd name="T20" fmla="*/ 139 w 139"/>
                    <a:gd name="T21" fmla="*/ 1304 h 13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04">
                      <a:moveTo>
                        <a:pt x="70" y="1304"/>
                      </a:moveTo>
                      <a:lnTo>
                        <a:pt x="139" y="1235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5"/>
                      </a:lnTo>
                      <a:lnTo>
                        <a:pt x="70" y="1304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87" name="Freeform 175"/>
                <p:cNvSpPr>
                  <a:spLocks/>
                </p:cNvSpPr>
                <p:nvPr/>
              </p:nvSpPr>
              <p:spPr bwMode="auto">
                <a:xfrm>
                  <a:off x="6534" y="2192"/>
                  <a:ext cx="146" cy="69"/>
                </a:xfrm>
                <a:custGeom>
                  <a:avLst/>
                  <a:gdLst>
                    <a:gd name="T0" fmla="*/ 0 w 2626"/>
                    <a:gd name="T1" fmla="*/ 0 h 1245"/>
                    <a:gd name="T2" fmla="*/ 0 w 2626"/>
                    <a:gd name="T3" fmla="*/ 0 h 1245"/>
                    <a:gd name="T4" fmla="*/ 0 w 2626"/>
                    <a:gd name="T5" fmla="*/ 0 h 1245"/>
                    <a:gd name="T6" fmla="*/ 0 w 2626"/>
                    <a:gd name="T7" fmla="*/ 0 h 1245"/>
                    <a:gd name="T8" fmla="*/ 0 w 2626"/>
                    <a:gd name="T9" fmla="*/ 0 h 12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6"/>
                    <a:gd name="T16" fmla="*/ 0 h 1245"/>
                    <a:gd name="T17" fmla="*/ 2626 w 2626"/>
                    <a:gd name="T18" fmla="*/ 1245 h 12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6" h="1245">
                      <a:moveTo>
                        <a:pt x="2626" y="1245"/>
                      </a:moveTo>
                      <a:lnTo>
                        <a:pt x="0" y="1242"/>
                      </a:lnTo>
                      <a:lnTo>
                        <a:pt x="1" y="0"/>
                      </a:lnTo>
                      <a:lnTo>
                        <a:pt x="2625" y="1"/>
                      </a:lnTo>
                      <a:lnTo>
                        <a:pt x="2626" y="1245"/>
                      </a:lnTo>
                      <a:close/>
                    </a:path>
                  </a:pathLst>
                </a:custGeom>
                <a:solidFill>
                  <a:srgbClr val="CB3547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88" name="Freeform 176"/>
                <p:cNvSpPr>
                  <a:spLocks/>
                </p:cNvSpPr>
                <p:nvPr/>
              </p:nvSpPr>
              <p:spPr bwMode="auto">
                <a:xfrm>
                  <a:off x="6530" y="2257"/>
                  <a:ext cx="150" cy="8"/>
                </a:xfrm>
                <a:custGeom>
                  <a:avLst/>
                  <a:gdLst>
                    <a:gd name="T0" fmla="*/ 0 w 2695"/>
                    <a:gd name="T1" fmla="*/ 0 h 141"/>
                    <a:gd name="T2" fmla="*/ 0 w 2695"/>
                    <a:gd name="T3" fmla="*/ 0 h 141"/>
                    <a:gd name="T4" fmla="*/ 0 w 2695"/>
                    <a:gd name="T5" fmla="*/ 0 h 141"/>
                    <a:gd name="T6" fmla="*/ 0 w 2695"/>
                    <a:gd name="T7" fmla="*/ 0 h 141"/>
                    <a:gd name="T8" fmla="*/ 0 w 2695"/>
                    <a:gd name="T9" fmla="*/ 0 h 141"/>
                    <a:gd name="T10" fmla="*/ 0 w 2695"/>
                    <a:gd name="T11" fmla="*/ 0 h 1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5"/>
                    <a:gd name="T19" fmla="*/ 0 h 141"/>
                    <a:gd name="T20" fmla="*/ 2695 w 2695"/>
                    <a:gd name="T21" fmla="*/ 141 h 1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5" h="141">
                      <a:moveTo>
                        <a:pt x="0" y="69"/>
                      </a:moveTo>
                      <a:lnTo>
                        <a:pt x="69" y="138"/>
                      </a:lnTo>
                      <a:lnTo>
                        <a:pt x="2695" y="141"/>
                      </a:lnTo>
                      <a:lnTo>
                        <a:pt x="2695" y="3"/>
                      </a:lnTo>
                      <a:lnTo>
                        <a:pt x="69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89" name="Freeform 177"/>
                <p:cNvSpPr>
                  <a:spLocks/>
                </p:cNvSpPr>
                <p:nvPr/>
              </p:nvSpPr>
              <p:spPr bwMode="auto">
                <a:xfrm>
                  <a:off x="6530" y="2188"/>
                  <a:ext cx="8" cy="73"/>
                </a:xfrm>
                <a:custGeom>
                  <a:avLst/>
                  <a:gdLst>
                    <a:gd name="T0" fmla="*/ 0 w 139"/>
                    <a:gd name="T1" fmla="*/ 0 h 1311"/>
                    <a:gd name="T2" fmla="*/ 0 w 139"/>
                    <a:gd name="T3" fmla="*/ 0 h 1311"/>
                    <a:gd name="T4" fmla="*/ 0 w 139"/>
                    <a:gd name="T5" fmla="*/ 0 h 1311"/>
                    <a:gd name="T6" fmla="*/ 0 w 139"/>
                    <a:gd name="T7" fmla="*/ 0 h 1311"/>
                    <a:gd name="T8" fmla="*/ 0 w 139"/>
                    <a:gd name="T9" fmla="*/ 0 h 1311"/>
                    <a:gd name="T10" fmla="*/ 0 w 139"/>
                    <a:gd name="T11" fmla="*/ 0 h 131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1"/>
                    <a:gd name="T20" fmla="*/ 139 w 139"/>
                    <a:gd name="T21" fmla="*/ 1311 h 131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1">
                      <a:moveTo>
                        <a:pt x="70" y="0"/>
                      </a:moveTo>
                      <a:lnTo>
                        <a:pt x="1" y="69"/>
                      </a:lnTo>
                      <a:lnTo>
                        <a:pt x="0" y="1311"/>
                      </a:lnTo>
                      <a:lnTo>
                        <a:pt x="138" y="1311"/>
                      </a:lnTo>
                      <a:lnTo>
                        <a:pt x="139" y="69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90" name="Freeform 178"/>
                <p:cNvSpPr>
                  <a:spLocks/>
                </p:cNvSpPr>
                <p:nvPr/>
              </p:nvSpPr>
              <p:spPr bwMode="auto">
                <a:xfrm>
                  <a:off x="6534" y="2188"/>
                  <a:ext cx="150" cy="8"/>
                </a:xfrm>
                <a:custGeom>
                  <a:avLst/>
                  <a:gdLst>
                    <a:gd name="T0" fmla="*/ 0 w 2693"/>
                    <a:gd name="T1" fmla="*/ 0 h 139"/>
                    <a:gd name="T2" fmla="*/ 0 w 2693"/>
                    <a:gd name="T3" fmla="*/ 0 h 139"/>
                    <a:gd name="T4" fmla="*/ 0 w 2693"/>
                    <a:gd name="T5" fmla="*/ 0 h 139"/>
                    <a:gd name="T6" fmla="*/ 0 w 2693"/>
                    <a:gd name="T7" fmla="*/ 0 h 139"/>
                    <a:gd name="T8" fmla="*/ 0 w 2693"/>
                    <a:gd name="T9" fmla="*/ 0 h 139"/>
                    <a:gd name="T10" fmla="*/ 0 w 2693"/>
                    <a:gd name="T11" fmla="*/ 0 h 13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93"/>
                    <a:gd name="T19" fmla="*/ 0 h 139"/>
                    <a:gd name="T20" fmla="*/ 2693 w 2693"/>
                    <a:gd name="T21" fmla="*/ 139 h 13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93" h="139">
                      <a:moveTo>
                        <a:pt x="2693" y="70"/>
                      </a:moveTo>
                      <a:lnTo>
                        <a:pt x="2624" y="1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24" y="139"/>
                      </a:lnTo>
                      <a:lnTo>
                        <a:pt x="2693" y="7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91" name="Freeform 179"/>
                <p:cNvSpPr>
                  <a:spLocks/>
                </p:cNvSpPr>
                <p:nvPr/>
              </p:nvSpPr>
              <p:spPr bwMode="auto">
                <a:xfrm>
                  <a:off x="6676" y="2192"/>
                  <a:ext cx="8" cy="73"/>
                </a:xfrm>
                <a:custGeom>
                  <a:avLst/>
                  <a:gdLst>
                    <a:gd name="T0" fmla="*/ 0 w 139"/>
                    <a:gd name="T1" fmla="*/ 0 h 1313"/>
                    <a:gd name="T2" fmla="*/ 0 w 139"/>
                    <a:gd name="T3" fmla="*/ 0 h 1313"/>
                    <a:gd name="T4" fmla="*/ 0 w 139"/>
                    <a:gd name="T5" fmla="*/ 0 h 1313"/>
                    <a:gd name="T6" fmla="*/ 0 w 139"/>
                    <a:gd name="T7" fmla="*/ 0 h 1313"/>
                    <a:gd name="T8" fmla="*/ 0 w 139"/>
                    <a:gd name="T9" fmla="*/ 0 h 1313"/>
                    <a:gd name="T10" fmla="*/ 0 w 139"/>
                    <a:gd name="T11" fmla="*/ 0 h 13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313"/>
                    <a:gd name="T20" fmla="*/ 139 w 139"/>
                    <a:gd name="T21" fmla="*/ 1313 h 13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313">
                      <a:moveTo>
                        <a:pt x="70" y="1313"/>
                      </a:moveTo>
                      <a:lnTo>
                        <a:pt x="139" y="1244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44"/>
                      </a:lnTo>
                      <a:lnTo>
                        <a:pt x="70" y="1313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92" name="Freeform 180"/>
                <p:cNvSpPr>
                  <a:spLocks/>
                </p:cNvSpPr>
                <p:nvPr/>
              </p:nvSpPr>
              <p:spPr bwMode="auto">
                <a:xfrm>
                  <a:off x="6533" y="2166"/>
                  <a:ext cx="174" cy="27"/>
                </a:xfrm>
                <a:custGeom>
                  <a:avLst/>
                  <a:gdLst>
                    <a:gd name="T0" fmla="*/ 0 w 3132"/>
                    <a:gd name="T1" fmla="*/ 0 h 473"/>
                    <a:gd name="T2" fmla="*/ 0 w 3132"/>
                    <a:gd name="T3" fmla="*/ 0 h 473"/>
                    <a:gd name="T4" fmla="*/ 0 w 3132"/>
                    <a:gd name="T5" fmla="*/ 0 h 473"/>
                    <a:gd name="T6" fmla="*/ 0 w 3132"/>
                    <a:gd name="T7" fmla="*/ 0 h 473"/>
                    <a:gd name="T8" fmla="*/ 0 w 3132"/>
                    <a:gd name="T9" fmla="*/ 0 h 4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32"/>
                    <a:gd name="T16" fmla="*/ 0 h 473"/>
                    <a:gd name="T17" fmla="*/ 3132 w 3132"/>
                    <a:gd name="T18" fmla="*/ 473 h 4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32" h="473">
                      <a:moveTo>
                        <a:pt x="0" y="473"/>
                      </a:moveTo>
                      <a:lnTo>
                        <a:pt x="473" y="0"/>
                      </a:lnTo>
                      <a:lnTo>
                        <a:pt x="3132" y="0"/>
                      </a:lnTo>
                      <a:lnTo>
                        <a:pt x="2660" y="471"/>
                      </a:lnTo>
                      <a:lnTo>
                        <a:pt x="0" y="473"/>
                      </a:lnTo>
                      <a:close/>
                    </a:path>
                  </a:pathLst>
                </a:custGeom>
                <a:solidFill>
                  <a:srgbClr val="E56968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93" name="Freeform 181"/>
                <p:cNvSpPr>
                  <a:spLocks/>
                </p:cNvSpPr>
                <p:nvPr/>
              </p:nvSpPr>
              <p:spPr bwMode="auto">
                <a:xfrm>
                  <a:off x="6530" y="2163"/>
                  <a:ext cx="32" cy="32"/>
                </a:xfrm>
                <a:custGeom>
                  <a:avLst/>
                  <a:gdLst>
                    <a:gd name="T0" fmla="*/ 0 w 569"/>
                    <a:gd name="T1" fmla="*/ 0 h 590"/>
                    <a:gd name="T2" fmla="*/ 0 w 569"/>
                    <a:gd name="T3" fmla="*/ 0 h 590"/>
                    <a:gd name="T4" fmla="*/ 0 w 569"/>
                    <a:gd name="T5" fmla="*/ 0 h 590"/>
                    <a:gd name="T6" fmla="*/ 0 w 569"/>
                    <a:gd name="T7" fmla="*/ 0 h 590"/>
                    <a:gd name="T8" fmla="*/ 0 w 569"/>
                    <a:gd name="T9" fmla="*/ 0 h 590"/>
                    <a:gd name="T10" fmla="*/ 0 w 569"/>
                    <a:gd name="T11" fmla="*/ 0 h 59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9"/>
                    <a:gd name="T19" fmla="*/ 0 h 590"/>
                    <a:gd name="T20" fmla="*/ 569 w 569"/>
                    <a:gd name="T21" fmla="*/ 590 h 59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9" h="590">
                      <a:moveTo>
                        <a:pt x="521" y="0"/>
                      </a:moveTo>
                      <a:lnTo>
                        <a:pt x="472" y="20"/>
                      </a:lnTo>
                      <a:lnTo>
                        <a:pt x="0" y="493"/>
                      </a:lnTo>
                      <a:lnTo>
                        <a:pt x="97" y="590"/>
                      </a:lnTo>
                      <a:lnTo>
                        <a:pt x="569" y="117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94" name="Freeform 182"/>
                <p:cNvSpPr>
                  <a:spLocks/>
                </p:cNvSpPr>
                <p:nvPr/>
              </p:nvSpPr>
              <p:spPr bwMode="auto">
                <a:xfrm>
                  <a:off x="6559" y="2163"/>
                  <a:ext cx="151" cy="7"/>
                </a:xfrm>
                <a:custGeom>
                  <a:avLst/>
                  <a:gdLst>
                    <a:gd name="T0" fmla="*/ 0 w 2708"/>
                    <a:gd name="T1" fmla="*/ 0 h 138"/>
                    <a:gd name="T2" fmla="*/ 0 w 2708"/>
                    <a:gd name="T3" fmla="*/ 0 h 138"/>
                    <a:gd name="T4" fmla="*/ 0 w 2708"/>
                    <a:gd name="T5" fmla="*/ 0 h 138"/>
                    <a:gd name="T6" fmla="*/ 0 w 2708"/>
                    <a:gd name="T7" fmla="*/ 0 h 138"/>
                    <a:gd name="T8" fmla="*/ 0 w 2708"/>
                    <a:gd name="T9" fmla="*/ 0 h 138"/>
                    <a:gd name="T10" fmla="*/ 0 w 2708"/>
                    <a:gd name="T11" fmla="*/ 0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8"/>
                    <a:gd name="T19" fmla="*/ 0 h 138"/>
                    <a:gd name="T20" fmla="*/ 2708 w 2708"/>
                    <a:gd name="T21" fmla="*/ 138 h 13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8" h="138">
                      <a:moveTo>
                        <a:pt x="2708" y="117"/>
                      </a:moveTo>
                      <a:lnTo>
                        <a:pt x="2659" y="0"/>
                      </a:lnTo>
                      <a:lnTo>
                        <a:pt x="0" y="0"/>
                      </a:lnTo>
                      <a:lnTo>
                        <a:pt x="0" y="138"/>
                      </a:lnTo>
                      <a:lnTo>
                        <a:pt x="2659" y="138"/>
                      </a:lnTo>
                      <a:lnTo>
                        <a:pt x="2708" y="117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95" name="Freeform 183"/>
                <p:cNvSpPr>
                  <a:spLocks/>
                </p:cNvSpPr>
                <p:nvPr/>
              </p:nvSpPr>
              <p:spPr bwMode="auto">
                <a:xfrm>
                  <a:off x="6678" y="2164"/>
                  <a:ext cx="32" cy="32"/>
                </a:xfrm>
                <a:custGeom>
                  <a:avLst/>
                  <a:gdLst>
                    <a:gd name="T0" fmla="*/ 0 w 569"/>
                    <a:gd name="T1" fmla="*/ 0 h 589"/>
                    <a:gd name="T2" fmla="*/ 0 w 569"/>
                    <a:gd name="T3" fmla="*/ 0 h 589"/>
                    <a:gd name="T4" fmla="*/ 0 w 569"/>
                    <a:gd name="T5" fmla="*/ 0 h 589"/>
                    <a:gd name="T6" fmla="*/ 0 w 569"/>
                    <a:gd name="T7" fmla="*/ 0 h 589"/>
                    <a:gd name="T8" fmla="*/ 0 w 569"/>
                    <a:gd name="T9" fmla="*/ 0 h 589"/>
                    <a:gd name="T10" fmla="*/ 0 w 569"/>
                    <a:gd name="T11" fmla="*/ 0 h 5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69"/>
                    <a:gd name="T19" fmla="*/ 0 h 589"/>
                    <a:gd name="T20" fmla="*/ 569 w 569"/>
                    <a:gd name="T21" fmla="*/ 589 h 5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69" h="589">
                      <a:moveTo>
                        <a:pt x="48" y="589"/>
                      </a:moveTo>
                      <a:lnTo>
                        <a:pt x="96" y="569"/>
                      </a:lnTo>
                      <a:lnTo>
                        <a:pt x="569" y="97"/>
                      </a:lnTo>
                      <a:lnTo>
                        <a:pt x="471" y="0"/>
                      </a:lnTo>
                      <a:lnTo>
                        <a:pt x="0" y="471"/>
                      </a:lnTo>
                      <a:lnTo>
                        <a:pt x="48" y="589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96" name="Freeform 184"/>
                <p:cNvSpPr>
                  <a:spLocks/>
                </p:cNvSpPr>
                <p:nvPr/>
              </p:nvSpPr>
              <p:spPr bwMode="auto">
                <a:xfrm>
                  <a:off x="6530" y="2189"/>
                  <a:ext cx="151" cy="8"/>
                </a:xfrm>
                <a:custGeom>
                  <a:avLst/>
                  <a:gdLst>
                    <a:gd name="T0" fmla="*/ 0 w 2708"/>
                    <a:gd name="T1" fmla="*/ 0 h 140"/>
                    <a:gd name="T2" fmla="*/ 0 w 2708"/>
                    <a:gd name="T3" fmla="*/ 0 h 140"/>
                    <a:gd name="T4" fmla="*/ 0 w 2708"/>
                    <a:gd name="T5" fmla="*/ 0 h 140"/>
                    <a:gd name="T6" fmla="*/ 0 w 2708"/>
                    <a:gd name="T7" fmla="*/ 0 h 140"/>
                    <a:gd name="T8" fmla="*/ 0 w 2708"/>
                    <a:gd name="T9" fmla="*/ 0 h 140"/>
                    <a:gd name="T10" fmla="*/ 0 w 2708"/>
                    <a:gd name="T11" fmla="*/ 0 h 1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708"/>
                    <a:gd name="T19" fmla="*/ 0 h 140"/>
                    <a:gd name="T20" fmla="*/ 2708 w 2708"/>
                    <a:gd name="T21" fmla="*/ 140 h 1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708" h="140">
                      <a:moveTo>
                        <a:pt x="0" y="22"/>
                      </a:moveTo>
                      <a:lnTo>
                        <a:pt x="48" y="140"/>
                      </a:lnTo>
                      <a:lnTo>
                        <a:pt x="2708" y="138"/>
                      </a:lnTo>
                      <a:lnTo>
                        <a:pt x="2708" y="0"/>
                      </a:lnTo>
                      <a:lnTo>
                        <a:pt x="48" y="2"/>
                      </a:ln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97" name="Freeform 185"/>
                <p:cNvSpPr>
                  <a:spLocks/>
                </p:cNvSpPr>
                <p:nvPr/>
              </p:nvSpPr>
              <p:spPr bwMode="auto">
                <a:xfrm>
                  <a:off x="6680" y="2166"/>
                  <a:ext cx="27" cy="95"/>
                </a:xfrm>
                <a:custGeom>
                  <a:avLst/>
                  <a:gdLst>
                    <a:gd name="T0" fmla="*/ 0 w 484"/>
                    <a:gd name="T1" fmla="*/ 0 h 1717"/>
                    <a:gd name="T2" fmla="*/ 0 w 484"/>
                    <a:gd name="T3" fmla="*/ 0 h 1717"/>
                    <a:gd name="T4" fmla="*/ 0 w 484"/>
                    <a:gd name="T5" fmla="*/ 0 h 1717"/>
                    <a:gd name="T6" fmla="*/ 0 w 484"/>
                    <a:gd name="T7" fmla="*/ 0 h 1717"/>
                    <a:gd name="T8" fmla="*/ 0 w 484"/>
                    <a:gd name="T9" fmla="*/ 0 h 17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4"/>
                    <a:gd name="T16" fmla="*/ 0 h 1717"/>
                    <a:gd name="T17" fmla="*/ 484 w 484"/>
                    <a:gd name="T18" fmla="*/ 1717 h 171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4" h="1717">
                      <a:moveTo>
                        <a:pt x="1" y="1717"/>
                      </a:moveTo>
                      <a:lnTo>
                        <a:pt x="483" y="1235"/>
                      </a:lnTo>
                      <a:lnTo>
                        <a:pt x="484" y="0"/>
                      </a:lnTo>
                      <a:lnTo>
                        <a:pt x="0" y="484"/>
                      </a:lnTo>
                      <a:lnTo>
                        <a:pt x="1" y="1717"/>
                      </a:lnTo>
                      <a:close/>
                    </a:path>
                  </a:pathLst>
                </a:custGeom>
                <a:solidFill>
                  <a:srgbClr val="B53233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98" name="Freeform 186"/>
                <p:cNvSpPr>
                  <a:spLocks/>
                </p:cNvSpPr>
                <p:nvPr/>
              </p:nvSpPr>
              <p:spPr bwMode="auto">
                <a:xfrm>
                  <a:off x="6678" y="2232"/>
                  <a:ext cx="33" cy="32"/>
                </a:xfrm>
                <a:custGeom>
                  <a:avLst/>
                  <a:gdLst>
                    <a:gd name="T0" fmla="*/ 0 w 600"/>
                    <a:gd name="T1" fmla="*/ 0 h 582"/>
                    <a:gd name="T2" fmla="*/ 0 w 600"/>
                    <a:gd name="T3" fmla="*/ 0 h 582"/>
                    <a:gd name="T4" fmla="*/ 0 w 600"/>
                    <a:gd name="T5" fmla="*/ 0 h 582"/>
                    <a:gd name="T6" fmla="*/ 0 w 600"/>
                    <a:gd name="T7" fmla="*/ 0 h 582"/>
                    <a:gd name="T8" fmla="*/ 0 w 600"/>
                    <a:gd name="T9" fmla="*/ 0 h 582"/>
                    <a:gd name="T10" fmla="*/ 0 w 600"/>
                    <a:gd name="T11" fmla="*/ 0 h 58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00"/>
                    <a:gd name="T19" fmla="*/ 0 h 582"/>
                    <a:gd name="T20" fmla="*/ 600 w 600"/>
                    <a:gd name="T21" fmla="*/ 582 h 58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00" h="582">
                      <a:moveTo>
                        <a:pt x="600" y="50"/>
                      </a:moveTo>
                      <a:lnTo>
                        <a:pt x="482" y="0"/>
                      </a:lnTo>
                      <a:lnTo>
                        <a:pt x="0" y="484"/>
                      </a:lnTo>
                      <a:lnTo>
                        <a:pt x="98" y="582"/>
                      </a:lnTo>
                      <a:lnTo>
                        <a:pt x="580" y="98"/>
                      </a:lnTo>
                      <a:lnTo>
                        <a:pt x="600" y="5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799" name="Freeform 187"/>
                <p:cNvSpPr>
                  <a:spLocks/>
                </p:cNvSpPr>
                <p:nvPr/>
              </p:nvSpPr>
              <p:spPr bwMode="auto">
                <a:xfrm>
                  <a:off x="6703" y="2163"/>
                  <a:ext cx="8" cy="71"/>
                </a:xfrm>
                <a:custGeom>
                  <a:avLst/>
                  <a:gdLst>
                    <a:gd name="T0" fmla="*/ 0 w 139"/>
                    <a:gd name="T1" fmla="*/ 0 h 1283"/>
                    <a:gd name="T2" fmla="*/ 0 w 139"/>
                    <a:gd name="T3" fmla="*/ 0 h 1283"/>
                    <a:gd name="T4" fmla="*/ 0 w 139"/>
                    <a:gd name="T5" fmla="*/ 0 h 1283"/>
                    <a:gd name="T6" fmla="*/ 0 w 139"/>
                    <a:gd name="T7" fmla="*/ 0 h 1283"/>
                    <a:gd name="T8" fmla="*/ 0 w 139"/>
                    <a:gd name="T9" fmla="*/ 0 h 1283"/>
                    <a:gd name="T10" fmla="*/ 0 w 139"/>
                    <a:gd name="T11" fmla="*/ 0 h 12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3"/>
                    <a:gd name="T20" fmla="*/ 139 w 139"/>
                    <a:gd name="T21" fmla="*/ 1283 h 128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3">
                      <a:moveTo>
                        <a:pt x="20" y="0"/>
                      </a:moveTo>
                      <a:lnTo>
                        <a:pt x="1" y="48"/>
                      </a:lnTo>
                      <a:lnTo>
                        <a:pt x="0" y="1283"/>
                      </a:lnTo>
                      <a:lnTo>
                        <a:pt x="138" y="1283"/>
                      </a:lnTo>
                      <a:lnTo>
                        <a:pt x="139" y="48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800" name="Freeform 188"/>
                <p:cNvSpPr>
                  <a:spLocks/>
                </p:cNvSpPr>
                <p:nvPr/>
              </p:nvSpPr>
              <p:spPr bwMode="auto">
                <a:xfrm>
                  <a:off x="6676" y="2163"/>
                  <a:ext cx="34" cy="32"/>
                </a:xfrm>
                <a:custGeom>
                  <a:avLst/>
                  <a:gdLst>
                    <a:gd name="T0" fmla="*/ 0 w 602"/>
                    <a:gd name="T1" fmla="*/ 0 h 581"/>
                    <a:gd name="T2" fmla="*/ 0 w 602"/>
                    <a:gd name="T3" fmla="*/ 0 h 581"/>
                    <a:gd name="T4" fmla="*/ 0 w 602"/>
                    <a:gd name="T5" fmla="*/ 0 h 581"/>
                    <a:gd name="T6" fmla="*/ 0 w 602"/>
                    <a:gd name="T7" fmla="*/ 0 h 581"/>
                    <a:gd name="T8" fmla="*/ 0 w 602"/>
                    <a:gd name="T9" fmla="*/ 0 h 581"/>
                    <a:gd name="T10" fmla="*/ 0 w 602"/>
                    <a:gd name="T11" fmla="*/ 0 h 5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02"/>
                    <a:gd name="T19" fmla="*/ 0 h 581"/>
                    <a:gd name="T20" fmla="*/ 602 w 602"/>
                    <a:gd name="T21" fmla="*/ 581 h 5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02" h="581">
                      <a:moveTo>
                        <a:pt x="0" y="532"/>
                      </a:moveTo>
                      <a:lnTo>
                        <a:pt x="118" y="581"/>
                      </a:lnTo>
                      <a:lnTo>
                        <a:pt x="602" y="97"/>
                      </a:lnTo>
                      <a:lnTo>
                        <a:pt x="503" y="0"/>
                      </a:lnTo>
                      <a:lnTo>
                        <a:pt x="20" y="483"/>
                      </a:lnTo>
                      <a:lnTo>
                        <a:pt x="0" y="532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  <p:sp>
              <p:nvSpPr>
                <p:cNvPr id="1801" name="Freeform 189"/>
                <p:cNvSpPr>
                  <a:spLocks/>
                </p:cNvSpPr>
                <p:nvPr/>
              </p:nvSpPr>
              <p:spPr bwMode="auto">
                <a:xfrm>
                  <a:off x="6676" y="2193"/>
                  <a:ext cx="8" cy="71"/>
                </a:xfrm>
                <a:custGeom>
                  <a:avLst/>
                  <a:gdLst>
                    <a:gd name="T0" fmla="*/ 0 w 139"/>
                    <a:gd name="T1" fmla="*/ 0 h 1283"/>
                    <a:gd name="T2" fmla="*/ 0 w 139"/>
                    <a:gd name="T3" fmla="*/ 0 h 1283"/>
                    <a:gd name="T4" fmla="*/ 0 w 139"/>
                    <a:gd name="T5" fmla="*/ 0 h 1283"/>
                    <a:gd name="T6" fmla="*/ 0 w 139"/>
                    <a:gd name="T7" fmla="*/ 0 h 1283"/>
                    <a:gd name="T8" fmla="*/ 0 w 139"/>
                    <a:gd name="T9" fmla="*/ 0 h 1283"/>
                    <a:gd name="T10" fmla="*/ 0 w 139"/>
                    <a:gd name="T11" fmla="*/ 0 h 128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9"/>
                    <a:gd name="T19" fmla="*/ 0 h 1283"/>
                    <a:gd name="T20" fmla="*/ 139 w 139"/>
                    <a:gd name="T21" fmla="*/ 1283 h 128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9" h="1283">
                      <a:moveTo>
                        <a:pt x="119" y="1283"/>
                      </a:moveTo>
                      <a:lnTo>
                        <a:pt x="139" y="1233"/>
                      </a:lnTo>
                      <a:lnTo>
                        <a:pt x="138" y="0"/>
                      </a:lnTo>
                      <a:lnTo>
                        <a:pt x="0" y="0"/>
                      </a:lnTo>
                      <a:lnTo>
                        <a:pt x="1" y="1233"/>
                      </a:lnTo>
                      <a:lnTo>
                        <a:pt x="119" y="1283"/>
                      </a:lnTo>
                      <a:close/>
                    </a:path>
                  </a:pathLst>
                </a:custGeom>
                <a:solidFill>
                  <a:srgbClr val="E6B5C2"/>
                </a:solidFill>
                <a:ln w="9525" cap="flat" cmpd="sng" algn="ctr">
                  <a:solidFill>
                    <a:srgbClr val="0183B7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en-US" sz="800" dirty="0">
                    <a:solidFill>
                      <a:prstClr val="black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1815" name="Group 105"/>
            <p:cNvGrpSpPr/>
            <p:nvPr/>
          </p:nvGrpSpPr>
          <p:grpSpPr>
            <a:xfrm>
              <a:off x="4923656" y="4347465"/>
              <a:ext cx="1944217" cy="449687"/>
              <a:chOff x="5060816" y="4563489"/>
              <a:chExt cx="1944217" cy="449687"/>
            </a:xfrm>
          </p:grpSpPr>
          <p:cxnSp>
            <p:nvCxnSpPr>
              <p:cNvPr id="1803" name="Straight Connector 98"/>
              <p:cNvCxnSpPr>
                <a:stCxn id="1553" idx="3"/>
                <a:endCxn id="1678" idx="1"/>
              </p:cNvCxnSpPr>
              <p:nvPr/>
            </p:nvCxnSpPr>
            <p:spPr>
              <a:xfrm>
                <a:off x="5060816" y="4833156"/>
                <a:ext cx="1944217" cy="0"/>
              </a:xfrm>
              <a:prstGeom prst="line">
                <a:avLst/>
              </a:prstGeom>
              <a:ln w="69850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04" name="Picture 124" descr="DC3 Icon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5364088" y="4563489"/>
                <a:ext cx="504056" cy="449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05" name="Picture 124" descr="DC3 Icon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6156176" y="4563489"/>
                <a:ext cx="432048" cy="449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cxnSp>
        <p:nvCxnSpPr>
          <p:cNvPr id="1807" name="Straight Connector 1806"/>
          <p:cNvCxnSpPr>
            <a:stCxn id="6" idx="2"/>
            <a:endCxn id="1550" idx="0"/>
          </p:cNvCxnSpPr>
          <p:nvPr/>
        </p:nvCxnSpPr>
        <p:spPr>
          <a:xfrm>
            <a:off x="2076462" y="4441976"/>
            <a:ext cx="2918250" cy="346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9" name="Straight Connector 1808"/>
          <p:cNvCxnSpPr>
            <a:stCxn id="7" idx="2"/>
            <a:endCxn id="1550" idx="0"/>
          </p:cNvCxnSpPr>
          <p:nvPr/>
        </p:nvCxnSpPr>
        <p:spPr>
          <a:xfrm>
            <a:off x="3849362" y="4441977"/>
            <a:ext cx="1145350" cy="346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4" name="Cloud 2013"/>
          <p:cNvSpPr/>
          <p:nvPr/>
        </p:nvSpPr>
        <p:spPr>
          <a:xfrm>
            <a:off x="1550198" y="1033833"/>
            <a:ext cx="3082753" cy="135652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华文细黑" pitchFamily="2" charset="-122"/>
                <a:ea typeface="华文细黑" pitchFamily="2" charset="-122"/>
              </a:rPr>
              <a:t>Internet</a:t>
            </a:r>
            <a:endParaRPr lang="en-US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2015" name="Picture 41" descr="Regional-Office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87025" y="462666"/>
            <a:ext cx="458529" cy="713959"/>
          </a:xfrm>
          <a:prstGeom prst="rect">
            <a:avLst/>
          </a:prstGeom>
          <a:noFill/>
        </p:spPr>
      </p:pic>
      <p:pic>
        <p:nvPicPr>
          <p:cNvPr id="2016" name="Picture 41" descr="Regional-Office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93513" y="462666"/>
            <a:ext cx="458529" cy="713959"/>
          </a:xfrm>
          <a:prstGeom prst="rect">
            <a:avLst/>
          </a:prstGeom>
          <a:noFill/>
        </p:spPr>
      </p:pic>
      <p:pic>
        <p:nvPicPr>
          <p:cNvPr id="2017" name="Picture 2" descr="C:\Cisco\BN\Icons\vpn gateway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58017" y="1204816"/>
            <a:ext cx="462403" cy="224524"/>
          </a:xfrm>
          <a:prstGeom prst="rect">
            <a:avLst/>
          </a:prstGeom>
          <a:noFill/>
        </p:spPr>
      </p:pic>
      <p:pic>
        <p:nvPicPr>
          <p:cNvPr id="2018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103" y="676854"/>
            <a:ext cx="1034827" cy="84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19" name="AutoShape 11"/>
          <p:cNvSpPr>
            <a:spLocks noChangeArrowheads="1"/>
          </p:cNvSpPr>
          <p:nvPr/>
        </p:nvSpPr>
        <p:spPr bwMode="auto">
          <a:xfrm>
            <a:off x="4487723" y="1014195"/>
            <a:ext cx="664760" cy="6216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latin typeface="华文细黑" pitchFamily="2" charset="-122"/>
              <a:ea typeface="华文细黑" pitchFamily="2" charset="-122"/>
              <a:cs typeface="Arial" charset="0"/>
            </a:endParaRPr>
          </a:p>
        </p:txBody>
      </p:sp>
      <p:pic>
        <p:nvPicPr>
          <p:cNvPr id="2020" name="Picture 46" descr="WA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98516" y="1354966"/>
            <a:ext cx="443174" cy="234509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  <p:grpSp>
        <p:nvGrpSpPr>
          <p:cNvPr id="1816" name="Group 31"/>
          <p:cNvGrpSpPr>
            <a:grpSpLocks/>
          </p:cNvGrpSpPr>
          <p:nvPr/>
        </p:nvGrpSpPr>
        <p:grpSpPr bwMode="auto">
          <a:xfrm>
            <a:off x="4599901" y="1033737"/>
            <a:ext cx="448713" cy="307793"/>
            <a:chOff x="1834" y="1600"/>
            <a:chExt cx="508" cy="428"/>
          </a:xfrm>
        </p:grpSpPr>
        <p:sp>
          <p:nvSpPr>
            <p:cNvPr id="2022" name="Freeform 32"/>
            <p:cNvSpPr>
              <a:spLocks/>
            </p:cNvSpPr>
            <p:nvPr/>
          </p:nvSpPr>
          <p:spPr bwMode="auto">
            <a:xfrm>
              <a:off x="1836" y="1853"/>
              <a:ext cx="504" cy="173"/>
            </a:xfrm>
            <a:custGeom>
              <a:avLst/>
              <a:gdLst>
                <a:gd name="T0" fmla="*/ 0 w 16156"/>
                <a:gd name="T1" fmla="*/ 0 h 5544"/>
                <a:gd name="T2" fmla="*/ 0 w 16156"/>
                <a:gd name="T3" fmla="*/ 0 h 5544"/>
                <a:gd name="T4" fmla="*/ 0 w 16156"/>
                <a:gd name="T5" fmla="*/ 0 h 5544"/>
                <a:gd name="T6" fmla="*/ 0 w 16156"/>
                <a:gd name="T7" fmla="*/ 0 h 5544"/>
                <a:gd name="T8" fmla="*/ 0 w 16156"/>
                <a:gd name="T9" fmla="*/ 0 h 5544"/>
                <a:gd name="T10" fmla="*/ 0 w 16156"/>
                <a:gd name="T11" fmla="*/ 0 h 5544"/>
                <a:gd name="T12" fmla="*/ 0 w 16156"/>
                <a:gd name="T13" fmla="*/ 0 h 5544"/>
                <a:gd name="T14" fmla="*/ 0 w 16156"/>
                <a:gd name="T15" fmla="*/ 0 h 5544"/>
                <a:gd name="T16" fmla="*/ 0 w 16156"/>
                <a:gd name="T17" fmla="*/ 0 h 5544"/>
                <a:gd name="T18" fmla="*/ 0 w 16156"/>
                <a:gd name="T19" fmla="*/ 0 h 5544"/>
                <a:gd name="T20" fmla="*/ 0 w 16156"/>
                <a:gd name="T21" fmla="*/ 0 h 5544"/>
                <a:gd name="T22" fmla="*/ 0 w 16156"/>
                <a:gd name="T23" fmla="*/ 0 h 5544"/>
                <a:gd name="T24" fmla="*/ 0 w 16156"/>
                <a:gd name="T25" fmla="*/ 0 h 5544"/>
                <a:gd name="T26" fmla="*/ 0 w 16156"/>
                <a:gd name="T27" fmla="*/ 0 h 5544"/>
                <a:gd name="T28" fmla="*/ 0 w 16156"/>
                <a:gd name="T29" fmla="*/ 0 h 5544"/>
                <a:gd name="T30" fmla="*/ 0 w 16156"/>
                <a:gd name="T31" fmla="*/ 0 h 5544"/>
                <a:gd name="T32" fmla="*/ 0 w 16156"/>
                <a:gd name="T33" fmla="*/ 0 h 5544"/>
                <a:gd name="T34" fmla="*/ 0 w 16156"/>
                <a:gd name="T35" fmla="*/ 0 h 5544"/>
                <a:gd name="T36" fmla="*/ 0 w 16156"/>
                <a:gd name="T37" fmla="*/ 0 h 5544"/>
                <a:gd name="T38" fmla="*/ 0 w 16156"/>
                <a:gd name="T39" fmla="*/ 0 h 5544"/>
                <a:gd name="T40" fmla="*/ 0 w 16156"/>
                <a:gd name="T41" fmla="*/ 0 h 5544"/>
                <a:gd name="T42" fmla="*/ 0 w 16156"/>
                <a:gd name="T43" fmla="*/ 0 h 5544"/>
                <a:gd name="T44" fmla="*/ 0 w 16156"/>
                <a:gd name="T45" fmla="*/ 0 h 5544"/>
                <a:gd name="T46" fmla="*/ 0 w 16156"/>
                <a:gd name="T47" fmla="*/ 0 h 5544"/>
                <a:gd name="T48" fmla="*/ 0 w 16156"/>
                <a:gd name="T49" fmla="*/ 0 h 5544"/>
                <a:gd name="T50" fmla="*/ 0 w 16156"/>
                <a:gd name="T51" fmla="*/ 0 h 5544"/>
                <a:gd name="T52" fmla="*/ 0 w 16156"/>
                <a:gd name="T53" fmla="*/ 0 h 5544"/>
                <a:gd name="T54" fmla="*/ 0 w 16156"/>
                <a:gd name="T55" fmla="*/ 0 h 5544"/>
                <a:gd name="T56" fmla="*/ 0 w 16156"/>
                <a:gd name="T57" fmla="*/ 0 h 5544"/>
                <a:gd name="T58" fmla="*/ 0 w 16156"/>
                <a:gd name="T59" fmla="*/ 0 h 5544"/>
                <a:gd name="T60" fmla="*/ 0 w 16156"/>
                <a:gd name="T61" fmla="*/ 0 h 5544"/>
                <a:gd name="T62" fmla="*/ 0 w 16156"/>
                <a:gd name="T63" fmla="*/ 0 h 5544"/>
                <a:gd name="T64" fmla="*/ 0 w 16156"/>
                <a:gd name="T65" fmla="*/ 0 h 5544"/>
                <a:gd name="T66" fmla="*/ 0 w 16156"/>
                <a:gd name="T67" fmla="*/ 0 h 5544"/>
                <a:gd name="T68" fmla="*/ 0 w 16156"/>
                <a:gd name="T69" fmla="*/ 0 h 5544"/>
                <a:gd name="T70" fmla="*/ 0 w 16156"/>
                <a:gd name="T71" fmla="*/ 0 h 5544"/>
                <a:gd name="T72" fmla="*/ 0 w 16156"/>
                <a:gd name="T73" fmla="*/ 0 h 5544"/>
                <a:gd name="T74" fmla="*/ 0 w 16156"/>
                <a:gd name="T75" fmla="*/ 0 h 5544"/>
                <a:gd name="T76" fmla="*/ 0 w 16156"/>
                <a:gd name="T77" fmla="*/ 0 h 5544"/>
                <a:gd name="T78" fmla="*/ 0 w 16156"/>
                <a:gd name="T79" fmla="*/ 0 h 5544"/>
                <a:gd name="T80" fmla="*/ 0 w 16156"/>
                <a:gd name="T81" fmla="*/ 0 h 5544"/>
                <a:gd name="T82" fmla="*/ 0 w 16156"/>
                <a:gd name="T83" fmla="*/ 0 h 5544"/>
                <a:gd name="T84" fmla="*/ 0 w 16156"/>
                <a:gd name="T85" fmla="*/ 0 h 55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156"/>
                <a:gd name="T130" fmla="*/ 0 h 5544"/>
                <a:gd name="T131" fmla="*/ 16156 w 16156"/>
                <a:gd name="T132" fmla="*/ 5544 h 55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156" h="5544">
                  <a:moveTo>
                    <a:pt x="16156" y="2772"/>
                  </a:moveTo>
                  <a:lnTo>
                    <a:pt x="16146" y="2915"/>
                  </a:lnTo>
                  <a:lnTo>
                    <a:pt x="16115" y="3056"/>
                  </a:lnTo>
                  <a:lnTo>
                    <a:pt x="16064" y="3194"/>
                  </a:lnTo>
                  <a:lnTo>
                    <a:pt x="15993" y="3331"/>
                  </a:lnTo>
                  <a:lnTo>
                    <a:pt x="15902" y="3464"/>
                  </a:lnTo>
                  <a:lnTo>
                    <a:pt x="15794" y="3597"/>
                  </a:lnTo>
                  <a:lnTo>
                    <a:pt x="15667" y="3725"/>
                  </a:lnTo>
                  <a:lnTo>
                    <a:pt x="15521" y="3851"/>
                  </a:lnTo>
                  <a:lnTo>
                    <a:pt x="15360" y="3974"/>
                  </a:lnTo>
                  <a:lnTo>
                    <a:pt x="15181" y="4093"/>
                  </a:lnTo>
                  <a:lnTo>
                    <a:pt x="14987" y="4210"/>
                  </a:lnTo>
                  <a:lnTo>
                    <a:pt x="14776" y="4322"/>
                  </a:lnTo>
                  <a:lnTo>
                    <a:pt x="14551" y="4431"/>
                  </a:lnTo>
                  <a:lnTo>
                    <a:pt x="14311" y="4536"/>
                  </a:lnTo>
                  <a:lnTo>
                    <a:pt x="14057" y="4636"/>
                  </a:lnTo>
                  <a:lnTo>
                    <a:pt x="13790" y="4733"/>
                  </a:lnTo>
                  <a:lnTo>
                    <a:pt x="13509" y="4824"/>
                  </a:lnTo>
                  <a:lnTo>
                    <a:pt x="13216" y="4911"/>
                  </a:lnTo>
                  <a:lnTo>
                    <a:pt x="12910" y="4994"/>
                  </a:lnTo>
                  <a:lnTo>
                    <a:pt x="12594" y="5071"/>
                  </a:lnTo>
                  <a:lnTo>
                    <a:pt x="12266" y="5143"/>
                  </a:lnTo>
                  <a:lnTo>
                    <a:pt x="11928" y="5210"/>
                  </a:lnTo>
                  <a:lnTo>
                    <a:pt x="11579" y="5271"/>
                  </a:lnTo>
                  <a:lnTo>
                    <a:pt x="11222" y="5327"/>
                  </a:lnTo>
                  <a:lnTo>
                    <a:pt x="10855" y="5376"/>
                  </a:lnTo>
                  <a:lnTo>
                    <a:pt x="10480" y="5420"/>
                  </a:lnTo>
                  <a:lnTo>
                    <a:pt x="10096" y="5457"/>
                  </a:lnTo>
                  <a:lnTo>
                    <a:pt x="9706" y="5488"/>
                  </a:lnTo>
                  <a:lnTo>
                    <a:pt x="9307" y="5512"/>
                  </a:lnTo>
                  <a:lnTo>
                    <a:pt x="8904" y="5530"/>
                  </a:lnTo>
                  <a:lnTo>
                    <a:pt x="8494" y="5541"/>
                  </a:lnTo>
                  <a:lnTo>
                    <a:pt x="8078" y="5544"/>
                  </a:lnTo>
                  <a:lnTo>
                    <a:pt x="7662" y="5541"/>
                  </a:lnTo>
                  <a:lnTo>
                    <a:pt x="7252" y="5530"/>
                  </a:lnTo>
                  <a:lnTo>
                    <a:pt x="6849" y="5512"/>
                  </a:lnTo>
                  <a:lnTo>
                    <a:pt x="6450" y="5488"/>
                  </a:lnTo>
                  <a:lnTo>
                    <a:pt x="6060" y="5457"/>
                  </a:lnTo>
                  <a:lnTo>
                    <a:pt x="5676" y="5420"/>
                  </a:lnTo>
                  <a:lnTo>
                    <a:pt x="5301" y="5376"/>
                  </a:lnTo>
                  <a:lnTo>
                    <a:pt x="4934" y="5327"/>
                  </a:lnTo>
                  <a:lnTo>
                    <a:pt x="4577" y="5271"/>
                  </a:lnTo>
                  <a:lnTo>
                    <a:pt x="4228" y="5210"/>
                  </a:lnTo>
                  <a:lnTo>
                    <a:pt x="3890" y="5143"/>
                  </a:lnTo>
                  <a:lnTo>
                    <a:pt x="3562" y="5071"/>
                  </a:lnTo>
                  <a:lnTo>
                    <a:pt x="3245" y="4994"/>
                  </a:lnTo>
                  <a:lnTo>
                    <a:pt x="2940" y="4911"/>
                  </a:lnTo>
                  <a:lnTo>
                    <a:pt x="2647" y="4824"/>
                  </a:lnTo>
                  <a:lnTo>
                    <a:pt x="2366" y="4733"/>
                  </a:lnTo>
                  <a:lnTo>
                    <a:pt x="2099" y="4636"/>
                  </a:lnTo>
                  <a:lnTo>
                    <a:pt x="1845" y="4536"/>
                  </a:lnTo>
                  <a:lnTo>
                    <a:pt x="1605" y="4431"/>
                  </a:lnTo>
                  <a:lnTo>
                    <a:pt x="1380" y="4322"/>
                  </a:lnTo>
                  <a:lnTo>
                    <a:pt x="1169" y="4210"/>
                  </a:lnTo>
                  <a:lnTo>
                    <a:pt x="975" y="4093"/>
                  </a:lnTo>
                  <a:lnTo>
                    <a:pt x="796" y="3974"/>
                  </a:lnTo>
                  <a:lnTo>
                    <a:pt x="635" y="3851"/>
                  </a:lnTo>
                  <a:lnTo>
                    <a:pt x="489" y="3725"/>
                  </a:lnTo>
                  <a:lnTo>
                    <a:pt x="362" y="3597"/>
                  </a:lnTo>
                  <a:lnTo>
                    <a:pt x="254" y="3464"/>
                  </a:lnTo>
                  <a:lnTo>
                    <a:pt x="163" y="3331"/>
                  </a:lnTo>
                  <a:lnTo>
                    <a:pt x="92" y="3194"/>
                  </a:lnTo>
                  <a:lnTo>
                    <a:pt x="41" y="3056"/>
                  </a:lnTo>
                  <a:lnTo>
                    <a:pt x="10" y="2915"/>
                  </a:lnTo>
                  <a:lnTo>
                    <a:pt x="0" y="2772"/>
                  </a:lnTo>
                  <a:lnTo>
                    <a:pt x="10" y="2630"/>
                  </a:lnTo>
                  <a:lnTo>
                    <a:pt x="41" y="2489"/>
                  </a:lnTo>
                  <a:lnTo>
                    <a:pt x="92" y="2350"/>
                  </a:lnTo>
                  <a:lnTo>
                    <a:pt x="163" y="2214"/>
                  </a:lnTo>
                  <a:lnTo>
                    <a:pt x="254" y="2080"/>
                  </a:lnTo>
                  <a:lnTo>
                    <a:pt x="362" y="1949"/>
                  </a:lnTo>
                  <a:lnTo>
                    <a:pt x="489" y="1819"/>
                  </a:lnTo>
                  <a:lnTo>
                    <a:pt x="635" y="1694"/>
                  </a:lnTo>
                  <a:lnTo>
                    <a:pt x="796" y="1571"/>
                  </a:lnTo>
                  <a:lnTo>
                    <a:pt x="975" y="1451"/>
                  </a:lnTo>
                  <a:lnTo>
                    <a:pt x="1169" y="1335"/>
                  </a:lnTo>
                  <a:lnTo>
                    <a:pt x="1380" y="1223"/>
                  </a:lnTo>
                  <a:lnTo>
                    <a:pt x="1605" y="1114"/>
                  </a:lnTo>
                  <a:lnTo>
                    <a:pt x="1845" y="1010"/>
                  </a:lnTo>
                  <a:lnTo>
                    <a:pt x="2099" y="909"/>
                  </a:lnTo>
                  <a:lnTo>
                    <a:pt x="2366" y="813"/>
                  </a:lnTo>
                  <a:lnTo>
                    <a:pt x="2647" y="720"/>
                  </a:lnTo>
                  <a:lnTo>
                    <a:pt x="2940" y="633"/>
                  </a:lnTo>
                  <a:lnTo>
                    <a:pt x="3245" y="551"/>
                  </a:lnTo>
                  <a:lnTo>
                    <a:pt x="3562" y="473"/>
                  </a:lnTo>
                  <a:lnTo>
                    <a:pt x="3890" y="402"/>
                  </a:lnTo>
                  <a:lnTo>
                    <a:pt x="4228" y="335"/>
                  </a:lnTo>
                  <a:lnTo>
                    <a:pt x="4577" y="274"/>
                  </a:lnTo>
                  <a:lnTo>
                    <a:pt x="4934" y="219"/>
                  </a:lnTo>
                  <a:lnTo>
                    <a:pt x="5301" y="169"/>
                  </a:lnTo>
                  <a:lnTo>
                    <a:pt x="5676" y="125"/>
                  </a:lnTo>
                  <a:lnTo>
                    <a:pt x="6060" y="87"/>
                  </a:lnTo>
                  <a:lnTo>
                    <a:pt x="6450" y="56"/>
                  </a:lnTo>
                  <a:lnTo>
                    <a:pt x="6849" y="32"/>
                  </a:lnTo>
                  <a:lnTo>
                    <a:pt x="7252" y="15"/>
                  </a:lnTo>
                  <a:lnTo>
                    <a:pt x="7662" y="3"/>
                  </a:lnTo>
                  <a:lnTo>
                    <a:pt x="8078" y="0"/>
                  </a:lnTo>
                  <a:lnTo>
                    <a:pt x="8494" y="3"/>
                  </a:lnTo>
                  <a:lnTo>
                    <a:pt x="8904" y="15"/>
                  </a:lnTo>
                  <a:lnTo>
                    <a:pt x="9307" y="32"/>
                  </a:lnTo>
                  <a:lnTo>
                    <a:pt x="9706" y="56"/>
                  </a:lnTo>
                  <a:lnTo>
                    <a:pt x="10096" y="87"/>
                  </a:lnTo>
                  <a:lnTo>
                    <a:pt x="10480" y="125"/>
                  </a:lnTo>
                  <a:lnTo>
                    <a:pt x="10855" y="169"/>
                  </a:lnTo>
                  <a:lnTo>
                    <a:pt x="11222" y="219"/>
                  </a:lnTo>
                  <a:lnTo>
                    <a:pt x="11579" y="274"/>
                  </a:lnTo>
                  <a:lnTo>
                    <a:pt x="11928" y="335"/>
                  </a:lnTo>
                  <a:lnTo>
                    <a:pt x="12266" y="402"/>
                  </a:lnTo>
                  <a:lnTo>
                    <a:pt x="12594" y="473"/>
                  </a:lnTo>
                  <a:lnTo>
                    <a:pt x="12910" y="551"/>
                  </a:lnTo>
                  <a:lnTo>
                    <a:pt x="13216" y="633"/>
                  </a:lnTo>
                  <a:lnTo>
                    <a:pt x="13509" y="720"/>
                  </a:lnTo>
                  <a:lnTo>
                    <a:pt x="13790" y="813"/>
                  </a:lnTo>
                  <a:lnTo>
                    <a:pt x="14057" y="909"/>
                  </a:lnTo>
                  <a:lnTo>
                    <a:pt x="14311" y="1010"/>
                  </a:lnTo>
                  <a:lnTo>
                    <a:pt x="14551" y="1114"/>
                  </a:lnTo>
                  <a:lnTo>
                    <a:pt x="14776" y="1223"/>
                  </a:lnTo>
                  <a:lnTo>
                    <a:pt x="14987" y="1335"/>
                  </a:lnTo>
                  <a:lnTo>
                    <a:pt x="15181" y="1451"/>
                  </a:lnTo>
                  <a:lnTo>
                    <a:pt x="15360" y="1571"/>
                  </a:lnTo>
                  <a:lnTo>
                    <a:pt x="15521" y="1694"/>
                  </a:lnTo>
                  <a:lnTo>
                    <a:pt x="15667" y="1819"/>
                  </a:lnTo>
                  <a:lnTo>
                    <a:pt x="15794" y="1949"/>
                  </a:lnTo>
                  <a:lnTo>
                    <a:pt x="15902" y="2080"/>
                  </a:lnTo>
                  <a:lnTo>
                    <a:pt x="15993" y="2214"/>
                  </a:lnTo>
                  <a:lnTo>
                    <a:pt x="16064" y="2350"/>
                  </a:lnTo>
                  <a:lnTo>
                    <a:pt x="16115" y="2489"/>
                  </a:lnTo>
                  <a:lnTo>
                    <a:pt x="16146" y="2630"/>
                  </a:lnTo>
                  <a:lnTo>
                    <a:pt x="16156" y="2772"/>
                  </a:lnTo>
                  <a:close/>
                </a:path>
              </a:pathLst>
            </a:custGeom>
            <a:solidFill>
              <a:srgbClr val="007B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23" name="Freeform 33"/>
            <p:cNvSpPr>
              <a:spLocks/>
            </p:cNvSpPr>
            <p:nvPr/>
          </p:nvSpPr>
          <p:spPr bwMode="auto">
            <a:xfrm>
              <a:off x="2086" y="1940"/>
              <a:ext cx="256" cy="88"/>
            </a:xfrm>
            <a:custGeom>
              <a:avLst/>
              <a:gdLst>
                <a:gd name="T0" fmla="*/ 0 w 8177"/>
                <a:gd name="T1" fmla="*/ 0 h 2822"/>
                <a:gd name="T2" fmla="*/ 0 w 8177"/>
                <a:gd name="T3" fmla="*/ 0 h 2822"/>
                <a:gd name="T4" fmla="*/ 0 w 8177"/>
                <a:gd name="T5" fmla="*/ 0 h 2822"/>
                <a:gd name="T6" fmla="*/ 0 w 8177"/>
                <a:gd name="T7" fmla="*/ 0 h 2822"/>
                <a:gd name="T8" fmla="*/ 0 w 8177"/>
                <a:gd name="T9" fmla="*/ 0 h 2822"/>
                <a:gd name="T10" fmla="*/ 0 w 8177"/>
                <a:gd name="T11" fmla="*/ 0 h 2822"/>
                <a:gd name="T12" fmla="*/ 0 w 8177"/>
                <a:gd name="T13" fmla="*/ 0 h 2822"/>
                <a:gd name="T14" fmla="*/ 0 w 8177"/>
                <a:gd name="T15" fmla="*/ 0 h 2822"/>
                <a:gd name="T16" fmla="*/ 0 w 8177"/>
                <a:gd name="T17" fmla="*/ 0 h 2822"/>
                <a:gd name="T18" fmla="*/ 0 w 8177"/>
                <a:gd name="T19" fmla="*/ 0 h 2822"/>
                <a:gd name="T20" fmla="*/ 0 w 8177"/>
                <a:gd name="T21" fmla="*/ 0 h 2822"/>
                <a:gd name="T22" fmla="*/ 0 w 8177"/>
                <a:gd name="T23" fmla="*/ 0 h 2822"/>
                <a:gd name="T24" fmla="*/ 0 w 8177"/>
                <a:gd name="T25" fmla="*/ 0 h 2822"/>
                <a:gd name="T26" fmla="*/ 0 w 8177"/>
                <a:gd name="T27" fmla="*/ 0 h 2822"/>
                <a:gd name="T28" fmla="*/ 0 w 8177"/>
                <a:gd name="T29" fmla="*/ 0 h 2822"/>
                <a:gd name="T30" fmla="*/ 0 w 8177"/>
                <a:gd name="T31" fmla="*/ 0 h 2822"/>
                <a:gd name="T32" fmla="*/ 0 w 8177"/>
                <a:gd name="T33" fmla="*/ 0 h 2822"/>
                <a:gd name="T34" fmla="*/ 0 w 8177"/>
                <a:gd name="T35" fmla="*/ 0 h 2822"/>
                <a:gd name="T36" fmla="*/ 0 w 8177"/>
                <a:gd name="T37" fmla="*/ 0 h 2822"/>
                <a:gd name="T38" fmla="*/ 0 w 8177"/>
                <a:gd name="T39" fmla="*/ 0 h 2822"/>
                <a:gd name="T40" fmla="*/ 0 w 8177"/>
                <a:gd name="T41" fmla="*/ 0 h 2822"/>
                <a:gd name="T42" fmla="*/ 0 w 8177"/>
                <a:gd name="T43" fmla="*/ 0 h 2822"/>
                <a:gd name="T44" fmla="*/ 0 w 8177"/>
                <a:gd name="T45" fmla="*/ 0 h 2822"/>
                <a:gd name="T46" fmla="*/ 0 w 8177"/>
                <a:gd name="T47" fmla="*/ 0 h 2822"/>
                <a:gd name="T48" fmla="*/ 0 w 8177"/>
                <a:gd name="T49" fmla="*/ 0 h 2822"/>
                <a:gd name="T50" fmla="*/ 0 w 8177"/>
                <a:gd name="T51" fmla="*/ 0 h 2822"/>
                <a:gd name="T52" fmla="*/ 0 w 8177"/>
                <a:gd name="T53" fmla="*/ 0 h 2822"/>
                <a:gd name="T54" fmla="*/ 0 w 8177"/>
                <a:gd name="T55" fmla="*/ 0 h 2822"/>
                <a:gd name="T56" fmla="*/ 0 w 8177"/>
                <a:gd name="T57" fmla="*/ 0 h 2822"/>
                <a:gd name="T58" fmla="*/ 0 w 8177"/>
                <a:gd name="T59" fmla="*/ 0 h 2822"/>
                <a:gd name="T60" fmla="*/ 0 w 8177"/>
                <a:gd name="T61" fmla="*/ 0 h 2822"/>
                <a:gd name="T62" fmla="*/ 0 w 8177"/>
                <a:gd name="T63" fmla="*/ 0 h 2822"/>
                <a:gd name="T64" fmla="*/ 0 w 8177"/>
                <a:gd name="T65" fmla="*/ 0 h 2822"/>
                <a:gd name="T66" fmla="*/ 0 w 8177"/>
                <a:gd name="T67" fmla="*/ 0 h 2822"/>
                <a:gd name="T68" fmla="*/ 0 w 8177"/>
                <a:gd name="T69" fmla="*/ 0 h 2822"/>
                <a:gd name="T70" fmla="*/ 0 w 8177"/>
                <a:gd name="T71" fmla="*/ 0 h 2822"/>
                <a:gd name="T72" fmla="*/ 0 w 8177"/>
                <a:gd name="T73" fmla="*/ 0 h 2822"/>
                <a:gd name="T74" fmla="*/ 0 w 8177"/>
                <a:gd name="T75" fmla="*/ 0 h 2822"/>
                <a:gd name="T76" fmla="*/ 0 w 8177"/>
                <a:gd name="T77" fmla="*/ 0 h 2822"/>
                <a:gd name="T78" fmla="*/ 0 w 8177"/>
                <a:gd name="T79" fmla="*/ 0 h 2822"/>
                <a:gd name="T80" fmla="*/ 0 w 8177"/>
                <a:gd name="T81" fmla="*/ 0 h 2822"/>
                <a:gd name="T82" fmla="*/ 0 w 8177"/>
                <a:gd name="T83" fmla="*/ 0 h 2822"/>
                <a:gd name="T84" fmla="*/ 0 w 8177"/>
                <a:gd name="T85" fmla="*/ 0 h 2822"/>
                <a:gd name="T86" fmla="*/ 0 w 8177"/>
                <a:gd name="T87" fmla="*/ 0 h 2822"/>
                <a:gd name="T88" fmla="*/ 0 w 8177"/>
                <a:gd name="T89" fmla="*/ 0 h 2822"/>
                <a:gd name="T90" fmla="*/ 0 w 8177"/>
                <a:gd name="T91" fmla="*/ 0 h 2822"/>
                <a:gd name="T92" fmla="*/ 0 w 8177"/>
                <a:gd name="T93" fmla="*/ 0 h 2822"/>
                <a:gd name="T94" fmla="*/ 0 w 8177"/>
                <a:gd name="T95" fmla="*/ 0 h 2822"/>
                <a:gd name="T96" fmla="*/ 0 w 8177"/>
                <a:gd name="T97" fmla="*/ 0 h 2822"/>
                <a:gd name="T98" fmla="*/ 0 w 8177"/>
                <a:gd name="T99" fmla="*/ 0 h 2822"/>
                <a:gd name="T100" fmla="*/ 0 w 8177"/>
                <a:gd name="T101" fmla="*/ 0 h 2822"/>
                <a:gd name="T102" fmla="*/ 0 w 8177"/>
                <a:gd name="T103" fmla="*/ 0 h 2822"/>
                <a:gd name="T104" fmla="*/ 0 w 8177"/>
                <a:gd name="T105" fmla="*/ 0 h 2822"/>
                <a:gd name="T106" fmla="*/ 0 w 8177"/>
                <a:gd name="T107" fmla="*/ 0 h 2822"/>
                <a:gd name="T108" fmla="*/ 0 w 8177"/>
                <a:gd name="T109" fmla="*/ 0 h 2822"/>
                <a:gd name="T110" fmla="*/ 0 w 8177"/>
                <a:gd name="T111" fmla="*/ 0 h 2822"/>
                <a:gd name="T112" fmla="*/ 0 w 8177"/>
                <a:gd name="T113" fmla="*/ 0 h 28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177"/>
                <a:gd name="T172" fmla="*/ 0 h 2822"/>
                <a:gd name="T173" fmla="*/ 8177 w 8177"/>
                <a:gd name="T174" fmla="*/ 2822 h 28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177" h="2822">
                  <a:moveTo>
                    <a:pt x="49" y="2822"/>
                  </a:moveTo>
                  <a:lnTo>
                    <a:pt x="49" y="2822"/>
                  </a:lnTo>
                  <a:lnTo>
                    <a:pt x="258" y="2821"/>
                  </a:lnTo>
                  <a:lnTo>
                    <a:pt x="466" y="2818"/>
                  </a:lnTo>
                  <a:lnTo>
                    <a:pt x="672" y="2814"/>
                  </a:lnTo>
                  <a:lnTo>
                    <a:pt x="876" y="2808"/>
                  </a:lnTo>
                  <a:lnTo>
                    <a:pt x="1079" y="2800"/>
                  </a:lnTo>
                  <a:lnTo>
                    <a:pt x="1281" y="2789"/>
                  </a:lnTo>
                  <a:lnTo>
                    <a:pt x="1482" y="2778"/>
                  </a:lnTo>
                  <a:lnTo>
                    <a:pt x="1680" y="2766"/>
                  </a:lnTo>
                  <a:lnTo>
                    <a:pt x="1877" y="2751"/>
                  </a:lnTo>
                  <a:lnTo>
                    <a:pt x="2072" y="2734"/>
                  </a:lnTo>
                  <a:lnTo>
                    <a:pt x="2265" y="2716"/>
                  </a:lnTo>
                  <a:lnTo>
                    <a:pt x="2456" y="2697"/>
                  </a:lnTo>
                  <a:lnTo>
                    <a:pt x="2645" y="2676"/>
                  </a:lnTo>
                  <a:lnTo>
                    <a:pt x="2832" y="2654"/>
                  </a:lnTo>
                  <a:lnTo>
                    <a:pt x="3017" y="2629"/>
                  </a:lnTo>
                  <a:lnTo>
                    <a:pt x="3200" y="2604"/>
                  </a:lnTo>
                  <a:lnTo>
                    <a:pt x="3380" y="2576"/>
                  </a:lnTo>
                  <a:lnTo>
                    <a:pt x="3558" y="2548"/>
                  </a:lnTo>
                  <a:lnTo>
                    <a:pt x="3734" y="2518"/>
                  </a:lnTo>
                  <a:lnTo>
                    <a:pt x="3908" y="2487"/>
                  </a:lnTo>
                  <a:lnTo>
                    <a:pt x="4078" y="2454"/>
                  </a:lnTo>
                  <a:lnTo>
                    <a:pt x="4247" y="2419"/>
                  </a:lnTo>
                  <a:lnTo>
                    <a:pt x="4413" y="2384"/>
                  </a:lnTo>
                  <a:lnTo>
                    <a:pt x="4576" y="2347"/>
                  </a:lnTo>
                  <a:lnTo>
                    <a:pt x="4736" y="2309"/>
                  </a:lnTo>
                  <a:lnTo>
                    <a:pt x="4893" y="2269"/>
                  </a:lnTo>
                  <a:lnTo>
                    <a:pt x="5049" y="2229"/>
                  </a:lnTo>
                  <a:lnTo>
                    <a:pt x="5200" y="2187"/>
                  </a:lnTo>
                  <a:lnTo>
                    <a:pt x="5275" y="2165"/>
                  </a:lnTo>
                  <a:lnTo>
                    <a:pt x="5348" y="2144"/>
                  </a:lnTo>
                  <a:lnTo>
                    <a:pt x="5422" y="2122"/>
                  </a:lnTo>
                  <a:lnTo>
                    <a:pt x="5495" y="2099"/>
                  </a:lnTo>
                  <a:lnTo>
                    <a:pt x="5566" y="2077"/>
                  </a:lnTo>
                  <a:lnTo>
                    <a:pt x="5637" y="2053"/>
                  </a:lnTo>
                  <a:lnTo>
                    <a:pt x="5707" y="2031"/>
                  </a:lnTo>
                  <a:lnTo>
                    <a:pt x="5776" y="2007"/>
                  </a:lnTo>
                  <a:lnTo>
                    <a:pt x="5845" y="1983"/>
                  </a:lnTo>
                  <a:lnTo>
                    <a:pt x="5912" y="1960"/>
                  </a:lnTo>
                  <a:lnTo>
                    <a:pt x="5979" y="1935"/>
                  </a:lnTo>
                  <a:lnTo>
                    <a:pt x="6045" y="1911"/>
                  </a:lnTo>
                  <a:lnTo>
                    <a:pt x="6110" y="1885"/>
                  </a:lnTo>
                  <a:lnTo>
                    <a:pt x="6174" y="1861"/>
                  </a:lnTo>
                  <a:lnTo>
                    <a:pt x="6238" y="1835"/>
                  </a:lnTo>
                  <a:lnTo>
                    <a:pt x="6300" y="1809"/>
                  </a:lnTo>
                  <a:lnTo>
                    <a:pt x="6362" y="1783"/>
                  </a:lnTo>
                  <a:lnTo>
                    <a:pt x="6423" y="1757"/>
                  </a:lnTo>
                  <a:lnTo>
                    <a:pt x="6483" y="1730"/>
                  </a:lnTo>
                  <a:lnTo>
                    <a:pt x="6542" y="1704"/>
                  </a:lnTo>
                  <a:lnTo>
                    <a:pt x="6600" y="1676"/>
                  </a:lnTo>
                  <a:lnTo>
                    <a:pt x="6658" y="1650"/>
                  </a:lnTo>
                  <a:lnTo>
                    <a:pt x="6714" y="1622"/>
                  </a:lnTo>
                  <a:lnTo>
                    <a:pt x="6770" y="1594"/>
                  </a:lnTo>
                  <a:lnTo>
                    <a:pt x="6824" y="1566"/>
                  </a:lnTo>
                  <a:lnTo>
                    <a:pt x="6878" y="1538"/>
                  </a:lnTo>
                  <a:lnTo>
                    <a:pt x="6930" y="1509"/>
                  </a:lnTo>
                  <a:lnTo>
                    <a:pt x="6981" y="1480"/>
                  </a:lnTo>
                  <a:lnTo>
                    <a:pt x="7032" y="1452"/>
                  </a:lnTo>
                  <a:lnTo>
                    <a:pt x="7082" y="1422"/>
                  </a:lnTo>
                  <a:lnTo>
                    <a:pt x="7131" y="1393"/>
                  </a:lnTo>
                  <a:lnTo>
                    <a:pt x="7178" y="1363"/>
                  </a:lnTo>
                  <a:lnTo>
                    <a:pt x="7225" y="1334"/>
                  </a:lnTo>
                  <a:lnTo>
                    <a:pt x="7271" y="1303"/>
                  </a:lnTo>
                  <a:lnTo>
                    <a:pt x="7315" y="1272"/>
                  </a:lnTo>
                  <a:lnTo>
                    <a:pt x="7359" y="1242"/>
                  </a:lnTo>
                  <a:lnTo>
                    <a:pt x="7402" y="1211"/>
                  </a:lnTo>
                  <a:lnTo>
                    <a:pt x="7443" y="1181"/>
                  </a:lnTo>
                  <a:lnTo>
                    <a:pt x="7484" y="1149"/>
                  </a:lnTo>
                  <a:lnTo>
                    <a:pt x="7524" y="1118"/>
                  </a:lnTo>
                  <a:lnTo>
                    <a:pt x="7561" y="1086"/>
                  </a:lnTo>
                  <a:lnTo>
                    <a:pt x="7599" y="1054"/>
                  </a:lnTo>
                  <a:lnTo>
                    <a:pt x="7635" y="1022"/>
                  </a:lnTo>
                  <a:lnTo>
                    <a:pt x="7671" y="989"/>
                  </a:lnTo>
                  <a:lnTo>
                    <a:pt x="7705" y="956"/>
                  </a:lnTo>
                  <a:lnTo>
                    <a:pt x="7738" y="924"/>
                  </a:lnTo>
                  <a:lnTo>
                    <a:pt x="7770" y="891"/>
                  </a:lnTo>
                  <a:lnTo>
                    <a:pt x="7801" y="858"/>
                  </a:lnTo>
                  <a:lnTo>
                    <a:pt x="7831" y="824"/>
                  </a:lnTo>
                  <a:lnTo>
                    <a:pt x="7859" y="790"/>
                  </a:lnTo>
                  <a:lnTo>
                    <a:pt x="7886" y="757"/>
                  </a:lnTo>
                  <a:lnTo>
                    <a:pt x="7913" y="723"/>
                  </a:lnTo>
                  <a:lnTo>
                    <a:pt x="7937" y="688"/>
                  </a:lnTo>
                  <a:lnTo>
                    <a:pt x="7962" y="654"/>
                  </a:lnTo>
                  <a:lnTo>
                    <a:pt x="7984" y="619"/>
                  </a:lnTo>
                  <a:lnTo>
                    <a:pt x="8005" y="584"/>
                  </a:lnTo>
                  <a:lnTo>
                    <a:pt x="8026" y="549"/>
                  </a:lnTo>
                  <a:lnTo>
                    <a:pt x="8045" y="514"/>
                  </a:lnTo>
                  <a:lnTo>
                    <a:pt x="8063" y="478"/>
                  </a:lnTo>
                  <a:lnTo>
                    <a:pt x="8079" y="443"/>
                  </a:lnTo>
                  <a:lnTo>
                    <a:pt x="8095" y="407"/>
                  </a:lnTo>
                  <a:lnTo>
                    <a:pt x="8109" y="370"/>
                  </a:lnTo>
                  <a:lnTo>
                    <a:pt x="8121" y="335"/>
                  </a:lnTo>
                  <a:lnTo>
                    <a:pt x="8133" y="298"/>
                  </a:lnTo>
                  <a:lnTo>
                    <a:pt x="8143" y="261"/>
                  </a:lnTo>
                  <a:lnTo>
                    <a:pt x="8152" y="225"/>
                  </a:lnTo>
                  <a:lnTo>
                    <a:pt x="8160" y="187"/>
                  </a:lnTo>
                  <a:lnTo>
                    <a:pt x="8166" y="150"/>
                  </a:lnTo>
                  <a:lnTo>
                    <a:pt x="8171" y="112"/>
                  </a:lnTo>
                  <a:lnTo>
                    <a:pt x="8174" y="76"/>
                  </a:lnTo>
                  <a:lnTo>
                    <a:pt x="8176" y="38"/>
                  </a:lnTo>
                  <a:lnTo>
                    <a:pt x="8177" y="0"/>
                  </a:lnTo>
                  <a:lnTo>
                    <a:pt x="8078" y="0"/>
                  </a:lnTo>
                  <a:lnTo>
                    <a:pt x="8077" y="35"/>
                  </a:lnTo>
                  <a:lnTo>
                    <a:pt x="8075" y="69"/>
                  </a:lnTo>
                  <a:lnTo>
                    <a:pt x="8072" y="102"/>
                  </a:lnTo>
                  <a:lnTo>
                    <a:pt x="8068" y="136"/>
                  </a:lnTo>
                  <a:lnTo>
                    <a:pt x="8063" y="169"/>
                  </a:lnTo>
                  <a:lnTo>
                    <a:pt x="8056" y="203"/>
                  </a:lnTo>
                  <a:lnTo>
                    <a:pt x="8048" y="237"/>
                  </a:lnTo>
                  <a:lnTo>
                    <a:pt x="8039" y="269"/>
                  </a:lnTo>
                  <a:lnTo>
                    <a:pt x="8029" y="303"/>
                  </a:lnTo>
                  <a:lnTo>
                    <a:pt x="8016" y="336"/>
                  </a:lnTo>
                  <a:lnTo>
                    <a:pt x="8003" y="369"/>
                  </a:lnTo>
                  <a:lnTo>
                    <a:pt x="7990" y="402"/>
                  </a:lnTo>
                  <a:lnTo>
                    <a:pt x="7974" y="436"/>
                  </a:lnTo>
                  <a:lnTo>
                    <a:pt x="7958" y="468"/>
                  </a:lnTo>
                  <a:lnTo>
                    <a:pt x="7940" y="501"/>
                  </a:lnTo>
                  <a:lnTo>
                    <a:pt x="7921" y="533"/>
                  </a:lnTo>
                  <a:lnTo>
                    <a:pt x="7902" y="566"/>
                  </a:lnTo>
                  <a:lnTo>
                    <a:pt x="7879" y="599"/>
                  </a:lnTo>
                  <a:lnTo>
                    <a:pt x="7857" y="631"/>
                  </a:lnTo>
                  <a:lnTo>
                    <a:pt x="7834" y="663"/>
                  </a:lnTo>
                  <a:lnTo>
                    <a:pt x="7809" y="695"/>
                  </a:lnTo>
                  <a:lnTo>
                    <a:pt x="7783" y="727"/>
                  </a:lnTo>
                  <a:lnTo>
                    <a:pt x="7756" y="760"/>
                  </a:lnTo>
                  <a:lnTo>
                    <a:pt x="7728" y="791"/>
                  </a:lnTo>
                  <a:lnTo>
                    <a:pt x="7698" y="823"/>
                  </a:lnTo>
                  <a:lnTo>
                    <a:pt x="7668" y="855"/>
                  </a:lnTo>
                  <a:lnTo>
                    <a:pt x="7636" y="886"/>
                  </a:lnTo>
                  <a:lnTo>
                    <a:pt x="7604" y="917"/>
                  </a:lnTo>
                  <a:lnTo>
                    <a:pt x="7569" y="948"/>
                  </a:lnTo>
                  <a:lnTo>
                    <a:pt x="7535" y="979"/>
                  </a:lnTo>
                  <a:lnTo>
                    <a:pt x="7498" y="1010"/>
                  </a:lnTo>
                  <a:lnTo>
                    <a:pt x="7462" y="1041"/>
                  </a:lnTo>
                  <a:lnTo>
                    <a:pt x="7423" y="1072"/>
                  </a:lnTo>
                  <a:lnTo>
                    <a:pt x="7384" y="1101"/>
                  </a:lnTo>
                  <a:lnTo>
                    <a:pt x="7344" y="1132"/>
                  </a:lnTo>
                  <a:lnTo>
                    <a:pt x="7302" y="1161"/>
                  </a:lnTo>
                  <a:lnTo>
                    <a:pt x="7260" y="1192"/>
                  </a:lnTo>
                  <a:lnTo>
                    <a:pt x="7216" y="1221"/>
                  </a:lnTo>
                  <a:lnTo>
                    <a:pt x="7171" y="1250"/>
                  </a:lnTo>
                  <a:lnTo>
                    <a:pt x="7125" y="1280"/>
                  </a:lnTo>
                  <a:lnTo>
                    <a:pt x="7080" y="1308"/>
                  </a:lnTo>
                  <a:lnTo>
                    <a:pt x="7032" y="1338"/>
                  </a:lnTo>
                  <a:lnTo>
                    <a:pt x="6983" y="1366"/>
                  </a:lnTo>
                  <a:lnTo>
                    <a:pt x="6933" y="1395"/>
                  </a:lnTo>
                  <a:lnTo>
                    <a:pt x="6883" y="1422"/>
                  </a:lnTo>
                  <a:lnTo>
                    <a:pt x="6831" y="1451"/>
                  </a:lnTo>
                  <a:lnTo>
                    <a:pt x="6779" y="1478"/>
                  </a:lnTo>
                  <a:lnTo>
                    <a:pt x="6725" y="1506"/>
                  </a:lnTo>
                  <a:lnTo>
                    <a:pt x="6670" y="1533"/>
                  </a:lnTo>
                  <a:lnTo>
                    <a:pt x="6615" y="1560"/>
                  </a:lnTo>
                  <a:lnTo>
                    <a:pt x="6559" y="1587"/>
                  </a:lnTo>
                  <a:lnTo>
                    <a:pt x="6502" y="1614"/>
                  </a:lnTo>
                  <a:lnTo>
                    <a:pt x="6444" y="1640"/>
                  </a:lnTo>
                  <a:lnTo>
                    <a:pt x="6384" y="1666"/>
                  </a:lnTo>
                  <a:lnTo>
                    <a:pt x="6324" y="1692"/>
                  </a:lnTo>
                  <a:lnTo>
                    <a:pt x="6264" y="1718"/>
                  </a:lnTo>
                  <a:lnTo>
                    <a:pt x="6201" y="1743"/>
                  </a:lnTo>
                  <a:lnTo>
                    <a:pt x="6139" y="1768"/>
                  </a:lnTo>
                  <a:lnTo>
                    <a:pt x="6075" y="1793"/>
                  </a:lnTo>
                  <a:lnTo>
                    <a:pt x="6011" y="1818"/>
                  </a:lnTo>
                  <a:lnTo>
                    <a:pt x="5946" y="1842"/>
                  </a:lnTo>
                  <a:lnTo>
                    <a:pt x="5880" y="1867"/>
                  </a:lnTo>
                  <a:lnTo>
                    <a:pt x="5813" y="1890"/>
                  </a:lnTo>
                  <a:lnTo>
                    <a:pt x="5745" y="1914"/>
                  </a:lnTo>
                  <a:lnTo>
                    <a:pt x="5676" y="1937"/>
                  </a:lnTo>
                  <a:lnTo>
                    <a:pt x="5607" y="1960"/>
                  </a:lnTo>
                  <a:lnTo>
                    <a:pt x="5536" y="1983"/>
                  </a:lnTo>
                  <a:lnTo>
                    <a:pt x="5465" y="2005"/>
                  </a:lnTo>
                  <a:lnTo>
                    <a:pt x="5393" y="2027"/>
                  </a:lnTo>
                  <a:lnTo>
                    <a:pt x="5321" y="2049"/>
                  </a:lnTo>
                  <a:lnTo>
                    <a:pt x="5248" y="2071"/>
                  </a:lnTo>
                  <a:lnTo>
                    <a:pt x="5174" y="2092"/>
                  </a:lnTo>
                  <a:lnTo>
                    <a:pt x="5023" y="2133"/>
                  </a:lnTo>
                  <a:lnTo>
                    <a:pt x="4870" y="2174"/>
                  </a:lnTo>
                  <a:lnTo>
                    <a:pt x="4713" y="2213"/>
                  </a:lnTo>
                  <a:lnTo>
                    <a:pt x="4554" y="2251"/>
                  </a:lnTo>
                  <a:lnTo>
                    <a:pt x="4391" y="2287"/>
                  </a:lnTo>
                  <a:lnTo>
                    <a:pt x="4227" y="2322"/>
                  </a:lnTo>
                  <a:lnTo>
                    <a:pt x="4060" y="2356"/>
                  </a:lnTo>
                  <a:lnTo>
                    <a:pt x="3889" y="2390"/>
                  </a:lnTo>
                  <a:lnTo>
                    <a:pt x="3718" y="2420"/>
                  </a:lnTo>
                  <a:lnTo>
                    <a:pt x="3542" y="2450"/>
                  </a:lnTo>
                  <a:lnTo>
                    <a:pt x="3365" y="2478"/>
                  </a:lnTo>
                  <a:lnTo>
                    <a:pt x="3185" y="2506"/>
                  </a:lnTo>
                  <a:lnTo>
                    <a:pt x="3004" y="2531"/>
                  </a:lnTo>
                  <a:lnTo>
                    <a:pt x="2820" y="2555"/>
                  </a:lnTo>
                  <a:lnTo>
                    <a:pt x="2634" y="2577"/>
                  </a:lnTo>
                  <a:lnTo>
                    <a:pt x="2446" y="2599"/>
                  </a:lnTo>
                  <a:lnTo>
                    <a:pt x="2255" y="2618"/>
                  </a:lnTo>
                  <a:lnTo>
                    <a:pt x="2063" y="2635"/>
                  </a:lnTo>
                  <a:lnTo>
                    <a:pt x="1869" y="2652"/>
                  </a:lnTo>
                  <a:lnTo>
                    <a:pt x="1674" y="2667"/>
                  </a:lnTo>
                  <a:lnTo>
                    <a:pt x="1475" y="2680"/>
                  </a:lnTo>
                  <a:lnTo>
                    <a:pt x="1276" y="2692"/>
                  </a:lnTo>
                  <a:lnTo>
                    <a:pt x="1075" y="2701"/>
                  </a:lnTo>
                  <a:lnTo>
                    <a:pt x="873" y="2709"/>
                  </a:lnTo>
                  <a:lnTo>
                    <a:pt x="669" y="2715"/>
                  </a:lnTo>
                  <a:lnTo>
                    <a:pt x="464" y="2720"/>
                  </a:lnTo>
                  <a:lnTo>
                    <a:pt x="257" y="2722"/>
                  </a:lnTo>
                  <a:lnTo>
                    <a:pt x="49" y="2723"/>
                  </a:lnTo>
                  <a:lnTo>
                    <a:pt x="43" y="2723"/>
                  </a:lnTo>
                  <a:lnTo>
                    <a:pt x="38" y="2724"/>
                  </a:lnTo>
                  <a:lnTo>
                    <a:pt x="33" y="2725"/>
                  </a:lnTo>
                  <a:lnTo>
                    <a:pt x="28" y="2727"/>
                  </a:lnTo>
                  <a:lnTo>
                    <a:pt x="23" y="2729"/>
                  </a:lnTo>
                  <a:lnTo>
                    <a:pt x="19" y="2732"/>
                  </a:lnTo>
                  <a:lnTo>
                    <a:pt x="15" y="2735"/>
                  </a:lnTo>
                  <a:lnTo>
                    <a:pt x="12" y="2738"/>
                  </a:lnTo>
                  <a:lnTo>
                    <a:pt x="6" y="2746"/>
                  </a:lnTo>
                  <a:lnTo>
                    <a:pt x="3" y="2755"/>
                  </a:lnTo>
                  <a:lnTo>
                    <a:pt x="0" y="2763"/>
                  </a:lnTo>
                  <a:lnTo>
                    <a:pt x="0" y="2772"/>
                  </a:lnTo>
                  <a:lnTo>
                    <a:pt x="0" y="2782"/>
                  </a:lnTo>
                  <a:lnTo>
                    <a:pt x="3" y="2790"/>
                  </a:lnTo>
                  <a:lnTo>
                    <a:pt x="6" y="2800"/>
                  </a:lnTo>
                  <a:lnTo>
                    <a:pt x="12" y="2807"/>
                  </a:lnTo>
                  <a:lnTo>
                    <a:pt x="15" y="2810"/>
                  </a:lnTo>
                  <a:lnTo>
                    <a:pt x="19" y="2813"/>
                  </a:lnTo>
                  <a:lnTo>
                    <a:pt x="23" y="2816"/>
                  </a:lnTo>
                  <a:lnTo>
                    <a:pt x="28" y="2818"/>
                  </a:lnTo>
                  <a:lnTo>
                    <a:pt x="33" y="2820"/>
                  </a:lnTo>
                  <a:lnTo>
                    <a:pt x="38" y="2821"/>
                  </a:lnTo>
                  <a:lnTo>
                    <a:pt x="43" y="2822"/>
                  </a:lnTo>
                  <a:lnTo>
                    <a:pt x="49" y="2822"/>
                  </a:lnTo>
                  <a:close/>
                </a:path>
              </a:pathLst>
            </a:custGeom>
            <a:solidFill>
              <a:srgbClr val="8DCB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24" name="Freeform 34"/>
            <p:cNvSpPr>
              <a:spLocks/>
            </p:cNvSpPr>
            <p:nvPr/>
          </p:nvSpPr>
          <p:spPr bwMode="auto">
            <a:xfrm>
              <a:off x="1834" y="1938"/>
              <a:ext cx="254" cy="90"/>
            </a:xfrm>
            <a:custGeom>
              <a:avLst/>
              <a:gdLst>
                <a:gd name="T0" fmla="*/ 0 w 8128"/>
                <a:gd name="T1" fmla="*/ 0 h 2871"/>
                <a:gd name="T2" fmla="*/ 0 w 8128"/>
                <a:gd name="T3" fmla="*/ 0 h 2871"/>
                <a:gd name="T4" fmla="*/ 0 w 8128"/>
                <a:gd name="T5" fmla="*/ 0 h 2871"/>
                <a:gd name="T6" fmla="*/ 0 w 8128"/>
                <a:gd name="T7" fmla="*/ 0 h 2871"/>
                <a:gd name="T8" fmla="*/ 0 w 8128"/>
                <a:gd name="T9" fmla="*/ 0 h 2871"/>
                <a:gd name="T10" fmla="*/ 0 w 8128"/>
                <a:gd name="T11" fmla="*/ 0 h 2871"/>
                <a:gd name="T12" fmla="*/ 0 w 8128"/>
                <a:gd name="T13" fmla="*/ 0 h 2871"/>
                <a:gd name="T14" fmla="*/ 0 w 8128"/>
                <a:gd name="T15" fmla="*/ 0 h 2871"/>
                <a:gd name="T16" fmla="*/ 0 w 8128"/>
                <a:gd name="T17" fmla="*/ 0 h 2871"/>
                <a:gd name="T18" fmla="*/ 0 w 8128"/>
                <a:gd name="T19" fmla="*/ 0 h 2871"/>
                <a:gd name="T20" fmla="*/ 0 w 8128"/>
                <a:gd name="T21" fmla="*/ 0 h 2871"/>
                <a:gd name="T22" fmla="*/ 0 w 8128"/>
                <a:gd name="T23" fmla="*/ 0 h 2871"/>
                <a:gd name="T24" fmla="*/ 0 w 8128"/>
                <a:gd name="T25" fmla="*/ 0 h 2871"/>
                <a:gd name="T26" fmla="*/ 0 w 8128"/>
                <a:gd name="T27" fmla="*/ 0 h 2871"/>
                <a:gd name="T28" fmla="*/ 0 w 8128"/>
                <a:gd name="T29" fmla="*/ 0 h 2871"/>
                <a:gd name="T30" fmla="*/ 0 w 8128"/>
                <a:gd name="T31" fmla="*/ 0 h 2871"/>
                <a:gd name="T32" fmla="*/ 0 w 8128"/>
                <a:gd name="T33" fmla="*/ 0 h 2871"/>
                <a:gd name="T34" fmla="*/ 0 w 8128"/>
                <a:gd name="T35" fmla="*/ 0 h 2871"/>
                <a:gd name="T36" fmla="*/ 0 w 8128"/>
                <a:gd name="T37" fmla="*/ 0 h 2871"/>
                <a:gd name="T38" fmla="*/ 0 w 8128"/>
                <a:gd name="T39" fmla="*/ 0 h 2871"/>
                <a:gd name="T40" fmla="*/ 0 w 8128"/>
                <a:gd name="T41" fmla="*/ 0 h 2871"/>
                <a:gd name="T42" fmla="*/ 0 w 8128"/>
                <a:gd name="T43" fmla="*/ 0 h 2871"/>
                <a:gd name="T44" fmla="*/ 0 w 8128"/>
                <a:gd name="T45" fmla="*/ 0 h 2871"/>
                <a:gd name="T46" fmla="*/ 0 w 8128"/>
                <a:gd name="T47" fmla="*/ 0 h 2871"/>
                <a:gd name="T48" fmla="*/ 0 w 8128"/>
                <a:gd name="T49" fmla="*/ 0 h 2871"/>
                <a:gd name="T50" fmla="*/ 0 w 8128"/>
                <a:gd name="T51" fmla="*/ 0 h 2871"/>
                <a:gd name="T52" fmla="*/ 0 w 8128"/>
                <a:gd name="T53" fmla="*/ 0 h 2871"/>
                <a:gd name="T54" fmla="*/ 0 w 8128"/>
                <a:gd name="T55" fmla="*/ 0 h 2871"/>
                <a:gd name="T56" fmla="*/ 0 w 8128"/>
                <a:gd name="T57" fmla="*/ 0 h 2871"/>
                <a:gd name="T58" fmla="*/ 0 w 8128"/>
                <a:gd name="T59" fmla="*/ 0 h 2871"/>
                <a:gd name="T60" fmla="*/ 0 w 8128"/>
                <a:gd name="T61" fmla="*/ 0 h 2871"/>
                <a:gd name="T62" fmla="*/ 0 w 8128"/>
                <a:gd name="T63" fmla="*/ 0 h 2871"/>
                <a:gd name="T64" fmla="*/ 0 w 8128"/>
                <a:gd name="T65" fmla="*/ 0 h 2871"/>
                <a:gd name="T66" fmla="*/ 0 w 8128"/>
                <a:gd name="T67" fmla="*/ 0 h 2871"/>
                <a:gd name="T68" fmla="*/ 0 w 8128"/>
                <a:gd name="T69" fmla="*/ 0 h 2871"/>
                <a:gd name="T70" fmla="*/ 0 w 8128"/>
                <a:gd name="T71" fmla="*/ 0 h 2871"/>
                <a:gd name="T72" fmla="*/ 0 w 8128"/>
                <a:gd name="T73" fmla="*/ 0 h 2871"/>
                <a:gd name="T74" fmla="*/ 0 w 8128"/>
                <a:gd name="T75" fmla="*/ 0 h 2871"/>
                <a:gd name="T76" fmla="*/ 0 w 8128"/>
                <a:gd name="T77" fmla="*/ 0 h 2871"/>
                <a:gd name="T78" fmla="*/ 0 w 8128"/>
                <a:gd name="T79" fmla="*/ 0 h 2871"/>
                <a:gd name="T80" fmla="*/ 0 w 8128"/>
                <a:gd name="T81" fmla="*/ 0 h 2871"/>
                <a:gd name="T82" fmla="*/ 0 w 8128"/>
                <a:gd name="T83" fmla="*/ 0 h 2871"/>
                <a:gd name="T84" fmla="*/ 0 w 8128"/>
                <a:gd name="T85" fmla="*/ 0 h 2871"/>
                <a:gd name="T86" fmla="*/ 0 w 8128"/>
                <a:gd name="T87" fmla="*/ 0 h 2871"/>
                <a:gd name="T88" fmla="*/ 0 w 8128"/>
                <a:gd name="T89" fmla="*/ 0 h 2871"/>
                <a:gd name="T90" fmla="*/ 0 w 8128"/>
                <a:gd name="T91" fmla="*/ 0 h 2871"/>
                <a:gd name="T92" fmla="*/ 0 w 8128"/>
                <a:gd name="T93" fmla="*/ 0 h 2871"/>
                <a:gd name="T94" fmla="*/ 0 w 8128"/>
                <a:gd name="T95" fmla="*/ 0 h 2871"/>
                <a:gd name="T96" fmla="*/ 0 w 8128"/>
                <a:gd name="T97" fmla="*/ 0 h 2871"/>
                <a:gd name="T98" fmla="*/ 0 w 8128"/>
                <a:gd name="T99" fmla="*/ 0 h 2871"/>
                <a:gd name="T100" fmla="*/ 0 w 8128"/>
                <a:gd name="T101" fmla="*/ 0 h 2871"/>
                <a:gd name="T102" fmla="*/ 0 w 8128"/>
                <a:gd name="T103" fmla="*/ 0 h 2871"/>
                <a:gd name="T104" fmla="*/ 0 w 8128"/>
                <a:gd name="T105" fmla="*/ 0 h 2871"/>
                <a:gd name="T106" fmla="*/ 0 w 8128"/>
                <a:gd name="T107" fmla="*/ 0 h 2871"/>
                <a:gd name="T108" fmla="*/ 0 w 8128"/>
                <a:gd name="T109" fmla="*/ 0 h 2871"/>
                <a:gd name="T110" fmla="*/ 0 w 8128"/>
                <a:gd name="T111" fmla="*/ 0 h 2871"/>
                <a:gd name="T112" fmla="*/ 0 w 8128"/>
                <a:gd name="T113" fmla="*/ 0 h 28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128"/>
                <a:gd name="T172" fmla="*/ 0 h 2871"/>
                <a:gd name="T173" fmla="*/ 8128 w 8128"/>
                <a:gd name="T174" fmla="*/ 2871 h 287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128" h="2871">
                  <a:moveTo>
                    <a:pt x="0" y="49"/>
                  </a:moveTo>
                  <a:lnTo>
                    <a:pt x="0" y="49"/>
                  </a:lnTo>
                  <a:lnTo>
                    <a:pt x="1" y="87"/>
                  </a:lnTo>
                  <a:lnTo>
                    <a:pt x="3" y="125"/>
                  </a:lnTo>
                  <a:lnTo>
                    <a:pt x="6" y="161"/>
                  </a:lnTo>
                  <a:lnTo>
                    <a:pt x="11" y="199"/>
                  </a:lnTo>
                  <a:lnTo>
                    <a:pt x="17" y="236"/>
                  </a:lnTo>
                  <a:lnTo>
                    <a:pt x="24" y="274"/>
                  </a:lnTo>
                  <a:lnTo>
                    <a:pt x="34" y="310"/>
                  </a:lnTo>
                  <a:lnTo>
                    <a:pt x="44" y="347"/>
                  </a:lnTo>
                  <a:lnTo>
                    <a:pt x="55" y="384"/>
                  </a:lnTo>
                  <a:lnTo>
                    <a:pt x="68" y="419"/>
                  </a:lnTo>
                  <a:lnTo>
                    <a:pt x="82" y="456"/>
                  </a:lnTo>
                  <a:lnTo>
                    <a:pt x="98" y="492"/>
                  </a:lnTo>
                  <a:lnTo>
                    <a:pt x="114" y="527"/>
                  </a:lnTo>
                  <a:lnTo>
                    <a:pt x="132" y="563"/>
                  </a:lnTo>
                  <a:lnTo>
                    <a:pt x="151" y="598"/>
                  </a:lnTo>
                  <a:lnTo>
                    <a:pt x="172" y="633"/>
                  </a:lnTo>
                  <a:lnTo>
                    <a:pt x="193" y="668"/>
                  </a:lnTo>
                  <a:lnTo>
                    <a:pt x="215" y="703"/>
                  </a:lnTo>
                  <a:lnTo>
                    <a:pt x="240" y="737"/>
                  </a:lnTo>
                  <a:lnTo>
                    <a:pt x="264" y="771"/>
                  </a:lnTo>
                  <a:lnTo>
                    <a:pt x="291" y="806"/>
                  </a:lnTo>
                  <a:lnTo>
                    <a:pt x="318" y="839"/>
                  </a:lnTo>
                  <a:lnTo>
                    <a:pt x="346" y="873"/>
                  </a:lnTo>
                  <a:lnTo>
                    <a:pt x="376" y="907"/>
                  </a:lnTo>
                  <a:lnTo>
                    <a:pt x="407" y="940"/>
                  </a:lnTo>
                  <a:lnTo>
                    <a:pt x="439" y="973"/>
                  </a:lnTo>
                  <a:lnTo>
                    <a:pt x="472" y="1005"/>
                  </a:lnTo>
                  <a:lnTo>
                    <a:pt x="506" y="1038"/>
                  </a:lnTo>
                  <a:lnTo>
                    <a:pt x="542" y="1071"/>
                  </a:lnTo>
                  <a:lnTo>
                    <a:pt x="578" y="1103"/>
                  </a:lnTo>
                  <a:lnTo>
                    <a:pt x="615" y="1135"/>
                  </a:lnTo>
                  <a:lnTo>
                    <a:pt x="653" y="1167"/>
                  </a:lnTo>
                  <a:lnTo>
                    <a:pt x="693" y="1198"/>
                  </a:lnTo>
                  <a:lnTo>
                    <a:pt x="734" y="1230"/>
                  </a:lnTo>
                  <a:lnTo>
                    <a:pt x="775" y="1260"/>
                  </a:lnTo>
                  <a:lnTo>
                    <a:pt x="818" y="1291"/>
                  </a:lnTo>
                  <a:lnTo>
                    <a:pt x="862" y="1321"/>
                  </a:lnTo>
                  <a:lnTo>
                    <a:pt x="906" y="1352"/>
                  </a:lnTo>
                  <a:lnTo>
                    <a:pt x="952" y="1383"/>
                  </a:lnTo>
                  <a:lnTo>
                    <a:pt x="999" y="1412"/>
                  </a:lnTo>
                  <a:lnTo>
                    <a:pt x="1046" y="1442"/>
                  </a:lnTo>
                  <a:lnTo>
                    <a:pt x="1095" y="1471"/>
                  </a:lnTo>
                  <a:lnTo>
                    <a:pt x="1145" y="1501"/>
                  </a:lnTo>
                  <a:lnTo>
                    <a:pt x="1195" y="1529"/>
                  </a:lnTo>
                  <a:lnTo>
                    <a:pt x="1247" y="1558"/>
                  </a:lnTo>
                  <a:lnTo>
                    <a:pt x="1299" y="1587"/>
                  </a:lnTo>
                  <a:lnTo>
                    <a:pt x="1353" y="1615"/>
                  </a:lnTo>
                  <a:lnTo>
                    <a:pt x="1407" y="1643"/>
                  </a:lnTo>
                  <a:lnTo>
                    <a:pt x="1463" y="1671"/>
                  </a:lnTo>
                  <a:lnTo>
                    <a:pt x="1519" y="1699"/>
                  </a:lnTo>
                  <a:lnTo>
                    <a:pt x="1577" y="1725"/>
                  </a:lnTo>
                  <a:lnTo>
                    <a:pt x="1635" y="1753"/>
                  </a:lnTo>
                  <a:lnTo>
                    <a:pt x="1694" y="1779"/>
                  </a:lnTo>
                  <a:lnTo>
                    <a:pt x="1754" y="1806"/>
                  </a:lnTo>
                  <a:lnTo>
                    <a:pt x="1815" y="1832"/>
                  </a:lnTo>
                  <a:lnTo>
                    <a:pt x="1877" y="1858"/>
                  </a:lnTo>
                  <a:lnTo>
                    <a:pt x="1939" y="1884"/>
                  </a:lnTo>
                  <a:lnTo>
                    <a:pt x="2002" y="1910"/>
                  </a:lnTo>
                  <a:lnTo>
                    <a:pt x="2067" y="1934"/>
                  </a:lnTo>
                  <a:lnTo>
                    <a:pt x="2132" y="1960"/>
                  </a:lnTo>
                  <a:lnTo>
                    <a:pt x="2198" y="1984"/>
                  </a:lnTo>
                  <a:lnTo>
                    <a:pt x="2265" y="2009"/>
                  </a:lnTo>
                  <a:lnTo>
                    <a:pt x="2332" y="2032"/>
                  </a:lnTo>
                  <a:lnTo>
                    <a:pt x="2401" y="2056"/>
                  </a:lnTo>
                  <a:lnTo>
                    <a:pt x="2470" y="2080"/>
                  </a:lnTo>
                  <a:lnTo>
                    <a:pt x="2540" y="2102"/>
                  </a:lnTo>
                  <a:lnTo>
                    <a:pt x="2611" y="2126"/>
                  </a:lnTo>
                  <a:lnTo>
                    <a:pt x="2682" y="2148"/>
                  </a:lnTo>
                  <a:lnTo>
                    <a:pt x="2754" y="2171"/>
                  </a:lnTo>
                  <a:lnTo>
                    <a:pt x="2829" y="2193"/>
                  </a:lnTo>
                  <a:lnTo>
                    <a:pt x="2902" y="2214"/>
                  </a:lnTo>
                  <a:lnTo>
                    <a:pt x="2977" y="2236"/>
                  </a:lnTo>
                  <a:lnTo>
                    <a:pt x="3128" y="2278"/>
                  </a:lnTo>
                  <a:lnTo>
                    <a:pt x="3284" y="2318"/>
                  </a:lnTo>
                  <a:lnTo>
                    <a:pt x="3441" y="2358"/>
                  </a:lnTo>
                  <a:lnTo>
                    <a:pt x="3601" y="2396"/>
                  </a:lnTo>
                  <a:lnTo>
                    <a:pt x="3764" y="2433"/>
                  </a:lnTo>
                  <a:lnTo>
                    <a:pt x="3930" y="2468"/>
                  </a:lnTo>
                  <a:lnTo>
                    <a:pt x="4099" y="2503"/>
                  </a:lnTo>
                  <a:lnTo>
                    <a:pt x="4269" y="2536"/>
                  </a:lnTo>
                  <a:lnTo>
                    <a:pt x="4443" y="2567"/>
                  </a:lnTo>
                  <a:lnTo>
                    <a:pt x="4619" y="2597"/>
                  </a:lnTo>
                  <a:lnTo>
                    <a:pt x="4797" y="2625"/>
                  </a:lnTo>
                  <a:lnTo>
                    <a:pt x="4977" y="2653"/>
                  </a:lnTo>
                  <a:lnTo>
                    <a:pt x="5160" y="2678"/>
                  </a:lnTo>
                  <a:lnTo>
                    <a:pt x="5345" y="2703"/>
                  </a:lnTo>
                  <a:lnTo>
                    <a:pt x="5532" y="2725"/>
                  </a:lnTo>
                  <a:lnTo>
                    <a:pt x="5721" y="2746"/>
                  </a:lnTo>
                  <a:lnTo>
                    <a:pt x="5912" y="2765"/>
                  </a:lnTo>
                  <a:lnTo>
                    <a:pt x="6105" y="2783"/>
                  </a:lnTo>
                  <a:lnTo>
                    <a:pt x="6300" y="2800"/>
                  </a:lnTo>
                  <a:lnTo>
                    <a:pt x="6497" y="2815"/>
                  </a:lnTo>
                  <a:lnTo>
                    <a:pt x="6695" y="2827"/>
                  </a:lnTo>
                  <a:lnTo>
                    <a:pt x="6896" y="2838"/>
                  </a:lnTo>
                  <a:lnTo>
                    <a:pt x="7098" y="2849"/>
                  </a:lnTo>
                  <a:lnTo>
                    <a:pt x="7301" y="2857"/>
                  </a:lnTo>
                  <a:lnTo>
                    <a:pt x="7505" y="2863"/>
                  </a:lnTo>
                  <a:lnTo>
                    <a:pt x="7711" y="2867"/>
                  </a:lnTo>
                  <a:lnTo>
                    <a:pt x="7920" y="2870"/>
                  </a:lnTo>
                  <a:lnTo>
                    <a:pt x="8128" y="2871"/>
                  </a:lnTo>
                  <a:lnTo>
                    <a:pt x="8128" y="2772"/>
                  </a:lnTo>
                  <a:lnTo>
                    <a:pt x="7920" y="2771"/>
                  </a:lnTo>
                  <a:lnTo>
                    <a:pt x="7713" y="2769"/>
                  </a:lnTo>
                  <a:lnTo>
                    <a:pt x="7508" y="2764"/>
                  </a:lnTo>
                  <a:lnTo>
                    <a:pt x="7304" y="2758"/>
                  </a:lnTo>
                  <a:lnTo>
                    <a:pt x="7102" y="2750"/>
                  </a:lnTo>
                  <a:lnTo>
                    <a:pt x="6901" y="2741"/>
                  </a:lnTo>
                  <a:lnTo>
                    <a:pt x="6702" y="2729"/>
                  </a:lnTo>
                  <a:lnTo>
                    <a:pt x="6503" y="2716"/>
                  </a:lnTo>
                  <a:lnTo>
                    <a:pt x="6308" y="2701"/>
                  </a:lnTo>
                  <a:lnTo>
                    <a:pt x="6114" y="2684"/>
                  </a:lnTo>
                  <a:lnTo>
                    <a:pt x="5922" y="2667"/>
                  </a:lnTo>
                  <a:lnTo>
                    <a:pt x="5731" y="2648"/>
                  </a:lnTo>
                  <a:lnTo>
                    <a:pt x="5543" y="2626"/>
                  </a:lnTo>
                  <a:lnTo>
                    <a:pt x="5357" y="2604"/>
                  </a:lnTo>
                  <a:lnTo>
                    <a:pt x="5173" y="2580"/>
                  </a:lnTo>
                  <a:lnTo>
                    <a:pt x="4992" y="2555"/>
                  </a:lnTo>
                  <a:lnTo>
                    <a:pt x="4812" y="2527"/>
                  </a:lnTo>
                  <a:lnTo>
                    <a:pt x="4635" y="2499"/>
                  </a:lnTo>
                  <a:lnTo>
                    <a:pt x="4459" y="2469"/>
                  </a:lnTo>
                  <a:lnTo>
                    <a:pt x="4288" y="2439"/>
                  </a:lnTo>
                  <a:lnTo>
                    <a:pt x="4117" y="2405"/>
                  </a:lnTo>
                  <a:lnTo>
                    <a:pt x="3950" y="2371"/>
                  </a:lnTo>
                  <a:lnTo>
                    <a:pt x="3785" y="2336"/>
                  </a:lnTo>
                  <a:lnTo>
                    <a:pt x="3623" y="2300"/>
                  </a:lnTo>
                  <a:lnTo>
                    <a:pt x="3464" y="2262"/>
                  </a:lnTo>
                  <a:lnTo>
                    <a:pt x="3307" y="2223"/>
                  </a:lnTo>
                  <a:lnTo>
                    <a:pt x="3154" y="2182"/>
                  </a:lnTo>
                  <a:lnTo>
                    <a:pt x="3003" y="2141"/>
                  </a:lnTo>
                  <a:lnTo>
                    <a:pt x="2929" y="2120"/>
                  </a:lnTo>
                  <a:lnTo>
                    <a:pt x="2856" y="2098"/>
                  </a:lnTo>
                  <a:lnTo>
                    <a:pt x="2784" y="2076"/>
                  </a:lnTo>
                  <a:lnTo>
                    <a:pt x="2712" y="2054"/>
                  </a:lnTo>
                  <a:lnTo>
                    <a:pt x="2641" y="2032"/>
                  </a:lnTo>
                  <a:lnTo>
                    <a:pt x="2570" y="2009"/>
                  </a:lnTo>
                  <a:lnTo>
                    <a:pt x="2501" y="1986"/>
                  </a:lnTo>
                  <a:lnTo>
                    <a:pt x="2432" y="1963"/>
                  </a:lnTo>
                  <a:lnTo>
                    <a:pt x="2364" y="1939"/>
                  </a:lnTo>
                  <a:lnTo>
                    <a:pt x="2297" y="1916"/>
                  </a:lnTo>
                  <a:lnTo>
                    <a:pt x="2231" y="1891"/>
                  </a:lnTo>
                  <a:lnTo>
                    <a:pt x="2166" y="1867"/>
                  </a:lnTo>
                  <a:lnTo>
                    <a:pt x="2102" y="1842"/>
                  </a:lnTo>
                  <a:lnTo>
                    <a:pt x="2038" y="1817"/>
                  </a:lnTo>
                  <a:lnTo>
                    <a:pt x="1975" y="1792"/>
                  </a:lnTo>
                  <a:lnTo>
                    <a:pt x="1913" y="1767"/>
                  </a:lnTo>
                  <a:lnTo>
                    <a:pt x="1853" y="1741"/>
                  </a:lnTo>
                  <a:lnTo>
                    <a:pt x="1793" y="1715"/>
                  </a:lnTo>
                  <a:lnTo>
                    <a:pt x="1733" y="1689"/>
                  </a:lnTo>
                  <a:lnTo>
                    <a:pt x="1675" y="1663"/>
                  </a:lnTo>
                  <a:lnTo>
                    <a:pt x="1618" y="1636"/>
                  </a:lnTo>
                  <a:lnTo>
                    <a:pt x="1562" y="1609"/>
                  </a:lnTo>
                  <a:lnTo>
                    <a:pt x="1507" y="1582"/>
                  </a:lnTo>
                  <a:lnTo>
                    <a:pt x="1452" y="1555"/>
                  </a:lnTo>
                  <a:lnTo>
                    <a:pt x="1398" y="1527"/>
                  </a:lnTo>
                  <a:lnTo>
                    <a:pt x="1346" y="1500"/>
                  </a:lnTo>
                  <a:lnTo>
                    <a:pt x="1294" y="1471"/>
                  </a:lnTo>
                  <a:lnTo>
                    <a:pt x="1244" y="1444"/>
                  </a:lnTo>
                  <a:lnTo>
                    <a:pt x="1194" y="1415"/>
                  </a:lnTo>
                  <a:lnTo>
                    <a:pt x="1145" y="1387"/>
                  </a:lnTo>
                  <a:lnTo>
                    <a:pt x="1097" y="1357"/>
                  </a:lnTo>
                  <a:lnTo>
                    <a:pt x="1051" y="1329"/>
                  </a:lnTo>
                  <a:lnTo>
                    <a:pt x="1006" y="1299"/>
                  </a:lnTo>
                  <a:lnTo>
                    <a:pt x="961" y="1269"/>
                  </a:lnTo>
                  <a:lnTo>
                    <a:pt x="917" y="1241"/>
                  </a:lnTo>
                  <a:lnTo>
                    <a:pt x="875" y="1210"/>
                  </a:lnTo>
                  <a:lnTo>
                    <a:pt x="833" y="1181"/>
                  </a:lnTo>
                  <a:lnTo>
                    <a:pt x="792" y="1150"/>
                  </a:lnTo>
                  <a:lnTo>
                    <a:pt x="754" y="1121"/>
                  </a:lnTo>
                  <a:lnTo>
                    <a:pt x="715" y="1090"/>
                  </a:lnTo>
                  <a:lnTo>
                    <a:pt x="679" y="1059"/>
                  </a:lnTo>
                  <a:lnTo>
                    <a:pt x="642" y="1028"/>
                  </a:lnTo>
                  <a:lnTo>
                    <a:pt x="608" y="997"/>
                  </a:lnTo>
                  <a:lnTo>
                    <a:pt x="573" y="966"/>
                  </a:lnTo>
                  <a:lnTo>
                    <a:pt x="541" y="935"/>
                  </a:lnTo>
                  <a:lnTo>
                    <a:pt x="509" y="904"/>
                  </a:lnTo>
                  <a:lnTo>
                    <a:pt x="479" y="872"/>
                  </a:lnTo>
                  <a:lnTo>
                    <a:pt x="449" y="840"/>
                  </a:lnTo>
                  <a:lnTo>
                    <a:pt x="421" y="809"/>
                  </a:lnTo>
                  <a:lnTo>
                    <a:pt x="394" y="776"/>
                  </a:lnTo>
                  <a:lnTo>
                    <a:pt x="368" y="744"/>
                  </a:lnTo>
                  <a:lnTo>
                    <a:pt x="343" y="712"/>
                  </a:lnTo>
                  <a:lnTo>
                    <a:pt x="319" y="680"/>
                  </a:lnTo>
                  <a:lnTo>
                    <a:pt x="297" y="648"/>
                  </a:lnTo>
                  <a:lnTo>
                    <a:pt x="276" y="615"/>
                  </a:lnTo>
                  <a:lnTo>
                    <a:pt x="256" y="582"/>
                  </a:lnTo>
                  <a:lnTo>
                    <a:pt x="237" y="550"/>
                  </a:lnTo>
                  <a:lnTo>
                    <a:pt x="219" y="517"/>
                  </a:lnTo>
                  <a:lnTo>
                    <a:pt x="202" y="485"/>
                  </a:lnTo>
                  <a:lnTo>
                    <a:pt x="187" y="451"/>
                  </a:lnTo>
                  <a:lnTo>
                    <a:pt x="173" y="418"/>
                  </a:lnTo>
                  <a:lnTo>
                    <a:pt x="161" y="385"/>
                  </a:lnTo>
                  <a:lnTo>
                    <a:pt x="148" y="352"/>
                  </a:lnTo>
                  <a:lnTo>
                    <a:pt x="138" y="318"/>
                  </a:lnTo>
                  <a:lnTo>
                    <a:pt x="129" y="286"/>
                  </a:lnTo>
                  <a:lnTo>
                    <a:pt x="121" y="252"/>
                  </a:lnTo>
                  <a:lnTo>
                    <a:pt x="114" y="218"/>
                  </a:lnTo>
                  <a:lnTo>
                    <a:pt x="109" y="185"/>
                  </a:lnTo>
                  <a:lnTo>
                    <a:pt x="105" y="151"/>
                  </a:lnTo>
                  <a:lnTo>
                    <a:pt x="101" y="118"/>
                  </a:lnTo>
                  <a:lnTo>
                    <a:pt x="100" y="84"/>
                  </a:lnTo>
                  <a:lnTo>
                    <a:pt x="99" y="49"/>
                  </a:lnTo>
                  <a:lnTo>
                    <a:pt x="99" y="43"/>
                  </a:lnTo>
                  <a:lnTo>
                    <a:pt x="98" y="38"/>
                  </a:lnTo>
                  <a:lnTo>
                    <a:pt x="97" y="33"/>
                  </a:lnTo>
                  <a:lnTo>
                    <a:pt x="94" y="28"/>
                  </a:lnTo>
                  <a:lnTo>
                    <a:pt x="92" y="24"/>
                  </a:lnTo>
                  <a:lnTo>
                    <a:pt x="89" y="19"/>
                  </a:lnTo>
                  <a:lnTo>
                    <a:pt x="86" y="16"/>
                  </a:lnTo>
                  <a:lnTo>
                    <a:pt x="83" y="13"/>
                  </a:lnTo>
                  <a:lnTo>
                    <a:pt x="76" y="6"/>
                  </a:lnTo>
                  <a:lnTo>
                    <a:pt x="67" y="3"/>
                  </a:lnTo>
                  <a:lnTo>
                    <a:pt x="59" y="0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1" y="3"/>
                  </a:lnTo>
                  <a:lnTo>
                    <a:pt x="22" y="6"/>
                  </a:lnTo>
                  <a:lnTo>
                    <a:pt x="15" y="13"/>
                  </a:lnTo>
                  <a:lnTo>
                    <a:pt x="12" y="16"/>
                  </a:lnTo>
                  <a:lnTo>
                    <a:pt x="9" y="19"/>
                  </a:lnTo>
                  <a:lnTo>
                    <a:pt x="6" y="24"/>
                  </a:lnTo>
                  <a:lnTo>
                    <a:pt x="4" y="28"/>
                  </a:lnTo>
                  <a:lnTo>
                    <a:pt x="2" y="33"/>
                  </a:lnTo>
                  <a:lnTo>
                    <a:pt x="1" y="38"/>
                  </a:lnTo>
                  <a:lnTo>
                    <a:pt x="0" y="43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8DCB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25" name="Freeform 35"/>
            <p:cNvSpPr>
              <a:spLocks/>
            </p:cNvSpPr>
            <p:nvPr/>
          </p:nvSpPr>
          <p:spPr bwMode="auto">
            <a:xfrm>
              <a:off x="1834" y="1853"/>
              <a:ext cx="256" cy="87"/>
            </a:xfrm>
            <a:custGeom>
              <a:avLst/>
              <a:gdLst>
                <a:gd name="T0" fmla="*/ 0 w 8178"/>
                <a:gd name="T1" fmla="*/ 0 h 2822"/>
                <a:gd name="T2" fmla="*/ 0 w 8178"/>
                <a:gd name="T3" fmla="*/ 0 h 2822"/>
                <a:gd name="T4" fmla="*/ 0 w 8178"/>
                <a:gd name="T5" fmla="*/ 0 h 2822"/>
                <a:gd name="T6" fmla="*/ 0 w 8178"/>
                <a:gd name="T7" fmla="*/ 0 h 2822"/>
                <a:gd name="T8" fmla="*/ 0 w 8178"/>
                <a:gd name="T9" fmla="*/ 0 h 2822"/>
                <a:gd name="T10" fmla="*/ 0 w 8178"/>
                <a:gd name="T11" fmla="*/ 0 h 2822"/>
                <a:gd name="T12" fmla="*/ 0 w 8178"/>
                <a:gd name="T13" fmla="*/ 0 h 2822"/>
                <a:gd name="T14" fmla="*/ 0 w 8178"/>
                <a:gd name="T15" fmla="*/ 0 h 2822"/>
                <a:gd name="T16" fmla="*/ 0 w 8178"/>
                <a:gd name="T17" fmla="*/ 0 h 2822"/>
                <a:gd name="T18" fmla="*/ 0 w 8178"/>
                <a:gd name="T19" fmla="*/ 0 h 2822"/>
                <a:gd name="T20" fmla="*/ 0 w 8178"/>
                <a:gd name="T21" fmla="*/ 0 h 2822"/>
                <a:gd name="T22" fmla="*/ 0 w 8178"/>
                <a:gd name="T23" fmla="*/ 0 h 2822"/>
                <a:gd name="T24" fmla="*/ 0 w 8178"/>
                <a:gd name="T25" fmla="*/ 0 h 2822"/>
                <a:gd name="T26" fmla="*/ 0 w 8178"/>
                <a:gd name="T27" fmla="*/ 0 h 2822"/>
                <a:gd name="T28" fmla="*/ 0 w 8178"/>
                <a:gd name="T29" fmla="*/ 0 h 2822"/>
                <a:gd name="T30" fmla="*/ 0 w 8178"/>
                <a:gd name="T31" fmla="*/ 0 h 2822"/>
                <a:gd name="T32" fmla="*/ 0 w 8178"/>
                <a:gd name="T33" fmla="*/ 0 h 2822"/>
                <a:gd name="T34" fmla="*/ 0 w 8178"/>
                <a:gd name="T35" fmla="*/ 0 h 2822"/>
                <a:gd name="T36" fmla="*/ 0 w 8178"/>
                <a:gd name="T37" fmla="*/ 0 h 2822"/>
                <a:gd name="T38" fmla="*/ 0 w 8178"/>
                <a:gd name="T39" fmla="*/ 0 h 2822"/>
                <a:gd name="T40" fmla="*/ 0 w 8178"/>
                <a:gd name="T41" fmla="*/ 0 h 2822"/>
                <a:gd name="T42" fmla="*/ 0 w 8178"/>
                <a:gd name="T43" fmla="*/ 0 h 2822"/>
                <a:gd name="T44" fmla="*/ 0 w 8178"/>
                <a:gd name="T45" fmla="*/ 0 h 2822"/>
                <a:gd name="T46" fmla="*/ 0 w 8178"/>
                <a:gd name="T47" fmla="*/ 0 h 2822"/>
                <a:gd name="T48" fmla="*/ 0 w 8178"/>
                <a:gd name="T49" fmla="*/ 0 h 2822"/>
                <a:gd name="T50" fmla="*/ 0 w 8178"/>
                <a:gd name="T51" fmla="*/ 0 h 2822"/>
                <a:gd name="T52" fmla="*/ 0 w 8178"/>
                <a:gd name="T53" fmla="*/ 0 h 2822"/>
                <a:gd name="T54" fmla="*/ 0 w 8178"/>
                <a:gd name="T55" fmla="*/ 0 h 2822"/>
                <a:gd name="T56" fmla="*/ 0 w 8178"/>
                <a:gd name="T57" fmla="*/ 0 h 2822"/>
                <a:gd name="T58" fmla="*/ 0 w 8178"/>
                <a:gd name="T59" fmla="*/ 0 h 2822"/>
                <a:gd name="T60" fmla="*/ 0 w 8178"/>
                <a:gd name="T61" fmla="*/ 0 h 2822"/>
                <a:gd name="T62" fmla="*/ 0 w 8178"/>
                <a:gd name="T63" fmla="*/ 0 h 2822"/>
                <a:gd name="T64" fmla="*/ 0 w 8178"/>
                <a:gd name="T65" fmla="*/ 0 h 2822"/>
                <a:gd name="T66" fmla="*/ 0 w 8178"/>
                <a:gd name="T67" fmla="*/ 0 h 2822"/>
                <a:gd name="T68" fmla="*/ 0 w 8178"/>
                <a:gd name="T69" fmla="*/ 0 h 2822"/>
                <a:gd name="T70" fmla="*/ 0 w 8178"/>
                <a:gd name="T71" fmla="*/ 0 h 2822"/>
                <a:gd name="T72" fmla="*/ 0 w 8178"/>
                <a:gd name="T73" fmla="*/ 0 h 2822"/>
                <a:gd name="T74" fmla="*/ 0 w 8178"/>
                <a:gd name="T75" fmla="*/ 0 h 2822"/>
                <a:gd name="T76" fmla="*/ 0 w 8178"/>
                <a:gd name="T77" fmla="*/ 0 h 2822"/>
                <a:gd name="T78" fmla="*/ 0 w 8178"/>
                <a:gd name="T79" fmla="*/ 0 h 2822"/>
                <a:gd name="T80" fmla="*/ 0 w 8178"/>
                <a:gd name="T81" fmla="*/ 0 h 2822"/>
                <a:gd name="T82" fmla="*/ 0 w 8178"/>
                <a:gd name="T83" fmla="*/ 0 h 2822"/>
                <a:gd name="T84" fmla="*/ 0 w 8178"/>
                <a:gd name="T85" fmla="*/ 0 h 2822"/>
                <a:gd name="T86" fmla="*/ 0 w 8178"/>
                <a:gd name="T87" fmla="*/ 0 h 2822"/>
                <a:gd name="T88" fmla="*/ 0 w 8178"/>
                <a:gd name="T89" fmla="*/ 0 h 2822"/>
                <a:gd name="T90" fmla="*/ 0 w 8178"/>
                <a:gd name="T91" fmla="*/ 0 h 2822"/>
                <a:gd name="T92" fmla="*/ 0 w 8178"/>
                <a:gd name="T93" fmla="*/ 0 h 2822"/>
                <a:gd name="T94" fmla="*/ 0 w 8178"/>
                <a:gd name="T95" fmla="*/ 0 h 2822"/>
                <a:gd name="T96" fmla="*/ 0 w 8178"/>
                <a:gd name="T97" fmla="*/ 0 h 2822"/>
                <a:gd name="T98" fmla="*/ 0 w 8178"/>
                <a:gd name="T99" fmla="*/ 0 h 2822"/>
                <a:gd name="T100" fmla="*/ 0 w 8178"/>
                <a:gd name="T101" fmla="*/ 0 h 2822"/>
                <a:gd name="T102" fmla="*/ 0 w 8178"/>
                <a:gd name="T103" fmla="*/ 0 h 2822"/>
                <a:gd name="T104" fmla="*/ 0 w 8178"/>
                <a:gd name="T105" fmla="*/ 0 h 2822"/>
                <a:gd name="T106" fmla="*/ 0 w 8178"/>
                <a:gd name="T107" fmla="*/ 0 h 2822"/>
                <a:gd name="T108" fmla="*/ 0 w 8178"/>
                <a:gd name="T109" fmla="*/ 0 h 2822"/>
                <a:gd name="T110" fmla="*/ 0 w 8178"/>
                <a:gd name="T111" fmla="*/ 0 h 282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178"/>
                <a:gd name="T169" fmla="*/ 0 h 2822"/>
                <a:gd name="T170" fmla="*/ 8178 w 8178"/>
                <a:gd name="T171" fmla="*/ 2822 h 282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178" h="2822">
                  <a:moveTo>
                    <a:pt x="8128" y="0"/>
                  </a:moveTo>
                  <a:lnTo>
                    <a:pt x="8128" y="0"/>
                  </a:lnTo>
                  <a:lnTo>
                    <a:pt x="7920" y="1"/>
                  </a:lnTo>
                  <a:lnTo>
                    <a:pt x="7711" y="5"/>
                  </a:lnTo>
                  <a:lnTo>
                    <a:pt x="7505" y="9"/>
                  </a:lnTo>
                  <a:lnTo>
                    <a:pt x="7301" y="15"/>
                  </a:lnTo>
                  <a:lnTo>
                    <a:pt x="7098" y="23"/>
                  </a:lnTo>
                  <a:lnTo>
                    <a:pt x="6896" y="33"/>
                  </a:lnTo>
                  <a:lnTo>
                    <a:pt x="6695" y="44"/>
                  </a:lnTo>
                  <a:lnTo>
                    <a:pt x="6497" y="58"/>
                  </a:lnTo>
                  <a:lnTo>
                    <a:pt x="6300" y="72"/>
                  </a:lnTo>
                  <a:lnTo>
                    <a:pt x="6105" y="88"/>
                  </a:lnTo>
                  <a:lnTo>
                    <a:pt x="5912" y="106"/>
                  </a:lnTo>
                  <a:lnTo>
                    <a:pt x="5721" y="126"/>
                  </a:lnTo>
                  <a:lnTo>
                    <a:pt x="5532" y="147"/>
                  </a:lnTo>
                  <a:lnTo>
                    <a:pt x="5345" y="170"/>
                  </a:lnTo>
                  <a:lnTo>
                    <a:pt x="5160" y="193"/>
                  </a:lnTo>
                  <a:lnTo>
                    <a:pt x="4977" y="220"/>
                  </a:lnTo>
                  <a:lnTo>
                    <a:pt x="4797" y="246"/>
                  </a:lnTo>
                  <a:lnTo>
                    <a:pt x="4619" y="275"/>
                  </a:lnTo>
                  <a:lnTo>
                    <a:pt x="4443" y="305"/>
                  </a:lnTo>
                  <a:lnTo>
                    <a:pt x="4269" y="337"/>
                  </a:lnTo>
                  <a:lnTo>
                    <a:pt x="4099" y="369"/>
                  </a:lnTo>
                  <a:lnTo>
                    <a:pt x="3930" y="403"/>
                  </a:lnTo>
                  <a:lnTo>
                    <a:pt x="3764" y="439"/>
                  </a:lnTo>
                  <a:lnTo>
                    <a:pt x="3601" y="476"/>
                  </a:lnTo>
                  <a:lnTo>
                    <a:pt x="3441" y="514"/>
                  </a:lnTo>
                  <a:lnTo>
                    <a:pt x="3284" y="553"/>
                  </a:lnTo>
                  <a:lnTo>
                    <a:pt x="3128" y="594"/>
                  </a:lnTo>
                  <a:lnTo>
                    <a:pt x="2977" y="636"/>
                  </a:lnTo>
                  <a:lnTo>
                    <a:pt x="2829" y="679"/>
                  </a:lnTo>
                  <a:lnTo>
                    <a:pt x="2682" y="723"/>
                  </a:lnTo>
                  <a:lnTo>
                    <a:pt x="2611" y="746"/>
                  </a:lnTo>
                  <a:lnTo>
                    <a:pt x="2540" y="769"/>
                  </a:lnTo>
                  <a:lnTo>
                    <a:pt x="2470" y="793"/>
                  </a:lnTo>
                  <a:lnTo>
                    <a:pt x="2401" y="816"/>
                  </a:lnTo>
                  <a:lnTo>
                    <a:pt x="2332" y="839"/>
                  </a:lnTo>
                  <a:lnTo>
                    <a:pt x="2265" y="864"/>
                  </a:lnTo>
                  <a:lnTo>
                    <a:pt x="2198" y="887"/>
                  </a:lnTo>
                  <a:lnTo>
                    <a:pt x="2132" y="913"/>
                  </a:lnTo>
                  <a:lnTo>
                    <a:pt x="2067" y="937"/>
                  </a:lnTo>
                  <a:lnTo>
                    <a:pt x="2002" y="963"/>
                  </a:lnTo>
                  <a:lnTo>
                    <a:pt x="1939" y="988"/>
                  </a:lnTo>
                  <a:lnTo>
                    <a:pt x="1877" y="1014"/>
                  </a:lnTo>
                  <a:lnTo>
                    <a:pt x="1815" y="1039"/>
                  </a:lnTo>
                  <a:lnTo>
                    <a:pt x="1754" y="1066"/>
                  </a:lnTo>
                  <a:lnTo>
                    <a:pt x="1694" y="1092"/>
                  </a:lnTo>
                  <a:lnTo>
                    <a:pt x="1635" y="1119"/>
                  </a:lnTo>
                  <a:lnTo>
                    <a:pt x="1577" y="1146"/>
                  </a:lnTo>
                  <a:lnTo>
                    <a:pt x="1519" y="1174"/>
                  </a:lnTo>
                  <a:lnTo>
                    <a:pt x="1463" y="1201"/>
                  </a:lnTo>
                  <a:lnTo>
                    <a:pt x="1407" y="1229"/>
                  </a:lnTo>
                  <a:lnTo>
                    <a:pt x="1353" y="1256"/>
                  </a:lnTo>
                  <a:lnTo>
                    <a:pt x="1299" y="1285"/>
                  </a:lnTo>
                  <a:lnTo>
                    <a:pt x="1247" y="1313"/>
                  </a:lnTo>
                  <a:lnTo>
                    <a:pt x="1195" y="1342"/>
                  </a:lnTo>
                  <a:lnTo>
                    <a:pt x="1145" y="1372"/>
                  </a:lnTo>
                  <a:lnTo>
                    <a:pt x="1095" y="1400"/>
                  </a:lnTo>
                  <a:lnTo>
                    <a:pt x="1046" y="1430"/>
                  </a:lnTo>
                  <a:lnTo>
                    <a:pt x="999" y="1459"/>
                  </a:lnTo>
                  <a:lnTo>
                    <a:pt x="952" y="1490"/>
                  </a:lnTo>
                  <a:lnTo>
                    <a:pt x="906" y="1519"/>
                  </a:lnTo>
                  <a:lnTo>
                    <a:pt x="862" y="1550"/>
                  </a:lnTo>
                  <a:lnTo>
                    <a:pt x="818" y="1581"/>
                  </a:lnTo>
                  <a:lnTo>
                    <a:pt x="775" y="1611"/>
                  </a:lnTo>
                  <a:lnTo>
                    <a:pt x="734" y="1643"/>
                  </a:lnTo>
                  <a:lnTo>
                    <a:pt x="693" y="1673"/>
                  </a:lnTo>
                  <a:lnTo>
                    <a:pt x="653" y="1705"/>
                  </a:lnTo>
                  <a:lnTo>
                    <a:pt x="615" y="1737"/>
                  </a:lnTo>
                  <a:lnTo>
                    <a:pt x="578" y="1769"/>
                  </a:lnTo>
                  <a:lnTo>
                    <a:pt x="542" y="1801"/>
                  </a:lnTo>
                  <a:lnTo>
                    <a:pt x="506" y="1833"/>
                  </a:lnTo>
                  <a:lnTo>
                    <a:pt x="472" y="1866"/>
                  </a:lnTo>
                  <a:lnTo>
                    <a:pt x="439" y="1899"/>
                  </a:lnTo>
                  <a:lnTo>
                    <a:pt x="407" y="1932"/>
                  </a:lnTo>
                  <a:lnTo>
                    <a:pt x="376" y="1965"/>
                  </a:lnTo>
                  <a:lnTo>
                    <a:pt x="346" y="1999"/>
                  </a:lnTo>
                  <a:lnTo>
                    <a:pt x="318" y="2032"/>
                  </a:lnTo>
                  <a:lnTo>
                    <a:pt x="291" y="2066"/>
                  </a:lnTo>
                  <a:lnTo>
                    <a:pt x="264" y="2100"/>
                  </a:lnTo>
                  <a:lnTo>
                    <a:pt x="240" y="2134"/>
                  </a:lnTo>
                  <a:lnTo>
                    <a:pt x="215" y="2169"/>
                  </a:lnTo>
                  <a:lnTo>
                    <a:pt x="193" y="2203"/>
                  </a:lnTo>
                  <a:lnTo>
                    <a:pt x="172" y="2238"/>
                  </a:lnTo>
                  <a:lnTo>
                    <a:pt x="151" y="2274"/>
                  </a:lnTo>
                  <a:lnTo>
                    <a:pt x="132" y="2309"/>
                  </a:lnTo>
                  <a:lnTo>
                    <a:pt x="114" y="2344"/>
                  </a:lnTo>
                  <a:lnTo>
                    <a:pt x="98" y="2380"/>
                  </a:lnTo>
                  <a:lnTo>
                    <a:pt x="82" y="2416"/>
                  </a:lnTo>
                  <a:lnTo>
                    <a:pt x="68" y="2452"/>
                  </a:lnTo>
                  <a:lnTo>
                    <a:pt x="55" y="2489"/>
                  </a:lnTo>
                  <a:lnTo>
                    <a:pt x="44" y="2526"/>
                  </a:lnTo>
                  <a:lnTo>
                    <a:pt x="34" y="2561"/>
                  </a:lnTo>
                  <a:lnTo>
                    <a:pt x="24" y="2599"/>
                  </a:lnTo>
                  <a:lnTo>
                    <a:pt x="17" y="2636"/>
                  </a:lnTo>
                  <a:lnTo>
                    <a:pt x="11" y="2672"/>
                  </a:lnTo>
                  <a:lnTo>
                    <a:pt x="6" y="2710"/>
                  </a:lnTo>
                  <a:lnTo>
                    <a:pt x="3" y="2748"/>
                  </a:lnTo>
                  <a:lnTo>
                    <a:pt x="1" y="2785"/>
                  </a:lnTo>
                  <a:lnTo>
                    <a:pt x="0" y="2822"/>
                  </a:lnTo>
                  <a:lnTo>
                    <a:pt x="99" y="2822"/>
                  </a:lnTo>
                  <a:lnTo>
                    <a:pt x="100" y="2789"/>
                  </a:lnTo>
                  <a:lnTo>
                    <a:pt x="101" y="2754"/>
                  </a:lnTo>
                  <a:lnTo>
                    <a:pt x="105" y="2720"/>
                  </a:lnTo>
                  <a:lnTo>
                    <a:pt x="109" y="2687"/>
                  </a:lnTo>
                  <a:lnTo>
                    <a:pt x="114" y="2653"/>
                  </a:lnTo>
                  <a:lnTo>
                    <a:pt x="121" y="2619"/>
                  </a:lnTo>
                  <a:lnTo>
                    <a:pt x="129" y="2587"/>
                  </a:lnTo>
                  <a:lnTo>
                    <a:pt x="138" y="2553"/>
                  </a:lnTo>
                  <a:lnTo>
                    <a:pt x="148" y="2519"/>
                  </a:lnTo>
                  <a:lnTo>
                    <a:pt x="161" y="2487"/>
                  </a:lnTo>
                  <a:lnTo>
                    <a:pt x="173" y="2453"/>
                  </a:lnTo>
                  <a:lnTo>
                    <a:pt x="187" y="2421"/>
                  </a:lnTo>
                  <a:lnTo>
                    <a:pt x="202" y="2388"/>
                  </a:lnTo>
                  <a:lnTo>
                    <a:pt x="219" y="2354"/>
                  </a:lnTo>
                  <a:lnTo>
                    <a:pt x="237" y="2322"/>
                  </a:lnTo>
                  <a:lnTo>
                    <a:pt x="256" y="2289"/>
                  </a:lnTo>
                  <a:lnTo>
                    <a:pt x="275" y="2256"/>
                  </a:lnTo>
                  <a:lnTo>
                    <a:pt x="297" y="2224"/>
                  </a:lnTo>
                  <a:lnTo>
                    <a:pt x="319" y="2192"/>
                  </a:lnTo>
                  <a:lnTo>
                    <a:pt x="343" y="2160"/>
                  </a:lnTo>
                  <a:lnTo>
                    <a:pt x="368" y="2127"/>
                  </a:lnTo>
                  <a:lnTo>
                    <a:pt x="394" y="2095"/>
                  </a:lnTo>
                  <a:lnTo>
                    <a:pt x="421" y="2064"/>
                  </a:lnTo>
                  <a:lnTo>
                    <a:pt x="449" y="2031"/>
                  </a:lnTo>
                  <a:lnTo>
                    <a:pt x="479" y="2000"/>
                  </a:lnTo>
                  <a:lnTo>
                    <a:pt x="509" y="1968"/>
                  </a:lnTo>
                  <a:lnTo>
                    <a:pt x="541" y="1937"/>
                  </a:lnTo>
                  <a:lnTo>
                    <a:pt x="573" y="1906"/>
                  </a:lnTo>
                  <a:lnTo>
                    <a:pt x="608" y="1874"/>
                  </a:lnTo>
                  <a:lnTo>
                    <a:pt x="642" y="1844"/>
                  </a:lnTo>
                  <a:lnTo>
                    <a:pt x="679" y="1813"/>
                  </a:lnTo>
                  <a:lnTo>
                    <a:pt x="715" y="1782"/>
                  </a:lnTo>
                  <a:lnTo>
                    <a:pt x="754" y="1752"/>
                  </a:lnTo>
                  <a:lnTo>
                    <a:pt x="792" y="1721"/>
                  </a:lnTo>
                  <a:lnTo>
                    <a:pt x="833" y="1691"/>
                  </a:lnTo>
                  <a:lnTo>
                    <a:pt x="875" y="1661"/>
                  </a:lnTo>
                  <a:lnTo>
                    <a:pt x="917" y="1632"/>
                  </a:lnTo>
                  <a:lnTo>
                    <a:pt x="961" y="1602"/>
                  </a:lnTo>
                  <a:lnTo>
                    <a:pt x="1006" y="1572"/>
                  </a:lnTo>
                  <a:lnTo>
                    <a:pt x="1051" y="1543"/>
                  </a:lnTo>
                  <a:lnTo>
                    <a:pt x="1097" y="1514"/>
                  </a:lnTo>
                  <a:lnTo>
                    <a:pt x="1145" y="1486"/>
                  </a:lnTo>
                  <a:lnTo>
                    <a:pt x="1194" y="1457"/>
                  </a:lnTo>
                  <a:lnTo>
                    <a:pt x="1244" y="1429"/>
                  </a:lnTo>
                  <a:lnTo>
                    <a:pt x="1294" y="1400"/>
                  </a:lnTo>
                  <a:lnTo>
                    <a:pt x="1346" y="1372"/>
                  </a:lnTo>
                  <a:lnTo>
                    <a:pt x="1398" y="1344"/>
                  </a:lnTo>
                  <a:lnTo>
                    <a:pt x="1452" y="1317"/>
                  </a:lnTo>
                  <a:lnTo>
                    <a:pt x="1507" y="1290"/>
                  </a:lnTo>
                  <a:lnTo>
                    <a:pt x="1562" y="1263"/>
                  </a:lnTo>
                  <a:lnTo>
                    <a:pt x="1618" y="1236"/>
                  </a:lnTo>
                  <a:lnTo>
                    <a:pt x="1675" y="1208"/>
                  </a:lnTo>
                  <a:lnTo>
                    <a:pt x="1733" y="1183"/>
                  </a:lnTo>
                  <a:lnTo>
                    <a:pt x="1793" y="1156"/>
                  </a:lnTo>
                  <a:lnTo>
                    <a:pt x="1853" y="1131"/>
                  </a:lnTo>
                  <a:lnTo>
                    <a:pt x="1913" y="1104"/>
                  </a:lnTo>
                  <a:lnTo>
                    <a:pt x="1975" y="1080"/>
                  </a:lnTo>
                  <a:lnTo>
                    <a:pt x="2038" y="1055"/>
                  </a:lnTo>
                  <a:lnTo>
                    <a:pt x="2102" y="1029"/>
                  </a:lnTo>
                  <a:lnTo>
                    <a:pt x="2166" y="1005"/>
                  </a:lnTo>
                  <a:lnTo>
                    <a:pt x="2231" y="981"/>
                  </a:lnTo>
                  <a:lnTo>
                    <a:pt x="2297" y="957"/>
                  </a:lnTo>
                  <a:lnTo>
                    <a:pt x="2364" y="932"/>
                  </a:lnTo>
                  <a:lnTo>
                    <a:pt x="2432" y="909"/>
                  </a:lnTo>
                  <a:lnTo>
                    <a:pt x="2501" y="886"/>
                  </a:lnTo>
                  <a:lnTo>
                    <a:pt x="2570" y="863"/>
                  </a:lnTo>
                  <a:lnTo>
                    <a:pt x="2641" y="840"/>
                  </a:lnTo>
                  <a:lnTo>
                    <a:pt x="2712" y="818"/>
                  </a:lnTo>
                  <a:lnTo>
                    <a:pt x="2856" y="774"/>
                  </a:lnTo>
                  <a:lnTo>
                    <a:pt x="3003" y="731"/>
                  </a:lnTo>
                  <a:lnTo>
                    <a:pt x="3154" y="690"/>
                  </a:lnTo>
                  <a:lnTo>
                    <a:pt x="3307" y="649"/>
                  </a:lnTo>
                  <a:lnTo>
                    <a:pt x="3464" y="610"/>
                  </a:lnTo>
                  <a:lnTo>
                    <a:pt x="3623" y="572"/>
                  </a:lnTo>
                  <a:lnTo>
                    <a:pt x="3785" y="536"/>
                  </a:lnTo>
                  <a:lnTo>
                    <a:pt x="3950" y="500"/>
                  </a:lnTo>
                  <a:lnTo>
                    <a:pt x="4117" y="466"/>
                  </a:lnTo>
                  <a:lnTo>
                    <a:pt x="4288" y="434"/>
                  </a:lnTo>
                  <a:lnTo>
                    <a:pt x="4459" y="402"/>
                  </a:lnTo>
                  <a:lnTo>
                    <a:pt x="4635" y="373"/>
                  </a:lnTo>
                  <a:lnTo>
                    <a:pt x="4812" y="344"/>
                  </a:lnTo>
                  <a:lnTo>
                    <a:pt x="4992" y="317"/>
                  </a:lnTo>
                  <a:lnTo>
                    <a:pt x="5173" y="291"/>
                  </a:lnTo>
                  <a:lnTo>
                    <a:pt x="5357" y="268"/>
                  </a:lnTo>
                  <a:lnTo>
                    <a:pt x="5543" y="245"/>
                  </a:lnTo>
                  <a:lnTo>
                    <a:pt x="5731" y="224"/>
                  </a:lnTo>
                  <a:lnTo>
                    <a:pt x="5922" y="204"/>
                  </a:lnTo>
                  <a:lnTo>
                    <a:pt x="6114" y="187"/>
                  </a:lnTo>
                  <a:lnTo>
                    <a:pt x="6308" y="171"/>
                  </a:lnTo>
                  <a:lnTo>
                    <a:pt x="6503" y="155"/>
                  </a:lnTo>
                  <a:lnTo>
                    <a:pt x="6702" y="143"/>
                  </a:lnTo>
                  <a:lnTo>
                    <a:pt x="6901" y="131"/>
                  </a:lnTo>
                  <a:lnTo>
                    <a:pt x="7102" y="122"/>
                  </a:lnTo>
                  <a:lnTo>
                    <a:pt x="7304" y="114"/>
                  </a:lnTo>
                  <a:lnTo>
                    <a:pt x="7508" y="107"/>
                  </a:lnTo>
                  <a:lnTo>
                    <a:pt x="7713" y="103"/>
                  </a:lnTo>
                  <a:lnTo>
                    <a:pt x="7920" y="100"/>
                  </a:lnTo>
                  <a:lnTo>
                    <a:pt x="8128" y="99"/>
                  </a:lnTo>
                  <a:lnTo>
                    <a:pt x="8134" y="99"/>
                  </a:lnTo>
                  <a:lnTo>
                    <a:pt x="8139" y="98"/>
                  </a:lnTo>
                  <a:lnTo>
                    <a:pt x="8145" y="97"/>
                  </a:lnTo>
                  <a:lnTo>
                    <a:pt x="8149" y="95"/>
                  </a:lnTo>
                  <a:lnTo>
                    <a:pt x="8154" y="93"/>
                  </a:lnTo>
                  <a:lnTo>
                    <a:pt x="8158" y="90"/>
                  </a:lnTo>
                  <a:lnTo>
                    <a:pt x="8162" y="87"/>
                  </a:lnTo>
                  <a:lnTo>
                    <a:pt x="8166" y="84"/>
                  </a:lnTo>
                  <a:lnTo>
                    <a:pt x="8171" y="77"/>
                  </a:lnTo>
                  <a:lnTo>
                    <a:pt x="8175" y="69"/>
                  </a:lnTo>
                  <a:lnTo>
                    <a:pt x="8177" y="60"/>
                  </a:lnTo>
                  <a:lnTo>
                    <a:pt x="8178" y="50"/>
                  </a:lnTo>
                  <a:lnTo>
                    <a:pt x="8177" y="41"/>
                  </a:lnTo>
                  <a:lnTo>
                    <a:pt x="8175" y="32"/>
                  </a:lnTo>
                  <a:lnTo>
                    <a:pt x="8171" y="24"/>
                  </a:lnTo>
                  <a:lnTo>
                    <a:pt x="8166" y="16"/>
                  </a:lnTo>
                  <a:lnTo>
                    <a:pt x="8162" y="13"/>
                  </a:lnTo>
                  <a:lnTo>
                    <a:pt x="8158" y="10"/>
                  </a:lnTo>
                  <a:lnTo>
                    <a:pt x="8154" y="8"/>
                  </a:lnTo>
                  <a:lnTo>
                    <a:pt x="8149" y="5"/>
                  </a:lnTo>
                  <a:lnTo>
                    <a:pt x="8145" y="4"/>
                  </a:lnTo>
                  <a:lnTo>
                    <a:pt x="8139" y="1"/>
                  </a:lnTo>
                  <a:lnTo>
                    <a:pt x="8134" y="0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8DCB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26" name="Freeform 36"/>
            <p:cNvSpPr>
              <a:spLocks/>
            </p:cNvSpPr>
            <p:nvPr/>
          </p:nvSpPr>
          <p:spPr bwMode="auto">
            <a:xfrm>
              <a:off x="2088" y="1853"/>
              <a:ext cx="254" cy="87"/>
            </a:xfrm>
            <a:custGeom>
              <a:avLst/>
              <a:gdLst>
                <a:gd name="T0" fmla="*/ 0 w 8128"/>
                <a:gd name="T1" fmla="*/ 0 h 2822"/>
                <a:gd name="T2" fmla="*/ 0 w 8128"/>
                <a:gd name="T3" fmla="*/ 0 h 2822"/>
                <a:gd name="T4" fmla="*/ 0 w 8128"/>
                <a:gd name="T5" fmla="*/ 0 h 2822"/>
                <a:gd name="T6" fmla="*/ 0 w 8128"/>
                <a:gd name="T7" fmla="*/ 0 h 2822"/>
                <a:gd name="T8" fmla="*/ 0 w 8128"/>
                <a:gd name="T9" fmla="*/ 0 h 2822"/>
                <a:gd name="T10" fmla="*/ 0 w 8128"/>
                <a:gd name="T11" fmla="*/ 0 h 2822"/>
                <a:gd name="T12" fmla="*/ 0 w 8128"/>
                <a:gd name="T13" fmla="*/ 0 h 2822"/>
                <a:gd name="T14" fmla="*/ 0 w 8128"/>
                <a:gd name="T15" fmla="*/ 0 h 2822"/>
                <a:gd name="T16" fmla="*/ 0 w 8128"/>
                <a:gd name="T17" fmla="*/ 0 h 2822"/>
                <a:gd name="T18" fmla="*/ 0 w 8128"/>
                <a:gd name="T19" fmla="*/ 0 h 2822"/>
                <a:gd name="T20" fmla="*/ 0 w 8128"/>
                <a:gd name="T21" fmla="*/ 0 h 2822"/>
                <a:gd name="T22" fmla="*/ 0 w 8128"/>
                <a:gd name="T23" fmla="*/ 0 h 2822"/>
                <a:gd name="T24" fmla="*/ 0 w 8128"/>
                <a:gd name="T25" fmla="*/ 0 h 2822"/>
                <a:gd name="T26" fmla="*/ 0 w 8128"/>
                <a:gd name="T27" fmla="*/ 0 h 2822"/>
                <a:gd name="T28" fmla="*/ 0 w 8128"/>
                <a:gd name="T29" fmla="*/ 0 h 2822"/>
                <a:gd name="T30" fmla="*/ 0 w 8128"/>
                <a:gd name="T31" fmla="*/ 0 h 2822"/>
                <a:gd name="T32" fmla="*/ 0 w 8128"/>
                <a:gd name="T33" fmla="*/ 0 h 2822"/>
                <a:gd name="T34" fmla="*/ 0 w 8128"/>
                <a:gd name="T35" fmla="*/ 0 h 2822"/>
                <a:gd name="T36" fmla="*/ 0 w 8128"/>
                <a:gd name="T37" fmla="*/ 0 h 2822"/>
                <a:gd name="T38" fmla="*/ 0 w 8128"/>
                <a:gd name="T39" fmla="*/ 0 h 2822"/>
                <a:gd name="T40" fmla="*/ 0 w 8128"/>
                <a:gd name="T41" fmla="*/ 0 h 2822"/>
                <a:gd name="T42" fmla="*/ 0 w 8128"/>
                <a:gd name="T43" fmla="*/ 0 h 2822"/>
                <a:gd name="T44" fmla="*/ 0 w 8128"/>
                <a:gd name="T45" fmla="*/ 0 h 2822"/>
                <a:gd name="T46" fmla="*/ 0 w 8128"/>
                <a:gd name="T47" fmla="*/ 0 h 2822"/>
                <a:gd name="T48" fmla="*/ 0 w 8128"/>
                <a:gd name="T49" fmla="*/ 0 h 2822"/>
                <a:gd name="T50" fmla="*/ 0 w 8128"/>
                <a:gd name="T51" fmla="*/ 0 h 2822"/>
                <a:gd name="T52" fmla="*/ 0 w 8128"/>
                <a:gd name="T53" fmla="*/ 0 h 2822"/>
                <a:gd name="T54" fmla="*/ 0 w 8128"/>
                <a:gd name="T55" fmla="*/ 0 h 2822"/>
                <a:gd name="T56" fmla="*/ 0 w 8128"/>
                <a:gd name="T57" fmla="*/ 0 h 2822"/>
                <a:gd name="T58" fmla="*/ 0 w 8128"/>
                <a:gd name="T59" fmla="*/ 0 h 2822"/>
                <a:gd name="T60" fmla="*/ 0 w 8128"/>
                <a:gd name="T61" fmla="*/ 0 h 2822"/>
                <a:gd name="T62" fmla="*/ 0 w 8128"/>
                <a:gd name="T63" fmla="*/ 0 h 2822"/>
                <a:gd name="T64" fmla="*/ 0 w 8128"/>
                <a:gd name="T65" fmla="*/ 0 h 2822"/>
                <a:gd name="T66" fmla="*/ 0 w 8128"/>
                <a:gd name="T67" fmla="*/ 0 h 2822"/>
                <a:gd name="T68" fmla="*/ 0 w 8128"/>
                <a:gd name="T69" fmla="*/ 0 h 2822"/>
                <a:gd name="T70" fmla="*/ 0 w 8128"/>
                <a:gd name="T71" fmla="*/ 0 h 2822"/>
                <a:gd name="T72" fmla="*/ 0 w 8128"/>
                <a:gd name="T73" fmla="*/ 0 h 2822"/>
                <a:gd name="T74" fmla="*/ 0 w 8128"/>
                <a:gd name="T75" fmla="*/ 0 h 2822"/>
                <a:gd name="T76" fmla="*/ 0 w 8128"/>
                <a:gd name="T77" fmla="*/ 0 h 2822"/>
                <a:gd name="T78" fmla="*/ 0 w 8128"/>
                <a:gd name="T79" fmla="*/ 0 h 2822"/>
                <a:gd name="T80" fmla="*/ 0 w 8128"/>
                <a:gd name="T81" fmla="*/ 0 h 2822"/>
                <a:gd name="T82" fmla="*/ 0 w 8128"/>
                <a:gd name="T83" fmla="*/ 0 h 2822"/>
                <a:gd name="T84" fmla="*/ 0 w 8128"/>
                <a:gd name="T85" fmla="*/ 0 h 2822"/>
                <a:gd name="T86" fmla="*/ 0 w 8128"/>
                <a:gd name="T87" fmla="*/ 0 h 2822"/>
                <a:gd name="T88" fmla="*/ 0 w 8128"/>
                <a:gd name="T89" fmla="*/ 0 h 2822"/>
                <a:gd name="T90" fmla="*/ 0 w 8128"/>
                <a:gd name="T91" fmla="*/ 0 h 2822"/>
                <a:gd name="T92" fmla="*/ 0 w 8128"/>
                <a:gd name="T93" fmla="*/ 0 h 2822"/>
                <a:gd name="T94" fmla="*/ 0 w 8128"/>
                <a:gd name="T95" fmla="*/ 0 h 2822"/>
                <a:gd name="T96" fmla="*/ 0 w 8128"/>
                <a:gd name="T97" fmla="*/ 0 h 28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128"/>
                <a:gd name="T148" fmla="*/ 0 h 2822"/>
                <a:gd name="T149" fmla="*/ 8128 w 8128"/>
                <a:gd name="T150" fmla="*/ 2822 h 282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128" h="2822">
                  <a:moveTo>
                    <a:pt x="8128" y="2822"/>
                  </a:moveTo>
                  <a:lnTo>
                    <a:pt x="8127" y="2785"/>
                  </a:lnTo>
                  <a:lnTo>
                    <a:pt x="8125" y="2748"/>
                  </a:lnTo>
                  <a:lnTo>
                    <a:pt x="8122" y="2710"/>
                  </a:lnTo>
                  <a:lnTo>
                    <a:pt x="8117" y="2672"/>
                  </a:lnTo>
                  <a:lnTo>
                    <a:pt x="8111" y="2636"/>
                  </a:lnTo>
                  <a:lnTo>
                    <a:pt x="8103" y="2599"/>
                  </a:lnTo>
                  <a:lnTo>
                    <a:pt x="8094" y="2561"/>
                  </a:lnTo>
                  <a:lnTo>
                    <a:pt x="8084" y="2526"/>
                  </a:lnTo>
                  <a:lnTo>
                    <a:pt x="8072" y="2489"/>
                  </a:lnTo>
                  <a:lnTo>
                    <a:pt x="8060" y="2452"/>
                  </a:lnTo>
                  <a:lnTo>
                    <a:pt x="8046" y="2416"/>
                  </a:lnTo>
                  <a:lnTo>
                    <a:pt x="8030" y="2380"/>
                  </a:lnTo>
                  <a:lnTo>
                    <a:pt x="8014" y="2344"/>
                  </a:lnTo>
                  <a:lnTo>
                    <a:pt x="7996" y="2309"/>
                  </a:lnTo>
                  <a:lnTo>
                    <a:pt x="7977" y="2274"/>
                  </a:lnTo>
                  <a:lnTo>
                    <a:pt x="7956" y="2238"/>
                  </a:lnTo>
                  <a:lnTo>
                    <a:pt x="7935" y="2203"/>
                  </a:lnTo>
                  <a:lnTo>
                    <a:pt x="7913" y="2169"/>
                  </a:lnTo>
                  <a:lnTo>
                    <a:pt x="7888" y="2134"/>
                  </a:lnTo>
                  <a:lnTo>
                    <a:pt x="7864" y="2100"/>
                  </a:lnTo>
                  <a:lnTo>
                    <a:pt x="7837" y="2066"/>
                  </a:lnTo>
                  <a:lnTo>
                    <a:pt x="7810" y="2032"/>
                  </a:lnTo>
                  <a:lnTo>
                    <a:pt x="7782" y="1999"/>
                  </a:lnTo>
                  <a:lnTo>
                    <a:pt x="7752" y="1965"/>
                  </a:lnTo>
                  <a:lnTo>
                    <a:pt x="7721" y="1932"/>
                  </a:lnTo>
                  <a:lnTo>
                    <a:pt x="7689" y="1899"/>
                  </a:lnTo>
                  <a:lnTo>
                    <a:pt x="7656" y="1866"/>
                  </a:lnTo>
                  <a:lnTo>
                    <a:pt x="7622" y="1833"/>
                  </a:lnTo>
                  <a:lnTo>
                    <a:pt x="7586" y="1801"/>
                  </a:lnTo>
                  <a:lnTo>
                    <a:pt x="7550" y="1769"/>
                  </a:lnTo>
                  <a:lnTo>
                    <a:pt x="7512" y="1737"/>
                  </a:lnTo>
                  <a:lnTo>
                    <a:pt x="7475" y="1705"/>
                  </a:lnTo>
                  <a:lnTo>
                    <a:pt x="7435" y="1673"/>
                  </a:lnTo>
                  <a:lnTo>
                    <a:pt x="7394" y="1643"/>
                  </a:lnTo>
                  <a:lnTo>
                    <a:pt x="7353" y="1611"/>
                  </a:lnTo>
                  <a:lnTo>
                    <a:pt x="7310" y="1581"/>
                  </a:lnTo>
                  <a:lnTo>
                    <a:pt x="7266" y="1550"/>
                  </a:lnTo>
                  <a:lnTo>
                    <a:pt x="7222" y="1519"/>
                  </a:lnTo>
                  <a:lnTo>
                    <a:pt x="7176" y="1490"/>
                  </a:lnTo>
                  <a:lnTo>
                    <a:pt x="7129" y="1459"/>
                  </a:lnTo>
                  <a:lnTo>
                    <a:pt x="7082" y="1430"/>
                  </a:lnTo>
                  <a:lnTo>
                    <a:pt x="7033" y="1400"/>
                  </a:lnTo>
                  <a:lnTo>
                    <a:pt x="6983" y="1372"/>
                  </a:lnTo>
                  <a:lnTo>
                    <a:pt x="6932" y="1342"/>
                  </a:lnTo>
                  <a:lnTo>
                    <a:pt x="6881" y="1313"/>
                  </a:lnTo>
                  <a:lnTo>
                    <a:pt x="6829" y="1285"/>
                  </a:lnTo>
                  <a:lnTo>
                    <a:pt x="6775" y="1256"/>
                  </a:lnTo>
                  <a:lnTo>
                    <a:pt x="6721" y="1229"/>
                  </a:lnTo>
                  <a:lnTo>
                    <a:pt x="6665" y="1201"/>
                  </a:lnTo>
                  <a:lnTo>
                    <a:pt x="6609" y="1174"/>
                  </a:lnTo>
                  <a:lnTo>
                    <a:pt x="6551" y="1146"/>
                  </a:lnTo>
                  <a:lnTo>
                    <a:pt x="6493" y="1119"/>
                  </a:lnTo>
                  <a:lnTo>
                    <a:pt x="6434" y="1092"/>
                  </a:lnTo>
                  <a:lnTo>
                    <a:pt x="6374" y="1066"/>
                  </a:lnTo>
                  <a:lnTo>
                    <a:pt x="6313" y="1039"/>
                  </a:lnTo>
                  <a:lnTo>
                    <a:pt x="6251" y="1014"/>
                  </a:lnTo>
                  <a:lnTo>
                    <a:pt x="6189" y="988"/>
                  </a:lnTo>
                  <a:lnTo>
                    <a:pt x="6125" y="963"/>
                  </a:lnTo>
                  <a:lnTo>
                    <a:pt x="6061" y="937"/>
                  </a:lnTo>
                  <a:lnTo>
                    <a:pt x="5996" y="913"/>
                  </a:lnTo>
                  <a:lnTo>
                    <a:pt x="5930" y="887"/>
                  </a:lnTo>
                  <a:lnTo>
                    <a:pt x="5863" y="864"/>
                  </a:lnTo>
                  <a:lnTo>
                    <a:pt x="5796" y="839"/>
                  </a:lnTo>
                  <a:lnTo>
                    <a:pt x="5727" y="816"/>
                  </a:lnTo>
                  <a:lnTo>
                    <a:pt x="5658" y="793"/>
                  </a:lnTo>
                  <a:lnTo>
                    <a:pt x="5588" y="769"/>
                  </a:lnTo>
                  <a:lnTo>
                    <a:pt x="5517" y="746"/>
                  </a:lnTo>
                  <a:lnTo>
                    <a:pt x="5446" y="723"/>
                  </a:lnTo>
                  <a:lnTo>
                    <a:pt x="5299" y="679"/>
                  </a:lnTo>
                  <a:lnTo>
                    <a:pt x="5151" y="636"/>
                  </a:lnTo>
                  <a:lnTo>
                    <a:pt x="5000" y="594"/>
                  </a:lnTo>
                  <a:lnTo>
                    <a:pt x="4844" y="553"/>
                  </a:lnTo>
                  <a:lnTo>
                    <a:pt x="4687" y="514"/>
                  </a:lnTo>
                  <a:lnTo>
                    <a:pt x="4527" y="476"/>
                  </a:lnTo>
                  <a:lnTo>
                    <a:pt x="4364" y="439"/>
                  </a:lnTo>
                  <a:lnTo>
                    <a:pt x="4198" y="403"/>
                  </a:lnTo>
                  <a:lnTo>
                    <a:pt x="4029" y="369"/>
                  </a:lnTo>
                  <a:lnTo>
                    <a:pt x="3859" y="337"/>
                  </a:lnTo>
                  <a:lnTo>
                    <a:pt x="3685" y="305"/>
                  </a:lnTo>
                  <a:lnTo>
                    <a:pt x="3509" y="275"/>
                  </a:lnTo>
                  <a:lnTo>
                    <a:pt x="3331" y="246"/>
                  </a:lnTo>
                  <a:lnTo>
                    <a:pt x="3151" y="220"/>
                  </a:lnTo>
                  <a:lnTo>
                    <a:pt x="2968" y="193"/>
                  </a:lnTo>
                  <a:lnTo>
                    <a:pt x="2783" y="170"/>
                  </a:lnTo>
                  <a:lnTo>
                    <a:pt x="2596" y="147"/>
                  </a:lnTo>
                  <a:lnTo>
                    <a:pt x="2407" y="126"/>
                  </a:lnTo>
                  <a:lnTo>
                    <a:pt x="2216" y="106"/>
                  </a:lnTo>
                  <a:lnTo>
                    <a:pt x="2023" y="88"/>
                  </a:lnTo>
                  <a:lnTo>
                    <a:pt x="1828" y="72"/>
                  </a:lnTo>
                  <a:lnTo>
                    <a:pt x="1631" y="58"/>
                  </a:lnTo>
                  <a:lnTo>
                    <a:pt x="1433" y="44"/>
                  </a:lnTo>
                  <a:lnTo>
                    <a:pt x="1232" y="33"/>
                  </a:lnTo>
                  <a:lnTo>
                    <a:pt x="1030" y="23"/>
                  </a:lnTo>
                  <a:lnTo>
                    <a:pt x="827" y="15"/>
                  </a:lnTo>
                  <a:lnTo>
                    <a:pt x="623" y="9"/>
                  </a:lnTo>
                  <a:lnTo>
                    <a:pt x="417" y="5"/>
                  </a:lnTo>
                  <a:lnTo>
                    <a:pt x="209" y="1"/>
                  </a:lnTo>
                  <a:lnTo>
                    <a:pt x="0" y="0"/>
                  </a:lnTo>
                  <a:lnTo>
                    <a:pt x="0" y="99"/>
                  </a:lnTo>
                  <a:lnTo>
                    <a:pt x="208" y="100"/>
                  </a:lnTo>
                  <a:lnTo>
                    <a:pt x="415" y="103"/>
                  </a:lnTo>
                  <a:lnTo>
                    <a:pt x="620" y="107"/>
                  </a:lnTo>
                  <a:lnTo>
                    <a:pt x="824" y="114"/>
                  </a:lnTo>
                  <a:lnTo>
                    <a:pt x="1026" y="122"/>
                  </a:lnTo>
                  <a:lnTo>
                    <a:pt x="1227" y="131"/>
                  </a:lnTo>
                  <a:lnTo>
                    <a:pt x="1426" y="143"/>
                  </a:lnTo>
                  <a:lnTo>
                    <a:pt x="1625" y="155"/>
                  </a:lnTo>
                  <a:lnTo>
                    <a:pt x="1820" y="171"/>
                  </a:lnTo>
                  <a:lnTo>
                    <a:pt x="2014" y="187"/>
                  </a:lnTo>
                  <a:lnTo>
                    <a:pt x="2206" y="204"/>
                  </a:lnTo>
                  <a:lnTo>
                    <a:pt x="2397" y="224"/>
                  </a:lnTo>
                  <a:lnTo>
                    <a:pt x="2585" y="245"/>
                  </a:lnTo>
                  <a:lnTo>
                    <a:pt x="2771" y="268"/>
                  </a:lnTo>
                  <a:lnTo>
                    <a:pt x="2955" y="291"/>
                  </a:lnTo>
                  <a:lnTo>
                    <a:pt x="3136" y="317"/>
                  </a:lnTo>
                  <a:lnTo>
                    <a:pt x="3316" y="344"/>
                  </a:lnTo>
                  <a:lnTo>
                    <a:pt x="3493" y="373"/>
                  </a:lnTo>
                  <a:lnTo>
                    <a:pt x="3669" y="402"/>
                  </a:lnTo>
                  <a:lnTo>
                    <a:pt x="3840" y="434"/>
                  </a:lnTo>
                  <a:lnTo>
                    <a:pt x="4011" y="466"/>
                  </a:lnTo>
                  <a:lnTo>
                    <a:pt x="4178" y="500"/>
                  </a:lnTo>
                  <a:lnTo>
                    <a:pt x="4342" y="536"/>
                  </a:lnTo>
                  <a:lnTo>
                    <a:pt x="4505" y="572"/>
                  </a:lnTo>
                  <a:lnTo>
                    <a:pt x="4664" y="610"/>
                  </a:lnTo>
                  <a:lnTo>
                    <a:pt x="4821" y="649"/>
                  </a:lnTo>
                  <a:lnTo>
                    <a:pt x="4974" y="690"/>
                  </a:lnTo>
                  <a:lnTo>
                    <a:pt x="5125" y="731"/>
                  </a:lnTo>
                  <a:lnTo>
                    <a:pt x="5272" y="774"/>
                  </a:lnTo>
                  <a:lnTo>
                    <a:pt x="5416" y="818"/>
                  </a:lnTo>
                  <a:lnTo>
                    <a:pt x="5487" y="840"/>
                  </a:lnTo>
                  <a:lnTo>
                    <a:pt x="5558" y="863"/>
                  </a:lnTo>
                  <a:lnTo>
                    <a:pt x="5627" y="886"/>
                  </a:lnTo>
                  <a:lnTo>
                    <a:pt x="5696" y="909"/>
                  </a:lnTo>
                  <a:lnTo>
                    <a:pt x="5764" y="932"/>
                  </a:lnTo>
                  <a:lnTo>
                    <a:pt x="5831" y="957"/>
                  </a:lnTo>
                  <a:lnTo>
                    <a:pt x="5897" y="981"/>
                  </a:lnTo>
                  <a:lnTo>
                    <a:pt x="5962" y="1005"/>
                  </a:lnTo>
                  <a:lnTo>
                    <a:pt x="6026" y="1029"/>
                  </a:lnTo>
                  <a:lnTo>
                    <a:pt x="6090" y="1055"/>
                  </a:lnTo>
                  <a:lnTo>
                    <a:pt x="6153" y="1080"/>
                  </a:lnTo>
                  <a:lnTo>
                    <a:pt x="6215" y="1104"/>
                  </a:lnTo>
                  <a:lnTo>
                    <a:pt x="6275" y="1131"/>
                  </a:lnTo>
                  <a:lnTo>
                    <a:pt x="6335" y="1156"/>
                  </a:lnTo>
                  <a:lnTo>
                    <a:pt x="6395" y="1183"/>
                  </a:lnTo>
                  <a:lnTo>
                    <a:pt x="6453" y="1208"/>
                  </a:lnTo>
                  <a:lnTo>
                    <a:pt x="6510" y="1236"/>
                  </a:lnTo>
                  <a:lnTo>
                    <a:pt x="6566" y="1263"/>
                  </a:lnTo>
                  <a:lnTo>
                    <a:pt x="6621" y="1290"/>
                  </a:lnTo>
                  <a:lnTo>
                    <a:pt x="6676" y="1317"/>
                  </a:lnTo>
                  <a:lnTo>
                    <a:pt x="6730" y="1344"/>
                  </a:lnTo>
                  <a:lnTo>
                    <a:pt x="6782" y="1372"/>
                  </a:lnTo>
                  <a:lnTo>
                    <a:pt x="6834" y="1400"/>
                  </a:lnTo>
                  <a:lnTo>
                    <a:pt x="6884" y="1429"/>
                  </a:lnTo>
                  <a:lnTo>
                    <a:pt x="6934" y="1457"/>
                  </a:lnTo>
                  <a:lnTo>
                    <a:pt x="6983" y="1486"/>
                  </a:lnTo>
                  <a:lnTo>
                    <a:pt x="7031" y="1514"/>
                  </a:lnTo>
                  <a:lnTo>
                    <a:pt x="7076" y="1543"/>
                  </a:lnTo>
                  <a:lnTo>
                    <a:pt x="7122" y="1572"/>
                  </a:lnTo>
                  <a:lnTo>
                    <a:pt x="7167" y="1602"/>
                  </a:lnTo>
                  <a:lnTo>
                    <a:pt x="7211" y="1632"/>
                  </a:lnTo>
                  <a:lnTo>
                    <a:pt x="7253" y="1661"/>
                  </a:lnTo>
                  <a:lnTo>
                    <a:pt x="7295" y="1691"/>
                  </a:lnTo>
                  <a:lnTo>
                    <a:pt x="7335" y="1721"/>
                  </a:lnTo>
                  <a:lnTo>
                    <a:pt x="7374" y="1752"/>
                  </a:lnTo>
                  <a:lnTo>
                    <a:pt x="7413" y="1782"/>
                  </a:lnTo>
                  <a:lnTo>
                    <a:pt x="7449" y="1813"/>
                  </a:lnTo>
                  <a:lnTo>
                    <a:pt x="7486" y="1844"/>
                  </a:lnTo>
                  <a:lnTo>
                    <a:pt x="7520" y="1874"/>
                  </a:lnTo>
                  <a:lnTo>
                    <a:pt x="7555" y="1906"/>
                  </a:lnTo>
                  <a:lnTo>
                    <a:pt x="7587" y="1937"/>
                  </a:lnTo>
                  <a:lnTo>
                    <a:pt x="7619" y="1968"/>
                  </a:lnTo>
                  <a:lnTo>
                    <a:pt x="7649" y="2000"/>
                  </a:lnTo>
                  <a:lnTo>
                    <a:pt x="7679" y="2031"/>
                  </a:lnTo>
                  <a:lnTo>
                    <a:pt x="7707" y="2064"/>
                  </a:lnTo>
                  <a:lnTo>
                    <a:pt x="7734" y="2095"/>
                  </a:lnTo>
                  <a:lnTo>
                    <a:pt x="7760" y="2128"/>
                  </a:lnTo>
                  <a:lnTo>
                    <a:pt x="7785" y="2160"/>
                  </a:lnTo>
                  <a:lnTo>
                    <a:pt x="7808" y="2192"/>
                  </a:lnTo>
                  <a:lnTo>
                    <a:pt x="7830" y="2224"/>
                  </a:lnTo>
                  <a:lnTo>
                    <a:pt x="7853" y="2256"/>
                  </a:lnTo>
                  <a:lnTo>
                    <a:pt x="7872" y="2289"/>
                  </a:lnTo>
                  <a:lnTo>
                    <a:pt x="7891" y="2322"/>
                  </a:lnTo>
                  <a:lnTo>
                    <a:pt x="7909" y="2354"/>
                  </a:lnTo>
                  <a:lnTo>
                    <a:pt x="7925" y="2388"/>
                  </a:lnTo>
                  <a:lnTo>
                    <a:pt x="7941" y="2421"/>
                  </a:lnTo>
                  <a:lnTo>
                    <a:pt x="7954" y="2453"/>
                  </a:lnTo>
                  <a:lnTo>
                    <a:pt x="7967" y="2487"/>
                  </a:lnTo>
                  <a:lnTo>
                    <a:pt x="7980" y="2519"/>
                  </a:lnTo>
                  <a:lnTo>
                    <a:pt x="7990" y="2553"/>
                  </a:lnTo>
                  <a:lnTo>
                    <a:pt x="7999" y="2587"/>
                  </a:lnTo>
                  <a:lnTo>
                    <a:pt x="8007" y="2619"/>
                  </a:lnTo>
                  <a:lnTo>
                    <a:pt x="8014" y="2653"/>
                  </a:lnTo>
                  <a:lnTo>
                    <a:pt x="8019" y="2687"/>
                  </a:lnTo>
                  <a:lnTo>
                    <a:pt x="8023" y="2720"/>
                  </a:lnTo>
                  <a:lnTo>
                    <a:pt x="8026" y="2754"/>
                  </a:lnTo>
                  <a:lnTo>
                    <a:pt x="8028" y="2789"/>
                  </a:lnTo>
                  <a:lnTo>
                    <a:pt x="8029" y="2822"/>
                  </a:lnTo>
                  <a:lnTo>
                    <a:pt x="8128" y="2822"/>
                  </a:lnTo>
                  <a:close/>
                </a:path>
              </a:pathLst>
            </a:custGeom>
            <a:solidFill>
              <a:srgbClr val="8DCB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27" name="Freeform 37"/>
            <p:cNvSpPr>
              <a:spLocks/>
            </p:cNvSpPr>
            <p:nvPr/>
          </p:nvSpPr>
          <p:spPr bwMode="auto">
            <a:xfrm>
              <a:off x="1835" y="1762"/>
              <a:ext cx="506" cy="179"/>
            </a:xfrm>
            <a:custGeom>
              <a:avLst/>
              <a:gdLst>
                <a:gd name="T0" fmla="*/ 0 w 16185"/>
                <a:gd name="T1" fmla="*/ 0 h 5743"/>
                <a:gd name="T2" fmla="*/ 0 w 16185"/>
                <a:gd name="T3" fmla="*/ 0 h 5743"/>
                <a:gd name="T4" fmla="*/ 0 w 16185"/>
                <a:gd name="T5" fmla="*/ 0 h 5743"/>
                <a:gd name="T6" fmla="*/ 0 w 16185"/>
                <a:gd name="T7" fmla="*/ 0 h 5743"/>
                <a:gd name="T8" fmla="*/ 0 w 16185"/>
                <a:gd name="T9" fmla="*/ 0 h 57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85"/>
                <a:gd name="T16" fmla="*/ 0 h 5743"/>
                <a:gd name="T17" fmla="*/ 16185 w 16185"/>
                <a:gd name="T18" fmla="*/ 5743 h 57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85" h="5743">
                  <a:moveTo>
                    <a:pt x="0" y="0"/>
                  </a:moveTo>
                  <a:lnTo>
                    <a:pt x="0" y="5743"/>
                  </a:lnTo>
                  <a:lnTo>
                    <a:pt x="16182" y="5743"/>
                  </a:lnTo>
                  <a:lnTo>
                    <a:pt x="16185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BB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28" name="Freeform 38"/>
            <p:cNvSpPr>
              <a:spLocks/>
            </p:cNvSpPr>
            <p:nvPr/>
          </p:nvSpPr>
          <p:spPr bwMode="auto">
            <a:xfrm>
              <a:off x="1836" y="1671"/>
              <a:ext cx="504" cy="173"/>
            </a:xfrm>
            <a:custGeom>
              <a:avLst/>
              <a:gdLst>
                <a:gd name="T0" fmla="*/ 0 w 16156"/>
                <a:gd name="T1" fmla="*/ 0 h 5544"/>
                <a:gd name="T2" fmla="*/ 0 w 16156"/>
                <a:gd name="T3" fmla="*/ 0 h 5544"/>
                <a:gd name="T4" fmla="*/ 0 w 16156"/>
                <a:gd name="T5" fmla="*/ 0 h 5544"/>
                <a:gd name="T6" fmla="*/ 0 w 16156"/>
                <a:gd name="T7" fmla="*/ 0 h 5544"/>
                <a:gd name="T8" fmla="*/ 0 w 16156"/>
                <a:gd name="T9" fmla="*/ 0 h 5544"/>
                <a:gd name="T10" fmla="*/ 0 w 16156"/>
                <a:gd name="T11" fmla="*/ 0 h 5544"/>
                <a:gd name="T12" fmla="*/ 0 w 16156"/>
                <a:gd name="T13" fmla="*/ 0 h 5544"/>
                <a:gd name="T14" fmla="*/ 0 w 16156"/>
                <a:gd name="T15" fmla="*/ 0 h 5544"/>
                <a:gd name="T16" fmla="*/ 0 w 16156"/>
                <a:gd name="T17" fmla="*/ 0 h 5544"/>
                <a:gd name="T18" fmla="*/ 0 w 16156"/>
                <a:gd name="T19" fmla="*/ 0 h 5544"/>
                <a:gd name="T20" fmla="*/ 0 w 16156"/>
                <a:gd name="T21" fmla="*/ 0 h 5544"/>
                <a:gd name="T22" fmla="*/ 0 w 16156"/>
                <a:gd name="T23" fmla="*/ 0 h 5544"/>
                <a:gd name="T24" fmla="*/ 0 w 16156"/>
                <a:gd name="T25" fmla="*/ 0 h 5544"/>
                <a:gd name="T26" fmla="*/ 0 w 16156"/>
                <a:gd name="T27" fmla="*/ 0 h 5544"/>
                <a:gd name="T28" fmla="*/ 0 w 16156"/>
                <a:gd name="T29" fmla="*/ 0 h 5544"/>
                <a:gd name="T30" fmla="*/ 0 w 16156"/>
                <a:gd name="T31" fmla="*/ 0 h 5544"/>
                <a:gd name="T32" fmla="*/ 0 w 16156"/>
                <a:gd name="T33" fmla="*/ 0 h 5544"/>
                <a:gd name="T34" fmla="*/ 0 w 16156"/>
                <a:gd name="T35" fmla="*/ 0 h 5544"/>
                <a:gd name="T36" fmla="*/ 0 w 16156"/>
                <a:gd name="T37" fmla="*/ 0 h 5544"/>
                <a:gd name="T38" fmla="*/ 0 w 16156"/>
                <a:gd name="T39" fmla="*/ 0 h 5544"/>
                <a:gd name="T40" fmla="*/ 0 w 16156"/>
                <a:gd name="T41" fmla="*/ 0 h 5544"/>
                <a:gd name="T42" fmla="*/ 0 w 16156"/>
                <a:gd name="T43" fmla="*/ 0 h 5544"/>
                <a:gd name="T44" fmla="*/ 0 w 16156"/>
                <a:gd name="T45" fmla="*/ 0 h 5544"/>
                <a:gd name="T46" fmla="*/ 0 w 16156"/>
                <a:gd name="T47" fmla="*/ 0 h 5544"/>
                <a:gd name="T48" fmla="*/ 0 w 16156"/>
                <a:gd name="T49" fmla="*/ 0 h 5544"/>
                <a:gd name="T50" fmla="*/ 0 w 16156"/>
                <a:gd name="T51" fmla="*/ 0 h 5544"/>
                <a:gd name="T52" fmla="*/ 0 w 16156"/>
                <a:gd name="T53" fmla="*/ 0 h 5544"/>
                <a:gd name="T54" fmla="*/ 0 w 16156"/>
                <a:gd name="T55" fmla="*/ 0 h 5544"/>
                <a:gd name="T56" fmla="*/ 0 w 16156"/>
                <a:gd name="T57" fmla="*/ 0 h 5544"/>
                <a:gd name="T58" fmla="*/ 0 w 16156"/>
                <a:gd name="T59" fmla="*/ 0 h 5544"/>
                <a:gd name="T60" fmla="*/ 0 w 16156"/>
                <a:gd name="T61" fmla="*/ 0 h 5544"/>
                <a:gd name="T62" fmla="*/ 0 w 16156"/>
                <a:gd name="T63" fmla="*/ 0 h 5544"/>
                <a:gd name="T64" fmla="*/ 0 w 16156"/>
                <a:gd name="T65" fmla="*/ 0 h 5544"/>
                <a:gd name="T66" fmla="*/ 0 w 16156"/>
                <a:gd name="T67" fmla="*/ 0 h 5544"/>
                <a:gd name="T68" fmla="*/ 0 w 16156"/>
                <a:gd name="T69" fmla="*/ 0 h 5544"/>
                <a:gd name="T70" fmla="*/ 0 w 16156"/>
                <a:gd name="T71" fmla="*/ 0 h 5544"/>
                <a:gd name="T72" fmla="*/ 0 w 16156"/>
                <a:gd name="T73" fmla="*/ 0 h 5544"/>
                <a:gd name="T74" fmla="*/ 0 w 16156"/>
                <a:gd name="T75" fmla="*/ 0 h 5544"/>
                <a:gd name="T76" fmla="*/ 0 w 16156"/>
                <a:gd name="T77" fmla="*/ 0 h 5544"/>
                <a:gd name="T78" fmla="*/ 0 w 16156"/>
                <a:gd name="T79" fmla="*/ 0 h 5544"/>
                <a:gd name="T80" fmla="*/ 0 w 16156"/>
                <a:gd name="T81" fmla="*/ 0 h 5544"/>
                <a:gd name="T82" fmla="*/ 0 w 16156"/>
                <a:gd name="T83" fmla="*/ 0 h 5544"/>
                <a:gd name="T84" fmla="*/ 0 w 16156"/>
                <a:gd name="T85" fmla="*/ 0 h 55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156"/>
                <a:gd name="T130" fmla="*/ 0 h 5544"/>
                <a:gd name="T131" fmla="*/ 16156 w 16156"/>
                <a:gd name="T132" fmla="*/ 5544 h 55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156" h="5544">
                  <a:moveTo>
                    <a:pt x="16156" y="2772"/>
                  </a:moveTo>
                  <a:lnTo>
                    <a:pt x="16146" y="2915"/>
                  </a:lnTo>
                  <a:lnTo>
                    <a:pt x="16115" y="3055"/>
                  </a:lnTo>
                  <a:lnTo>
                    <a:pt x="16064" y="3194"/>
                  </a:lnTo>
                  <a:lnTo>
                    <a:pt x="15993" y="3331"/>
                  </a:lnTo>
                  <a:lnTo>
                    <a:pt x="15902" y="3464"/>
                  </a:lnTo>
                  <a:lnTo>
                    <a:pt x="15794" y="3596"/>
                  </a:lnTo>
                  <a:lnTo>
                    <a:pt x="15667" y="3725"/>
                  </a:lnTo>
                  <a:lnTo>
                    <a:pt x="15521" y="3850"/>
                  </a:lnTo>
                  <a:lnTo>
                    <a:pt x="15360" y="3974"/>
                  </a:lnTo>
                  <a:lnTo>
                    <a:pt x="15181" y="4093"/>
                  </a:lnTo>
                  <a:lnTo>
                    <a:pt x="14987" y="4209"/>
                  </a:lnTo>
                  <a:lnTo>
                    <a:pt x="14776" y="4321"/>
                  </a:lnTo>
                  <a:lnTo>
                    <a:pt x="14551" y="4431"/>
                  </a:lnTo>
                  <a:lnTo>
                    <a:pt x="14311" y="4536"/>
                  </a:lnTo>
                  <a:lnTo>
                    <a:pt x="14057" y="4635"/>
                  </a:lnTo>
                  <a:lnTo>
                    <a:pt x="13790" y="4732"/>
                  </a:lnTo>
                  <a:lnTo>
                    <a:pt x="13509" y="4824"/>
                  </a:lnTo>
                  <a:lnTo>
                    <a:pt x="13216" y="4911"/>
                  </a:lnTo>
                  <a:lnTo>
                    <a:pt x="12910" y="4993"/>
                  </a:lnTo>
                  <a:lnTo>
                    <a:pt x="12594" y="5071"/>
                  </a:lnTo>
                  <a:lnTo>
                    <a:pt x="12266" y="5143"/>
                  </a:lnTo>
                  <a:lnTo>
                    <a:pt x="11928" y="5209"/>
                  </a:lnTo>
                  <a:lnTo>
                    <a:pt x="11579" y="5271"/>
                  </a:lnTo>
                  <a:lnTo>
                    <a:pt x="11222" y="5327"/>
                  </a:lnTo>
                  <a:lnTo>
                    <a:pt x="10855" y="5376"/>
                  </a:lnTo>
                  <a:lnTo>
                    <a:pt x="10480" y="5419"/>
                  </a:lnTo>
                  <a:lnTo>
                    <a:pt x="10096" y="5457"/>
                  </a:lnTo>
                  <a:lnTo>
                    <a:pt x="9706" y="5488"/>
                  </a:lnTo>
                  <a:lnTo>
                    <a:pt x="9307" y="5512"/>
                  </a:lnTo>
                  <a:lnTo>
                    <a:pt x="8904" y="5529"/>
                  </a:lnTo>
                  <a:lnTo>
                    <a:pt x="8494" y="5541"/>
                  </a:lnTo>
                  <a:lnTo>
                    <a:pt x="8078" y="5544"/>
                  </a:lnTo>
                  <a:lnTo>
                    <a:pt x="7662" y="5541"/>
                  </a:lnTo>
                  <a:lnTo>
                    <a:pt x="7252" y="5529"/>
                  </a:lnTo>
                  <a:lnTo>
                    <a:pt x="6849" y="5512"/>
                  </a:lnTo>
                  <a:lnTo>
                    <a:pt x="6450" y="5488"/>
                  </a:lnTo>
                  <a:lnTo>
                    <a:pt x="6060" y="5457"/>
                  </a:lnTo>
                  <a:lnTo>
                    <a:pt x="5676" y="5419"/>
                  </a:lnTo>
                  <a:lnTo>
                    <a:pt x="5301" y="5376"/>
                  </a:lnTo>
                  <a:lnTo>
                    <a:pt x="4934" y="5327"/>
                  </a:lnTo>
                  <a:lnTo>
                    <a:pt x="4577" y="5271"/>
                  </a:lnTo>
                  <a:lnTo>
                    <a:pt x="4228" y="5209"/>
                  </a:lnTo>
                  <a:lnTo>
                    <a:pt x="3890" y="5143"/>
                  </a:lnTo>
                  <a:lnTo>
                    <a:pt x="3562" y="5071"/>
                  </a:lnTo>
                  <a:lnTo>
                    <a:pt x="3245" y="4993"/>
                  </a:lnTo>
                  <a:lnTo>
                    <a:pt x="2940" y="4911"/>
                  </a:lnTo>
                  <a:lnTo>
                    <a:pt x="2647" y="4824"/>
                  </a:lnTo>
                  <a:lnTo>
                    <a:pt x="2366" y="4732"/>
                  </a:lnTo>
                  <a:lnTo>
                    <a:pt x="2099" y="4635"/>
                  </a:lnTo>
                  <a:lnTo>
                    <a:pt x="1845" y="4536"/>
                  </a:lnTo>
                  <a:lnTo>
                    <a:pt x="1605" y="4431"/>
                  </a:lnTo>
                  <a:lnTo>
                    <a:pt x="1380" y="4321"/>
                  </a:lnTo>
                  <a:lnTo>
                    <a:pt x="1169" y="4209"/>
                  </a:lnTo>
                  <a:lnTo>
                    <a:pt x="975" y="4093"/>
                  </a:lnTo>
                  <a:lnTo>
                    <a:pt x="796" y="3974"/>
                  </a:lnTo>
                  <a:lnTo>
                    <a:pt x="635" y="3850"/>
                  </a:lnTo>
                  <a:lnTo>
                    <a:pt x="489" y="3725"/>
                  </a:lnTo>
                  <a:lnTo>
                    <a:pt x="362" y="3596"/>
                  </a:lnTo>
                  <a:lnTo>
                    <a:pt x="254" y="3464"/>
                  </a:lnTo>
                  <a:lnTo>
                    <a:pt x="163" y="3331"/>
                  </a:lnTo>
                  <a:lnTo>
                    <a:pt x="92" y="3194"/>
                  </a:lnTo>
                  <a:lnTo>
                    <a:pt x="41" y="3055"/>
                  </a:lnTo>
                  <a:lnTo>
                    <a:pt x="10" y="2915"/>
                  </a:lnTo>
                  <a:lnTo>
                    <a:pt x="0" y="2772"/>
                  </a:lnTo>
                  <a:lnTo>
                    <a:pt x="10" y="2629"/>
                  </a:lnTo>
                  <a:lnTo>
                    <a:pt x="41" y="2489"/>
                  </a:lnTo>
                  <a:lnTo>
                    <a:pt x="92" y="2350"/>
                  </a:lnTo>
                  <a:lnTo>
                    <a:pt x="163" y="2213"/>
                  </a:lnTo>
                  <a:lnTo>
                    <a:pt x="254" y="2080"/>
                  </a:lnTo>
                  <a:lnTo>
                    <a:pt x="362" y="1948"/>
                  </a:lnTo>
                  <a:lnTo>
                    <a:pt x="489" y="1819"/>
                  </a:lnTo>
                  <a:lnTo>
                    <a:pt x="635" y="1693"/>
                  </a:lnTo>
                  <a:lnTo>
                    <a:pt x="796" y="1570"/>
                  </a:lnTo>
                  <a:lnTo>
                    <a:pt x="975" y="1451"/>
                  </a:lnTo>
                  <a:lnTo>
                    <a:pt x="1169" y="1335"/>
                  </a:lnTo>
                  <a:lnTo>
                    <a:pt x="1380" y="1222"/>
                  </a:lnTo>
                  <a:lnTo>
                    <a:pt x="1605" y="1113"/>
                  </a:lnTo>
                  <a:lnTo>
                    <a:pt x="1845" y="1009"/>
                  </a:lnTo>
                  <a:lnTo>
                    <a:pt x="2099" y="908"/>
                  </a:lnTo>
                  <a:lnTo>
                    <a:pt x="2366" y="812"/>
                  </a:lnTo>
                  <a:lnTo>
                    <a:pt x="2647" y="720"/>
                  </a:lnTo>
                  <a:lnTo>
                    <a:pt x="2940" y="633"/>
                  </a:lnTo>
                  <a:lnTo>
                    <a:pt x="3245" y="551"/>
                  </a:lnTo>
                  <a:lnTo>
                    <a:pt x="3562" y="473"/>
                  </a:lnTo>
                  <a:lnTo>
                    <a:pt x="3890" y="402"/>
                  </a:lnTo>
                  <a:lnTo>
                    <a:pt x="4228" y="334"/>
                  </a:lnTo>
                  <a:lnTo>
                    <a:pt x="4577" y="273"/>
                  </a:lnTo>
                  <a:lnTo>
                    <a:pt x="4934" y="217"/>
                  </a:lnTo>
                  <a:lnTo>
                    <a:pt x="5301" y="168"/>
                  </a:lnTo>
                  <a:lnTo>
                    <a:pt x="5676" y="124"/>
                  </a:lnTo>
                  <a:lnTo>
                    <a:pt x="6060" y="87"/>
                  </a:lnTo>
                  <a:lnTo>
                    <a:pt x="6450" y="56"/>
                  </a:lnTo>
                  <a:lnTo>
                    <a:pt x="6849" y="32"/>
                  </a:lnTo>
                  <a:lnTo>
                    <a:pt x="7252" y="14"/>
                  </a:lnTo>
                  <a:lnTo>
                    <a:pt x="7662" y="3"/>
                  </a:lnTo>
                  <a:lnTo>
                    <a:pt x="8078" y="0"/>
                  </a:lnTo>
                  <a:lnTo>
                    <a:pt x="8494" y="3"/>
                  </a:lnTo>
                  <a:lnTo>
                    <a:pt x="8904" y="14"/>
                  </a:lnTo>
                  <a:lnTo>
                    <a:pt x="9307" y="32"/>
                  </a:lnTo>
                  <a:lnTo>
                    <a:pt x="9706" y="56"/>
                  </a:lnTo>
                  <a:lnTo>
                    <a:pt x="10096" y="87"/>
                  </a:lnTo>
                  <a:lnTo>
                    <a:pt x="10480" y="124"/>
                  </a:lnTo>
                  <a:lnTo>
                    <a:pt x="10855" y="168"/>
                  </a:lnTo>
                  <a:lnTo>
                    <a:pt x="11222" y="217"/>
                  </a:lnTo>
                  <a:lnTo>
                    <a:pt x="11579" y="273"/>
                  </a:lnTo>
                  <a:lnTo>
                    <a:pt x="11928" y="334"/>
                  </a:lnTo>
                  <a:lnTo>
                    <a:pt x="12266" y="402"/>
                  </a:lnTo>
                  <a:lnTo>
                    <a:pt x="12594" y="473"/>
                  </a:lnTo>
                  <a:lnTo>
                    <a:pt x="12910" y="551"/>
                  </a:lnTo>
                  <a:lnTo>
                    <a:pt x="13216" y="633"/>
                  </a:lnTo>
                  <a:lnTo>
                    <a:pt x="13509" y="720"/>
                  </a:lnTo>
                  <a:lnTo>
                    <a:pt x="13790" y="812"/>
                  </a:lnTo>
                  <a:lnTo>
                    <a:pt x="14057" y="908"/>
                  </a:lnTo>
                  <a:lnTo>
                    <a:pt x="14311" y="1009"/>
                  </a:lnTo>
                  <a:lnTo>
                    <a:pt x="14551" y="1113"/>
                  </a:lnTo>
                  <a:lnTo>
                    <a:pt x="14776" y="1222"/>
                  </a:lnTo>
                  <a:lnTo>
                    <a:pt x="14987" y="1335"/>
                  </a:lnTo>
                  <a:lnTo>
                    <a:pt x="15181" y="1451"/>
                  </a:lnTo>
                  <a:lnTo>
                    <a:pt x="15360" y="1570"/>
                  </a:lnTo>
                  <a:lnTo>
                    <a:pt x="15521" y="1693"/>
                  </a:lnTo>
                  <a:lnTo>
                    <a:pt x="15667" y="1819"/>
                  </a:lnTo>
                  <a:lnTo>
                    <a:pt x="15794" y="1948"/>
                  </a:lnTo>
                  <a:lnTo>
                    <a:pt x="15902" y="2080"/>
                  </a:lnTo>
                  <a:lnTo>
                    <a:pt x="15993" y="2213"/>
                  </a:lnTo>
                  <a:lnTo>
                    <a:pt x="16064" y="2350"/>
                  </a:lnTo>
                  <a:lnTo>
                    <a:pt x="16115" y="2489"/>
                  </a:lnTo>
                  <a:lnTo>
                    <a:pt x="16146" y="2629"/>
                  </a:lnTo>
                  <a:lnTo>
                    <a:pt x="16156" y="2772"/>
                  </a:lnTo>
                  <a:close/>
                </a:path>
              </a:pathLst>
            </a:custGeom>
            <a:solidFill>
              <a:srgbClr val="009B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29" name="Freeform 39"/>
            <p:cNvSpPr>
              <a:spLocks/>
            </p:cNvSpPr>
            <p:nvPr/>
          </p:nvSpPr>
          <p:spPr bwMode="auto">
            <a:xfrm>
              <a:off x="2088" y="1756"/>
              <a:ext cx="254" cy="89"/>
            </a:xfrm>
            <a:custGeom>
              <a:avLst/>
              <a:gdLst>
                <a:gd name="T0" fmla="*/ 0 w 8128"/>
                <a:gd name="T1" fmla="*/ 0 h 2822"/>
                <a:gd name="T2" fmla="*/ 0 w 8128"/>
                <a:gd name="T3" fmla="*/ 0 h 2822"/>
                <a:gd name="T4" fmla="*/ 0 w 8128"/>
                <a:gd name="T5" fmla="*/ 0 h 2822"/>
                <a:gd name="T6" fmla="*/ 0 w 8128"/>
                <a:gd name="T7" fmla="*/ 0 h 2822"/>
                <a:gd name="T8" fmla="*/ 0 w 8128"/>
                <a:gd name="T9" fmla="*/ 0 h 2822"/>
                <a:gd name="T10" fmla="*/ 0 w 8128"/>
                <a:gd name="T11" fmla="*/ 0 h 2822"/>
                <a:gd name="T12" fmla="*/ 0 w 8128"/>
                <a:gd name="T13" fmla="*/ 0 h 2822"/>
                <a:gd name="T14" fmla="*/ 0 w 8128"/>
                <a:gd name="T15" fmla="*/ 0 h 2822"/>
                <a:gd name="T16" fmla="*/ 0 w 8128"/>
                <a:gd name="T17" fmla="*/ 0 h 2822"/>
                <a:gd name="T18" fmla="*/ 0 w 8128"/>
                <a:gd name="T19" fmla="*/ 0 h 2822"/>
                <a:gd name="T20" fmla="*/ 0 w 8128"/>
                <a:gd name="T21" fmla="*/ 0 h 2822"/>
                <a:gd name="T22" fmla="*/ 0 w 8128"/>
                <a:gd name="T23" fmla="*/ 0 h 2822"/>
                <a:gd name="T24" fmla="*/ 0 w 8128"/>
                <a:gd name="T25" fmla="*/ 0 h 2822"/>
                <a:gd name="T26" fmla="*/ 0 w 8128"/>
                <a:gd name="T27" fmla="*/ 0 h 2822"/>
                <a:gd name="T28" fmla="*/ 0 w 8128"/>
                <a:gd name="T29" fmla="*/ 0 h 2822"/>
                <a:gd name="T30" fmla="*/ 0 w 8128"/>
                <a:gd name="T31" fmla="*/ 0 h 2822"/>
                <a:gd name="T32" fmla="*/ 0 w 8128"/>
                <a:gd name="T33" fmla="*/ 0 h 2822"/>
                <a:gd name="T34" fmla="*/ 0 w 8128"/>
                <a:gd name="T35" fmla="*/ 0 h 2822"/>
                <a:gd name="T36" fmla="*/ 0 w 8128"/>
                <a:gd name="T37" fmla="*/ 0 h 2822"/>
                <a:gd name="T38" fmla="*/ 0 w 8128"/>
                <a:gd name="T39" fmla="*/ 0 h 2822"/>
                <a:gd name="T40" fmla="*/ 0 w 8128"/>
                <a:gd name="T41" fmla="*/ 0 h 2822"/>
                <a:gd name="T42" fmla="*/ 0 w 8128"/>
                <a:gd name="T43" fmla="*/ 0 h 2822"/>
                <a:gd name="T44" fmla="*/ 0 w 8128"/>
                <a:gd name="T45" fmla="*/ 0 h 2822"/>
                <a:gd name="T46" fmla="*/ 0 w 8128"/>
                <a:gd name="T47" fmla="*/ 0 h 2822"/>
                <a:gd name="T48" fmla="*/ 0 w 8128"/>
                <a:gd name="T49" fmla="*/ 0 h 2822"/>
                <a:gd name="T50" fmla="*/ 0 w 8128"/>
                <a:gd name="T51" fmla="*/ 0 h 2822"/>
                <a:gd name="T52" fmla="*/ 0 w 8128"/>
                <a:gd name="T53" fmla="*/ 0 h 2822"/>
                <a:gd name="T54" fmla="*/ 0 w 8128"/>
                <a:gd name="T55" fmla="*/ 0 h 2822"/>
                <a:gd name="T56" fmla="*/ 0 w 8128"/>
                <a:gd name="T57" fmla="*/ 0 h 2822"/>
                <a:gd name="T58" fmla="*/ 0 w 8128"/>
                <a:gd name="T59" fmla="*/ 0 h 2822"/>
                <a:gd name="T60" fmla="*/ 0 w 8128"/>
                <a:gd name="T61" fmla="*/ 0 h 2822"/>
                <a:gd name="T62" fmla="*/ 0 w 8128"/>
                <a:gd name="T63" fmla="*/ 0 h 2822"/>
                <a:gd name="T64" fmla="*/ 0 w 8128"/>
                <a:gd name="T65" fmla="*/ 0 h 2822"/>
                <a:gd name="T66" fmla="*/ 0 w 8128"/>
                <a:gd name="T67" fmla="*/ 0 h 2822"/>
                <a:gd name="T68" fmla="*/ 0 w 8128"/>
                <a:gd name="T69" fmla="*/ 0 h 2822"/>
                <a:gd name="T70" fmla="*/ 0 w 8128"/>
                <a:gd name="T71" fmla="*/ 0 h 2822"/>
                <a:gd name="T72" fmla="*/ 0 w 8128"/>
                <a:gd name="T73" fmla="*/ 0 h 2822"/>
                <a:gd name="T74" fmla="*/ 0 w 8128"/>
                <a:gd name="T75" fmla="*/ 0 h 2822"/>
                <a:gd name="T76" fmla="*/ 0 w 8128"/>
                <a:gd name="T77" fmla="*/ 0 h 2822"/>
                <a:gd name="T78" fmla="*/ 0 w 8128"/>
                <a:gd name="T79" fmla="*/ 0 h 2822"/>
                <a:gd name="T80" fmla="*/ 0 w 8128"/>
                <a:gd name="T81" fmla="*/ 0 h 2822"/>
                <a:gd name="T82" fmla="*/ 0 w 8128"/>
                <a:gd name="T83" fmla="*/ 0 h 2822"/>
                <a:gd name="T84" fmla="*/ 0 w 8128"/>
                <a:gd name="T85" fmla="*/ 0 h 2822"/>
                <a:gd name="T86" fmla="*/ 0 w 8128"/>
                <a:gd name="T87" fmla="*/ 0 h 2822"/>
                <a:gd name="T88" fmla="*/ 0 w 8128"/>
                <a:gd name="T89" fmla="*/ 0 h 2822"/>
                <a:gd name="T90" fmla="*/ 0 w 8128"/>
                <a:gd name="T91" fmla="*/ 0 h 2822"/>
                <a:gd name="T92" fmla="*/ 0 w 8128"/>
                <a:gd name="T93" fmla="*/ 0 h 2822"/>
                <a:gd name="T94" fmla="*/ 0 w 8128"/>
                <a:gd name="T95" fmla="*/ 0 h 2822"/>
                <a:gd name="T96" fmla="*/ 0 w 8128"/>
                <a:gd name="T97" fmla="*/ 0 h 2822"/>
                <a:gd name="T98" fmla="*/ 0 w 8128"/>
                <a:gd name="T99" fmla="*/ 0 h 2822"/>
                <a:gd name="T100" fmla="*/ 0 w 8128"/>
                <a:gd name="T101" fmla="*/ 0 h 28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128"/>
                <a:gd name="T154" fmla="*/ 0 h 2822"/>
                <a:gd name="T155" fmla="*/ 8128 w 8128"/>
                <a:gd name="T156" fmla="*/ 2822 h 28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128" h="2822">
                  <a:moveTo>
                    <a:pt x="0" y="2822"/>
                  </a:moveTo>
                  <a:lnTo>
                    <a:pt x="0" y="2822"/>
                  </a:lnTo>
                  <a:lnTo>
                    <a:pt x="209" y="2821"/>
                  </a:lnTo>
                  <a:lnTo>
                    <a:pt x="417" y="2818"/>
                  </a:lnTo>
                  <a:lnTo>
                    <a:pt x="623" y="2814"/>
                  </a:lnTo>
                  <a:lnTo>
                    <a:pt x="827" y="2807"/>
                  </a:lnTo>
                  <a:lnTo>
                    <a:pt x="1030" y="2799"/>
                  </a:lnTo>
                  <a:lnTo>
                    <a:pt x="1232" y="2789"/>
                  </a:lnTo>
                  <a:lnTo>
                    <a:pt x="1433" y="2778"/>
                  </a:lnTo>
                  <a:lnTo>
                    <a:pt x="1631" y="2765"/>
                  </a:lnTo>
                  <a:lnTo>
                    <a:pt x="1828" y="2750"/>
                  </a:lnTo>
                  <a:lnTo>
                    <a:pt x="2023" y="2734"/>
                  </a:lnTo>
                  <a:lnTo>
                    <a:pt x="2216" y="2716"/>
                  </a:lnTo>
                  <a:lnTo>
                    <a:pt x="2407" y="2696"/>
                  </a:lnTo>
                  <a:lnTo>
                    <a:pt x="2596" y="2676"/>
                  </a:lnTo>
                  <a:lnTo>
                    <a:pt x="2783" y="2653"/>
                  </a:lnTo>
                  <a:lnTo>
                    <a:pt x="2968" y="2629"/>
                  </a:lnTo>
                  <a:lnTo>
                    <a:pt x="3151" y="2604"/>
                  </a:lnTo>
                  <a:lnTo>
                    <a:pt x="3331" y="2576"/>
                  </a:lnTo>
                  <a:lnTo>
                    <a:pt x="3509" y="2547"/>
                  </a:lnTo>
                  <a:lnTo>
                    <a:pt x="3685" y="2518"/>
                  </a:lnTo>
                  <a:lnTo>
                    <a:pt x="3859" y="2486"/>
                  </a:lnTo>
                  <a:lnTo>
                    <a:pt x="4029" y="2454"/>
                  </a:lnTo>
                  <a:lnTo>
                    <a:pt x="4198" y="2419"/>
                  </a:lnTo>
                  <a:lnTo>
                    <a:pt x="4364" y="2383"/>
                  </a:lnTo>
                  <a:lnTo>
                    <a:pt x="4527" y="2347"/>
                  </a:lnTo>
                  <a:lnTo>
                    <a:pt x="4687" y="2309"/>
                  </a:lnTo>
                  <a:lnTo>
                    <a:pt x="4844" y="2269"/>
                  </a:lnTo>
                  <a:lnTo>
                    <a:pt x="5000" y="2228"/>
                  </a:lnTo>
                  <a:lnTo>
                    <a:pt x="5151" y="2187"/>
                  </a:lnTo>
                  <a:lnTo>
                    <a:pt x="5226" y="2165"/>
                  </a:lnTo>
                  <a:lnTo>
                    <a:pt x="5299" y="2144"/>
                  </a:lnTo>
                  <a:lnTo>
                    <a:pt x="5373" y="2121"/>
                  </a:lnTo>
                  <a:lnTo>
                    <a:pt x="5446" y="2099"/>
                  </a:lnTo>
                  <a:lnTo>
                    <a:pt x="5517" y="2076"/>
                  </a:lnTo>
                  <a:lnTo>
                    <a:pt x="5588" y="2053"/>
                  </a:lnTo>
                  <a:lnTo>
                    <a:pt x="5658" y="2031"/>
                  </a:lnTo>
                  <a:lnTo>
                    <a:pt x="5727" y="2007"/>
                  </a:lnTo>
                  <a:lnTo>
                    <a:pt x="5796" y="1983"/>
                  </a:lnTo>
                  <a:lnTo>
                    <a:pt x="5863" y="1959"/>
                  </a:lnTo>
                  <a:lnTo>
                    <a:pt x="5930" y="1935"/>
                  </a:lnTo>
                  <a:lnTo>
                    <a:pt x="5996" y="1910"/>
                  </a:lnTo>
                  <a:lnTo>
                    <a:pt x="6061" y="1885"/>
                  </a:lnTo>
                  <a:lnTo>
                    <a:pt x="6125" y="1860"/>
                  </a:lnTo>
                  <a:lnTo>
                    <a:pt x="6189" y="1835"/>
                  </a:lnTo>
                  <a:lnTo>
                    <a:pt x="6251" y="1808"/>
                  </a:lnTo>
                  <a:lnTo>
                    <a:pt x="6313" y="1783"/>
                  </a:lnTo>
                  <a:lnTo>
                    <a:pt x="6374" y="1756"/>
                  </a:lnTo>
                  <a:lnTo>
                    <a:pt x="6434" y="1730"/>
                  </a:lnTo>
                  <a:lnTo>
                    <a:pt x="6493" y="1703"/>
                  </a:lnTo>
                  <a:lnTo>
                    <a:pt x="6551" y="1676"/>
                  </a:lnTo>
                  <a:lnTo>
                    <a:pt x="6609" y="1649"/>
                  </a:lnTo>
                  <a:lnTo>
                    <a:pt x="6665" y="1622"/>
                  </a:lnTo>
                  <a:lnTo>
                    <a:pt x="6721" y="1593"/>
                  </a:lnTo>
                  <a:lnTo>
                    <a:pt x="6775" y="1566"/>
                  </a:lnTo>
                  <a:lnTo>
                    <a:pt x="6829" y="1537"/>
                  </a:lnTo>
                  <a:lnTo>
                    <a:pt x="6881" y="1509"/>
                  </a:lnTo>
                  <a:lnTo>
                    <a:pt x="6932" y="1480"/>
                  </a:lnTo>
                  <a:lnTo>
                    <a:pt x="6983" y="1452"/>
                  </a:lnTo>
                  <a:lnTo>
                    <a:pt x="7033" y="1422"/>
                  </a:lnTo>
                  <a:lnTo>
                    <a:pt x="7082" y="1392"/>
                  </a:lnTo>
                  <a:lnTo>
                    <a:pt x="7129" y="1363"/>
                  </a:lnTo>
                  <a:lnTo>
                    <a:pt x="7176" y="1333"/>
                  </a:lnTo>
                  <a:lnTo>
                    <a:pt x="7222" y="1303"/>
                  </a:lnTo>
                  <a:lnTo>
                    <a:pt x="7266" y="1272"/>
                  </a:lnTo>
                  <a:lnTo>
                    <a:pt x="7310" y="1242"/>
                  </a:lnTo>
                  <a:lnTo>
                    <a:pt x="7353" y="1211"/>
                  </a:lnTo>
                  <a:lnTo>
                    <a:pt x="7394" y="1180"/>
                  </a:lnTo>
                  <a:lnTo>
                    <a:pt x="7435" y="1149"/>
                  </a:lnTo>
                  <a:lnTo>
                    <a:pt x="7475" y="1117"/>
                  </a:lnTo>
                  <a:lnTo>
                    <a:pt x="7512" y="1086"/>
                  </a:lnTo>
                  <a:lnTo>
                    <a:pt x="7550" y="1054"/>
                  </a:lnTo>
                  <a:lnTo>
                    <a:pt x="7586" y="1021"/>
                  </a:lnTo>
                  <a:lnTo>
                    <a:pt x="7622" y="989"/>
                  </a:lnTo>
                  <a:lnTo>
                    <a:pt x="7656" y="956"/>
                  </a:lnTo>
                  <a:lnTo>
                    <a:pt x="7689" y="924"/>
                  </a:lnTo>
                  <a:lnTo>
                    <a:pt x="7721" y="891"/>
                  </a:lnTo>
                  <a:lnTo>
                    <a:pt x="7752" y="857"/>
                  </a:lnTo>
                  <a:lnTo>
                    <a:pt x="7782" y="824"/>
                  </a:lnTo>
                  <a:lnTo>
                    <a:pt x="7810" y="790"/>
                  </a:lnTo>
                  <a:lnTo>
                    <a:pt x="7837" y="756"/>
                  </a:lnTo>
                  <a:lnTo>
                    <a:pt x="7864" y="723"/>
                  </a:lnTo>
                  <a:lnTo>
                    <a:pt x="7888" y="688"/>
                  </a:lnTo>
                  <a:lnTo>
                    <a:pt x="7913" y="653"/>
                  </a:lnTo>
                  <a:lnTo>
                    <a:pt x="7935" y="619"/>
                  </a:lnTo>
                  <a:lnTo>
                    <a:pt x="7956" y="584"/>
                  </a:lnTo>
                  <a:lnTo>
                    <a:pt x="7977" y="548"/>
                  </a:lnTo>
                  <a:lnTo>
                    <a:pt x="7996" y="514"/>
                  </a:lnTo>
                  <a:lnTo>
                    <a:pt x="8014" y="478"/>
                  </a:lnTo>
                  <a:lnTo>
                    <a:pt x="8030" y="442"/>
                  </a:lnTo>
                  <a:lnTo>
                    <a:pt x="8046" y="406"/>
                  </a:lnTo>
                  <a:lnTo>
                    <a:pt x="8060" y="370"/>
                  </a:lnTo>
                  <a:lnTo>
                    <a:pt x="8072" y="334"/>
                  </a:lnTo>
                  <a:lnTo>
                    <a:pt x="8084" y="298"/>
                  </a:lnTo>
                  <a:lnTo>
                    <a:pt x="8094" y="261"/>
                  </a:lnTo>
                  <a:lnTo>
                    <a:pt x="8103" y="224"/>
                  </a:lnTo>
                  <a:lnTo>
                    <a:pt x="8111" y="186"/>
                  </a:lnTo>
                  <a:lnTo>
                    <a:pt x="8117" y="150"/>
                  </a:lnTo>
                  <a:lnTo>
                    <a:pt x="8122" y="112"/>
                  </a:lnTo>
                  <a:lnTo>
                    <a:pt x="8125" y="75"/>
                  </a:lnTo>
                  <a:lnTo>
                    <a:pt x="8127" y="38"/>
                  </a:lnTo>
                  <a:lnTo>
                    <a:pt x="8128" y="0"/>
                  </a:lnTo>
                  <a:lnTo>
                    <a:pt x="8029" y="0"/>
                  </a:lnTo>
                  <a:lnTo>
                    <a:pt x="8028" y="34"/>
                  </a:lnTo>
                  <a:lnTo>
                    <a:pt x="8026" y="68"/>
                  </a:lnTo>
                  <a:lnTo>
                    <a:pt x="8023" y="102"/>
                  </a:lnTo>
                  <a:lnTo>
                    <a:pt x="8019" y="135"/>
                  </a:lnTo>
                  <a:lnTo>
                    <a:pt x="8014" y="169"/>
                  </a:lnTo>
                  <a:lnTo>
                    <a:pt x="8007" y="203"/>
                  </a:lnTo>
                  <a:lnTo>
                    <a:pt x="7999" y="236"/>
                  </a:lnTo>
                  <a:lnTo>
                    <a:pt x="7990" y="269"/>
                  </a:lnTo>
                  <a:lnTo>
                    <a:pt x="7980" y="303"/>
                  </a:lnTo>
                  <a:lnTo>
                    <a:pt x="7967" y="335"/>
                  </a:lnTo>
                  <a:lnTo>
                    <a:pt x="7954" y="369"/>
                  </a:lnTo>
                  <a:lnTo>
                    <a:pt x="7941" y="402"/>
                  </a:lnTo>
                  <a:lnTo>
                    <a:pt x="7925" y="435"/>
                  </a:lnTo>
                  <a:lnTo>
                    <a:pt x="7909" y="468"/>
                  </a:lnTo>
                  <a:lnTo>
                    <a:pt x="7891" y="500"/>
                  </a:lnTo>
                  <a:lnTo>
                    <a:pt x="7872" y="533"/>
                  </a:lnTo>
                  <a:lnTo>
                    <a:pt x="7853" y="566"/>
                  </a:lnTo>
                  <a:lnTo>
                    <a:pt x="7830" y="598"/>
                  </a:lnTo>
                  <a:lnTo>
                    <a:pt x="7808" y="631"/>
                  </a:lnTo>
                  <a:lnTo>
                    <a:pt x="7785" y="663"/>
                  </a:lnTo>
                  <a:lnTo>
                    <a:pt x="7760" y="695"/>
                  </a:lnTo>
                  <a:lnTo>
                    <a:pt x="7734" y="727"/>
                  </a:lnTo>
                  <a:lnTo>
                    <a:pt x="7707" y="759"/>
                  </a:lnTo>
                  <a:lnTo>
                    <a:pt x="7679" y="791"/>
                  </a:lnTo>
                  <a:lnTo>
                    <a:pt x="7649" y="823"/>
                  </a:lnTo>
                  <a:lnTo>
                    <a:pt x="7619" y="854"/>
                  </a:lnTo>
                  <a:lnTo>
                    <a:pt x="7587" y="886"/>
                  </a:lnTo>
                  <a:lnTo>
                    <a:pt x="7555" y="916"/>
                  </a:lnTo>
                  <a:lnTo>
                    <a:pt x="7520" y="948"/>
                  </a:lnTo>
                  <a:lnTo>
                    <a:pt x="7486" y="979"/>
                  </a:lnTo>
                  <a:lnTo>
                    <a:pt x="7449" y="1009"/>
                  </a:lnTo>
                  <a:lnTo>
                    <a:pt x="7413" y="1040"/>
                  </a:lnTo>
                  <a:lnTo>
                    <a:pt x="7374" y="1071"/>
                  </a:lnTo>
                  <a:lnTo>
                    <a:pt x="7335" y="1101"/>
                  </a:lnTo>
                  <a:lnTo>
                    <a:pt x="7295" y="1131"/>
                  </a:lnTo>
                  <a:lnTo>
                    <a:pt x="7253" y="1161"/>
                  </a:lnTo>
                  <a:lnTo>
                    <a:pt x="7211" y="1192"/>
                  </a:lnTo>
                  <a:lnTo>
                    <a:pt x="7167" y="1221"/>
                  </a:lnTo>
                  <a:lnTo>
                    <a:pt x="7122" y="1250"/>
                  </a:lnTo>
                  <a:lnTo>
                    <a:pt x="7076" y="1279"/>
                  </a:lnTo>
                  <a:lnTo>
                    <a:pt x="7031" y="1308"/>
                  </a:lnTo>
                  <a:lnTo>
                    <a:pt x="6983" y="1337"/>
                  </a:lnTo>
                  <a:lnTo>
                    <a:pt x="6934" y="1366"/>
                  </a:lnTo>
                  <a:lnTo>
                    <a:pt x="6884" y="1394"/>
                  </a:lnTo>
                  <a:lnTo>
                    <a:pt x="6834" y="1422"/>
                  </a:lnTo>
                  <a:lnTo>
                    <a:pt x="6782" y="1451"/>
                  </a:lnTo>
                  <a:lnTo>
                    <a:pt x="6730" y="1478"/>
                  </a:lnTo>
                  <a:lnTo>
                    <a:pt x="6676" y="1506"/>
                  </a:lnTo>
                  <a:lnTo>
                    <a:pt x="6621" y="1533"/>
                  </a:lnTo>
                  <a:lnTo>
                    <a:pt x="6566" y="1560"/>
                  </a:lnTo>
                  <a:lnTo>
                    <a:pt x="6510" y="1587"/>
                  </a:lnTo>
                  <a:lnTo>
                    <a:pt x="6453" y="1614"/>
                  </a:lnTo>
                  <a:lnTo>
                    <a:pt x="6395" y="1640"/>
                  </a:lnTo>
                  <a:lnTo>
                    <a:pt x="6335" y="1666"/>
                  </a:lnTo>
                  <a:lnTo>
                    <a:pt x="6275" y="1692"/>
                  </a:lnTo>
                  <a:lnTo>
                    <a:pt x="6215" y="1718"/>
                  </a:lnTo>
                  <a:lnTo>
                    <a:pt x="6152" y="1743"/>
                  </a:lnTo>
                  <a:lnTo>
                    <a:pt x="6090" y="1768"/>
                  </a:lnTo>
                  <a:lnTo>
                    <a:pt x="6026" y="1793"/>
                  </a:lnTo>
                  <a:lnTo>
                    <a:pt x="5962" y="1818"/>
                  </a:lnTo>
                  <a:lnTo>
                    <a:pt x="5897" y="1842"/>
                  </a:lnTo>
                  <a:lnTo>
                    <a:pt x="5831" y="1865"/>
                  </a:lnTo>
                  <a:lnTo>
                    <a:pt x="5764" y="1890"/>
                  </a:lnTo>
                  <a:lnTo>
                    <a:pt x="5696" y="1913"/>
                  </a:lnTo>
                  <a:lnTo>
                    <a:pt x="5627" y="1937"/>
                  </a:lnTo>
                  <a:lnTo>
                    <a:pt x="5558" y="1959"/>
                  </a:lnTo>
                  <a:lnTo>
                    <a:pt x="5487" y="1983"/>
                  </a:lnTo>
                  <a:lnTo>
                    <a:pt x="5416" y="2004"/>
                  </a:lnTo>
                  <a:lnTo>
                    <a:pt x="5344" y="2027"/>
                  </a:lnTo>
                  <a:lnTo>
                    <a:pt x="5272" y="2049"/>
                  </a:lnTo>
                  <a:lnTo>
                    <a:pt x="5199" y="2070"/>
                  </a:lnTo>
                  <a:lnTo>
                    <a:pt x="5125" y="2092"/>
                  </a:lnTo>
                  <a:lnTo>
                    <a:pt x="4974" y="2133"/>
                  </a:lnTo>
                  <a:lnTo>
                    <a:pt x="4821" y="2173"/>
                  </a:lnTo>
                  <a:lnTo>
                    <a:pt x="4664" y="2212"/>
                  </a:lnTo>
                  <a:lnTo>
                    <a:pt x="4505" y="2251"/>
                  </a:lnTo>
                  <a:lnTo>
                    <a:pt x="4342" y="2286"/>
                  </a:lnTo>
                  <a:lnTo>
                    <a:pt x="4178" y="2322"/>
                  </a:lnTo>
                  <a:lnTo>
                    <a:pt x="4011" y="2356"/>
                  </a:lnTo>
                  <a:lnTo>
                    <a:pt x="3840" y="2388"/>
                  </a:lnTo>
                  <a:lnTo>
                    <a:pt x="3669" y="2420"/>
                  </a:lnTo>
                  <a:lnTo>
                    <a:pt x="3493" y="2450"/>
                  </a:lnTo>
                  <a:lnTo>
                    <a:pt x="3316" y="2478"/>
                  </a:lnTo>
                  <a:lnTo>
                    <a:pt x="3136" y="2506"/>
                  </a:lnTo>
                  <a:lnTo>
                    <a:pt x="2955" y="2531"/>
                  </a:lnTo>
                  <a:lnTo>
                    <a:pt x="2771" y="2555"/>
                  </a:lnTo>
                  <a:lnTo>
                    <a:pt x="2585" y="2577"/>
                  </a:lnTo>
                  <a:lnTo>
                    <a:pt x="2397" y="2598"/>
                  </a:lnTo>
                  <a:lnTo>
                    <a:pt x="2206" y="2618"/>
                  </a:lnTo>
                  <a:lnTo>
                    <a:pt x="2014" y="2635"/>
                  </a:lnTo>
                  <a:lnTo>
                    <a:pt x="1820" y="2651"/>
                  </a:lnTo>
                  <a:lnTo>
                    <a:pt x="1625" y="2667"/>
                  </a:lnTo>
                  <a:lnTo>
                    <a:pt x="1426" y="2680"/>
                  </a:lnTo>
                  <a:lnTo>
                    <a:pt x="1227" y="2691"/>
                  </a:lnTo>
                  <a:lnTo>
                    <a:pt x="1026" y="2700"/>
                  </a:lnTo>
                  <a:lnTo>
                    <a:pt x="824" y="2709"/>
                  </a:lnTo>
                  <a:lnTo>
                    <a:pt x="620" y="2715"/>
                  </a:lnTo>
                  <a:lnTo>
                    <a:pt x="415" y="2719"/>
                  </a:lnTo>
                  <a:lnTo>
                    <a:pt x="208" y="2722"/>
                  </a:lnTo>
                  <a:lnTo>
                    <a:pt x="0" y="2723"/>
                  </a:lnTo>
                  <a:lnTo>
                    <a:pt x="0" y="2822"/>
                  </a:lnTo>
                  <a:close/>
                </a:path>
              </a:pathLst>
            </a:custGeom>
            <a:solidFill>
              <a:srgbClr val="8DCB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30" name="Freeform 40"/>
            <p:cNvSpPr>
              <a:spLocks/>
            </p:cNvSpPr>
            <p:nvPr/>
          </p:nvSpPr>
          <p:spPr bwMode="auto">
            <a:xfrm>
              <a:off x="1834" y="1756"/>
              <a:ext cx="254" cy="89"/>
            </a:xfrm>
            <a:custGeom>
              <a:avLst/>
              <a:gdLst>
                <a:gd name="T0" fmla="*/ 0 w 8128"/>
                <a:gd name="T1" fmla="*/ 0 h 2822"/>
                <a:gd name="T2" fmla="*/ 0 w 8128"/>
                <a:gd name="T3" fmla="*/ 0 h 2822"/>
                <a:gd name="T4" fmla="*/ 0 w 8128"/>
                <a:gd name="T5" fmla="*/ 0 h 2822"/>
                <a:gd name="T6" fmla="*/ 0 w 8128"/>
                <a:gd name="T7" fmla="*/ 0 h 2822"/>
                <a:gd name="T8" fmla="*/ 0 w 8128"/>
                <a:gd name="T9" fmla="*/ 0 h 2822"/>
                <a:gd name="T10" fmla="*/ 0 w 8128"/>
                <a:gd name="T11" fmla="*/ 0 h 2822"/>
                <a:gd name="T12" fmla="*/ 0 w 8128"/>
                <a:gd name="T13" fmla="*/ 0 h 2822"/>
                <a:gd name="T14" fmla="*/ 0 w 8128"/>
                <a:gd name="T15" fmla="*/ 0 h 2822"/>
                <a:gd name="T16" fmla="*/ 0 w 8128"/>
                <a:gd name="T17" fmla="*/ 0 h 2822"/>
                <a:gd name="T18" fmla="*/ 0 w 8128"/>
                <a:gd name="T19" fmla="*/ 0 h 2822"/>
                <a:gd name="T20" fmla="*/ 0 w 8128"/>
                <a:gd name="T21" fmla="*/ 0 h 2822"/>
                <a:gd name="T22" fmla="*/ 0 w 8128"/>
                <a:gd name="T23" fmla="*/ 0 h 2822"/>
                <a:gd name="T24" fmla="*/ 0 w 8128"/>
                <a:gd name="T25" fmla="*/ 0 h 2822"/>
                <a:gd name="T26" fmla="*/ 0 w 8128"/>
                <a:gd name="T27" fmla="*/ 0 h 2822"/>
                <a:gd name="T28" fmla="*/ 0 w 8128"/>
                <a:gd name="T29" fmla="*/ 0 h 2822"/>
                <a:gd name="T30" fmla="*/ 0 w 8128"/>
                <a:gd name="T31" fmla="*/ 0 h 2822"/>
                <a:gd name="T32" fmla="*/ 0 w 8128"/>
                <a:gd name="T33" fmla="*/ 0 h 2822"/>
                <a:gd name="T34" fmla="*/ 0 w 8128"/>
                <a:gd name="T35" fmla="*/ 0 h 2822"/>
                <a:gd name="T36" fmla="*/ 0 w 8128"/>
                <a:gd name="T37" fmla="*/ 0 h 2822"/>
                <a:gd name="T38" fmla="*/ 0 w 8128"/>
                <a:gd name="T39" fmla="*/ 0 h 2822"/>
                <a:gd name="T40" fmla="*/ 0 w 8128"/>
                <a:gd name="T41" fmla="*/ 0 h 2822"/>
                <a:gd name="T42" fmla="*/ 0 w 8128"/>
                <a:gd name="T43" fmla="*/ 0 h 2822"/>
                <a:gd name="T44" fmla="*/ 0 w 8128"/>
                <a:gd name="T45" fmla="*/ 0 h 2822"/>
                <a:gd name="T46" fmla="*/ 0 w 8128"/>
                <a:gd name="T47" fmla="*/ 0 h 2822"/>
                <a:gd name="T48" fmla="*/ 0 w 8128"/>
                <a:gd name="T49" fmla="*/ 0 h 2822"/>
                <a:gd name="T50" fmla="*/ 0 w 8128"/>
                <a:gd name="T51" fmla="*/ 0 h 2822"/>
                <a:gd name="T52" fmla="*/ 0 w 8128"/>
                <a:gd name="T53" fmla="*/ 0 h 2822"/>
                <a:gd name="T54" fmla="*/ 0 w 8128"/>
                <a:gd name="T55" fmla="*/ 0 h 2822"/>
                <a:gd name="T56" fmla="*/ 0 w 8128"/>
                <a:gd name="T57" fmla="*/ 0 h 2822"/>
                <a:gd name="T58" fmla="*/ 0 w 8128"/>
                <a:gd name="T59" fmla="*/ 0 h 2822"/>
                <a:gd name="T60" fmla="*/ 0 w 8128"/>
                <a:gd name="T61" fmla="*/ 0 h 2822"/>
                <a:gd name="T62" fmla="*/ 0 w 8128"/>
                <a:gd name="T63" fmla="*/ 0 h 2822"/>
                <a:gd name="T64" fmla="*/ 0 w 8128"/>
                <a:gd name="T65" fmla="*/ 0 h 2822"/>
                <a:gd name="T66" fmla="*/ 0 w 8128"/>
                <a:gd name="T67" fmla="*/ 0 h 2822"/>
                <a:gd name="T68" fmla="*/ 0 w 8128"/>
                <a:gd name="T69" fmla="*/ 0 h 2822"/>
                <a:gd name="T70" fmla="*/ 0 w 8128"/>
                <a:gd name="T71" fmla="*/ 0 h 2822"/>
                <a:gd name="T72" fmla="*/ 0 w 8128"/>
                <a:gd name="T73" fmla="*/ 0 h 2822"/>
                <a:gd name="T74" fmla="*/ 0 w 8128"/>
                <a:gd name="T75" fmla="*/ 0 h 2822"/>
                <a:gd name="T76" fmla="*/ 0 w 8128"/>
                <a:gd name="T77" fmla="*/ 0 h 2822"/>
                <a:gd name="T78" fmla="*/ 0 w 8128"/>
                <a:gd name="T79" fmla="*/ 0 h 2822"/>
                <a:gd name="T80" fmla="*/ 0 w 8128"/>
                <a:gd name="T81" fmla="*/ 0 h 2822"/>
                <a:gd name="T82" fmla="*/ 0 w 8128"/>
                <a:gd name="T83" fmla="*/ 0 h 2822"/>
                <a:gd name="T84" fmla="*/ 0 w 8128"/>
                <a:gd name="T85" fmla="*/ 0 h 2822"/>
                <a:gd name="T86" fmla="*/ 0 w 8128"/>
                <a:gd name="T87" fmla="*/ 0 h 2822"/>
                <a:gd name="T88" fmla="*/ 0 w 8128"/>
                <a:gd name="T89" fmla="*/ 0 h 2822"/>
                <a:gd name="T90" fmla="*/ 0 w 8128"/>
                <a:gd name="T91" fmla="*/ 0 h 2822"/>
                <a:gd name="T92" fmla="*/ 0 w 8128"/>
                <a:gd name="T93" fmla="*/ 0 h 2822"/>
                <a:gd name="T94" fmla="*/ 0 w 8128"/>
                <a:gd name="T95" fmla="*/ 0 h 2822"/>
                <a:gd name="T96" fmla="*/ 0 w 8128"/>
                <a:gd name="T97" fmla="*/ 0 h 2822"/>
                <a:gd name="T98" fmla="*/ 0 w 8128"/>
                <a:gd name="T99" fmla="*/ 0 h 2822"/>
                <a:gd name="T100" fmla="*/ 0 w 8128"/>
                <a:gd name="T101" fmla="*/ 0 h 28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128"/>
                <a:gd name="T154" fmla="*/ 0 h 2822"/>
                <a:gd name="T155" fmla="*/ 8128 w 8128"/>
                <a:gd name="T156" fmla="*/ 2822 h 28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128" h="2822">
                  <a:moveTo>
                    <a:pt x="0" y="0"/>
                  </a:moveTo>
                  <a:lnTo>
                    <a:pt x="0" y="0"/>
                  </a:lnTo>
                  <a:lnTo>
                    <a:pt x="1" y="38"/>
                  </a:lnTo>
                  <a:lnTo>
                    <a:pt x="3" y="75"/>
                  </a:lnTo>
                  <a:lnTo>
                    <a:pt x="6" y="112"/>
                  </a:lnTo>
                  <a:lnTo>
                    <a:pt x="11" y="150"/>
                  </a:lnTo>
                  <a:lnTo>
                    <a:pt x="17" y="186"/>
                  </a:lnTo>
                  <a:lnTo>
                    <a:pt x="24" y="224"/>
                  </a:lnTo>
                  <a:lnTo>
                    <a:pt x="34" y="261"/>
                  </a:lnTo>
                  <a:lnTo>
                    <a:pt x="44" y="298"/>
                  </a:lnTo>
                  <a:lnTo>
                    <a:pt x="55" y="334"/>
                  </a:lnTo>
                  <a:lnTo>
                    <a:pt x="68" y="370"/>
                  </a:lnTo>
                  <a:lnTo>
                    <a:pt x="82" y="407"/>
                  </a:lnTo>
                  <a:lnTo>
                    <a:pt x="98" y="442"/>
                  </a:lnTo>
                  <a:lnTo>
                    <a:pt x="114" y="478"/>
                  </a:lnTo>
                  <a:lnTo>
                    <a:pt x="132" y="514"/>
                  </a:lnTo>
                  <a:lnTo>
                    <a:pt x="151" y="548"/>
                  </a:lnTo>
                  <a:lnTo>
                    <a:pt x="172" y="584"/>
                  </a:lnTo>
                  <a:lnTo>
                    <a:pt x="193" y="619"/>
                  </a:lnTo>
                  <a:lnTo>
                    <a:pt x="215" y="653"/>
                  </a:lnTo>
                  <a:lnTo>
                    <a:pt x="240" y="688"/>
                  </a:lnTo>
                  <a:lnTo>
                    <a:pt x="264" y="722"/>
                  </a:lnTo>
                  <a:lnTo>
                    <a:pt x="291" y="756"/>
                  </a:lnTo>
                  <a:lnTo>
                    <a:pt x="318" y="790"/>
                  </a:lnTo>
                  <a:lnTo>
                    <a:pt x="346" y="824"/>
                  </a:lnTo>
                  <a:lnTo>
                    <a:pt x="376" y="857"/>
                  </a:lnTo>
                  <a:lnTo>
                    <a:pt x="407" y="891"/>
                  </a:lnTo>
                  <a:lnTo>
                    <a:pt x="439" y="924"/>
                  </a:lnTo>
                  <a:lnTo>
                    <a:pt x="472" y="956"/>
                  </a:lnTo>
                  <a:lnTo>
                    <a:pt x="506" y="989"/>
                  </a:lnTo>
                  <a:lnTo>
                    <a:pt x="542" y="1021"/>
                  </a:lnTo>
                  <a:lnTo>
                    <a:pt x="578" y="1054"/>
                  </a:lnTo>
                  <a:lnTo>
                    <a:pt x="615" y="1086"/>
                  </a:lnTo>
                  <a:lnTo>
                    <a:pt x="653" y="1117"/>
                  </a:lnTo>
                  <a:lnTo>
                    <a:pt x="693" y="1149"/>
                  </a:lnTo>
                  <a:lnTo>
                    <a:pt x="734" y="1180"/>
                  </a:lnTo>
                  <a:lnTo>
                    <a:pt x="775" y="1211"/>
                  </a:lnTo>
                  <a:lnTo>
                    <a:pt x="818" y="1242"/>
                  </a:lnTo>
                  <a:lnTo>
                    <a:pt x="862" y="1272"/>
                  </a:lnTo>
                  <a:lnTo>
                    <a:pt x="906" y="1303"/>
                  </a:lnTo>
                  <a:lnTo>
                    <a:pt x="952" y="1333"/>
                  </a:lnTo>
                  <a:lnTo>
                    <a:pt x="999" y="1363"/>
                  </a:lnTo>
                  <a:lnTo>
                    <a:pt x="1046" y="1392"/>
                  </a:lnTo>
                  <a:lnTo>
                    <a:pt x="1095" y="1422"/>
                  </a:lnTo>
                  <a:lnTo>
                    <a:pt x="1145" y="1452"/>
                  </a:lnTo>
                  <a:lnTo>
                    <a:pt x="1195" y="1480"/>
                  </a:lnTo>
                  <a:lnTo>
                    <a:pt x="1247" y="1509"/>
                  </a:lnTo>
                  <a:lnTo>
                    <a:pt x="1299" y="1537"/>
                  </a:lnTo>
                  <a:lnTo>
                    <a:pt x="1353" y="1566"/>
                  </a:lnTo>
                  <a:lnTo>
                    <a:pt x="1407" y="1593"/>
                  </a:lnTo>
                  <a:lnTo>
                    <a:pt x="1463" y="1622"/>
                  </a:lnTo>
                  <a:lnTo>
                    <a:pt x="1519" y="1649"/>
                  </a:lnTo>
                  <a:lnTo>
                    <a:pt x="1577" y="1676"/>
                  </a:lnTo>
                  <a:lnTo>
                    <a:pt x="1635" y="1703"/>
                  </a:lnTo>
                  <a:lnTo>
                    <a:pt x="1694" y="1730"/>
                  </a:lnTo>
                  <a:lnTo>
                    <a:pt x="1754" y="1756"/>
                  </a:lnTo>
                  <a:lnTo>
                    <a:pt x="1815" y="1783"/>
                  </a:lnTo>
                  <a:lnTo>
                    <a:pt x="1877" y="1808"/>
                  </a:lnTo>
                  <a:lnTo>
                    <a:pt x="1939" y="1835"/>
                  </a:lnTo>
                  <a:lnTo>
                    <a:pt x="2002" y="1860"/>
                  </a:lnTo>
                  <a:lnTo>
                    <a:pt x="2067" y="1885"/>
                  </a:lnTo>
                  <a:lnTo>
                    <a:pt x="2132" y="1910"/>
                  </a:lnTo>
                  <a:lnTo>
                    <a:pt x="2198" y="1935"/>
                  </a:lnTo>
                  <a:lnTo>
                    <a:pt x="2265" y="1959"/>
                  </a:lnTo>
                  <a:lnTo>
                    <a:pt x="2332" y="1983"/>
                  </a:lnTo>
                  <a:lnTo>
                    <a:pt x="2401" y="2007"/>
                  </a:lnTo>
                  <a:lnTo>
                    <a:pt x="2470" y="2031"/>
                  </a:lnTo>
                  <a:lnTo>
                    <a:pt x="2540" y="2053"/>
                  </a:lnTo>
                  <a:lnTo>
                    <a:pt x="2611" y="2076"/>
                  </a:lnTo>
                  <a:lnTo>
                    <a:pt x="2682" y="2099"/>
                  </a:lnTo>
                  <a:lnTo>
                    <a:pt x="2754" y="2121"/>
                  </a:lnTo>
                  <a:lnTo>
                    <a:pt x="2829" y="2144"/>
                  </a:lnTo>
                  <a:lnTo>
                    <a:pt x="2902" y="2165"/>
                  </a:lnTo>
                  <a:lnTo>
                    <a:pt x="2977" y="2187"/>
                  </a:lnTo>
                  <a:lnTo>
                    <a:pt x="3128" y="2228"/>
                  </a:lnTo>
                  <a:lnTo>
                    <a:pt x="3284" y="2269"/>
                  </a:lnTo>
                  <a:lnTo>
                    <a:pt x="3441" y="2309"/>
                  </a:lnTo>
                  <a:lnTo>
                    <a:pt x="3601" y="2347"/>
                  </a:lnTo>
                  <a:lnTo>
                    <a:pt x="3764" y="2383"/>
                  </a:lnTo>
                  <a:lnTo>
                    <a:pt x="3930" y="2419"/>
                  </a:lnTo>
                  <a:lnTo>
                    <a:pt x="4099" y="2454"/>
                  </a:lnTo>
                  <a:lnTo>
                    <a:pt x="4269" y="2486"/>
                  </a:lnTo>
                  <a:lnTo>
                    <a:pt x="4443" y="2518"/>
                  </a:lnTo>
                  <a:lnTo>
                    <a:pt x="4619" y="2547"/>
                  </a:lnTo>
                  <a:lnTo>
                    <a:pt x="4797" y="2576"/>
                  </a:lnTo>
                  <a:lnTo>
                    <a:pt x="4977" y="2604"/>
                  </a:lnTo>
                  <a:lnTo>
                    <a:pt x="5160" y="2629"/>
                  </a:lnTo>
                  <a:lnTo>
                    <a:pt x="5345" y="2653"/>
                  </a:lnTo>
                  <a:lnTo>
                    <a:pt x="5532" y="2676"/>
                  </a:lnTo>
                  <a:lnTo>
                    <a:pt x="5721" y="2696"/>
                  </a:lnTo>
                  <a:lnTo>
                    <a:pt x="5912" y="2716"/>
                  </a:lnTo>
                  <a:lnTo>
                    <a:pt x="6105" y="2734"/>
                  </a:lnTo>
                  <a:lnTo>
                    <a:pt x="6300" y="2750"/>
                  </a:lnTo>
                  <a:lnTo>
                    <a:pt x="6497" y="2765"/>
                  </a:lnTo>
                  <a:lnTo>
                    <a:pt x="6695" y="2778"/>
                  </a:lnTo>
                  <a:lnTo>
                    <a:pt x="6896" y="2789"/>
                  </a:lnTo>
                  <a:lnTo>
                    <a:pt x="7098" y="2799"/>
                  </a:lnTo>
                  <a:lnTo>
                    <a:pt x="7301" y="2807"/>
                  </a:lnTo>
                  <a:lnTo>
                    <a:pt x="7505" y="2814"/>
                  </a:lnTo>
                  <a:lnTo>
                    <a:pt x="7711" y="2818"/>
                  </a:lnTo>
                  <a:lnTo>
                    <a:pt x="7920" y="2821"/>
                  </a:lnTo>
                  <a:lnTo>
                    <a:pt x="8128" y="2822"/>
                  </a:lnTo>
                  <a:lnTo>
                    <a:pt x="8128" y="2723"/>
                  </a:lnTo>
                  <a:lnTo>
                    <a:pt x="7920" y="2722"/>
                  </a:lnTo>
                  <a:lnTo>
                    <a:pt x="7713" y="2719"/>
                  </a:lnTo>
                  <a:lnTo>
                    <a:pt x="7508" y="2715"/>
                  </a:lnTo>
                  <a:lnTo>
                    <a:pt x="7304" y="2709"/>
                  </a:lnTo>
                  <a:lnTo>
                    <a:pt x="7102" y="2700"/>
                  </a:lnTo>
                  <a:lnTo>
                    <a:pt x="6901" y="2691"/>
                  </a:lnTo>
                  <a:lnTo>
                    <a:pt x="6702" y="2680"/>
                  </a:lnTo>
                  <a:lnTo>
                    <a:pt x="6503" y="2667"/>
                  </a:lnTo>
                  <a:lnTo>
                    <a:pt x="6308" y="2651"/>
                  </a:lnTo>
                  <a:lnTo>
                    <a:pt x="6114" y="2635"/>
                  </a:lnTo>
                  <a:lnTo>
                    <a:pt x="5922" y="2618"/>
                  </a:lnTo>
                  <a:lnTo>
                    <a:pt x="5731" y="2598"/>
                  </a:lnTo>
                  <a:lnTo>
                    <a:pt x="5543" y="2577"/>
                  </a:lnTo>
                  <a:lnTo>
                    <a:pt x="5357" y="2555"/>
                  </a:lnTo>
                  <a:lnTo>
                    <a:pt x="5173" y="2531"/>
                  </a:lnTo>
                  <a:lnTo>
                    <a:pt x="4992" y="2506"/>
                  </a:lnTo>
                  <a:lnTo>
                    <a:pt x="4812" y="2478"/>
                  </a:lnTo>
                  <a:lnTo>
                    <a:pt x="4635" y="2450"/>
                  </a:lnTo>
                  <a:lnTo>
                    <a:pt x="4459" y="2420"/>
                  </a:lnTo>
                  <a:lnTo>
                    <a:pt x="4288" y="2388"/>
                  </a:lnTo>
                  <a:lnTo>
                    <a:pt x="4117" y="2356"/>
                  </a:lnTo>
                  <a:lnTo>
                    <a:pt x="3950" y="2322"/>
                  </a:lnTo>
                  <a:lnTo>
                    <a:pt x="3785" y="2286"/>
                  </a:lnTo>
                  <a:lnTo>
                    <a:pt x="3623" y="2251"/>
                  </a:lnTo>
                  <a:lnTo>
                    <a:pt x="3464" y="2212"/>
                  </a:lnTo>
                  <a:lnTo>
                    <a:pt x="3307" y="2173"/>
                  </a:lnTo>
                  <a:lnTo>
                    <a:pt x="3154" y="2133"/>
                  </a:lnTo>
                  <a:lnTo>
                    <a:pt x="3003" y="2092"/>
                  </a:lnTo>
                  <a:lnTo>
                    <a:pt x="2929" y="2070"/>
                  </a:lnTo>
                  <a:lnTo>
                    <a:pt x="2856" y="2049"/>
                  </a:lnTo>
                  <a:lnTo>
                    <a:pt x="2784" y="2027"/>
                  </a:lnTo>
                  <a:lnTo>
                    <a:pt x="2712" y="2004"/>
                  </a:lnTo>
                  <a:lnTo>
                    <a:pt x="2641" y="1983"/>
                  </a:lnTo>
                  <a:lnTo>
                    <a:pt x="2570" y="1959"/>
                  </a:lnTo>
                  <a:lnTo>
                    <a:pt x="2501" y="1937"/>
                  </a:lnTo>
                  <a:lnTo>
                    <a:pt x="2432" y="1913"/>
                  </a:lnTo>
                  <a:lnTo>
                    <a:pt x="2364" y="1890"/>
                  </a:lnTo>
                  <a:lnTo>
                    <a:pt x="2297" y="1865"/>
                  </a:lnTo>
                  <a:lnTo>
                    <a:pt x="2231" y="1842"/>
                  </a:lnTo>
                  <a:lnTo>
                    <a:pt x="2166" y="1818"/>
                  </a:lnTo>
                  <a:lnTo>
                    <a:pt x="2102" y="1793"/>
                  </a:lnTo>
                  <a:lnTo>
                    <a:pt x="2038" y="1768"/>
                  </a:lnTo>
                  <a:lnTo>
                    <a:pt x="1975" y="1743"/>
                  </a:lnTo>
                  <a:lnTo>
                    <a:pt x="1913" y="1718"/>
                  </a:lnTo>
                  <a:lnTo>
                    <a:pt x="1853" y="1692"/>
                  </a:lnTo>
                  <a:lnTo>
                    <a:pt x="1793" y="1666"/>
                  </a:lnTo>
                  <a:lnTo>
                    <a:pt x="1733" y="1640"/>
                  </a:lnTo>
                  <a:lnTo>
                    <a:pt x="1675" y="1614"/>
                  </a:lnTo>
                  <a:lnTo>
                    <a:pt x="1618" y="1587"/>
                  </a:lnTo>
                  <a:lnTo>
                    <a:pt x="1562" y="1560"/>
                  </a:lnTo>
                  <a:lnTo>
                    <a:pt x="1507" y="1533"/>
                  </a:lnTo>
                  <a:lnTo>
                    <a:pt x="1452" y="1506"/>
                  </a:lnTo>
                  <a:lnTo>
                    <a:pt x="1398" y="1478"/>
                  </a:lnTo>
                  <a:lnTo>
                    <a:pt x="1346" y="1451"/>
                  </a:lnTo>
                  <a:lnTo>
                    <a:pt x="1294" y="1422"/>
                  </a:lnTo>
                  <a:lnTo>
                    <a:pt x="1244" y="1394"/>
                  </a:lnTo>
                  <a:lnTo>
                    <a:pt x="1194" y="1366"/>
                  </a:lnTo>
                  <a:lnTo>
                    <a:pt x="1145" y="1337"/>
                  </a:lnTo>
                  <a:lnTo>
                    <a:pt x="1097" y="1308"/>
                  </a:lnTo>
                  <a:lnTo>
                    <a:pt x="1051" y="1279"/>
                  </a:lnTo>
                  <a:lnTo>
                    <a:pt x="1006" y="1250"/>
                  </a:lnTo>
                  <a:lnTo>
                    <a:pt x="961" y="1220"/>
                  </a:lnTo>
                  <a:lnTo>
                    <a:pt x="917" y="1192"/>
                  </a:lnTo>
                  <a:lnTo>
                    <a:pt x="875" y="1161"/>
                  </a:lnTo>
                  <a:lnTo>
                    <a:pt x="833" y="1131"/>
                  </a:lnTo>
                  <a:lnTo>
                    <a:pt x="792" y="1101"/>
                  </a:lnTo>
                  <a:lnTo>
                    <a:pt x="754" y="1071"/>
                  </a:lnTo>
                  <a:lnTo>
                    <a:pt x="715" y="1040"/>
                  </a:lnTo>
                  <a:lnTo>
                    <a:pt x="679" y="1009"/>
                  </a:lnTo>
                  <a:lnTo>
                    <a:pt x="642" y="979"/>
                  </a:lnTo>
                  <a:lnTo>
                    <a:pt x="608" y="948"/>
                  </a:lnTo>
                  <a:lnTo>
                    <a:pt x="573" y="916"/>
                  </a:lnTo>
                  <a:lnTo>
                    <a:pt x="541" y="886"/>
                  </a:lnTo>
                  <a:lnTo>
                    <a:pt x="509" y="854"/>
                  </a:lnTo>
                  <a:lnTo>
                    <a:pt x="479" y="823"/>
                  </a:lnTo>
                  <a:lnTo>
                    <a:pt x="449" y="791"/>
                  </a:lnTo>
                  <a:lnTo>
                    <a:pt x="421" y="759"/>
                  </a:lnTo>
                  <a:lnTo>
                    <a:pt x="394" y="727"/>
                  </a:lnTo>
                  <a:lnTo>
                    <a:pt x="368" y="695"/>
                  </a:lnTo>
                  <a:lnTo>
                    <a:pt x="343" y="663"/>
                  </a:lnTo>
                  <a:lnTo>
                    <a:pt x="319" y="631"/>
                  </a:lnTo>
                  <a:lnTo>
                    <a:pt x="297" y="598"/>
                  </a:lnTo>
                  <a:lnTo>
                    <a:pt x="276" y="566"/>
                  </a:lnTo>
                  <a:lnTo>
                    <a:pt x="256" y="533"/>
                  </a:lnTo>
                  <a:lnTo>
                    <a:pt x="237" y="500"/>
                  </a:lnTo>
                  <a:lnTo>
                    <a:pt x="219" y="468"/>
                  </a:lnTo>
                  <a:lnTo>
                    <a:pt x="202" y="435"/>
                  </a:lnTo>
                  <a:lnTo>
                    <a:pt x="187" y="402"/>
                  </a:lnTo>
                  <a:lnTo>
                    <a:pt x="173" y="369"/>
                  </a:lnTo>
                  <a:lnTo>
                    <a:pt x="161" y="335"/>
                  </a:lnTo>
                  <a:lnTo>
                    <a:pt x="148" y="303"/>
                  </a:lnTo>
                  <a:lnTo>
                    <a:pt x="138" y="269"/>
                  </a:lnTo>
                  <a:lnTo>
                    <a:pt x="129" y="236"/>
                  </a:lnTo>
                  <a:lnTo>
                    <a:pt x="121" y="203"/>
                  </a:lnTo>
                  <a:lnTo>
                    <a:pt x="114" y="169"/>
                  </a:lnTo>
                  <a:lnTo>
                    <a:pt x="109" y="135"/>
                  </a:lnTo>
                  <a:lnTo>
                    <a:pt x="105" y="102"/>
                  </a:lnTo>
                  <a:lnTo>
                    <a:pt x="101" y="68"/>
                  </a:lnTo>
                  <a:lnTo>
                    <a:pt x="100" y="34"/>
                  </a:lnTo>
                  <a:lnTo>
                    <a:pt x="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CB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31" name="Freeform 41"/>
            <p:cNvSpPr>
              <a:spLocks/>
            </p:cNvSpPr>
            <p:nvPr/>
          </p:nvSpPr>
          <p:spPr bwMode="auto">
            <a:xfrm>
              <a:off x="1834" y="1669"/>
              <a:ext cx="254" cy="87"/>
            </a:xfrm>
            <a:custGeom>
              <a:avLst/>
              <a:gdLst>
                <a:gd name="T0" fmla="*/ 0 w 8128"/>
                <a:gd name="T1" fmla="*/ 0 h 2822"/>
                <a:gd name="T2" fmla="*/ 0 w 8128"/>
                <a:gd name="T3" fmla="*/ 0 h 2822"/>
                <a:gd name="T4" fmla="*/ 0 w 8128"/>
                <a:gd name="T5" fmla="*/ 0 h 2822"/>
                <a:gd name="T6" fmla="*/ 0 w 8128"/>
                <a:gd name="T7" fmla="*/ 0 h 2822"/>
                <a:gd name="T8" fmla="*/ 0 w 8128"/>
                <a:gd name="T9" fmla="*/ 0 h 2822"/>
                <a:gd name="T10" fmla="*/ 0 w 8128"/>
                <a:gd name="T11" fmla="*/ 0 h 2822"/>
                <a:gd name="T12" fmla="*/ 0 w 8128"/>
                <a:gd name="T13" fmla="*/ 0 h 2822"/>
                <a:gd name="T14" fmla="*/ 0 w 8128"/>
                <a:gd name="T15" fmla="*/ 0 h 2822"/>
                <a:gd name="T16" fmla="*/ 0 w 8128"/>
                <a:gd name="T17" fmla="*/ 0 h 2822"/>
                <a:gd name="T18" fmla="*/ 0 w 8128"/>
                <a:gd name="T19" fmla="*/ 0 h 2822"/>
                <a:gd name="T20" fmla="*/ 0 w 8128"/>
                <a:gd name="T21" fmla="*/ 0 h 2822"/>
                <a:gd name="T22" fmla="*/ 0 w 8128"/>
                <a:gd name="T23" fmla="*/ 0 h 2822"/>
                <a:gd name="T24" fmla="*/ 0 w 8128"/>
                <a:gd name="T25" fmla="*/ 0 h 2822"/>
                <a:gd name="T26" fmla="*/ 0 w 8128"/>
                <a:gd name="T27" fmla="*/ 0 h 2822"/>
                <a:gd name="T28" fmla="*/ 0 w 8128"/>
                <a:gd name="T29" fmla="*/ 0 h 2822"/>
                <a:gd name="T30" fmla="*/ 0 w 8128"/>
                <a:gd name="T31" fmla="*/ 0 h 2822"/>
                <a:gd name="T32" fmla="*/ 0 w 8128"/>
                <a:gd name="T33" fmla="*/ 0 h 2822"/>
                <a:gd name="T34" fmla="*/ 0 w 8128"/>
                <a:gd name="T35" fmla="*/ 0 h 2822"/>
                <a:gd name="T36" fmla="*/ 0 w 8128"/>
                <a:gd name="T37" fmla="*/ 0 h 2822"/>
                <a:gd name="T38" fmla="*/ 0 w 8128"/>
                <a:gd name="T39" fmla="*/ 0 h 2822"/>
                <a:gd name="T40" fmla="*/ 0 w 8128"/>
                <a:gd name="T41" fmla="*/ 0 h 2822"/>
                <a:gd name="T42" fmla="*/ 0 w 8128"/>
                <a:gd name="T43" fmla="*/ 0 h 2822"/>
                <a:gd name="T44" fmla="*/ 0 w 8128"/>
                <a:gd name="T45" fmla="*/ 0 h 2822"/>
                <a:gd name="T46" fmla="*/ 0 w 8128"/>
                <a:gd name="T47" fmla="*/ 0 h 2822"/>
                <a:gd name="T48" fmla="*/ 0 w 8128"/>
                <a:gd name="T49" fmla="*/ 0 h 2822"/>
                <a:gd name="T50" fmla="*/ 0 w 8128"/>
                <a:gd name="T51" fmla="*/ 0 h 2822"/>
                <a:gd name="T52" fmla="*/ 0 w 8128"/>
                <a:gd name="T53" fmla="*/ 0 h 2822"/>
                <a:gd name="T54" fmla="*/ 0 w 8128"/>
                <a:gd name="T55" fmla="*/ 0 h 2822"/>
                <a:gd name="T56" fmla="*/ 0 w 8128"/>
                <a:gd name="T57" fmla="*/ 0 h 2822"/>
                <a:gd name="T58" fmla="*/ 0 w 8128"/>
                <a:gd name="T59" fmla="*/ 0 h 2822"/>
                <a:gd name="T60" fmla="*/ 0 w 8128"/>
                <a:gd name="T61" fmla="*/ 0 h 2822"/>
                <a:gd name="T62" fmla="*/ 0 w 8128"/>
                <a:gd name="T63" fmla="*/ 0 h 2822"/>
                <a:gd name="T64" fmla="*/ 0 w 8128"/>
                <a:gd name="T65" fmla="*/ 0 h 2822"/>
                <a:gd name="T66" fmla="*/ 0 w 8128"/>
                <a:gd name="T67" fmla="*/ 0 h 2822"/>
                <a:gd name="T68" fmla="*/ 0 w 8128"/>
                <a:gd name="T69" fmla="*/ 0 h 2822"/>
                <a:gd name="T70" fmla="*/ 0 w 8128"/>
                <a:gd name="T71" fmla="*/ 0 h 2822"/>
                <a:gd name="T72" fmla="*/ 0 w 8128"/>
                <a:gd name="T73" fmla="*/ 0 h 2822"/>
                <a:gd name="T74" fmla="*/ 0 w 8128"/>
                <a:gd name="T75" fmla="*/ 0 h 2822"/>
                <a:gd name="T76" fmla="*/ 0 w 8128"/>
                <a:gd name="T77" fmla="*/ 0 h 2822"/>
                <a:gd name="T78" fmla="*/ 0 w 8128"/>
                <a:gd name="T79" fmla="*/ 0 h 2822"/>
                <a:gd name="T80" fmla="*/ 0 w 8128"/>
                <a:gd name="T81" fmla="*/ 0 h 2822"/>
                <a:gd name="T82" fmla="*/ 0 w 8128"/>
                <a:gd name="T83" fmla="*/ 0 h 2822"/>
                <a:gd name="T84" fmla="*/ 0 w 8128"/>
                <a:gd name="T85" fmla="*/ 0 h 2822"/>
                <a:gd name="T86" fmla="*/ 0 w 8128"/>
                <a:gd name="T87" fmla="*/ 0 h 2822"/>
                <a:gd name="T88" fmla="*/ 0 w 8128"/>
                <a:gd name="T89" fmla="*/ 0 h 2822"/>
                <a:gd name="T90" fmla="*/ 0 w 8128"/>
                <a:gd name="T91" fmla="*/ 0 h 2822"/>
                <a:gd name="T92" fmla="*/ 0 w 8128"/>
                <a:gd name="T93" fmla="*/ 0 h 2822"/>
                <a:gd name="T94" fmla="*/ 0 w 8128"/>
                <a:gd name="T95" fmla="*/ 0 h 2822"/>
                <a:gd name="T96" fmla="*/ 0 w 8128"/>
                <a:gd name="T97" fmla="*/ 0 h 2822"/>
                <a:gd name="T98" fmla="*/ 0 w 8128"/>
                <a:gd name="T99" fmla="*/ 0 h 282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128"/>
                <a:gd name="T151" fmla="*/ 0 h 2822"/>
                <a:gd name="T152" fmla="*/ 8128 w 8128"/>
                <a:gd name="T153" fmla="*/ 2822 h 282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128" h="2822">
                  <a:moveTo>
                    <a:pt x="8128" y="0"/>
                  </a:moveTo>
                  <a:lnTo>
                    <a:pt x="8128" y="0"/>
                  </a:lnTo>
                  <a:lnTo>
                    <a:pt x="7920" y="1"/>
                  </a:lnTo>
                  <a:lnTo>
                    <a:pt x="7711" y="4"/>
                  </a:lnTo>
                  <a:lnTo>
                    <a:pt x="7505" y="8"/>
                  </a:lnTo>
                  <a:lnTo>
                    <a:pt x="7301" y="14"/>
                  </a:lnTo>
                  <a:lnTo>
                    <a:pt x="7098" y="23"/>
                  </a:lnTo>
                  <a:lnTo>
                    <a:pt x="6896" y="33"/>
                  </a:lnTo>
                  <a:lnTo>
                    <a:pt x="6695" y="44"/>
                  </a:lnTo>
                  <a:lnTo>
                    <a:pt x="6497" y="57"/>
                  </a:lnTo>
                  <a:lnTo>
                    <a:pt x="6300" y="71"/>
                  </a:lnTo>
                  <a:lnTo>
                    <a:pt x="6105" y="88"/>
                  </a:lnTo>
                  <a:lnTo>
                    <a:pt x="5912" y="106"/>
                  </a:lnTo>
                  <a:lnTo>
                    <a:pt x="5721" y="126"/>
                  </a:lnTo>
                  <a:lnTo>
                    <a:pt x="5532" y="146"/>
                  </a:lnTo>
                  <a:lnTo>
                    <a:pt x="5345" y="169"/>
                  </a:lnTo>
                  <a:lnTo>
                    <a:pt x="5160" y="193"/>
                  </a:lnTo>
                  <a:lnTo>
                    <a:pt x="4977" y="218"/>
                  </a:lnTo>
                  <a:lnTo>
                    <a:pt x="4797" y="246"/>
                  </a:lnTo>
                  <a:lnTo>
                    <a:pt x="4619" y="274"/>
                  </a:lnTo>
                  <a:lnTo>
                    <a:pt x="4443" y="305"/>
                  </a:lnTo>
                  <a:lnTo>
                    <a:pt x="4269" y="336"/>
                  </a:lnTo>
                  <a:lnTo>
                    <a:pt x="4099" y="369"/>
                  </a:lnTo>
                  <a:lnTo>
                    <a:pt x="3930" y="403"/>
                  </a:lnTo>
                  <a:lnTo>
                    <a:pt x="3764" y="438"/>
                  </a:lnTo>
                  <a:lnTo>
                    <a:pt x="3601" y="475"/>
                  </a:lnTo>
                  <a:lnTo>
                    <a:pt x="3441" y="514"/>
                  </a:lnTo>
                  <a:lnTo>
                    <a:pt x="3284" y="553"/>
                  </a:lnTo>
                  <a:lnTo>
                    <a:pt x="3128" y="593"/>
                  </a:lnTo>
                  <a:lnTo>
                    <a:pt x="2977" y="635"/>
                  </a:lnTo>
                  <a:lnTo>
                    <a:pt x="2829" y="679"/>
                  </a:lnTo>
                  <a:lnTo>
                    <a:pt x="2682" y="723"/>
                  </a:lnTo>
                  <a:lnTo>
                    <a:pt x="2611" y="745"/>
                  </a:lnTo>
                  <a:lnTo>
                    <a:pt x="2540" y="769"/>
                  </a:lnTo>
                  <a:lnTo>
                    <a:pt x="2470" y="792"/>
                  </a:lnTo>
                  <a:lnTo>
                    <a:pt x="2401" y="816"/>
                  </a:lnTo>
                  <a:lnTo>
                    <a:pt x="2332" y="839"/>
                  </a:lnTo>
                  <a:lnTo>
                    <a:pt x="2265" y="864"/>
                  </a:lnTo>
                  <a:lnTo>
                    <a:pt x="2198" y="887"/>
                  </a:lnTo>
                  <a:lnTo>
                    <a:pt x="2132" y="913"/>
                  </a:lnTo>
                  <a:lnTo>
                    <a:pt x="2067" y="937"/>
                  </a:lnTo>
                  <a:lnTo>
                    <a:pt x="2002" y="962"/>
                  </a:lnTo>
                  <a:lnTo>
                    <a:pt x="1939" y="988"/>
                  </a:lnTo>
                  <a:lnTo>
                    <a:pt x="1877" y="1013"/>
                  </a:lnTo>
                  <a:lnTo>
                    <a:pt x="1815" y="1039"/>
                  </a:lnTo>
                  <a:lnTo>
                    <a:pt x="1754" y="1065"/>
                  </a:lnTo>
                  <a:lnTo>
                    <a:pt x="1694" y="1092"/>
                  </a:lnTo>
                  <a:lnTo>
                    <a:pt x="1635" y="1118"/>
                  </a:lnTo>
                  <a:lnTo>
                    <a:pt x="1577" y="1146"/>
                  </a:lnTo>
                  <a:lnTo>
                    <a:pt x="1519" y="1173"/>
                  </a:lnTo>
                  <a:lnTo>
                    <a:pt x="1463" y="1201"/>
                  </a:lnTo>
                  <a:lnTo>
                    <a:pt x="1407" y="1229"/>
                  </a:lnTo>
                  <a:lnTo>
                    <a:pt x="1353" y="1256"/>
                  </a:lnTo>
                  <a:lnTo>
                    <a:pt x="1299" y="1285"/>
                  </a:lnTo>
                  <a:lnTo>
                    <a:pt x="1247" y="1313"/>
                  </a:lnTo>
                  <a:lnTo>
                    <a:pt x="1195" y="1342"/>
                  </a:lnTo>
                  <a:lnTo>
                    <a:pt x="1145" y="1371"/>
                  </a:lnTo>
                  <a:lnTo>
                    <a:pt x="1095" y="1400"/>
                  </a:lnTo>
                  <a:lnTo>
                    <a:pt x="1046" y="1429"/>
                  </a:lnTo>
                  <a:lnTo>
                    <a:pt x="999" y="1459"/>
                  </a:lnTo>
                  <a:lnTo>
                    <a:pt x="952" y="1490"/>
                  </a:lnTo>
                  <a:lnTo>
                    <a:pt x="906" y="1519"/>
                  </a:lnTo>
                  <a:lnTo>
                    <a:pt x="862" y="1550"/>
                  </a:lnTo>
                  <a:lnTo>
                    <a:pt x="818" y="1580"/>
                  </a:lnTo>
                  <a:lnTo>
                    <a:pt x="775" y="1611"/>
                  </a:lnTo>
                  <a:lnTo>
                    <a:pt x="734" y="1642"/>
                  </a:lnTo>
                  <a:lnTo>
                    <a:pt x="693" y="1673"/>
                  </a:lnTo>
                  <a:lnTo>
                    <a:pt x="653" y="1705"/>
                  </a:lnTo>
                  <a:lnTo>
                    <a:pt x="615" y="1736"/>
                  </a:lnTo>
                  <a:lnTo>
                    <a:pt x="578" y="1769"/>
                  </a:lnTo>
                  <a:lnTo>
                    <a:pt x="542" y="1800"/>
                  </a:lnTo>
                  <a:lnTo>
                    <a:pt x="506" y="1833"/>
                  </a:lnTo>
                  <a:lnTo>
                    <a:pt x="472" y="1866"/>
                  </a:lnTo>
                  <a:lnTo>
                    <a:pt x="439" y="1898"/>
                  </a:lnTo>
                  <a:lnTo>
                    <a:pt x="407" y="1932"/>
                  </a:lnTo>
                  <a:lnTo>
                    <a:pt x="376" y="1965"/>
                  </a:lnTo>
                  <a:lnTo>
                    <a:pt x="346" y="1998"/>
                  </a:lnTo>
                  <a:lnTo>
                    <a:pt x="318" y="2032"/>
                  </a:lnTo>
                  <a:lnTo>
                    <a:pt x="291" y="2065"/>
                  </a:lnTo>
                  <a:lnTo>
                    <a:pt x="264" y="2100"/>
                  </a:lnTo>
                  <a:lnTo>
                    <a:pt x="240" y="2134"/>
                  </a:lnTo>
                  <a:lnTo>
                    <a:pt x="215" y="2168"/>
                  </a:lnTo>
                  <a:lnTo>
                    <a:pt x="193" y="2203"/>
                  </a:lnTo>
                  <a:lnTo>
                    <a:pt x="172" y="2238"/>
                  </a:lnTo>
                  <a:lnTo>
                    <a:pt x="151" y="2273"/>
                  </a:lnTo>
                  <a:lnTo>
                    <a:pt x="132" y="2309"/>
                  </a:lnTo>
                  <a:lnTo>
                    <a:pt x="114" y="2344"/>
                  </a:lnTo>
                  <a:lnTo>
                    <a:pt x="98" y="2379"/>
                  </a:lnTo>
                  <a:lnTo>
                    <a:pt x="82" y="2416"/>
                  </a:lnTo>
                  <a:lnTo>
                    <a:pt x="68" y="2452"/>
                  </a:lnTo>
                  <a:lnTo>
                    <a:pt x="55" y="2489"/>
                  </a:lnTo>
                  <a:lnTo>
                    <a:pt x="44" y="2524"/>
                  </a:lnTo>
                  <a:lnTo>
                    <a:pt x="34" y="2561"/>
                  </a:lnTo>
                  <a:lnTo>
                    <a:pt x="24" y="2599"/>
                  </a:lnTo>
                  <a:lnTo>
                    <a:pt x="17" y="2635"/>
                  </a:lnTo>
                  <a:lnTo>
                    <a:pt x="11" y="2672"/>
                  </a:lnTo>
                  <a:lnTo>
                    <a:pt x="6" y="2710"/>
                  </a:lnTo>
                  <a:lnTo>
                    <a:pt x="3" y="2746"/>
                  </a:lnTo>
                  <a:lnTo>
                    <a:pt x="1" y="2784"/>
                  </a:lnTo>
                  <a:lnTo>
                    <a:pt x="0" y="2822"/>
                  </a:lnTo>
                  <a:lnTo>
                    <a:pt x="99" y="2822"/>
                  </a:lnTo>
                  <a:lnTo>
                    <a:pt x="100" y="2788"/>
                  </a:lnTo>
                  <a:lnTo>
                    <a:pt x="101" y="2754"/>
                  </a:lnTo>
                  <a:lnTo>
                    <a:pt x="105" y="2720"/>
                  </a:lnTo>
                  <a:lnTo>
                    <a:pt x="109" y="2686"/>
                  </a:lnTo>
                  <a:lnTo>
                    <a:pt x="114" y="2653"/>
                  </a:lnTo>
                  <a:lnTo>
                    <a:pt x="121" y="2619"/>
                  </a:lnTo>
                  <a:lnTo>
                    <a:pt x="129" y="2586"/>
                  </a:lnTo>
                  <a:lnTo>
                    <a:pt x="138" y="2553"/>
                  </a:lnTo>
                  <a:lnTo>
                    <a:pt x="148" y="2519"/>
                  </a:lnTo>
                  <a:lnTo>
                    <a:pt x="161" y="2487"/>
                  </a:lnTo>
                  <a:lnTo>
                    <a:pt x="173" y="2453"/>
                  </a:lnTo>
                  <a:lnTo>
                    <a:pt x="187" y="2420"/>
                  </a:lnTo>
                  <a:lnTo>
                    <a:pt x="202" y="2388"/>
                  </a:lnTo>
                  <a:lnTo>
                    <a:pt x="219" y="2354"/>
                  </a:lnTo>
                  <a:lnTo>
                    <a:pt x="237" y="2321"/>
                  </a:lnTo>
                  <a:lnTo>
                    <a:pt x="256" y="2289"/>
                  </a:lnTo>
                  <a:lnTo>
                    <a:pt x="275" y="2256"/>
                  </a:lnTo>
                  <a:lnTo>
                    <a:pt x="297" y="2224"/>
                  </a:lnTo>
                  <a:lnTo>
                    <a:pt x="319" y="2191"/>
                  </a:lnTo>
                  <a:lnTo>
                    <a:pt x="343" y="2159"/>
                  </a:lnTo>
                  <a:lnTo>
                    <a:pt x="368" y="2127"/>
                  </a:lnTo>
                  <a:lnTo>
                    <a:pt x="394" y="2095"/>
                  </a:lnTo>
                  <a:lnTo>
                    <a:pt x="421" y="2063"/>
                  </a:lnTo>
                  <a:lnTo>
                    <a:pt x="449" y="2031"/>
                  </a:lnTo>
                  <a:lnTo>
                    <a:pt x="479" y="1999"/>
                  </a:lnTo>
                  <a:lnTo>
                    <a:pt x="509" y="1968"/>
                  </a:lnTo>
                  <a:lnTo>
                    <a:pt x="541" y="1936"/>
                  </a:lnTo>
                  <a:lnTo>
                    <a:pt x="573" y="1905"/>
                  </a:lnTo>
                  <a:lnTo>
                    <a:pt x="608" y="1874"/>
                  </a:lnTo>
                  <a:lnTo>
                    <a:pt x="642" y="1843"/>
                  </a:lnTo>
                  <a:lnTo>
                    <a:pt x="679" y="1813"/>
                  </a:lnTo>
                  <a:lnTo>
                    <a:pt x="715" y="1782"/>
                  </a:lnTo>
                  <a:lnTo>
                    <a:pt x="754" y="1752"/>
                  </a:lnTo>
                  <a:lnTo>
                    <a:pt x="792" y="1721"/>
                  </a:lnTo>
                  <a:lnTo>
                    <a:pt x="833" y="1690"/>
                  </a:lnTo>
                  <a:lnTo>
                    <a:pt x="875" y="1661"/>
                  </a:lnTo>
                  <a:lnTo>
                    <a:pt x="917" y="1631"/>
                  </a:lnTo>
                  <a:lnTo>
                    <a:pt x="961" y="1602"/>
                  </a:lnTo>
                  <a:lnTo>
                    <a:pt x="1006" y="1572"/>
                  </a:lnTo>
                  <a:lnTo>
                    <a:pt x="1051" y="1543"/>
                  </a:lnTo>
                  <a:lnTo>
                    <a:pt x="1097" y="1514"/>
                  </a:lnTo>
                  <a:lnTo>
                    <a:pt x="1145" y="1485"/>
                  </a:lnTo>
                  <a:lnTo>
                    <a:pt x="1194" y="1456"/>
                  </a:lnTo>
                  <a:lnTo>
                    <a:pt x="1244" y="1428"/>
                  </a:lnTo>
                  <a:lnTo>
                    <a:pt x="1294" y="1400"/>
                  </a:lnTo>
                  <a:lnTo>
                    <a:pt x="1346" y="1371"/>
                  </a:lnTo>
                  <a:lnTo>
                    <a:pt x="1398" y="1344"/>
                  </a:lnTo>
                  <a:lnTo>
                    <a:pt x="1452" y="1316"/>
                  </a:lnTo>
                  <a:lnTo>
                    <a:pt x="1507" y="1289"/>
                  </a:lnTo>
                  <a:lnTo>
                    <a:pt x="1562" y="1262"/>
                  </a:lnTo>
                  <a:lnTo>
                    <a:pt x="1618" y="1236"/>
                  </a:lnTo>
                  <a:lnTo>
                    <a:pt x="1675" y="1208"/>
                  </a:lnTo>
                  <a:lnTo>
                    <a:pt x="1733" y="1183"/>
                  </a:lnTo>
                  <a:lnTo>
                    <a:pt x="1793" y="1156"/>
                  </a:lnTo>
                  <a:lnTo>
                    <a:pt x="1853" y="1131"/>
                  </a:lnTo>
                  <a:lnTo>
                    <a:pt x="1913" y="1104"/>
                  </a:lnTo>
                  <a:lnTo>
                    <a:pt x="1975" y="1080"/>
                  </a:lnTo>
                  <a:lnTo>
                    <a:pt x="2038" y="1054"/>
                  </a:lnTo>
                  <a:lnTo>
                    <a:pt x="2102" y="1029"/>
                  </a:lnTo>
                  <a:lnTo>
                    <a:pt x="2166" y="1004"/>
                  </a:lnTo>
                  <a:lnTo>
                    <a:pt x="2231" y="980"/>
                  </a:lnTo>
                  <a:lnTo>
                    <a:pt x="2297" y="956"/>
                  </a:lnTo>
                  <a:lnTo>
                    <a:pt x="2364" y="932"/>
                  </a:lnTo>
                  <a:lnTo>
                    <a:pt x="2432" y="908"/>
                  </a:lnTo>
                  <a:lnTo>
                    <a:pt x="2501" y="885"/>
                  </a:lnTo>
                  <a:lnTo>
                    <a:pt x="2570" y="863"/>
                  </a:lnTo>
                  <a:lnTo>
                    <a:pt x="2641" y="840"/>
                  </a:lnTo>
                  <a:lnTo>
                    <a:pt x="2712" y="818"/>
                  </a:lnTo>
                  <a:lnTo>
                    <a:pt x="2856" y="774"/>
                  </a:lnTo>
                  <a:lnTo>
                    <a:pt x="3003" y="731"/>
                  </a:lnTo>
                  <a:lnTo>
                    <a:pt x="3154" y="689"/>
                  </a:lnTo>
                  <a:lnTo>
                    <a:pt x="3307" y="648"/>
                  </a:lnTo>
                  <a:lnTo>
                    <a:pt x="3464" y="610"/>
                  </a:lnTo>
                  <a:lnTo>
                    <a:pt x="3623" y="572"/>
                  </a:lnTo>
                  <a:lnTo>
                    <a:pt x="3785" y="535"/>
                  </a:lnTo>
                  <a:lnTo>
                    <a:pt x="3950" y="500"/>
                  </a:lnTo>
                  <a:lnTo>
                    <a:pt x="4117" y="466"/>
                  </a:lnTo>
                  <a:lnTo>
                    <a:pt x="4288" y="433"/>
                  </a:lnTo>
                  <a:lnTo>
                    <a:pt x="4459" y="402"/>
                  </a:lnTo>
                  <a:lnTo>
                    <a:pt x="4635" y="372"/>
                  </a:lnTo>
                  <a:lnTo>
                    <a:pt x="4812" y="344"/>
                  </a:lnTo>
                  <a:lnTo>
                    <a:pt x="4992" y="316"/>
                  </a:lnTo>
                  <a:lnTo>
                    <a:pt x="5173" y="291"/>
                  </a:lnTo>
                  <a:lnTo>
                    <a:pt x="5357" y="267"/>
                  </a:lnTo>
                  <a:lnTo>
                    <a:pt x="5543" y="245"/>
                  </a:lnTo>
                  <a:lnTo>
                    <a:pt x="5731" y="223"/>
                  </a:lnTo>
                  <a:lnTo>
                    <a:pt x="5922" y="204"/>
                  </a:lnTo>
                  <a:lnTo>
                    <a:pt x="6114" y="187"/>
                  </a:lnTo>
                  <a:lnTo>
                    <a:pt x="6308" y="170"/>
                  </a:lnTo>
                  <a:lnTo>
                    <a:pt x="6503" y="155"/>
                  </a:lnTo>
                  <a:lnTo>
                    <a:pt x="6702" y="143"/>
                  </a:lnTo>
                  <a:lnTo>
                    <a:pt x="6901" y="131"/>
                  </a:lnTo>
                  <a:lnTo>
                    <a:pt x="7102" y="121"/>
                  </a:lnTo>
                  <a:lnTo>
                    <a:pt x="7304" y="113"/>
                  </a:lnTo>
                  <a:lnTo>
                    <a:pt x="7508" y="107"/>
                  </a:lnTo>
                  <a:lnTo>
                    <a:pt x="7713" y="103"/>
                  </a:lnTo>
                  <a:lnTo>
                    <a:pt x="7920" y="100"/>
                  </a:lnTo>
                  <a:lnTo>
                    <a:pt x="8128" y="99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8DCB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32" name="Freeform 42"/>
            <p:cNvSpPr>
              <a:spLocks/>
            </p:cNvSpPr>
            <p:nvPr/>
          </p:nvSpPr>
          <p:spPr bwMode="auto">
            <a:xfrm>
              <a:off x="2088" y="1669"/>
              <a:ext cx="254" cy="87"/>
            </a:xfrm>
            <a:custGeom>
              <a:avLst/>
              <a:gdLst>
                <a:gd name="T0" fmla="*/ 0 w 8128"/>
                <a:gd name="T1" fmla="*/ 0 h 2822"/>
                <a:gd name="T2" fmla="*/ 0 w 8128"/>
                <a:gd name="T3" fmla="*/ 0 h 2822"/>
                <a:gd name="T4" fmla="*/ 0 w 8128"/>
                <a:gd name="T5" fmla="*/ 0 h 2822"/>
                <a:gd name="T6" fmla="*/ 0 w 8128"/>
                <a:gd name="T7" fmla="*/ 0 h 2822"/>
                <a:gd name="T8" fmla="*/ 0 w 8128"/>
                <a:gd name="T9" fmla="*/ 0 h 2822"/>
                <a:gd name="T10" fmla="*/ 0 w 8128"/>
                <a:gd name="T11" fmla="*/ 0 h 2822"/>
                <a:gd name="T12" fmla="*/ 0 w 8128"/>
                <a:gd name="T13" fmla="*/ 0 h 2822"/>
                <a:gd name="T14" fmla="*/ 0 w 8128"/>
                <a:gd name="T15" fmla="*/ 0 h 2822"/>
                <a:gd name="T16" fmla="*/ 0 w 8128"/>
                <a:gd name="T17" fmla="*/ 0 h 2822"/>
                <a:gd name="T18" fmla="*/ 0 w 8128"/>
                <a:gd name="T19" fmla="*/ 0 h 2822"/>
                <a:gd name="T20" fmla="*/ 0 w 8128"/>
                <a:gd name="T21" fmla="*/ 0 h 2822"/>
                <a:gd name="T22" fmla="*/ 0 w 8128"/>
                <a:gd name="T23" fmla="*/ 0 h 2822"/>
                <a:gd name="T24" fmla="*/ 0 w 8128"/>
                <a:gd name="T25" fmla="*/ 0 h 2822"/>
                <a:gd name="T26" fmla="*/ 0 w 8128"/>
                <a:gd name="T27" fmla="*/ 0 h 2822"/>
                <a:gd name="T28" fmla="*/ 0 w 8128"/>
                <a:gd name="T29" fmla="*/ 0 h 2822"/>
                <a:gd name="T30" fmla="*/ 0 w 8128"/>
                <a:gd name="T31" fmla="*/ 0 h 2822"/>
                <a:gd name="T32" fmla="*/ 0 w 8128"/>
                <a:gd name="T33" fmla="*/ 0 h 2822"/>
                <a:gd name="T34" fmla="*/ 0 w 8128"/>
                <a:gd name="T35" fmla="*/ 0 h 2822"/>
                <a:gd name="T36" fmla="*/ 0 w 8128"/>
                <a:gd name="T37" fmla="*/ 0 h 2822"/>
                <a:gd name="T38" fmla="*/ 0 w 8128"/>
                <a:gd name="T39" fmla="*/ 0 h 2822"/>
                <a:gd name="T40" fmla="*/ 0 w 8128"/>
                <a:gd name="T41" fmla="*/ 0 h 2822"/>
                <a:gd name="T42" fmla="*/ 0 w 8128"/>
                <a:gd name="T43" fmla="*/ 0 h 2822"/>
                <a:gd name="T44" fmla="*/ 0 w 8128"/>
                <a:gd name="T45" fmla="*/ 0 h 2822"/>
                <a:gd name="T46" fmla="*/ 0 w 8128"/>
                <a:gd name="T47" fmla="*/ 0 h 2822"/>
                <a:gd name="T48" fmla="*/ 0 w 8128"/>
                <a:gd name="T49" fmla="*/ 0 h 2822"/>
                <a:gd name="T50" fmla="*/ 0 w 8128"/>
                <a:gd name="T51" fmla="*/ 0 h 2822"/>
                <a:gd name="T52" fmla="*/ 0 w 8128"/>
                <a:gd name="T53" fmla="*/ 0 h 2822"/>
                <a:gd name="T54" fmla="*/ 0 w 8128"/>
                <a:gd name="T55" fmla="*/ 0 h 2822"/>
                <a:gd name="T56" fmla="*/ 0 w 8128"/>
                <a:gd name="T57" fmla="*/ 0 h 2822"/>
                <a:gd name="T58" fmla="*/ 0 w 8128"/>
                <a:gd name="T59" fmla="*/ 0 h 2822"/>
                <a:gd name="T60" fmla="*/ 0 w 8128"/>
                <a:gd name="T61" fmla="*/ 0 h 2822"/>
                <a:gd name="T62" fmla="*/ 0 w 8128"/>
                <a:gd name="T63" fmla="*/ 0 h 2822"/>
                <a:gd name="T64" fmla="*/ 0 w 8128"/>
                <a:gd name="T65" fmla="*/ 0 h 2822"/>
                <a:gd name="T66" fmla="*/ 0 w 8128"/>
                <a:gd name="T67" fmla="*/ 0 h 2822"/>
                <a:gd name="T68" fmla="*/ 0 w 8128"/>
                <a:gd name="T69" fmla="*/ 0 h 2822"/>
                <a:gd name="T70" fmla="*/ 0 w 8128"/>
                <a:gd name="T71" fmla="*/ 0 h 2822"/>
                <a:gd name="T72" fmla="*/ 0 w 8128"/>
                <a:gd name="T73" fmla="*/ 0 h 2822"/>
                <a:gd name="T74" fmla="*/ 0 w 8128"/>
                <a:gd name="T75" fmla="*/ 0 h 2822"/>
                <a:gd name="T76" fmla="*/ 0 w 8128"/>
                <a:gd name="T77" fmla="*/ 0 h 2822"/>
                <a:gd name="T78" fmla="*/ 0 w 8128"/>
                <a:gd name="T79" fmla="*/ 0 h 2822"/>
                <a:gd name="T80" fmla="*/ 0 w 8128"/>
                <a:gd name="T81" fmla="*/ 0 h 2822"/>
                <a:gd name="T82" fmla="*/ 0 w 8128"/>
                <a:gd name="T83" fmla="*/ 0 h 2822"/>
                <a:gd name="T84" fmla="*/ 0 w 8128"/>
                <a:gd name="T85" fmla="*/ 0 h 2822"/>
                <a:gd name="T86" fmla="*/ 0 w 8128"/>
                <a:gd name="T87" fmla="*/ 0 h 2822"/>
                <a:gd name="T88" fmla="*/ 0 w 8128"/>
                <a:gd name="T89" fmla="*/ 0 h 2822"/>
                <a:gd name="T90" fmla="*/ 0 w 8128"/>
                <a:gd name="T91" fmla="*/ 0 h 2822"/>
                <a:gd name="T92" fmla="*/ 0 w 8128"/>
                <a:gd name="T93" fmla="*/ 0 h 2822"/>
                <a:gd name="T94" fmla="*/ 0 w 8128"/>
                <a:gd name="T95" fmla="*/ 0 h 2822"/>
                <a:gd name="T96" fmla="*/ 0 w 8128"/>
                <a:gd name="T97" fmla="*/ 0 h 2822"/>
                <a:gd name="T98" fmla="*/ 0 w 8128"/>
                <a:gd name="T99" fmla="*/ 0 h 282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128"/>
                <a:gd name="T151" fmla="*/ 0 h 2822"/>
                <a:gd name="T152" fmla="*/ 8128 w 8128"/>
                <a:gd name="T153" fmla="*/ 2822 h 282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128" h="2822">
                  <a:moveTo>
                    <a:pt x="8128" y="2822"/>
                  </a:moveTo>
                  <a:lnTo>
                    <a:pt x="8128" y="2822"/>
                  </a:lnTo>
                  <a:lnTo>
                    <a:pt x="8127" y="2784"/>
                  </a:lnTo>
                  <a:lnTo>
                    <a:pt x="8125" y="2746"/>
                  </a:lnTo>
                  <a:lnTo>
                    <a:pt x="8122" y="2710"/>
                  </a:lnTo>
                  <a:lnTo>
                    <a:pt x="8117" y="2672"/>
                  </a:lnTo>
                  <a:lnTo>
                    <a:pt x="8111" y="2635"/>
                  </a:lnTo>
                  <a:lnTo>
                    <a:pt x="8103" y="2599"/>
                  </a:lnTo>
                  <a:lnTo>
                    <a:pt x="8094" y="2561"/>
                  </a:lnTo>
                  <a:lnTo>
                    <a:pt x="8084" y="2524"/>
                  </a:lnTo>
                  <a:lnTo>
                    <a:pt x="8072" y="2489"/>
                  </a:lnTo>
                  <a:lnTo>
                    <a:pt x="8060" y="2452"/>
                  </a:lnTo>
                  <a:lnTo>
                    <a:pt x="8046" y="2416"/>
                  </a:lnTo>
                  <a:lnTo>
                    <a:pt x="8030" y="2379"/>
                  </a:lnTo>
                  <a:lnTo>
                    <a:pt x="8014" y="2344"/>
                  </a:lnTo>
                  <a:lnTo>
                    <a:pt x="7996" y="2309"/>
                  </a:lnTo>
                  <a:lnTo>
                    <a:pt x="7977" y="2273"/>
                  </a:lnTo>
                  <a:lnTo>
                    <a:pt x="7956" y="2238"/>
                  </a:lnTo>
                  <a:lnTo>
                    <a:pt x="7935" y="2203"/>
                  </a:lnTo>
                  <a:lnTo>
                    <a:pt x="7913" y="2168"/>
                  </a:lnTo>
                  <a:lnTo>
                    <a:pt x="7888" y="2134"/>
                  </a:lnTo>
                  <a:lnTo>
                    <a:pt x="7864" y="2100"/>
                  </a:lnTo>
                  <a:lnTo>
                    <a:pt x="7837" y="2065"/>
                  </a:lnTo>
                  <a:lnTo>
                    <a:pt x="7810" y="2032"/>
                  </a:lnTo>
                  <a:lnTo>
                    <a:pt x="7782" y="1998"/>
                  </a:lnTo>
                  <a:lnTo>
                    <a:pt x="7752" y="1965"/>
                  </a:lnTo>
                  <a:lnTo>
                    <a:pt x="7721" y="1932"/>
                  </a:lnTo>
                  <a:lnTo>
                    <a:pt x="7689" y="1898"/>
                  </a:lnTo>
                  <a:lnTo>
                    <a:pt x="7656" y="1866"/>
                  </a:lnTo>
                  <a:lnTo>
                    <a:pt x="7622" y="1833"/>
                  </a:lnTo>
                  <a:lnTo>
                    <a:pt x="7586" y="1800"/>
                  </a:lnTo>
                  <a:lnTo>
                    <a:pt x="7550" y="1769"/>
                  </a:lnTo>
                  <a:lnTo>
                    <a:pt x="7512" y="1736"/>
                  </a:lnTo>
                  <a:lnTo>
                    <a:pt x="7475" y="1705"/>
                  </a:lnTo>
                  <a:lnTo>
                    <a:pt x="7435" y="1673"/>
                  </a:lnTo>
                  <a:lnTo>
                    <a:pt x="7394" y="1642"/>
                  </a:lnTo>
                  <a:lnTo>
                    <a:pt x="7353" y="1611"/>
                  </a:lnTo>
                  <a:lnTo>
                    <a:pt x="7310" y="1580"/>
                  </a:lnTo>
                  <a:lnTo>
                    <a:pt x="7266" y="1550"/>
                  </a:lnTo>
                  <a:lnTo>
                    <a:pt x="7222" y="1519"/>
                  </a:lnTo>
                  <a:lnTo>
                    <a:pt x="7176" y="1490"/>
                  </a:lnTo>
                  <a:lnTo>
                    <a:pt x="7129" y="1459"/>
                  </a:lnTo>
                  <a:lnTo>
                    <a:pt x="7082" y="1429"/>
                  </a:lnTo>
                  <a:lnTo>
                    <a:pt x="7033" y="1400"/>
                  </a:lnTo>
                  <a:lnTo>
                    <a:pt x="6983" y="1371"/>
                  </a:lnTo>
                  <a:lnTo>
                    <a:pt x="6932" y="1342"/>
                  </a:lnTo>
                  <a:lnTo>
                    <a:pt x="6881" y="1313"/>
                  </a:lnTo>
                  <a:lnTo>
                    <a:pt x="6829" y="1285"/>
                  </a:lnTo>
                  <a:lnTo>
                    <a:pt x="6775" y="1256"/>
                  </a:lnTo>
                  <a:lnTo>
                    <a:pt x="6721" y="1229"/>
                  </a:lnTo>
                  <a:lnTo>
                    <a:pt x="6665" y="1201"/>
                  </a:lnTo>
                  <a:lnTo>
                    <a:pt x="6609" y="1173"/>
                  </a:lnTo>
                  <a:lnTo>
                    <a:pt x="6551" y="1146"/>
                  </a:lnTo>
                  <a:lnTo>
                    <a:pt x="6493" y="1118"/>
                  </a:lnTo>
                  <a:lnTo>
                    <a:pt x="6434" y="1092"/>
                  </a:lnTo>
                  <a:lnTo>
                    <a:pt x="6374" y="1065"/>
                  </a:lnTo>
                  <a:lnTo>
                    <a:pt x="6313" y="1039"/>
                  </a:lnTo>
                  <a:lnTo>
                    <a:pt x="6251" y="1013"/>
                  </a:lnTo>
                  <a:lnTo>
                    <a:pt x="6189" y="988"/>
                  </a:lnTo>
                  <a:lnTo>
                    <a:pt x="6125" y="962"/>
                  </a:lnTo>
                  <a:lnTo>
                    <a:pt x="6061" y="937"/>
                  </a:lnTo>
                  <a:lnTo>
                    <a:pt x="5996" y="913"/>
                  </a:lnTo>
                  <a:lnTo>
                    <a:pt x="5930" y="887"/>
                  </a:lnTo>
                  <a:lnTo>
                    <a:pt x="5863" y="864"/>
                  </a:lnTo>
                  <a:lnTo>
                    <a:pt x="5796" y="839"/>
                  </a:lnTo>
                  <a:lnTo>
                    <a:pt x="5727" y="816"/>
                  </a:lnTo>
                  <a:lnTo>
                    <a:pt x="5658" y="792"/>
                  </a:lnTo>
                  <a:lnTo>
                    <a:pt x="5588" y="769"/>
                  </a:lnTo>
                  <a:lnTo>
                    <a:pt x="5517" y="745"/>
                  </a:lnTo>
                  <a:lnTo>
                    <a:pt x="5446" y="723"/>
                  </a:lnTo>
                  <a:lnTo>
                    <a:pt x="5299" y="679"/>
                  </a:lnTo>
                  <a:lnTo>
                    <a:pt x="5151" y="635"/>
                  </a:lnTo>
                  <a:lnTo>
                    <a:pt x="5000" y="593"/>
                  </a:lnTo>
                  <a:lnTo>
                    <a:pt x="4844" y="553"/>
                  </a:lnTo>
                  <a:lnTo>
                    <a:pt x="4687" y="514"/>
                  </a:lnTo>
                  <a:lnTo>
                    <a:pt x="4527" y="475"/>
                  </a:lnTo>
                  <a:lnTo>
                    <a:pt x="4364" y="438"/>
                  </a:lnTo>
                  <a:lnTo>
                    <a:pt x="4198" y="403"/>
                  </a:lnTo>
                  <a:lnTo>
                    <a:pt x="4029" y="369"/>
                  </a:lnTo>
                  <a:lnTo>
                    <a:pt x="3859" y="336"/>
                  </a:lnTo>
                  <a:lnTo>
                    <a:pt x="3685" y="305"/>
                  </a:lnTo>
                  <a:lnTo>
                    <a:pt x="3509" y="274"/>
                  </a:lnTo>
                  <a:lnTo>
                    <a:pt x="3331" y="246"/>
                  </a:lnTo>
                  <a:lnTo>
                    <a:pt x="3151" y="218"/>
                  </a:lnTo>
                  <a:lnTo>
                    <a:pt x="2968" y="193"/>
                  </a:lnTo>
                  <a:lnTo>
                    <a:pt x="2783" y="169"/>
                  </a:lnTo>
                  <a:lnTo>
                    <a:pt x="2596" y="146"/>
                  </a:lnTo>
                  <a:lnTo>
                    <a:pt x="2407" y="126"/>
                  </a:lnTo>
                  <a:lnTo>
                    <a:pt x="2216" y="106"/>
                  </a:lnTo>
                  <a:lnTo>
                    <a:pt x="2023" y="88"/>
                  </a:lnTo>
                  <a:lnTo>
                    <a:pt x="1828" y="71"/>
                  </a:lnTo>
                  <a:lnTo>
                    <a:pt x="1631" y="57"/>
                  </a:lnTo>
                  <a:lnTo>
                    <a:pt x="1433" y="44"/>
                  </a:lnTo>
                  <a:lnTo>
                    <a:pt x="1232" y="33"/>
                  </a:lnTo>
                  <a:lnTo>
                    <a:pt x="1030" y="23"/>
                  </a:lnTo>
                  <a:lnTo>
                    <a:pt x="827" y="14"/>
                  </a:lnTo>
                  <a:lnTo>
                    <a:pt x="623" y="8"/>
                  </a:lnTo>
                  <a:lnTo>
                    <a:pt x="417" y="4"/>
                  </a:lnTo>
                  <a:lnTo>
                    <a:pt x="209" y="1"/>
                  </a:lnTo>
                  <a:lnTo>
                    <a:pt x="0" y="0"/>
                  </a:lnTo>
                  <a:lnTo>
                    <a:pt x="0" y="99"/>
                  </a:lnTo>
                  <a:lnTo>
                    <a:pt x="208" y="100"/>
                  </a:lnTo>
                  <a:lnTo>
                    <a:pt x="415" y="103"/>
                  </a:lnTo>
                  <a:lnTo>
                    <a:pt x="620" y="107"/>
                  </a:lnTo>
                  <a:lnTo>
                    <a:pt x="824" y="113"/>
                  </a:lnTo>
                  <a:lnTo>
                    <a:pt x="1026" y="121"/>
                  </a:lnTo>
                  <a:lnTo>
                    <a:pt x="1227" y="131"/>
                  </a:lnTo>
                  <a:lnTo>
                    <a:pt x="1426" y="143"/>
                  </a:lnTo>
                  <a:lnTo>
                    <a:pt x="1625" y="155"/>
                  </a:lnTo>
                  <a:lnTo>
                    <a:pt x="1820" y="170"/>
                  </a:lnTo>
                  <a:lnTo>
                    <a:pt x="2014" y="187"/>
                  </a:lnTo>
                  <a:lnTo>
                    <a:pt x="2206" y="204"/>
                  </a:lnTo>
                  <a:lnTo>
                    <a:pt x="2397" y="223"/>
                  </a:lnTo>
                  <a:lnTo>
                    <a:pt x="2585" y="245"/>
                  </a:lnTo>
                  <a:lnTo>
                    <a:pt x="2771" y="267"/>
                  </a:lnTo>
                  <a:lnTo>
                    <a:pt x="2955" y="291"/>
                  </a:lnTo>
                  <a:lnTo>
                    <a:pt x="3136" y="316"/>
                  </a:lnTo>
                  <a:lnTo>
                    <a:pt x="3316" y="344"/>
                  </a:lnTo>
                  <a:lnTo>
                    <a:pt x="3493" y="372"/>
                  </a:lnTo>
                  <a:lnTo>
                    <a:pt x="3669" y="402"/>
                  </a:lnTo>
                  <a:lnTo>
                    <a:pt x="3840" y="433"/>
                  </a:lnTo>
                  <a:lnTo>
                    <a:pt x="4011" y="466"/>
                  </a:lnTo>
                  <a:lnTo>
                    <a:pt x="4178" y="500"/>
                  </a:lnTo>
                  <a:lnTo>
                    <a:pt x="4342" y="535"/>
                  </a:lnTo>
                  <a:lnTo>
                    <a:pt x="4505" y="572"/>
                  </a:lnTo>
                  <a:lnTo>
                    <a:pt x="4664" y="610"/>
                  </a:lnTo>
                  <a:lnTo>
                    <a:pt x="4821" y="648"/>
                  </a:lnTo>
                  <a:lnTo>
                    <a:pt x="4974" y="689"/>
                  </a:lnTo>
                  <a:lnTo>
                    <a:pt x="5125" y="731"/>
                  </a:lnTo>
                  <a:lnTo>
                    <a:pt x="5272" y="774"/>
                  </a:lnTo>
                  <a:lnTo>
                    <a:pt x="5416" y="818"/>
                  </a:lnTo>
                  <a:lnTo>
                    <a:pt x="5487" y="840"/>
                  </a:lnTo>
                  <a:lnTo>
                    <a:pt x="5558" y="863"/>
                  </a:lnTo>
                  <a:lnTo>
                    <a:pt x="5627" y="885"/>
                  </a:lnTo>
                  <a:lnTo>
                    <a:pt x="5696" y="908"/>
                  </a:lnTo>
                  <a:lnTo>
                    <a:pt x="5764" y="932"/>
                  </a:lnTo>
                  <a:lnTo>
                    <a:pt x="5831" y="956"/>
                  </a:lnTo>
                  <a:lnTo>
                    <a:pt x="5897" y="980"/>
                  </a:lnTo>
                  <a:lnTo>
                    <a:pt x="5962" y="1004"/>
                  </a:lnTo>
                  <a:lnTo>
                    <a:pt x="6026" y="1029"/>
                  </a:lnTo>
                  <a:lnTo>
                    <a:pt x="6090" y="1054"/>
                  </a:lnTo>
                  <a:lnTo>
                    <a:pt x="6153" y="1080"/>
                  </a:lnTo>
                  <a:lnTo>
                    <a:pt x="6215" y="1104"/>
                  </a:lnTo>
                  <a:lnTo>
                    <a:pt x="6275" y="1131"/>
                  </a:lnTo>
                  <a:lnTo>
                    <a:pt x="6335" y="1156"/>
                  </a:lnTo>
                  <a:lnTo>
                    <a:pt x="6395" y="1183"/>
                  </a:lnTo>
                  <a:lnTo>
                    <a:pt x="6453" y="1208"/>
                  </a:lnTo>
                  <a:lnTo>
                    <a:pt x="6510" y="1236"/>
                  </a:lnTo>
                  <a:lnTo>
                    <a:pt x="6566" y="1262"/>
                  </a:lnTo>
                  <a:lnTo>
                    <a:pt x="6621" y="1289"/>
                  </a:lnTo>
                  <a:lnTo>
                    <a:pt x="6676" y="1316"/>
                  </a:lnTo>
                  <a:lnTo>
                    <a:pt x="6730" y="1344"/>
                  </a:lnTo>
                  <a:lnTo>
                    <a:pt x="6782" y="1371"/>
                  </a:lnTo>
                  <a:lnTo>
                    <a:pt x="6834" y="1400"/>
                  </a:lnTo>
                  <a:lnTo>
                    <a:pt x="6884" y="1428"/>
                  </a:lnTo>
                  <a:lnTo>
                    <a:pt x="6934" y="1456"/>
                  </a:lnTo>
                  <a:lnTo>
                    <a:pt x="6983" y="1485"/>
                  </a:lnTo>
                  <a:lnTo>
                    <a:pt x="7031" y="1514"/>
                  </a:lnTo>
                  <a:lnTo>
                    <a:pt x="7076" y="1543"/>
                  </a:lnTo>
                  <a:lnTo>
                    <a:pt x="7122" y="1572"/>
                  </a:lnTo>
                  <a:lnTo>
                    <a:pt x="7167" y="1602"/>
                  </a:lnTo>
                  <a:lnTo>
                    <a:pt x="7211" y="1631"/>
                  </a:lnTo>
                  <a:lnTo>
                    <a:pt x="7253" y="1661"/>
                  </a:lnTo>
                  <a:lnTo>
                    <a:pt x="7295" y="1690"/>
                  </a:lnTo>
                  <a:lnTo>
                    <a:pt x="7335" y="1721"/>
                  </a:lnTo>
                  <a:lnTo>
                    <a:pt x="7374" y="1752"/>
                  </a:lnTo>
                  <a:lnTo>
                    <a:pt x="7413" y="1782"/>
                  </a:lnTo>
                  <a:lnTo>
                    <a:pt x="7449" y="1813"/>
                  </a:lnTo>
                  <a:lnTo>
                    <a:pt x="7486" y="1843"/>
                  </a:lnTo>
                  <a:lnTo>
                    <a:pt x="7520" y="1874"/>
                  </a:lnTo>
                  <a:lnTo>
                    <a:pt x="7555" y="1905"/>
                  </a:lnTo>
                  <a:lnTo>
                    <a:pt x="7587" y="1936"/>
                  </a:lnTo>
                  <a:lnTo>
                    <a:pt x="7619" y="1968"/>
                  </a:lnTo>
                  <a:lnTo>
                    <a:pt x="7649" y="1999"/>
                  </a:lnTo>
                  <a:lnTo>
                    <a:pt x="7679" y="2031"/>
                  </a:lnTo>
                  <a:lnTo>
                    <a:pt x="7707" y="2063"/>
                  </a:lnTo>
                  <a:lnTo>
                    <a:pt x="7734" y="2095"/>
                  </a:lnTo>
                  <a:lnTo>
                    <a:pt x="7760" y="2127"/>
                  </a:lnTo>
                  <a:lnTo>
                    <a:pt x="7785" y="2159"/>
                  </a:lnTo>
                  <a:lnTo>
                    <a:pt x="7808" y="2191"/>
                  </a:lnTo>
                  <a:lnTo>
                    <a:pt x="7830" y="2224"/>
                  </a:lnTo>
                  <a:lnTo>
                    <a:pt x="7853" y="2256"/>
                  </a:lnTo>
                  <a:lnTo>
                    <a:pt x="7872" y="2289"/>
                  </a:lnTo>
                  <a:lnTo>
                    <a:pt x="7891" y="2321"/>
                  </a:lnTo>
                  <a:lnTo>
                    <a:pt x="7909" y="2354"/>
                  </a:lnTo>
                  <a:lnTo>
                    <a:pt x="7925" y="2388"/>
                  </a:lnTo>
                  <a:lnTo>
                    <a:pt x="7941" y="2420"/>
                  </a:lnTo>
                  <a:lnTo>
                    <a:pt x="7954" y="2453"/>
                  </a:lnTo>
                  <a:lnTo>
                    <a:pt x="7967" y="2487"/>
                  </a:lnTo>
                  <a:lnTo>
                    <a:pt x="7980" y="2519"/>
                  </a:lnTo>
                  <a:lnTo>
                    <a:pt x="7990" y="2553"/>
                  </a:lnTo>
                  <a:lnTo>
                    <a:pt x="7999" y="2586"/>
                  </a:lnTo>
                  <a:lnTo>
                    <a:pt x="8007" y="2619"/>
                  </a:lnTo>
                  <a:lnTo>
                    <a:pt x="8014" y="2653"/>
                  </a:lnTo>
                  <a:lnTo>
                    <a:pt x="8019" y="2686"/>
                  </a:lnTo>
                  <a:lnTo>
                    <a:pt x="8023" y="2720"/>
                  </a:lnTo>
                  <a:lnTo>
                    <a:pt x="8026" y="2754"/>
                  </a:lnTo>
                  <a:lnTo>
                    <a:pt x="8028" y="2788"/>
                  </a:lnTo>
                  <a:lnTo>
                    <a:pt x="8029" y="2822"/>
                  </a:lnTo>
                  <a:lnTo>
                    <a:pt x="8128" y="2822"/>
                  </a:lnTo>
                  <a:close/>
                </a:path>
              </a:pathLst>
            </a:custGeom>
            <a:solidFill>
              <a:srgbClr val="8DCBF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33" name="Rectangle 43"/>
            <p:cNvSpPr>
              <a:spLocks noChangeArrowheads="1"/>
            </p:cNvSpPr>
            <p:nvPr/>
          </p:nvSpPr>
          <p:spPr bwMode="auto">
            <a:xfrm>
              <a:off x="1834" y="1762"/>
              <a:ext cx="4" cy="179"/>
            </a:xfrm>
            <a:prstGeom prst="rect">
              <a:avLst/>
            </a:prstGeom>
            <a:solidFill>
              <a:srgbClr val="8DCBF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34" name="Rectangle 44"/>
            <p:cNvSpPr>
              <a:spLocks noChangeArrowheads="1"/>
            </p:cNvSpPr>
            <p:nvPr/>
          </p:nvSpPr>
          <p:spPr bwMode="auto">
            <a:xfrm>
              <a:off x="2338" y="1762"/>
              <a:ext cx="4" cy="179"/>
            </a:xfrm>
            <a:prstGeom prst="rect">
              <a:avLst/>
            </a:prstGeom>
            <a:solidFill>
              <a:srgbClr val="8DCBF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35" name="Freeform 45"/>
            <p:cNvSpPr>
              <a:spLocks/>
            </p:cNvSpPr>
            <p:nvPr/>
          </p:nvSpPr>
          <p:spPr bwMode="auto">
            <a:xfrm>
              <a:off x="1836" y="1660"/>
              <a:ext cx="504" cy="174"/>
            </a:xfrm>
            <a:custGeom>
              <a:avLst/>
              <a:gdLst>
                <a:gd name="T0" fmla="*/ 0 w 16156"/>
                <a:gd name="T1" fmla="*/ 0 h 5548"/>
                <a:gd name="T2" fmla="*/ 0 w 16156"/>
                <a:gd name="T3" fmla="*/ 0 h 5548"/>
                <a:gd name="T4" fmla="*/ 0 w 16156"/>
                <a:gd name="T5" fmla="*/ 0 h 5548"/>
                <a:gd name="T6" fmla="*/ 0 w 16156"/>
                <a:gd name="T7" fmla="*/ 0 h 5548"/>
                <a:gd name="T8" fmla="*/ 0 w 16156"/>
                <a:gd name="T9" fmla="*/ 0 h 5548"/>
                <a:gd name="T10" fmla="*/ 0 w 16156"/>
                <a:gd name="T11" fmla="*/ 0 h 5548"/>
                <a:gd name="T12" fmla="*/ 0 w 16156"/>
                <a:gd name="T13" fmla="*/ 0 h 5548"/>
                <a:gd name="T14" fmla="*/ 0 w 16156"/>
                <a:gd name="T15" fmla="*/ 0 h 5548"/>
                <a:gd name="T16" fmla="*/ 0 w 16156"/>
                <a:gd name="T17" fmla="*/ 0 h 5548"/>
                <a:gd name="T18" fmla="*/ 0 w 16156"/>
                <a:gd name="T19" fmla="*/ 0 h 5548"/>
                <a:gd name="T20" fmla="*/ 0 w 16156"/>
                <a:gd name="T21" fmla="*/ 0 h 5548"/>
                <a:gd name="T22" fmla="*/ 0 w 16156"/>
                <a:gd name="T23" fmla="*/ 0 h 5548"/>
                <a:gd name="T24" fmla="*/ 0 w 16156"/>
                <a:gd name="T25" fmla="*/ 0 h 5548"/>
                <a:gd name="T26" fmla="*/ 0 w 16156"/>
                <a:gd name="T27" fmla="*/ 0 h 5548"/>
                <a:gd name="T28" fmla="*/ 0 w 16156"/>
                <a:gd name="T29" fmla="*/ 0 h 5548"/>
                <a:gd name="T30" fmla="*/ 0 w 16156"/>
                <a:gd name="T31" fmla="*/ 0 h 5548"/>
                <a:gd name="T32" fmla="*/ 0 w 16156"/>
                <a:gd name="T33" fmla="*/ 0 h 5548"/>
                <a:gd name="T34" fmla="*/ 0 w 16156"/>
                <a:gd name="T35" fmla="*/ 0 h 5548"/>
                <a:gd name="T36" fmla="*/ 0 w 16156"/>
                <a:gd name="T37" fmla="*/ 0 h 5548"/>
                <a:gd name="T38" fmla="*/ 0 w 16156"/>
                <a:gd name="T39" fmla="*/ 0 h 5548"/>
                <a:gd name="T40" fmla="*/ 0 w 16156"/>
                <a:gd name="T41" fmla="*/ 0 h 5548"/>
                <a:gd name="T42" fmla="*/ 0 w 16156"/>
                <a:gd name="T43" fmla="*/ 0 h 5548"/>
                <a:gd name="T44" fmla="*/ 0 w 16156"/>
                <a:gd name="T45" fmla="*/ 0 h 5548"/>
                <a:gd name="T46" fmla="*/ 0 w 16156"/>
                <a:gd name="T47" fmla="*/ 0 h 5548"/>
                <a:gd name="T48" fmla="*/ 0 w 16156"/>
                <a:gd name="T49" fmla="*/ 0 h 5548"/>
                <a:gd name="T50" fmla="*/ 0 w 16156"/>
                <a:gd name="T51" fmla="*/ 0 h 5548"/>
                <a:gd name="T52" fmla="*/ 0 w 16156"/>
                <a:gd name="T53" fmla="*/ 0 h 5548"/>
                <a:gd name="T54" fmla="*/ 0 w 16156"/>
                <a:gd name="T55" fmla="*/ 0 h 5548"/>
                <a:gd name="T56" fmla="*/ 0 w 16156"/>
                <a:gd name="T57" fmla="*/ 0 h 5548"/>
                <a:gd name="T58" fmla="*/ 0 w 16156"/>
                <a:gd name="T59" fmla="*/ 0 h 5548"/>
                <a:gd name="T60" fmla="*/ 0 w 16156"/>
                <a:gd name="T61" fmla="*/ 0 h 5548"/>
                <a:gd name="T62" fmla="*/ 0 w 16156"/>
                <a:gd name="T63" fmla="*/ 0 h 5548"/>
                <a:gd name="T64" fmla="*/ 0 w 16156"/>
                <a:gd name="T65" fmla="*/ 0 h 5548"/>
                <a:gd name="T66" fmla="*/ 0 w 16156"/>
                <a:gd name="T67" fmla="*/ 0 h 5548"/>
                <a:gd name="T68" fmla="*/ 0 w 16156"/>
                <a:gd name="T69" fmla="*/ 0 h 5548"/>
                <a:gd name="T70" fmla="*/ 0 w 16156"/>
                <a:gd name="T71" fmla="*/ 0 h 5548"/>
                <a:gd name="T72" fmla="*/ 0 w 16156"/>
                <a:gd name="T73" fmla="*/ 0 h 5548"/>
                <a:gd name="T74" fmla="*/ 0 w 16156"/>
                <a:gd name="T75" fmla="*/ 0 h 5548"/>
                <a:gd name="T76" fmla="*/ 0 w 16156"/>
                <a:gd name="T77" fmla="*/ 0 h 5548"/>
                <a:gd name="T78" fmla="*/ 0 w 16156"/>
                <a:gd name="T79" fmla="*/ 0 h 5548"/>
                <a:gd name="T80" fmla="*/ 0 w 16156"/>
                <a:gd name="T81" fmla="*/ 0 h 5548"/>
                <a:gd name="T82" fmla="*/ 0 w 16156"/>
                <a:gd name="T83" fmla="*/ 0 h 5548"/>
                <a:gd name="T84" fmla="*/ 0 w 16156"/>
                <a:gd name="T85" fmla="*/ 0 h 554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156"/>
                <a:gd name="T130" fmla="*/ 0 h 5548"/>
                <a:gd name="T131" fmla="*/ 16156 w 16156"/>
                <a:gd name="T132" fmla="*/ 5548 h 554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156" h="5548">
                  <a:moveTo>
                    <a:pt x="16156" y="2776"/>
                  </a:moveTo>
                  <a:lnTo>
                    <a:pt x="16146" y="2919"/>
                  </a:lnTo>
                  <a:lnTo>
                    <a:pt x="16115" y="3060"/>
                  </a:lnTo>
                  <a:lnTo>
                    <a:pt x="16064" y="3198"/>
                  </a:lnTo>
                  <a:lnTo>
                    <a:pt x="15993" y="3335"/>
                  </a:lnTo>
                  <a:lnTo>
                    <a:pt x="15902" y="3468"/>
                  </a:lnTo>
                  <a:lnTo>
                    <a:pt x="15794" y="3600"/>
                  </a:lnTo>
                  <a:lnTo>
                    <a:pt x="15667" y="3729"/>
                  </a:lnTo>
                  <a:lnTo>
                    <a:pt x="15521" y="3855"/>
                  </a:lnTo>
                  <a:lnTo>
                    <a:pt x="15360" y="3978"/>
                  </a:lnTo>
                  <a:lnTo>
                    <a:pt x="15181" y="4097"/>
                  </a:lnTo>
                  <a:lnTo>
                    <a:pt x="14987" y="4214"/>
                  </a:lnTo>
                  <a:lnTo>
                    <a:pt x="14776" y="4326"/>
                  </a:lnTo>
                  <a:lnTo>
                    <a:pt x="14551" y="4435"/>
                  </a:lnTo>
                  <a:lnTo>
                    <a:pt x="14311" y="4539"/>
                  </a:lnTo>
                  <a:lnTo>
                    <a:pt x="14057" y="4640"/>
                  </a:lnTo>
                  <a:lnTo>
                    <a:pt x="13790" y="4737"/>
                  </a:lnTo>
                  <a:lnTo>
                    <a:pt x="13509" y="4828"/>
                  </a:lnTo>
                  <a:lnTo>
                    <a:pt x="13216" y="4915"/>
                  </a:lnTo>
                  <a:lnTo>
                    <a:pt x="12910" y="4998"/>
                  </a:lnTo>
                  <a:lnTo>
                    <a:pt x="12594" y="5075"/>
                  </a:lnTo>
                  <a:lnTo>
                    <a:pt x="12266" y="5146"/>
                  </a:lnTo>
                  <a:lnTo>
                    <a:pt x="11928" y="5214"/>
                  </a:lnTo>
                  <a:lnTo>
                    <a:pt x="11579" y="5275"/>
                  </a:lnTo>
                  <a:lnTo>
                    <a:pt x="11222" y="5330"/>
                  </a:lnTo>
                  <a:lnTo>
                    <a:pt x="10855" y="5380"/>
                  </a:lnTo>
                  <a:lnTo>
                    <a:pt x="10480" y="5424"/>
                  </a:lnTo>
                  <a:lnTo>
                    <a:pt x="10096" y="5461"/>
                  </a:lnTo>
                  <a:lnTo>
                    <a:pt x="9706" y="5492"/>
                  </a:lnTo>
                  <a:lnTo>
                    <a:pt x="9307" y="5517"/>
                  </a:lnTo>
                  <a:lnTo>
                    <a:pt x="8904" y="5534"/>
                  </a:lnTo>
                  <a:lnTo>
                    <a:pt x="8494" y="5545"/>
                  </a:lnTo>
                  <a:lnTo>
                    <a:pt x="8078" y="5548"/>
                  </a:lnTo>
                  <a:lnTo>
                    <a:pt x="7662" y="5545"/>
                  </a:lnTo>
                  <a:lnTo>
                    <a:pt x="7252" y="5534"/>
                  </a:lnTo>
                  <a:lnTo>
                    <a:pt x="6849" y="5517"/>
                  </a:lnTo>
                  <a:lnTo>
                    <a:pt x="6450" y="5492"/>
                  </a:lnTo>
                  <a:lnTo>
                    <a:pt x="6060" y="5461"/>
                  </a:lnTo>
                  <a:lnTo>
                    <a:pt x="5676" y="5424"/>
                  </a:lnTo>
                  <a:lnTo>
                    <a:pt x="5301" y="5380"/>
                  </a:lnTo>
                  <a:lnTo>
                    <a:pt x="4934" y="5330"/>
                  </a:lnTo>
                  <a:lnTo>
                    <a:pt x="4577" y="5275"/>
                  </a:lnTo>
                  <a:lnTo>
                    <a:pt x="4228" y="5214"/>
                  </a:lnTo>
                  <a:lnTo>
                    <a:pt x="3890" y="5146"/>
                  </a:lnTo>
                  <a:lnTo>
                    <a:pt x="3562" y="5075"/>
                  </a:lnTo>
                  <a:lnTo>
                    <a:pt x="3245" y="4998"/>
                  </a:lnTo>
                  <a:lnTo>
                    <a:pt x="2940" y="4915"/>
                  </a:lnTo>
                  <a:lnTo>
                    <a:pt x="2647" y="4828"/>
                  </a:lnTo>
                  <a:lnTo>
                    <a:pt x="2366" y="4737"/>
                  </a:lnTo>
                  <a:lnTo>
                    <a:pt x="2099" y="4640"/>
                  </a:lnTo>
                  <a:lnTo>
                    <a:pt x="1845" y="4539"/>
                  </a:lnTo>
                  <a:lnTo>
                    <a:pt x="1605" y="4435"/>
                  </a:lnTo>
                  <a:lnTo>
                    <a:pt x="1380" y="4326"/>
                  </a:lnTo>
                  <a:lnTo>
                    <a:pt x="1169" y="4214"/>
                  </a:lnTo>
                  <a:lnTo>
                    <a:pt x="975" y="4097"/>
                  </a:lnTo>
                  <a:lnTo>
                    <a:pt x="796" y="3978"/>
                  </a:lnTo>
                  <a:lnTo>
                    <a:pt x="635" y="3855"/>
                  </a:lnTo>
                  <a:lnTo>
                    <a:pt x="489" y="3729"/>
                  </a:lnTo>
                  <a:lnTo>
                    <a:pt x="362" y="3600"/>
                  </a:lnTo>
                  <a:lnTo>
                    <a:pt x="254" y="3468"/>
                  </a:lnTo>
                  <a:lnTo>
                    <a:pt x="163" y="3335"/>
                  </a:lnTo>
                  <a:lnTo>
                    <a:pt x="92" y="3198"/>
                  </a:lnTo>
                  <a:lnTo>
                    <a:pt x="41" y="3060"/>
                  </a:lnTo>
                  <a:lnTo>
                    <a:pt x="10" y="2919"/>
                  </a:lnTo>
                  <a:lnTo>
                    <a:pt x="0" y="2776"/>
                  </a:lnTo>
                  <a:lnTo>
                    <a:pt x="10" y="2634"/>
                  </a:lnTo>
                  <a:lnTo>
                    <a:pt x="41" y="2492"/>
                  </a:lnTo>
                  <a:lnTo>
                    <a:pt x="92" y="2353"/>
                  </a:lnTo>
                  <a:lnTo>
                    <a:pt x="163" y="2217"/>
                  </a:lnTo>
                  <a:lnTo>
                    <a:pt x="254" y="2082"/>
                  </a:lnTo>
                  <a:lnTo>
                    <a:pt x="362" y="1951"/>
                  </a:lnTo>
                  <a:lnTo>
                    <a:pt x="489" y="1821"/>
                  </a:lnTo>
                  <a:lnTo>
                    <a:pt x="635" y="1695"/>
                  </a:lnTo>
                  <a:lnTo>
                    <a:pt x="796" y="1572"/>
                  </a:lnTo>
                  <a:lnTo>
                    <a:pt x="975" y="1452"/>
                  </a:lnTo>
                  <a:lnTo>
                    <a:pt x="1169" y="1336"/>
                  </a:lnTo>
                  <a:lnTo>
                    <a:pt x="1380" y="1224"/>
                  </a:lnTo>
                  <a:lnTo>
                    <a:pt x="1605" y="1115"/>
                  </a:lnTo>
                  <a:lnTo>
                    <a:pt x="1845" y="1010"/>
                  </a:lnTo>
                  <a:lnTo>
                    <a:pt x="2099" y="909"/>
                  </a:lnTo>
                  <a:lnTo>
                    <a:pt x="2366" y="813"/>
                  </a:lnTo>
                  <a:lnTo>
                    <a:pt x="2647" y="721"/>
                  </a:lnTo>
                  <a:lnTo>
                    <a:pt x="2940" y="633"/>
                  </a:lnTo>
                  <a:lnTo>
                    <a:pt x="3245" y="551"/>
                  </a:lnTo>
                  <a:lnTo>
                    <a:pt x="3562" y="474"/>
                  </a:lnTo>
                  <a:lnTo>
                    <a:pt x="3890" y="402"/>
                  </a:lnTo>
                  <a:lnTo>
                    <a:pt x="4228" y="335"/>
                  </a:lnTo>
                  <a:lnTo>
                    <a:pt x="4577" y="274"/>
                  </a:lnTo>
                  <a:lnTo>
                    <a:pt x="4934" y="219"/>
                  </a:lnTo>
                  <a:lnTo>
                    <a:pt x="5301" y="169"/>
                  </a:lnTo>
                  <a:lnTo>
                    <a:pt x="5676" y="125"/>
                  </a:lnTo>
                  <a:lnTo>
                    <a:pt x="6060" y="87"/>
                  </a:lnTo>
                  <a:lnTo>
                    <a:pt x="6450" y="56"/>
                  </a:lnTo>
                  <a:lnTo>
                    <a:pt x="6849" y="32"/>
                  </a:lnTo>
                  <a:lnTo>
                    <a:pt x="7252" y="15"/>
                  </a:lnTo>
                  <a:lnTo>
                    <a:pt x="7662" y="3"/>
                  </a:lnTo>
                  <a:lnTo>
                    <a:pt x="8078" y="0"/>
                  </a:lnTo>
                  <a:lnTo>
                    <a:pt x="8494" y="3"/>
                  </a:lnTo>
                  <a:lnTo>
                    <a:pt x="8904" y="15"/>
                  </a:lnTo>
                  <a:lnTo>
                    <a:pt x="9307" y="32"/>
                  </a:lnTo>
                  <a:lnTo>
                    <a:pt x="9706" y="56"/>
                  </a:lnTo>
                  <a:lnTo>
                    <a:pt x="10096" y="87"/>
                  </a:lnTo>
                  <a:lnTo>
                    <a:pt x="10480" y="125"/>
                  </a:lnTo>
                  <a:lnTo>
                    <a:pt x="10855" y="169"/>
                  </a:lnTo>
                  <a:lnTo>
                    <a:pt x="11222" y="219"/>
                  </a:lnTo>
                  <a:lnTo>
                    <a:pt x="11579" y="274"/>
                  </a:lnTo>
                  <a:lnTo>
                    <a:pt x="11928" y="335"/>
                  </a:lnTo>
                  <a:lnTo>
                    <a:pt x="12266" y="402"/>
                  </a:lnTo>
                  <a:lnTo>
                    <a:pt x="12594" y="474"/>
                  </a:lnTo>
                  <a:lnTo>
                    <a:pt x="12910" y="551"/>
                  </a:lnTo>
                  <a:lnTo>
                    <a:pt x="13216" y="633"/>
                  </a:lnTo>
                  <a:lnTo>
                    <a:pt x="13509" y="721"/>
                  </a:lnTo>
                  <a:lnTo>
                    <a:pt x="13790" y="813"/>
                  </a:lnTo>
                  <a:lnTo>
                    <a:pt x="14057" y="909"/>
                  </a:lnTo>
                  <a:lnTo>
                    <a:pt x="14311" y="1010"/>
                  </a:lnTo>
                  <a:lnTo>
                    <a:pt x="14551" y="1115"/>
                  </a:lnTo>
                  <a:lnTo>
                    <a:pt x="14776" y="1224"/>
                  </a:lnTo>
                  <a:lnTo>
                    <a:pt x="14987" y="1336"/>
                  </a:lnTo>
                  <a:lnTo>
                    <a:pt x="15181" y="1452"/>
                  </a:lnTo>
                  <a:lnTo>
                    <a:pt x="15360" y="1572"/>
                  </a:lnTo>
                  <a:lnTo>
                    <a:pt x="15521" y="1695"/>
                  </a:lnTo>
                  <a:lnTo>
                    <a:pt x="15667" y="1821"/>
                  </a:lnTo>
                  <a:lnTo>
                    <a:pt x="15794" y="1951"/>
                  </a:lnTo>
                  <a:lnTo>
                    <a:pt x="15902" y="2082"/>
                  </a:lnTo>
                  <a:lnTo>
                    <a:pt x="15993" y="2217"/>
                  </a:lnTo>
                  <a:lnTo>
                    <a:pt x="16064" y="2353"/>
                  </a:lnTo>
                  <a:lnTo>
                    <a:pt x="16115" y="2492"/>
                  </a:lnTo>
                  <a:lnTo>
                    <a:pt x="16146" y="2634"/>
                  </a:lnTo>
                  <a:lnTo>
                    <a:pt x="16156" y="2776"/>
                  </a:lnTo>
                  <a:close/>
                </a:path>
              </a:pathLst>
            </a:custGeom>
            <a:solidFill>
              <a:srgbClr val="A04F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36" name="Freeform 46"/>
            <p:cNvSpPr>
              <a:spLocks/>
            </p:cNvSpPr>
            <p:nvPr/>
          </p:nvSpPr>
          <p:spPr bwMode="auto">
            <a:xfrm>
              <a:off x="2088" y="1746"/>
              <a:ext cx="254" cy="89"/>
            </a:xfrm>
            <a:custGeom>
              <a:avLst/>
              <a:gdLst>
                <a:gd name="T0" fmla="*/ 0 w 8128"/>
                <a:gd name="T1" fmla="*/ 0 h 2822"/>
                <a:gd name="T2" fmla="*/ 0 w 8128"/>
                <a:gd name="T3" fmla="*/ 0 h 2822"/>
                <a:gd name="T4" fmla="*/ 0 w 8128"/>
                <a:gd name="T5" fmla="*/ 0 h 2822"/>
                <a:gd name="T6" fmla="*/ 0 w 8128"/>
                <a:gd name="T7" fmla="*/ 0 h 2822"/>
                <a:gd name="T8" fmla="*/ 0 w 8128"/>
                <a:gd name="T9" fmla="*/ 0 h 2822"/>
                <a:gd name="T10" fmla="*/ 0 w 8128"/>
                <a:gd name="T11" fmla="*/ 0 h 2822"/>
                <a:gd name="T12" fmla="*/ 0 w 8128"/>
                <a:gd name="T13" fmla="*/ 0 h 2822"/>
                <a:gd name="T14" fmla="*/ 0 w 8128"/>
                <a:gd name="T15" fmla="*/ 0 h 2822"/>
                <a:gd name="T16" fmla="*/ 0 w 8128"/>
                <a:gd name="T17" fmla="*/ 0 h 2822"/>
                <a:gd name="T18" fmla="*/ 0 w 8128"/>
                <a:gd name="T19" fmla="*/ 0 h 2822"/>
                <a:gd name="T20" fmla="*/ 0 w 8128"/>
                <a:gd name="T21" fmla="*/ 0 h 2822"/>
                <a:gd name="T22" fmla="*/ 0 w 8128"/>
                <a:gd name="T23" fmla="*/ 0 h 2822"/>
                <a:gd name="T24" fmla="*/ 0 w 8128"/>
                <a:gd name="T25" fmla="*/ 0 h 2822"/>
                <a:gd name="T26" fmla="*/ 0 w 8128"/>
                <a:gd name="T27" fmla="*/ 0 h 2822"/>
                <a:gd name="T28" fmla="*/ 0 w 8128"/>
                <a:gd name="T29" fmla="*/ 0 h 2822"/>
                <a:gd name="T30" fmla="*/ 0 w 8128"/>
                <a:gd name="T31" fmla="*/ 0 h 2822"/>
                <a:gd name="T32" fmla="*/ 0 w 8128"/>
                <a:gd name="T33" fmla="*/ 0 h 2822"/>
                <a:gd name="T34" fmla="*/ 0 w 8128"/>
                <a:gd name="T35" fmla="*/ 0 h 2822"/>
                <a:gd name="T36" fmla="*/ 0 w 8128"/>
                <a:gd name="T37" fmla="*/ 0 h 2822"/>
                <a:gd name="T38" fmla="*/ 0 w 8128"/>
                <a:gd name="T39" fmla="*/ 0 h 2822"/>
                <a:gd name="T40" fmla="*/ 0 w 8128"/>
                <a:gd name="T41" fmla="*/ 0 h 2822"/>
                <a:gd name="T42" fmla="*/ 0 w 8128"/>
                <a:gd name="T43" fmla="*/ 0 h 2822"/>
                <a:gd name="T44" fmla="*/ 0 w 8128"/>
                <a:gd name="T45" fmla="*/ 0 h 2822"/>
                <a:gd name="T46" fmla="*/ 0 w 8128"/>
                <a:gd name="T47" fmla="*/ 0 h 2822"/>
                <a:gd name="T48" fmla="*/ 0 w 8128"/>
                <a:gd name="T49" fmla="*/ 0 h 2822"/>
                <a:gd name="T50" fmla="*/ 0 w 8128"/>
                <a:gd name="T51" fmla="*/ 0 h 2822"/>
                <a:gd name="T52" fmla="*/ 0 w 8128"/>
                <a:gd name="T53" fmla="*/ 0 h 2822"/>
                <a:gd name="T54" fmla="*/ 0 w 8128"/>
                <a:gd name="T55" fmla="*/ 0 h 2822"/>
                <a:gd name="T56" fmla="*/ 0 w 8128"/>
                <a:gd name="T57" fmla="*/ 0 h 2822"/>
                <a:gd name="T58" fmla="*/ 0 w 8128"/>
                <a:gd name="T59" fmla="*/ 0 h 2822"/>
                <a:gd name="T60" fmla="*/ 0 w 8128"/>
                <a:gd name="T61" fmla="*/ 0 h 2822"/>
                <a:gd name="T62" fmla="*/ 0 w 8128"/>
                <a:gd name="T63" fmla="*/ 0 h 2822"/>
                <a:gd name="T64" fmla="*/ 0 w 8128"/>
                <a:gd name="T65" fmla="*/ 0 h 2822"/>
                <a:gd name="T66" fmla="*/ 0 w 8128"/>
                <a:gd name="T67" fmla="*/ 0 h 2822"/>
                <a:gd name="T68" fmla="*/ 0 w 8128"/>
                <a:gd name="T69" fmla="*/ 0 h 2822"/>
                <a:gd name="T70" fmla="*/ 0 w 8128"/>
                <a:gd name="T71" fmla="*/ 0 h 2822"/>
                <a:gd name="T72" fmla="*/ 0 w 8128"/>
                <a:gd name="T73" fmla="*/ 0 h 2822"/>
                <a:gd name="T74" fmla="*/ 0 w 8128"/>
                <a:gd name="T75" fmla="*/ 0 h 2822"/>
                <a:gd name="T76" fmla="*/ 0 w 8128"/>
                <a:gd name="T77" fmla="*/ 0 h 2822"/>
                <a:gd name="T78" fmla="*/ 0 w 8128"/>
                <a:gd name="T79" fmla="*/ 0 h 2822"/>
                <a:gd name="T80" fmla="*/ 0 w 8128"/>
                <a:gd name="T81" fmla="*/ 0 h 2822"/>
                <a:gd name="T82" fmla="*/ 0 w 8128"/>
                <a:gd name="T83" fmla="*/ 0 h 2822"/>
                <a:gd name="T84" fmla="*/ 0 w 8128"/>
                <a:gd name="T85" fmla="*/ 0 h 2822"/>
                <a:gd name="T86" fmla="*/ 0 w 8128"/>
                <a:gd name="T87" fmla="*/ 0 h 2822"/>
                <a:gd name="T88" fmla="*/ 0 w 8128"/>
                <a:gd name="T89" fmla="*/ 0 h 2822"/>
                <a:gd name="T90" fmla="*/ 0 w 8128"/>
                <a:gd name="T91" fmla="*/ 0 h 2822"/>
                <a:gd name="T92" fmla="*/ 0 w 8128"/>
                <a:gd name="T93" fmla="*/ 0 h 2822"/>
                <a:gd name="T94" fmla="*/ 0 w 8128"/>
                <a:gd name="T95" fmla="*/ 0 h 2822"/>
                <a:gd name="T96" fmla="*/ 0 w 8128"/>
                <a:gd name="T97" fmla="*/ 0 h 2822"/>
                <a:gd name="T98" fmla="*/ 0 w 8128"/>
                <a:gd name="T99" fmla="*/ 0 h 2822"/>
                <a:gd name="T100" fmla="*/ 0 w 8128"/>
                <a:gd name="T101" fmla="*/ 0 h 28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128"/>
                <a:gd name="T154" fmla="*/ 0 h 2822"/>
                <a:gd name="T155" fmla="*/ 8128 w 8128"/>
                <a:gd name="T156" fmla="*/ 2822 h 28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128" h="2822">
                  <a:moveTo>
                    <a:pt x="0" y="2822"/>
                  </a:moveTo>
                  <a:lnTo>
                    <a:pt x="0" y="2822"/>
                  </a:lnTo>
                  <a:lnTo>
                    <a:pt x="209" y="2821"/>
                  </a:lnTo>
                  <a:lnTo>
                    <a:pt x="417" y="2818"/>
                  </a:lnTo>
                  <a:lnTo>
                    <a:pt x="623" y="2814"/>
                  </a:lnTo>
                  <a:lnTo>
                    <a:pt x="827" y="2808"/>
                  </a:lnTo>
                  <a:lnTo>
                    <a:pt x="1030" y="2800"/>
                  </a:lnTo>
                  <a:lnTo>
                    <a:pt x="1232" y="2789"/>
                  </a:lnTo>
                  <a:lnTo>
                    <a:pt x="1433" y="2778"/>
                  </a:lnTo>
                  <a:lnTo>
                    <a:pt x="1631" y="2765"/>
                  </a:lnTo>
                  <a:lnTo>
                    <a:pt x="1828" y="2751"/>
                  </a:lnTo>
                  <a:lnTo>
                    <a:pt x="2023" y="2734"/>
                  </a:lnTo>
                  <a:lnTo>
                    <a:pt x="2216" y="2716"/>
                  </a:lnTo>
                  <a:lnTo>
                    <a:pt x="2407" y="2697"/>
                  </a:lnTo>
                  <a:lnTo>
                    <a:pt x="2596" y="2676"/>
                  </a:lnTo>
                  <a:lnTo>
                    <a:pt x="2783" y="2653"/>
                  </a:lnTo>
                  <a:lnTo>
                    <a:pt x="2968" y="2629"/>
                  </a:lnTo>
                  <a:lnTo>
                    <a:pt x="3151" y="2603"/>
                  </a:lnTo>
                  <a:lnTo>
                    <a:pt x="3331" y="2576"/>
                  </a:lnTo>
                  <a:lnTo>
                    <a:pt x="3509" y="2548"/>
                  </a:lnTo>
                  <a:lnTo>
                    <a:pt x="3685" y="2517"/>
                  </a:lnTo>
                  <a:lnTo>
                    <a:pt x="3859" y="2487"/>
                  </a:lnTo>
                  <a:lnTo>
                    <a:pt x="4029" y="2454"/>
                  </a:lnTo>
                  <a:lnTo>
                    <a:pt x="4198" y="2419"/>
                  </a:lnTo>
                  <a:lnTo>
                    <a:pt x="4364" y="2384"/>
                  </a:lnTo>
                  <a:lnTo>
                    <a:pt x="4527" y="2347"/>
                  </a:lnTo>
                  <a:lnTo>
                    <a:pt x="4687" y="2308"/>
                  </a:lnTo>
                  <a:lnTo>
                    <a:pt x="4844" y="2270"/>
                  </a:lnTo>
                  <a:lnTo>
                    <a:pt x="5000" y="2229"/>
                  </a:lnTo>
                  <a:lnTo>
                    <a:pt x="5151" y="2187"/>
                  </a:lnTo>
                  <a:lnTo>
                    <a:pt x="5226" y="2166"/>
                  </a:lnTo>
                  <a:lnTo>
                    <a:pt x="5299" y="2143"/>
                  </a:lnTo>
                  <a:lnTo>
                    <a:pt x="5373" y="2122"/>
                  </a:lnTo>
                  <a:lnTo>
                    <a:pt x="5446" y="2099"/>
                  </a:lnTo>
                  <a:lnTo>
                    <a:pt x="5517" y="2077"/>
                  </a:lnTo>
                  <a:lnTo>
                    <a:pt x="5588" y="2053"/>
                  </a:lnTo>
                  <a:lnTo>
                    <a:pt x="5658" y="2030"/>
                  </a:lnTo>
                  <a:lnTo>
                    <a:pt x="5727" y="2007"/>
                  </a:lnTo>
                  <a:lnTo>
                    <a:pt x="5796" y="1983"/>
                  </a:lnTo>
                  <a:lnTo>
                    <a:pt x="5863" y="1959"/>
                  </a:lnTo>
                  <a:lnTo>
                    <a:pt x="5930" y="1935"/>
                  </a:lnTo>
                  <a:lnTo>
                    <a:pt x="5996" y="1910"/>
                  </a:lnTo>
                  <a:lnTo>
                    <a:pt x="6061" y="1885"/>
                  </a:lnTo>
                  <a:lnTo>
                    <a:pt x="6125" y="1860"/>
                  </a:lnTo>
                  <a:lnTo>
                    <a:pt x="6189" y="1834"/>
                  </a:lnTo>
                  <a:lnTo>
                    <a:pt x="6251" y="1809"/>
                  </a:lnTo>
                  <a:lnTo>
                    <a:pt x="6313" y="1783"/>
                  </a:lnTo>
                  <a:lnTo>
                    <a:pt x="6374" y="1757"/>
                  </a:lnTo>
                  <a:lnTo>
                    <a:pt x="6434" y="1730"/>
                  </a:lnTo>
                  <a:lnTo>
                    <a:pt x="6493" y="1704"/>
                  </a:lnTo>
                  <a:lnTo>
                    <a:pt x="6551" y="1676"/>
                  </a:lnTo>
                  <a:lnTo>
                    <a:pt x="6609" y="1650"/>
                  </a:lnTo>
                  <a:lnTo>
                    <a:pt x="6665" y="1622"/>
                  </a:lnTo>
                  <a:lnTo>
                    <a:pt x="6721" y="1594"/>
                  </a:lnTo>
                  <a:lnTo>
                    <a:pt x="6775" y="1566"/>
                  </a:lnTo>
                  <a:lnTo>
                    <a:pt x="6829" y="1538"/>
                  </a:lnTo>
                  <a:lnTo>
                    <a:pt x="6881" y="1509"/>
                  </a:lnTo>
                  <a:lnTo>
                    <a:pt x="6932" y="1481"/>
                  </a:lnTo>
                  <a:lnTo>
                    <a:pt x="6983" y="1452"/>
                  </a:lnTo>
                  <a:lnTo>
                    <a:pt x="7033" y="1422"/>
                  </a:lnTo>
                  <a:lnTo>
                    <a:pt x="7082" y="1393"/>
                  </a:lnTo>
                  <a:lnTo>
                    <a:pt x="7129" y="1363"/>
                  </a:lnTo>
                  <a:lnTo>
                    <a:pt x="7176" y="1333"/>
                  </a:lnTo>
                  <a:lnTo>
                    <a:pt x="7222" y="1303"/>
                  </a:lnTo>
                  <a:lnTo>
                    <a:pt x="7266" y="1273"/>
                  </a:lnTo>
                  <a:lnTo>
                    <a:pt x="7310" y="1242"/>
                  </a:lnTo>
                  <a:lnTo>
                    <a:pt x="7353" y="1211"/>
                  </a:lnTo>
                  <a:lnTo>
                    <a:pt x="7394" y="1180"/>
                  </a:lnTo>
                  <a:lnTo>
                    <a:pt x="7435" y="1149"/>
                  </a:lnTo>
                  <a:lnTo>
                    <a:pt x="7475" y="1118"/>
                  </a:lnTo>
                  <a:lnTo>
                    <a:pt x="7512" y="1086"/>
                  </a:lnTo>
                  <a:lnTo>
                    <a:pt x="7550" y="1053"/>
                  </a:lnTo>
                  <a:lnTo>
                    <a:pt x="7586" y="1022"/>
                  </a:lnTo>
                  <a:lnTo>
                    <a:pt x="7622" y="989"/>
                  </a:lnTo>
                  <a:lnTo>
                    <a:pt x="7656" y="957"/>
                  </a:lnTo>
                  <a:lnTo>
                    <a:pt x="7689" y="924"/>
                  </a:lnTo>
                  <a:lnTo>
                    <a:pt x="7721" y="891"/>
                  </a:lnTo>
                  <a:lnTo>
                    <a:pt x="7752" y="858"/>
                  </a:lnTo>
                  <a:lnTo>
                    <a:pt x="7782" y="824"/>
                  </a:lnTo>
                  <a:lnTo>
                    <a:pt x="7810" y="790"/>
                  </a:lnTo>
                  <a:lnTo>
                    <a:pt x="7837" y="757"/>
                  </a:lnTo>
                  <a:lnTo>
                    <a:pt x="7864" y="723"/>
                  </a:lnTo>
                  <a:lnTo>
                    <a:pt x="7888" y="688"/>
                  </a:lnTo>
                  <a:lnTo>
                    <a:pt x="7913" y="654"/>
                  </a:lnTo>
                  <a:lnTo>
                    <a:pt x="7935" y="619"/>
                  </a:lnTo>
                  <a:lnTo>
                    <a:pt x="7956" y="584"/>
                  </a:lnTo>
                  <a:lnTo>
                    <a:pt x="7977" y="549"/>
                  </a:lnTo>
                  <a:lnTo>
                    <a:pt x="7996" y="514"/>
                  </a:lnTo>
                  <a:lnTo>
                    <a:pt x="8014" y="478"/>
                  </a:lnTo>
                  <a:lnTo>
                    <a:pt x="8030" y="443"/>
                  </a:lnTo>
                  <a:lnTo>
                    <a:pt x="8046" y="406"/>
                  </a:lnTo>
                  <a:lnTo>
                    <a:pt x="8060" y="370"/>
                  </a:lnTo>
                  <a:lnTo>
                    <a:pt x="8072" y="334"/>
                  </a:lnTo>
                  <a:lnTo>
                    <a:pt x="8084" y="297"/>
                  </a:lnTo>
                  <a:lnTo>
                    <a:pt x="8094" y="261"/>
                  </a:lnTo>
                  <a:lnTo>
                    <a:pt x="8103" y="225"/>
                  </a:lnTo>
                  <a:lnTo>
                    <a:pt x="8111" y="187"/>
                  </a:lnTo>
                  <a:lnTo>
                    <a:pt x="8117" y="150"/>
                  </a:lnTo>
                  <a:lnTo>
                    <a:pt x="8122" y="112"/>
                  </a:lnTo>
                  <a:lnTo>
                    <a:pt x="8125" y="75"/>
                  </a:lnTo>
                  <a:lnTo>
                    <a:pt x="8127" y="38"/>
                  </a:lnTo>
                  <a:lnTo>
                    <a:pt x="8128" y="0"/>
                  </a:lnTo>
                  <a:lnTo>
                    <a:pt x="8029" y="0"/>
                  </a:lnTo>
                  <a:lnTo>
                    <a:pt x="8028" y="34"/>
                  </a:lnTo>
                  <a:lnTo>
                    <a:pt x="8026" y="69"/>
                  </a:lnTo>
                  <a:lnTo>
                    <a:pt x="8023" y="102"/>
                  </a:lnTo>
                  <a:lnTo>
                    <a:pt x="8019" y="136"/>
                  </a:lnTo>
                  <a:lnTo>
                    <a:pt x="8014" y="170"/>
                  </a:lnTo>
                  <a:lnTo>
                    <a:pt x="8007" y="203"/>
                  </a:lnTo>
                  <a:lnTo>
                    <a:pt x="7999" y="236"/>
                  </a:lnTo>
                  <a:lnTo>
                    <a:pt x="7990" y="269"/>
                  </a:lnTo>
                  <a:lnTo>
                    <a:pt x="7980" y="303"/>
                  </a:lnTo>
                  <a:lnTo>
                    <a:pt x="7967" y="336"/>
                  </a:lnTo>
                  <a:lnTo>
                    <a:pt x="7954" y="369"/>
                  </a:lnTo>
                  <a:lnTo>
                    <a:pt x="7941" y="402"/>
                  </a:lnTo>
                  <a:lnTo>
                    <a:pt x="7925" y="436"/>
                  </a:lnTo>
                  <a:lnTo>
                    <a:pt x="7909" y="468"/>
                  </a:lnTo>
                  <a:lnTo>
                    <a:pt x="7891" y="501"/>
                  </a:lnTo>
                  <a:lnTo>
                    <a:pt x="7872" y="533"/>
                  </a:lnTo>
                  <a:lnTo>
                    <a:pt x="7853" y="566"/>
                  </a:lnTo>
                  <a:lnTo>
                    <a:pt x="7830" y="599"/>
                  </a:lnTo>
                  <a:lnTo>
                    <a:pt x="7808" y="631"/>
                  </a:lnTo>
                  <a:lnTo>
                    <a:pt x="7785" y="663"/>
                  </a:lnTo>
                  <a:lnTo>
                    <a:pt x="7760" y="696"/>
                  </a:lnTo>
                  <a:lnTo>
                    <a:pt x="7734" y="727"/>
                  </a:lnTo>
                  <a:lnTo>
                    <a:pt x="7707" y="760"/>
                  </a:lnTo>
                  <a:lnTo>
                    <a:pt x="7679" y="791"/>
                  </a:lnTo>
                  <a:lnTo>
                    <a:pt x="7649" y="823"/>
                  </a:lnTo>
                  <a:lnTo>
                    <a:pt x="7619" y="855"/>
                  </a:lnTo>
                  <a:lnTo>
                    <a:pt x="7587" y="886"/>
                  </a:lnTo>
                  <a:lnTo>
                    <a:pt x="7555" y="917"/>
                  </a:lnTo>
                  <a:lnTo>
                    <a:pt x="7520" y="948"/>
                  </a:lnTo>
                  <a:lnTo>
                    <a:pt x="7486" y="979"/>
                  </a:lnTo>
                  <a:lnTo>
                    <a:pt x="7449" y="1010"/>
                  </a:lnTo>
                  <a:lnTo>
                    <a:pt x="7413" y="1040"/>
                  </a:lnTo>
                  <a:lnTo>
                    <a:pt x="7374" y="1071"/>
                  </a:lnTo>
                  <a:lnTo>
                    <a:pt x="7335" y="1101"/>
                  </a:lnTo>
                  <a:lnTo>
                    <a:pt x="7295" y="1132"/>
                  </a:lnTo>
                  <a:lnTo>
                    <a:pt x="7253" y="1161"/>
                  </a:lnTo>
                  <a:lnTo>
                    <a:pt x="7211" y="1191"/>
                  </a:lnTo>
                  <a:lnTo>
                    <a:pt x="7167" y="1221"/>
                  </a:lnTo>
                  <a:lnTo>
                    <a:pt x="7122" y="1250"/>
                  </a:lnTo>
                  <a:lnTo>
                    <a:pt x="7076" y="1280"/>
                  </a:lnTo>
                  <a:lnTo>
                    <a:pt x="7031" y="1308"/>
                  </a:lnTo>
                  <a:lnTo>
                    <a:pt x="6983" y="1338"/>
                  </a:lnTo>
                  <a:lnTo>
                    <a:pt x="6934" y="1366"/>
                  </a:lnTo>
                  <a:lnTo>
                    <a:pt x="6884" y="1394"/>
                  </a:lnTo>
                  <a:lnTo>
                    <a:pt x="6834" y="1422"/>
                  </a:lnTo>
                  <a:lnTo>
                    <a:pt x="6782" y="1451"/>
                  </a:lnTo>
                  <a:lnTo>
                    <a:pt x="6730" y="1478"/>
                  </a:lnTo>
                  <a:lnTo>
                    <a:pt x="6676" y="1506"/>
                  </a:lnTo>
                  <a:lnTo>
                    <a:pt x="6621" y="1534"/>
                  </a:lnTo>
                  <a:lnTo>
                    <a:pt x="6566" y="1560"/>
                  </a:lnTo>
                  <a:lnTo>
                    <a:pt x="6510" y="1588"/>
                  </a:lnTo>
                  <a:lnTo>
                    <a:pt x="6453" y="1614"/>
                  </a:lnTo>
                  <a:lnTo>
                    <a:pt x="6395" y="1641"/>
                  </a:lnTo>
                  <a:lnTo>
                    <a:pt x="6335" y="1666"/>
                  </a:lnTo>
                  <a:lnTo>
                    <a:pt x="6275" y="1693"/>
                  </a:lnTo>
                  <a:lnTo>
                    <a:pt x="6215" y="1718"/>
                  </a:lnTo>
                  <a:lnTo>
                    <a:pt x="6152" y="1744"/>
                  </a:lnTo>
                  <a:lnTo>
                    <a:pt x="6090" y="1768"/>
                  </a:lnTo>
                  <a:lnTo>
                    <a:pt x="6026" y="1793"/>
                  </a:lnTo>
                  <a:lnTo>
                    <a:pt x="5962" y="1818"/>
                  </a:lnTo>
                  <a:lnTo>
                    <a:pt x="5897" y="1842"/>
                  </a:lnTo>
                  <a:lnTo>
                    <a:pt x="5831" y="1866"/>
                  </a:lnTo>
                  <a:lnTo>
                    <a:pt x="5764" y="1890"/>
                  </a:lnTo>
                  <a:lnTo>
                    <a:pt x="5696" y="1914"/>
                  </a:lnTo>
                  <a:lnTo>
                    <a:pt x="5627" y="1937"/>
                  </a:lnTo>
                  <a:lnTo>
                    <a:pt x="5558" y="1960"/>
                  </a:lnTo>
                  <a:lnTo>
                    <a:pt x="5487" y="1982"/>
                  </a:lnTo>
                  <a:lnTo>
                    <a:pt x="5416" y="2004"/>
                  </a:lnTo>
                  <a:lnTo>
                    <a:pt x="5344" y="2027"/>
                  </a:lnTo>
                  <a:lnTo>
                    <a:pt x="5272" y="2049"/>
                  </a:lnTo>
                  <a:lnTo>
                    <a:pt x="5199" y="2071"/>
                  </a:lnTo>
                  <a:lnTo>
                    <a:pt x="5125" y="2091"/>
                  </a:lnTo>
                  <a:lnTo>
                    <a:pt x="4974" y="2133"/>
                  </a:lnTo>
                  <a:lnTo>
                    <a:pt x="4821" y="2174"/>
                  </a:lnTo>
                  <a:lnTo>
                    <a:pt x="4664" y="2212"/>
                  </a:lnTo>
                  <a:lnTo>
                    <a:pt x="4505" y="2250"/>
                  </a:lnTo>
                  <a:lnTo>
                    <a:pt x="4342" y="2287"/>
                  </a:lnTo>
                  <a:lnTo>
                    <a:pt x="4178" y="2323"/>
                  </a:lnTo>
                  <a:lnTo>
                    <a:pt x="4011" y="2356"/>
                  </a:lnTo>
                  <a:lnTo>
                    <a:pt x="3840" y="2389"/>
                  </a:lnTo>
                  <a:lnTo>
                    <a:pt x="3669" y="2420"/>
                  </a:lnTo>
                  <a:lnTo>
                    <a:pt x="3493" y="2450"/>
                  </a:lnTo>
                  <a:lnTo>
                    <a:pt x="3316" y="2479"/>
                  </a:lnTo>
                  <a:lnTo>
                    <a:pt x="3136" y="2505"/>
                  </a:lnTo>
                  <a:lnTo>
                    <a:pt x="2955" y="2532"/>
                  </a:lnTo>
                  <a:lnTo>
                    <a:pt x="2771" y="2555"/>
                  </a:lnTo>
                  <a:lnTo>
                    <a:pt x="2585" y="2577"/>
                  </a:lnTo>
                  <a:lnTo>
                    <a:pt x="2397" y="2599"/>
                  </a:lnTo>
                  <a:lnTo>
                    <a:pt x="2206" y="2618"/>
                  </a:lnTo>
                  <a:lnTo>
                    <a:pt x="2014" y="2636"/>
                  </a:lnTo>
                  <a:lnTo>
                    <a:pt x="1820" y="2652"/>
                  </a:lnTo>
                  <a:lnTo>
                    <a:pt x="1625" y="2667"/>
                  </a:lnTo>
                  <a:lnTo>
                    <a:pt x="1426" y="2679"/>
                  </a:lnTo>
                  <a:lnTo>
                    <a:pt x="1227" y="2692"/>
                  </a:lnTo>
                  <a:lnTo>
                    <a:pt x="1026" y="2701"/>
                  </a:lnTo>
                  <a:lnTo>
                    <a:pt x="824" y="2709"/>
                  </a:lnTo>
                  <a:lnTo>
                    <a:pt x="620" y="2715"/>
                  </a:lnTo>
                  <a:lnTo>
                    <a:pt x="415" y="2719"/>
                  </a:lnTo>
                  <a:lnTo>
                    <a:pt x="208" y="2722"/>
                  </a:lnTo>
                  <a:lnTo>
                    <a:pt x="0" y="2723"/>
                  </a:lnTo>
                  <a:lnTo>
                    <a:pt x="0" y="2822"/>
                  </a:lnTo>
                  <a:close/>
                </a:path>
              </a:pathLst>
            </a:custGeom>
            <a:solidFill>
              <a:srgbClr val="D98E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37" name="Freeform 47"/>
            <p:cNvSpPr>
              <a:spLocks/>
            </p:cNvSpPr>
            <p:nvPr/>
          </p:nvSpPr>
          <p:spPr bwMode="auto">
            <a:xfrm>
              <a:off x="1834" y="1746"/>
              <a:ext cx="254" cy="89"/>
            </a:xfrm>
            <a:custGeom>
              <a:avLst/>
              <a:gdLst>
                <a:gd name="T0" fmla="*/ 0 w 8128"/>
                <a:gd name="T1" fmla="*/ 0 h 2822"/>
                <a:gd name="T2" fmla="*/ 0 w 8128"/>
                <a:gd name="T3" fmla="*/ 0 h 2822"/>
                <a:gd name="T4" fmla="*/ 0 w 8128"/>
                <a:gd name="T5" fmla="*/ 0 h 2822"/>
                <a:gd name="T6" fmla="*/ 0 w 8128"/>
                <a:gd name="T7" fmla="*/ 0 h 2822"/>
                <a:gd name="T8" fmla="*/ 0 w 8128"/>
                <a:gd name="T9" fmla="*/ 0 h 2822"/>
                <a:gd name="T10" fmla="*/ 0 w 8128"/>
                <a:gd name="T11" fmla="*/ 0 h 2822"/>
                <a:gd name="T12" fmla="*/ 0 w 8128"/>
                <a:gd name="T13" fmla="*/ 0 h 2822"/>
                <a:gd name="T14" fmla="*/ 0 w 8128"/>
                <a:gd name="T15" fmla="*/ 0 h 2822"/>
                <a:gd name="T16" fmla="*/ 0 w 8128"/>
                <a:gd name="T17" fmla="*/ 0 h 2822"/>
                <a:gd name="T18" fmla="*/ 0 w 8128"/>
                <a:gd name="T19" fmla="*/ 0 h 2822"/>
                <a:gd name="T20" fmla="*/ 0 w 8128"/>
                <a:gd name="T21" fmla="*/ 0 h 2822"/>
                <a:gd name="T22" fmla="*/ 0 w 8128"/>
                <a:gd name="T23" fmla="*/ 0 h 2822"/>
                <a:gd name="T24" fmla="*/ 0 w 8128"/>
                <a:gd name="T25" fmla="*/ 0 h 2822"/>
                <a:gd name="T26" fmla="*/ 0 w 8128"/>
                <a:gd name="T27" fmla="*/ 0 h 2822"/>
                <a:gd name="T28" fmla="*/ 0 w 8128"/>
                <a:gd name="T29" fmla="*/ 0 h 2822"/>
                <a:gd name="T30" fmla="*/ 0 w 8128"/>
                <a:gd name="T31" fmla="*/ 0 h 2822"/>
                <a:gd name="T32" fmla="*/ 0 w 8128"/>
                <a:gd name="T33" fmla="*/ 0 h 2822"/>
                <a:gd name="T34" fmla="*/ 0 w 8128"/>
                <a:gd name="T35" fmla="*/ 0 h 2822"/>
                <a:gd name="T36" fmla="*/ 0 w 8128"/>
                <a:gd name="T37" fmla="*/ 0 h 2822"/>
                <a:gd name="T38" fmla="*/ 0 w 8128"/>
                <a:gd name="T39" fmla="*/ 0 h 2822"/>
                <a:gd name="T40" fmla="*/ 0 w 8128"/>
                <a:gd name="T41" fmla="*/ 0 h 2822"/>
                <a:gd name="T42" fmla="*/ 0 w 8128"/>
                <a:gd name="T43" fmla="*/ 0 h 2822"/>
                <a:gd name="T44" fmla="*/ 0 w 8128"/>
                <a:gd name="T45" fmla="*/ 0 h 2822"/>
                <a:gd name="T46" fmla="*/ 0 w 8128"/>
                <a:gd name="T47" fmla="*/ 0 h 2822"/>
                <a:gd name="T48" fmla="*/ 0 w 8128"/>
                <a:gd name="T49" fmla="*/ 0 h 2822"/>
                <a:gd name="T50" fmla="*/ 0 w 8128"/>
                <a:gd name="T51" fmla="*/ 0 h 2822"/>
                <a:gd name="T52" fmla="*/ 0 w 8128"/>
                <a:gd name="T53" fmla="*/ 0 h 2822"/>
                <a:gd name="T54" fmla="*/ 0 w 8128"/>
                <a:gd name="T55" fmla="*/ 0 h 2822"/>
                <a:gd name="T56" fmla="*/ 0 w 8128"/>
                <a:gd name="T57" fmla="*/ 0 h 2822"/>
                <a:gd name="T58" fmla="*/ 0 w 8128"/>
                <a:gd name="T59" fmla="*/ 0 h 2822"/>
                <a:gd name="T60" fmla="*/ 0 w 8128"/>
                <a:gd name="T61" fmla="*/ 0 h 2822"/>
                <a:gd name="T62" fmla="*/ 0 w 8128"/>
                <a:gd name="T63" fmla="*/ 0 h 2822"/>
                <a:gd name="T64" fmla="*/ 0 w 8128"/>
                <a:gd name="T65" fmla="*/ 0 h 2822"/>
                <a:gd name="T66" fmla="*/ 0 w 8128"/>
                <a:gd name="T67" fmla="*/ 0 h 2822"/>
                <a:gd name="T68" fmla="*/ 0 w 8128"/>
                <a:gd name="T69" fmla="*/ 0 h 2822"/>
                <a:gd name="T70" fmla="*/ 0 w 8128"/>
                <a:gd name="T71" fmla="*/ 0 h 2822"/>
                <a:gd name="T72" fmla="*/ 0 w 8128"/>
                <a:gd name="T73" fmla="*/ 0 h 2822"/>
                <a:gd name="T74" fmla="*/ 0 w 8128"/>
                <a:gd name="T75" fmla="*/ 0 h 2822"/>
                <a:gd name="T76" fmla="*/ 0 w 8128"/>
                <a:gd name="T77" fmla="*/ 0 h 2822"/>
                <a:gd name="T78" fmla="*/ 0 w 8128"/>
                <a:gd name="T79" fmla="*/ 0 h 2822"/>
                <a:gd name="T80" fmla="*/ 0 w 8128"/>
                <a:gd name="T81" fmla="*/ 0 h 2822"/>
                <a:gd name="T82" fmla="*/ 0 w 8128"/>
                <a:gd name="T83" fmla="*/ 0 h 2822"/>
                <a:gd name="T84" fmla="*/ 0 w 8128"/>
                <a:gd name="T85" fmla="*/ 0 h 2822"/>
                <a:gd name="T86" fmla="*/ 0 w 8128"/>
                <a:gd name="T87" fmla="*/ 0 h 2822"/>
                <a:gd name="T88" fmla="*/ 0 w 8128"/>
                <a:gd name="T89" fmla="*/ 0 h 2822"/>
                <a:gd name="T90" fmla="*/ 0 w 8128"/>
                <a:gd name="T91" fmla="*/ 0 h 2822"/>
                <a:gd name="T92" fmla="*/ 0 w 8128"/>
                <a:gd name="T93" fmla="*/ 0 h 2822"/>
                <a:gd name="T94" fmla="*/ 0 w 8128"/>
                <a:gd name="T95" fmla="*/ 0 h 2822"/>
                <a:gd name="T96" fmla="*/ 0 w 8128"/>
                <a:gd name="T97" fmla="*/ 0 h 2822"/>
                <a:gd name="T98" fmla="*/ 0 w 8128"/>
                <a:gd name="T99" fmla="*/ 0 h 2822"/>
                <a:gd name="T100" fmla="*/ 0 w 8128"/>
                <a:gd name="T101" fmla="*/ 0 h 28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128"/>
                <a:gd name="T154" fmla="*/ 0 h 2822"/>
                <a:gd name="T155" fmla="*/ 8128 w 8128"/>
                <a:gd name="T156" fmla="*/ 2822 h 28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128" h="2822">
                  <a:moveTo>
                    <a:pt x="0" y="0"/>
                  </a:moveTo>
                  <a:lnTo>
                    <a:pt x="0" y="0"/>
                  </a:lnTo>
                  <a:lnTo>
                    <a:pt x="1" y="38"/>
                  </a:lnTo>
                  <a:lnTo>
                    <a:pt x="3" y="75"/>
                  </a:lnTo>
                  <a:lnTo>
                    <a:pt x="6" y="112"/>
                  </a:lnTo>
                  <a:lnTo>
                    <a:pt x="11" y="150"/>
                  </a:lnTo>
                  <a:lnTo>
                    <a:pt x="17" y="187"/>
                  </a:lnTo>
                  <a:lnTo>
                    <a:pt x="24" y="225"/>
                  </a:lnTo>
                  <a:lnTo>
                    <a:pt x="34" y="261"/>
                  </a:lnTo>
                  <a:lnTo>
                    <a:pt x="44" y="297"/>
                  </a:lnTo>
                  <a:lnTo>
                    <a:pt x="55" y="334"/>
                  </a:lnTo>
                  <a:lnTo>
                    <a:pt x="68" y="370"/>
                  </a:lnTo>
                  <a:lnTo>
                    <a:pt x="82" y="407"/>
                  </a:lnTo>
                  <a:lnTo>
                    <a:pt x="98" y="443"/>
                  </a:lnTo>
                  <a:lnTo>
                    <a:pt x="114" y="478"/>
                  </a:lnTo>
                  <a:lnTo>
                    <a:pt x="132" y="514"/>
                  </a:lnTo>
                  <a:lnTo>
                    <a:pt x="151" y="549"/>
                  </a:lnTo>
                  <a:lnTo>
                    <a:pt x="172" y="584"/>
                  </a:lnTo>
                  <a:lnTo>
                    <a:pt x="193" y="619"/>
                  </a:lnTo>
                  <a:lnTo>
                    <a:pt x="215" y="654"/>
                  </a:lnTo>
                  <a:lnTo>
                    <a:pt x="240" y="688"/>
                  </a:lnTo>
                  <a:lnTo>
                    <a:pt x="264" y="722"/>
                  </a:lnTo>
                  <a:lnTo>
                    <a:pt x="291" y="757"/>
                  </a:lnTo>
                  <a:lnTo>
                    <a:pt x="318" y="790"/>
                  </a:lnTo>
                  <a:lnTo>
                    <a:pt x="346" y="824"/>
                  </a:lnTo>
                  <a:lnTo>
                    <a:pt x="376" y="858"/>
                  </a:lnTo>
                  <a:lnTo>
                    <a:pt x="407" y="891"/>
                  </a:lnTo>
                  <a:lnTo>
                    <a:pt x="439" y="924"/>
                  </a:lnTo>
                  <a:lnTo>
                    <a:pt x="472" y="957"/>
                  </a:lnTo>
                  <a:lnTo>
                    <a:pt x="506" y="989"/>
                  </a:lnTo>
                  <a:lnTo>
                    <a:pt x="542" y="1022"/>
                  </a:lnTo>
                  <a:lnTo>
                    <a:pt x="578" y="1053"/>
                  </a:lnTo>
                  <a:lnTo>
                    <a:pt x="615" y="1086"/>
                  </a:lnTo>
                  <a:lnTo>
                    <a:pt x="653" y="1118"/>
                  </a:lnTo>
                  <a:lnTo>
                    <a:pt x="693" y="1149"/>
                  </a:lnTo>
                  <a:lnTo>
                    <a:pt x="734" y="1180"/>
                  </a:lnTo>
                  <a:lnTo>
                    <a:pt x="775" y="1211"/>
                  </a:lnTo>
                  <a:lnTo>
                    <a:pt x="818" y="1242"/>
                  </a:lnTo>
                  <a:lnTo>
                    <a:pt x="862" y="1273"/>
                  </a:lnTo>
                  <a:lnTo>
                    <a:pt x="906" y="1303"/>
                  </a:lnTo>
                  <a:lnTo>
                    <a:pt x="952" y="1333"/>
                  </a:lnTo>
                  <a:lnTo>
                    <a:pt x="999" y="1363"/>
                  </a:lnTo>
                  <a:lnTo>
                    <a:pt x="1046" y="1393"/>
                  </a:lnTo>
                  <a:lnTo>
                    <a:pt x="1095" y="1422"/>
                  </a:lnTo>
                  <a:lnTo>
                    <a:pt x="1145" y="1452"/>
                  </a:lnTo>
                  <a:lnTo>
                    <a:pt x="1195" y="1481"/>
                  </a:lnTo>
                  <a:lnTo>
                    <a:pt x="1247" y="1509"/>
                  </a:lnTo>
                  <a:lnTo>
                    <a:pt x="1299" y="1538"/>
                  </a:lnTo>
                  <a:lnTo>
                    <a:pt x="1353" y="1566"/>
                  </a:lnTo>
                  <a:lnTo>
                    <a:pt x="1407" y="1594"/>
                  </a:lnTo>
                  <a:lnTo>
                    <a:pt x="1463" y="1622"/>
                  </a:lnTo>
                  <a:lnTo>
                    <a:pt x="1519" y="1650"/>
                  </a:lnTo>
                  <a:lnTo>
                    <a:pt x="1577" y="1676"/>
                  </a:lnTo>
                  <a:lnTo>
                    <a:pt x="1635" y="1704"/>
                  </a:lnTo>
                  <a:lnTo>
                    <a:pt x="1694" y="1730"/>
                  </a:lnTo>
                  <a:lnTo>
                    <a:pt x="1754" y="1757"/>
                  </a:lnTo>
                  <a:lnTo>
                    <a:pt x="1815" y="1783"/>
                  </a:lnTo>
                  <a:lnTo>
                    <a:pt x="1877" y="1809"/>
                  </a:lnTo>
                  <a:lnTo>
                    <a:pt x="1939" y="1834"/>
                  </a:lnTo>
                  <a:lnTo>
                    <a:pt x="2002" y="1860"/>
                  </a:lnTo>
                  <a:lnTo>
                    <a:pt x="2067" y="1885"/>
                  </a:lnTo>
                  <a:lnTo>
                    <a:pt x="2132" y="1910"/>
                  </a:lnTo>
                  <a:lnTo>
                    <a:pt x="2198" y="1935"/>
                  </a:lnTo>
                  <a:lnTo>
                    <a:pt x="2265" y="1959"/>
                  </a:lnTo>
                  <a:lnTo>
                    <a:pt x="2332" y="1983"/>
                  </a:lnTo>
                  <a:lnTo>
                    <a:pt x="2401" y="2007"/>
                  </a:lnTo>
                  <a:lnTo>
                    <a:pt x="2470" y="2030"/>
                  </a:lnTo>
                  <a:lnTo>
                    <a:pt x="2540" y="2053"/>
                  </a:lnTo>
                  <a:lnTo>
                    <a:pt x="2611" y="2077"/>
                  </a:lnTo>
                  <a:lnTo>
                    <a:pt x="2682" y="2099"/>
                  </a:lnTo>
                  <a:lnTo>
                    <a:pt x="2754" y="2122"/>
                  </a:lnTo>
                  <a:lnTo>
                    <a:pt x="2829" y="2143"/>
                  </a:lnTo>
                  <a:lnTo>
                    <a:pt x="2902" y="2166"/>
                  </a:lnTo>
                  <a:lnTo>
                    <a:pt x="2977" y="2187"/>
                  </a:lnTo>
                  <a:lnTo>
                    <a:pt x="3128" y="2229"/>
                  </a:lnTo>
                  <a:lnTo>
                    <a:pt x="3284" y="2270"/>
                  </a:lnTo>
                  <a:lnTo>
                    <a:pt x="3441" y="2308"/>
                  </a:lnTo>
                  <a:lnTo>
                    <a:pt x="3601" y="2347"/>
                  </a:lnTo>
                  <a:lnTo>
                    <a:pt x="3764" y="2384"/>
                  </a:lnTo>
                  <a:lnTo>
                    <a:pt x="3930" y="2419"/>
                  </a:lnTo>
                  <a:lnTo>
                    <a:pt x="4099" y="2454"/>
                  </a:lnTo>
                  <a:lnTo>
                    <a:pt x="4269" y="2487"/>
                  </a:lnTo>
                  <a:lnTo>
                    <a:pt x="4443" y="2517"/>
                  </a:lnTo>
                  <a:lnTo>
                    <a:pt x="4619" y="2548"/>
                  </a:lnTo>
                  <a:lnTo>
                    <a:pt x="4797" y="2576"/>
                  </a:lnTo>
                  <a:lnTo>
                    <a:pt x="4977" y="2603"/>
                  </a:lnTo>
                  <a:lnTo>
                    <a:pt x="5160" y="2629"/>
                  </a:lnTo>
                  <a:lnTo>
                    <a:pt x="5345" y="2653"/>
                  </a:lnTo>
                  <a:lnTo>
                    <a:pt x="5532" y="2676"/>
                  </a:lnTo>
                  <a:lnTo>
                    <a:pt x="5721" y="2697"/>
                  </a:lnTo>
                  <a:lnTo>
                    <a:pt x="5912" y="2716"/>
                  </a:lnTo>
                  <a:lnTo>
                    <a:pt x="6105" y="2734"/>
                  </a:lnTo>
                  <a:lnTo>
                    <a:pt x="6300" y="2751"/>
                  </a:lnTo>
                  <a:lnTo>
                    <a:pt x="6497" y="2765"/>
                  </a:lnTo>
                  <a:lnTo>
                    <a:pt x="6695" y="2778"/>
                  </a:lnTo>
                  <a:lnTo>
                    <a:pt x="6896" y="2789"/>
                  </a:lnTo>
                  <a:lnTo>
                    <a:pt x="7098" y="2800"/>
                  </a:lnTo>
                  <a:lnTo>
                    <a:pt x="7301" y="2808"/>
                  </a:lnTo>
                  <a:lnTo>
                    <a:pt x="7505" y="2814"/>
                  </a:lnTo>
                  <a:lnTo>
                    <a:pt x="7711" y="2818"/>
                  </a:lnTo>
                  <a:lnTo>
                    <a:pt x="7920" y="2821"/>
                  </a:lnTo>
                  <a:lnTo>
                    <a:pt x="8128" y="2822"/>
                  </a:lnTo>
                  <a:lnTo>
                    <a:pt x="8128" y="2723"/>
                  </a:lnTo>
                  <a:lnTo>
                    <a:pt x="7920" y="2722"/>
                  </a:lnTo>
                  <a:lnTo>
                    <a:pt x="7713" y="2719"/>
                  </a:lnTo>
                  <a:lnTo>
                    <a:pt x="7508" y="2715"/>
                  </a:lnTo>
                  <a:lnTo>
                    <a:pt x="7304" y="2709"/>
                  </a:lnTo>
                  <a:lnTo>
                    <a:pt x="7102" y="2701"/>
                  </a:lnTo>
                  <a:lnTo>
                    <a:pt x="6901" y="2692"/>
                  </a:lnTo>
                  <a:lnTo>
                    <a:pt x="6702" y="2679"/>
                  </a:lnTo>
                  <a:lnTo>
                    <a:pt x="6503" y="2667"/>
                  </a:lnTo>
                  <a:lnTo>
                    <a:pt x="6308" y="2652"/>
                  </a:lnTo>
                  <a:lnTo>
                    <a:pt x="6114" y="2636"/>
                  </a:lnTo>
                  <a:lnTo>
                    <a:pt x="5922" y="2618"/>
                  </a:lnTo>
                  <a:lnTo>
                    <a:pt x="5731" y="2599"/>
                  </a:lnTo>
                  <a:lnTo>
                    <a:pt x="5543" y="2577"/>
                  </a:lnTo>
                  <a:lnTo>
                    <a:pt x="5357" y="2555"/>
                  </a:lnTo>
                  <a:lnTo>
                    <a:pt x="5173" y="2532"/>
                  </a:lnTo>
                  <a:lnTo>
                    <a:pt x="4992" y="2505"/>
                  </a:lnTo>
                  <a:lnTo>
                    <a:pt x="4812" y="2479"/>
                  </a:lnTo>
                  <a:lnTo>
                    <a:pt x="4635" y="2450"/>
                  </a:lnTo>
                  <a:lnTo>
                    <a:pt x="4459" y="2420"/>
                  </a:lnTo>
                  <a:lnTo>
                    <a:pt x="4288" y="2389"/>
                  </a:lnTo>
                  <a:lnTo>
                    <a:pt x="4117" y="2356"/>
                  </a:lnTo>
                  <a:lnTo>
                    <a:pt x="3950" y="2323"/>
                  </a:lnTo>
                  <a:lnTo>
                    <a:pt x="3785" y="2287"/>
                  </a:lnTo>
                  <a:lnTo>
                    <a:pt x="3623" y="2250"/>
                  </a:lnTo>
                  <a:lnTo>
                    <a:pt x="3464" y="2212"/>
                  </a:lnTo>
                  <a:lnTo>
                    <a:pt x="3307" y="2174"/>
                  </a:lnTo>
                  <a:lnTo>
                    <a:pt x="3154" y="2133"/>
                  </a:lnTo>
                  <a:lnTo>
                    <a:pt x="3003" y="2091"/>
                  </a:lnTo>
                  <a:lnTo>
                    <a:pt x="2929" y="2071"/>
                  </a:lnTo>
                  <a:lnTo>
                    <a:pt x="2856" y="2049"/>
                  </a:lnTo>
                  <a:lnTo>
                    <a:pt x="2784" y="2027"/>
                  </a:lnTo>
                  <a:lnTo>
                    <a:pt x="2712" y="2004"/>
                  </a:lnTo>
                  <a:lnTo>
                    <a:pt x="2641" y="1982"/>
                  </a:lnTo>
                  <a:lnTo>
                    <a:pt x="2570" y="1960"/>
                  </a:lnTo>
                  <a:lnTo>
                    <a:pt x="2501" y="1937"/>
                  </a:lnTo>
                  <a:lnTo>
                    <a:pt x="2432" y="1914"/>
                  </a:lnTo>
                  <a:lnTo>
                    <a:pt x="2364" y="1890"/>
                  </a:lnTo>
                  <a:lnTo>
                    <a:pt x="2297" y="1866"/>
                  </a:lnTo>
                  <a:lnTo>
                    <a:pt x="2231" y="1842"/>
                  </a:lnTo>
                  <a:lnTo>
                    <a:pt x="2166" y="1818"/>
                  </a:lnTo>
                  <a:lnTo>
                    <a:pt x="2102" y="1793"/>
                  </a:lnTo>
                  <a:lnTo>
                    <a:pt x="2038" y="1768"/>
                  </a:lnTo>
                  <a:lnTo>
                    <a:pt x="1975" y="1744"/>
                  </a:lnTo>
                  <a:lnTo>
                    <a:pt x="1913" y="1718"/>
                  </a:lnTo>
                  <a:lnTo>
                    <a:pt x="1853" y="1693"/>
                  </a:lnTo>
                  <a:lnTo>
                    <a:pt x="1793" y="1666"/>
                  </a:lnTo>
                  <a:lnTo>
                    <a:pt x="1733" y="1641"/>
                  </a:lnTo>
                  <a:lnTo>
                    <a:pt x="1675" y="1614"/>
                  </a:lnTo>
                  <a:lnTo>
                    <a:pt x="1618" y="1588"/>
                  </a:lnTo>
                  <a:lnTo>
                    <a:pt x="1562" y="1560"/>
                  </a:lnTo>
                  <a:lnTo>
                    <a:pt x="1507" y="1534"/>
                  </a:lnTo>
                  <a:lnTo>
                    <a:pt x="1452" y="1506"/>
                  </a:lnTo>
                  <a:lnTo>
                    <a:pt x="1398" y="1478"/>
                  </a:lnTo>
                  <a:lnTo>
                    <a:pt x="1346" y="1451"/>
                  </a:lnTo>
                  <a:lnTo>
                    <a:pt x="1294" y="1422"/>
                  </a:lnTo>
                  <a:lnTo>
                    <a:pt x="1244" y="1394"/>
                  </a:lnTo>
                  <a:lnTo>
                    <a:pt x="1194" y="1366"/>
                  </a:lnTo>
                  <a:lnTo>
                    <a:pt x="1145" y="1338"/>
                  </a:lnTo>
                  <a:lnTo>
                    <a:pt x="1097" y="1308"/>
                  </a:lnTo>
                  <a:lnTo>
                    <a:pt x="1051" y="1280"/>
                  </a:lnTo>
                  <a:lnTo>
                    <a:pt x="1006" y="1250"/>
                  </a:lnTo>
                  <a:lnTo>
                    <a:pt x="961" y="1221"/>
                  </a:lnTo>
                  <a:lnTo>
                    <a:pt x="917" y="1191"/>
                  </a:lnTo>
                  <a:lnTo>
                    <a:pt x="875" y="1161"/>
                  </a:lnTo>
                  <a:lnTo>
                    <a:pt x="833" y="1132"/>
                  </a:lnTo>
                  <a:lnTo>
                    <a:pt x="792" y="1101"/>
                  </a:lnTo>
                  <a:lnTo>
                    <a:pt x="754" y="1071"/>
                  </a:lnTo>
                  <a:lnTo>
                    <a:pt x="715" y="1040"/>
                  </a:lnTo>
                  <a:lnTo>
                    <a:pt x="679" y="1010"/>
                  </a:lnTo>
                  <a:lnTo>
                    <a:pt x="642" y="979"/>
                  </a:lnTo>
                  <a:lnTo>
                    <a:pt x="608" y="948"/>
                  </a:lnTo>
                  <a:lnTo>
                    <a:pt x="573" y="917"/>
                  </a:lnTo>
                  <a:lnTo>
                    <a:pt x="541" y="886"/>
                  </a:lnTo>
                  <a:lnTo>
                    <a:pt x="509" y="855"/>
                  </a:lnTo>
                  <a:lnTo>
                    <a:pt x="479" y="823"/>
                  </a:lnTo>
                  <a:lnTo>
                    <a:pt x="449" y="791"/>
                  </a:lnTo>
                  <a:lnTo>
                    <a:pt x="421" y="760"/>
                  </a:lnTo>
                  <a:lnTo>
                    <a:pt x="394" y="727"/>
                  </a:lnTo>
                  <a:lnTo>
                    <a:pt x="368" y="696"/>
                  </a:lnTo>
                  <a:lnTo>
                    <a:pt x="343" y="663"/>
                  </a:lnTo>
                  <a:lnTo>
                    <a:pt x="319" y="631"/>
                  </a:lnTo>
                  <a:lnTo>
                    <a:pt x="297" y="599"/>
                  </a:lnTo>
                  <a:lnTo>
                    <a:pt x="276" y="566"/>
                  </a:lnTo>
                  <a:lnTo>
                    <a:pt x="256" y="533"/>
                  </a:lnTo>
                  <a:lnTo>
                    <a:pt x="237" y="501"/>
                  </a:lnTo>
                  <a:lnTo>
                    <a:pt x="219" y="468"/>
                  </a:lnTo>
                  <a:lnTo>
                    <a:pt x="202" y="436"/>
                  </a:lnTo>
                  <a:lnTo>
                    <a:pt x="187" y="402"/>
                  </a:lnTo>
                  <a:lnTo>
                    <a:pt x="173" y="369"/>
                  </a:lnTo>
                  <a:lnTo>
                    <a:pt x="161" y="336"/>
                  </a:lnTo>
                  <a:lnTo>
                    <a:pt x="148" y="303"/>
                  </a:lnTo>
                  <a:lnTo>
                    <a:pt x="138" y="269"/>
                  </a:lnTo>
                  <a:lnTo>
                    <a:pt x="129" y="236"/>
                  </a:lnTo>
                  <a:lnTo>
                    <a:pt x="121" y="203"/>
                  </a:lnTo>
                  <a:lnTo>
                    <a:pt x="114" y="170"/>
                  </a:lnTo>
                  <a:lnTo>
                    <a:pt x="109" y="136"/>
                  </a:lnTo>
                  <a:lnTo>
                    <a:pt x="105" y="102"/>
                  </a:lnTo>
                  <a:lnTo>
                    <a:pt x="101" y="69"/>
                  </a:lnTo>
                  <a:lnTo>
                    <a:pt x="100" y="34"/>
                  </a:lnTo>
                  <a:lnTo>
                    <a:pt x="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E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38" name="Freeform 48"/>
            <p:cNvSpPr>
              <a:spLocks/>
            </p:cNvSpPr>
            <p:nvPr/>
          </p:nvSpPr>
          <p:spPr bwMode="auto">
            <a:xfrm>
              <a:off x="1834" y="1658"/>
              <a:ext cx="254" cy="88"/>
            </a:xfrm>
            <a:custGeom>
              <a:avLst/>
              <a:gdLst>
                <a:gd name="T0" fmla="*/ 0 w 8128"/>
                <a:gd name="T1" fmla="*/ 0 h 2826"/>
                <a:gd name="T2" fmla="*/ 0 w 8128"/>
                <a:gd name="T3" fmla="*/ 0 h 2826"/>
                <a:gd name="T4" fmla="*/ 0 w 8128"/>
                <a:gd name="T5" fmla="*/ 0 h 2826"/>
                <a:gd name="T6" fmla="*/ 0 w 8128"/>
                <a:gd name="T7" fmla="*/ 0 h 2826"/>
                <a:gd name="T8" fmla="*/ 0 w 8128"/>
                <a:gd name="T9" fmla="*/ 0 h 2826"/>
                <a:gd name="T10" fmla="*/ 0 w 8128"/>
                <a:gd name="T11" fmla="*/ 0 h 2826"/>
                <a:gd name="T12" fmla="*/ 0 w 8128"/>
                <a:gd name="T13" fmla="*/ 0 h 2826"/>
                <a:gd name="T14" fmla="*/ 0 w 8128"/>
                <a:gd name="T15" fmla="*/ 0 h 2826"/>
                <a:gd name="T16" fmla="*/ 0 w 8128"/>
                <a:gd name="T17" fmla="*/ 0 h 2826"/>
                <a:gd name="T18" fmla="*/ 0 w 8128"/>
                <a:gd name="T19" fmla="*/ 0 h 2826"/>
                <a:gd name="T20" fmla="*/ 0 w 8128"/>
                <a:gd name="T21" fmla="*/ 0 h 2826"/>
                <a:gd name="T22" fmla="*/ 0 w 8128"/>
                <a:gd name="T23" fmla="*/ 0 h 2826"/>
                <a:gd name="T24" fmla="*/ 0 w 8128"/>
                <a:gd name="T25" fmla="*/ 0 h 2826"/>
                <a:gd name="T26" fmla="*/ 0 w 8128"/>
                <a:gd name="T27" fmla="*/ 0 h 2826"/>
                <a:gd name="T28" fmla="*/ 0 w 8128"/>
                <a:gd name="T29" fmla="*/ 0 h 2826"/>
                <a:gd name="T30" fmla="*/ 0 w 8128"/>
                <a:gd name="T31" fmla="*/ 0 h 2826"/>
                <a:gd name="T32" fmla="*/ 0 w 8128"/>
                <a:gd name="T33" fmla="*/ 0 h 2826"/>
                <a:gd name="T34" fmla="*/ 0 w 8128"/>
                <a:gd name="T35" fmla="*/ 0 h 2826"/>
                <a:gd name="T36" fmla="*/ 0 w 8128"/>
                <a:gd name="T37" fmla="*/ 0 h 2826"/>
                <a:gd name="T38" fmla="*/ 0 w 8128"/>
                <a:gd name="T39" fmla="*/ 0 h 2826"/>
                <a:gd name="T40" fmla="*/ 0 w 8128"/>
                <a:gd name="T41" fmla="*/ 0 h 2826"/>
                <a:gd name="T42" fmla="*/ 0 w 8128"/>
                <a:gd name="T43" fmla="*/ 0 h 2826"/>
                <a:gd name="T44" fmla="*/ 0 w 8128"/>
                <a:gd name="T45" fmla="*/ 0 h 2826"/>
                <a:gd name="T46" fmla="*/ 0 w 8128"/>
                <a:gd name="T47" fmla="*/ 0 h 2826"/>
                <a:gd name="T48" fmla="*/ 0 w 8128"/>
                <a:gd name="T49" fmla="*/ 0 h 2826"/>
                <a:gd name="T50" fmla="*/ 0 w 8128"/>
                <a:gd name="T51" fmla="*/ 0 h 2826"/>
                <a:gd name="T52" fmla="*/ 0 w 8128"/>
                <a:gd name="T53" fmla="*/ 0 h 2826"/>
                <a:gd name="T54" fmla="*/ 0 w 8128"/>
                <a:gd name="T55" fmla="*/ 0 h 2826"/>
                <a:gd name="T56" fmla="*/ 0 w 8128"/>
                <a:gd name="T57" fmla="*/ 0 h 2826"/>
                <a:gd name="T58" fmla="*/ 0 w 8128"/>
                <a:gd name="T59" fmla="*/ 0 h 2826"/>
                <a:gd name="T60" fmla="*/ 0 w 8128"/>
                <a:gd name="T61" fmla="*/ 0 h 2826"/>
                <a:gd name="T62" fmla="*/ 0 w 8128"/>
                <a:gd name="T63" fmla="*/ 0 h 2826"/>
                <a:gd name="T64" fmla="*/ 0 w 8128"/>
                <a:gd name="T65" fmla="*/ 0 h 2826"/>
                <a:gd name="T66" fmla="*/ 0 w 8128"/>
                <a:gd name="T67" fmla="*/ 0 h 2826"/>
                <a:gd name="T68" fmla="*/ 0 w 8128"/>
                <a:gd name="T69" fmla="*/ 0 h 2826"/>
                <a:gd name="T70" fmla="*/ 0 w 8128"/>
                <a:gd name="T71" fmla="*/ 0 h 2826"/>
                <a:gd name="T72" fmla="*/ 0 w 8128"/>
                <a:gd name="T73" fmla="*/ 0 h 2826"/>
                <a:gd name="T74" fmla="*/ 0 w 8128"/>
                <a:gd name="T75" fmla="*/ 0 h 2826"/>
                <a:gd name="T76" fmla="*/ 0 w 8128"/>
                <a:gd name="T77" fmla="*/ 0 h 2826"/>
                <a:gd name="T78" fmla="*/ 0 w 8128"/>
                <a:gd name="T79" fmla="*/ 0 h 2826"/>
                <a:gd name="T80" fmla="*/ 0 w 8128"/>
                <a:gd name="T81" fmla="*/ 0 h 2826"/>
                <a:gd name="T82" fmla="*/ 0 w 8128"/>
                <a:gd name="T83" fmla="*/ 0 h 2826"/>
                <a:gd name="T84" fmla="*/ 0 w 8128"/>
                <a:gd name="T85" fmla="*/ 0 h 2826"/>
                <a:gd name="T86" fmla="*/ 0 w 8128"/>
                <a:gd name="T87" fmla="*/ 0 h 2826"/>
                <a:gd name="T88" fmla="*/ 0 w 8128"/>
                <a:gd name="T89" fmla="*/ 0 h 2826"/>
                <a:gd name="T90" fmla="*/ 0 w 8128"/>
                <a:gd name="T91" fmla="*/ 0 h 2826"/>
                <a:gd name="T92" fmla="*/ 0 w 8128"/>
                <a:gd name="T93" fmla="*/ 0 h 2826"/>
                <a:gd name="T94" fmla="*/ 0 w 8128"/>
                <a:gd name="T95" fmla="*/ 0 h 2826"/>
                <a:gd name="T96" fmla="*/ 0 w 8128"/>
                <a:gd name="T97" fmla="*/ 0 h 2826"/>
                <a:gd name="T98" fmla="*/ 0 w 8128"/>
                <a:gd name="T99" fmla="*/ 0 h 2826"/>
                <a:gd name="T100" fmla="*/ 0 w 8128"/>
                <a:gd name="T101" fmla="*/ 0 h 282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128"/>
                <a:gd name="T154" fmla="*/ 0 h 2826"/>
                <a:gd name="T155" fmla="*/ 8128 w 8128"/>
                <a:gd name="T156" fmla="*/ 2826 h 282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128" h="2826">
                  <a:moveTo>
                    <a:pt x="8128" y="0"/>
                  </a:moveTo>
                  <a:lnTo>
                    <a:pt x="8128" y="0"/>
                  </a:lnTo>
                  <a:lnTo>
                    <a:pt x="7920" y="1"/>
                  </a:lnTo>
                  <a:lnTo>
                    <a:pt x="7711" y="5"/>
                  </a:lnTo>
                  <a:lnTo>
                    <a:pt x="7505" y="9"/>
                  </a:lnTo>
                  <a:lnTo>
                    <a:pt x="7301" y="15"/>
                  </a:lnTo>
                  <a:lnTo>
                    <a:pt x="7098" y="23"/>
                  </a:lnTo>
                  <a:lnTo>
                    <a:pt x="6896" y="33"/>
                  </a:lnTo>
                  <a:lnTo>
                    <a:pt x="6695" y="44"/>
                  </a:lnTo>
                  <a:lnTo>
                    <a:pt x="6497" y="58"/>
                  </a:lnTo>
                  <a:lnTo>
                    <a:pt x="6300" y="72"/>
                  </a:lnTo>
                  <a:lnTo>
                    <a:pt x="6105" y="88"/>
                  </a:lnTo>
                  <a:lnTo>
                    <a:pt x="5912" y="106"/>
                  </a:lnTo>
                  <a:lnTo>
                    <a:pt x="5721" y="126"/>
                  </a:lnTo>
                  <a:lnTo>
                    <a:pt x="5532" y="147"/>
                  </a:lnTo>
                  <a:lnTo>
                    <a:pt x="5345" y="170"/>
                  </a:lnTo>
                  <a:lnTo>
                    <a:pt x="5160" y="193"/>
                  </a:lnTo>
                  <a:lnTo>
                    <a:pt x="4977" y="220"/>
                  </a:lnTo>
                  <a:lnTo>
                    <a:pt x="4797" y="246"/>
                  </a:lnTo>
                  <a:lnTo>
                    <a:pt x="4619" y="275"/>
                  </a:lnTo>
                  <a:lnTo>
                    <a:pt x="4443" y="305"/>
                  </a:lnTo>
                  <a:lnTo>
                    <a:pt x="4269" y="337"/>
                  </a:lnTo>
                  <a:lnTo>
                    <a:pt x="4099" y="369"/>
                  </a:lnTo>
                  <a:lnTo>
                    <a:pt x="3930" y="403"/>
                  </a:lnTo>
                  <a:lnTo>
                    <a:pt x="3764" y="439"/>
                  </a:lnTo>
                  <a:lnTo>
                    <a:pt x="3601" y="476"/>
                  </a:lnTo>
                  <a:lnTo>
                    <a:pt x="3441" y="514"/>
                  </a:lnTo>
                  <a:lnTo>
                    <a:pt x="3284" y="553"/>
                  </a:lnTo>
                  <a:lnTo>
                    <a:pt x="3128" y="594"/>
                  </a:lnTo>
                  <a:lnTo>
                    <a:pt x="2977" y="637"/>
                  </a:lnTo>
                  <a:lnTo>
                    <a:pt x="2902" y="658"/>
                  </a:lnTo>
                  <a:lnTo>
                    <a:pt x="2829" y="679"/>
                  </a:lnTo>
                  <a:lnTo>
                    <a:pt x="2754" y="702"/>
                  </a:lnTo>
                  <a:lnTo>
                    <a:pt x="2682" y="724"/>
                  </a:lnTo>
                  <a:lnTo>
                    <a:pt x="2611" y="747"/>
                  </a:lnTo>
                  <a:lnTo>
                    <a:pt x="2540" y="769"/>
                  </a:lnTo>
                  <a:lnTo>
                    <a:pt x="2470" y="793"/>
                  </a:lnTo>
                  <a:lnTo>
                    <a:pt x="2401" y="816"/>
                  </a:lnTo>
                  <a:lnTo>
                    <a:pt x="2332" y="839"/>
                  </a:lnTo>
                  <a:lnTo>
                    <a:pt x="2265" y="864"/>
                  </a:lnTo>
                  <a:lnTo>
                    <a:pt x="2198" y="888"/>
                  </a:lnTo>
                  <a:lnTo>
                    <a:pt x="2132" y="913"/>
                  </a:lnTo>
                  <a:lnTo>
                    <a:pt x="2067" y="938"/>
                  </a:lnTo>
                  <a:lnTo>
                    <a:pt x="2002" y="963"/>
                  </a:lnTo>
                  <a:lnTo>
                    <a:pt x="1939" y="988"/>
                  </a:lnTo>
                  <a:lnTo>
                    <a:pt x="1876" y="1015"/>
                  </a:lnTo>
                  <a:lnTo>
                    <a:pt x="1815" y="1040"/>
                  </a:lnTo>
                  <a:lnTo>
                    <a:pt x="1754" y="1067"/>
                  </a:lnTo>
                  <a:lnTo>
                    <a:pt x="1694" y="1093"/>
                  </a:lnTo>
                  <a:lnTo>
                    <a:pt x="1635" y="1120"/>
                  </a:lnTo>
                  <a:lnTo>
                    <a:pt x="1577" y="1147"/>
                  </a:lnTo>
                  <a:lnTo>
                    <a:pt x="1519" y="1174"/>
                  </a:lnTo>
                  <a:lnTo>
                    <a:pt x="1463" y="1201"/>
                  </a:lnTo>
                  <a:lnTo>
                    <a:pt x="1407" y="1230"/>
                  </a:lnTo>
                  <a:lnTo>
                    <a:pt x="1353" y="1257"/>
                  </a:lnTo>
                  <a:lnTo>
                    <a:pt x="1299" y="1286"/>
                  </a:lnTo>
                  <a:lnTo>
                    <a:pt x="1247" y="1314"/>
                  </a:lnTo>
                  <a:lnTo>
                    <a:pt x="1195" y="1343"/>
                  </a:lnTo>
                  <a:lnTo>
                    <a:pt x="1145" y="1373"/>
                  </a:lnTo>
                  <a:lnTo>
                    <a:pt x="1095" y="1401"/>
                  </a:lnTo>
                  <a:lnTo>
                    <a:pt x="1046" y="1431"/>
                  </a:lnTo>
                  <a:lnTo>
                    <a:pt x="999" y="1460"/>
                  </a:lnTo>
                  <a:lnTo>
                    <a:pt x="952" y="1491"/>
                  </a:lnTo>
                  <a:lnTo>
                    <a:pt x="906" y="1521"/>
                  </a:lnTo>
                  <a:lnTo>
                    <a:pt x="862" y="1551"/>
                  </a:lnTo>
                  <a:lnTo>
                    <a:pt x="818" y="1582"/>
                  </a:lnTo>
                  <a:lnTo>
                    <a:pt x="775" y="1613"/>
                  </a:lnTo>
                  <a:lnTo>
                    <a:pt x="734" y="1644"/>
                  </a:lnTo>
                  <a:lnTo>
                    <a:pt x="693" y="1675"/>
                  </a:lnTo>
                  <a:lnTo>
                    <a:pt x="653" y="1707"/>
                  </a:lnTo>
                  <a:lnTo>
                    <a:pt x="615" y="1739"/>
                  </a:lnTo>
                  <a:lnTo>
                    <a:pt x="578" y="1770"/>
                  </a:lnTo>
                  <a:lnTo>
                    <a:pt x="542" y="1803"/>
                  </a:lnTo>
                  <a:lnTo>
                    <a:pt x="506" y="1835"/>
                  </a:lnTo>
                  <a:lnTo>
                    <a:pt x="472" y="1868"/>
                  </a:lnTo>
                  <a:lnTo>
                    <a:pt x="439" y="1901"/>
                  </a:lnTo>
                  <a:lnTo>
                    <a:pt x="407" y="1933"/>
                  </a:lnTo>
                  <a:lnTo>
                    <a:pt x="376" y="1967"/>
                  </a:lnTo>
                  <a:lnTo>
                    <a:pt x="346" y="2001"/>
                  </a:lnTo>
                  <a:lnTo>
                    <a:pt x="318" y="2034"/>
                  </a:lnTo>
                  <a:lnTo>
                    <a:pt x="291" y="2069"/>
                  </a:lnTo>
                  <a:lnTo>
                    <a:pt x="264" y="2103"/>
                  </a:lnTo>
                  <a:lnTo>
                    <a:pt x="240" y="2137"/>
                  </a:lnTo>
                  <a:lnTo>
                    <a:pt x="215" y="2172"/>
                  </a:lnTo>
                  <a:lnTo>
                    <a:pt x="193" y="2206"/>
                  </a:lnTo>
                  <a:lnTo>
                    <a:pt x="172" y="2241"/>
                  </a:lnTo>
                  <a:lnTo>
                    <a:pt x="151" y="2276"/>
                  </a:lnTo>
                  <a:lnTo>
                    <a:pt x="132" y="2311"/>
                  </a:lnTo>
                  <a:lnTo>
                    <a:pt x="114" y="2347"/>
                  </a:lnTo>
                  <a:lnTo>
                    <a:pt x="98" y="2383"/>
                  </a:lnTo>
                  <a:lnTo>
                    <a:pt x="82" y="2420"/>
                  </a:lnTo>
                  <a:lnTo>
                    <a:pt x="68" y="2455"/>
                  </a:lnTo>
                  <a:lnTo>
                    <a:pt x="55" y="2492"/>
                  </a:lnTo>
                  <a:lnTo>
                    <a:pt x="44" y="2529"/>
                  </a:lnTo>
                  <a:lnTo>
                    <a:pt x="34" y="2565"/>
                  </a:lnTo>
                  <a:lnTo>
                    <a:pt x="24" y="2602"/>
                  </a:lnTo>
                  <a:lnTo>
                    <a:pt x="17" y="2639"/>
                  </a:lnTo>
                  <a:lnTo>
                    <a:pt x="11" y="2676"/>
                  </a:lnTo>
                  <a:lnTo>
                    <a:pt x="6" y="2713"/>
                  </a:lnTo>
                  <a:lnTo>
                    <a:pt x="3" y="2751"/>
                  </a:lnTo>
                  <a:lnTo>
                    <a:pt x="1" y="2789"/>
                  </a:lnTo>
                  <a:lnTo>
                    <a:pt x="0" y="2826"/>
                  </a:lnTo>
                  <a:lnTo>
                    <a:pt x="99" y="2826"/>
                  </a:lnTo>
                  <a:lnTo>
                    <a:pt x="100" y="2792"/>
                  </a:lnTo>
                  <a:lnTo>
                    <a:pt x="101" y="2758"/>
                  </a:lnTo>
                  <a:lnTo>
                    <a:pt x="105" y="2724"/>
                  </a:lnTo>
                  <a:lnTo>
                    <a:pt x="109" y="2691"/>
                  </a:lnTo>
                  <a:lnTo>
                    <a:pt x="114" y="2657"/>
                  </a:lnTo>
                  <a:lnTo>
                    <a:pt x="121" y="2623"/>
                  </a:lnTo>
                  <a:lnTo>
                    <a:pt x="129" y="2590"/>
                  </a:lnTo>
                  <a:lnTo>
                    <a:pt x="138" y="2556"/>
                  </a:lnTo>
                  <a:lnTo>
                    <a:pt x="148" y="2523"/>
                  </a:lnTo>
                  <a:lnTo>
                    <a:pt x="161" y="2490"/>
                  </a:lnTo>
                  <a:lnTo>
                    <a:pt x="173" y="2456"/>
                  </a:lnTo>
                  <a:lnTo>
                    <a:pt x="187" y="2424"/>
                  </a:lnTo>
                  <a:lnTo>
                    <a:pt x="202" y="2390"/>
                  </a:lnTo>
                  <a:lnTo>
                    <a:pt x="219" y="2357"/>
                  </a:lnTo>
                  <a:lnTo>
                    <a:pt x="237" y="2325"/>
                  </a:lnTo>
                  <a:lnTo>
                    <a:pt x="256" y="2292"/>
                  </a:lnTo>
                  <a:lnTo>
                    <a:pt x="276" y="2260"/>
                  </a:lnTo>
                  <a:lnTo>
                    <a:pt x="297" y="2227"/>
                  </a:lnTo>
                  <a:lnTo>
                    <a:pt x="319" y="2194"/>
                  </a:lnTo>
                  <a:lnTo>
                    <a:pt x="343" y="2162"/>
                  </a:lnTo>
                  <a:lnTo>
                    <a:pt x="368" y="2129"/>
                  </a:lnTo>
                  <a:lnTo>
                    <a:pt x="394" y="2097"/>
                  </a:lnTo>
                  <a:lnTo>
                    <a:pt x="421" y="2066"/>
                  </a:lnTo>
                  <a:lnTo>
                    <a:pt x="449" y="2033"/>
                  </a:lnTo>
                  <a:lnTo>
                    <a:pt x="479" y="2002"/>
                  </a:lnTo>
                  <a:lnTo>
                    <a:pt x="509" y="1970"/>
                  </a:lnTo>
                  <a:lnTo>
                    <a:pt x="541" y="1938"/>
                  </a:lnTo>
                  <a:lnTo>
                    <a:pt x="573" y="1908"/>
                  </a:lnTo>
                  <a:lnTo>
                    <a:pt x="608" y="1876"/>
                  </a:lnTo>
                  <a:lnTo>
                    <a:pt x="642" y="1846"/>
                  </a:lnTo>
                  <a:lnTo>
                    <a:pt x="679" y="1814"/>
                  </a:lnTo>
                  <a:lnTo>
                    <a:pt x="715" y="1783"/>
                  </a:lnTo>
                  <a:lnTo>
                    <a:pt x="754" y="1753"/>
                  </a:lnTo>
                  <a:lnTo>
                    <a:pt x="792" y="1723"/>
                  </a:lnTo>
                  <a:lnTo>
                    <a:pt x="833" y="1693"/>
                  </a:lnTo>
                  <a:lnTo>
                    <a:pt x="875" y="1662"/>
                  </a:lnTo>
                  <a:lnTo>
                    <a:pt x="917" y="1633"/>
                  </a:lnTo>
                  <a:lnTo>
                    <a:pt x="961" y="1603"/>
                  </a:lnTo>
                  <a:lnTo>
                    <a:pt x="1006" y="1573"/>
                  </a:lnTo>
                  <a:lnTo>
                    <a:pt x="1051" y="1544"/>
                  </a:lnTo>
                  <a:lnTo>
                    <a:pt x="1097" y="1515"/>
                  </a:lnTo>
                  <a:lnTo>
                    <a:pt x="1145" y="1487"/>
                  </a:lnTo>
                  <a:lnTo>
                    <a:pt x="1194" y="1458"/>
                  </a:lnTo>
                  <a:lnTo>
                    <a:pt x="1244" y="1430"/>
                  </a:lnTo>
                  <a:lnTo>
                    <a:pt x="1294" y="1401"/>
                  </a:lnTo>
                  <a:lnTo>
                    <a:pt x="1346" y="1373"/>
                  </a:lnTo>
                  <a:lnTo>
                    <a:pt x="1398" y="1345"/>
                  </a:lnTo>
                  <a:lnTo>
                    <a:pt x="1452" y="1318"/>
                  </a:lnTo>
                  <a:lnTo>
                    <a:pt x="1507" y="1290"/>
                  </a:lnTo>
                  <a:lnTo>
                    <a:pt x="1562" y="1264"/>
                  </a:lnTo>
                  <a:lnTo>
                    <a:pt x="1618" y="1236"/>
                  </a:lnTo>
                  <a:lnTo>
                    <a:pt x="1675" y="1209"/>
                  </a:lnTo>
                  <a:lnTo>
                    <a:pt x="1733" y="1183"/>
                  </a:lnTo>
                  <a:lnTo>
                    <a:pt x="1793" y="1158"/>
                  </a:lnTo>
                  <a:lnTo>
                    <a:pt x="1853" y="1131"/>
                  </a:lnTo>
                  <a:lnTo>
                    <a:pt x="1914" y="1106"/>
                  </a:lnTo>
                  <a:lnTo>
                    <a:pt x="1975" y="1080"/>
                  </a:lnTo>
                  <a:lnTo>
                    <a:pt x="2038" y="1056"/>
                  </a:lnTo>
                  <a:lnTo>
                    <a:pt x="2102" y="1030"/>
                  </a:lnTo>
                  <a:lnTo>
                    <a:pt x="2166" y="1006"/>
                  </a:lnTo>
                  <a:lnTo>
                    <a:pt x="2231" y="981"/>
                  </a:lnTo>
                  <a:lnTo>
                    <a:pt x="2297" y="957"/>
                  </a:lnTo>
                  <a:lnTo>
                    <a:pt x="2364" y="933"/>
                  </a:lnTo>
                  <a:lnTo>
                    <a:pt x="2432" y="910"/>
                  </a:lnTo>
                  <a:lnTo>
                    <a:pt x="2501" y="886"/>
                  </a:lnTo>
                  <a:lnTo>
                    <a:pt x="2570" y="863"/>
                  </a:lnTo>
                  <a:lnTo>
                    <a:pt x="2641" y="840"/>
                  </a:lnTo>
                  <a:lnTo>
                    <a:pt x="2712" y="818"/>
                  </a:lnTo>
                  <a:lnTo>
                    <a:pt x="2784" y="796"/>
                  </a:lnTo>
                  <a:lnTo>
                    <a:pt x="2856" y="774"/>
                  </a:lnTo>
                  <a:lnTo>
                    <a:pt x="2929" y="753"/>
                  </a:lnTo>
                  <a:lnTo>
                    <a:pt x="3003" y="731"/>
                  </a:lnTo>
                  <a:lnTo>
                    <a:pt x="3154" y="690"/>
                  </a:lnTo>
                  <a:lnTo>
                    <a:pt x="3307" y="649"/>
                  </a:lnTo>
                  <a:lnTo>
                    <a:pt x="3464" y="610"/>
                  </a:lnTo>
                  <a:lnTo>
                    <a:pt x="3623" y="572"/>
                  </a:lnTo>
                  <a:lnTo>
                    <a:pt x="3785" y="536"/>
                  </a:lnTo>
                  <a:lnTo>
                    <a:pt x="3950" y="500"/>
                  </a:lnTo>
                  <a:lnTo>
                    <a:pt x="4117" y="466"/>
                  </a:lnTo>
                  <a:lnTo>
                    <a:pt x="4288" y="434"/>
                  </a:lnTo>
                  <a:lnTo>
                    <a:pt x="4459" y="402"/>
                  </a:lnTo>
                  <a:lnTo>
                    <a:pt x="4635" y="373"/>
                  </a:lnTo>
                  <a:lnTo>
                    <a:pt x="4812" y="344"/>
                  </a:lnTo>
                  <a:lnTo>
                    <a:pt x="4992" y="317"/>
                  </a:lnTo>
                  <a:lnTo>
                    <a:pt x="5173" y="291"/>
                  </a:lnTo>
                  <a:lnTo>
                    <a:pt x="5357" y="268"/>
                  </a:lnTo>
                  <a:lnTo>
                    <a:pt x="5543" y="245"/>
                  </a:lnTo>
                  <a:lnTo>
                    <a:pt x="5731" y="224"/>
                  </a:lnTo>
                  <a:lnTo>
                    <a:pt x="5922" y="204"/>
                  </a:lnTo>
                  <a:lnTo>
                    <a:pt x="6114" y="187"/>
                  </a:lnTo>
                  <a:lnTo>
                    <a:pt x="6308" y="171"/>
                  </a:lnTo>
                  <a:lnTo>
                    <a:pt x="6503" y="155"/>
                  </a:lnTo>
                  <a:lnTo>
                    <a:pt x="6702" y="143"/>
                  </a:lnTo>
                  <a:lnTo>
                    <a:pt x="6901" y="131"/>
                  </a:lnTo>
                  <a:lnTo>
                    <a:pt x="7102" y="122"/>
                  </a:lnTo>
                  <a:lnTo>
                    <a:pt x="7304" y="114"/>
                  </a:lnTo>
                  <a:lnTo>
                    <a:pt x="7508" y="107"/>
                  </a:lnTo>
                  <a:lnTo>
                    <a:pt x="7713" y="103"/>
                  </a:lnTo>
                  <a:lnTo>
                    <a:pt x="7920" y="100"/>
                  </a:lnTo>
                  <a:lnTo>
                    <a:pt x="8128" y="99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D98E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39" name="Freeform 49"/>
            <p:cNvSpPr>
              <a:spLocks/>
            </p:cNvSpPr>
            <p:nvPr/>
          </p:nvSpPr>
          <p:spPr bwMode="auto">
            <a:xfrm>
              <a:off x="2088" y="1658"/>
              <a:ext cx="254" cy="88"/>
            </a:xfrm>
            <a:custGeom>
              <a:avLst/>
              <a:gdLst>
                <a:gd name="T0" fmla="*/ 0 w 8128"/>
                <a:gd name="T1" fmla="*/ 0 h 2826"/>
                <a:gd name="T2" fmla="*/ 0 w 8128"/>
                <a:gd name="T3" fmla="*/ 0 h 2826"/>
                <a:gd name="T4" fmla="*/ 0 w 8128"/>
                <a:gd name="T5" fmla="*/ 0 h 2826"/>
                <a:gd name="T6" fmla="*/ 0 w 8128"/>
                <a:gd name="T7" fmla="*/ 0 h 2826"/>
                <a:gd name="T8" fmla="*/ 0 w 8128"/>
                <a:gd name="T9" fmla="*/ 0 h 2826"/>
                <a:gd name="T10" fmla="*/ 0 w 8128"/>
                <a:gd name="T11" fmla="*/ 0 h 2826"/>
                <a:gd name="T12" fmla="*/ 0 w 8128"/>
                <a:gd name="T13" fmla="*/ 0 h 2826"/>
                <a:gd name="T14" fmla="*/ 0 w 8128"/>
                <a:gd name="T15" fmla="*/ 0 h 2826"/>
                <a:gd name="T16" fmla="*/ 0 w 8128"/>
                <a:gd name="T17" fmla="*/ 0 h 2826"/>
                <a:gd name="T18" fmla="*/ 0 w 8128"/>
                <a:gd name="T19" fmla="*/ 0 h 2826"/>
                <a:gd name="T20" fmla="*/ 0 w 8128"/>
                <a:gd name="T21" fmla="*/ 0 h 2826"/>
                <a:gd name="T22" fmla="*/ 0 w 8128"/>
                <a:gd name="T23" fmla="*/ 0 h 2826"/>
                <a:gd name="T24" fmla="*/ 0 w 8128"/>
                <a:gd name="T25" fmla="*/ 0 h 2826"/>
                <a:gd name="T26" fmla="*/ 0 w 8128"/>
                <a:gd name="T27" fmla="*/ 0 h 2826"/>
                <a:gd name="T28" fmla="*/ 0 w 8128"/>
                <a:gd name="T29" fmla="*/ 0 h 2826"/>
                <a:gd name="T30" fmla="*/ 0 w 8128"/>
                <a:gd name="T31" fmla="*/ 0 h 2826"/>
                <a:gd name="T32" fmla="*/ 0 w 8128"/>
                <a:gd name="T33" fmla="*/ 0 h 2826"/>
                <a:gd name="T34" fmla="*/ 0 w 8128"/>
                <a:gd name="T35" fmla="*/ 0 h 2826"/>
                <a:gd name="T36" fmla="*/ 0 w 8128"/>
                <a:gd name="T37" fmla="*/ 0 h 2826"/>
                <a:gd name="T38" fmla="*/ 0 w 8128"/>
                <a:gd name="T39" fmla="*/ 0 h 2826"/>
                <a:gd name="T40" fmla="*/ 0 w 8128"/>
                <a:gd name="T41" fmla="*/ 0 h 2826"/>
                <a:gd name="T42" fmla="*/ 0 w 8128"/>
                <a:gd name="T43" fmla="*/ 0 h 2826"/>
                <a:gd name="T44" fmla="*/ 0 w 8128"/>
                <a:gd name="T45" fmla="*/ 0 h 2826"/>
                <a:gd name="T46" fmla="*/ 0 w 8128"/>
                <a:gd name="T47" fmla="*/ 0 h 2826"/>
                <a:gd name="T48" fmla="*/ 0 w 8128"/>
                <a:gd name="T49" fmla="*/ 0 h 2826"/>
                <a:gd name="T50" fmla="*/ 0 w 8128"/>
                <a:gd name="T51" fmla="*/ 0 h 2826"/>
                <a:gd name="T52" fmla="*/ 0 w 8128"/>
                <a:gd name="T53" fmla="*/ 0 h 2826"/>
                <a:gd name="T54" fmla="*/ 0 w 8128"/>
                <a:gd name="T55" fmla="*/ 0 h 2826"/>
                <a:gd name="T56" fmla="*/ 0 w 8128"/>
                <a:gd name="T57" fmla="*/ 0 h 2826"/>
                <a:gd name="T58" fmla="*/ 0 w 8128"/>
                <a:gd name="T59" fmla="*/ 0 h 2826"/>
                <a:gd name="T60" fmla="*/ 0 w 8128"/>
                <a:gd name="T61" fmla="*/ 0 h 2826"/>
                <a:gd name="T62" fmla="*/ 0 w 8128"/>
                <a:gd name="T63" fmla="*/ 0 h 2826"/>
                <a:gd name="T64" fmla="*/ 0 w 8128"/>
                <a:gd name="T65" fmla="*/ 0 h 2826"/>
                <a:gd name="T66" fmla="*/ 0 w 8128"/>
                <a:gd name="T67" fmla="*/ 0 h 2826"/>
                <a:gd name="T68" fmla="*/ 0 w 8128"/>
                <a:gd name="T69" fmla="*/ 0 h 2826"/>
                <a:gd name="T70" fmla="*/ 0 w 8128"/>
                <a:gd name="T71" fmla="*/ 0 h 2826"/>
                <a:gd name="T72" fmla="*/ 0 w 8128"/>
                <a:gd name="T73" fmla="*/ 0 h 2826"/>
                <a:gd name="T74" fmla="*/ 0 w 8128"/>
                <a:gd name="T75" fmla="*/ 0 h 2826"/>
                <a:gd name="T76" fmla="*/ 0 w 8128"/>
                <a:gd name="T77" fmla="*/ 0 h 2826"/>
                <a:gd name="T78" fmla="*/ 0 w 8128"/>
                <a:gd name="T79" fmla="*/ 0 h 2826"/>
                <a:gd name="T80" fmla="*/ 0 w 8128"/>
                <a:gd name="T81" fmla="*/ 0 h 2826"/>
                <a:gd name="T82" fmla="*/ 0 w 8128"/>
                <a:gd name="T83" fmla="*/ 0 h 2826"/>
                <a:gd name="T84" fmla="*/ 0 w 8128"/>
                <a:gd name="T85" fmla="*/ 0 h 2826"/>
                <a:gd name="T86" fmla="*/ 0 w 8128"/>
                <a:gd name="T87" fmla="*/ 0 h 2826"/>
                <a:gd name="T88" fmla="*/ 0 w 8128"/>
                <a:gd name="T89" fmla="*/ 0 h 2826"/>
                <a:gd name="T90" fmla="*/ 0 w 8128"/>
                <a:gd name="T91" fmla="*/ 0 h 2826"/>
                <a:gd name="T92" fmla="*/ 0 w 8128"/>
                <a:gd name="T93" fmla="*/ 0 h 2826"/>
                <a:gd name="T94" fmla="*/ 0 w 8128"/>
                <a:gd name="T95" fmla="*/ 0 h 2826"/>
                <a:gd name="T96" fmla="*/ 0 w 8128"/>
                <a:gd name="T97" fmla="*/ 0 h 2826"/>
                <a:gd name="T98" fmla="*/ 0 w 8128"/>
                <a:gd name="T99" fmla="*/ 0 h 282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128"/>
                <a:gd name="T151" fmla="*/ 0 h 2826"/>
                <a:gd name="T152" fmla="*/ 8128 w 8128"/>
                <a:gd name="T153" fmla="*/ 2826 h 282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128" h="2826">
                  <a:moveTo>
                    <a:pt x="8128" y="2826"/>
                  </a:moveTo>
                  <a:lnTo>
                    <a:pt x="8128" y="2826"/>
                  </a:lnTo>
                  <a:lnTo>
                    <a:pt x="8127" y="2789"/>
                  </a:lnTo>
                  <a:lnTo>
                    <a:pt x="8125" y="2751"/>
                  </a:lnTo>
                  <a:lnTo>
                    <a:pt x="8122" y="2713"/>
                  </a:lnTo>
                  <a:lnTo>
                    <a:pt x="8117" y="2676"/>
                  </a:lnTo>
                  <a:lnTo>
                    <a:pt x="8111" y="2639"/>
                  </a:lnTo>
                  <a:lnTo>
                    <a:pt x="8103" y="2602"/>
                  </a:lnTo>
                  <a:lnTo>
                    <a:pt x="8094" y="2565"/>
                  </a:lnTo>
                  <a:lnTo>
                    <a:pt x="8084" y="2529"/>
                  </a:lnTo>
                  <a:lnTo>
                    <a:pt x="8072" y="2492"/>
                  </a:lnTo>
                  <a:lnTo>
                    <a:pt x="8060" y="2455"/>
                  </a:lnTo>
                  <a:lnTo>
                    <a:pt x="8046" y="2420"/>
                  </a:lnTo>
                  <a:lnTo>
                    <a:pt x="8030" y="2383"/>
                  </a:lnTo>
                  <a:lnTo>
                    <a:pt x="8014" y="2347"/>
                  </a:lnTo>
                  <a:lnTo>
                    <a:pt x="7996" y="2311"/>
                  </a:lnTo>
                  <a:lnTo>
                    <a:pt x="7977" y="2277"/>
                  </a:lnTo>
                  <a:lnTo>
                    <a:pt x="7956" y="2241"/>
                  </a:lnTo>
                  <a:lnTo>
                    <a:pt x="7935" y="2206"/>
                  </a:lnTo>
                  <a:lnTo>
                    <a:pt x="7913" y="2172"/>
                  </a:lnTo>
                  <a:lnTo>
                    <a:pt x="7888" y="2137"/>
                  </a:lnTo>
                  <a:lnTo>
                    <a:pt x="7864" y="2103"/>
                  </a:lnTo>
                  <a:lnTo>
                    <a:pt x="7837" y="2069"/>
                  </a:lnTo>
                  <a:lnTo>
                    <a:pt x="7810" y="2034"/>
                  </a:lnTo>
                  <a:lnTo>
                    <a:pt x="7782" y="2001"/>
                  </a:lnTo>
                  <a:lnTo>
                    <a:pt x="7752" y="1967"/>
                  </a:lnTo>
                  <a:lnTo>
                    <a:pt x="7721" y="1933"/>
                  </a:lnTo>
                  <a:lnTo>
                    <a:pt x="7689" y="1901"/>
                  </a:lnTo>
                  <a:lnTo>
                    <a:pt x="7656" y="1868"/>
                  </a:lnTo>
                  <a:lnTo>
                    <a:pt x="7622" y="1835"/>
                  </a:lnTo>
                  <a:lnTo>
                    <a:pt x="7586" y="1803"/>
                  </a:lnTo>
                  <a:lnTo>
                    <a:pt x="7550" y="1770"/>
                  </a:lnTo>
                  <a:lnTo>
                    <a:pt x="7512" y="1739"/>
                  </a:lnTo>
                  <a:lnTo>
                    <a:pt x="7475" y="1707"/>
                  </a:lnTo>
                  <a:lnTo>
                    <a:pt x="7435" y="1675"/>
                  </a:lnTo>
                  <a:lnTo>
                    <a:pt x="7394" y="1644"/>
                  </a:lnTo>
                  <a:lnTo>
                    <a:pt x="7353" y="1613"/>
                  </a:lnTo>
                  <a:lnTo>
                    <a:pt x="7310" y="1582"/>
                  </a:lnTo>
                  <a:lnTo>
                    <a:pt x="7266" y="1551"/>
                  </a:lnTo>
                  <a:lnTo>
                    <a:pt x="7222" y="1521"/>
                  </a:lnTo>
                  <a:lnTo>
                    <a:pt x="7176" y="1491"/>
                  </a:lnTo>
                  <a:lnTo>
                    <a:pt x="7129" y="1460"/>
                  </a:lnTo>
                  <a:lnTo>
                    <a:pt x="7082" y="1431"/>
                  </a:lnTo>
                  <a:lnTo>
                    <a:pt x="7033" y="1401"/>
                  </a:lnTo>
                  <a:lnTo>
                    <a:pt x="6983" y="1373"/>
                  </a:lnTo>
                  <a:lnTo>
                    <a:pt x="6932" y="1343"/>
                  </a:lnTo>
                  <a:lnTo>
                    <a:pt x="6881" y="1314"/>
                  </a:lnTo>
                  <a:lnTo>
                    <a:pt x="6829" y="1286"/>
                  </a:lnTo>
                  <a:lnTo>
                    <a:pt x="6775" y="1257"/>
                  </a:lnTo>
                  <a:lnTo>
                    <a:pt x="6721" y="1230"/>
                  </a:lnTo>
                  <a:lnTo>
                    <a:pt x="6665" y="1201"/>
                  </a:lnTo>
                  <a:lnTo>
                    <a:pt x="6609" y="1174"/>
                  </a:lnTo>
                  <a:lnTo>
                    <a:pt x="6551" y="1147"/>
                  </a:lnTo>
                  <a:lnTo>
                    <a:pt x="6493" y="1120"/>
                  </a:lnTo>
                  <a:lnTo>
                    <a:pt x="6434" y="1093"/>
                  </a:lnTo>
                  <a:lnTo>
                    <a:pt x="6374" y="1067"/>
                  </a:lnTo>
                  <a:lnTo>
                    <a:pt x="6313" y="1040"/>
                  </a:lnTo>
                  <a:lnTo>
                    <a:pt x="6252" y="1015"/>
                  </a:lnTo>
                  <a:lnTo>
                    <a:pt x="6189" y="988"/>
                  </a:lnTo>
                  <a:lnTo>
                    <a:pt x="6125" y="963"/>
                  </a:lnTo>
                  <a:lnTo>
                    <a:pt x="6061" y="938"/>
                  </a:lnTo>
                  <a:lnTo>
                    <a:pt x="5996" y="913"/>
                  </a:lnTo>
                  <a:lnTo>
                    <a:pt x="5930" y="888"/>
                  </a:lnTo>
                  <a:lnTo>
                    <a:pt x="5863" y="864"/>
                  </a:lnTo>
                  <a:lnTo>
                    <a:pt x="5796" y="839"/>
                  </a:lnTo>
                  <a:lnTo>
                    <a:pt x="5727" y="816"/>
                  </a:lnTo>
                  <a:lnTo>
                    <a:pt x="5658" y="793"/>
                  </a:lnTo>
                  <a:lnTo>
                    <a:pt x="5588" y="769"/>
                  </a:lnTo>
                  <a:lnTo>
                    <a:pt x="5517" y="747"/>
                  </a:lnTo>
                  <a:lnTo>
                    <a:pt x="5446" y="724"/>
                  </a:lnTo>
                  <a:lnTo>
                    <a:pt x="5299" y="679"/>
                  </a:lnTo>
                  <a:lnTo>
                    <a:pt x="5151" y="637"/>
                  </a:lnTo>
                  <a:lnTo>
                    <a:pt x="5000" y="594"/>
                  </a:lnTo>
                  <a:lnTo>
                    <a:pt x="4844" y="553"/>
                  </a:lnTo>
                  <a:lnTo>
                    <a:pt x="4687" y="514"/>
                  </a:lnTo>
                  <a:lnTo>
                    <a:pt x="4527" y="476"/>
                  </a:lnTo>
                  <a:lnTo>
                    <a:pt x="4364" y="439"/>
                  </a:lnTo>
                  <a:lnTo>
                    <a:pt x="4198" y="403"/>
                  </a:lnTo>
                  <a:lnTo>
                    <a:pt x="4029" y="369"/>
                  </a:lnTo>
                  <a:lnTo>
                    <a:pt x="3859" y="337"/>
                  </a:lnTo>
                  <a:lnTo>
                    <a:pt x="3685" y="305"/>
                  </a:lnTo>
                  <a:lnTo>
                    <a:pt x="3509" y="275"/>
                  </a:lnTo>
                  <a:lnTo>
                    <a:pt x="3331" y="246"/>
                  </a:lnTo>
                  <a:lnTo>
                    <a:pt x="3151" y="220"/>
                  </a:lnTo>
                  <a:lnTo>
                    <a:pt x="2968" y="193"/>
                  </a:lnTo>
                  <a:lnTo>
                    <a:pt x="2783" y="170"/>
                  </a:lnTo>
                  <a:lnTo>
                    <a:pt x="2596" y="147"/>
                  </a:lnTo>
                  <a:lnTo>
                    <a:pt x="2407" y="126"/>
                  </a:lnTo>
                  <a:lnTo>
                    <a:pt x="2216" y="106"/>
                  </a:lnTo>
                  <a:lnTo>
                    <a:pt x="2023" y="88"/>
                  </a:lnTo>
                  <a:lnTo>
                    <a:pt x="1828" y="72"/>
                  </a:lnTo>
                  <a:lnTo>
                    <a:pt x="1631" y="58"/>
                  </a:lnTo>
                  <a:lnTo>
                    <a:pt x="1433" y="44"/>
                  </a:lnTo>
                  <a:lnTo>
                    <a:pt x="1232" y="33"/>
                  </a:lnTo>
                  <a:lnTo>
                    <a:pt x="1030" y="23"/>
                  </a:lnTo>
                  <a:lnTo>
                    <a:pt x="827" y="15"/>
                  </a:lnTo>
                  <a:lnTo>
                    <a:pt x="623" y="9"/>
                  </a:lnTo>
                  <a:lnTo>
                    <a:pt x="417" y="5"/>
                  </a:lnTo>
                  <a:lnTo>
                    <a:pt x="209" y="1"/>
                  </a:lnTo>
                  <a:lnTo>
                    <a:pt x="0" y="0"/>
                  </a:lnTo>
                  <a:lnTo>
                    <a:pt x="0" y="99"/>
                  </a:lnTo>
                  <a:lnTo>
                    <a:pt x="208" y="100"/>
                  </a:lnTo>
                  <a:lnTo>
                    <a:pt x="415" y="103"/>
                  </a:lnTo>
                  <a:lnTo>
                    <a:pt x="620" y="107"/>
                  </a:lnTo>
                  <a:lnTo>
                    <a:pt x="824" y="114"/>
                  </a:lnTo>
                  <a:lnTo>
                    <a:pt x="1026" y="122"/>
                  </a:lnTo>
                  <a:lnTo>
                    <a:pt x="1227" y="131"/>
                  </a:lnTo>
                  <a:lnTo>
                    <a:pt x="1426" y="143"/>
                  </a:lnTo>
                  <a:lnTo>
                    <a:pt x="1625" y="155"/>
                  </a:lnTo>
                  <a:lnTo>
                    <a:pt x="1820" y="171"/>
                  </a:lnTo>
                  <a:lnTo>
                    <a:pt x="2014" y="187"/>
                  </a:lnTo>
                  <a:lnTo>
                    <a:pt x="2206" y="204"/>
                  </a:lnTo>
                  <a:lnTo>
                    <a:pt x="2397" y="224"/>
                  </a:lnTo>
                  <a:lnTo>
                    <a:pt x="2585" y="245"/>
                  </a:lnTo>
                  <a:lnTo>
                    <a:pt x="2771" y="268"/>
                  </a:lnTo>
                  <a:lnTo>
                    <a:pt x="2955" y="291"/>
                  </a:lnTo>
                  <a:lnTo>
                    <a:pt x="3136" y="317"/>
                  </a:lnTo>
                  <a:lnTo>
                    <a:pt x="3316" y="344"/>
                  </a:lnTo>
                  <a:lnTo>
                    <a:pt x="3493" y="373"/>
                  </a:lnTo>
                  <a:lnTo>
                    <a:pt x="3669" y="402"/>
                  </a:lnTo>
                  <a:lnTo>
                    <a:pt x="3840" y="434"/>
                  </a:lnTo>
                  <a:lnTo>
                    <a:pt x="4011" y="466"/>
                  </a:lnTo>
                  <a:lnTo>
                    <a:pt x="4178" y="500"/>
                  </a:lnTo>
                  <a:lnTo>
                    <a:pt x="4342" y="536"/>
                  </a:lnTo>
                  <a:lnTo>
                    <a:pt x="4505" y="572"/>
                  </a:lnTo>
                  <a:lnTo>
                    <a:pt x="4664" y="610"/>
                  </a:lnTo>
                  <a:lnTo>
                    <a:pt x="4821" y="649"/>
                  </a:lnTo>
                  <a:lnTo>
                    <a:pt x="4974" y="690"/>
                  </a:lnTo>
                  <a:lnTo>
                    <a:pt x="5125" y="731"/>
                  </a:lnTo>
                  <a:lnTo>
                    <a:pt x="5272" y="774"/>
                  </a:lnTo>
                  <a:lnTo>
                    <a:pt x="5416" y="818"/>
                  </a:lnTo>
                  <a:lnTo>
                    <a:pt x="5487" y="840"/>
                  </a:lnTo>
                  <a:lnTo>
                    <a:pt x="5558" y="863"/>
                  </a:lnTo>
                  <a:lnTo>
                    <a:pt x="5627" y="886"/>
                  </a:lnTo>
                  <a:lnTo>
                    <a:pt x="5696" y="910"/>
                  </a:lnTo>
                  <a:lnTo>
                    <a:pt x="5764" y="933"/>
                  </a:lnTo>
                  <a:lnTo>
                    <a:pt x="5831" y="957"/>
                  </a:lnTo>
                  <a:lnTo>
                    <a:pt x="5897" y="981"/>
                  </a:lnTo>
                  <a:lnTo>
                    <a:pt x="5962" y="1006"/>
                  </a:lnTo>
                  <a:lnTo>
                    <a:pt x="6026" y="1030"/>
                  </a:lnTo>
                  <a:lnTo>
                    <a:pt x="6090" y="1056"/>
                  </a:lnTo>
                  <a:lnTo>
                    <a:pt x="6152" y="1080"/>
                  </a:lnTo>
                  <a:lnTo>
                    <a:pt x="6214" y="1106"/>
                  </a:lnTo>
                  <a:lnTo>
                    <a:pt x="6275" y="1131"/>
                  </a:lnTo>
                  <a:lnTo>
                    <a:pt x="6335" y="1158"/>
                  </a:lnTo>
                  <a:lnTo>
                    <a:pt x="6395" y="1183"/>
                  </a:lnTo>
                  <a:lnTo>
                    <a:pt x="6453" y="1209"/>
                  </a:lnTo>
                  <a:lnTo>
                    <a:pt x="6510" y="1236"/>
                  </a:lnTo>
                  <a:lnTo>
                    <a:pt x="6566" y="1264"/>
                  </a:lnTo>
                  <a:lnTo>
                    <a:pt x="6621" y="1290"/>
                  </a:lnTo>
                  <a:lnTo>
                    <a:pt x="6676" y="1318"/>
                  </a:lnTo>
                  <a:lnTo>
                    <a:pt x="6730" y="1345"/>
                  </a:lnTo>
                  <a:lnTo>
                    <a:pt x="6782" y="1373"/>
                  </a:lnTo>
                  <a:lnTo>
                    <a:pt x="6834" y="1401"/>
                  </a:lnTo>
                  <a:lnTo>
                    <a:pt x="6884" y="1430"/>
                  </a:lnTo>
                  <a:lnTo>
                    <a:pt x="6934" y="1458"/>
                  </a:lnTo>
                  <a:lnTo>
                    <a:pt x="6983" y="1487"/>
                  </a:lnTo>
                  <a:lnTo>
                    <a:pt x="7031" y="1515"/>
                  </a:lnTo>
                  <a:lnTo>
                    <a:pt x="7076" y="1544"/>
                  </a:lnTo>
                  <a:lnTo>
                    <a:pt x="7122" y="1573"/>
                  </a:lnTo>
                  <a:lnTo>
                    <a:pt x="7167" y="1603"/>
                  </a:lnTo>
                  <a:lnTo>
                    <a:pt x="7211" y="1633"/>
                  </a:lnTo>
                  <a:lnTo>
                    <a:pt x="7253" y="1662"/>
                  </a:lnTo>
                  <a:lnTo>
                    <a:pt x="7295" y="1693"/>
                  </a:lnTo>
                  <a:lnTo>
                    <a:pt x="7335" y="1723"/>
                  </a:lnTo>
                  <a:lnTo>
                    <a:pt x="7374" y="1753"/>
                  </a:lnTo>
                  <a:lnTo>
                    <a:pt x="7413" y="1783"/>
                  </a:lnTo>
                  <a:lnTo>
                    <a:pt x="7449" y="1814"/>
                  </a:lnTo>
                  <a:lnTo>
                    <a:pt x="7486" y="1846"/>
                  </a:lnTo>
                  <a:lnTo>
                    <a:pt x="7520" y="1876"/>
                  </a:lnTo>
                  <a:lnTo>
                    <a:pt x="7555" y="1908"/>
                  </a:lnTo>
                  <a:lnTo>
                    <a:pt x="7587" y="1938"/>
                  </a:lnTo>
                  <a:lnTo>
                    <a:pt x="7619" y="1970"/>
                  </a:lnTo>
                  <a:lnTo>
                    <a:pt x="7649" y="2002"/>
                  </a:lnTo>
                  <a:lnTo>
                    <a:pt x="7679" y="2033"/>
                  </a:lnTo>
                  <a:lnTo>
                    <a:pt x="7707" y="2066"/>
                  </a:lnTo>
                  <a:lnTo>
                    <a:pt x="7734" y="2097"/>
                  </a:lnTo>
                  <a:lnTo>
                    <a:pt x="7760" y="2129"/>
                  </a:lnTo>
                  <a:lnTo>
                    <a:pt x="7785" y="2162"/>
                  </a:lnTo>
                  <a:lnTo>
                    <a:pt x="7808" y="2194"/>
                  </a:lnTo>
                  <a:lnTo>
                    <a:pt x="7830" y="2227"/>
                  </a:lnTo>
                  <a:lnTo>
                    <a:pt x="7852" y="2260"/>
                  </a:lnTo>
                  <a:lnTo>
                    <a:pt x="7872" y="2292"/>
                  </a:lnTo>
                  <a:lnTo>
                    <a:pt x="7891" y="2325"/>
                  </a:lnTo>
                  <a:lnTo>
                    <a:pt x="7909" y="2357"/>
                  </a:lnTo>
                  <a:lnTo>
                    <a:pt x="7925" y="2390"/>
                  </a:lnTo>
                  <a:lnTo>
                    <a:pt x="7941" y="2424"/>
                  </a:lnTo>
                  <a:lnTo>
                    <a:pt x="7954" y="2456"/>
                  </a:lnTo>
                  <a:lnTo>
                    <a:pt x="7967" y="2490"/>
                  </a:lnTo>
                  <a:lnTo>
                    <a:pt x="7980" y="2523"/>
                  </a:lnTo>
                  <a:lnTo>
                    <a:pt x="7990" y="2556"/>
                  </a:lnTo>
                  <a:lnTo>
                    <a:pt x="7999" y="2590"/>
                  </a:lnTo>
                  <a:lnTo>
                    <a:pt x="8007" y="2623"/>
                  </a:lnTo>
                  <a:lnTo>
                    <a:pt x="8014" y="2657"/>
                  </a:lnTo>
                  <a:lnTo>
                    <a:pt x="8019" y="2691"/>
                  </a:lnTo>
                  <a:lnTo>
                    <a:pt x="8023" y="2724"/>
                  </a:lnTo>
                  <a:lnTo>
                    <a:pt x="8026" y="2758"/>
                  </a:lnTo>
                  <a:lnTo>
                    <a:pt x="8028" y="2792"/>
                  </a:lnTo>
                  <a:lnTo>
                    <a:pt x="8029" y="2826"/>
                  </a:lnTo>
                  <a:lnTo>
                    <a:pt x="8128" y="2826"/>
                  </a:lnTo>
                  <a:close/>
                </a:path>
              </a:pathLst>
            </a:custGeom>
            <a:solidFill>
              <a:srgbClr val="D98E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40" name="Freeform 50"/>
            <p:cNvSpPr>
              <a:spLocks/>
            </p:cNvSpPr>
            <p:nvPr/>
          </p:nvSpPr>
          <p:spPr bwMode="auto">
            <a:xfrm>
              <a:off x="1835" y="1691"/>
              <a:ext cx="506" cy="58"/>
            </a:xfrm>
            <a:custGeom>
              <a:avLst/>
              <a:gdLst>
                <a:gd name="T0" fmla="*/ 0 w 16185"/>
                <a:gd name="T1" fmla="*/ 0 h 1881"/>
                <a:gd name="T2" fmla="*/ 0 w 16185"/>
                <a:gd name="T3" fmla="*/ 0 h 1881"/>
                <a:gd name="T4" fmla="*/ 0 w 16185"/>
                <a:gd name="T5" fmla="*/ 0 h 1881"/>
                <a:gd name="T6" fmla="*/ 0 w 16185"/>
                <a:gd name="T7" fmla="*/ 0 h 1881"/>
                <a:gd name="T8" fmla="*/ 0 w 16185"/>
                <a:gd name="T9" fmla="*/ 0 h 18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185"/>
                <a:gd name="T16" fmla="*/ 0 h 1881"/>
                <a:gd name="T17" fmla="*/ 16185 w 16185"/>
                <a:gd name="T18" fmla="*/ 1881 h 18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185" h="1881">
                  <a:moveTo>
                    <a:pt x="0" y="0"/>
                  </a:moveTo>
                  <a:lnTo>
                    <a:pt x="0" y="1881"/>
                  </a:lnTo>
                  <a:lnTo>
                    <a:pt x="16182" y="1881"/>
                  </a:lnTo>
                  <a:lnTo>
                    <a:pt x="1618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4F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41" name="Freeform 51"/>
            <p:cNvSpPr>
              <a:spLocks/>
            </p:cNvSpPr>
            <p:nvPr/>
          </p:nvSpPr>
          <p:spPr bwMode="auto">
            <a:xfrm>
              <a:off x="1836" y="1602"/>
              <a:ext cx="504" cy="173"/>
            </a:xfrm>
            <a:custGeom>
              <a:avLst/>
              <a:gdLst>
                <a:gd name="T0" fmla="*/ 0 w 16156"/>
                <a:gd name="T1" fmla="*/ 0 h 5544"/>
                <a:gd name="T2" fmla="*/ 0 w 16156"/>
                <a:gd name="T3" fmla="*/ 0 h 5544"/>
                <a:gd name="T4" fmla="*/ 0 w 16156"/>
                <a:gd name="T5" fmla="*/ 0 h 5544"/>
                <a:gd name="T6" fmla="*/ 0 w 16156"/>
                <a:gd name="T7" fmla="*/ 0 h 5544"/>
                <a:gd name="T8" fmla="*/ 0 w 16156"/>
                <a:gd name="T9" fmla="*/ 0 h 5544"/>
                <a:gd name="T10" fmla="*/ 0 w 16156"/>
                <a:gd name="T11" fmla="*/ 0 h 5544"/>
                <a:gd name="T12" fmla="*/ 0 w 16156"/>
                <a:gd name="T13" fmla="*/ 0 h 5544"/>
                <a:gd name="T14" fmla="*/ 0 w 16156"/>
                <a:gd name="T15" fmla="*/ 0 h 5544"/>
                <a:gd name="T16" fmla="*/ 0 w 16156"/>
                <a:gd name="T17" fmla="*/ 0 h 5544"/>
                <a:gd name="T18" fmla="*/ 0 w 16156"/>
                <a:gd name="T19" fmla="*/ 0 h 5544"/>
                <a:gd name="T20" fmla="*/ 0 w 16156"/>
                <a:gd name="T21" fmla="*/ 0 h 5544"/>
                <a:gd name="T22" fmla="*/ 0 w 16156"/>
                <a:gd name="T23" fmla="*/ 0 h 5544"/>
                <a:gd name="T24" fmla="*/ 0 w 16156"/>
                <a:gd name="T25" fmla="*/ 0 h 5544"/>
                <a:gd name="T26" fmla="*/ 0 w 16156"/>
                <a:gd name="T27" fmla="*/ 0 h 5544"/>
                <a:gd name="T28" fmla="*/ 0 w 16156"/>
                <a:gd name="T29" fmla="*/ 0 h 5544"/>
                <a:gd name="T30" fmla="*/ 0 w 16156"/>
                <a:gd name="T31" fmla="*/ 0 h 5544"/>
                <a:gd name="T32" fmla="*/ 0 w 16156"/>
                <a:gd name="T33" fmla="*/ 0 h 5544"/>
                <a:gd name="T34" fmla="*/ 0 w 16156"/>
                <a:gd name="T35" fmla="*/ 0 h 5544"/>
                <a:gd name="T36" fmla="*/ 0 w 16156"/>
                <a:gd name="T37" fmla="*/ 0 h 5544"/>
                <a:gd name="T38" fmla="*/ 0 w 16156"/>
                <a:gd name="T39" fmla="*/ 0 h 5544"/>
                <a:gd name="T40" fmla="*/ 0 w 16156"/>
                <a:gd name="T41" fmla="*/ 0 h 5544"/>
                <a:gd name="T42" fmla="*/ 0 w 16156"/>
                <a:gd name="T43" fmla="*/ 0 h 5544"/>
                <a:gd name="T44" fmla="*/ 0 w 16156"/>
                <a:gd name="T45" fmla="*/ 0 h 5544"/>
                <a:gd name="T46" fmla="*/ 0 w 16156"/>
                <a:gd name="T47" fmla="*/ 0 h 5544"/>
                <a:gd name="T48" fmla="*/ 0 w 16156"/>
                <a:gd name="T49" fmla="*/ 0 h 5544"/>
                <a:gd name="T50" fmla="*/ 0 w 16156"/>
                <a:gd name="T51" fmla="*/ 0 h 5544"/>
                <a:gd name="T52" fmla="*/ 0 w 16156"/>
                <a:gd name="T53" fmla="*/ 0 h 5544"/>
                <a:gd name="T54" fmla="*/ 0 w 16156"/>
                <a:gd name="T55" fmla="*/ 0 h 5544"/>
                <a:gd name="T56" fmla="*/ 0 w 16156"/>
                <a:gd name="T57" fmla="*/ 0 h 5544"/>
                <a:gd name="T58" fmla="*/ 0 w 16156"/>
                <a:gd name="T59" fmla="*/ 0 h 5544"/>
                <a:gd name="T60" fmla="*/ 0 w 16156"/>
                <a:gd name="T61" fmla="*/ 0 h 5544"/>
                <a:gd name="T62" fmla="*/ 0 w 16156"/>
                <a:gd name="T63" fmla="*/ 0 h 5544"/>
                <a:gd name="T64" fmla="*/ 0 w 16156"/>
                <a:gd name="T65" fmla="*/ 0 h 5544"/>
                <a:gd name="T66" fmla="*/ 0 w 16156"/>
                <a:gd name="T67" fmla="*/ 0 h 5544"/>
                <a:gd name="T68" fmla="*/ 0 w 16156"/>
                <a:gd name="T69" fmla="*/ 0 h 5544"/>
                <a:gd name="T70" fmla="*/ 0 w 16156"/>
                <a:gd name="T71" fmla="*/ 0 h 5544"/>
                <a:gd name="T72" fmla="*/ 0 w 16156"/>
                <a:gd name="T73" fmla="*/ 0 h 5544"/>
                <a:gd name="T74" fmla="*/ 0 w 16156"/>
                <a:gd name="T75" fmla="*/ 0 h 5544"/>
                <a:gd name="T76" fmla="*/ 0 w 16156"/>
                <a:gd name="T77" fmla="*/ 0 h 5544"/>
                <a:gd name="T78" fmla="*/ 0 w 16156"/>
                <a:gd name="T79" fmla="*/ 0 h 5544"/>
                <a:gd name="T80" fmla="*/ 0 w 16156"/>
                <a:gd name="T81" fmla="*/ 0 h 5544"/>
                <a:gd name="T82" fmla="*/ 0 w 16156"/>
                <a:gd name="T83" fmla="*/ 0 h 5544"/>
                <a:gd name="T84" fmla="*/ 0 w 16156"/>
                <a:gd name="T85" fmla="*/ 0 h 554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156"/>
                <a:gd name="T130" fmla="*/ 0 h 5544"/>
                <a:gd name="T131" fmla="*/ 16156 w 16156"/>
                <a:gd name="T132" fmla="*/ 5544 h 554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156" h="5544">
                  <a:moveTo>
                    <a:pt x="16156" y="2772"/>
                  </a:moveTo>
                  <a:lnTo>
                    <a:pt x="16146" y="2914"/>
                  </a:lnTo>
                  <a:lnTo>
                    <a:pt x="16115" y="3055"/>
                  </a:lnTo>
                  <a:lnTo>
                    <a:pt x="16064" y="3194"/>
                  </a:lnTo>
                  <a:lnTo>
                    <a:pt x="15993" y="3330"/>
                  </a:lnTo>
                  <a:lnTo>
                    <a:pt x="15902" y="3464"/>
                  </a:lnTo>
                  <a:lnTo>
                    <a:pt x="15794" y="3595"/>
                  </a:lnTo>
                  <a:lnTo>
                    <a:pt x="15667" y="3725"/>
                  </a:lnTo>
                  <a:lnTo>
                    <a:pt x="15521" y="3850"/>
                  </a:lnTo>
                  <a:lnTo>
                    <a:pt x="15360" y="3974"/>
                  </a:lnTo>
                  <a:lnTo>
                    <a:pt x="15181" y="4093"/>
                  </a:lnTo>
                  <a:lnTo>
                    <a:pt x="14987" y="4209"/>
                  </a:lnTo>
                  <a:lnTo>
                    <a:pt x="14776" y="4321"/>
                  </a:lnTo>
                  <a:lnTo>
                    <a:pt x="14551" y="4430"/>
                  </a:lnTo>
                  <a:lnTo>
                    <a:pt x="14311" y="4534"/>
                  </a:lnTo>
                  <a:lnTo>
                    <a:pt x="14057" y="4635"/>
                  </a:lnTo>
                  <a:lnTo>
                    <a:pt x="13790" y="4732"/>
                  </a:lnTo>
                  <a:lnTo>
                    <a:pt x="13509" y="4824"/>
                  </a:lnTo>
                  <a:lnTo>
                    <a:pt x="13216" y="4911"/>
                  </a:lnTo>
                  <a:lnTo>
                    <a:pt x="12910" y="4993"/>
                  </a:lnTo>
                  <a:lnTo>
                    <a:pt x="12594" y="5071"/>
                  </a:lnTo>
                  <a:lnTo>
                    <a:pt x="12266" y="5143"/>
                  </a:lnTo>
                  <a:lnTo>
                    <a:pt x="11928" y="5209"/>
                  </a:lnTo>
                  <a:lnTo>
                    <a:pt x="11579" y="5270"/>
                  </a:lnTo>
                  <a:lnTo>
                    <a:pt x="11222" y="5326"/>
                  </a:lnTo>
                  <a:lnTo>
                    <a:pt x="10855" y="5375"/>
                  </a:lnTo>
                  <a:lnTo>
                    <a:pt x="10480" y="5419"/>
                  </a:lnTo>
                  <a:lnTo>
                    <a:pt x="10096" y="5457"/>
                  </a:lnTo>
                  <a:lnTo>
                    <a:pt x="9706" y="5488"/>
                  </a:lnTo>
                  <a:lnTo>
                    <a:pt x="9307" y="5512"/>
                  </a:lnTo>
                  <a:lnTo>
                    <a:pt x="8904" y="5529"/>
                  </a:lnTo>
                  <a:lnTo>
                    <a:pt x="8494" y="5541"/>
                  </a:lnTo>
                  <a:lnTo>
                    <a:pt x="8078" y="5544"/>
                  </a:lnTo>
                  <a:lnTo>
                    <a:pt x="7662" y="5541"/>
                  </a:lnTo>
                  <a:lnTo>
                    <a:pt x="7252" y="5529"/>
                  </a:lnTo>
                  <a:lnTo>
                    <a:pt x="6849" y="5512"/>
                  </a:lnTo>
                  <a:lnTo>
                    <a:pt x="6450" y="5488"/>
                  </a:lnTo>
                  <a:lnTo>
                    <a:pt x="6060" y="5457"/>
                  </a:lnTo>
                  <a:lnTo>
                    <a:pt x="5676" y="5419"/>
                  </a:lnTo>
                  <a:lnTo>
                    <a:pt x="5301" y="5375"/>
                  </a:lnTo>
                  <a:lnTo>
                    <a:pt x="4934" y="5326"/>
                  </a:lnTo>
                  <a:lnTo>
                    <a:pt x="4577" y="5270"/>
                  </a:lnTo>
                  <a:lnTo>
                    <a:pt x="4228" y="5209"/>
                  </a:lnTo>
                  <a:lnTo>
                    <a:pt x="3890" y="5143"/>
                  </a:lnTo>
                  <a:lnTo>
                    <a:pt x="3562" y="5071"/>
                  </a:lnTo>
                  <a:lnTo>
                    <a:pt x="3245" y="4993"/>
                  </a:lnTo>
                  <a:lnTo>
                    <a:pt x="2940" y="4911"/>
                  </a:lnTo>
                  <a:lnTo>
                    <a:pt x="2647" y="4824"/>
                  </a:lnTo>
                  <a:lnTo>
                    <a:pt x="2366" y="4732"/>
                  </a:lnTo>
                  <a:lnTo>
                    <a:pt x="2099" y="4635"/>
                  </a:lnTo>
                  <a:lnTo>
                    <a:pt x="1845" y="4534"/>
                  </a:lnTo>
                  <a:lnTo>
                    <a:pt x="1605" y="4430"/>
                  </a:lnTo>
                  <a:lnTo>
                    <a:pt x="1380" y="4321"/>
                  </a:lnTo>
                  <a:lnTo>
                    <a:pt x="1169" y="4209"/>
                  </a:lnTo>
                  <a:lnTo>
                    <a:pt x="975" y="4093"/>
                  </a:lnTo>
                  <a:lnTo>
                    <a:pt x="796" y="3974"/>
                  </a:lnTo>
                  <a:lnTo>
                    <a:pt x="635" y="3850"/>
                  </a:lnTo>
                  <a:lnTo>
                    <a:pt x="489" y="3725"/>
                  </a:lnTo>
                  <a:lnTo>
                    <a:pt x="362" y="3595"/>
                  </a:lnTo>
                  <a:lnTo>
                    <a:pt x="254" y="3464"/>
                  </a:lnTo>
                  <a:lnTo>
                    <a:pt x="163" y="3330"/>
                  </a:lnTo>
                  <a:lnTo>
                    <a:pt x="92" y="3194"/>
                  </a:lnTo>
                  <a:lnTo>
                    <a:pt x="41" y="3055"/>
                  </a:lnTo>
                  <a:lnTo>
                    <a:pt x="10" y="2914"/>
                  </a:lnTo>
                  <a:lnTo>
                    <a:pt x="0" y="2772"/>
                  </a:lnTo>
                  <a:lnTo>
                    <a:pt x="10" y="2629"/>
                  </a:lnTo>
                  <a:lnTo>
                    <a:pt x="41" y="2488"/>
                  </a:lnTo>
                  <a:lnTo>
                    <a:pt x="92" y="2350"/>
                  </a:lnTo>
                  <a:lnTo>
                    <a:pt x="163" y="2213"/>
                  </a:lnTo>
                  <a:lnTo>
                    <a:pt x="254" y="2080"/>
                  </a:lnTo>
                  <a:lnTo>
                    <a:pt x="362" y="1948"/>
                  </a:lnTo>
                  <a:lnTo>
                    <a:pt x="489" y="1819"/>
                  </a:lnTo>
                  <a:lnTo>
                    <a:pt x="635" y="1693"/>
                  </a:lnTo>
                  <a:lnTo>
                    <a:pt x="796" y="1570"/>
                  </a:lnTo>
                  <a:lnTo>
                    <a:pt x="975" y="1451"/>
                  </a:lnTo>
                  <a:lnTo>
                    <a:pt x="1169" y="1334"/>
                  </a:lnTo>
                  <a:lnTo>
                    <a:pt x="1380" y="1222"/>
                  </a:lnTo>
                  <a:lnTo>
                    <a:pt x="1605" y="1113"/>
                  </a:lnTo>
                  <a:lnTo>
                    <a:pt x="1845" y="1009"/>
                  </a:lnTo>
                  <a:lnTo>
                    <a:pt x="2099" y="908"/>
                  </a:lnTo>
                  <a:lnTo>
                    <a:pt x="2366" y="811"/>
                  </a:lnTo>
                  <a:lnTo>
                    <a:pt x="2647" y="720"/>
                  </a:lnTo>
                  <a:lnTo>
                    <a:pt x="2940" y="633"/>
                  </a:lnTo>
                  <a:lnTo>
                    <a:pt x="3245" y="550"/>
                  </a:lnTo>
                  <a:lnTo>
                    <a:pt x="3562" y="473"/>
                  </a:lnTo>
                  <a:lnTo>
                    <a:pt x="3890" y="401"/>
                  </a:lnTo>
                  <a:lnTo>
                    <a:pt x="4228" y="334"/>
                  </a:lnTo>
                  <a:lnTo>
                    <a:pt x="4577" y="273"/>
                  </a:lnTo>
                  <a:lnTo>
                    <a:pt x="4934" y="217"/>
                  </a:lnTo>
                  <a:lnTo>
                    <a:pt x="5301" y="168"/>
                  </a:lnTo>
                  <a:lnTo>
                    <a:pt x="5676" y="124"/>
                  </a:lnTo>
                  <a:lnTo>
                    <a:pt x="6060" y="87"/>
                  </a:lnTo>
                  <a:lnTo>
                    <a:pt x="6450" y="56"/>
                  </a:lnTo>
                  <a:lnTo>
                    <a:pt x="6849" y="32"/>
                  </a:lnTo>
                  <a:lnTo>
                    <a:pt x="7252" y="14"/>
                  </a:lnTo>
                  <a:lnTo>
                    <a:pt x="7662" y="3"/>
                  </a:lnTo>
                  <a:lnTo>
                    <a:pt x="8078" y="0"/>
                  </a:lnTo>
                  <a:lnTo>
                    <a:pt x="8494" y="3"/>
                  </a:lnTo>
                  <a:lnTo>
                    <a:pt x="8904" y="14"/>
                  </a:lnTo>
                  <a:lnTo>
                    <a:pt x="9307" y="32"/>
                  </a:lnTo>
                  <a:lnTo>
                    <a:pt x="9706" y="56"/>
                  </a:lnTo>
                  <a:lnTo>
                    <a:pt x="10096" y="87"/>
                  </a:lnTo>
                  <a:lnTo>
                    <a:pt x="10480" y="124"/>
                  </a:lnTo>
                  <a:lnTo>
                    <a:pt x="10855" y="168"/>
                  </a:lnTo>
                  <a:lnTo>
                    <a:pt x="11222" y="217"/>
                  </a:lnTo>
                  <a:lnTo>
                    <a:pt x="11579" y="273"/>
                  </a:lnTo>
                  <a:lnTo>
                    <a:pt x="11928" y="334"/>
                  </a:lnTo>
                  <a:lnTo>
                    <a:pt x="12266" y="401"/>
                  </a:lnTo>
                  <a:lnTo>
                    <a:pt x="12594" y="473"/>
                  </a:lnTo>
                  <a:lnTo>
                    <a:pt x="12910" y="550"/>
                  </a:lnTo>
                  <a:lnTo>
                    <a:pt x="13216" y="633"/>
                  </a:lnTo>
                  <a:lnTo>
                    <a:pt x="13509" y="720"/>
                  </a:lnTo>
                  <a:lnTo>
                    <a:pt x="13790" y="811"/>
                  </a:lnTo>
                  <a:lnTo>
                    <a:pt x="14057" y="908"/>
                  </a:lnTo>
                  <a:lnTo>
                    <a:pt x="14311" y="1009"/>
                  </a:lnTo>
                  <a:lnTo>
                    <a:pt x="14551" y="1113"/>
                  </a:lnTo>
                  <a:lnTo>
                    <a:pt x="14776" y="1222"/>
                  </a:lnTo>
                  <a:lnTo>
                    <a:pt x="14987" y="1334"/>
                  </a:lnTo>
                  <a:lnTo>
                    <a:pt x="15181" y="1451"/>
                  </a:lnTo>
                  <a:lnTo>
                    <a:pt x="15360" y="1570"/>
                  </a:lnTo>
                  <a:lnTo>
                    <a:pt x="15521" y="1693"/>
                  </a:lnTo>
                  <a:lnTo>
                    <a:pt x="15667" y="1819"/>
                  </a:lnTo>
                  <a:lnTo>
                    <a:pt x="15794" y="1948"/>
                  </a:lnTo>
                  <a:lnTo>
                    <a:pt x="15902" y="2080"/>
                  </a:lnTo>
                  <a:lnTo>
                    <a:pt x="15993" y="2213"/>
                  </a:lnTo>
                  <a:lnTo>
                    <a:pt x="16064" y="2350"/>
                  </a:lnTo>
                  <a:lnTo>
                    <a:pt x="16115" y="2488"/>
                  </a:lnTo>
                  <a:lnTo>
                    <a:pt x="16146" y="2629"/>
                  </a:lnTo>
                  <a:lnTo>
                    <a:pt x="16156" y="2772"/>
                  </a:lnTo>
                  <a:close/>
                </a:path>
              </a:pathLst>
            </a:custGeom>
            <a:solidFill>
              <a:srgbClr val="D25E6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42" name="Freeform 52"/>
            <p:cNvSpPr>
              <a:spLocks/>
            </p:cNvSpPr>
            <p:nvPr/>
          </p:nvSpPr>
          <p:spPr bwMode="auto">
            <a:xfrm>
              <a:off x="2086" y="1688"/>
              <a:ext cx="256" cy="87"/>
            </a:xfrm>
            <a:custGeom>
              <a:avLst/>
              <a:gdLst>
                <a:gd name="T0" fmla="*/ 0 w 8177"/>
                <a:gd name="T1" fmla="*/ 0 h 2822"/>
                <a:gd name="T2" fmla="*/ 0 w 8177"/>
                <a:gd name="T3" fmla="*/ 0 h 2822"/>
                <a:gd name="T4" fmla="*/ 0 w 8177"/>
                <a:gd name="T5" fmla="*/ 0 h 2822"/>
                <a:gd name="T6" fmla="*/ 0 w 8177"/>
                <a:gd name="T7" fmla="*/ 0 h 2822"/>
                <a:gd name="T8" fmla="*/ 0 w 8177"/>
                <a:gd name="T9" fmla="*/ 0 h 2822"/>
                <a:gd name="T10" fmla="*/ 0 w 8177"/>
                <a:gd name="T11" fmla="*/ 0 h 2822"/>
                <a:gd name="T12" fmla="*/ 0 w 8177"/>
                <a:gd name="T13" fmla="*/ 0 h 2822"/>
                <a:gd name="T14" fmla="*/ 0 w 8177"/>
                <a:gd name="T15" fmla="*/ 0 h 2822"/>
                <a:gd name="T16" fmla="*/ 0 w 8177"/>
                <a:gd name="T17" fmla="*/ 0 h 2822"/>
                <a:gd name="T18" fmla="*/ 0 w 8177"/>
                <a:gd name="T19" fmla="*/ 0 h 2822"/>
                <a:gd name="T20" fmla="*/ 0 w 8177"/>
                <a:gd name="T21" fmla="*/ 0 h 2822"/>
                <a:gd name="T22" fmla="*/ 0 w 8177"/>
                <a:gd name="T23" fmla="*/ 0 h 2822"/>
                <a:gd name="T24" fmla="*/ 0 w 8177"/>
                <a:gd name="T25" fmla="*/ 0 h 2822"/>
                <a:gd name="T26" fmla="*/ 0 w 8177"/>
                <a:gd name="T27" fmla="*/ 0 h 2822"/>
                <a:gd name="T28" fmla="*/ 0 w 8177"/>
                <a:gd name="T29" fmla="*/ 0 h 2822"/>
                <a:gd name="T30" fmla="*/ 0 w 8177"/>
                <a:gd name="T31" fmla="*/ 0 h 2822"/>
                <a:gd name="T32" fmla="*/ 0 w 8177"/>
                <a:gd name="T33" fmla="*/ 0 h 2822"/>
                <a:gd name="T34" fmla="*/ 0 w 8177"/>
                <a:gd name="T35" fmla="*/ 0 h 2822"/>
                <a:gd name="T36" fmla="*/ 0 w 8177"/>
                <a:gd name="T37" fmla="*/ 0 h 2822"/>
                <a:gd name="T38" fmla="*/ 0 w 8177"/>
                <a:gd name="T39" fmla="*/ 0 h 2822"/>
                <a:gd name="T40" fmla="*/ 0 w 8177"/>
                <a:gd name="T41" fmla="*/ 0 h 2822"/>
                <a:gd name="T42" fmla="*/ 0 w 8177"/>
                <a:gd name="T43" fmla="*/ 0 h 2822"/>
                <a:gd name="T44" fmla="*/ 0 w 8177"/>
                <a:gd name="T45" fmla="*/ 0 h 2822"/>
                <a:gd name="T46" fmla="*/ 0 w 8177"/>
                <a:gd name="T47" fmla="*/ 0 h 2822"/>
                <a:gd name="T48" fmla="*/ 0 w 8177"/>
                <a:gd name="T49" fmla="*/ 0 h 2822"/>
                <a:gd name="T50" fmla="*/ 0 w 8177"/>
                <a:gd name="T51" fmla="*/ 0 h 2822"/>
                <a:gd name="T52" fmla="*/ 0 w 8177"/>
                <a:gd name="T53" fmla="*/ 0 h 2822"/>
                <a:gd name="T54" fmla="*/ 0 w 8177"/>
                <a:gd name="T55" fmla="*/ 0 h 2822"/>
                <a:gd name="T56" fmla="*/ 0 w 8177"/>
                <a:gd name="T57" fmla="*/ 0 h 2822"/>
                <a:gd name="T58" fmla="*/ 0 w 8177"/>
                <a:gd name="T59" fmla="*/ 0 h 2822"/>
                <a:gd name="T60" fmla="*/ 0 w 8177"/>
                <a:gd name="T61" fmla="*/ 0 h 2822"/>
                <a:gd name="T62" fmla="*/ 0 w 8177"/>
                <a:gd name="T63" fmla="*/ 0 h 2822"/>
                <a:gd name="T64" fmla="*/ 0 w 8177"/>
                <a:gd name="T65" fmla="*/ 0 h 2822"/>
                <a:gd name="T66" fmla="*/ 0 w 8177"/>
                <a:gd name="T67" fmla="*/ 0 h 2822"/>
                <a:gd name="T68" fmla="*/ 0 w 8177"/>
                <a:gd name="T69" fmla="*/ 0 h 2822"/>
                <a:gd name="T70" fmla="*/ 0 w 8177"/>
                <a:gd name="T71" fmla="*/ 0 h 2822"/>
                <a:gd name="T72" fmla="*/ 0 w 8177"/>
                <a:gd name="T73" fmla="*/ 0 h 2822"/>
                <a:gd name="T74" fmla="*/ 0 w 8177"/>
                <a:gd name="T75" fmla="*/ 0 h 2822"/>
                <a:gd name="T76" fmla="*/ 0 w 8177"/>
                <a:gd name="T77" fmla="*/ 0 h 2822"/>
                <a:gd name="T78" fmla="*/ 0 w 8177"/>
                <a:gd name="T79" fmla="*/ 0 h 2822"/>
                <a:gd name="T80" fmla="*/ 0 w 8177"/>
                <a:gd name="T81" fmla="*/ 0 h 2822"/>
                <a:gd name="T82" fmla="*/ 0 w 8177"/>
                <a:gd name="T83" fmla="*/ 0 h 2822"/>
                <a:gd name="T84" fmla="*/ 0 w 8177"/>
                <a:gd name="T85" fmla="*/ 0 h 2822"/>
                <a:gd name="T86" fmla="*/ 0 w 8177"/>
                <a:gd name="T87" fmla="*/ 0 h 2822"/>
                <a:gd name="T88" fmla="*/ 0 w 8177"/>
                <a:gd name="T89" fmla="*/ 0 h 2822"/>
                <a:gd name="T90" fmla="*/ 0 w 8177"/>
                <a:gd name="T91" fmla="*/ 0 h 2822"/>
                <a:gd name="T92" fmla="*/ 0 w 8177"/>
                <a:gd name="T93" fmla="*/ 0 h 2822"/>
                <a:gd name="T94" fmla="*/ 0 w 8177"/>
                <a:gd name="T95" fmla="*/ 0 h 2822"/>
                <a:gd name="T96" fmla="*/ 0 w 8177"/>
                <a:gd name="T97" fmla="*/ 0 h 2822"/>
                <a:gd name="T98" fmla="*/ 0 w 8177"/>
                <a:gd name="T99" fmla="*/ 0 h 2822"/>
                <a:gd name="T100" fmla="*/ 0 w 8177"/>
                <a:gd name="T101" fmla="*/ 0 h 2822"/>
                <a:gd name="T102" fmla="*/ 0 w 8177"/>
                <a:gd name="T103" fmla="*/ 0 h 2822"/>
                <a:gd name="T104" fmla="*/ 0 w 8177"/>
                <a:gd name="T105" fmla="*/ 0 h 2822"/>
                <a:gd name="T106" fmla="*/ 0 w 8177"/>
                <a:gd name="T107" fmla="*/ 0 h 2822"/>
                <a:gd name="T108" fmla="*/ 0 w 8177"/>
                <a:gd name="T109" fmla="*/ 0 h 2822"/>
                <a:gd name="T110" fmla="*/ 0 w 8177"/>
                <a:gd name="T111" fmla="*/ 0 h 2822"/>
                <a:gd name="T112" fmla="*/ 0 w 8177"/>
                <a:gd name="T113" fmla="*/ 0 h 282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177"/>
                <a:gd name="T172" fmla="*/ 0 h 2822"/>
                <a:gd name="T173" fmla="*/ 8177 w 8177"/>
                <a:gd name="T174" fmla="*/ 2822 h 282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177" h="2822">
                  <a:moveTo>
                    <a:pt x="49" y="2822"/>
                  </a:moveTo>
                  <a:lnTo>
                    <a:pt x="49" y="2822"/>
                  </a:lnTo>
                  <a:lnTo>
                    <a:pt x="258" y="2821"/>
                  </a:lnTo>
                  <a:lnTo>
                    <a:pt x="466" y="2817"/>
                  </a:lnTo>
                  <a:lnTo>
                    <a:pt x="672" y="2813"/>
                  </a:lnTo>
                  <a:lnTo>
                    <a:pt x="876" y="2807"/>
                  </a:lnTo>
                  <a:lnTo>
                    <a:pt x="1079" y="2799"/>
                  </a:lnTo>
                  <a:lnTo>
                    <a:pt x="1281" y="2789"/>
                  </a:lnTo>
                  <a:lnTo>
                    <a:pt x="1482" y="2778"/>
                  </a:lnTo>
                  <a:lnTo>
                    <a:pt x="1680" y="2764"/>
                  </a:lnTo>
                  <a:lnTo>
                    <a:pt x="1877" y="2750"/>
                  </a:lnTo>
                  <a:lnTo>
                    <a:pt x="2072" y="2734"/>
                  </a:lnTo>
                  <a:lnTo>
                    <a:pt x="2265" y="2716"/>
                  </a:lnTo>
                  <a:lnTo>
                    <a:pt x="2456" y="2696"/>
                  </a:lnTo>
                  <a:lnTo>
                    <a:pt x="2645" y="2676"/>
                  </a:lnTo>
                  <a:lnTo>
                    <a:pt x="2832" y="2652"/>
                  </a:lnTo>
                  <a:lnTo>
                    <a:pt x="3017" y="2629"/>
                  </a:lnTo>
                  <a:lnTo>
                    <a:pt x="3200" y="2603"/>
                  </a:lnTo>
                  <a:lnTo>
                    <a:pt x="3380" y="2576"/>
                  </a:lnTo>
                  <a:lnTo>
                    <a:pt x="3558" y="2547"/>
                  </a:lnTo>
                  <a:lnTo>
                    <a:pt x="3734" y="2518"/>
                  </a:lnTo>
                  <a:lnTo>
                    <a:pt x="3908" y="2486"/>
                  </a:lnTo>
                  <a:lnTo>
                    <a:pt x="4078" y="2454"/>
                  </a:lnTo>
                  <a:lnTo>
                    <a:pt x="4247" y="2419"/>
                  </a:lnTo>
                  <a:lnTo>
                    <a:pt x="4413" y="2383"/>
                  </a:lnTo>
                  <a:lnTo>
                    <a:pt x="4576" y="2346"/>
                  </a:lnTo>
                  <a:lnTo>
                    <a:pt x="4736" y="2309"/>
                  </a:lnTo>
                  <a:lnTo>
                    <a:pt x="4893" y="2269"/>
                  </a:lnTo>
                  <a:lnTo>
                    <a:pt x="5049" y="2228"/>
                  </a:lnTo>
                  <a:lnTo>
                    <a:pt x="5200" y="2186"/>
                  </a:lnTo>
                  <a:lnTo>
                    <a:pt x="5275" y="2165"/>
                  </a:lnTo>
                  <a:lnTo>
                    <a:pt x="5348" y="2143"/>
                  </a:lnTo>
                  <a:lnTo>
                    <a:pt x="5422" y="2121"/>
                  </a:lnTo>
                  <a:lnTo>
                    <a:pt x="5495" y="2099"/>
                  </a:lnTo>
                  <a:lnTo>
                    <a:pt x="5566" y="2076"/>
                  </a:lnTo>
                  <a:lnTo>
                    <a:pt x="5637" y="2053"/>
                  </a:lnTo>
                  <a:lnTo>
                    <a:pt x="5707" y="2029"/>
                  </a:lnTo>
                  <a:lnTo>
                    <a:pt x="5776" y="2006"/>
                  </a:lnTo>
                  <a:lnTo>
                    <a:pt x="5845" y="1983"/>
                  </a:lnTo>
                  <a:lnTo>
                    <a:pt x="5912" y="1958"/>
                  </a:lnTo>
                  <a:lnTo>
                    <a:pt x="5979" y="1935"/>
                  </a:lnTo>
                  <a:lnTo>
                    <a:pt x="6045" y="1909"/>
                  </a:lnTo>
                  <a:lnTo>
                    <a:pt x="6110" y="1885"/>
                  </a:lnTo>
                  <a:lnTo>
                    <a:pt x="6174" y="1859"/>
                  </a:lnTo>
                  <a:lnTo>
                    <a:pt x="6238" y="1834"/>
                  </a:lnTo>
                  <a:lnTo>
                    <a:pt x="6300" y="1808"/>
                  </a:lnTo>
                  <a:lnTo>
                    <a:pt x="6362" y="1783"/>
                  </a:lnTo>
                  <a:lnTo>
                    <a:pt x="6423" y="1756"/>
                  </a:lnTo>
                  <a:lnTo>
                    <a:pt x="6483" y="1730"/>
                  </a:lnTo>
                  <a:lnTo>
                    <a:pt x="6542" y="1703"/>
                  </a:lnTo>
                  <a:lnTo>
                    <a:pt x="6600" y="1676"/>
                  </a:lnTo>
                  <a:lnTo>
                    <a:pt x="6658" y="1649"/>
                  </a:lnTo>
                  <a:lnTo>
                    <a:pt x="6714" y="1622"/>
                  </a:lnTo>
                  <a:lnTo>
                    <a:pt x="6770" y="1593"/>
                  </a:lnTo>
                  <a:lnTo>
                    <a:pt x="6824" y="1566"/>
                  </a:lnTo>
                  <a:lnTo>
                    <a:pt x="6878" y="1537"/>
                  </a:lnTo>
                  <a:lnTo>
                    <a:pt x="6930" y="1509"/>
                  </a:lnTo>
                  <a:lnTo>
                    <a:pt x="6981" y="1480"/>
                  </a:lnTo>
                  <a:lnTo>
                    <a:pt x="7032" y="1451"/>
                  </a:lnTo>
                  <a:lnTo>
                    <a:pt x="7082" y="1422"/>
                  </a:lnTo>
                  <a:lnTo>
                    <a:pt x="7131" y="1392"/>
                  </a:lnTo>
                  <a:lnTo>
                    <a:pt x="7178" y="1363"/>
                  </a:lnTo>
                  <a:lnTo>
                    <a:pt x="7225" y="1333"/>
                  </a:lnTo>
                  <a:lnTo>
                    <a:pt x="7271" y="1303"/>
                  </a:lnTo>
                  <a:lnTo>
                    <a:pt x="7315" y="1272"/>
                  </a:lnTo>
                  <a:lnTo>
                    <a:pt x="7359" y="1241"/>
                  </a:lnTo>
                  <a:lnTo>
                    <a:pt x="7402" y="1211"/>
                  </a:lnTo>
                  <a:lnTo>
                    <a:pt x="7443" y="1180"/>
                  </a:lnTo>
                  <a:lnTo>
                    <a:pt x="7484" y="1149"/>
                  </a:lnTo>
                  <a:lnTo>
                    <a:pt x="7524" y="1117"/>
                  </a:lnTo>
                  <a:lnTo>
                    <a:pt x="7561" y="1085"/>
                  </a:lnTo>
                  <a:lnTo>
                    <a:pt x="7599" y="1053"/>
                  </a:lnTo>
                  <a:lnTo>
                    <a:pt x="7635" y="1021"/>
                  </a:lnTo>
                  <a:lnTo>
                    <a:pt x="7671" y="989"/>
                  </a:lnTo>
                  <a:lnTo>
                    <a:pt x="7705" y="956"/>
                  </a:lnTo>
                  <a:lnTo>
                    <a:pt x="7738" y="923"/>
                  </a:lnTo>
                  <a:lnTo>
                    <a:pt x="7770" y="891"/>
                  </a:lnTo>
                  <a:lnTo>
                    <a:pt x="7801" y="857"/>
                  </a:lnTo>
                  <a:lnTo>
                    <a:pt x="7831" y="823"/>
                  </a:lnTo>
                  <a:lnTo>
                    <a:pt x="7859" y="790"/>
                  </a:lnTo>
                  <a:lnTo>
                    <a:pt x="7886" y="756"/>
                  </a:lnTo>
                  <a:lnTo>
                    <a:pt x="7913" y="723"/>
                  </a:lnTo>
                  <a:lnTo>
                    <a:pt x="7937" y="688"/>
                  </a:lnTo>
                  <a:lnTo>
                    <a:pt x="7962" y="653"/>
                  </a:lnTo>
                  <a:lnTo>
                    <a:pt x="7984" y="619"/>
                  </a:lnTo>
                  <a:lnTo>
                    <a:pt x="8005" y="584"/>
                  </a:lnTo>
                  <a:lnTo>
                    <a:pt x="8026" y="548"/>
                  </a:lnTo>
                  <a:lnTo>
                    <a:pt x="8045" y="514"/>
                  </a:lnTo>
                  <a:lnTo>
                    <a:pt x="8063" y="478"/>
                  </a:lnTo>
                  <a:lnTo>
                    <a:pt x="8079" y="442"/>
                  </a:lnTo>
                  <a:lnTo>
                    <a:pt x="8095" y="406"/>
                  </a:lnTo>
                  <a:lnTo>
                    <a:pt x="8109" y="370"/>
                  </a:lnTo>
                  <a:lnTo>
                    <a:pt x="8121" y="333"/>
                  </a:lnTo>
                  <a:lnTo>
                    <a:pt x="8133" y="297"/>
                  </a:lnTo>
                  <a:lnTo>
                    <a:pt x="8143" y="261"/>
                  </a:lnTo>
                  <a:lnTo>
                    <a:pt x="8152" y="224"/>
                  </a:lnTo>
                  <a:lnTo>
                    <a:pt x="8160" y="186"/>
                  </a:lnTo>
                  <a:lnTo>
                    <a:pt x="8166" y="150"/>
                  </a:lnTo>
                  <a:lnTo>
                    <a:pt x="8171" y="112"/>
                  </a:lnTo>
                  <a:lnTo>
                    <a:pt x="8174" y="75"/>
                  </a:lnTo>
                  <a:lnTo>
                    <a:pt x="8176" y="37"/>
                  </a:lnTo>
                  <a:lnTo>
                    <a:pt x="8177" y="0"/>
                  </a:lnTo>
                  <a:lnTo>
                    <a:pt x="8078" y="0"/>
                  </a:lnTo>
                  <a:lnTo>
                    <a:pt x="8077" y="33"/>
                  </a:lnTo>
                  <a:lnTo>
                    <a:pt x="8075" y="68"/>
                  </a:lnTo>
                  <a:lnTo>
                    <a:pt x="8072" y="102"/>
                  </a:lnTo>
                  <a:lnTo>
                    <a:pt x="8068" y="135"/>
                  </a:lnTo>
                  <a:lnTo>
                    <a:pt x="8063" y="169"/>
                  </a:lnTo>
                  <a:lnTo>
                    <a:pt x="8056" y="203"/>
                  </a:lnTo>
                  <a:lnTo>
                    <a:pt x="8048" y="235"/>
                  </a:lnTo>
                  <a:lnTo>
                    <a:pt x="8039" y="269"/>
                  </a:lnTo>
                  <a:lnTo>
                    <a:pt x="8029" y="303"/>
                  </a:lnTo>
                  <a:lnTo>
                    <a:pt x="8016" y="335"/>
                  </a:lnTo>
                  <a:lnTo>
                    <a:pt x="8003" y="369"/>
                  </a:lnTo>
                  <a:lnTo>
                    <a:pt x="7990" y="401"/>
                  </a:lnTo>
                  <a:lnTo>
                    <a:pt x="7974" y="435"/>
                  </a:lnTo>
                  <a:lnTo>
                    <a:pt x="7958" y="468"/>
                  </a:lnTo>
                  <a:lnTo>
                    <a:pt x="7940" y="500"/>
                  </a:lnTo>
                  <a:lnTo>
                    <a:pt x="7921" y="533"/>
                  </a:lnTo>
                  <a:lnTo>
                    <a:pt x="7902" y="566"/>
                  </a:lnTo>
                  <a:lnTo>
                    <a:pt x="7879" y="598"/>
                  </a:lnTo>
                  <a:lnTo>
                    <a:pt x="7857" y="631"/>
                  </a:lnTo>
                  <a:lnTo>
                    <a:pt x="7834" y="662"/>
                  </a:lnTo>
                  <a:lnTo>
                    <a:pt x="7809" y="695"/>
                  </a:lnTo>
                  <a:lnTo>
                    <a:pt x="7783" y="727"/>
                  </a:lnTo>
                  <a:lnTo>
                    <a:pt x="7756" y="759"/>
                  </a:lnTo>
                  <a:lnTo>
                    <a:pt x="7728" y="791"/>
                  </a:lnTo>
                  <a:lnTo>
                    <a:pt x="7698" y="822"/>
                  </a:lnTo>
                  <a:lnTo>
                    <a:pt x="7668" y="854"/>
                  </a:lnTo>
                  <a:lnTo>
                    <a:pt x="7636" y="886"/>
                  </a:lnTo>
                  <a:lnTo>
                    <a:pt x="7604" y="916"/>
                  </a:lnTo>
                  <a:lnTo>
                    <a:pt x="7569" y="948"/>
                  </a:lnTo>
                  <a:lnTo>
                    <a:pt x="7535" y="978"/>
                  </a:lnTo>
                  <a:lnTo>
                    <a:pt x="7498" y="1009"/>
                  </a:lnTo>
                  <a:lnTo>
                    <a:pt x="7462" y="1040"/>
                  </a:lnTo>
                  <a:lnTo>
                    <a:pt x="7423" y="1070"/>
                  </a:lnTo>
                  <a:lnTo>
                    <a:pt x="7384" y="1101"/>
                  </a:lnTo>
                  <a:lnTo>
                    <a:pt x="7344" y="1131"/>
                  </a:lnTo>
                  <a:lnTo>
                    <a:pt x="7302" y="1161"/>
                  </a:lnTo>
                  <a:lnTo>
                    <a:pt x="7260" y="1190"/>
                  </a:lnTo>
                  <a:lnTo>
                    <a:pt x="7216" y="1220"/>
                  </a:lnTo>
                  <a:lnTo>
                    <a:pt x="7171" y="1250"/>
                  </a:lnTo>
                  <a:lnTo>
                    <a:pt x="7125" y="1279"/>
                  </a:lnTo>
                  <a:lnTo>
                    <a:pt x="7080" y="1308"/>
                  </a:lnTo>
                  <a:lnTo>
                    <a:pt x="7032" y="1337"/>
                  </a:lnTo>
                  <a:lnTo>
                    <a:pt x="6983" y="1366"/>
                  </a:lnTo>
                  <a:lnTo>
                    <a:pt x="6933" y="1393"/>
                  </a:lnTo>
                  <a:lnTo>
                    <a:pt x="6883" y="1422"/>
                  </a:lnTo>
                  <a:lnTo>
                    <a:pt x="6831" y="1450"/>
                  </a:lnTo>
                  <a:lnTo>
                    <a:pt x="6779" y="1478"/>
                  </a:lnTo>
                  <a:lnTo>
                    <a:pt x="6725" y="1505"/>
                  </a:lnTo>
                  <a:lnTo>
                    <a:pt x="6670" y="1533"/>
                  </a:lnTo>
                  <a:lnTo>
                    <a:pt x="6615" y="1559"/>
                  </a:lnTo>
                  <a:lnTo>
                    <a:pt x="6559" y="1587"/>
                  </a:lnTo>
                  <a:lnTo>
                    <a:pt x="6502" y="1614"/>
                  </a:lnTo>
                  <a:lnTo>
                    <a:pt x="6444" y="1640"/>
                  </a:lnTo>
                  <a:lnTo>
                    <a:pt x="6384" y="1666"/>
                  </a:lnTo>
                  <a:lnTo>
                    <a:pt x="6324" y="1692"/>
                  </a:lnTo>
                  <a:lnTo>
                    <a:pt x="6264" y="1718"/>
                  </a:lnTo>
                  <a:lnTo>
                    <a:pt x="6201" y="1743"/>
                  </a:lnTo>
                  <a:lnTo>
                    <a:pt x="6139" y="1767"/>
                  </a:lnTo>
                  <a:lnTo>
                    <a:pt x="6075" y="1793"/>
                  </a:lnTo>
                  <a:lnTo>
                    <a:pt x="6011" y="1817"/>
                  </a:lnTo>
                  <a:lnTo>
                    <a:pt x="5946" y="1842"/>
                  </a:lnTo>
                  <a:lnTo>
                    <a:pt x="5880" y="1865"/>
                  </a:lnTo>
                  <a:lnTo>
                    <a:pt x="5813" y="1890"/>
                  </a:lnTo>
                  <a:lnTo>
                    <a:pt x="5745" y="1913"/>
                  </a:lnTo>
                  <a:lnTo>
                    <a:pt x="5676" y="1937"/>
                  </a:lnTo>
                  <a:lnTo>
                    <a:pt x="5607" y="1959"/>
                  </a:lnTo>
                  <a:lnTo>
                    <a:pt x="5536" y="1982"/>
                  </a:lnTo>
                  <a:lnTo>
                    <a:pt x="5465" y="2004"/>
                  </a:lnTo>
                  <a:lnTo>
                    <a:pt x="5393" y="2026"/>
                  </a:lnTo>
                  <a:lnTo>
                    <a:pt x="5321" y="2049"/>
                  </a:lnTo>
                  <a:lnTo>
                    <a:pt x="5248" y="2070"/>
                  </a:lnTo>
                  <a:lnTo>
                    <a:pt x="5174" y="2091"/>
                  </a:lnTo>
                  <a:lnTo>
                    <a:pt x="5023" y="2132"/>
                  </a:lnTo>
                  <a:lnTo>
                    <a:pt x="4870" y="2173"/>
                  </a:lnTo>
                  <a:lnTo>
                    <a:pt x="4713" y="2212"/>
                  </a:lnTo>
                  <a:lnTo>
                    <a:pt x="4554" y="2250"/>
                  </a:lnTo>
                  <a:lnTo>
                    <a:pt x="4391" y="2286"/>
                  </a:lnTo>
                  <a:lnTo>
                    <a:pt x="4227" y="2322"/>
                  </a:lnTo>
                  <a:lnTo>
                    <a:pt x="4060" y="2356"/>
                  </a:lnTo>
                  <a:lnTo>
                    <a:pt x="3889" y="2388"/>
                  </a:lnTo>
                  <a:lnTo>
                    <a:pt x="3718" y="2420"/>
                  </a:lnTo>
                  <a:lnTo>
                    <a:pt x="3542" y="2449"/>
                  </a:lnTo>
                  <a:lnTo>
                    <a:pt x="3365" y="2478"/>
                  </a:lnTo>
                  <a:lnTo>
                    <a:pt x="3185" y="2506"/>
                  </a:lnTo>
                  <a:lnTo>
                    <a:pt x="3004" y="2531"/>
                  </a:lnTo>
                  <a:lnTo>
                    <a:pt x="2820" y="2554"/>
                  </a:lnTo>
                  <a:lnTo>
                    <a:pt x="2634" y="2577"/>
                  </a:lnTo>
                  <a:lnTo>
                    <a:pt x="2446" y="2598"/>
                  </a:lnTo>
                  <a:lnTo>
                    <a:pt x="2255" y="2618"/>
                  </a:lnTo>
                  <a:lnTo>
                    <a:pt x="2063" y="2635"/>
                  </a:lnTo>
                  <a:lnTo>
                    <a:pt x="1869" y="2651"/>
                  </a:lnTo>
                  <a:lnTo>
                    <a:pt x="1674" y="2667"/>
                  </a:lnTo>
                  <a:lnTo>
                    <a:pt x="1475" y="2679"/>
                  </a:lnTo>
                  <a:lnTo>
                    <a:pt x="1276" y="2691"/>
                  </a:lnTo>
                  <a:lnTo>
                    <a:pt x="1075" y="2700"/>
                  </a:lnTo>
                  <a:lnTo>
                    <a:pt x="873" y="2708"/>
                  </a:lnTo>
                  <a:lnTo>
                    <a:pt x="669" y="2715"/>
                  </a:lnTo>
                  <a:lnTo>
                    <a:pt x="464" y="2719"/>
                  </a:lnTo>
                  <a:lnTo>
                    <a:pt x="257" y="2722"/>
                  </a:lnTo>
                  <a:lnTo>
                    <a:pt x="49" y="2723"/>
                  </a:lnTo>
                  <a:lnTo>
                    <a:pt x="43" y="2723"/>
                  </a:lnTo>
                  <a:lnTo>
                    <a:pt x="38" y="2724"/>
                  </a:lnTo>
                  <a:lnTo>
                    <a:pt x="33" y="2725"/>
                  </a:lnTo>
                  <a:lnTo>
                    <a:pt x="28" y="2727"/>
                  </a:lnTo>
                  <a:lnTo>
                    <a:pt x="23" y="2729"/>
                  </a:lnTo>
                  <a:lnTo>
                    <a:pt x="19" y="2732"/>
                  </a:lnTo>
                  <a:lnTo>
                    <a:pt x="15" y="2735"/>
                  </a:lnTo>
                  <a:lnTo>
                    <a:pt x="12" y="2738"/>
                  </a:lnTo>
                  <a:lnTo>
                    <a:pt x="6" y="2745"/>
                  </a:lnTo>
                  <a:lnTo>
                    <a:pt x="3" y="2753"/>
                  </a:lnTo>
                  <a:lnTo>
                    <a:pt x="0" y="2762"/>
                  </a:lnTo>
                  <a:lnTo>
                    <a:pt x="0" y="2772"/>
                  </a:lnTo>
                  <a:lnTo>
                    <a:pt x="0" y="2781"/>
                  </a:lnTo>
                  <a:lnTo>
                    <a:pt x="3" y="2790"/>
                  </a:lnTo>
                  <a:lnTo>
                    <a:pt x="6" y="2798"/>
                  </a:lnTo>
                  <a:lnTo>
                    <a:pt x="12" y="2806"/>
                  </a:lnTo>
                  <a:lnTo>
                    <a:pt x="15" y="2809"/>
                  </a:lnTo>
                  <a:lnTo>
                    <a:pt x="19" y="2812"/>
                  </a:lnTo>
                  <a:lnTo>
                    <a:pt x="23" y="2815"/>
                  </a:lnTo>
                  <a:lnTo>
                    <a:pt x="28" y="2817"/>
                  </a:lnTo>
                  <a:lnTo>
                    <a:pt x="33" y="2818"/>
                  </a:lnTo>
                  <a:lnTo>
                    <a:pt x="38" y="2821"/>
                  </a:lnTo>
                  <a:lnTo>
                    <a:pt x="43" y="2822"/>
                  </a:lnTo>
                  <a:lnTo>
                    <a:pt x="49" y="2822"/>
                  </a:lnTo>
                  <a:close/>
                </a:path>
              </a:pathLst>
            </a:custGeom>
            <a:solidFill>
              <a:srgbClr val="D98E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43" name="Freeform 53"/>
            <p:cNvSpPr>
              <a:spLocks/>
            </p:cNvSpPr>
            <p:nvPr/>
          </p:nvSpPr>
          <p:spPr bwMode="auto">
            <a:xfrm>
              <a:off x="1834" y="1687"/>
              <a:ext cx="254" cy="88"/>
            </a:xfrm>
            <a:custGeom>
              <a:avLst/>
              <a:gdLst>
                <a:gd name="T0" fmla="*/ 0 w 8128"/>
                <a:gd name="T1" fmla="*/ 0 h 2872"/>
                <a:gd name="T2" fmla="*/ 0 w 8128"/>
                <a:gd name="T3" fmla="*/ 0 h 2872"/>
                <a:gd name="T4" fmla="*/ 0 w 8128"/>
                <a:gd name="T5" fmla="*/ 0 h 2872"/>
                <a:gd name="T6" fmla="*/ 0 w 8128"/>
                <a:gd name="T7" fmla="*/ 0 h 2872"/>
                <a:gd name="T8" fmla="*/ 0 w 8128"/>
                <a:gd name="T9" fmla="*/ 0 h 2872"/>
                <a:gd name="T10" fmla="*/ 0 w 8128"/>
                <a:gd name="T11" fmla="*/ 0 h 2872"/>
                <a:gd name="T12" fmla="*/ 0 w 8128"/>
                <a:gd name="T13" fmla="*/ 0 h 2872"/>
                <a:gd name="T14" fmla="*/ 0 w 8128"/>
                <a:gd name="T15" fmla="*/ 0 h 2872"/>
                <a:gd name="T16" fmla="*/ 0 w 8128"/>
                <a:gd name="T17" fmla="*/ 0 h 2872"/>
                <a:gd name="T18" fmla="*/ 0 w 8128"/>
                <a:gd name="T19" fmla="*/ 0 h 2872"/>
                <a:gd name="T20" fmla="*/ 0 w 8128"/>
                <a:gd name="T21" fmla="*/ 0 h 2872"/>
                <a:gd name="T22" fmla="*/ 0 w 8128"/>
                <a:gd name="T23" fmla="*/ 0 h 2872"/>
                <a:gd name="T24" fmla="*/ 0 w 8128"/>
                <a:gd name="T25" fmla="*/ 0 h 2872"/>
                <a:gd name="T26" fmla="*/ 0 w 8128"/>
                <a:gd name="T27" fmla="*/ 0 h 2872"/>
                <a:gd name="T28" fmla="*/ 0 w 8128"/>
                <a:gd name="T29" fmla="*/ 0 h 2872"/>
                <a:gd name="T30" fmla="*/ 0 w 8128"/>
                <a:gd name="T31" fmla="*/ 0 h 2872"/>
                <a:gd name="T32" fmla="*/ 0 w 8128"/>
                <a:gd name="T33" fmla="*/ 0 h 2872"/>
                <a:gd name="T34" fmla="*/ 0 w 8128"/>
                <a:gd name="T35" fmla="*/ 0 h 2872"/>
                <a:gd name="T36" fmla="*/ 0 w 8128"/>
                <a:gd name="T37" fmla="*/ 0 h 2872"/>
                <a:gd name="T38" fmla="*/ 0 w 8128"/>
                <a:gd name="T39" fmla="*/ 0 h 2872"/>
                <a:gd name="T40" fmla="*/ 0 w 8128"/>
                <a:gd name="T41" fmla="*/ 0 h 2872"/>
                <a:gd name="T42" fmla="*/ 0 w 8128"/>
                <a:gd name="T43" fmla="*/ 0 h 2872"/>
                <a:gd name="T44" fmla="*/ 0 w 8128"/>
                <a:gd name="T45" fmla="*/ 0 h 2872"/>
                <a:gd name="T46" fmla="*/ 0 w 8128"/>
                <a:gd name="T47" fmla="*/ 0 h 2872"/>
                <a:gd name="T48" fmla="*/ 0 w 8128"/>
                <a:gd name="T49" fmla="*/ 0 h 2872"/>
                <a:gd name="T50" fmla="*/ 0 w 8128"/>
                <a:gd name="T51" fmla="*/ 0 h 2872"/>
                <a:gd name="T52" fmla="*/ 0 w 8128"/>
                <a:gd name="T53" fmla="*/ 0 h 2872"/>
                <a:gd name="T54" fmla="*/ 0 w 8128"/>
                <a:gd name="T55" fmla="*/ 0 h 2872"/>
                <a:gd name="T56" fmla="*/ 0 w 8128"/>
                <a:gd name="T57" fmla="*/ 0 h 2872"/>
                <a:gd name="T58" fmla="*/ 0 w 8128"/>
                <a:gd name="T59" fmla="*/ 0 h 2872"/>
                <a:gd name="T60" fmla="*/ 0 w 8128"/>
                <a:gd name="T61" fmla="*/ 0 h 2872"/>
                <a:gd name="T62" fmla="*/ 0 w 8128"/>
                <a:gd name="T63" fmla="*/ 0 h 2872"/>
                <a:gd name="T64" fmla="*/ 0 w 8128"/>
                <a:gd name="T65" fmla="*/ 0 h 2872"/>
                <a:gd name="T66" fmla="*/ 0 w 8128"/>
                <a:gd name="T67" fmla="*/ 0 h 2872"/>
                <a:gd name="T68" fmla="*/ 0 w 8128"/>
                <a:gd name="T69" fmla="*/ 0 h 2872"/>
                <a:gd name="T70" fmla="*/ 0 w 8128"/>
                <a:gd name="T71" fmla="*/ 0 h 2872"/>
                <a:gd name="T72" fmla="*/ 0 w 8128"/>
                <a:gd name="T73" fmla="*/ 0 h 2872"/>
                <a:gd name="T74" fmla="*/ 0 w 8128"/>
                <a:gd name="T75" fmla="*/ 0 h 2872"/>
                <a:gd name="T76" fmla="*/ 0 w 8128"/>
                <a:gd name="T77" fmla="*/ 0 h 2872"/>
                <a:gd name="T78" fmla="*/ 0 w 8128"/>
                <a:gd name="T79" fmla="*/ 0 h 2872"/>
                <a:gd name="T80" fmla="*/ 0 w 8128"/>
                <a:gd name="T81" fmla="*/ 0 h 2872"/>
                <a:gd name="T82" fmla="*/ 0 w 8128"/>
                <a:gd name="T83" fmla="*/ 0 h 2872"/>
                <a:gd name="T84" fmla="*/ 0 w 8128"/>
                <a:gd name="T85" fmla="*/ 0 h 2872"/>
                <a:gd name="T86" fmla="*/ 0 w 8128"/>
                <a:gd name="T87" fmla="*/ 0 h 2872"/>
                <a:gd name="T88" fmla="*/ 0 w 8128"/>
                <a:gd name="T89" fmla="*/ 0 h 2872"/>
                <a:gd name="T90" fmla="*/ 0 w 8128"/>
                <a:gd name="T91" fmla="*/ 0 h 2872"/>
                <a:gd name="T92" fmla="*/ 0 w 8128"/>
                <a:gd name="T93" fmla="*/ 0 h 2872"/>
                <a:gd name="T94" fmla="*/ 0 w 8128"/>
                <a:gd name="T95" fmla="*/ 0 h 2872"/>
                <a:gd name="T96" fmla="*/ 0 w 8128"/>
                <a:gd name="T97" fmla="*/ 0 h 2872"/>
                <a:gd name="T98" fmla="*/ 0 w 8128"/>
                <a:gd name="T99" fmla="*/ 0 h 2872"/>
                <a:gd name="T100" fmla="*/ 0 w 8128"/>
                <a:gd name="T101" fmla="*/ 0 h 2872"/>
                <a:gd name="T102" fmla="*/ 0 w 8128"/>
                <a:gd name="T103" fmla="*/ 0 h 2872"/>
                <a:gd name="T104" fmla="*/ 0 w 8128"/>
                <a:gd name="T105" fmla="*/ 0 h 2872"/>
                <a:gd name="T106" fmla="*/ 0 w 8128"/>
                <a:gd name="T107" fmla="*/ 0 h 2872"/>
                <a:gd name="T108" fmla="*/ 0 w 8128"/>
                <a:gd name="T109" fmla="*/ 0 h 2872"/>
                <a:gd name="T110" fmla="*/ 0 w 8128"/>
                <a:gd name="T111" fmla="*/ 0 h 2872"/>
                <a:gd name="T112" fmla="*/ 0 w 8128"/>
                <a:gd name="T113" fmla="*/ 0 h 287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128"/>
                <a:gd name="T172" fmla="*/ 0 h 2872"/>
                <a:gd name="T173" fmla="*/ 8128 w 8128"/>
                <a:gd name="T174" fmla="*/ 2872 h 287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128" h="2872">
                  <a:moveTo>
                    <a:pt x="0" y="50"/>
                  </a:moveTo>
                  <a:lnTo>
                    <a:pt x="0" y="50"/>
                  </a:lnTo>
                  <a:lnTo>
                    <a:pt x="1" y="87"/>
                  </a:lnTo>
                  <a:lnTo>
                    <a:pt x="3" y="125"/>
                  </a:lnTo>
                  <a:lnTo>
                    <a:pt x="6" y="162"/>
                  </a:lnTo>
                  <a:lnTo>
                    <a:pt x="11" y="200"/>
                  </a:lnTo>
                  <a:lnTo>
                    <a:pt x="17" y="236"/>
                  </a:lnTo>
                  <a:lnTo>
                    <a:pt x="24" y="274"/>
                  </a:lnTo>
                  <a:lnTo>
                    <a:pt x="34" y="311"/>
                  </a:lnTo>
                  <a:lnTo>
                    <a:pt x="44" y="347"/>
                  </a:lnTo>
                  <a:lnTo>
                    <a:pt x="55" y="383"/>
                  </a:lnTo>
                  <a:lnTo>
                    <a:pt x="68" y="420"/>
                  </a:lnTo>
                  <a:lnTo>
                    <a:pt x="82" y="457"/>
                  </a:lnTo>
                  <a:lnTo>
                    <a:pt x="98" y="492"/>
                  </a:lnTo>
                  <a:lnTo>
                    <a:pt x="114" y="528"/>
                  </a:lnTo>
                  <a:lnTo>
                    <a:pt x="132" y="564"/>
                  </a:lnTo>
                  <a:lnTo>
                    <a:pt x="151" y="598"/>
                  </a:lnTo>
                  <a:lnTo>
                    <a:pt x="172" y="634"/>
                  </a:lnTo>
                  <a:lnTo>
                    <a:pt x="193" y="669"/>
                  </a:lnTo>
                  <a:lnTo>
                    <a:pt x="215" y="703"/>
                  </a:lnTo>
                  <a:lnTo>
                    <a:pt x="240" y="738"/>
                  </a:lnTo>
                  <a:lnTo>
                    <a:pt x="264" y="772"/>
                  </a:lnTo>
                  <a:lnTo>
                    <a:pt x="291" y="806"/>
                  </a:lnTo>
                  <a:lnTo>
                    <a:pt x="318" y="840"/>
                  </a:lnTo>
                  <a:lnTo>
                    <a:pt x="346" y="873"/>
                  </a:lnTo>
                  <a:lnTo>
                    <a:pt x="376" y="907"/>
                  </a:lnTo>
                  <a:lnTo>
                    <a:pt x="407" y="941"/>
                  </a:lnTo>
                  <a:lnTo>
                    <a:pt x="439" y="973"/>
                  </a:lnTo>
                  <a:lnTo>
                    <a:pt x="472" y="1006"/>
                  </a:lnTo>
                  <a:lnTo>
                    <a:pt x="506" y="1039"/>
                  </a:lnTo>
                  <a:lnTo>
                    <a:pt x="542" y="1071"/>
                  </a:lnTo>
                  <a:lnTo>
                    <a:pt x="578" y="1103"/>
                  </a:lnTo>
                  <a:lnTo>
                    <a:pt x="615" y="1135"/>
                  </a:lnTo>
                  <a:lnTo>
                    <a:pt x="653" y="1167"/>
                  </a:lnTo>
                  <a:lnTo>
                    <a:pt x="693" y="1199"/>
                  </a:lnTo>
                  <a:lnTo>
                    <a:pt x="734" y="1230"/>
                  </a:lnTo>
                  <a:lnTo>
                    <a:pt x="775" y="1261"/>
                  </a:lnTo>
                  <a:lnTo>
                    <a:pt x="818" y="1291"/>
                  </a:lnTo>
                  <a:lnTo>
                    <a:pt x="862" y="1322"/>
                  </a:lnTo>
                  <a:lnTo>
                    <a:pt x="906" y="1353"/>
                  </a:lnTo>
                  <a:lnTo>
                    <a:pt x="952" y="1383"/>
                  </a:lnTo>
                  <a:lnTo>
                    <a:pt x="999" y="1413"/>
                  </a:lnTo>
                  <a:lnTo>
                    <a:pt x="1046" y="1442"/>
                  </a:lnTo>
                  <a:lnTo>
                    <a:pt x="1095" y="1472"/>
                  </a:lnTo>
                  <a:lnTo>
                    <a:pt x="1145" y="1501"/>
                  </a:lnTo>
                  <a:lnTo>
                    <a:pt x="1195" y="1530"/>
                  </a:lnTo>
                  <a:lnTo>
                    <a:pt x="1247" y="1559"/>
                  </a:lnTo>
                  <a:lnTo>
                    <a:pt x="1299" y="1587"/>
                  </a:lnTo>
                  <a:lnTo>
                    <a:pt x="1353" y="1616"/>
                  </a:lnTo>
                  <a:lnTo>
                    <a:pt x="1407" y="1643"/>
                  </a:lnTo>
                  <a:lnTo>
                    <a:pt x="1463" y="1672"/>
                  </a:lnTo>
                  <a:lnTo>
                    <a:pt x="1519" y="1699"/>
                  </a:lnTo>
                  <a:lnTo>
                    <a:pt x="1577" y="1726"/>
                  </a:lnTo>
                  <a:lnTo>
                    <a:pt x="1635" y="1753"/>
                  </a:lnTo>
                  <a:lnTo>
                    <a:pt x="1694" y="1780"/>
                  </a:lnTo>
                  <a:lnTo>
                    <a:pt x="1754" y="1806"/>
                  </a:lnTo>
                  <a:lnTo>
                    <a:pt x="1815" y="1833"/>
                  </a:lnTo>
                  <a:lnTo>
                    <a:pt x="1877" y="1858"/>
                  </a:lnTo>
                  <a:lnTo>
                    <a:pt x="1939" y="1884"/>
                  </a:lnTo>
                  <a:lnTo>
                    <a:pt x="2002" y="1909"/>
                  </a:lnTo>
                  <a:lnTo>
                    <a:pt x="2067" y="1935"/>
                  </a:lnTo>
                  <a:lnTo>
                    <a:pt x="2132" y="1959"/>
                  </a:lnTo>
                  <a:lnTo>
                    <a:pt x="2198" y="1985"/>
                  </a:lnTo>
                  <a:lnTo>
                    <a:pt x="2265" y="2008"/>
                  </a:lnTo>
                  <a:lnTo>
                    <a:pt x="2332" y="2033"/>
                  </a:lnTo>
                  <a:lnTo>
                    <a:pt x="2401" y="2056"/>
                  </a:lnTo>
                  <a:lnTo>
                    <a:pt x="2470" y="2079"/>
                  </a:lnTo>
                  <a:lnTo>
                    <a:pt x="2540" y="2103"/>
                  </a:lnTo>
                  <a:lnTo>
                    <a:pt x="2611" y="2126"/>
                  </a:lnTo>
                  <a:lnTo>
                    <a:pt x="2682" y="2149"/>
                  </a:lnTo>
                  <a:lnTo>
                    <a:pt x="2754" y="2171"/>
                  </a:lnTo>
                  <a:lnTo>
                    <a:pt x="2829" y="2193"/>
                  </a:lnTo>
                  <a:lnTo>
                    <a:pt x="2902" y="2215"/>
                  </a:lnTo>
                  <a:lnTo>
                    <a:pt x="2977" y="2236"/>
                  </a:lnTo>
                  <a:lnTo>
                    <a:pt x="3128" y="2278"/>
                  </a:lnTo>
                  <a:lnTo>
                    <a:pt x="3284" y="2319"/>
                  </a:lnTo>
                  <a:lnTo>
                    <a:pt x="3441" y="2359"/>
                  </a:lnTo>
                  <a:lnTo>
                    <a:pt x="3601" y="2396"/>
                  </a:lnTo>
                  <a:lnTo>
                    <a:pt x="3764" y="2433"/>
                  </a:lnTo>
                  <a:lnTo>
                    <a:pt x="3930" y="2469"/>
                  </a:lnTo>
                  <a:lnTo>
                    <a:pt x="4099" y="2504"/>
                  </a:lnTo>
                  <a:lnTo>
                    <a:pt x="4269" y="2536"/>
                  </a:lnTo>
                  <a:lnTo>
                    <a:pt x="4443" y="2568"/>
                  </a:lnTo>
                  <a:lnTo>
                    <a:pt x="4619" y="2597"/>
                  </a:lnTo>
                  <a:lnTo>
                    <a:pt x="4797" y="2626"/>
                  </a:lnTo>
                  <a:lnTo>
                    <a:pt x="4977" y="2653"/>
                  </a:lnTo>
                  <a:lnTo>
                    <a:pt x="5160" y="2679"/>
                  </a:lnTo>
                  <a:lnTo>
                    <a:pt x="5345" y="2702"/>
                  </a:lnTo>
                  <a:lnTo>
                    <a:pt x="5532" y="2726"/>
                  </a:lnTo>
                  <a:lnTo>
                    <a:pt x="5721" y="2746"/>
                  </a:lnTo>
                  <a:lnTo>
                    <a:pt x="5912" y="2766"/>
                  </a:lnTo>
                  <a:lnTo>
                    <a:pt x="6105" y="2784"/>
                  </a:lnTo>
                  <a:lnTo>
                    <a:pt x="6300" y="2800"/>
                  </a:lnTo>
                  <a:lnTo>
                    <a:pt x="6497" y="2814"/>
                  </a:lnTo>
                  <a:lnTo>
                    <a:pt x="6695" y="2828"/>
                  </a:lnTo>
                  <a:lnTo>
                    <a:pt x="6896" y="2839"/>
                  </a:lnTo>
                  <a:lnTo>
                    <a:pt x="7098" y="2849"/>
                  </a:lnTo>
                  <a:lnTo>
                    <a:pt x="7301" y="2857"/>
                  </a:lnTo>
                  <a:lnTo>
                    <a:pt x="7505" y="2863"/>
                  </a:lnTo>
                  <a:lnTo>
                    <a:pt x="7711" y="2867"/>
                  </a:lnTo>
                  <a:lnTo>
                    <a:pt x="7920" y="2871"/>
                  </a:lnTo>
                  <a:lnTo>
                    <a:pt x="8128" y="2872"/>
                  </a:lnTo>
                  <a:lnTo>
                    <a:pt x="8128" y="2773"/>
                  </a:lnTo>
                  <a:lnTo>
                    <a:pt x="7920" y="2772"/>
                  </a:lnTo>
                  <a:lnTo>
                    <a:pt x="7713" y="2769"/>
                  </a:lnTo>
                  <a:lnTo>
                    <a:pt x="7508" y="2765"/>
                  </a:lnTo>
                  <a:lnTo>
                    <a:pt x="7304" y="2758"/>
                  </a:lnTo>
                  <a:lnTo>
                    <a:pt x="7102" y="2750"/>
                  </a:lnTo>
                  <a:lnTo>
                    <a:pt x="6901" y="2741"/>
                  </a:lnTo>
                  <a:lnTo>
                    <a:pt x="6702" y="2729"/>
                  </a:lnTo>
                  <a:lnTo>
                    <a:pt x="6503" y="2717"/>
                  </a:lnTo>
                  <a:lnTo>
                    <a:pt x="6308" y="2701"/>
                  </a:lnTo>
                  <a:lnTo>
                    <a:pt x="6114" y="2685"/>
                  </a:lnTo>
                  <a:lnTo>
                    <a:pt x="5922" y="2668"/>
                  </a:lnTo>
                  <a:lnTo>
                    <a:pt x="5731" y="2648"/>
                  </a:lnTo>
                  <a:lnTo>
                    <a:pt x="5543" y="2627"/>
                  </a:lnTo>
                  <a:lnTo>
                    <a:pt x="5357" y="2604"/>
                  </a:lnTo>
                  <a:lnTo>
                    <a:pt x="5173" y="2581"/>
                  </a:lnTo>
                  <a:lnTo>
                    <a:pt x="4992" y="2556"/>
                  </a:lnTo>
                  <a:lnTo>
                    <a:pt x="4812" y="2528"/>
                  </a:lnTo>
                  <a:lnTo>
                    <a:pt x="4635" y="2499"/>
                  </a:lnTo>
                  <a:lnTo>
                    <a:pt x="4459" y="2470"/>
                  </a:lnTo>
                  <a:lnTo>
                    <a:pt x="4288" y="2438"/>
                  </a:lnTo>
                  <a:lnTo>
                    <a:pt x="4117" y="2406"/>
                  </a:lnTo>
                  <a:lnTo>
                    <a:pt x="3950" y="2372"/>
                  </a:lnTo>
                  <a:lnTo>
                    <a:pt x="3785" y="2336"/>
                  </a:lnTo>
                  <a:lnTo>
                    <a:pt x="3623" y="2300"/>
                  </a:lnTo>
                  <a:lnTo>
                    <a:pt x="3464" y="2262"/>
                  </a:lnTo>
                  <a:lnTo>
                    <a:pt x="3307" y="2223"/>
                  </a:lnTo>
                  <a:lnTo>
                    <a:pt x="3154" y="2182"/>
                  </a:lnTo>
                  <a:lnTo>
                    <a:pt x="3003" y="2141"/>
                  </a:lnTo>
                  <a:lnTo>
                    <a:pt x="2929" y="2120"/>
                  </a:lnTo>
                  <a:lnTo>
                    <a:pt x="2856" y="2099"/>
                  </a:lnTo>
                  <a:lnTo>
                    <a:pt x="2784" y="2076"/>
                  </a:lnTo>
                  <a:lnTo>
                    <a:pt x="2712" y="2054"/>
                  </a:lnTo>
                  <a:lnTo>
                    <a:pt x="2641" y="2032"/>
                  </a:lnTo>
                  <a:lnTo>
                    <a:pt x="2570" y="2009"/>
                  </a:lnTo>
                  <a:lnTo>
                    <a:pt x="2501" y="1987"/>
                  </a:lnTo>
                  <a:lnTo>
                    <a:pt x="2432" y="1963"/>
                  </a:lnTo>
                  <a:lnTo>
                    <a:pt x="2364" y="1940"/>
                  </a:lnTo>
                  <a:lnTo>
                    <a:pt x="2297" y="1915"/>
                  </a:lnTo>
                  <a:lnTo>
                    <a:pt x="2231" y="1892"/>
                  </a:lnTo>
                  <a:lnTo>
                    <a:pt x="2166" y="1867"/>
                  </a:lnTo>
                  <a:lnTo>
                    <a:pt x="2102" y="1843"/>
                  </a:lnTo>
                  <a:lnTo>
                    <a:pt x="2038" y="1817"/>
                  </a:lnTo>
                  <a:lnTo>
                    <a:pt x="1975" y="1793"/>
                  </a:lnTo>
                  <a:lnTo>
                    <a:pt x="1913" y="1768"/>
                  </a:lnTo>
                  <a:lnTo>
                    <a:pt x="1853" y="1742"/>
                  </a:lnTo>
                  <a:lnTo>
                    <a:pt x="1793" y="1716"/>
                  </a:lnTo>
                  <a:lnTo>
                    <a:pt x="1733" y="1690"/>
                  </a:lnTo>
                  <a:lnTo>
                    <a:pt x="1675" y="1664"/>
                  </a:lnTo>
                  <a:lnTo>
                    <a:pt x="1618" y="1637"/>
                  </a:lnTo>
                  <a:lnTo>
                    <a:pt x="1562" y="1609"/>
                  </a:lnTo>
                  <a:lnTo>
                    <a:pt x="1507" y="1583"/>
                  </a:lnTo>
                  <a:lnTo>
                    <a:pt x="1452" y="1555"/>
                  </a:lnTo>
                  <a:lnTo>
                    <a:pt x="1398" y="1528"/>
                  </a:lnTo>
                  <a:lnTo>
                    <a:pt x="1346" y="1500"/>
                  </a:lnTo>
                  <a:lnTo>
                    <a:pt x="1294" y="1472"/>
                  </a:lnTo>
                  <a:lnTo>
                    <a:pt x="1244" y="1443"/>
                  </a:lnTo>
                  <a:lnTo>
                    <a:pt x="1194" y="1416"/>
                  </a:lnTo>
                  <a:lnTo>
                    <a:pt x="1145" y="1387"/>
                  </a:lnTo>
                  <a:lnTo>
                    <a:pt x="1097" y="1358"/>
                  </a:lnTo>
                  <a:lnTo>
                    <a:pt x="1051" y="1329"/>
                  </a:lnTo>
                  <a:lnTo>
                    <a:pt x="1006" y="1300"/>
                  </a:lnTo>
                  <a:lnTo>
                    <a:pt x="961" y="1270"/>
                  </a:lnTo>
                  <a:lnTo>
                    <a:pt x="917" y="1240"/>
                  </a:lnTo>
                  <a:lnTo>
                    <a:pt x="875" y="1211"/>
                  </a:lnTo>
                  <a:lnTo>
                    <a:pt x="833" y="1181"/>
                  </a:lnTo>
                  <a:lnTo>
                    <a:pt x="792" y="1151"/>
                  </a:lnTo>
                  <a:lnTo>
                    <a:pt x="754" y="1120"/>
                  </a:lnTo>
                  <a:lnTo>
                    <a:pt x="715" y="1090"/>
                  </a:lnTo>
                  <a:lnTo>
                    <a:pt x="679" y="1059"/>
                  </a:lnTo>
                  <a:lnTo>
                    <a:pt x="642" y="1028"/>
                  </a:lnTo>
                  <a:lnTo>
                    <a:pt x="608" y="998"/>
                  </a:lnTo>
                  <a:lnTo>
                    <a:pt x="573" y="966"/>
                  </a:lnTo>
                  <a:lnTo>
                    <a:pt x="541" y="936"/>
                  </a:lnTo>
                  <a:lnTo>
                    <a:pt x="509" y="904"/>
                  </a:lnTo>
                  <a:lnTo>
                    <a:pt x="479" y="872"/>
                  </a:lnTo>
                  <a:lnTo>
                    <a:pt x="449" y="841"/>
                  </a:lnTo>
                  <a:lnTo>
                    <a:pt x="421" y="809"/>
                  </a:lnTo>
                  <a:lnTo>
                    <a:pt x="394" y="777"/>
                  </a:lnTo>
                  <a:lnTo>
                    <a:pt x="368" y="745"/>
                  </a:lnTo>
                  <a:lnTo>
                    <a:pt x="343" y="712"/>
                  </a:lnTo>
                  <a:lnTo>
                    <a:pt x="319" y="681"/>
                  </a:lnTo>
                  <a:lnTo>
                    <a:pt x="297" y="648"/>
                  </a:lnTo>
                  <a:lnTo>
                    <a:pt x="276" y="616"/>
                  </a:lnTo>
                  <a:lnTo>
                    <a:pt x="256" y="583"/>
                  </a:lnTo>
                  <a:lnTo>
                    <a:pt x="237" y="550"/>
                  </a:lnTo>
                  <a:lnTo>
                    <a:pt x="219" y="518"/>
                  </a:lnTo>
                  <a:lnTo>
                    <a:pt x="202" y="485"/>
                  </a:lnTo>
                  <a:lnTo>
                    <a:pt x="187" y="451"/>
                  </a:lnTo>
                  <a:lnTo>
                    <a:pt x="173" y="419"/>
                  </a:lnTo>
                  <a:lnTo>
                    <a:pt x="161" y="385"/>
                  </a:lnTo>
                  <a:lnTo>
                    <a:pt x="148" y="353"/>
                  </a:lnTo>
                  <a:lnTo>
                    <a:pt x="138" y="319"/>
                  </a:lnTo>
                  <a:lnTo>
                    <a:pt x="129" y="285"/>
                  </a:lnTo>
                  <a:lnTo>
                    <a:pt x="121" y="253"/>
                  </a:lnTo>
                  <a:lnTo>
                    <a:pt x="114" y="219"/>
                  </a:lnTo>
                  <a:lnTo>
                    <a:pt x="109" y="185"/>
                  </a:lnTo>
                  <a:lnTo>
                    <a:pt x="105" y="152"/>
                  </a:lnTo>
                  <a:lnTo>
                    <a:pt x="101" y="118"/>
                  </a:lnTo>
                  <a:lnTo>
                    <a:pt x="100" y="83"/>
                  </a:lnTo>
                  <a:lnTo>
                    <a:pt x="99" y="50"/>
                  </a:lnTo>
                  <a:lnTo>
                    <a:pt x="99" y="44"/>
                  </a:lnTo>
                  <a:lnTo>
                    <a:pt x="98" y="39"/>
                  </a:lnTo>
                  <a:lnTo>
                    <a:pt x="97" y="32"/>
                  </a:lnTo>
                  <a:lnTo>
                    <a:pt x="94" y="28"/>
                  </a:lnTo>
                  <a:lnTo>
                    <a:pt x="92" y="23"/>
                  </a:lnTo>
                  <a:lnTo>
                    <a:pt x="89" y="19"/>
                  </a:lnTo>
                  <a:lnTo>
                    <a:pt x="86" y="16"/>
                  </a:lnTo>
                  <a:lnTo>
                    <a:pt x="83" y="13"/>
                  </a:lnTo>
                  <a:lnTo>
                    <a:pt x="76" y="7"/>
                  </a:lnTo>
                  <a:lnTo>
                    <a:pt x="67" y="3"/>
                  </a:lnTo>
                  <a:lnTo>
                    <a:pt x="59" y="1"/>
                  </a:lnTo>
                  <a:lnTo>
                    <a:pt x="50" y="0"/>
                  </a:lnTo>
                  <a:lnTo>
                    <a:pt x="40" y="1"/>
                  </a:lnTo>
                  <a:lnTo>
                    <a:pt x="31" y="3"/>
                  </a:lnTo>
                  <a:lnTo>
                    <a:pt x="22" y="7"/>
                  </a:lnTo>
                  <a:lnTo>
                    <a:pt x="15" y="13"/>
                  </a:lnTo>
                  <a:lnTo>
                    <a:pt x="12" y="16"/>
                  </a:lnTo>
                  <a:lnTo>
                    <a:pt x="9" y="19"/>
                  </a:lnTo>
                  <a:lnTo>
                    <a:pt x="6" y="23"/>
                  </a:lnTo>
                  <a:lnTo>
                    <a:pt x="4" y="28"/>
                  </a:lnTo>
                  <a:lnTo>
                    <a:pt x="2" y="32"/>
                  </a:lnTo>
                  <a:lnTo>
                    <a:pt x="1" y="39"/>
                  </a:lnTo>
                  <a:lnTo>
                    <a:pt x="0" y="44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98E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44" name="Freeform 54"/>
            <p:cNvSpPr>
              <a:spLocks/>
            </p:cNvSpPr>
            <p:nvPr/>
          </p:nvSpPr>
          <p:spPr bwMode="auto">
            <a:xfrm>
              <a:off x="1834" y="1600"/>
              <a:ext cx="256" cy="88"/>
            </a:xfrm>
            <a:custGeom>
              <a:avLst/>
              <a:gdLst>
                <a:gd name="T0" fmla="*/ 0 w 8178"/>
                <a:gd name="T1" fmla="*/ 0 h 2822"/>
                <a:gd name="T2" fmla="*/ 0 w 8178"/>
                <a:gd name="T3" fmla="*/ 0 h 2822"/>
                <a:gd name="T4" fmla="*/ 0 w 8178"/>
                <a:gd name="T5" fmla="*/ 0 h 2822"/>
                <a:gd name="T6" fmla="*/ 0 w 8178"/>
                <a:gd name="T7" fmla="*/ 0 h 2822"/>
                <a:gd name="T8" fmla="*/ 0 w 8178"/>
                <a:gd name="T9" fmla="*/ 0 h 2822"/>
                <a:gd name="T10" fmla="*/ 0 w 8178"/>
                <a:gd name="T11" fmla="*/ 0 h 2822"/>
                <a:gd name="T12" fmla="*/ 0 w 8178"/>
                <a:gd name="T13" fmla="*/ 0 h 2822"/>
                <a:gd name="T14" fmla="*/ 0 w 8178"/>
                <a:gd name="T15" fmla="*/ 0 h 2822"/>
                <a:gd name="T16" fmla="*/ 0 w 8178"/>
                <a:gd name="T17" fmla="*/ 0 h 2822"/>
                <a:gd name="T18" fmla="*/ 0 w 8178"/>
                <a:gd name="T19" fmla="*/ 0 h 2822"/>
                <a:gd name="T20" fmla="*/ 0 w 8178"/>
                <a:gd name="T21" fmla="*/ 0 h 2822"/>
                <a:gd name="T22" fmla="*/ 0 w 8178"/>
                <a:gd name="T23" fmla="*/ 0 h 2822"/>
                <a:gd name="T24" fmla="*/ 0 w 8178"/>
                <a:gd name="T25" fmla="*/ 0 h 2822"/>
                <a:gd name="T26" fmla="*/ 0 w 8178"/>
                <a:gd name="T27" fmla="*/ 0 h 2822"/>
                <a:gd name="T28" fmla="*/ 0 w 8178"/>
                <a:gd name="T29" fmla="*/ 0 h 2822"/>
                <a:gd name="T30" fmla="*/ 0 w 8178"/>
                <a:gd name="T31" fmla="*/ 0 h 2822"/>
                <a:gd name="T32" fmla="*/ 0 w 8178"/>
                <a:gd name="T33" fmla="*/ 0 h 2822"/>
                <a:gd name="T34" fmla="*/ 0 w 8178"/>
                <a:gd name="T35" fmla="*/ 0 h 2822"/>
                <a:gd name="T36" fmla="*/ 0 w 8178"/>
                <a:gd name="T37" fmla="*/ 0 h 2822"/>
                <a:gd name="T38" fmla="*/ 0 w 8178"/>
                <a:gd name="T39" fmla="*/ 0 h 2822"/>
                <a:gd name="T40" fmla="*/ 0 w 8178"/>
                <a:gd name="T41" fmla="*/ 0 h 2822"/>
                <a:gd name="T42" fmla="*/ 0 w 8178"/>
                <a:gd name="T43" fmla="*/ 0 h 2822"/>
                <a:gd name="T44" fmla="*/ 0 w 8178"/>
                <a:gd name="T45" fmla="*/ 0 h 2822"/>
                <a:gd name="T46" fmla="*/ 0 w 8178"/>
                <a:gd name="T47" fmla="*/ 0 h 2822"/>
                <a:gd name="T48" fmla="*/ 0 w 8178"/>
                <a:gd name="T49" fmla="*/ 0 h 2822"/>
                <a:gd name="T50" fmla="*/ 0 w 8178"/>
                <a:gd name="T51" fmla="*/ 0 h 2822"/>
                <a:gd name="T52" fmla="*/ 0 w 8178"/>
                <a:gd name="T53" fmla="*/ 0 h 2822"/>
                <a:gd name="T54" fmla="*/ 0 w 8178"/>
                <a:gd name="T55" fmla="*/ 0 h 2822"/>
                <a:gd name="T56" fmla="*/ 0 w 8178"/>
                <a:gd name="T57" fmla="*/ 0 h 2822"/>
                <a:gd name="T58" fmla="*/ 0 w 8178"/>
                <a:gd name="T59" fmla="*/ 0 h 2822"/>
                <a:gd name="T60" fmla="*/ 0 w 8178"/>
                <a:gd name="T61" fmla="*/ 0 h 2822"/>
                <a:gd name="T62" fmla="*/ 0 w 8178"/>
                <a:gd name="T63" fmla="*/ 0 h 2822"/>
                <a:gd name="T64" fmla="*/ 0 w 8178"/>
                <a:gd name="T65" fmla="*/ 0 h 2822"/>
                <a:gd name="T66" fmla="*/ 0 w 8178"/>
                <a:gd name="T67" fmla="*/ 0 h 2822"/>
                <a:gd name="T68" fmla="*/ 0 w 8178"/>
                <a:gd name="T69" fmla="*/ 0 h 2822"/>
                <a:gd name="T70" fmla="*/ 0 w 8178"/>
                <a:gd name="T71" fmla="*/ 0 h 2822"/>
                <a:gd name="T72" fmla="*/ 0 w 8178"/>
                <a:gd name="T73" fmla="*/ 0 h 2822"/>
                <a:gd name="T74" fmla="*/ 0 w 8178"/>
                <a:gd name="T75" fmla="*/ 0 h 2822"/>
                <a:gd name="T76" fmla="*/ 0 w 8178"/>
                <a:gd name="T77" fmla="*/ 0 h 2822"/>
                <a:gd name="T78" fmla="*/ 0 w 8178"/>
                <a:gd name="T79" fmla="*/ 0 h 2822"/>
                <a:gd name="T80" fmla="*/ 0 w 8178"/>
                <a:gd name="T81" fmla="*/ 0 h 2822"/>
                <a:gd name="T82" fmla="*/ 0 w 8178"/>
                <a:gd name="T83" fmla="*/ 0 h 2822"/>
                <a:gd name="T84" fmla="*/ 0 w 8178"/>
                <a:gd name="T85" fmla="*/ 0 h 2822"/>
                <a:gd name="T86" fmla="*/ 0 w 8178"/>
                <a:gd name="T87" fmla="*/ 0 h 2822"/>
                <a:gd name="T88" fmla="*/ 0 w 8178"/>
                <a:gd name="T89" fmla="*/ 0 h 2822"/>
                <a:gd name="T90" fmla="*/ 0 w 8178"/>
                <a:gd name="T91" fmla="*/ 0 h 2822"/>
                <a:gd name="T92" fmla="*/ 0 w 8178"/>
                <a:gd name="T93" fmla="*/ 0 h 2822"/>
                <a:gd name="T94" fmla="*/ 0 w 8178"/>
                <a:gd name="T95" fmla="*/ 0 h 2822"/>
                <a:gd name="T96" fmla="*/ 0 w 8178"/>
                <a:gd name="T97" fmla="*/ 0 h 2822"/>
                <a:gd name="T98" fmla="*/ 0 w 8178"/>
                <a:gd name="T99" fmla="*/ 0 h 2822"/>
                <a:gd name="T100" fmla="*/ 0 w 8178"/>
                <a:gd name="T101" fmla="*/ 0 h 2822"/>
                <a:gd name="T102" fmla="*/ 0 w 8178"/>
                <a:gd name="T103" fmla="*/ 0 h 2822"/>
                <a:gd name="T104" fmla="*/ 0 w 8178"/>
                <a:gd name="T105" fmla="*/ 0 h 2822"/>
                <a:gd name="T106" fmla="*/ 0 w 8178"/>
                <a:gd name="T107" fmla="*/ 0 h 2822"/>
                <a:gd name="T108" fmla="*/ 0 w 8178"/>
                <a:gd name="T109" fmla="*/ 0 h 2822"/>
                <a:gd name="T110" fmla="*/ 0 w 8178"/>
                <a:gd name="T111" fmla="*/ 0 h 282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178"/>
                <a:gd name="T169" fmla="*/ 0 h 2822"/>
                <a:gd name="T170" fmla="*/ 8178 w 8178"/>
                <a:gd name="T171" fmla="*/ 2822 h 282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178" h="2822">
                  <a:moveTo>
                    <a:pt x="8128" y="0"/>
                  </a:moveTo>
                  <a:lnTo>
                    <a:pt x="8128" y="0"/>
                  </a:lnTo>
                  <a:lnTo>
                    <a:pt x="7920" y="1"/>
                  </a:lnTo>
                  <a:lnTo>
                    <a:pt x="7711" y="4"/>
                  </a:lnTo>
                  <a:lnTo>
                    <a:pt x="7505" y="8"/>
                  </a:lnTo>
                  <a:lnTo>
                    <a:pt x="7301" y="14"/>
                  </a:lnTo>
                  <a:lnTo>
                    <a:pt x="7098" y="22"/>
                  </a:lnTo>
                  <a:lnTo>
                    <a:pt x="6896" y="33"/>
                  </a:lnTo>
                  <a:lnTo>
                    <a:pt x="6695" y="44"/>
                  </a:lnTo>
                  <a:lnTo>
                    <a:pt x="6497" y="57"/>
                  </a:lnTo>
                  <a:lnTo>
                    <a:pt x="6300" y="71"/>
                  </a:lnTo>
                  <a:lnTo>
                    <a:pt x="6105" y="88"/>
                  </a:lnTo>
                  <a:lnTo>
                    <a:pt x="5912" y="106"/>
                  </a:lnTo>
                  <a:lnTo>
                    <a:pt x="5721" y="125"/>
                  </a:lnTo>
                  <a:lnTo>
                    <a:pt x="5532" y="146"/>
                  </a:lnTo>
                  <a:lnTo>
                    <a:pt x="5345" y="169"/>
                  </a:lnTo>
                  <a:lnTo>
                    <a:pt x="5160" y="193"/>
                  </a:lnTo>
                  <a:lnTo>
                    <a:pt x="4977" y="218"/>
                  </a:lnTo>
                  <a:lnTo>
                    <a:pt x="4797" y="246"/>
                  </a:lnTo>
                  <a:lnTo>
                    <a:pt x="4619" y="274"/>
                  </a:lnTo>
                  <a:lnTo>
                    <a:pt x="4443" y="304"/>
                  </a:lnTo>
                  <a:lnTo>
                    <a:pt x="4269" y="335"/>
                  </a:lnTo>
                  <a:lnTo>
                    <a:pt x="4099" y="368"/>
                  </a:lnTo>
                  <a:lnTo>
                    <a:pt x="3930" y="403"/>
                  </a:lnTo>
                  <a:lnTo>
                    <a:pt x="3764" y="438"/>
                  </a:lnTo>
                  <a:lnTo>
                    <a:pt x="3601" y="475"/>
                  </a:lnTo>
                  <a:lnTo>
                    <a:pt x="3441" y="514"/>
                  </a:lnTo>
                  <a:lnTo>
                    <a:pt x="3284" y="553"/>
                  </a:lnTo>
                  <a:lnTo>
                    <a:pt x="3128" y="593"/>
                  </a:lnTo>
                  <a:lnTo>
                    <a:pt x="2977" y="635"/>
                  </a:lnTo>
                  <a:lnTo>
                    <a:pt x="2829" y="679"/>
                  </a:lnTo>
                  <a:lnTo>
                    <a:pt x="2682" y="723"/>
                  </a:lnTo>
                  <a:lnTo>
                    <a:pt x="2611" y="745"/>
                  </a:lnTo>
                  <a:lnTo>
                    <a:pt x="2540" y="769"/>
                  </a:lnTo>
                  <a:lnTo>
                    <a:pt x="2470" y="792"/>
                  </a:lnTo>
                  <a:lnTo>
                    <a:pt x="2401" y="815"/>
                  </a:lnTo>
                  <a:lnTo>
                    <a:pt x="2332" y="839"/>
                  </a:lnTo>
                  <a:lnTo>
                    <a:pt x="2265" y="863"/>
                  </a:lnTo>
                  <a:lnTo>
                    <a:pt x="2198" y="887"/>
                  </a:lnTo>
                  <a:lnTo>
                    <a:pt x="2132" y="911"/>
                  </a:lnTo>
                  <a:lnTo>
                    <a:pt x="2067" y="937"/>
                  </a:lnTo>
                  <a:lnTo>
                    <a:pt x="2002" y="962"/>
                  </a:lnTo>
                  <a:lnTo>
                    <a:pt x="1939" y="988"/>
                  </a:lnTo>
                  <a:lnTo>
                    <a:pt x="1877" y="1013"/>
                  </a:lnTo>
                  <a:lnTo>
                    <a:pt x="1815" y="1039"/>
                  </a:lnTo>
                  <a:lnTo>
                    <a:pt x="1754" y="1065"/>
                  </a:lnTo>
                  <a:lnTo>
                    <a:pt x="1694" y="1092"/>
                  </a:lnTo>
                  <a:lnTo>
                    <a:pt x="1635" y="1118"/>
                  </a:lnTo>
                  <a:lnTo>
                    <a:pt x="1577" y="1146"/>
                  </a:lnTo>
                  <a:lnTo>
                    <a:pt x="1519" y="1172"/>
                  </a:lnTo>
                  <a:lnTo>
                    <a:pt x="1463" y="1200"/>
                  </a:lnTo>
                  <a:lnTo>
                    <a:pt x="1407" y="1228"/>
                  </a:lnTo>
                  <a:lnTo>
                    <a:pt x="1353" y="1256"/>
                  </a:lnTo>
                  <a:lnTo>
                    <a:pt x="1299" y="1284"/>
                  </a:lnTo>
                  <a:lnTo>
                    <a:pt x="1247" y="1313"/>
                  </a:lnTo>
                  <a:lnTo>
                    <a:pt x="1195" y="1342"/>
                  </a:lnTo>
                  <a:lnTo>
                    <a:pt x="1145" y="1371"/>
                  </a:lnTo>
                  <a:lnTo>
                    <a:pt x="1095" y="1400"/>
                  </a:lnTo>
                  <a:lnTo>
                    <a:pt x="1046" y="1429"/>
                  </a:lnTo>
                  <a:lnTo>
                    <a:pt x="999" y="1459"/>
                  </a:lnTo>
                  <a:lnTo>
                    <a:pt x="952" y="1489"/>
                  </a:lnTo>
                  <a:lnTo>
                    <a:pt x="906" y="1519"/>
                  </a:lnTo>
                  <a:lnTo>
                    <a:pt x="862" y="1550"/>
                  </a:lnTo>
                  <a:lnTo>
                    <a:pt x="818" y="1580"/>
                  </a:lnTo>
                  <a:lnTo>
                    <a:pt x="775" y="1611"/>
                  </a:lnTo>
                  <a:lnTo>
                    <a:pt x="734" y="1641"/>
                  </a:lnTo>
                  <a:lnTo>
                    <a:pt x="693" y="1673"/>
                  </a:lnTo>
                  <a:lnTo>
                    <a:pt x="653" y="1704"/>
                  </a:lnTo>
                  <a:lnTo>
                    <a:pt x="615" y="1736"/>
                  </a:lnTo>
                  <a:lnTo>
                    <a:pt x="578" y="1769"/>
                  </a:lnTo>
                  <a:lnTo>
                    <a:pt x="542" y="1800"/>
                  </a:lnTo>
                  <a:lnTo>
                    <a:pt x="506" y="1833"/>
                  </a:lnTo>
                  <a:lnTo>
                    <a:pt x="472" y="1866"/>
                  </a:lnTo>
                  <a:lnTo>
                    <a:pt x="439" y="1898"/>
                  </a:lnTo>
                  <a:lnTo>
                    <a:pt x="407" y="1931"/>
                  </a:lnTo>
                  <a:lnTo>
                    <a:pt x="376" y="1964"/>
                  </a:lnTo>
                  <a:lnTo>
                    <a:pt x="346" y="1998"/>
                  </a:lnTo>
                  <a:lnTo>
                    <a:pt x="318" y="2032"/>
                  </a:lnTo>
                  <a:lnTo>
                    <a:pt x="291" y="2065"/>
                  </a:lnTo>
                  <a:lnTo>
                    <a:pt x="264" y="2099"/>
                  </a:lnTo>
                  <a:lnTo>
                    <a:pt x="240" y="2134"/>
                  </a:lnTo>
                  <a:lnTo>
                    <a:pt x="215" y="2168"/>
                  </a:lnTo>
                  <a:lnTo>
                    <a:pt x="193" y="2203"/>
                  </a:lnTo>
                  <a:lnTo>
                    <a:pt x="172" y="2238"/>
                  </a:lnTo>
                  <a:lnTo>
                    <a:pt x="151" y="2273"/>
                  </a:lnTo>
                  <a:lnTo>
                    <a:pt x="132" y="2308"/>
                  </a:lnTo>
                  <a:lnTo>
                    <a:pt x="114" y="2344"/>
                  </a:lnTo>
                  <a:lnTo>
                    <a:pt x="98" y="2379"/>
                  </a:lnTo>
                  <a:lnTo>
                    <a:pt x="82" y="2415"/>
                  </a:lnTo>
                  <a:lnTo>
                    <a:pt x="68" y="2452"/>
                  </a:lnTo>
                  <a:lnTo>
                    <a:pt x="55" y="2488"/>
                  </a:lnTo>
                  <a:lnTo>
                    <a:pt x="44" y="2524"/>
                  </a:lnTo>
                  <a:lnTo>
                    <a:pt x="34" y="2561"/>
                  </a:lnTo>
                  <a:lnTo>
                    <a:pt x="24" y="2597"/>
                  </a:lnTo>
                  <a:lnTo>
                    <a:pt x="17" y="2635"/>
                  </a:lnTo>
                  <a:lnTo>
                    <a:pt x="11" y="2672"/>
                  </a:lnTo>
                  <a:lnTo>
                    <a:pt x="6" y="2710"/>
                  </a:lnTo>
                  <a:lnTo>
                    <a:pt x="3" y="2746"/>
                  </a:lnTo>
                  <a:lnTo>
                    <a:pt x="1" y="2784"/>
                  </a:lnTo>
                  <a:lnTo>
                    <a:pt x="0" y="2822"/>
                  </a:lnTo>
                  <a:lnTo>
                    <a:pt x="99" y="2822"/>
                  </a:lnTo>
                  <a:lnTo>
                    <a:pt x="100" y="2788"/>
                  </a:lnTo>
                  <a:lnTo>
                    <a:pt x="101" y="2753"/>
                  </a:lnTo>
                  <a:lnTo>
                    <a:pt x="105" y="2720"/>
                  </a:lnTo>
                  <a:lnTo>
                    <a:pt x="109" y="2686"/>
                  </a:lnTo>
                  <a:lnTo>
                    <a:pt x="114" y="2653"/>
                  </a:lnTo>
                  <a:lnTo>
                    <a:pt x="121" y="2619"/>
                  </a:lnTo>
                  <a:lnTo>
                    <a:pt x="129" y="2586"/>
                  </a:lnTo>
                  <a:lnTo>
                    <a:pt x="138" y="2553"/>
                  </a:lnTo>
                  <a:lnTo>
                    <a:pt x="148" y="2519"/>
                  </a:lnTo>
                  <a:lnTo>
                    <a:pt x="161" y="2486"/>
                  </a:lnTo>
                  <a:lnTo>
                    <a:pt x="173" y="2453"/>
                  </a:lnTo>
                  <a:lnTo>
                    <a:pt x="187" y="2420"/>
                  </a:lnTo>
                  <a:lnTo>
                    <a:pt x="202" y="2386"/>
                  </a:lnTo>
                  <a:lnTo>
                    <a:pt x="219" y="2354"/>
                  </a:lnTo>
                  <a:lnTo>
                    <a:pt x="237" y="2321"/>
                  </a:lnTo>
                  <a:lnTo>
                    <a:pt x="256" y="2289"/>
                  </a:lnTo>
                  <a:lnTo>
                    <a:pt x="275" y="2256"/>
                  </a:lnTo>
                  <a:lnTo>
                    <a:pt x="297" y="2223"/>
                  </a:lnTo>
                  <a:lnTo>
                    <a:pt x="319" y="2191"/>
                  </a:lnTo>
                  <a:lnTo>
                    <a:pt x="343" y="2159"/>
                  </a:lnTo>
                  <a:lnTo>
                    <a:pt x="368" y="2127"/>
                  </a:lnTo>
                  <a:lnTo>
                    <a:pt x="394" y="2095"/>
                  </a:lnTo>
                  <a:lnTo>
                    <a:pt x="421" y="2063"/>
                  </a:lnTo>
                  <a:lnTo>
                    <a:pt x="449" y="2031"/>
                  </a:lnTo>
                  <a:lnTo>
                    <a:pt x="479" y="1999"/>
                  </a:lnTo>
                  <a:lnTo>
                    <a:pt x="509" y="1967"/>
                  </a:lnTo>
                  <a:lnTo>
                    <a:pt x="541" y="1936"/>
                  </a:lnTo>
                  <a:lnTo>
                    <a:pt x="573" y="1905"/>
                  </a:lnTo>
                  <a:lnTo>
                    <a:pt x="608" y="1874"/>
                  </a:lnTo>
                  <a:lnTo>
                    <a:pt x="642" y="1843"/>
                  </a:lnTo>
                  <a:lnTo>
                    <a:pt x="679" y="1813"/>
                  </a:lnTo>
                  <a:lnTo>
                    <a:pt x="715" y="1782"/>
                  </a:lnTo>
                  <a:lnTo>
                    <a:pt x="754" y="1751"/>
                  </a:lnTo>
                  <a:lnTo>
                    <a:pt x="792" y="1721"/>
                  </a:lnTo>
                  <a:lnTo>
                    <a:pt x="833" y="1690"/>
                  </a:lnTo>
                  <a:lnTo>
                    <a:pt x="875" y="1661"/>
                  </a:lnTo>
                  <a:lnTo>
                    <a:pt x="917" y="1631"/>
                  </a:lnTo>
                  <a:lnTo>
                    <a:pt x="961" y="1602"/>
                  </a:lnTo>
                  <a:lnTo>
                    <a:pt x="1006" y="1572"/>
                  </a:lnTo>
                  <a:lnTo>
                    <a:pt x="1051" y="1542"/>
                  </a:lnTo>
                  <a:lnTo>
                    <a:pt x="1097" y="1514"/>
                  </a:lnTo>
                  <a:lnTo>
                    <a:pt x="1145" y="1485"/>
                  </a:lnTo>
                  <a:lnTo>
                    <a:pt x="1194" y="1456"/>
                  </a:lnTo>
                  <a:lnTo>
                    <a:pt x="1244" y="1428"/>
                  </a:lnTo>
                  <a:lnTo>
                    <a:pt x="1294" y="1400"/>
                  </a:lnTo>
                  <a:lnTo>
                    <a:pt x="1346" y="1371"/>
                  </a:lnTo>
                  <a:lnTo>
                    <a:pt x="1398" y="1344"/>
                  </a:lnTo>
                  <a:lnTo>
                    <a:pt x="1452" y="1316"/>
                  </a:lnTo>
                  <a:lnTo>
                    <a:pt x="1507" y="1289"/>
                  </a:lnTo>
                  <a:lnTo>
                    <a:pt x="1562" y="1262"/>
                  </a:lnTo>
                  <a:lnTo>
                    <a:pt x="1618" y="1235"/>
                  </a:lnTo>
                  <a:lnTo>
                    <a:pt x="1675" y="1208"/>
                  </a:lnTo>
                  <a:lnTo>
                    <a:pt x="1733" y="1182"/>
                  </a:lnTo>
                  <a:lnTo>
                    <a:pt x="1793" y="1156"/>
                  </a:lnTo>
                  <a:lnTo>
                    <a:pt x="1853" y="1130"/>
                  </a:lnTo>
                  <a:lnTo>
                    <a:pt x="1913" y="1104"/>
                  </a:lnTo>
                  <a:lnTo>
                    <a:pt x="1975" y="1079"/>
                  </a:lnTo>
                  <a:lnTo>
                    <a:pt x="2038" y="1054"/>
                  </a:lnTo>
                  <a:lnTo>
                    <a:pt x="2102" y="1029"/>
                  </a:lnTo>
                  <a:lnTo>
                    <a:pt x="2166" y="1004"/>
                  </a:lnTo>
                  <a:lnTo>
                    <a:pt x="2231" y="980"/>
                  </a:lnTo>
                  <a:lnTo>
                    <a:pt x="2297" y="956"/>
                  </a:lnTo>
                  <a:lnTo>
                    <a:pt x="2364" y="932"/>
                  </a:lnTo>
                  <a:lnTo>
                    <a:pt x="2432" y="908"/>
                  </a:lnTo>
                  <a:lnTo>
                    <a:pt x="2501" y="885"/>
                  </a:lnTo>
                  <a:lnTo>
                    <a:pt x="2570" y="862"/>
                  </a:lnTo>
                  <a:lnTo>
                    <a:pt x="2641" y="840"/>
                  </a:lnTo>
                  <a:lnTo>
                    <a:pt x="2712" y="818"/>
                  </a:lnTo>
                  <a:lnTo>
                    <a:pt x="2856" y="774"/>
                  </a:lnTo>
                  <a:lnTo>
                    <a:pt x="3003" y="730"/>
                  </a:lnTo>
                  <a:lnTo>
                    <a:pt x="3154" y="689"/>
                  </a:lnTo>
                  <a:lnTo>
                    <a:pt x="3307" y="648"/>
                  </a:lnTo>
                  <a:lnTo>
                    <a:pt x="3464" y="610"/>
                  </a:lnTo>
                  <a:lnTo>
                    <a:pt x="3623" y="571"/>
                  </a:lnTo>
                  <a:lnTo>
                    <a:pt x="3785" y="535"/>
                  </a:lnTo>
                  <a:lnTo>
                    <a:pt x="3950" y="500"/>
                  </a:lnTo>
                  <a:lnTo>
                    <a:pt x="4117" y="466"/>
                  </a:lnTo>
                  <a:lnTo>
                    <a:pt x="4288" y="433"/>
                  </a:lnTo>
                  <a:lnTo>
                    <a:pt x="4459" y="402"/>
                  </a:lnTo>
                  <a:lnTo>
                    <a:pt x="4635" y="372"/>
                  </a:lnTo>
                  <a:lnTo>
                    <a:pt x="4812" y="344"/>
                  </a:lnTo>
                  <a:lnTo>
                    <a:pt x="4992" y="316"/>
                  </a:lnTo>
                  <a:lnTo>
                    <a:pt x="5173" y="291"/>
                  </a:lnTo>
                  <a:lnTo>
                    <a:pt x="5357" y="267"/>
                  </a:lnTo>
                  <a:lnTo>
                    <a:pt x="5543" y="245"/>
                  </a:lnTo>
                  <a:lnTo>
                    <a:pt x="5731" y="223"/>
                  </a:lnTo>
                  <a:lnTo>
                    <a:pt x="5922" y="204"/>
                  </a:lnTo>
                  <a:lnTo>
                    <a:pt x="6114" y="187"/>
                  </a:lnTo>
                  <a:lnTo>
                    <a:pt x="6308" y="170"/>
                  </a:lnTo>
                  <a:lnTo>
                    <a:pt x="6503" y="155"/>
                  </a:lnTo>
                  <a:lnTo>
                    <a:pt x="6702" y="142"/>
                  </a:lnTo>
                  <a:lnTo>
                    <a:pt x="6901" y="130"/>
                  </a:lnTo>
                  <a:lnTo>
                    <a:pt x="7102" y="121"/>
                  </a:lnTo>
                  <a:lnTo>
                    <a:pt x="7304" y="113"/>
                  </a:lnTo>
                  <a:lnTo>
                    <a:pt x="7508" y="107"/>
                  </a:lnTo>
                  <a:lnTo>
                    <a:pt x="7713" y="103"/>
                  </a:lnTo>
                  <a:lnTo>
                    <a:pt x="7920" y="100"/>
                  </a:lnTo>
                  <a:lnTo>
                    <a:pt x="8128" y="99"/>
                  </a:lnTo>
                  <a:lnTo>
                    <a:pt x="8134" y="99"/>
                  </a:lnTo>
                  <a:lnTo>
                    <a:pt x="8139" y="98"/>
                  </a:lnTo>
                  <a:lnTo>
                    <a:pt x="8145" y="97"/>
                  </a:lnTo>
                  <a:lnTo>
                    <a:pt x="8149" y="95"/>
                  </a:lnTo>
                  <a:lnTo>
                    <a:pt x="8154" y="93"/>
                  </a:lnTo>
                  <a:lnTo>
                    <a:pt x="8158" y="90"/>
                  </a:lnTo>
                  <a:lnTo>
                    <a:pt x="8162" y="87"/>
                  </a:lnTo>
                  <a:lnTo>
                    <a:pt x="8166" y="84"/>
                  </a:lnTo>
                  <a:lnTo>
                    <a:pt x="8171" y="76"/>
                  </a:lnTo>
                  <a:lnTo>
                    <a:pt x="8175" y="67"/>
                  </a:lnTo>
                  <a:lnTo>
                    <a:pt x="8177" y="59"/>
                  </a:lnTo>
                  <a:lnTo>
                    <a:pt x="8178" y="50"/>
                  </a:lnTo>
                  <a:lnTo>
                    <a:pt x="8177" y="41"/>
                  </a:lnTo>
                  <a:lnTo>
                    <a:pt x="8175" y="32"/>
                  </a:lnTo>
                  <a:lnTo>
                    <a:pt x="8171" y="23"/>
                  </a:lnTo>
                  <a:lnTo>
                    <a:pt x="8166" y="15"/>
                  </a:lnTo>
                  <a:lnTo>
                    <a:pt x="8162" y="12"/>
                  </a:lnTo>
                  <a:lnTo>
                    <a:pt x="8158" y="9"/>
                  </a:lnTo>
                  <a:lnTo>
                    <a:pt x="8154" y="6"/>
                  </a:lnTo>
                  <a:lnTo>
                    <a:pt x="8149" y="4"/>
                  </a:lnTo>
                  <a:lnTo>
                    <a:pt x="8145" y="2"/>
                  </a:lnTo>
                  <a:lnTo>
                    <a:pt x="8139" y="1"/>
                  </a:lnTo>
                  <a:lnTo>
                    <a:pt x="8134" y="0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D98E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45" name="Freeform 55"/>
            <p:cNvSpPr>
              <a:spLocks/>
            </p:cNvSpPr>
            <p:nvPr/>
          </p:nvSpPr>
          <p:spPr bwMode="auto">
            <a:xfrm>
              <a:off x="2088" y="1600"/>
              <a:ext cx="254" cy="88"/>
            </a:xfrm>
            <a:custGeom>
              <a:avLst/>
              <a:gdLst>
                <a:gd name="T0" fmla="*/ 0 w 8128"/>
                <a:gd name="T1" fmla="*/ 0 h 2822"/>
                <a:gd name="T2" fmla="*/ 0 w 8128"/>
                <a:gd name="T3" fmla="*/ 0 h 2822"/>
                <a:gd name="T4" fmla="*/ 0 w 8128"/>
                <a:gd name="T5" fmla="*/ 0 h 2822"/>
                <a:gd name="T6" fmla="*/ 0 w 8128"/>
                <a:gd name="T7" fmla="*/ 0 h 2822"/>
                <a:gd name="T8" fmla="*/ 0 w 8128"/>
                <a:gd name="T9" fmla="*/ 0 h 2822"/>
                <a:gd name="T10" fmla="*/ 0 w 8128"/>
                <a:gd name="T11" fmla="*/ 0 h 2822"/>
                <a:gd name="T12" fmla="*/ 0 w 8128"/>
                <a:gd name="T13" fmla="*/ 0 h 2822"/>
                <a:gd name="T14" fmla="*/ 0 w 8128"/>
                <a:gd name="T15" fmla="*/ 0 h 2822"/>
                <a:gd name="T16" fmla="*/ 0 w 8128"/>
                <a:gd name="T17" fmla="*/ 0 h 2822"/>
                <a:gd name="T18" fmla="*/ 0 w 8128"/>
                <a:gd name="T19" fmla="*/ 0 h 2822"/>
                <a:gd name="T20" fmla="*/ 0 w 8128"/>
                <a:gd name="T21" fmla="*/ 0 h 2822"/>
                <a:gd name="T22" fmla="*/ 0 w 8128"/>
                <a:gd name="T23" fmla="*/ 0 h 2822"/>
                <a:gd name="T24" fmla="*/ 0 w 8128"/>
                <a:gd name="T25" fmla="*/ 0 h 2822"/>
                <a:gd name="T26" fmla="*/ 0 w 8128"/>
                <a:gd name="T27" fmla="*/ 0 h 2822"/>
                <a:gd name="T28" fmla="*/ 0 w 8128"/>
                <a:gd name="T29" fmla="*/ 0 h 2822"/>
                <a:gd name="T30" fmla="*/ 0 w 8128"/>
                <a:gd name="T31" fmla="*/ 0 h 2822"/>
                <a:gd name="T32" fmla="*/ 0 w 8128"/>
                <a:gd name="T33" fmla="*/ 0 h 2822"/>
                <a:gd name="T34" fmla="*/ 0 w 8128"/>
                <a:gd name="T35" fmla="*/ 0 h 2822"/>
                <a:gd name="T36" fmla="*/ 0 w 8128"/>
                <a:gd name="T37" fmla="*/ 0 h 2822"/>
                <a:gd name="T38" fmla="*/ 0 w 8128"/>
                <a:gd name="T39" fmla="*/ 0 h 2822"/>
                <a:gd name="T40" fmla="*/ 0 w 8128"/>
                <a:gd name="T41" fmla="*/ 0 h 2822"/>
                <a:gd name="T42" fmla="*/ 0 w 8128"/>
                <a:gd name="T43" fmla="*/ 0 h 2822"/>
                <a:gd name="T44" fmla="*/ 0 w 8128"/>
                <a:gd name="T45" fmla="*/ 0 h 2822"/>
                <a:gd name="T46" fmla="*/ 0 w 8128"/>
                <a:gd name="T47" fmla="*/ 0 h 2822"/>
                <a:gd name="T48" fmla="*/ 0 w 8128"/>
                <a:gd name="T49" fmla="*/ 0 h 2822"/>
                <a:gd name="T50" fmla="*/ 0 w 8128"/>
                <a:gd name="T51" fmla="*/ 0 h 2822"/>
                <a:gd name="T52" fmla="*/ 0 w 8128"/>
                <a:gd name="T53" fmla="*/ 0 h 2822"/>
                <a:gd name="T54" fmla="*/ 0 w 8128"/>
                <a:gd name="T55" fmla="*/ 0 h 2822"/>
                <a:gd name="T56" fmla="*/ 0 w 8128"/>
                <a:gd name="T57" fmla="*/ 0 h 2822"/>
                <a:gd name="T58" fmla="*/ 0 w 8128"/>
                <a:gd name="T59" fmla="*/ 0 h 2822"/>
                <a:gd name="T60" fmla="*/ 0 w 8128"/>
                <a:gd name="T61" fmla="*/ 0 h 2822"/>
                <a:gd name="T62" fmla="*/ 0 w 8128"/>
                <a:gd name="T63" fmla="*/ 0 h 2822"/>
                <a:gd name="T64" fmla="*/ 0 w 8128"/>
                <a:gd name="T65" fmla="*/ 0 h 2822"/>
                <a:gd name="T66" fmla="*/ 0 w 8128"/>
                <a:gd name="T67" fmla="*/ 0 h 2822"/>
                <a:gd name="T68" fmla="*/ 0 w 8128"/>
                <a:gd name="T69" fmla="*/ 0 h 2822"/>
                <a:gd name="T70" fmla="*/ 0 w 8128"/>
                <a:gd name="T71" fmla="*/ 0 h 2822"/>
                <a:gd name="T72" fmla="*/ 0 w 8128"/>
                <a:gd name="T73" fmla="*/ 0 h 2822"/>
                <a:gd name="T74" fmla="*/ 0 w 8128"/>
                <a:gd name="T75" fmla="*/ 0 h 2822"/>
                <a:gd name="T76" fmla="*/ 0 w 8128"/>
                <a:gd name="T77" fmla="*/ 0 h 2822"/>
                <a:gd name="T78" fmla="*/ 0 w 8128"/>
                <a:gd name="T79" fmla="*/ 0 h 2822"/>
                <a:gd name="T80" fmla="*/ 0 w 8128"/>
                <a:gd name="T81" fmla="*/ 0 h 2822"/>
                <a:gd name="T82" fmla="*/ 0 w 8128"/>
                <a:gd name="T83" fmla="*/ 0 h 2822"/>
                <a:gd name="T84" fmla="*/ 0 w 8128"/>
                <a:gd name="T85" fmla="*/ 0 h 2822"/>
                <a:gd name="T86" fmla="*/ 0 w 8128"/>
                <a:gd name="T87" fmla="*/ 0 h 2822"/>
                <a:gd name="T88" fmla="*/ 0 w 8128"/>
                <a:gd name="T89" fmla="*/ 0 h 2822"/>
                <a:gd name="T90" fmla="*/ 0 w 8128"/>
                <a:gd name="T91" fmla="*/ 0 h 2822"/>
                <a:gd name="T92" fmla="*/ 0 w 8128"/>
                <a:gd name="T93" fmla="*/ 0 h 2822"/>
                <a:gd name="T94" fmla="*/ 0 w 8128"/>
                <a:gd name="T95" fmla="*/ 0 h 2822"/>
                <a:gd name="T96" fmla="*/ 0 w 8128"/>
                <a:gd name="T97" fmla="*/ 0 h 28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128"/>
                <a:gd name="T148" fmla="*/ 0 h 2822"/>
                <a:gd name="T149" fmla="*/ 8128 w 8128"/>
                <a:gd name="T150" fmla="*/ 2822 h 282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128" h="2822">
                  <a:moveTo>
                    <a:pt x="8128" y="2822"/>
                  </a:moveTo>
                  <a:lnTo>
                    <a:pt x="8127" y="2784"/>
                  </a:lnTo>
                  <a:lnTo>
                    <a:pt x="8125" y="2746"/>
                  </a:lnTo>
                  <a:lnTo>
                    <a:pt x="8122" y="2710"/>
                  </a:lnTo>
                  <a:lnTo>
                    <a:pt x="8117" y="2672"/>
                  </a:lnTo>
                  <a:lnTo>
                    <a:pt x="8111" y="2635"/>
                  </a:lnTo>
                  <a:lnTo>
                    <a:pt x="8103" y="2597"/>
                  </a:lnTo>
                  <a:lnTo>
                    <a:pt x="8094" y="2561"/>
                  </a:lnTo>
                  <a:lnTo>
                    <a:pt x="8084" y="2524"/>
                  </a:lnTo>
                  <a:lnTo>
                    <a:pt x="8072" y="2488"/>
                  </a:lnTo>
                  <a:lnTo>
                    <a:pt x="8060" y="2452"/>
                  </a:lnTo>
                  <a:lnTo>
                    <a:pt x="8046" y="2416"/>
                  </a:lnTo>
                  <a:lnTo>
                    <a:pt x="8030" y="2379"/>
                  </a:lnTo>
                  <a:lnTo>
                    <a:pt x="8014" y="2344"/>
                  </a:lnTo>
                  <a:lnTo>
                    <a:pt x="7996" y="2308"/>
                  </a:lnTo>
                  <a:lnTo>
                    <a:pt x="7977" y="2273"/>
                  </a:lnTo>
                  <a:lnTo>
                    <a:pt x="7956" y="2238"/>
                  </a:lnTo>
                  <a:lnTo>
                    <a:pt x="7935" y="2203"/>
                  </a:lnTo>
                  <a:lnTo>
                    <a:pt x="7913" y="2168"/>
                  </a:lnTo>
                  <a:lnTo>
                    <a:pt x="7888" y="2134"/>
                  </a:lnTo>
                  <a:lnTo>
                    <a:pt x="7864" y="2099"/>
                  </a:lnTo>
                  <a:lnTo>
                    <a:pt x="7837" y="2065"/>
                  </a:lnTo>
                  <a:lnTo>
                    <a:pt x="7810" y="2032"/>
                  </a:lnTo>
                  <a:lnTo>
                    <a:pt x="7782" y="1998"/>
                  </a:lnTo>
                  <a:lnTo>
                    <a:pt x="7752" y="1964"/>
                  </a:lnTo>
                  <a:lnTo>
                    <a:pt x="7721" y="1931"/>
                  </a:lnTo>
                  <a:lnTo>
                    <a:pt x="7689" y="1898"/>
                  </a:lnTo>
                  <a:lnTo>
                    <a:pt x="7656" y="1866"/>
                  </a:lnTo>
                  <a:lnTo>
                    <a:pt x="7622" y="1833"/>
                  </a:lnTo>
                  <a:lnTo>
                    <a:pt x="7586" y="1800"/>
                  </a:lnTo>
                  <a:lnTo>
                    <a:pt x="7550" y="1769"/>
                  </a:lnTo>
                  <a:lnTo>
                    <a:pt x="7512" y="1736"/>
                  </a:lnTo>
                  <a:lnTo>
                    <a:pt x="7475" y="1704"/>
                  </a:lnTo>
                  <a:lnTo>
                    <a:pt x="7435" y="1673"/>
                  </a:lnTo>
                  <a:lnTo>
                    <a:pt x="7394" y="1641"/>
                  </a:lnTo>
                  <a:lnTo>
                    <a:pt x="7353" y="1611"/>
                  </a:lnTo>
                  <a:lnTo>
                    <a:pt x="7310" y="1580"/>
                  </a:lnTo>
                  <a:lnTo>
                    <a:pt x="7266" y="1550"/>
                  </a:lnTo>
                  <a:lnTo>
                    <a:pt x="7222" y="1519"/>
                  </a:lnTo>
                  <a:lnTo>
                    <a:pt x="7176" y="1489"/>
                  </a:lnTo>
                  <a:lnTo>
                    <a:pt x="7129" y="1459"/>
                  </a:lnTo>
                  <a:lnTo>
                    <a:pt x="7082" y="1429"/>
                  </a:lnTo>
                  <a:lnTo>
                    <a:pt x="7033" y="1400"/>
                  </a:lnTo>
                  <a:lnTo>
                    <a:pt x="6983" y="1371"/>
                  </a:lnTo>
                  <a:lnTo>
                    <a:pt x="6932" y="1342"/>
                  </a:lnTo>
                  <a:lnTo>
                    <a:pt x="6881" y="1313"/>
                  </a:lnTo>
                  <a:lnTo>
                    <a:pt x="6829" y="1284"/>
                  </a:lnTo>
                  <a:lnTo>
                    <a:pt x="6775" y="1256"/>
                  </a:lnTo>
                  <a:lnTo>
                    <a:pt x="6721" y="1228"/>
                  </a:lnTo>
                  <a:lnTo>
                    <a:pt x="6665" y="1200"/>
                  </a:lnTo>
                  <a:lnTo>
                    <a:pt x="6609" y="1172"/>
                  </a:lnTo>
                  <a:lnTo>
                    <a:pt x="6551" y="1146"/>
                  </a:lnTo>
                  <a:lnTo>
                    <a:pt x="6493" y="1118"/>
                  </a:lnTo>
                  <a:lnTo>
                    <a:pt x="6434" y="1092"/>
                  </a:lnTo>
                  <a:lnTo>
                    <a:pt x="6374" y="1065"/>
                  </a:lnTo>
                  <a:lnTo>
                    <a:pt x="6313" y="1039"/>
                  </a:lnTo>
                  <a:lnTo>
                    <a:pt x="6251" y="1013"/>
                  </a:lnTo>
                  <a:lnTo>
                    <a:pt x="6189" y="988"/>
                  </a:lnTo>
                  <a:lnTo>
                    <a:pt x="6125" y="962"/>
                  </a:lnTo>
                  <a:lnTo>
                    <a:pt x="6061" y="937"/>
                  </a:lnTo>
                  <a:lnTo>
                    <a:pt x="5996" y="911"/>
                  </a:lnTo>
                  <a:lnTo>
                    <a:pt x="5930" y="887"/>
                  </a:lnTo>
                  <a:lnTo>
                    <a:pt x="5863" y="863"/>
                  </a:lnTo>
                  <a:lnTo>
                    <a:pt x="5796" y="839"/>
                  </a:lnTo>
                  <a:lnTo>
                    <a:pt x="5727" y="815"/>
                  </a:lnTo>
                  <a:lnTo>
                    <a:pt x="5658" y="792"/>
                  </a:lnTo>
                  <a:lnTo>
                    <a:pt x="5588" y="769"/>
                  </a:lnTo>
                  <a:lnTo>
                    <a:pt x="5517" y="745"/>
                  </a:lnTo>
                  <a:lnTo>
                    <a:pt x="5446" y="723"/>
                  </a:lnTo>
                  <a:lnTo>
                    <a:pt x="5299" y="679"/>
                  </a:lnTo>
                  <a:lnTo>
                    <a:pt x="5151" y="635"/>
                  </a:lnTo>
                  <a:lnTo>
                    <a:pt x="5000" y="593"/>
                  </a:lnTo>
                  <a:lnTo>
                    <a:pt x="4844" y="553"/>
                  </a:lnTo>
                  <a:lnTo>
                    <a:pt x="4687" y="514"/>
                  </a:lnTo>
                  <a:lnTo>
                    <a:pt x="4527" y="475"/>
                  </a:lnTo>
                  <a:lnTo>
                    <a:pt x="4364" y="438"/>
                  </a:lnTo>
                  <a:lnTo>
                    <a:pt x="4198" y="403"/>
                  </a:lnTo>
                  <a:lnTo>
                    <a:pt x="4029" y="368"/>
                  </a:lnTo>
                  <a:lnTo>
                    <a:pt x="3859" y="335"/>
                  </a:lnTo>
                  <a:lnTo>
                    <a:pt x="3685" y="304"/>
                  </a:lnTo>
                  <a:lnTo>
                    <a:pt x="3509" y="274"/>
                  </a:lnTo>
                  <a:lnTo>
                    <a:pt x="3331" y="246"/>
                  </a:lnTo>
                  <a:lnTo>
                    <a:pt x="3151" y="218"/>
                  </a:lnTo>
                  <a:lnTo>
                    <a:pt x="2968" y="193"/>
                  </a:lnTo>
                  <a:lnTo>
                    <a:pt x="2783" y="169"/>
                  </a:lnTo>
                  <a:lnTo>
                    <a:pt x="2596" y="146"/>
                  </a:lnTo>
                  <a:lnTo>
                    <a:pt x="2407" y="125"/>
                  </a:lnTo>
                  <a:lnTo>
                    <a:pt x="2216" y="106"/>
                  </a:lnTo>
                  <a:lnTo>
                    <a:pt x="2023" y="88"/>
                  </a:lnTo>
                  <a:lnTo>
                    <a:pt x="1828" y="71"/>
                  </a:lnTo>
                  <a:lnTo>
                    <a:pt x="1631" y="57"/>
                  </a:lnTo>
                  <a:lnTo>
                    <a:pt x="1433" y="44"/>
                  </a:lnTo>
                  <a:lnTo>
                    <a:pt x="1232" y="33"/>
                  </a:lnTo>
                  <a:lnTo>
                    <a:pt x="1030" y="22"/>
                  </a:lnTo>
                  <a:lnTo>
                    <a:pt x="827" y="14"/>
                  </a:lnTo>
                  <a:lnTo>
                    <a:pt x="623" y="8"/>
                  </a:lnTo>
                  <a:lnTo>
                    <a:pt x="417" y="4"/>
                  </a:lnTo>
                  <a:lnTo>
                    <a:pt x="209" y="1"/>
                  </a:lnTo>
                  <a:lnTo>
                    <a:pt x="0" y="0"/>
                  </a:lnTo>
                  <a:lnTo>
                    <a:pt x="0" y="99"/>
                  </a:lnTo>
                  <a:lnTo>
                    <a:pt x="208" y="100"/>
                  </a:lnTo>
                  <a:lnTo>
                    <a:pt x="415" y="103"/>
                  </a:lnTo>
                  <a:lnTo>
                    <a:pt x="620" y="107"/>
                  </a:lnTo>
                  <a:lnTo>
                    <a:pt x="824" y="113"/>
                  </a:lnTo>
                  <a:lnTo>
                    <a:pt x="1026" y="121"/>
                  </a:lnTo>
                  <a:lnTo>
                    <a:pt x="1227" y="130"/>
                  </a:lnTo>
                  <a:lnTo>
                    <a:pt x="1426" y="142"/>
                  </a:lnTo>
                  <a:lnTo>
                    <a:pt x="1625" y="155"/>
                  </a:lnTo>
                  <a:lnTo>
                    <a:pt x="1820" y="170"/>
                  </a:lnTo>
                  <a:lnTo>
                    <a:pt x="2014" y="187"/>
                  </a:lnTo>
                  <a:lnTo>
                    <a:pt x="2206" y="204"/>
                  </a:lnTo>
                  <a:lnTo>
                    <a:pt x="2397" y="223"/>
                  </a:lnTo>
                  <a:lnTo>
                    <a:pt x="2585" y="245"/>
                  </a:lnTo>
                  <a:lnTo>
                    <a:pt x="2771" y="267"/>
                  </a:lnTo>
                  <a:lnTo>
                    <a:pt x="2955" y="291"/>
                  </a:lnTo>
                  <a:lnTo>
                    <a:pt x="3136" y="316"/>
                  </a:lnTo>
                  <a:lnTo>
                    <a:pt x="3316" y="344"/>
                  </a:lnTo>
                  <a:lnTo>
                    <a:pt x="3493" y="372"/>
                  </a:lnTo>
                  <a:lnTo>
                    <a:pt x="3669" y="402"/>
                  </a:lnTo>
                  <a:lnTo>
                    <a:pt x="3840" y="433"/>
                  </a:lnTo>
                  <a:lnTo>
                    <a:pt x="4011" y="466"/>
                  </a:lnTo>
                  <a:lnTo>
                    <a:pt x="4178" y="500"/>
                  </a:lnTo>
                  <a:lnTo>
                    <a:pt x="4342" y="535"/>
                  </a:lnTo>
                  <a:lnTo>
                    <a:pt x="4505" y="571"/>
                  </a:lnTo>
                  <a:lnTo>
                    <a:pt x="4664" y="610"/>
                  </a:lnTo>
                  <a:lnTo>
                    <a:pt x="4821" y="648"/>
                  </a:lnTo>
                  <a:lnTo>
                    <a:pt x="4974" y="689"/>
                  </a:lnTo>
                  <a:lnTo>
                    <a:pt x="5125" y="730"/>
                  </a:lnTo>
                  <a:lnTo>
                    <a:pt x="5272" y="774"/>
                  </a:lnTo>
                  <a:lnTo>
                    <a:pt x="5416" y="818"/>
                  </a:lnTo>
                  <a:lnTo>
                    <a:pt x="5487" y="840"/>
                  </a:lnTo>
                  <a:lnTo>
                    <a:pt x="5558" y="862"/>
                  </a:lnTo>
                  <a:lnTo>
                    <a:pt x="5627" y="885"/>
                  </a:lnTo>
                  <a:lnTo>
                    <a:pt x="5696" y="908"/>
                  </a:lnTo>
                  <a:lnTo>
                    <a:pt x="5764" y="932"/>
                  </a:lnTo>
                  <a:lnTo>
                    <a:pt x="5831" y="956"/>
                  </a:lnTo>
                  <a:lnTo>
                    <a:pt x="5897" y="980"/>
                  </a:lnTo>
                  <a:lnTo>
                    <a:pt x="5962" y="1004"/>
                  </a:lnTo>
                  <a:lnTo>
                    <a:pt x="6026" y="1029"/>
                  </a:lnTo>
                  <a:lnTo>
                    <a:pt x="6090" y="1054"/>
                  </a:lnTo>
                  <a:lnTo>
                    <a:pt x="6153" y="1079"/>
                  </a:lnTo>
                  <a:lnTo>
                    <a:pt x="6215" y="1104"/>
                  </a:lnTo>
                  <a:lnTo>
                    <a:pt x="6275" y="1130"/>
                  </a:lnTo>
                  <a:lnTo>
                    <a:pt x="6335" y="1156"/>
                  </a:lnTo>
                  <a:lnTo>
                    <a:pt x="6395" y="1182"/>
                  </a:lnTo>
                  <a:lnTo>
                    <a:pt x="6453" y="1208"/>
                  </a:lnTo>
                  <a:lnTo>
                    <a:pt x="6510" y="1235"/>
                  </a:lnTo>
                  <a:lnTo>
                    <a:pt x="6566" y="1262"/>
                  </a:lnTo>
                  <a:lnTo>
                    <a:pt x="6621" y="1289"/>
                  </a:lnTo>
                  <a:lnTo>
                    <a:pt x="6676" y="1316"/>
                  </a:lnTo>
                  <a:lnTo>
                    <a:pt x="6730" y="1344"/>
                  </a:lnTo>
                  <a:lnTo>
                    <a:pt x="6782" y="1371"/>
                  </a:lnTo>
                  <a:lnTo>
                    <a:pt x="6834" y="1400"/>
                  </a:lnTo>
                  <a:lnTo>
                    <a:pt x="6884" y="1428"/>
                  </a:lnTo>
                  <a:lnTo>
                    <a:pt x="6934" y="1456"/>
                  </a:lnTo>
                  <a:lnTo>
                    <a:pt x="6983" y="1485"/>
                  </a:lnTo>
                  <a:lnTo>
                    <a:pt x="7031" y="1514"/>
                  </a:lnTo>
                  <a:lnTo>
                    <a:pt x="7076" y="1542"/>
                  </a:lnTo>
                  <a:lnTo>
                    <a:pt x="7122" y="1572"/>
                  </a:lnTo>
                  <a:lnTo>
                    <a:pt x="7167" y="1602"/>
                  </a:lnTo>
                  <a:lnTo>
                    <a:pt x="7211" y="1631"/>
                  </a:lnTo>
                  <a:lnTo>
                    <a:pt x="7253" y="1661"/>
                  </a:lnTo>
                  <a:lnTo>
                    <a:pt x="7295" y="1690"/>
                  </a:lnTo>
                  <a:lnTo>
                    <a:pt x="7335" y="1721"/>
                  </a:lnTo>
                  <a:lnTo>
                    <a:pt x="7374" y="1751"/>
                  </a:lnTo>
                  <a:lnTo>
                    <a:pt x="7413" y="1782"/>
                  </a:lnTo>
                  <a:lnTo>
                    <a:pt x="7449" y="1813"/>
                  </a:lnTo>
                  <a:lnTo>
                    <a:pt x="7486" y="1843"/>
                  </a:lnTo>
                  <a:lnTo>
                    <a:pt x="7520" y="1874"/>
                  </a:lnTo>
                  <a:lnTo>
                    <a:pt x="7555" y="1905"/>
                  </a:lnTo>
                  <a:lnTo>
                    <a:pt x="7587" y="1936"/>
                  </a:lnTo>
                  <a:lnTo>
                    <a:pt x="7619" y="1967"/>
                  </a:lnTo>
                  <a:lnTo>
                    <a:pt x="7649" y="1999"/>
                  </a:lnTo>
                  <a:lnTo>
                    <a:pt x="7679" y="2031"/>
                  </a:lnTo>
                  <a:lnTo>
                    <a:pt x="7707" y="2063"/>
                  </a:lnTo>
                  <a:lnTo>
                    <a:pt x="7734" y="2095"/>
                  </a:lnTo>
                  <a:lnTo>
                    <a:pt x="7760" y="2127"/>
                  </a:lnTo>
                  <a:lnTo>
                    <a:pt x="7785" y="2159"/>
                  </a:lnTo>
                  <a:lnTo>
                    <a:pt x="7808" y="2191"/>
                  </a:lnTo>
                  <a:lnTo>
                    <a:pt x="7830" y="2223"/>
                  </a:lnTo>
                  <a:lnTo>
                    <a:pt x="7853" y="2256"/>
                  </a:lnTo>
                  <a:lnTo>
                    <a:pt x="7872" y="2289"/>
                  </a:lnTo>
                  <a:lnTo>
                    <a:pt x="7891" y="2321"/>
                  </a:lnTo>
                  <a:lnTo>
                    <a:pt x="7909" y="2354"/>
                  </a:lnTo>
                  <a:lnTo>
                    <a:pt x="7925" y="2386"/>
                  </a:lnTo>
                  <a:lnTo>
                    <a:pt x="7941" y="2420"/>
                  </a:lnTo>
                  <a:lnTo>
                    <a:pt x="7954" y="2453"/>
                  </a:lnTo>
                  <a:lnTo>
                    <a:pt x="7967" y="2486"/>
                  </a:lnTo>
                  <a:lnTo>
                    <a:pt x="7980" y="2519"/>
                  </a:lnTo>
                  <a:lnTo>
                    <a:pt x="7990" y="2553"/>
                  </a:lnTo>
                  <a:lnTo>
                    <a:pt x="7999" y="2586"/>
                  </a:lnTo>
                  <a:lnTo>
                    <a:pt x="8007" y="2619"/>
                  </a:lnTo>
                  <a:lnTo>
                    <a:pt x="8014" y="2653"/>
                  </a:lnTo>
                  <a:lnTo>
                    <a:pt x="8019" y="2686"/>
                  </a:lnTo>
                  <a:lnTo>
                    <a:pt x="8023" y="2720"/>
                  </a:lnTo>
                  <a:lnTo>
                    <a:pt x="8026" y="2753"/>
                  </a:lnTo>
                  <a:lnTo>
                    <a:pt x="8028" y="2788"/>
                  </a:lnTo>
                  <a:lnTo>
                    <a:pt x="8029" y="2822"/>
                  </a:lnTo>
                  <a:lnTo>
                    <a:pt x="8128" y="2822"/>
                  </a:lnTo>
                  <a:close/>
                </a:path>
              </a:pathLst>
            </a:custGeom>
            <a:solidFill>
              <a:srgbClr val="D98E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46" name="Rectangle 56"/>
            <p:cNvSpPr>
              <a:spLocks noChangeArrowheads="1"/>
            </p:cNvSpPr>
            <p:nvPr/>
          </p:nvSpPr>
          <p:spPr bwMode="auto">
            <a:xfrm>
              <a:off x="1834" y="1689"/>
              <a:ext cx="4" cy="62"/>
            </a:xfrm>
            <a:prstGeom prst="rect">
              <a:avLst/>
            </a:prstGeom>
            <a:solidFill>
              <a:srgbClr val="D98E9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47" name="Rectangle 57"/>
            <p:cNvSpPr>
              <a:spLocks noChangeArrowheads="1"/>
            </p:cNvSpPr>
            <p:nvPr/>
          </p:nvSpPr>
          <p:spPr bwMode="auto">
            <a:xfrm>
              <a:off x="2338" y="1689"/>
              <a:ext cx="4" cy="62"/>
            </a:xfrm>
            <a:prstGeom prst="rect">
              <a:avLst/>
            </a:prstGeom>
            <a:solidFill>
              <a:srgbClr val="D98E9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48" name="Freeform 58"/>
            <p:cNvSpPr>
              <a:spLocks/>
            </p:cNvSpPr>
            <p:nvPr/>
          </p:nvSpPr>
          <p:spPr bwMode="auto">
            <a:xfrm>
              <a:off x="1972" y="1655"/>
              <a:ext cx="2" cy="3"/>
            </a:xfrm>
            <a:custGeom>
              <a:avLst/>
              <a:gdLst>
                <a:gd name="T0" fmla="*/ 0 w 69"/>
                <a:gd name="T1" fmla="*/ 0 h 96"/>
                <a:gd name="T2" fmla="*/ 0 w 69"/>
                <a:gd name="T3" fmla="*/ 0 h 96"/>
                <a:gd name="T4" fmla="*/ 0 w 69"/>
                <a:gd name="T5" fmla="*/ 0 h 96"/>
                <a:gd name="T6" fmla="*/ 0 w 69"/>
                <a:gd name="T7" fmla="*/ 0 h 96"/>
                <a:gd name="T8" fmla="*/ 0 w 69"/>
                <a:gd name="T9" fmla="*/ 0 h 96"/>
                <a:gd name="T10" fmla="*/ 0 w 69"/>
                <a:gd name="T11" fmla="*/ 0 h 96"/>
                <a:gd name="T12" fmla="*/ 0 w 69"/>
                <a:gd name="T13" fmla="*/ 0 h 96"/>
                <a:gd name="T14" fmla="*/ 0 w 69"/>
                <a:gd name="T15" fmla="*/ 0 h 96"/>
                <a:gd name="T16" fmla="*/ 0 w 69"/>
                <a:gd name="T17" fmla="*/ 0 h 96"/>
                <a:gd name="T18" fmla="*/ 0 w 69"/>
                <a:gd name="T19" fmla="*/ 0 h 96"/>
                <a:gd name="T20" fmla="*/ 0 w 69"/>
                <a:gd name="T21" fmla="*/ 0 h 96"/>
                <a:gd name="T22" fmla="*/ 0 w 69"/>
                <a:gd name="T23" fmla="*/ 0 h 96"/>
                <a:gd name="T24" fmla="*/ 0 w 69"/>
                <a:gd name="T25" fmla="*/ 0 h 96"/>
                <a:gd name="T26" fmla="*/ 0 w 69"/>
                <a:gd name="T27" fmla="*/ 0 h 96"/>
                <a:gd name="T28" fmla="*/ 0 w 69"/>
                <a:gd name="T29" fmla="*/ 0 h 96"/>
                <a:gd name="T30" fmla="*/ 0 w 69"/>
                <a:gd name="T31" fmla="*/ 0 h 96"/>
                <a:gd name="T32" fmla="*/ 0 w 69"/>
                <a:gd name="T33" fmla="*/ 0 h 96"/>
                <a:gd name="T34" fmla="*/ 0 w 69"/>
                <a:gd name="T35" fmla="*/ 0 h 96"/>
                <a:gd name="T36" fmla="*/ 0 w 69"/>
                <a:gd name="T37" fmla="*/ 0 h 96"/>
                <a:gd name="T38" fmla="*/ 0 w 69"/>
                <a:gd name="T39" fmla="*/ 0 h 96"/>
                <a:gd name="T40" fmla="*/ 0 w 69"/>
                <a:gd name="T41" fmla="*/ 0 h 96"/>
                <a:gd name="T42" fmla="*/ 0 w 69"/>
                <a:gd name="T43" fmla="*/ 0 h 96"/>
                <a:gd name="T44" fmla="*/ 0 w 69"/>
                <a:gd name="T45" fmla="*/ 0 h 96"/>
                <a:gd name="T46" fmla="*/ 0 w 69"/>
                <a:gd name="T47" fmla="*/ 0 h 96"/>
                <a:gd name="T48" fmla="*/ 0 w 69"/>
                <a:gd name="T49" fmla="*/ 0 h 96"/>
                <a:gd name="T50" fmla="*/ 0 w 69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6"/>
                <a:gd name="T80" fmla="*/ 69 w 69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6">
                  <a:moveTo>
                    <a:pt x="69" y="5"/>
                  </a:moveTo>
                  <a:lnTo>
                    <a:pt x="64" y="3"/>
                  </a:lnTo>
                  <a:lnTo>
                    <a:pt x="58" y="1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4" y="15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3" y="70"/>
                  </a:lnTo>
                  <a:lnTo>
                    <a:pt x="5" y="75"/>
                  </a:lnTo>
                  <a:lnTo>
                    <a:pt x="8" y="79"/>
                  </a:lnTo>
                  <a:lnTo>
                    <a:pt x="11" y="82"/>
                  </a:lnTo>
                  <a:lnTo>
                    <a:pt x="15" y="86"/>
                  </a:lnTo>
                  <a:lnTo>
                    <a:pt x="19" y="89"/>
                  </a:lnTo>
                  <a:lnTo>
                    <a:pt x="24" y="92"/>
                  </a:lnTo>
                  <a:lnTo>
                    <a:pt x="29" y="96"/>
                  </a:lnTo>
                  <a:lnTo>
                    <a:pt x="69" y="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49" name="Freeform 59"/>
            <p:cNvSpPr>
              <a:spLocks/>
            </p:cNvSpPr>
            <p:nvPr/>
          </p:nvSpPr>
          <p:spPr bwMode="auto">
            <a:xfrm>
              <a:off x="1973" y="1655"/>
              <a:ext cx="56" cy="27"/>
            </a:xfrm>
            <a:custGeom>
              <a:avLst/>
              <a:gdLst>
                <a:gd name="T0" fmla="*/ 0 w 1780"/>
                <a:gd name="T1" fmla="*/ 0 h 860"/>
                <a:gd name="T2" fmla="*/ 0 w 1780"/>
                <a:gd name="T3" fmla="*/ 0 h 860"/>
                <a:gd name="T4" fmla="*/ 0 w 1780"/>
                <a:gd name="T5" fmla="*/ 0 h 860"/>
                <a:gd name="T6" fmla="*/ 0 w 1780"/>
                <a:gd name="T7" fmla="*/ 0 h 860"/>
                <a:gd name="T8" fmla="*/ 0 w 1780"/>
                <a:gd name="T9" fmla="*/ 0 h 8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0"/>
                <a:gd name="T16" fmla="*/ 0 h 860"/>
                <a:gd name="T17" fmla="*/ 1780 w 1780"/>
                <a:gd name="T18" fmla="*/ 860 h 8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0" h="860">
                  <a:moveTo>
                    <a:pt x="1780" y="769"/>
                  </a:moveTo>
                  <a:lnTo>
                    <a:pt x="40" y="0"/>
                  </a:lnTo>
                  <a:lnTo>
                    <a:pt x="0" y="91"/>
                  </a:lnTo>
                  <a:lnTo>
                    <a:pt x="1739" y="860"/>
                  </a:lnTo>
                  <a:lnTo>
                    <a:pt x="1780" y="76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50" name="Freeform 60"/>
            <p:cNvSpPr>
              <a:spLocks/>
            </p:cNvSpPr>
            <p:nvPr/>
          </p:nvSpPr>
          <p:spPr bwMode="auto">
            <a:xfrm>
              <a:off x="2027" y="1679"/>
              <a:ext cx="3" cy="3"/>
            </a:xfrm>
            <a:custGeom>
              <a:avLst/>
              <a:gdLst>
                <a:gd name="T0" fmla="*/ 0 w 71"/>
                <a:gd name="T1" fmla="*/ 0 h 96"/>
                <a:gd name="T2" fmla="*/ 0 w 71"/>
                <a:gd name="T3" fmla="*/ 0 h 96"/>
                <a:gd name="T4" fmla="*/ 0 w 71"/>
                <a:gd name="T5" fmla="*/ 0 h 96"/>
                <a:gd name="T6" fmla="*/ 0 w 71"/>
                <a:gd name="T7" fmla="*/ 0 h 96"/>
                <a:gd name="T8" fmla="*/ 0 w 71"/>
                <a:gd name="T9" fmla="*/ 0 h 96"/>
                <a:gd name="T10" fmla="*/ 0 w 71"/>
                <a:gd name="T11" fmla="*/ 0 h 96"/>
                <a:gd name="T12" fmla="*/ 0 w 71"/>
                <a:gd name="T13" fmla="*/ 0 h 96"/>
                <a:gd name="T14" fmla="*/ 0 w 71"/>
                <a:gd name="T15" fmla="*/ 0 h 96"/>
                <a:gd name="T16" fmla="*/ 0 w 71"/>
                <a:gd name="T17" fmla="*/ 0 h 96"/>
                <a:gd name="T18" fmla="*/ 0 w 71"/>
                <a:gd name="T19" fmla="*/ 0 h 96"/>
                <a:gd name="T20" fmla="*/ 0 w 71"/>
                <a:gd name="T21" fmla="*/ 0 h 96"/>
                <a:gd name="T22" fmla="*/ 0 w 71"/>
                <a:gd name="T23" fmla="*/ 0 h 96"/>
                <a:gd name="T24" fmla="*/ 0 w 71"/>
                <a:gd name="T25" fmla="*/ 0 h 96"/>
                <a:gd name="T26" fmla="*/ 0 w 71"/>
                <a:gd name="T27" fmla="*/ 0 h 96"/>
                <a:gd name="T28" fmla="*/ 0 w 71"/>
                <a:gd name="T29" fmla="*/ 0 h 96"/>
                <a:gd name="T30" fmla="*/ 0 w 71"/>
                <a:gd name="T31" fmla="*/ 0 h 96"/>
                <a:gd name="T32" fmla="*/ 0 w 71"/>
                <a:gd name="T33" fmla="*/ 0 h 96"/>
                <a:gd name="T34" fmla="*/ 0 w 71"/>
                <a:gd name="T35" fmla="*/ 0 h 96"/>
                <a:gd name="T36" fmla="*/ 0 w 71"/>
                <a:gd name="T37" fmla="*/ 0 h 96"/>
                <a:gd name="T38" fmla="*/ 0 w 71"/>
                <a:gd name="T39" fmla="*/ 0 h 96"/>
                <a:gd name="T40" fmla="*/ 0 w 71"/>
                <a:gd name="T41" fmla="*/ 0 h 96"/>
                <a:gd name="T42" fmla="*/ 0 w 71"/>
                <a:gd name="T43" fmla="*/ 0 h 96"/>
                <a:gd name="T44" fmla="*/ 0 w 71"/>
                <a:gd name="T45" fmla="*/ 0 h 96"/>
                <a:gd name="T46" fmla="*/ 0 w 71"/>
                <a:gd name="T47" fmla="*/ 0 h 96"/>
                <a:gd name="T48" fmla="*/ 0 w 71"/>
                <a:gd name="T49" fmla="*/ 0 h 96"/>
                <a:gd name="T50" fmla="*/ 0 w 71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1"/>
                <a:gd name="T79" fmla="*/ 0 h 96"/>
                <a:gd name="T80" fmla="*/ 71 w 71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1" h="96">
                  <a:moveTo>
                    <a:pt x="0" y="91"/>
                  </a:moveTo>
                  <a:lnTo>
                    <a:pt x="7" y="93"/>
                  </a:lnTo>
                  <a:lnTo>
                    <a:pt x="12" y="95"/>
                  </a:lnTo>
                  <a:lnTo>
                    <a:pt x="17" y="96"/>
                  </a:lnTo>
                  <a:lnTo>
                    <a:pt x="22" y="96"/>
                  </a:lnTo>
                  <a:lnTo>
                    <a:pt x="27" y="96"/>
                  </a:lnTo>
                  <a:lnTo>
                    <a:pt x="32" y="95"/>
                  </a:lnTo>
                  <a:lnTo>
                    <a:pt x="36" y="94"/>
                  </a:lnTo>
                  <a:lnTo>
                    <a:pt x="41" y="92"/>
                  </a:lnTo>
                  <a:lnTo>
                    <a:pt x="49" y="87"/>
                  </a:lnTo>
                  <a:lnTo>
                    <a:pt x="55" y="81"/>
                  </a:lnTo>
                  <a:lnTo>
                    <a:pt x="61" y="74"/>
                  </a:lnTo>
                  <a:lnTo>
                    <a:pt x="66" y="66"/>
                  </a:lnTo>
                  <a:lnTo>
                    <a:pt x="69" y="58"/>
                  </a:lnTo>
                  <a:lnTo>
                    <a:pt x="71" y="48"/>
                  </a:lnTo>
                  <a:lnTo>
                    <a:pt x="71" y="39"/>
                  </a:lnTo>
                  <a:lnTo>
                    <a:pt x="69" y="30"/>
                  </a:lnTo>
                  <a:lnTo>
                    <a:pt x="67" y="26"/>
                  </a:lnTo>
                  <a:lnTo>
                    <a:pt x="64" y="21"/>
                  </a:lnTo>
                  <a:lnTo>
                    <a:pt x="61" y="17"/>
                  </a:lnTo>
                  <a:lnTo>
                    <a:pt x="58" y="14"/>
                  </a:lnTo>
                  <a:lnTo>
                    <a:pt x="55" y="10"/>
                  </a:lnTo>
                  <a:lnTo>
                    <a:pt x="50" y="7"/>
                  </a:lnTo>
                  <a:lnTo>
                    <a:pt x="46" y="4"/>
                  </a:lnTo>
                  <a:lnTo>
                    <a:pt x="41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51" name="Freeform 61"/>
            <p:cNvSpPr>
              <a:spLocks/>
            </p:cNvSpPr>
            <p:nvPr/>
          </p:nvSpPr>
          <p:spPr bwMode="auto">
            <a:xfrm>
              <a:off x="2088" y="1713"/>
              <a:ext cx="4" cy="3"/>
            </a:xfrm>
            <a:custGeom>
              <a:avLst/>
              <a:gdLst>
                <a:gd name="T0" fmla="*/ 0 w 85"/>
                <a:gd name="T1" fmla="*/ 0 h 110"/>
                <a:gd name="T2" fmla="*/ 0 w 85"/>
                <a:gd name="T3" fmla="*/ 0 h 110"/>
                <a:gd name="T4" fmla="*/ 0 w 85"/>
                <a:gd name="T5" fmla="*/ 0 h 110"/>
                <a:gd name="T6" fmla="*/ 0 w 85"/>
                <a:gd name="T7" fmla="*/ 0 h 110"/>
                <a:gd name="T8" fmla="*/ 0 w 85"/>
                <a:gd name="T9" fmla="*/ 0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10"/>
                <a:gd name="T17" fmla="*/ 85 w 85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10">
                  <a:moveTo>
                    <a:pt x="85" y="19"/>
                  </a:moveTo>
                  <a:lnTo>
                    <a:pt x="41" y="0"/>
                  </a:lnTo>
                  <a:lnTo>
                    <a:pt x="0" y="90"/>
                  </a:lnTo>
                  <a:lnTo>
                    <a:pt x="46" y="110"/>
                  </a:lnTo>
                  <a:lnTo>
                    <a:pt x="85" y="19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52" name="Freeform 62"/>
            <p:cNvSpPr>
              <a:spLocks/>
            </p:cNvSpPr>
            <p:nvPr/>
          </p:nvSpPr>
          <p:spPr bwMode="auto">
            <a:xfrm>
              <a:off x="2090" y="1713"/>
              <a:ext cx="55" cy="27"/>
            </a:xfrm>
            <a:custGeom>
              <a:avLst/>
              <a:gdLst>
                <a:gd name="T0" fmla="*/ 0 w 1765"/>
                <a:gd name="T1" fmla="*/ 0 h 854"/>
                <a:gd name="T2" fmla="*/ 0 w 1765"/>
                <a:gd name="T3" fmla="*/ 0 h 854"/>
                <a:gd name="T4" fmla="*/ 0 w 1765"/>
                <a:gd name="T5" fmla="*/ 0 h 854"/>
                <a:gd name="T6" fmla="*/ 0 w 1765"/>
                <a:gd name="T7" fmla="*/ 0 h 854"/>
                <a:gd name="T8" fmla="*/ 0 w 1765"/>
                <a:gd name="T9" fmla="*/ 0 h 8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5"/>
                <a:gd name="T16" fmla="*/ 0 h 854"/>
                <a:gd name="T17" fmla="*/ 1765 w 1765"/>
                <a:gd name="T18" fmla="*/ 854 h 8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5" h="854">
                  <a:moveTo>
                    <a:pt x="1765" y="765"/>
                  </a:moveTo>
                  <a:lnTo>
                    <a:pt x="39" y="0"/>
                  </a:lnTo>
                  <a:lnTo>
                    <a:pt x="0" y="91"/>
                  </a:lnTo>
                  <a:lnTo>
                    <a:pt x="1725" y="854"/>
                  </a:lnTo>
                  <a:lnTo>
                    <a:pt x="1765" y="765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53" name="Freeform 63"/>
            <p:cNvSpPr>
              <a:spLocks/>
            </p:cNvSpPr>
            <p:nvPr/>
          </p:nvSpPr>
          <p:spPr bwMode="auto">
            <a:xfrm>
              <a:off x="2144" y="1738"/>
              <a:ext cx="2" cy="2"/>
            </a:xfrm>
            <a:custGeom>
              <a:avLst/>
              <a:gdLst>
                <a:gd name="T0" fmla="*/ 0 w 84"/>
                <a:gd name="T1" fmla="*/ 0 h 110"/>
                <a:gd name="T2" fmla="*/ 0 w 84"/>
                <a:gd name="T3" fmla="*/ 0 h 110"/>
                <a:gd name="T4" fmla="*/ 0 w 84"/>
                <a:gd name="T5" fmla="*/ 0 h 110"/>
                <a:gd name="T6" fmla="*/ 0 w 84"/>
                <a:gd name="T7" fmla="*/ 0 h 110"/>
                <a:gd name="T8" fmla="*/ 0 w 84"/>
                <a:gd name="T9" fmla="*/ 0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10"/>
                <a:gd name="T17" fmla="*/ 84 w 84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10">
                  <a:moveTo>
                    <a:pt x="0" y="89"/>
                  </a:moveTo>
                  <a:lnTo>
                    <a:pt x="45" y="110"/>
                  </a:lnTo>
                  <a:lnTo>
                    <a:pt x="84" y="19"/>
                  </a:lnTo>
                  <a:lnTo>
                    <a:pt x="40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54" name="Freeform 64"/>
            <p:cNvSpPr>
              <a:spLocks/>
            </p:cNvSpPr>
            <p:nvPr/>
          </p:nvSpPr>
          <p:spPr bwMode="auto">
            <a:xfrm>
              <a:off x="1845" y="1709"/>
              <a:ext cx="2" cy="2"/>
            </a:xfrm>
            <a:custGeom>
              <a:avLst/>
              <a:gdLst>
                <a:gd name="T0" fmla="*/ 0 w 68"/>
                <a:gd name="T1" fmla="*/ 0 h 95"/>
                <a:gd name="T2" fmla="*/ 0 w 68"/>
                <a:gd name="T3" fmla="*/ 0 h 95"/>
                <a:gd name="T4" fmla="*/ 0 w 68"/>
                <a:gd name="T5" fmla="*/ 0 h 95"/>
                <a:gd name="T6" fmla="*/ 0 w 68"/>
                <a:gd name="T7" fmla="*/ 0 h 95"/>
                <a:gd name="T8" fmla="*/ 0 w 68"/>
                <a:gd name="T9" fmla="*/ 0 h 95"/>
                <a:gd name="T10" fmla="*/ 0 w 68"/>
                <a:gd name="T11" fmla="*/ 0 h 95"/>
                <a:gd name="T12" fmla="*/ 0 w 68"/>
                <a:gd name="T13" fmla="*/ 0 h 95"/>
                <a:gd name="T14" fmla="*/ 0 w 68"/>
                <a:gd name="T15" fmla="*/ 0 h 95"/>
                <a:gd name="T16" fmla="*/ 0 w 68"/>
                <a:gd name="T17" fmla="*/ 0 h 95"/>
                <a:gd name="T18" fmla="*/ 0 w 68"/>
                <a:gd name="T19" fmla="*/ 0 h 95"/>
                <a:gd name="T20" fmla="*/ 0 w 68"/>
                <a:gd name="T21" fmla="*/ 0 h 95"/>
                <a:gd name="T22" fmla="*/ 0 w 68"/>
                <a:gd name="T23" fmla="*/ 0 h 95"/>
                <a:gd name="T24" fmla="*/ 0 w 68"/>
                <a:gd name="T25" fmla="*/ 0 h 95"/>
                <a:gd name="T26" fmla="*/ 0 w 68"/>
                <a:gd name="T27" fmla="*/ 0 h 95"/>
                <a:gd name="T28" fmla="*/ 0 w 68"/>
                <a:gd name="T29" fmla="*/ 0 h 95"/>
                <a:gd name="T30" fmla="*/ 0 w 68"/>
                <a:gd name="T31" fmla="*/ 0 h 95"/>
                <a:gd name="T32" fmla="*/ 0 w 68"/>
                <a:gd name="T33" fmla="*/ 0 h 95"/>
                <a:gd name="T34" fmla="*/ 0 w 68"/>
                <a:gd name="T35" fmla="*/ 0 h 95"/>
                <a:gd name="T36" fmla="*/ 0 w 68"/>
                <a:gd name="T37" fmla="*/ 0 h 95"/>
                <a:gd name="T38" fmla="*/ 0 w 68"/>
                <a:gd name="T39" fmla="*/ 0 h 95"/>
                <a:gd name="T40" fmla="*/ 0 w 68"/>
                <a:gd name="T41" fmla="*/ 0 h 95"/>
                <a:gd name="T42" fmla="*/ 0 w 68"/>
                <a:gd name="T43" fmla="*/ 0 h 95"/>
                <a:gd name="T44" fmla="*/ 0 w 68"/>
                <a:gd name="T45" fmla="*/ 0 h 95"/>
                <a:gd name="T46" fmla="*/ 0 w 68"/>
                <a:gd name="T47" fmla="*/ 0 h 95"/>
                <a:gd name="T48" fmla="*/ 0 w 68"/>
                <a:gd name="T49" fmla="*/ 0 h 95"/>
                <a:gd name="T50" fmla="*/ 0 w 68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95"/>
                <a:gd name="T80" fmla="*/ 68 w 68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95">
                  <a:moveTo>
                    <a:pt x="30" y="0"/>
                  </a:moveTo>
                  <a:lnTo>
                    <a:pt x="25" y="2"/>
                  </a:lnTo>
                  <a:lnTo>
                    <a:pt x="20" y="5"/>
                  </a:lnTo>
                  <a:lnTo>
                    <a:pt x="16" y="8"/>
                  </a:lnTo>
                  <a:lnTo>
                    <a:pt x="12" y="12"/>
                  </a:lnTo>
                  <a:lnTo>
                    <a:pt x="9" y="15"/>
                  </a:lnTo>
                  <a:lnTo>
                    <a:pt x="6" y="19"/>
                  </a:lnTo>
                  <a:lnTo>
                    <a:pt x="4" y="23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1" y="55"/>
                  </a:lnTo>
                  <a:lnTo>
                    <a:pt x="4" y="64"/>
                  </a:lnTo>
                  <a:lnTo>
                    <a:pt x="8" y="72"/>
                  </a:lnTo>
                  <a:lnTo>
                    <a:pt x="13" y="79"/>
                  </a:lnTo>
                  <a:lnTo>
                    <a:pt x="20" y="86"/>
                  </a:lnTo>
                  <a:lnTo>
                    <a:pt x="27" y="90"/>
                  </a:lnTo>
                  <a:lnTo>
                    <a:pt x="31" y="92"/>
                  </a:lnTo>
                  <a:lnTo>
                    <a:pt x="36" y="94"/>
                  </a:lnTo>
                  <a:lnTo>
                    <a:pt x="41" y="94"/>
                  </a:lnTo>
                  <a:lnTo>
                    <a:pt x="45" y="95"/>
                  </a:lnTo>
                  <a:lnTo>
                    <a:pt x="50" y="95"/>
                  </a:lnTo>
                  <a:lnTo>
                    <a:pt x="57" y="94"/>
                  </a:lnTo>
                  <a:lnTo>
                    <a:pt x="62" y="93"/>
                  </a:lnTo>
                  <a:lnTo>
                    <a:pt x="68" y="9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55" name="Freeform 65"/>
            <p:cNvSpPr>
              <a:spLocks/>
            </p:cNvSpPr>
            <p:nvPr/>
          </p:nvSpPr>
          <p:spPr bwMode="auto">
            <a:xfrm>
              <a:off x="1846" y="1602"/>
              <a:ext cx="263" cy="109"/>
            </a:xfrm>
            <a:custGeom>
              <a:avLst/>
              <a:gdLst>
                <a:gd name="T0" fmla="*/ 0 w 8421"/>
                <a:gd name="T1" fmla="*/ 0 h 3513"/>
                <a:gd name="T2" fmla="*/ 0 w 8421"/>
                <a:gd name="T3" fmla="*/ 0 h 3513"/>
                <a:gd name="T4" fmla="*/ 0 w 8421"/>
                <a:gd name="T5" fmla="*/ 0 h 3513"/>
                <a:gd name="T6" fmla="*/ 0 w 8421"/>
                <a:gd name="T7" fmla="*/ 0 h 3513"/>
                <a:gd name="T8" fmla="*/ 0 w 8421"/>
                <a:gd name="T9" fmla="*/ 0 h 35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21"/>
                <a:gd name="T16" fmla="*/ 0 h 3513"/>
                <a:gd name="T17" fmla="*/ 8421 w 8421"/>
                <a:gd name="T18" fmla="*/ 3513 h 35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21" h="3513">
                  <a:moveTo>
                    <a:pt x="8384" y="0"/>
                  </a:moveTo>
                  <a:lnTo>
                    <a:pt x="0" y="3422"/>
                  </a:lnTo>
                  <a:lnTo>
                    <a:pt x="38" y="3513"/>
                  </a:lnTo>
                  <a:lnTo>
                    <a:pt x="8421" y="92"/>
                  </a:lnTo>
                  <a:lnTo>
                    <a:pt x="8384" y="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56" name="Freeform 66"/>
            <p:cNvSpPr>
              <a:spLocks/>
            </p:cNvSpPr>
            <p:nvPr/>
          </p:nvSpPr>
          <p:spPr bwMode="auto">
            <a:xfrm>
              <a:off x="2108" y="1602"/>
              <a:ext cx="3" cy="3"/>
            </a:xfrm>
            <a:custGeom>
              <a:avLst/>
              <a:gdLst>
                <a:gd name="T0" fmla="*/ 0 w 68"/>
                <a:gd name="T1" fmla="*/ 0 h 96"/>
                <a:gd name="T2" fmla="*/ 0 w 68"/>
                <a:gd name="T3" fmla="*/ 0 h 96"/>
                <a:gd name="T4" fmla="*/ 0 w 68"/>
                <a:gd name="T5" fmla="*/ 0 h 96"/>
                <a:gd name="T6" fmla="*/ 0 w 68"/>
                <a:gd name="T7" fmla="*/ 0 h 96"/>
                <a:gd name="T8" fmla="*/ 0 w 68"/>
                <a:gd name="T9" fmla="*/ 0 h 96"/>
                <a:gd name="T10" fmla="*/ 0 w 68"/>
                <a:gd name="T11" fmla="*/ 0 h 96"/>
                <a:gd name="T12" fmla="*/ 0 w 68"/>
                <a:gd name="T13" fmla="*/ 0 h 96"/>
                <a:gd name="T14" fmla="*/ 0 w 68"/>
                <a:gd name="T15" fmla="*/ 0 h 96"/>
                <a:gd name="T16" fmla="*/ 0 w 68"/>
                <a:gd name="T17" fmla="*/ 0 h 96"/>
                <a:gd name="T18" fmla="*/ 0 w 68"/>
                <a:gd name="T19" fmla="*/ 0 h 96"/>
                <a:gd name="T20" fmla="*/ 0 w 68"/>
                <a:gd name="T21" fmla="*/ 0 h 96"/>
                <a:gd name="T22" fmla="*/ 0 w 68"/>
                <a:gd name="T23" fmla="*/ 0 h 96"/>
                <a:gd name="T24" fmla="*/ 0 w 68"/>
                <a:gd name="T25" fmla="*/ 0 h 96"/>
                <a:gd name="T26" fmla="*/ 0 w 68"/>
                <a:gd name="T27" fmla="*/ 0 h 96"/>
                <a:gd name="T28" fmla="*/ 0 w 68"/>
                <a:gd name="T29" fmla="*/ 0 h 96"/>
                <a:gd name="T30" fmla="*/ 0 w 68"/>
                <a:gd name="T31" fmla="*/ 0 h 96"/>
                <a:gd name="T32" fmla="*/ 0 w 68"/>
                <a:gd name="T33" fmla="*/ 0 h 96"/>
                <a:gd name="T34" fmla="*/ 0 w 68"/>
                <a:gd name="T35" fmla="*/ 0 h 96"/>
                <a:gd name="T36" fmla="*/ 0 w 68"/>
                <a:gd name="T37" fmla="*/ 0 h 96"/>
                <a:gd name="T38" fmla="*/ 0 w 68"/>
                <a:gd name="T39" fmla="*/ 0 h 96"/>
                <a:gd name="T40" fmla="*/ 0 w 68"/>
                <a:gd name="T41" fmla="*/ 0 h 96"/>
                <a:gd name="T42" fmla="*/ 0 w 68"/>
                <a:gd name="T43" fmla="*/ 0 h 96"/>
                <a:gd name="T44" fmla="*/ 0 w 68"/>
                <a:gd name="T45" fmla="*/ 0 h 96"/>
                <a:gd name="T46" fmla="*/ 0 w 68"/>
                <a:gd name="T47" fmla="*/ 0 h 96"/>
                <a:gd name="T48" fmla="*/ 0 w 68"/>
                <a:gd name="T49" fmla="*/ 0 h 96"/>
                <a:gd name="T50" fmla="*/ 0 w 68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96"/>
                <a:gd name="T80" fmla="*/ 68 w 68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96">
                  <a:moveTo>
                    <a:pt x="37" y="96"/>
                  </a:moveTo>
                  <a:lnTo>
                    <a:pt x="43" y="93"/>
                  </a:lnTo>
                  <a:lnTo>
                    <a:pt x="47" y="90"/>
                  </a:lnTo>
                  <a:lnTo>
                    <a:pt x="52" y="87"/>
                  </a:lnTo>
                  <a:lnTo>
                    <a:pt x="55" y="84"/>
                  </a:lnTo>
                  <a:lnTo>
                    <a:pt x="58" y="80"/>
                  </a:lnTo>
                  <a:lnTo>
                    <a:pt x="61" y="76"/>
                  </a:lnTo>
                  <a:lnTo>
                    <a:pt x="63" y="72"/>
                  </a:lnTo>
                  <a:lnTo>
                    <a:pt x="65" y="68"/>
                  </a:lnTo>
                  <a:lnTo>
                    <a:pt x="67" y="58"/>
                  </a:lnTo>
                  <a:lnTo>
                    <a:pt x="68" y="49"/>
                  </a:lnTo>
                  <a:lnTo>
                    <a:pt x="67" y="40"/>
                  </a:lnTo>
                  <a:lnTo>
                    <a:pt x="64" y="32"/>
                  </a:lnTo>
                  <a:lnTo>
                    <a:pt x="60" y="23"/>
                  </a:lnTo>
                  <a:lnTo>
                    <a:pt x="54" y="16"/>
                  </a:lnTo>
                  <a:lnTo>
                    <a:pt x="48" y="9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1" y="1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1"/>
                  </a:lnTo>
                  <a:lnTo>
                    <a:pt x="5" y="2"/>
                  </a:lnTo>
                  <a:lnTo>
                    <a:pt x="0" y="4"/>
                  </a:lnTo>
                  <a:lnTo>
                    <a:pt x="37" y="96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57" name="Freeform 67"/>
            <p:cNvSpPr>
              <a:spLocks/>
            </p:cNvSpPr>
            <p:nvPr/>
          </p:nvSpPr>
          <p:spPr bwMode="auto">
            <a:xfrm>
              <a:off x="1891" y="1742"/>
              <a:ext cx="2" cy="3"/>
            </a:xfrm>
            <a:custGeom>
              <a:avLst/>
              <a:gdLst>
                <a:gd name="T0" fmla="*/ 0 w 70"/>
                <a:gd name="T1" fmla="*/ 0 h 95"/>
                <a:gd name="T2" fmla="*/ 0 w 70"/>
                <a:gd name="T3" fmla="*/ 0 h 95"/>
                <a:gd name="T4" fmla="*/ 0 w 70"/>
                <a:gd name="T5" fmla="*/ 0 h 95"/>
                <a:gd name="T6" fmla="*/ 0 w 70"/>
                <a:gd name="T7" fmla="*/ 0 h 95"/>
                <a:gd name="T8" fmla="*/ 0 w 70"/>
                <a:gd name="T9" fmla="*/ 0 h 95"/>
                <a:gd name="T10" fmla="*/ 0 w 70"/>
                <a:gd name="T11" fmla="*/ 0 h 95"/>
                <a:gd name="T12" fmla="*/ 0 w 70"/>
                <a:gd name="T13" fmla="*/ 0 h 95"/>
                <a:gd name="T14" fmla="*/ 0 w 70"/>
                <a:gd name="T15" fmla="*/ 0 h 95"/>
                <a:gd name="T16" fmla="*/ 0 w 70"/>
                <a:gd name="T17" fmla="*/ 0 h 95"/>
                <a:gd name="T18" fmla="*/ 0 w 70"/>
                <a:gd name="T19" fmla="*/ 0 h 95"/>
                <a:gd name="T20" fmla="*/ 0 w 70"/>
                <a:gd name="T21" fmla="*/ 0 h 95"/>
                <a:gd name="T22" fmla="*/ 0 w 70"/>
                <a:gd name="T23" fmla="*/ 0 h 95"/>
                <a:gd name="T24" fmla="*/ 0 w 70"/>
                <a:gd name="T25" fmla="*/ 0 h 95"/>
                <a:gd name="T26" fmla="*/ 0 w 70"/>
                <a:gd name="T27" fmla="*/ 0 h 95"/>
                <a:gd name="T28" fmla="*/ 0 w 70"/>
                <a:gd name="T29" fmla="*/ 0 h 95"/>
                <a:gd name="T30" fmla="*/ 0 w 70"/>
                <a:gd name="T31" fmla="*/ 0 h 95"/>
                <a:gd name="T32" fmla="*/ 0 w 70"/>
                <a:gd name="T33" fmla="*/ 0 h 95"/>
                <a:gd name="T34" fmla="*/ 0 w 70"/>
                <a:gd name="T35" fmla="*/ 0 h 95"/>
                <a:gd name="T36" fmla="*/ 0 w 70"/>
                <a:gd name="T37" fmla="*/ 0 h 95"/>
                <a:gd name="T38" fmla="*/ 0 w 70"/>
                <a:gd name="T39" fmla="*/ 0 h 95"/>
                <a:gd name="T40" fmla="*/ 0 w 70"/>
                <a:gd name="T41" fmla="*/ 0 h 95"/>
                <a:gd name="T42" fmla="*/ 0 w 70"/>
                <a:gd name="T43" fmla="*/ 0 h 95"/>
                <a:gd name="T44" fmla="*/ 0 w 70"/>
                <a:gd name="T45" fmla="*/ 0 h 95"/>
                <a:gd name="T46" fmla="*/ 0 w 70"/>
                <a:gd name="T47" fmla="*/ 0 h 95"/>
                <a:gd name="T48" fmla="*/ 0 w 70"/>
                <a:gd name="T49" fmla="*/ 0 h 95"/>
                <a:gd name="T50" fmla="*/ 0 w 70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5"/>
                <a:gd name="T80" fmla="*/ 70 w 70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5">
                  <a:moveTo>
                    <a:pt x="32" y="0"/>
                  </a:moveTo>
                  <a:lnTo>
                    <a:pt x="27" y="2"/>
                  </a:lnTo>
                  <a:lnTo>
                    <a:pt x="22" y="5"/>
                  </a:lnTo>
                  <a:lnTo>
                    <a:pt x="18" y="8"/>
                  </a:lnTo>
                  <a:lnTo>
                    <a:pt x="14" y="12"/>
                  </a:lnTo>
                  <a:lnTo>
                    <a:pt x="11" y="15"/>
                  </a:lnTo>
                  <a:lnTo>
                    <a:pt x="8" y="19"/>
                  </a:lnTo>
                  <a:lnTo>
                    <a:pt x="6" y="23"/>
                  </a:lnTo>
                  <a:lnTo>
                    <a:pt x="4" y="28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3" y="55"/>
                  </a:lnTo>
                  <a:lnTo>
                    <a:pt x="5" y="64"/>
                  </a:lnTo>
                  <a:lnTo>
                    <a:pt x="9" y="72"/>
                  </a:lnTo>
                  <a:lnTo>
                    <a:pt x="15" y="79"/>
                  </a:lnTo>
                  <a:lnTo>
                    <a:pt x="21" y="86"/>
                  </a:lnTo>
                  <a:lnTo>
                    <a:pt x="29" y="90"/>
                  </a:lnTo>
                  <a:lnTo>
                    <a:pt x="33" y="92"/>
                  </a:lnTo>
                  <a:lnTo>
                    <a:pt x="38" y="94"/>
                  </a:lnTo>
                  <a:lnTo>
                    <a:pt x="42" y="95"/>
                  </a:lnTo>
                  <a:lnTo>
                    <a:pt x="47" y="95"/>
                  </a:lnTo>
                  <a:lnTo>
                    <a:pt x="52" y="95"/>
                  </a:lnTo>
                  <a:lnTo>
                    <a:pt x="58" y="94"/>
                  </a:lnTo>
                  <a:lnTo>
                    <a:pt x="63" y="93"/>
                  </a:lnTo>
                  <a:lnTo>
                    <a:pt x="70" y="9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58" name="Freeform 68"/>
            <p:cNvSpPr>
              <a:spLocks/>
            </p:cNvSpPr>
            <p:nvPr/>
          </p:nvSpPr>
          <p:spPr bwMode="auto">
            <a:xfrm>
              <a:off x="1892" y="1613"/>
              <a:ext cx="318" cy="132"/>
            </a:xfrm>
            <a:custGeom>
              <a:avLst/>
              <a:gdLst>
                <a:gd name="T0" fmla="*/ 0 w 10181"/>
                <a:gd name="T1" fmla="*/ 0 h 4231"/>
                <a:gd name="T2" fmla="*/ 0 w 10181"/>
                <a:gd name="T3" fmla="*/ 0 h 4231"/>
                <a:gd name="T4" fmla="*/ 0 w 10181"/>
                <a:gd name="T5" fmla="*/ 0 h 4231"/>
                <a:gd name="T6" fmla="*/ 0 w 10181"/>
                <a:gd name="T7" fmla="*/ 0 h 4231"/>
                <a:gd name="T8" fmla="*/ 0 w 10181"/>
                <a:gd name="T9" fmla="*/ 0 h 4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81"/>
                <a:gd name="T16" fmla="*/ 0 h 4231"/>
                <a:gd name="T17" fmla="*/ 10181 w 10181"/>
                <a:gd name="T18" fmla="*/ 4231 h 4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81" h="4231">
                  <a:moveTo>
                    <a:pt x="10145" y="0"/>
                  </a:moveTo>
                  <a:lnTo>
                    <a:pt x="0" y="4140"/>
                  </a:lnTo>
                  <a:lnTo>
                    <a:pt x="38" y="4231"/>
                  </a:lnTo>
                  <a:lnTo>
                    <a:pt x="10181" y="91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59" name="Freeform 69"/>
            <p:cNvSpPr>
              <a:spLocks/>
            </p:cNvSpPr>
            <p:nvPr/>
          </p:nvSpPr>
          <p:spPr bwMode="auto">
            <a:xfrm>
              <a:off x="2209" y="1612"/>
              <a:ext cx="2" cy="3"/>
            </a:xfrm>
            <a:custGeom>
              <a:avLst/>
              <a:gdLst>
                <a:gd name="T0" fmla="*/ 0 w 68"/>
                <a:gd name="T1" fmla="*/ 0 h 95"/>
                <a:gd name="T2" fmla="*/ 0 w 68"/>
                <a:gd name="T3" fmla="*/ 0 h 95"/>
                <a:gd name="T4" fmla="*/ 0 w 68"/>
                <a:gd name="T5" fmla="*/ 0 h 95"/>
                <a:gd name="T6" fmla="*/ 0 w 68"/>
                <a:gd name="T7" fmla="*/ 0 h 95"/>
                <a:gd name="T8" fmla="*/ 0 w 68"/>
                <a:gd name="T9" fmla="*/ 0 h 95"/>
                <a:gd name="T10" fmla="*/ 0 w 68"/>
                <a:gd name="T11" fmla="*/ 0 h 95"/>
                <a:gd name="T12" fmla="*/ 0 w 68"/>
                <a:gd name="T13" fmla="*/ 0 h 95"/>
                <a:gd name="T14" fmla="*/ 0 w 68"/>
                <a:gd name="T15" fmla="*/ 0 h 95"/>
                <a:gd name="T16" fmla="*/ 0 w 68"/>
                <a:gd name="T17" fmla="*/ 0 h 95"/>
                <a:gd name="T18" fmla="*/ 0 w 68"/>
                <a:gd name="T19" fmla="*/ 0 h 95"/>
                <a:gd name="T20" fmla="*/ 0 w 68"/>
                <a:gd name="T21" fmla="*/ 0 h 95"/>
                <a:gd name="T22" fmla="*/ 0 w 68"/>
                <a:gd name="T23" fmla="*/ 0 h 95"/>
                <a:gd name="T24" fmla="*/ 0 w 68"/>
                <a:gd name="T25" fmla="*/ 0 h 95"/>
                <a:gd name="T26" fmla="*/ 0 w 68"/>
                <a:gd name="T27" fmla="*/ 0 h 95"/>
                <a:gd name="T28" fmla="*/ 0 w 68"/>
                <a:gd name="T29" fmla="*/ 0 h 95"/>
                <a:gd name="T30" fmla="*/ 0 w 68"/>
                <a:gd name="T31" fmla="*/ 0 h 95"/>
                <a:gd name="T32" fmla="*/ 0 w 68"/>
                <a:gd name="T33" fmla="*/ 0 h 95"/>
                <a:gd name="T34" fmla="*/ 0 w 68"/>
                <a:gd name="T35" fmla="*/ 0 h 95"/>
                <a:gd name="T36" fmla="*/ 0 w 68"/>
                <a:gd name="T37" fmla="*/ 0 h 95"/>
                <a:gd name="T38" fmla="*/ 0 w 68"/>
                <a:gd name="T39" fmla="*/ 0 h 95"/>
                <a:gd name="T40" fmla="*/ 0 w 68"/>
                <a:gd name="T41" fmla="*/ 0 h 95"/>
                <a:gd name="T42" fmla="*/ 0 w 68"/>
                <a:gd name="T43" fmla="*/ 0 h 95"/>
                <a:gd name="T44" fmla="*/ 0 w 68"/>
                <a:gd name="T45" fmla="*/ 0 h 95"/>
                <a:gd name="T46" fmla="*/ 0 w 68"/>
                <a:gd name="T47" fmla="*/ 0 h 95"/>
                <a:gd name="T48" fmla="*/ 0 w 68"/>
                <a:gd name="T49" fmla="*/ 0 h 95"/>
                <a:gd name="T50" fmla="*/ 0 w 68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95"/>
                <a:gd name="T80" fmla="*/ 68 w 68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95">
                  <a:moveTo>
                    <a:pt x="36" y="95"/>
                  </a:moveTo>
                  <a:lnTo>
                    <a:pt x="41" y="92"/>
                  </a:lnTo>
                  <a:lnTo>
                    <a:pt x="46" y="90"/>
                  </a:lnTo>
                  <a:lnTo>
                    <a:pt x="51" y="87"/>
                  </a:lnTo>
                  <a:lnTo>
                    <a:pt x="55" y="83"/>
                  </a:lnTo>
                  <a:lnTo>
                    <a:pt x="58" y="79"/>
                  </a:lnTo>
                  <a:lnTo>
                    <a:pt x="61" y="76"/>
                  </a:lnTo>
                  <a:lnTo>
                    <a:pt x="63" y="71"/>
                  </a:lnTo>
                  <a:lnTo>
                    <a:pt x="65" y="67"/>
                  </a:lnTo>
                  <a:lnTo>
                    <a:pt x="67" y="58"/>
                  </a:lnTo>
                  <a:lnTo>
                    <a:pt x="68" y="49"/>
                  </a:lnTo>
                  <a:lnTo>
                    <a:pt x="67" y="39"/>
                  </a:lnTo>
                  <a:lnTo>
                    <a:pt x="64" y="31"/>
                  </a:lnTo>
                  <a:lnTo>
                    <a:pt x="60" y="23"/>
                  </a:lnTo>
                  <a:lnTo>
                    <a:pt x="54" y="15"/>
                  </a:lnTo>
                  <a:lnTo>
                    <a:pt x="48" y="9"/>
                  </a:lnTo>
                  <a:lnTo>
                    <a:pt x="39" y="4"/>
                  </a:lnTo>
                  <a:lnTo>
                    <a:pt x="35" y="3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1"/>
                  </a:lnTo>
                  <a:lnTo>
                    <a:pt x="5" y="2"/>
                  </a:lnTo>
                  <a:lnTo>
                    <a:pt x="0" y="4"/>
                  </a:lnTo>
                  <a:lnTo>
                    <a:pt x="36" y="95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60" name="Freeform 70"/>
            <p:cNvSpPr>
              <a:spLocks/>
            </p:cNvSpPr>
            <p:nvPr/>
          </p:nvSpPr>
          <p:spPr bwMode="auto">
            <a:xfrm>
              <a:off x="1963" y="1762"/>
              <a:ext cx="2" cy="4"/>
            </a:xfrm>
            <a:custGeom>
              <a:avLst/>
              <a:gdLst>
                <a:gd name="T0" fmla="*/ 0 w 68"/>
                <a:gd name="T1" fmla="*/ 0 h 96"/>
                <a:gd name="T2" fmla="*/ 0 w 68"/>
                <a:gd name="T3" fmla="*/ 0 h 96"/>
                <a:gd name="T4" fmla="*/ 0 w 68"/>
                <a:gd name="T5" fmla="*/ 0 h 96"/>
                <a:gd name="T6" fmla="*/ 0 w 68"/>
                <a:gd name="T7" fmla="*/ 0 h 96"/>
                <a:gd name="T8" fmla="*/ 0 w 68"/>
                <a:gd name="T9" fmla="*/ 0 h 96"/>
                <a:gd name="T10" fmla="*/ 0 w 68"/>
                <a:gd name="T11" fmla="*/ 0 h 96"/>
                <a:gd name="T12" fmla="*/ 0 w 68"/>
                <a:gd name="T13" fmla="*/ 0 h 96"/>
                <a:gd name="T14" fmla="*/ 0 w 68"/>
                <a:gd name="T15" fmla="*/ 0 h 96"/>
                <a:gd name="T16" fmla="*/ 0 w 68"/>
                <a:gd name="T17" fmla="*/ 0 h 96"/>
                <a:gd name="T18" fmla="*/ 0 w 68"/>
                <a:gd name="T19" fmla="*/ 0 h 96"/>
                <a:gd name="T20" fmla="*/ 0 w 68"/>
                <a:gd name="T21" fmla="*/ 0 h 96"/>
                <a:gd name="T22" fmla="*/ 0 w 68"/>
                <a:gd name="T23" fmla="*/ 0 h 96"/>
                <a:gd name="T24" fmla="*/ 0 w 68"/>
                <a:gd name="T25" fmla="*/ 0 h 96"/>
                <a:gd name="T26" fmla="*/ 0 w 68"/>
                <a:gd name="T27" fmla="*/ 0 h 96"/>
                <a:gd name="T28" fmla="*/ 0 w 68"/>
                <a:gd name="T29" fmla="*/ 0 h 96"/>
                <a:gd name="T30" fmla="*/ 0 w 68"/>
                <a:gd name="T31" fmla="*/ 0 h 96"/>
                <a:gd name="T32" fmla="*/ 0 w 68"/>
                <a:gd name="T33" fmla="*/ 0 h 96"/>
                <a:gd name="T34" fmla="*/ 0 w 68"/>
                <a:gd name="T35" fmla="*/ 0 h 96"/>
                <a:gd name="T36" fmla="*/ 0 w 68"/>
                <a:gd name="T37" fmla="*/ 0 h 96"/>
                <a:gd name="T38" fmla="*/ 0 w 68"/>
                <a:gd name="T39" fmla="*/ 0 h 96"/>
                <a:gd name="T40" fmla="*/ 0 w 68"/>
                <a:gd name="T41" fmla="*/ 0 h 96"/>
                <a:gd name="T42" fmla="*/ 0 w 68"/>
                <a:gd name="T43" fmla="*/ 0 h 96"/>
                <a:gd name="T44" fmla="*/ 0 w 68"/>
                <a:gd name="T45" fmla="*/ 0 h 96"/>
                <a:gd name="T46" fmla="*/ 0 w 68"/>
                <a:gd name="T47" fmla="*/ 0 h 96"/>
                <a:gd name="T48" fmla="*/ 0 w 68"/>
                <a:gd name="T49" fmla="*/ 0 h 96"/>
                <a:gd name="T50" fmla="*/ 0 w 68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96"/>
                <a:gd name="T80" fmla="*/ 68 w 68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96">
                  <a:moveTo>
                    <a:pt x="31" y="0"/>
                  </a:moveTo>
                  <a:lnTo>
                    <a:pt x="25" y="3"/>
                  </a:lnTo>
                  <a:lnTo>
                    <a:pt x="20" y="7"/>
                  </a:lnTo>
                  <a:lnTo>
                    <a:pt x="16" y="10"/>
                  </a:lnTo>
                  <a:lnTo>
                    <a:pt x="12" y="13"/>
                  </a:lnTo>
                  <a:lnTo>
                    <a:pt x="9" y="17"/>
                  </a:lnTo>
                  <a:lnTo>
                    <a:pt x="7" y="21"/>
                  </a:lnTo>
                  <a:lnTo>
                    <a:pt x="4" y="25"/>
                  </a:lnTo>
                  <a:lnTo>
                    <a:pt x="3" y="29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1" y="56"/>
                  </a:lnTo>
                  <a:lnTo>
                    <a:pt x="4" y="66"/>
                  </a:lnTo>
                  <a:lnTo>
                    <a:pt x="8" y="74"/>
                  </a:lnTo>
                  <a:lnTo>
                    <a:pt x="13" y="81"/>
                  </a:lnTo>
                  <a:lnTo>
                    <a:pt x="20" y="87"/>
                  </a:lnTo>
                  <a:lnTo>
                    <a:pt x="28" y="92"/>
                  </a:lnTo>
                  <a:lnTo>
                    <a:pt x="33" y="94"/>
                  </a:lnTo>
                  <a:lnTo>
                    <a:pt x="37" y="95"/>
                  </a:lnTo>
                  <a:lnTo>
                    <a:pt x="42" y="96"/>
                  </a:lnTo>
                  <a:lnTo>
                    <a:pt x="47" y="96"/>
                  </a:lnTo>
                  <a:lnTo>
                    <a:pt x="52" y="96"/>
                  </a:lnTo>
                  <a:lnTo>
                    <a:pt x="57" y="96"/>
                  </a:lnTo>
                  <a:lnTo>
                    <a:pt x="62" y="94"/>
                  </a:lnTo>
                  <a:lnTo>
                    <a:pt x="68" y="9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61" name="Freeform 71"/>
            <p:cNvSpPr>
              <a:spLocks/>
            </p:cNvSpPr>
            <p:nvPr/>
          </p:nvSpPr>
          <p:spPr bwMode="auto">
            <a:xfrm>
              <a:off x="1965" y="1633"/>
              <a:ext cx="319" cy="133"/>
            </a:xfrm>
            <a:custGeom>
              <a:avLst/>
              <a:gdLst>
                <a:gd name="T0" fmla="*/ 0 w 10246"/>
                <a:gd name="T1" fmla="*/ 0 h 4257"/>
                <a:gd name="T2" fmla="*/ 0 w 10246"/>
                <a:gd name="T3" fmla="*/ 0 h 4257"/>
                <a:gd name="T4" fmla="*/ 0 w 10246"/>
                <a:gd name="T5" fmla="*/ 0 h 4257"/>
                <a:gd name="T6" fmla="*/ 0 w 10246"/>
                <a:gd name="T7" fmla="*/ 0 h 4257"/>
                <a:gd name="T8" fmla="*/ 0 w 10246"/>
                <a:gd name="T9" fmla="*/ 0 h 4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46"/>
                <a:gd name="T16" fmla="*/ 0 h 4257"/>
                <a:gd name="T17" fmla="*/ 10246 w 10246"/>
                <a:gd name="T18" fmla="*/ 4257 h 42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46" h="4257">
                  <a:moveTo>
                    <a:pt x="10209" y="0"/>
                  </a:moveTo>
                  <a:lnTo>
                    <a:pt x="0" y="4165"/>
                  </a:lnTo>
                  <a:lnTo>
                    <a:pt x="37" y="4257"/>
                  </a:lnTo>
                  <a:lnTo>
                    <a:pt x="10246" y="92"/>
                  </a:lnTo>
                  <a:lnTo>
                    <a:pt x="10209" y="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62" name="Freeform 72"/>
            <p:cNvSpPr>
              <a:spLocks/>
            </p:cNvSpPr>
            <p:nvPr/>
          </p:nvSpPr>
          <p:spPr bwMode="auto">
            <a:xfrm>
              <a:off x="2283" y="1633"/>
              <a:ext cx="2" cy="3"/>
            </a:xfrm>
            <a:custGeom>
              <a:avLst/>
              <a:gdLst>
                <a:gd name="T0" fmla="*/ 0 w 68"/>
                <a:gd name="T1" fmla="*/ 0 h 96"/>
                <a:gd name="T2" fmla="*/ 0 w 68"/>
                <a:gd name="T3" fmla="*/ 0 h 96"/>
                <a:gd name="T4" fmla="*/ 0 w 68"/>
                <a:gd name="T5" fmla="*/ 0 h 96"/>
                <a:gd name="T6" fmla="*/ 0 w 68"/>
                <a:gd name="T7" fmla="*/ 0 h 96"/>
                <a:gd name="T8" fmla="*/ 0 w 68"/>
                <a:gd name="T9" fmla="*/ 0 h 96"/>
                <a:gd name="T10" fmla="*/ 0 w 68"/>
                <a:gd name="T11" fmla="*/ 0 h 96"/>
                <a:gd name="T12" fmla="*/ 0 w 68"/>
                <a:gd name="T13" fmla="*/ 0 h 96"/>
                <a:gd name="T14" fmla="*/ 0 w 68"/>
                <a:gd name="T15" fmla="*/ 0 h 96"/>
                <a:gd name="T16" fmla="*/ 0 w 68"/>
                <a:gd name="T17" fmla="*/ 0 h 96"/>
                <a:gd name="T18" fmla="*/ 0 w 68"/>
                <a:gd name="T19" fmla="*/ 0 h 96"/>
                <a:gd name="T20" fmla="*/ 0 w 68"/>
                <a:gd name="T21" fmla="*/ 0 h 96"/>
                <a:gd name="T22" fmla="*/ 0 w 68"/>
                <a:gd name="T23" fmla="*/ 0 h 96"/>
                <a:gd name="T24" fmla="*/ 0 w 68"/>
                <a:gd name="T25" fmla="*/ 0 h 96"/>
                <a:gd name="T26" fmla="*/ 0 w 68"/>
                <a:gd name="T27" fmla="*/ 0 h 96"/>
                <a:gd name="T28" fmla="*/ 0 w 68"/>
                <a:gd name="T29" fmla="*/ 0 h 96"/>
                <a:gd name="T30" fmla="*/ 0 w 68"/>
                <a:gd name="T31" fmla="*/ 0 h 96"/>
                <a:gd name="T32" fmla="*/ 0 w 68"/>
                <a:gd name="T33" fmla="*/ 0 h 96"/>
                <a:gd name="T34" fmla="*/ 0 w 68"/>
                <a:gd name="T35" fmla="*/ 0 h 96"/>
                <a:gd name="T36" fmla="*/ 0 w 68"/>
                <a:gd name="T37" fmla="*/ 0 h 96"/>
                <a:gd name="T38" fmla="*/ 0 w 68"/>
                <a:gd name="T39" fmla="*/ 0 h 96"/>
                <a:gd name="T40" fmla="*/ 0 w 68"/>
                <a:gd name="T41" fmla="*/ 0 h 96"/>
                <a:gd name="T42" fmla="*/ 0 w 68"/>
                <a:gd name="T43" fmla="*/ 0 h 96"/>
                <a:gd name="T44" fmla="*/ 0 w 68"/>
                <a:gd name="T45" fmla="*/ 0 h 96"/>
                <a:gd name="T46" fmla="*/ 0 w 68"/>
                <a:gd name="T47" fmla="*/ 0 h 96"/>
                <a:gd name="T48" fmla="*/ 0 w 68"/>
                <a:gd name="T49" fmla="*/ 0 h 96"/>
                <a:gd name="T50" fmla="*/ 0 w 68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96"/>
                <a:gd name="T80" fmla="*/ 68 w 68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96">
                  <a:moveTo>
                    <a:pt x="37" y="96"/>
                  </a:moveTo>
                  <a:lnTo>
                    <a:pt x="43" y="93"/>
                  </a:lnTo>
                  <a:lnTo>
                    <a:pt x="47" y="90"/>
                  </a:lnTo>
                  <a:lnTo>
                    <a:pt x="52" y="87"/>
                  </a:lnTo>
                  <a:lnTo>
                    <a:pt x="55" y="84"/>
                  </a:lnTo>
                  <a:lnTo>
                    <a:pt x="59" y="79"/>
                  </a:lnTo>
                  <a:lnTo>
                    <a:pt x="61" y="75"/>
                  </a:lnTo>
                  <a:lnTo>
                    <a:pt x="63" y="71"/>
                  </a:lnTo>
                  <a:lnTo>
                    <a:pt x="65" y="67"/>
                  </a:lnTo>
                  <a:lnTo>
                    <a:pt x="67" y="58"/>
                  </a:lnTo>
                  <a:lnTo>
                    <a:pt x="68" y="49"/>
                  </a:lnTo>
                  <a:lnTo>
                    <a:pt x="67" y="40"/>
                  </a:lnTo>
                  <a:lnTo>
                    <a:pt x="64" y="31"/>
                  </a:lnTo>
                  <a:lnTo>
                    <a:pt x="60" y="22"/>
                  </a:lnTo>
                  <a:lnTo>
                    <a:pt x="54" y="15"/>
                  </a:lnTo>
                  <a:lnTo>
                    <a:pt x="48" y="9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37" y="96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63" name="Freeform 73"/>
            <p:cNvSpPr>
              <a:spLocks/>
            </p:cNvSpPr>
            <p:nvPr/>
          </p:nvSpPr>
          <p:spPr bwMode="auto">
            <a:xfrm>
              <a:off x="1848" y="1663"/>
              <a:ext cx="1" cy="3"/>
            </a:xfrm>
            <a:custGeom>
              <a:avLst/>
              <a:gdLst>
                <a:gd name="T0" fmla="*/ 0 w 68"/>
                <a:gd name="T1" fmla="*/ 0 h 96"/>
                <a:gd name="T2" fmla="*/ 0 w 68"/>
                <a:gd name="T3" fmla="*/ 0 h 96"/>
                <a:gd name="T4" fmla="*/ 0 w 68"/>
                <a:gd name="T5" fmla="*/ 0 h 96"/>
                <a:gd name="T6" fmla="*/ 0 w 68"/>
                <a:gd name="T7" fmla="*/ 0 h 96"/>
                <a:gd name="T8" fmla="*/ 0 w 68"/>
                <a:gd name="T9" fmla="*/ 0 h 96"/>
                <a:gd name="T10" fmla="*/ 0 w 68"/>
                <a:gd name="T11" fmla="*/ 0 h 96"/>
                <a:gd name="T12" fmla="*/ 0 w 68"/>
                <a:gd name="T13" fmla="*/ 0 h 96"/>
                <a:gd name="T14" fmla="*/ 0 w 68"/>
                <a:gd name="T15" fmla="*/ 0 h 96"/>
                <a:gd name="T16" fmla="*/ 0 w 68"/>
                <a:gd name="T17" fmla="*/ 0 h 96"/>
                <a:gd name="T18" fmla="*/ 0 w 68"/>
                <a:gd name="T19" fmla="*/ 0 h 96"/>
                <a:gd name="T20" fmla="*/ 0 w 68"/>
                <a:gd name="T21" fmla="*/ 0 h 96"/>
                <a:gd name="T22" fmla="*/ 0 w 68"/>
                <a:gd name="T23" fmla="*/ 0 h 96"/>
                <a:gd name="T24" fmla="*/ 0 w 68"/>
                <a:gd name="T25" fmla="*/ 0 h 96"/>
                <a:gd name="T26" fmla="*/ 0 w 68"/>
                <a:gd name="T27" fmla="*/ 0 h 96"/>
                <a:gd name="T28" fmla="*/ 0 w 68"/>
                <a:gd name="T29" fmla="*/ 0 h 96"/>
                <a:gd name="T30" fmla="*/ 0 w 68"/>
                <a:gd name="T31" fmla="*/ 0 h 96"/>
                <a:gd name="T32" fmla="*/ 0 w 68"/>
                <a:gd name="T33" fmla="*/ 0 h 96"/>
                <a:gd name="T34" fmla="*/ 0 w 68"/>
                <a:gd name="T35" fmla="*/ 0 h 96"/>
                <a:gd name="T36" fmla="*/ 0 w 68"/>
                <a:gd name="T37" fmla="*/ 0 h 96"/>
                <a:gd name="T38" fmla="*/ 0 w 68"/>
                <a:gd name="T39" fmla="*/ 0 h 96"/>
                <a:gd name="T40" fmla="*/ 0 w 68"/>
                <a:gd name="T41" fmla="*/ 0 h 96"/>
                <a:gd name="T42" fmla="*/ 0 w 68"/>
                <a:gd name="T43" fmla="*/ 0 h 96"/>
                <a:gd name="T44" fmla="*/ 0 w 68"/>
                <a:gd name="T45" fmla="*/ 0 h 96"/>
                <a:gd name="T46" fmla="*/ 0 w 68"/>
                <a:gd name="T47" fmla="*/ 0 h 96"/>
                <a:gd name="T48" fmla="*/ 0 w 68"/>
                <a:gd name="T49" fmla="*/ 0 h 96"/>
                <a:gd name="T50" fmla="*/ 0 w 68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96"/>
                <a:gd name="T80" fmla="*/ 68 w 68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96">
                  <a:moveTo>
                    <a:pt x="32" y="0"/>
                  </a:moveTo>
                  <a:lnTo>
                    <a:pt x="27" y="2"/>
                  </a:lnTo>
                  <a:lnTo>
                    <a:pt x="21" y="5"/>
                  </a:lnTo>
                  <a:lnTo>
                    <a:pt x="17" y="8"/>
                  </a:lnTo>
                  <a:lnTo>
                    <a:pt x="13" y="13"/>
                  </a:lnTo>
                  <a:lnTo>
                    <a:pt x="10" y="16"/>
                  </a:lnTo>
                  <a:lnTo>
                    <a:pt x="7" y="20"/>
                  </a:lnTo>
                  <a:lnTo>
                    <a:pt x="5" y="24"/>
                  </a:lnTo>
                  <a:lnTo>
                    <a:pt x="3" y="29"/>
                  </a:lnTo>
                  <a:lnTo>
                    <a:pt x="1" y="37"/>
                  </a:lnTo>
                  <a:lnTo>
                    <a:pt x="0" y="46"/>
                  </a:lnTo>
                  <a:lnTo>
                    <a:pt x="1" y="55"/>
                  </a:lnTo>
                  <a:lnTo>
                    <a:pt x="4" y="65"/>
                  </a:lnTo>
                  <a:lnTo>
                    <a:pt x="8" y="73"/>
                  </a:lnTo>
                  <a:lnTo>
                    <a:pt x="14" y="80"/>
                  </a:lnTo>
                  <a:lnTo>
                    <a:pt x="20" y="87"/>
                  </a:lnTo>
                  <a:lnTo>
                    <a:pt x="29" y="91"/>
                  </a:lnTo>
                  <a:lnTo>
                    <a:pt x="33" y="93"/>
                  </a:lnTo>
                  <a:lnTo>
                    <a:pt x="38" y="95"/>
                  </a:lnTo>
                  <a:lnTo>
                    <a:pt x="42" y="96"/>
                  </a:lnTo>
                  <a:lnTo>
                    <a:pt x="47" y="96"/>
                  </a:lnTo>
                  <a:lnTo>
                    <a:pt x="52" y="96"/>
                  </a:lnTo>
                  <a:lnTo>
                    <a:pt x="57" y="95"/>
                  </a:lnTo>
                  <a:lnTo>
                    <a:pt x="63" y="94"/>
                  </a:lnTo>
                  <a:lnTo>
                    <a:pt x="68" y="9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64" name="Freeform 74"/>
            <p:cNvSpPr>
              <a:spLocks/>
            </p:cNvSpPr>
            <p:nvPr/>
          </p:nvSpPr>
          <p:spPr bwMode="auto">
            <a:xfrm>
              <a:off x="1849" y="1612"/>
              <a:ext cx="127" cy="54"/>
            </a:xfrm>
            <a:custGeom>
              <a:avLst/>
              <a:gdLst>
                <a:gd name="T0" fmla="*/ 0 w 4051"/>
                <a:gd name="T1" fmla="*/ 0 h 1730"/>
                <a:gd name="T2" fmla="*/ 0 w 4051"/>
                <a:gd name="T3" fmla="*/ 0 h 1730"/>
                <a:gd name="T4" fmla="*/ 0 w 4051"/>
                <a:gd name="T5" fmla="*/ 0 h 1730"/>
                <a:gd name="T6" fmla="*/ 0 w 4051"/>
                <a:gd name="T7" fmla="*/ 0 h 1730"/>
                <a:gd name="T8" fmla="*/ 0 w 4051"/>
                <a:gd name="T9" fmla="*/ 0 h 17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1"/>
                <a:gd name="T16" fmla="*/ 0 h 1730"/>
                <a:gd name="T17" fmla="*/ 4051 w 4051"/>
                <a:gd name="T18" fmla="*/ 1730 h 17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1" h="1730">
                  <a:moveTo>
                    <a:pt x="4015" y="0"/>
                  </a:moveTo>
                  <a:lnTo>
                    <a:pt x="0" y="1638"/>
                  </a:lnTo>
                  <a:lnTo>
                    <a:pt x="36" y="1730"/>
                  </a:lnTo>
                  <a:lnTo>
                    <a:pt x="4051" y="92"/>
                  </a:lnTo>
                  <a:lnTo>
                    <a:pt x="4015" y="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65" name="Freeform 75"/>
            <p:cNvSpPr>
              <a:spLocks/>
            </p:cNvSpPr>
            <p:nvPr/>
          </p:nvSpPr>
          <p:spPr bwMode="auto">
            <a:xfrm>
              <a:off x="1975" y="1612"/>
              <a:ext cx="1" cy="2"/>
            </a:xfrm>
            <a:custGeom>
              <a:avLst/>
              <a:gdLst>
                <a:gd name="T0" fmla="*/ 0 w 68"/>
                <a:gd name="T1" fmla="*/ 0 h 96"/>
                <a:gd name="T2" fmla="*/ 0 w 68"/>
                <a:gd name="T3" fmla="*/ 0 h 96"/>
                <a:gd name="T4" fmla="*/ 0 w 68"/>
                <a:gd name="T5" fmla="*/ 0 h 96"/>
                <a:gd name="T6" fmla="*/ 0 w 68"/>
                <a:gd name="T7" fmla="*/ 0 h 96"/>
                <a:gd name="T8" fmla="*/ 0 w 68"/>
                <a:gd name="T9" fmla="*/ 0 h 96"/>
                <a:gd name="T10" fmla="*/ 0 w 68"/>
                <a:gd name="T11" fmla="*/ 0 h 96"/>
                <a:gd name="T12" fmla="*/ 0 w 68"/>
                <a:gd name="T13" fmla="*/ 0 h 96"/>
                <a:gd name="T14" fmla="*/ 0 w 68"/>
                <a:gd name="T15" fmla="*/ 0 h 96"/>
                <a:gd name="T16" fmla="*/ 0 w 68"/>
                <a:gd name="T17" fmla="*/ 0 h 96"/>
                <a:gd name="T18" fmla="*/ 0 w 68"/>
                <a:gd name="T19" fmla="*/ 0 h 96"/>
                <a:gd name="T20" fmla="*/ 0 w 68"/>
                <a:gd name="T21" fmla="*/ 0 h 96"/>
                <a:gd name="T22" fmla="*/ 0 w 68"/>
                <a:gd name="T23" fmla="*/ 0 h 96"/>
                <a:gd name="T24" fmla="*/ 0 w 68"/>
                <a:gd name="T25" fmla="*/ 0 h 96"/>
                <a:gd name="T26" fmla="*/ 0 w 68"/>
                <a:gd name="T27" fmla="*/ 0 h 96"/>
                <a:gd name="T28" fmla="*/ 0 w 68"/>
                <a:gd name="T29" fmla="*/ 0 h 96"/>
                <a:gd name="T30" fmla="*/ 0 w 68"/>
                <a:gd name="T31" fmla="*/ 0 h 96"/>
                <a:gd name="T32" fmla="*/ 0 w 68"/>
                <a:gd name="T33" fmla="*/ 0 h 96"/>
                <a:gd name="T34" fmla="*/ 0 w 68"/>
                <a:gd name="T35" fmla="*/ 0 h 96"/>
                <a:gd name="T36" fmla="*/ 0 w 68"/>
                <a:gd name="T37" fmla="*/ 0 h 96"/>
                <a:gd name="T38" fmla="*/ 0 w 68"/>
                <a:gd name="T39" fmla="*/ 0 h 96"/>
                <a:gd name="T40" fmla="*/ 0 w 68"/>
                <a:gd name="T41" fmla="*/ 0 h 96"/>
                <a:gd name="T42" fmla="*/ 0 w 68"/>
                <a:gd name="T43" fmla="*/ 0 h 96"/>
                <a:gd name="T44" fmla="*/ 0 w 68"/>
                <a:gd name="T45" fmla="*/ 0 h 96"/>
                <a:gd name="T46" fmla="*/ 0 w 68"/>
                <a:gd name="T47" fmla="*/ 0 h 96"/>
                <a:gd name="T48" fmla="*/ 0 w 68"/>
                <a:gd name="T49" fmla="*/ 0 h 96"/>
                <a:gd name="T50" fmla="*/ 0 w 68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96"/>
                <a:gd name="T80" fmla="*/ 68 w 68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96">
                  <a:moveTo>
                    <a:pt x="36" y="96"/>
                  </a:moveTo>
                  <a:lnTo>
                    <a:pt x="43" y="93"/>
                  </a:lnTo>
                  <a:lnTo>
                    <a:pt x="47" y="90"/>
                  </a:lnTo>
                  <a:lnTo>
                    <a:pt x="52" y="87"/>
                  </a:lnTo>
                  <a:lnTo>
                    <a:pt x="55" y="84"/>
                  </a:lnTo>
                  <a:lnTo>
                    <a:pt x="58" y="80"/>
                  </a:lnTo>
                  <a:lnTo>
                    <a:pt x="61" y="75"/>
                  </a:lnTo>
                  <a:lnTo>
                    <a:pt x="63" y="71"/>
                  </a:lnTo>
                  <a:lnTo>
                    <a:pt x="65" y="67"/>
                  </a:lnTo>
                  <a:lnTo>
                    <a:pt x="67" y="58"/>
                  </a:lnTo>
                  <a:lnTo>
                    <a:pt x="68" y="49"/>
                  </a:lnTo>
                  <a:lnTo>
                    <a:pt x="67" y="40"/>
                  </a:lnTo>
                  <a:lnTo>
                    <a:pt x="64" y="31"/>
                  </a:lnTo>
                  <a:lnTo>
                    <a:pt x="60" y="22"/>
                  </a:lnTo>
                  <a:lnTo>
                    <a:pt x="54" y="15"/>
                  </a:lnTo>
                  <a:lnTo>
                    <a:pt x="48" y="9"/>
                  </a:lnTo>
                  <a:lnTo>
                    <a:pt x="39" y="4"/>
                  </a:lnTo>
                  <a:lnTo>
                    <a:pt x="35" y="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36" y="96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66" name="Freeform 76"/>
            <p:cNvSpPr>
              <a:spLocks/>
            </p:cNvSpPr>
            <p:nvPr/>
          </p:nvSpPr>
          <p:spPr bwMode="auto">
            <a:xfrm>
              <a:off x="2061" y="1772"/>
              <a:ext cx="2" cy="3"/>
            </a:xfrm>
            <a:custGeom>
              <a:avLst/>
              <a:gdLst>
                <a:gd name="T0" fmla="*/ 0 w 68"/>
                <a:gd name="T1" fmla="*/ 0 h 96"/>
                <a:gd name="T2" fmla="*/ 0 w 68"/>
                <a:gd name="T3" fmla="*/ 0 h 96"/>
                <a:gd name="T4" fmla="*/ 0 w 68"/>
                <a:gd name="T5" fmla="*/ 0 h 96"/>
                <a:gd name="T6" fmla="*/ 0 w 68"/>
                <a:gd name="T7" fmla="*/ 0 h 96"/>
                <a:gd name="T8" fmla="*/ 0 w 68"/>
                <a:gd name="T9" fmla="*/ 0 h 96"/>
                <a:gd name="T10" fmla="*/ 0 w 68"/>
                <a:gd name="T11" fmla="*/ 0 h 96"/>
                <a:gd name="T12" fmla="*/ 0 w 68"/>
                <a:gd name="T13" fmla="*/ 0 h 96"/>
                <a:gd name="T14" fmla="*/ 0 w 68"/>
                <a:gd name="T15" fmla="*/ 0 h 96"/>
                <a:gd name="T16" fmla="*/ 0 w 68"/>
                <a:gd name="T17" fmla="*/ 0 h 96"/>
                <a:gd name="T18" fmla="*/ 0 w 68"/>
                <a:gd name="T19" fmla="*/ 0 h 96"/>
                <a:gd name="T20" fmla="*/ 0 w 68"/>
                <a:gd name="T21" fmla="*/ 0 h 96"/>
                <a:gd name="T22" fmla="*/ 0 w 68"/>
                <a:gd name="T23" fmla="*/ 0 h 96"/>
                <a:gd name="T24" fmla="*/ 0 w 68"/>
                <a:gd name="T25" fmla="*/ 0 h 96"/>
                <a:gd name="T26" fmla="*/ 0 w 68"/>
                <a:gd name="T27" fmla="*/ 0 h 96"/>
                <a:gd name="T28" fmla="*/ 0 w 68"/>
                <a:gd name="T29" fmla="*/ 0 h 96"/>
                <a:gd name="T30" fmla="*/ 0 w 68"/>
                <a:gd name="T31" fmla="*/ 0 h 96"/>
                <a:gd name="T32" fmla="*/ 0 w 68"/>
                <a:gd name="T33" fmla="*/ 0 h 96"/>
                <a:gd name="T34" fmla="*/ 0 w 68"/>
                <a:gd name="T35" fmla="*/ 0 h 96"/>
                <a:gd name="T36" fmla="*/ 0 w 68"/>
                <a:gd name="T37" fmla="*/ 0 h 96"/>
                <a:gd name="T38" fmla="*/ 0 w 68"/>
                <a:gd name="T39" fmla="*/ 0 h 96"/>
                <a:gd name="T40" fmla="*/ 0 w 68"/>
                <a:gd name="T41" fmla="*/ 0 h 96"/>
                <a:gd name="T42" fmla="*/ 0 w 68"/>
                <a:gd name="T43" fmla="*/ 0 h 96"/>
                <a:gd name="T44" fmla="*/ 0 w 68"/>
                <a:gd name="T45" fmla="*/ 0 h 96"/>
                <a:gd name="T46" fmla="*/ 0 w 68"/>
                <a:gd name="T47" fmla="*/ 0 h 96"/>
                <a:gd name="T48" fmla="*/ 0 w 68"/>
                <a:gd name="T49" fmla="*/ 0 h 96"/>
                <a:gd name="T50" fmla="*/ 0 w 68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96"/>
                <a:gd name="T80" fmla="*/ 68 w 68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96">
                  <a:moveTo>
                    <a:pt x="32" y="0"/>
                  </a:moveTo>
                  <a:lnTo>
                    <a:pt x="27" y="3"/>
                  </a:lnTo>
                  <a:lnTo>
                    <a:pt x="21" y="5"/>
                  </a:lnTo>
                  <a:lnTo>
                    <a:pt x="17" y="8"/>
                  </a:lnTo>
                  <a:lnTo>
                    <a:pt x="13" y="12"/>
                  </a:lnTo>
                  <a:lnTo>
                    <a:pt x="10" y="16"/>
                  </a:lnTo>
                  <a:lnTo>
                    <a:pt x="7" y="20"/>
                  </a:lnTo>
                  <a:lnTo>
                    <a:pt x="5" y="24"/>
                  </a:lnTo>
                  <a:lnTo>
                    <a:pt x="3" y="28"/>
                  </a:lnTo>
                  <a:lnTo>
                    <a:pt x="1" y="38"/>
                  </a:lnTo>
                  <a:lnTo>
                    <a:pt x="0" y="47"/>
                  </a:lnTo>
                  <a:lnTo>
                    <a:pt x="2" y="56"/>
                  </a:lnTo>
                  <a:lnTo>
                    <a:pt x="4" y="64"/>
                  </a:lnTo>
                  <a:lnTo>
                    <a:pt x="8" y="72"/>
                  </a:lnTo>
                  <a:lnTo>
                    <a:pt x="14" y="80"/>
                  </a:lnTo>
                  <a:lnTo>
                    <a:pt x="20" y="87"/>
                  </a:lnTo>
                  <a:lnTo>
                    <a:pt x="29" y="92"/>
                  </a:lnTo>
                  <a:lnTo>
                    <a:pt x="33" y="93"/>
                  </a:lnTo>
                  <a:lnTo>
                    <a:pt x="38" y="95"/>
                  </a:lnTo>
                  <a:lnTo>
                    <a:pt x="42" y="96"/>
                  </a:lnTo>
                  <a:lnTo>
                    <a:pt x="47" y="96"/>
                  </a:lnTo>
                  <a:lnTo>
                    <a:pt x="52" y="96"/>
                  </a:lnTo>
                  <a:lnTo>
                    <a:pt x="57" y="95"/>
                  </a:lnTo>
                  <a:lnTo>
                    <a:pt x="63" y="94"/>
                  </a:lnTo>
                  <a:lnTo>
                    <a:pt x="68" y="9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67" name="Freeform 77"/>
            <p:cNvSpPr>
              <a:spLocks/>
            </p:cNvSpPr>
            <p:nvPr/>
          </p:nvSpPr>
          <p:spPr bwMode="auto">
            <a:xfrm>
              <a:off x="2061" y="1663"/>
              <a:ext cx="269" cy="112"/>
            </a:xfrm>
            <a:custGeom>
              <a:avLst/>
              <a:gdLst>
                <a:gd name="T0" fmla="*/ 0 w 8601"/>
                <a:gd name="T1" fmla="*/ 0 h 3588"/>
                <a:gd name="T2" fmla="*/ 0 w 8601"/>
                <a:gd name="T3" fmla="*/ 0 h 3588"/>
                <a:gd name="T4" fmla="*/ 0 w 8601"/>
                <a:gd name="T5" fmla="*/ 0 h 3588"/>
                <a:gd name="T6" fmla="*/ 0 w 8601"/>
                <a:gd name="T7" fmla="*/ 0 h 3588"/>
                <a:gd name="T8" fmla="*/ 0 w 8601"/>
                <a:gd name="T9" fmla="*/ 0 h 35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01"/>
                <a:gd name="T16" fmla="*/ 0 h 3588"/>
                <a:gd name="T17" fmla="*/ 8601 w 8601"/>
                <a:gd name="T18" fmla="*/ 3588 h 35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01" h="3588">
                  <a:moveTo>
                    <a:pt x="8565" y="0"/>
                  </a:moveTo>
                  <a:lnTo>
                    <a:pt x="0" y="3496"/>
                  </a:lnTo>
                  <a:lnTo>
                    <a:pt x="36" y="3588"/>
                  </a:lnTo>
                  <a:lnTo>
                    <a:pt x="8601" y="92"/>
                  </a:lnTo>
                  <a:lnTo>
                    <a:pt x="8565" y="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68" name="Freeform 78"/>
            <p:cNvSpPr>
              <a:spLocks/>
            </p:cNvSpPr>
            <p:nvPr/>
          </p:nvSpPr>
          <p:spPr bwMode="auto">
            <a:xfrm>
              <a:off x="2329" y="1663"/>
              <a:ext cx="2" cy="3"/>
            </a:xfrm>
            <a:custGeom>
              <a:avLst/>
              <a:gdLst>
                <a:gd name="T0" fmla="*/ 0 w 68"/>
                <a:gd name="T1" fmla="*/ 0 h 96"/>
                <a:gd name="T2" fmla="*/ 0 w 68"/>
                <a:gd name="T3" fmla="*/ 0 h 96"/>
                <a:gd name="T4" fmla="*/ 0 w 68"/>
                <a:gd name="T5" fmla="*/ 0 h 96"/>
                <a:gd name="T6" fmla="*/ 0 w 68"/>
                <a:gd name="T7" fmla="*/ 0 h 96"/>
                <a:gd name="T8" fmla="*/ 0 w 68"/>
                <a:gd name="T9" fmla="*/ 0 h 96"/>
                <a:gd name="T10" fmla="*/ 0 w 68"/>
                <a:gd name="T11" fmla="*/ 0 h 96"/>
                <a:gd name="T12" fmla="*/ 0 w 68"/>
                <a:gd name="T13" fmla="*/ 0 h 96"/>
                <a:gd name="T14" fmla="*/ 0 w 68"/>
                <a:gd name="T15" fmla="*/ 0 h 96"/>
                <a:gd name="T16" fmla="*/ 0 w 68"/>
                <a:gd name="T17" fmla="*/ 0 h 96"/>
                <a:gd name="T18" fmla="*/ 0 w 68"/>
                <a:gd name="T19" fmla="*/ 0 h 96"/>
                <a:gd name="T20" fmla="*/ 0 w 68"/>
                <a:gd name="T21" fmla="*/ 0 h 96"/>
                <a:gd name="T22" fmla="*/ 0 w 68"/>
                <a:gd name="T23" fmla="*/ 0 h 96"/>
                <a:gd name="T24" fmla="*/ 0 w 68"/>
                <a:gd name="T25" fmla="*/ 0 h 96"/>
                <a:gd name="T26" fmla="*/ 0 w 68"/>
                <a:gd name="T27" fmla="*/ 0 h 96"/>
                <a:gd name="T28" fmla="*/ 0 w 68"/>
                <a:gd name="T29" fmla="*/ 0 h 96"/>
                <a:gd name="T30" fmla="*/ 0 w 68"/>
                <a:gd name="T31" fmla="*/ 0 h 96"/>
                <a:gd name="T32" fmla="*/ 0 w 68"/>
                <a:gd name="T33" fmla="*/ 0 h 96"/>
                <a:gd name="T34" fmla="*/ 0 w 68"/>
                <a:gd name="T35" fmla="*/ 0 h 96"/>
                <a:gd name="T36" fmla="*/ 0 w 68"/>
                <a:gd name="T37" fmla="*/ 0 h 96"/>
                <a:gd name="T38" fmla="*/ 0 w 68"/>
                <a:gd name="T39" fmla="*/ 0 h 96"/>
                <a:gd name="T40" fmla="*/ 0 w 68"/>
                <a:gd name="T41" fmla="*/ 0 h 96"/>
                <a:gd name="T42" fmla="*/ 0 w 68"/>
                <a:gd name="T43" fmla="*/ 0 h 96"/>
                <a:gd name="T44" fmla="*/ 0 w 68"/>
                <a:gd name="T45" fmla="*/ 0 h 96"/>
                <a:gd name="T46" fmla="*/ 0 w 68"/>
                <a:gd name="T47" fmla="*/ 0 h 96"/>
                <a:gd name="T48" fmla="*/ 0 w 68"/>
                <a:gd name="T49" fmla="*/ 0 h 96"/>
                <a:gd name="T50" fmla="*/ 0 w 68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96"/>
                <a:gd name="T80" fmla="*/ 68 w 68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96">
                  <a:moveTo>
                    <a:pt x="36" y="96"/>
                  </a:moveTo>
                  <a:lnTo>
                    <a:pt x="42" y="94"/>
                  </a:lnTo>
                  <a:lnTo>
                    <a:pt x="46" y="91"/>
                  </a:lnTo>
                  <a:lnTo>
                    <a:pt x="51" y="88"/>
                  </a:lnTo>
                  <a:lnTo>
                    <a:pt x="54" y="85"/>
                  </a:lnTo>
                  <a:lnTo>
                    <a:pt x="58" y="81"/>
                  </a:lnTo>
                  <a:lnTo>
                    <a:pt x="60" y="77"/>
                  </a:lnTo>
                  <a:lnTo>
                    <a:pt x="63" y="73"/>
                  </a:lnTo>
                  <a:lnTo>
                    <a:pt x="65" y="69"/>
                  </a:lnTo>
                  <a:lnTo>
                    <a:pt x="67" y="59"/>
                  </a:lnTo>
                  <a:lnTo>
                    <a:pt x="68" y="50"/>
                  </a:lnTo>
                  <a:lnTo>
                    <a:pt x="67" y="41"/>
                  </a:lnTo>
                  <a:lnTo>
                    <a:pt x="64" y="32"/>
                  </a:lnTo>
                  <a:lnTo>
                    <a:pt x="59" y="24"/>
                  </a:lnTo>
                  <a:lnTo>
                    <a:pt x="53" y="17"/>
                  </a:lnTo>
                  <a:lnTo>
                    <a:pt x="47" y="10"/>
                  </a:lnTo>
                  <a:lnTo>
                    <a:pt x="39" y="5"/>
                  </a:lnTo>
                  <a:lnTo>
                    <a:pt x="35" y="3"/>
                  </a:lnTo>
                  <a:lnTo>
                    <a:pt x="31" y="2"/>
                  </a:lnTo>
                  <a:lnTo>
                    <a:pt x="26" y="1"/>
                  </a:lnTo>
                  <a:lnTo>
                    <a:pt x="21" y="0"/>
                  </a:lnTo>
                  <a:lnTo>
                    <a:pt x="16" y="1"/>
                  </a:lnTo>
                  <a:lnTo>
                    <a:pt x="11" y="1"/>
                  </a:lnTo>
                  <a:lnTo>
                    <a:pt x="5" y="3"/>
                  </a:lnTo>
                  <a:lnTo>
                    <a:pt x="0" y="4"/>
                  </a:lnTo>
                  <a:lnTo>
                    <a:pt x="36" y="96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69" name="Freeform 79"/>
            <p:cNvSpPr>
              <a:spLocks/>
            </p:cNvSpPr>
            <p:nvPr/>
          </p:nvSpPr>
          <p:spPr bwMode="auto">
            <a:xfrm>
              <a:off x="2236" y="1756"/>
              <a:ext cx="3" cy="3"/>
            </a:xfrm>
            <a:custGeom>
              <a:avLst/>
              <a:gdLst>
                <a:gd name="T0" fmla="*/ 0 w 69"/>
                <a:gd name="T1" fmla="*/ 0 h 95"/>
                <a:gd name="T2" fmla="*/ 0 w 69"/>
                <a:gd name="T3" fmla="*/ 0 h 95"/>
                <a:gd name="T4" fmla="*/ 0 w 69"/>
                <a:gd name="T5" fmla="*/ 0 h 95"/>
                <a:gd name="T6" fmla="*/ 0 w 69"/>
                <a:gd name="T7" fmla="*/ 0 h 95"/>
                <a:gd name="T8" fmla="*/ 0 w 69"/>
                <a:gd name="T9" fmla="*/ 0 h 95"/>
                <a:gd name="T10" fmla="*/ 0 w 69"/>
                <a:gd name="T11" fmla="*/ 0 h 95"/>
                <a:gd name="T12" fmla="*/ 0 w 69"/>
                <a:gd name="T13" fmla="*/ 0 h 95"/>
                <a:gd name="T14" fmla="*/ 0 w 69"/>
                <a:gd name="T15" fmla="*/ 0 h 95"/>
                <a:gd name="T16" fmla="*/ 0 w 69"/>
                <a:gd name="T17" fmla="*/ 0 h 95"/>
                <a:gd name="T18" fmla="*/ 0 w 69"/>
                <a:gd name="T19" fmla="*/ 0 h 95"/>
                <a:gd name="T20" fmla="*/ 0 w 69"/>
                <a:gd name="T21" fmla="*/ 0 h 95"/>
                <a:gd name="T22" fmla="*/ 0 w 69"/>
                <a:gd name="T23" fmla="*/ 0 h 95"/>
                <a:gd name="T24" fmla="*/ 0 w 69"/>
                <a:gd name="T25" fmla="*/ 0 h 95"/>
                <a:gd name="T26" fmla="*/ 0 w 69"/>
                <a:gd name="T27" fmla="*/ 0 h 95"/>
                <a:gd name="T28" fmla="*/ 0 w 69"/>
                <a:gd name="T29" fmla="*/ 0 h 95"/>
                <a:gd name="T30" fmla="*/ 0 w 69"/>
                <a:gd name="T31" fmla="*/ 0 h 95"/>
                <a:gd name="T32" fmla="*/ 0 w 69"/>
                <a:gd name="T33" fmla="*/ 0 h 95"/>
                <a:gd name="T34" fmla="*/ 0 w 69"/>
                <a:gd name="T35" fmla="*/ 0 h 95"/>
                <a:gd name="T36" fmla="*/ 0 w 69"/>
                <a:gd name="T37" fmla="*/ 0 h 95"/>
                <a:gd name="T38" fmla="*/ 0 w 69"/>
                <a:gd name="T39" fmla="*/ 0 h 95"/>
                <a:gd name="T40" fmla="*/ 0 w 69"/>
                <a:gd name="T41" fmla="*/ 0 h 95"/>
                <a:gd name="T42" fmla="*/ 0 w 69"/>
                <a:gd name="T43" fmla="*/ 0 h 95"/>
                <a:gd name="T44" fmla="*/ 0 w 69"/>
                <a:gd name="T45" fmla="*/ 0 h 95"/>
                <a:gd name="T46" fmla="*/ 0 w 69"/>
                <a:gd name="T47" fmla="*/ 0 h 95"/>
                <a:gd name="T48" fmla="*/ 0 w 69"/>
                <a:gd name="T49" fmla="*/ 0 h 95"/>
                <a:gd name="T50" fmla="*/ 0 w 69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5"/>
                <a:gd name="T80" fmla="*/ 69 w 69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5">
                  <a:moveTo>
                    <a:pt x="29" y="0"/>
                  </a:moveTo>
                  <a:lnTo>
                    <a:pt x="24" y="3"/>
                  </a:lnTo>
                  <a:lnTo>
                    <a:pt x="19" y="5"/>
                  </a:lnTo>
                  <a:lnTo>
                    <a:pt x="15" y="9"/>
                  </a:lnTo>
                  <a:lnTo>
                    <a:pt x="11" y="12"/>
                  </a:lnTo>
                  <a:lnTo>
                    <a:pt x="8" y="16"/>
                  </a:lnTo>
                  <a:lnTo>
                    <a:pt x="6" y="20"/>
                  </a:lnTo>
                  <a:lnTo>
                    <a:pt x="3" y="24"/>
                  </a:lnTo>
                  <a:lnTo>
                    <a:pt x="2" y="29"/>
                  </a:lnTo>
                  <a:lnTo>
                    <a:pt x="0" y="38"/>
                  </a:lnTo>
                  <a:lnTo>
                    <a:pt x="0" y="47"/>
                  </a:lnTo>
                  <a:lnTo>
                    <a:pt x="1" y="56"/>
                  </a:lnTo>
                  <a:lnTo>
                    <a:pt x="4" y="65"/>
                  </a:lnTo>
                  <a:lnTo>
                    <a:pt x="8" y="73"/>
                  </a:lnTo>
                  <a:lnTo>
                    <a:pt x="14" y="81"/>
                  </a:lnTo>
                  <a:lnTo>
                    <a:pt x="21" y="87"/>
                  </a:lnTo>
                  <a:lnTo>
                    <a:pt x="28" y="91"/>
                  </a:lnTo>
                  <a:lnTo>
                    <a:pt x="33" y="93"/>
                  </a:lnTo>
                  <a:lnTo>
                    <a:pt x="37" y="94"/>
                  </a:lnTo>
                  <a:lnTo>
                    <a:pt x="43" y="95"/>
                  </a:lnTo>
                  <a:lnTo>
                    <a:pt x="48" y="95"/>
                  </a:lnTo>
                  <a:lnTo>
                    <a:pt x="53" y="95"/>
                  </a:lnTo>
                  <a:lnTo>
                    <a:pt x="58" y="94"/>
                  </a:lnTo>
                  <a:lnTo>
                    <a:pt x="63" y="93"/>
                  </a:lnTo>
                  <a:lnTo>
                    <a:pt x="69" y="9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70" name="Freeform 80"/>
            <p:cNvSpPr>
              <a:spLocks/>
            </p:cNvSpPr>
            <p:nvPr/>
          </p:nvSpPr>
          <p:spPr bwMode="auto">
            <a:xfrm>
              <a:off x="2238" y="1719"/>
              <a:ext cx="85" cy="40"/>
            </a:xfrm>
            <a:custGeom>
              <a:avLst/>
              <a:gdLst>
                <a:gd name="T0" fmla="*/ 0 w 2742"/>
                <a:gd name="T1" fmla="*/ 0 h 1273"/>
                <a:gd name="T2" fmla="*/ 0 w 2742"/>
                <a:gd name="T3" fmla="*/ 0 h 1273"/>
                <a:gd name="T4" fmla="*/ 0 w 2742"/>
                <a:gd name="T5" fmla="*/ 0 h 1273"/>
                <a:gd name="T6" fmla="*/ 0 w 2742"/>
                <a:gd name="T7" fmla="*/ 0 h 1273"/>
                <a:gd name="T8" fmla="*/ 0 w 2742"/>
                <a:gd name="T9" fmla="*/ 0 h 1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42"/>
                <a:gd name="T16" fmla="*/ 0 h 1273"/>
                <a:gd name="T17" fmla="*/ 2742 w 2742"/>
                <a:gd name="T18" fmla="*/ 1273 h 1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42" h="1273">
                  <a:moveTo>
                    <a:pt x="2703" y="0"/>
                  </a:moveTo>
                  <a:lnTo>
                    <a:pt x="0" y="1182"/>
                  </a:lnTo>
                  <a:lnTo>
                    <a:pt x="40" y="1273"/>
                  </a:lnTo>
                  <a:lnTo>
                    <a:pt x="2742" y="91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71" name="Freeform 81"/>
            <p:cNvSpPr>
              <a:spLocks/>
            </p:cNvSpPr>
            <p:nvPr/>
          </p:nvSpPr>
          <p:spPr bwMode="auto">
            <a:xfrm>
              <a:off x="2322" y="1719"/>
              <a:ext cx="2" cy="3"/>
            </a:xfrm>
            <a:custGeom>
              <a:avLst/>
              <a:gdLst>
                <a:gd name="T0" fmla="*/ 0 w 69"/>
                <a:gd name="T1" fmla="*/ 0 h 95"/>
                <a:gd name="T2" fmla="*/ 0 w 69"/>
                <a:gd name="T3" fmla="*/ 0 h 95"/>
                <a:gd name="T4" fmla="*/ 0 w 69"/>
                <a:gd name="T5" fmla="*/ 0 h 95"/>
                <a:gd name="T6" fmla="*/ 0 w 69"/>
                <a:gd name="T7" fmla="*/ 0 h 95"/>
                <a:gd name="T8" fmla="*/ 0 w 69"/>
                <a:gd name="T9" fmla="*/ 0 h 95"/>
                <a:gd name="T10" fmla="*/ 0 w 69"/>
                <a:gd name="T11" fmla="*/ 0 h 95"/>
                <a:gd name="T12" fmla="*/ 0 w 69"/>
                <a:gd name="T13" fmla="*/ 0 h 95"/>
                <a:gd name="T14" fmla="*/ 0 w 69"/>
                <a:gd name="T15" fmla="*/ 0 h 95"/>
                <a:gd name="T16" fmla="*/ 0 w 69"/>
                <a:gd name="T17" fmla="*/ 0 h 95"/>
                <a:gd name="T18" fmla="*/ 0 w 69"/>
                <a:gd name="T19" fmla="*/ 0 h 95"/>
                <a:gd name="T20" fmla="*/ 0 w 69"/>
                <a:gd name="T21" fmla="*/ 0 h 95"/>
                <a:gd name="T22" fmla="*/ 0 w 69"/>
                <a:gd name="T23" fmla="*/ 0 h 95"/>
                <a:gd name="T24" fmla="*/ 0 w 69"/>
                <a:gd name="T25" fmla="*/ 0 h 95"/>
                <a:gd name="T26" fmla="*/ 0 w 69"/>
                <a:gd name="T27" fmla="*/ 0 h 95"/>
                <a:gd name="T28" fmla="*/ 0 w 69"/>
                <a:gd name="T29" fmla="*/ 0 h 95"/>
                <a:gd name="T30" fmla="*/ 0 w 69"/>
                <a:gd name="T31" fmla="*/ 0 h 95"/>
                <a:gd name="T32" fmla="*/ 0 w 69"/>
                <a:gd name="T33" fmla="*/ 0 h 95"/>
                <a:gd name="T34" fmla="*/ 0 w 69"/>
                <a:gd name="T35" fmla="*/ 0 h 95"/>
                <a:gd name="T36" fmla="*/ 0 w 69"/>
                <a:gd name="T37" fmla="*/ 0 h 95"/>
                <a:gd name="T38" fmla="*/ 0 w 69"/>
                <a:gd name="T39" fmla="*/ 0 h 95"/>
                <a:gd name="T40" fmla="*/ 0 w 69"/>
                <a:gd name="T41" fmla="*/ 0 h 95"/>
                <a:gd name="T42" fmla="*/ 0 w 69"/>
                <a:gd name="T43" fmla="*/ 0 h 95"/>
                <a:gd name="T44" fmla="*/ 0 w 69"/>
                <a:gd name="T45" fmla="*/ 0 h 95"/>
                <a:gd name="T46" fmla="*/ 0 w 69"/>
                <a:gd name="T47" fmla="*/ 0 h 95"/>
                <a:gd name="T48" fmla="*/ 0 w 69"/>
                <a:gd name="T49" fmla="*/ 0 h 95"/>
                <a:gd name="T50" fmla="*/ 0 w 69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5"/>
                <a:gd name="T80" fmla="*/ 69 w 69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5">
                  <a:moveTo>
                    <a:pt x="39" y="95"/>
                  </a:moveTo>
                  <a:lnTo>
                    <a:pt x="45" y="93"/>
                  </a:lnTo>
                  <a:lnTo>
                    <a:pt x="49" y="90"/>
                  </a:lnTo>
                  <a:lnTo>
                    <a:pt x="54" y="87"/>
                  </a:lnTo>
                  <a:lnTo>
                    <a:pt x="57" y="83"/>
                  </a:lnTo>
                  <a:lnTo>
                    <a:pt x="60" y="79"/>
                  </a:lnTo>
                  <a:lnTo>
                    <a:pt x="63" y="75"/>
                  </a:lnTo>
                  <a:lnTo>
                    <a:pt x="65" y="71"/>
                  </a:lnTo>
                  <a:lnTo>
                    <a:pt x="67" y="67"/>
                  </a:lnTo>
                  <a:lnTo>
                    <a:pt x="69" y="57"/>
                  </a:lnTo>
                  <a:lnTo>
                    <a:pt x="69" y="48"/>
                  </a:lnTo>
                  <a:lnTo>
                    <a:pt x="67" y="39"/>
                  </a:lnTo>
                  <a:lnTo>
                    <a:pt x="65" y="31"/>
                  </a:lnTo>
                  <a:lnTo>
                    <a:pt x="60" y="23"/>
                  </a:lnTo>
                  <a:lnTo>
                    <a:pt x="55" y="15"/>
                  </a:lnTo>
                  <a:lnTo>
                    <a:pt x="48" y="10"/>
                  </a:lnTo>
                  <a:lnTo>
                    <a:pt x="39" y="4"/>
                  </a:lnTo>
                  <a:lnTo>
                    <a:pt x="35" y="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1"/>
                  </a:lnTo>
                  <a:lnTo>
                    <a:pt x="5" y="2"/>
                  </a:lnTo>
                  <a:lnTo>
                    <a:pt x="0" y="4"/>
                  </a:lnTo>
                  <a:lnTo>
                    <a:pt x="39" y="95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72" name="Freeform 82"/>
            <p:cNvSpPr>
              <a:spLocks/>
            </p:cNvSpPr>
            <p:nvPr/>
          </p:nvSpPr>
          <p:spPr bwMode="auto">
            <a:xfrm>
              <a:off x="1871" y="1655"/>
              <a:ext cx="2" cy="2"/>
            </a:xfrm>
            <a:custGeom>
              <a:avLst/>
              <a:gdLst>
                <a:gd name="T0" fmla="*/ 0 w 70"/>
                <a:gd name="T1" fmla="*/ 0 h 96"/>
                <a:gd name="T2" fmla="*/ 0 w 70"/>
                <a:gd name="T3" fmla="*/ 0 h 96"/>
                <a:gd name="T4" fmla="*/ 0 w 70"/>
                <a:gd name="T5" fmla="*/ 0 h 96"/>
                <a:gd name="T6" fmla="*/ 0 w 70"/>
                <a:gd name="T7" fmla="*/ 0 h 96"/>
                <a:gd name="T8" fmla="*/ 0 w 70"/>
                <a:gd name="T9" fmla="*/ 0 h 96"/>
                <a:gd name="T10" fmla="*/ 0 w 70"/>
                <a:gd name="T11" fmla="*/ 0 h 96"/>
                <a:gd name="T12" fmla="*/ 0 w 70"/>
                <a:gd name="T13" fmla="*/ 0 h 96"/>
                <a:gd name="T14" fmla="*/ 0 w 70"/>
                <a:gd name="T15" fmla="*/ 0 h 96"/>
                <a:gd name="T16" fmla="*/ 0 w 70"/>
                <a:gd name="T17" fmla="*/ 0 h 96"/>
                <a:gd name="T18" fmla="*/ 0 w 70"/>
                <a:gd name="T19" fmla="*/ 0 h 96"/>
                <a:gd name="T20" fmla="*/ 0 w 70"/>
                <a:gd name="T21" fmla="*/ 0 h 96"/>
                <a:gd name="T22" fmla="*/ 0 w 70"/>
                <a:gd name="T23" fmla="*/ 0 h 96"/>
                <a:gd name="T24" fmla="*/ 0 w 70"/>
                <a:gd name="T25" fmla="*/ 0 h 96"/>
                <a:gd name="T26" fmla="*/ 0 w 70"/>
                <a:gd name="T27" fmla="*/ 0 h 96"/>
                <a:gd name="T28" fmla="*/ 0 w 70"/>
                <a:gd name="T29" fmla="*/ 0 h 96"/>
                <a:gd name="T30" fmla="*/ 0 w 70"/>
                <a:gd name="T31" fmla="*/ 0 h 96"/>
                <a:gd name="T32" fmla="*/ 0 w 70"/>
                <a:gd name="T33" fmla="*/ 0 h 96"/>
                <a:gd name="T34" fmla="*/ 0 w 70"/>
                <a:gd name="T35" fmla="*/ 0 h 96"/>
                <a:gd name="T36" fmla="*/ 0 w 70"/>
                <a:gd name="T37" fmla="*/ 0 h 96"/>
                <a:gd name="T38" fmla="*/ 0 w 70"/>
                <a:gd name="T39" fmla="*/ 0 h 96"/>
                <a:gd name="T40" fmla="*/ 0 w 70"/>
                <a:gd name="T41" fmla="*/ 0 h 96"/>
                <a:gd name="T42" fmla="*/ 0 w 70"/>
                <a:gd name="T43" fmla="*/ 0 h 96"/>
                <a:gd name="T44" fmla="*/ 0 w 70"/>
                <a:gd name="T45" fmla="*/ 0 h 96"/>
                <a:gd name="T46" fmla="*/ 0 w 70"/>
                <a:gd name="T47" fmla="*/ 0 h 96"/>
                <a:gd name="T48" fmla="*/ 0 w 70"/>
                <a:gd name="T49" fmla="*/ 0 h 96"/>
                <a:gd name="T50" fmla="*/ 0 w 70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6"/>
                <a:gd name="T80" fmla="*/ 70 w 70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6">
                  <a:moveTo>
                    <a:pt x="70" y="5"/>
                  </a:moveTo>
                  <a:lnTo>
                    <a:pt x="64" y="3"/>
                  </a:lnTo>
                  <a:lnTo>
                    <a:pt x="59" y="1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5" y="16"/>
                  </a:lnTo>
                  <a:lnTo>
                    <a:pt x="9" y="23"/>
                  </a:lnTo>
                  <a:lnTo>
                    <a:pt x="5" y="31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4" y="71"/>
                  </a:lnTo>
                  <a:lnTo>
                    <a:pt x="6" y="76"/>
                  </a:lnTo>
                  <a:lnTo>
                    <a:pt x="9" y="80"/>
                  </a:lnTo>
                  <a:lnTo>
                    <a:pt x="12" y="83"/>
                  </a:lnTo>
                  <a:lnTo>
                    <a:pt x="15" y="87"/>
                  </a:lnTo>
                  <a:lnTo>
                    <a:pt x="20" y="90"/>
                  </a:lnTo>
                  <a:lnTo>
                    <a:pt x="24" y="93"/>
                  </a:lnTo>
                  <a:lnTo>
                    <a:pt x="30" y="96"/>
                  </a:lnTo>
                  <a:lnTo>
                    <a:pt x="70" y="5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73" name="Freeform 83"/>
            <p:cNvSpPr>
              <a:spLocks/>
            </p:cNvSpPr>
            <p:nvPr/>
          </p:nvSpPr>
          <p:spPr bwMode="auto">
            <a:xfrm>
              <a:off x="1872" y="1655"/>
              <a:ext cx="52" cy="24"/>
            </a:xfrm>
            <a:custGeom>
              <a:avLst/>
              <a:gdLst>
                <a:gd name="T0" fmla="*/ 0 w 1680"/>
                <a:gd name="T1" fmla="*/ 0 h 817"/>
                <a:gd name="T2" fmla="*/ 0 w 1680"/>
                <a:gd name="T3" fmla="*/ 0 h 817"/>
                <a:gd name="T4" fmla="*/ 0 w 1680"/>
                <a:gd name="T5" fmla="*/ 0 h 817"/>
                <a:gd name="T6" fmla="*/ 0 w 1680"/>
                <a:gd name="T7" fmla="*/ 0 h 817"/>
                <a:gd name="T8" fmla="*/ 0 w 1680"/>
                <a:gd name="T9" fmla="*/ 0 h 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0"/>
                <a:gd name="T16" fmla="*/ 0 h 817"/>
                <a:gd name="T17" fmla="*/ 1680 w 1680"/>
                <a:gd name="T18" fmla="*/ 817 h 8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0" h="817">
                  <a:moveTo>
                    <a:pt x="1680" y="726"/>
                  </a:moveTo>
                  <a:lnTo>
                    <a:pt x="40" y="0"/>
                  </a:lnTo>
                  <a:lnTo>
                    <a:pt x="0" y="91"/>
                  </a:lnTo>
                  <a:lnTo>
                    <a:pt x="1640" y="817"/>
                  </a:lnTo>
                  <a:lnTo>
                    <a:pt x="1680" y="726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74" name="Freeform 84"/>
            <p:cNvSpPr>
              <a:spLocks/>
            </p:cNvSpPr>
            <p:nvPr/>
          </p:nvSpPr>
          <p:spPr bwMode="auto">
            <a:xfrm>
              <a:off x="1923" y="1677"/>
              <a:ext cx="2" cy="2"/>
            </a:xfrm>
            <a:custGeom>
              <a:avLst/>
              <a:gdLst>
                <a:gd name="T0" fmla="*/ 0 w 69"/>
                <a:gd name="T1" fmla="*/ 0 h 96"/>
                <a:gd name="T2" fmla="*/ 0 w 69"/>
                <a:gd name="T3" fmla="*/ 0 h 96"/>
                <a:gd name="T4" fmla="*/ 0 w 69"/>
                <a:gd name="T5" fmla="*/ 0 h 96"/>
                <a:gd name="T6" fmla="*/ 0 w 69"/>
                <a:gd name="T7" fmla="*/ 0 h 96"/>
                <a:gd name="T8" fmla="*/ 0 w 69"/>
                <a:gd name="T9" fmla="*/ 0 h 96"/>
                <a:gd name="T10" fmla="*/ 0 w 69"/>
                <a:gd name="T11" fmla="*/ 0 h 96"/>
                <a:gd name="T12" fmla="*/ 0 w 69"/>
                <a:gd name="T13" fmla="*/ 0 h 96"/>
                <a:gd name="T14" fmla="*/ 0 w 69"/>
                <a:gd name="T15" fmla="*/ 0 h 96"/>
                <a:gd name="T16" fmla="*/ 0 w 69"/>
                <a:gd name="T17" fmla="*/ 0 h 96"/>
                <a:gd name="T18" fmla="*/ 0 w 69"/>
                <a:gd name="T19" fmla="*/ 0 h 96"/>
                <a:gd name="T20" fmla="*/ 0 w 69"/>
                <a:gd name="T21" fmla="*/ 0 h 96"/>
                <a:gd name="T22" fmla="*/ 0 w 69"/>
                <a:gd name="T23" fmla="*/ 0 h 96"/>
                <a:gd name="T24" fmla="*/ 0 w 69"/>
                <a:gd name="T25" fmla="*/ 0 h 96"/>
                <a:gd name="T26" fmla="*/ 0 w 69"/>
                <a:gd name="T27" fmla="*/ 0 h 96"/>
                <a:gd name="T28" fmla="*/ 0 w 69"/>
                <a:gd name="T29" fmla="*/ 0 h 96"/>
                <a:gd name="T30" fmla="*/ 0 w 69"/>
                <a:gd name="T31" fmla="*/ 0 h 96"/>
                <a:gd name="T32" fmla="*/ 0 w 69"/>
                <a:gd name="T33" fmla="*/ 0 h 96"/>
                <a:gd name="T34" fmla="*/ 0 w 69"/>
                <a:gd name="T35" fmla="*/ 0 h 96"/>
                <a:gd name="T36" fmla="*/ 0 w 69"/>
                <a:gd name="T37" fmla="*/ 0 h 96"/>
                <a:gd name="T38" fmla="*/ 0 w 69"/>
                <a:gd name="T39" fmla="*/ 0 h 96"/>
                <a:gd name="T40" fmla="*/ 0 w 69"/>
                <a:gd name="T41" fmla="*/ 0 h 96"/>
                <a:gd name="T42" fmla="*/ 0 w 69"/>
                <a:gd name="T43" fmla="*/ 0 h 96"/>
                <a:gd name="T44" fmla="*/ 0 w 69"/>
                <a:gd name="T45" fmla="*/ 0 h 96"/>
                <a:gd name="T46" fmla="*/ 0 w 69"/>
                <a:gd name="T47" fmla="*/ 0 h 96"/>
                <a:gd name="T48" fmla="*/ 0 w 69"/>
                <a:gd name="T49" fmla="*/ 0 h 96"/>
                <a:gd name="T50" fmla="*/ 0 w 69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6"/>
                <a:gd name="T80" fmla="*/ 69 w 69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6">
                  <a:moveTo>
                    <a:pt x="0" y="91"/>
                  </a:moveTo>
                  <a:lnTo>
                    <a:pt x="5" y="93"/>
                  </a:lnTo>
                  <a:lnTo>
                    <a:pt x="10" y="94"/>
                  </a:lnTo>
                  <a:lnTo>
                    <a:pt x="16" y="95"/>
                  </a:lnTo>
                  <a:lnTo>
                    <a:pt x="21" y="96"/>
                  </a:lnTo>
                  <a:lnTo>
                    <a:pt x="25" y="95"/>
                  </a:lnTo>
                  <a:lnTo>
                    <a:pt x="30" y="95"/>
                  </a:lnTo>
                  <a:lnTo>
                    <a:pt x="36" y="93"/>
                  </a:lnTo>
                  <a:lnTo>
                    <a:pt x="40" y="92"/>
                  </a:lnTo>
                  <a:lnTo>
                    <a:pt x="48" y="87"/>
                  </a:lnTo>
                  <a:lnTo>
                    <a:pt x="55" y="81"/>
                  </a:lnTo>
                  <a:lnTo>
                    <a:pt x="60" y="74"/>
                  </a:lnTo>
                  <a:lnTo>
                    <a:pt x="64" y="65"/>
                  </a:lnTo>
                  <a:lnTo>
                    <a:pt x="67" y="56"/>
                  </a:lnTo>
                  <a:lnTo>
                    <a:pt x="69" y="48"/>
                  </a:lnTo>
                  <a:lnTo>
                    <a:pt x="69" y="38"/>
                  </a:lnTo>
                  <a:lnTo>
                    <a:pt x="67" y="30"/>
                  </a:lnTo>
                  <a:lnTo>
                    <a:pt x="65" y="25"/>
                  </a:lnTo>
                  <a:lnTo>
                    <a:pt x="63" y="21"/>
                  </a:lnTo>
                  <a:lnTo>
                    <a:pt x="60" y="16"/>
                  </a:lnTo>
                  <a:lnTo>
                    <a:pt x="57" y="12"/>
                  </a:lnTo>
                  <a:lnTo>
                    <a:pt x="54" y="9"/>
                  </a:lnTo>
                  <a:lnTo>
                    <a:pt x="50" y="6"/>
                  </a:lnTo>
                  <a:lnTo>
                    <a:pt x="45" y="3"/>
                  </a:lnTo>
                  <a:lnTo>
                    <a:pt x="40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75" name="Freeform 85"/>
            <p:cNvSpPr>
              <a:spLocks/>
            </p:cNvSpPr>
            <p:nvPr/>
          </p:nvSpPr>
          <p:spPr bwMode="auto">
            <a:xfrm>
              <a:off x="1974" y="1612"/>
              <a:ext cx="2" cy="3"/>
            </a:xfrm>
            <a:custGeom>
              <a:avLst/>
              <a:gdLst>
                <a:gd name="T0" fmla="*/ 0 w 70"/>
                <a:gd name="T1" fmla="*/ 0 h 95"/>
                <a:gd name="T2" fmla="*/ 0 w 70"/>
                <a:gd name="T3" fmla="*/ 0 h 95"/>
                <a:gd name="T4" fmla="*/ 0 w 70"/>
                <a:gd name="T5" fmla="*/ 0 h 95"/>
                <a:gd name="T6" fmla="*/ 0 w 70"/>
                <a:gd name="T7" fmla="*/ 0 h 95"/>
                <a:gd name="T8" fmla="*/ 0 w 70"/>
                <a:gd name="T9" fmla="*/ 0 h 95"/>
                <a:gd name="T10" fmla="*/ 0 w 70"/>
                <a:gd name="T11" fmla="*/ 0 h 95"/>
                <a:gd name="T12" fmla="*/ 0 w 70"/>
                <a:gd name="T13" fmla="*/ 0 h 95"/>
                <a:gd name="T14" fmla="*/ 0 w 70"/>
                <a:gd name="T15" fmla="*/ 0 h 95"/>
                <a:gd name="T16" fmla="*/ 0 w 70"/>
                <a:gd name="T17" fmla="*/ 0 h 95"/>
                <a:gd name="T18" fmla="*/ 0 w 70"/>
                <a:gd name="T19" fmla="*/ 0 h 95"/>
                <a:gd name="T20" fmla="*/ 0 w 70"/>
                <a:gd name="T21" fmla="*/ 0 h 95"/>
                <a:gd name="T22" fmla="*/ 0 w 70"/>
                <a:gd name="T23" fmla="*/ 0 h 95"/>
                <a:gd name="T24" fmla="*/ 0 w 70"/>
                <a:gd name="T25" fmla="*/ 0 h 95"/>
                <a:gd name="T26" fmla="*/ 0 w 70"/>
                <a:gd name="T27" fmla="*/ 0 h 95"/>
                <a:gd name="T28" fmla="*/ 0 w 70"/>
                <a:gd name="T29" fmla="*/ 0 h 95"/>
                <a:gd name="T30" fmla="*/ 0 w 70"/>
                <a:gd name="T31" fmla="*/ 0 h 95"/>
                <a:gd name="T32" fmla="*/ 0 w 70"/>
                <a:gd name="T33" fmla="*/ 0 h 95"/>
                <a:gd name="T34" fmla="*/ 0 w 70"/>
                <a:gd name="T35" fmla="*/ 0 h 95"/>
                <a:gd name="T36" fmla="*/ 0 w 70"/>
                <a:gd name="T37" fmla="*/ 0 h 95"/>
                <a:gd name="T38" fmla="*/ 0 w 70"/>
                <a:gd name="T39" fmla="*/ 0 h 95"/>
                <a:gd name="T40" fmla="*/ 0 w 70"/>
                <a:gd name="T41" fmla="*/ 0 h 95"/>
                <a:gd name="T42" fmla="*/ 0 w 70"/>
                <a:gd name="T43" fmla="*/ 0 h 95"/>
                <a:gd name="T44" fmla="*/ 0 w 70"/>
                <a:gd name="T45" fmla="*/ 0 h 95"/>
                <a:gd name="T46" fmla="*/ 0 w 70"/>
                <a:gd name="T47" fmla="*/ 0 h 95"/>
                <a:gd name="T48" fmla="*/ 0 w 70"/>
                <a:gd name="T49" fmla="*/ 0 h 95"/>
                <a:gd name="T50" fmla="*/ 0 w 70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5"/>
                <a:gd name="T80" fmla="*/ 70 w 70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5">
                  <a:moveTo>
                    <a:pt x="70" y="6"/>
                  </a:moveTo>
                  <a:lnTo>
                    <a:pt x="64" y="4"/>
                  </a:lnTo>
                  <a:lnTo>
                    <a:pt x="59" y="2"/>
                  </a:lnTo>
                  <a:lnTo>
                    <a:pt x="54" y="0"/>
                  </a:lnTo>
                  <a:lnTo>
                    <a:pt x="47" y="0"/>
                  </a:lnTo>
                  <a:lnTo>
                    <a:pt x="43" y="0"/>
                  </a:lnTo>
                  <a:lnTo>
                    <a:pt x="38" y="2"/>
                  </a:lnTo>
                  <a:lnTo>
                    <a:pt x="33" y="3"/>
                  </a:lnTo>
                  <a:lnTo>
                    <a:pt x="29" y="5"/>
                  </a:lnTo>
                  <a:lnTo>
                    <a:pt x="21" y="9"/>
                  </a:lnTo>
                  <a:lnTo>
                    <a:pt x="15" y="15"/>
                  </a:lnTo>
                  <a:lnTo>
                    <a:pt x="9" y="23"/>
                  </a:lnTo>
                  <a:lnTo>
                    <a:pt x="5" y="30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7"/>
                  </a:lnTo>
                  <a:lnTo>
                    <a:pt x="4" y="71"/>
                  </a:lnTo>
                  <a:lnTo>
                    <a:pt x="6" y="75"/>
                  </a:lnTo>
                  <a:lnTo>
                    <a:pt x="9" y="79"/>
                  </a:lnTo>
                  <a:lnTo>
                    <a:pt x="12" y="83"/>
                  </a:lnTo>
                  <a:lnTo>
                    <a:pt x="15" y="87"/>
                  </a:lnTo>
                  <a:lnTo>
                    <a:pt x="20" y="90"/>
                  </a:lnTo>
                  <a:lnTo>
                    <a:pt x="24" y="93"/>
                  </a:lnTo>
                  <a:lnTo>
                    <a:pt x="30" y="95"/>
                  </a:lnTo>
                  <a:lnTo>
                    <a:pt x="70" y="6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76" name="Freeform 86"/>
            <p:cNvSpPr>
              <a:spLocks/>
            </p:cNvSpPr>
            <p:nvPr/>
          </p:nvSpPr>
          <p:spPr bwMode="auto">
            <a:xfrm>
              <a:off x="1975" y="1612"/>
              <a:ext cx="51" cy="25"/>
            </a:xfrm>
            <a:custGeom>
              <a:avLst/>
              <a:gdLst>
                <a:gd name="T0" fmla="*/ 0 w 1634"/>
                <a:gd name="T1" fmla="*/ 0 h 795"/>
                <a:gd name="T2" fmla="*/ 0 w 1634"/>
                <a:gd name="T3" fmla="*/ 0 h 795"/>
                <a:gd name="T4" fmla="*/ 0 w 1634"/>
                <a:gd name="T5" fmla="*/ 0 h 795"/>
                <a:gd name="T6" fmla="*/ 0 w 1634"/>
                <a:gd name="T7" fmla="*/ 0 h 795"/>
                <a:gd name="T8" fmla="*/ 0 w 1634"/>
                <a:gd name="T9" fmla="*/ 0 h 7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4"/>
                <a:gd name="T16" fmla="*/ 0 h 795"/>
                <a:gd name="T17" fmla="*/ 1634 w 1634"/>
                <a:gd name="T18" fmla="*/ 795 h 7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4" h="795">
                  <a:moveTo>
                    <a:pt x="1634" y="705"/>
                  </a:moveTo>
                  <a:lnTo>
                    <a:pt x="40" y="0"/>
                  </a:lnTo>
                  <a:lnTo>
                    <a:pt x="0" y="89"/>
                  </a:lnTo>
                  <a:lnTo>
                    <a:pt x="1594" y="795"/>
                  </a:lnTo>
                  <a:lnTo>
                    <a:pt x="1634" y="705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77" name="Freeform 87"/>
            <p:cNvSpPr>
              <a:spLocks/>
            </p:cNvSpPr>
            <p:nvPr/>
          </p:nvSpPr>
          <p:spPr bwMode="auto">
            <a:xfrm>
              <a:off x="2025" y="1636"/>
              <a:ext cx="2" cy="1"/>
            </a:xfrm>
            <a:custGeom>
              <a:avLst/>
              <a:gdLst>
                <a:gd name="T0" fmla="*/ 0 w 69"/>
                <a:gd name="T1" fmla="*/ 0 h 95"/>
                <a:gd name="T2" fmla="*/ 0 w 69"/>
                <a:gd name="T3" fmla="*/ 0 h 95"/>
                <a:gd name="T4" fmla="*/ 0 w 69"/>
                <a:gd name="T5" fmla="*/ 0 h 95"/>
                <a:gd name="T6" fmla="*/ 0 w 69"/>
                <a:gd name="T7" fmla="*/ 0 h 95"/>
                <a:gd name="T8" fmla="*/ 0 w 69"/>
                <a:gd name="T9" fmla="*/ 0 h 95"/>
                <a:gd name="T10" fmla="*/ 0 w 69"/>
                <a:gd name="T11" fmla="*/ 0 h 95"/>
                <a:gd name="T12" fmla="*/ 0 w 69"/>
                <a:gd name="T13" fmla="*/ 0 h 95"/>
                <a:gd name="T14" fmla="*/ 0 w 69"/>
                <a:gd name="T15" fmla="*/ 0 h 95"/>
                <a:gd name="T16" fmla="*/ 0 w 69"/>
                <a:gd name="T17" fmla="*/ 0 h 95"/>
                <a:gd name="T18" fmla="*/ 0 w 69"/>
                <a:gd name="T19" fmla="*/ 0 h 95"/>
                <a:gd name="T20" fmla="*/ 0 w 69"/>
                <a:gd name="T21" fmla="*/ 0 h 95"/>
                <a:gd name="T22" fmla="*/ 0 w 69"/>
                <a:gd name="T23" fmla="*/ 0 h 95"/>
                <a:gd name="T24" fmla="*/ 0 w 69"/>
                <a:gd name="T25" fmla="*/ 0 h 95"/>
                <a:gd name="T26" fmla="*/ 0 w 69"/>
                <a:gd name="T27" fmla="*/ 0 h 95"/>
                <a:gd name="T28" fmla="*/ 0 w 69"/>
                <a:gd name="T29" fmla="*/ 0 h 95"/>
                <a:gd name="T30" fmla="*/ 0 w 69"/>
                <a:gd name="T31" fmla="*/ 0 h 95"/>
                <a:gd name="T32" fmla="*/ 0 w 69"/>
                <a:gd name="T33" fmla="*/ 0 h 95"/>
                <a:gd name="T34" fmla="*/ 0 w 69"/>
                <a:gd name="T35" fmla="*/ 0 h 95"/>
                <a:gd name="T36" fmla="*/ 0 w 69"/>
                <a:gd name="T37" fmla="*/ 0 h 95"/>
                <a:gd name="T38" fmla="*/ 0 w 69"/>
                <a:gd name="T39" fmla="*/ 0 h 95"/>
                <a:gd name="T40" fmla="*/ 0 w 69"/>
                <a:gd name="T41" fmla="*/ 0 h 95"/>
                <a:gd name="T42" fmla="*/ 0 w 69"/>
                <a:gd name="T43" fmla="*/ 0 h 95"/>
                <a:gd name="T44" fmla="*/ 0 w 69"/>
                <a:gd name="T45" fmla="*/ 0 h 95"/>
                <a:gd name="T46" fmla="*/ 0 w 69"/>
                <a:gd name="T47" fmla="*/ 0 h 95"/>
                <a:gd name="T48" fmla="*/ 0 w 69"/>
                <a:gd name="T49" fmla="*/ 0 h 95"/>
                <a:gd name="T50" fmla="*/ 0 w 69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5"/>
                <a:gd name="T80" fmla="*/ 69 w 69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5">
                  <a:moveTo>
                    <a:pt x="0" y="90"/>
                  </a:moveTo>
                  <a:lnTo>
                    <a:pt x="5" y="93"/>
                  </a:lnTo>
                  <a:lnTo>
                    <a:pt x="10" y="94"/>
                  </a:lnTo>
                  <a:lnTo>
                    <a:pt x="17" y="95"/>
                  </a:lnTo>
                  <a:lnTo>
                    <a:pt x="22" y="95"/>
                  </a:lnTo>
                  <a:lnTo>
                    <a:pt x="26" y="95"/>
                  </a:lnTo>
                  <a:lnTo>
                    <a:pt x="31" y="94"/>
                  </a:lnTo>
                  <a:lnTo>
                    <a:pt x="36" y="93"/>
                  </a:lnTo>
                  <a:lnTo>
                    <a:pt x="40" y="91"/>
                  </a:lnTo>
                  <a:lnTo>
                    <a:pt x="48" y="87"/>
                  </a:lnTo>
                  <a:lnTo>
                    <a:pt x="55" y="81"/>
                  </a:lnTo>
                  <a:lnTo>
                    <a:pt x="60" y="73"/>
                  </a:lnTo>
                  <a:lnTo>
                    <a:pt x="64" y="65"/>
                  </a:lnTo>
                  <a:lnTo>
                    <a:pt x="67" y="56"/>
                  </a:lnTo>
                  <a:lnTo>
                    <a:pt x="69" y="47"/>
                  </a:lnTo>
                  <a:lnTo>
                    <a:pt x="69" y="38"/>
                  </a:lnTo>
                  <a:lnTo>
                    <a:pt x="67" y="29"/>
                  </a:lnTo>
                  <a:lnTo>
                    <a:pt x="65" y="25"/>
                  </a:lnTo>
                  <a:lnTo>
                    <a:pt x="63" y="20"/>
                  </a:lnTo>
                  <a:lnTo>
                    <a:pt x="60" y="16"/>
                  </a:lnTo>
                  <a:lnTo>
                    <a:pt x="57" y="12"/>
                  </a:lnTo>
                  <a:lnTo>
                    <a:pt x="54" y="9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0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78" name="Freeform 88"/>
            <p:cNvSpPr>
              <a:spLocks/>
            </p:cNvSpPr>
            <p:nvPr/>
          </p:nvSpPr>
          <p:spPr bwMode="auto">
            <a:xfrm>
              <a:off x="1870" y="1700"/>
              <a:ext cx="2" cy="3"/>
            </a:xfrm>
            <a:custGeom>
              <a:avLst/>
              <a:gdLst>
                <a:gd name="T0" fmla="*/ 0 w 69"/>
                <a:gd name="T1" fmla="*/ 0 h 96"/>
                <a:gd name="T2" fmla="*/ 0 w 69"/>
                <a:gd name="T3" fmla="*/ 0 h 96"/>
                <a:gd name="T4" fmla="*/ 0 w 69"/>
                <a:gd name="T5" fmla="*/ 0 h 96"/>
                <a:gd name="T6" fmla="*/ 0 w 69"/>
                <a:gd name="T7" fmla="*/ 0 h 96"/>
                <a:gd name="T8" fmla="*/ 0 w 69"/>
                <a:gd name="T9" fmla="*/ 0 h 96"/>
                <a:gd name="T10" fmla="*/ 0 w 69"/>
                <a:gd name="T11" fmla="*/ 0 h 96"/>
                <a:gd name="T12" fmla="*/ 0 w 69"/>
                <a:gd name="T13" fmla="*/ 0 h 96"/>
                <a:gd name="T14" fmla="*/ 0 w 69"/>
                <a:gd name="T15" fmla="*/ 0 h 96"/>
                <a:gd name="T16" fmla="*/ 0 w 69"/>
                <a:gd name="T17" fmla="*/ 0 h 96"/>
                <a:gd name="T18" fmla="*/ 0 w 69"/>
                <a:gd name="T19" fmla="*/ 0 h 96"/>
                <a:gd name="T20" fmla="*/ 0 w 69"/>
                <a:gd name="T21" fmla="*/ 0 h 96"/>
                <a:gd name="T22" fmla="*/ 0 w 69"/>
                <a:gd name="T23" fmla="*/ 0 h 96"/>
                <a:gd name="T24" fmla="*/ 0 w 69"/>
                <a:gd name="T25" fmla="*/ 0 h 96"/>
                <a:gd name="T26" fmla="*/ 0 w 69"/>
                <a:gd name="T27" fmla="*/ 0 h 96"/>
                <a:gd name="T28" fmla="*/ 0 w 69"/>
                <a:gd name="T29" fmla="*/ 0 h 96"/>
                <a:gd name="T30" fmla="*/ 0 w 69"/>
                <a:gd name="T31" fmla="*/ 0 h 96"/>
                <a:gd name="T32" fmla="*/ 0 w 69"/>
                <a:gd name="T33" fmla="*/ 0 h 96"/>
                <a:gd name="T34" fmla="*/ 0 w 69"/>
                <a:gd name="T35" fmla="*/ 0 h 96"/>
                <a:gd name="T36" fmla="*/ 0 w 69"/>
                <a:gd name="T37" fmla="*/ 0 h 96"/>
                <a:gd name="T38" fmla="*/ 0 w 69"/>
                <a:gd name="T39" fmla="*/ 0 h 96"/>
                <a:gd name="T40" fmla="*/ 0 w 69"/>
                <a:gd name="T41" fmla="*/ 0 h 96"/>
                <a:gd name="T42" fmla="*/ 0 w 69"/>
                <a:gd name="T43" fmla="*/ 0 h 96"/>
                <a:gd name="T44" fmla="*/ 0 w 69"/>
                <a:gd name="T45" fmla="*/ 0 h 96"/>
                <a:gd name="T46" fmla="*/ 0 w 69"/>
                <a:gd name="T47" fmla="*/ 0 h 96"/>
                <a:gd name="T48" fmla="*/ 0 w 69"/>
                <a:gd name="T49" fmla="*/ 0 h 96"/>
                <a:gd name="T50" fmla="*/ 0 w 69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6"/>
                <a:gd name="T80" fmla="*/ 69 w 69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6">
                  <a:moveTo>
                    <a:pt x="69" y="5"/>
                  </a:moveTo>
                  <a:lnTo>
                    <a:pt x="64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1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4"/>
                  </a:lnTo>
                  <a:lnTo>
                    <a:pt x="22" y="9"/>
                  </a:lnTo>
                  <a:lnTo>
                    <a:pt x="14" y="15"/>
                  </a:lnTo>
                  <a:lnTo>
                    <a:pt x="9" y="22"/>
                  </a:lnTo>
                  <a:lnTo>
                    <a:pt x="4" y="30"/>
                  </a:lnTo>
                  <a:lnTo>
                    <a:pt x="1" y="40"/>
                  </a:lnTo>
                  <a:lnTo>
                    <a:pt x="0" y="49"/>
                  </a:lnTo>
                  <a:lnTo>
                    <a:pt x="0" y="58"/>
                  </a:lnTo>
                  <a:lnTo>
                    <a:pt x="2" y="66"/>
                  </a:lnTo>
                  <a:lnTo>
                    <a:pt x="4" y="71"/>
                  </a:lnTo>
                  <a:lnTo>
                    <a:pt x="6" y="75"/>
                  </a:lnTo>
                  <a:lnTo>
                    <a:pt x="8" y="79"/>
                  </a:lnTo>
                  <a:lnTo>
                    <a:pt x="11" y="83"/>
                  </a:lnTo>
                  <a:lnTo>
                    <a:pt x="15" y="87"/>
                  </a:lnTo>
                  <a:lnTo>
                    <a:pt x="20" y="90"/>
                  </a:lnTo>
                  <a:lnTo>
                    <a:pt x="25" y="93"/>
                  </a:lnTo>
                  <a:lnTo>
                    <a:pt x="30" y="96"/>
                  </a:lnTo>
                  <a:lnTo>
                    <a:pt x="69" y="5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79" name="Freeform 89"/>
            <p:cNvSpPr>
              <a:spLocks/>
            </p:cNvSpPr>
            <p:nvPr/>
          </p:nvSpPr>
          <p:spPr bwMode="auto">
            <a:xfrm>
              <a:off x="1871" y="1700"/>
              <a:ext cx="62" cy="29"/>
            </a:xfrm>
            <a:custGeom>
              <a:avLst/>
              <a:gdLst>
                <a:gd name="T0" fmla="*/ 0 w 1939"/>
                <a:gd name="T1" fmla="*/ 0 h 932"/>
                <a:gd name="T2" fmla="*/ 0 w 1939"/>
                <a:gd name="T3" fmla="*/ 0 h 932"/>
                <a:gd name="T4" fmla="*/ 0 w 1939"/>
                <a:gd name="T5" fmla="*/ 0 h 932"/>
                <a:gd name="T6" fmla="*/ 0 w 1939"/>
                <a:gd name="T7" fmla="*/ 0 h 932"/>
                <a:gd name="T8" fmla="*/ 0 w 1939"/>
                <a:gd name="T9" fmla="*/ 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9"/>
                <a:gd name="T16" fmla="*/ 0 h 932"/>
                <a:gd name="T17" fmla="*/ 1939 w 1939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9" h="932">
                  <a:moveTo>
                    <a:pt x="1939" y="841"/>
                  </a:moveTo>
                  <a:lnTo>
                    <a:pt x="39" y="0"/>
                  </a:lnTo>
                  <a:lnTo>
                    <a:pt x="0" y="91"/>
                  </a:lnTo>
                  <a:lnTo>
                    <a:pt x="1900" y="932"/>
                  </a:lnTo>
                  <a:lnTo>
                    <a:pt x="1939" y="841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80" name="Freeform 90"/>
            <p:cNvSpPr>
              <a:spLocks/>
            </p:cNvSpPr>
            <p:nvPr/>
          </p:nvSpPr>
          <p:spPr bwMode="auto">
            <a:xfrm>
              <a:off x="1930" y="1726"/>
              <a:ext cx="3" cy="3"/>
            </a:xfrm>
            <a:custGeom>
              <a:avLst/>
              <a:gdLst>
                <a:gd name="T0" fmla="*/ 0 w 69"/>
                <a:gd name="T1" fmla="*/ 0 h 95"/>
                <a:gd name="T2" fmla="*/ 0 w 69"/>
                <a:gd name="T3" fmla="*/ 0 h 95"/>
                <a:gd name="T4" fmla="*/ 0 w 69"/>
                <a:gd name="T5" fmla="*/ 0 h 95"/>
                <a:gd name="T6" fmla="*/ 0 w 69"/>
                <a:gd name="T7" fmla="*/ 0 h 95"/>
                <a:gd name="T8" fmla="*/ 0 w 69"/>
                <a:gd name="T9" fmla="*/ 0 h 95"/>
                <a:gd name="T10" fmla="*/ 0 w 69"/>
                <a:gd name="T11" fmla="*/ 0 h 95"/>
                <a:gd name="T12" fmla="*/ 0 w 69"/>
                <a:gd name="T13" fmla="*/ 0 h 95"/>
                <a:gd name="T14" fmla="*/ 0 w 69"/>
                <a:gd name="T15" fmla="*/ 0 h 95"/>
                <a:gd name="T16" fmla="*/ 0 w 69"/>
                <a:gd name="T17" fmla="*/ 0 h 95"/>
                <a:gd name="T18" fmla="*/ 0 w 69"/>
                <a:gd name="T19" fmla="*/ 0 h 95"/>
                <a:gd name="T20" fmla="*/ 0 w 69"/>
                <a:gd name="T21" fmla="*/ 0 h 95"/>
                <a:gd name="T22" fmla="*/ 0 w 69"/>
                <a:gd name="T23" fmla="*/ 0 h 95"/>
                <a:gd name="T24" fmla="*/ 0 w 69"/>
                <a:gd name="T25" fmla="*/ 0 h 95"/>
                <a:gd name="T26" fmla="*/ 0 w 69"/>
                <a:gd name="T27" fmla="*/ 0 h 95"/>
                <a:gd name="T28" fmla="*/ 0 w 69"/>
                <a:gd name="T29" fmla="*/ 0 h 95"/>
                <a:gd name="T30" fmla="*/ 0 w 69"/>
                <a:gd name="T31" fmla="*/ 0 h 95"/>
                <a:gd name="T32" fmla="*/ 0 w 69"/>
                <a:gd name="T33" fmla="*/ 0 h 95"/>
                <a:gd name="T34" fmla="*/ 0 w 69"/>
                <a:gd name="T35" fmla="*/ 0 h 95"/>
                <a:gd name="T36" fmla="*/ 0 w 69"/>
                <a:gd name="T37" fmla="*/ 0 h 95"/>
                <a:gd name="T38" fmla="*/ 0 w 69"/>
                <a:gd name="T39" fmla="*/ 0 h 95"/>
                <a:gd name="T40" fmla="*/ 0 w 69"/>
                <a:gd name="T41" fmla="*/ 0 h 95"/>
                <a:gd name="T42" fmla="*/ 0 w 69"/>
                <a:gd name="T43" fmla="*/ 0 h 95"/>
                <a:gd name="T44" fmla="*/ 0 w 69"/>
                <a:gd name="T45" fmla="*/ 0 h 95"/>
                <a:gd name="T46" fmla="*/ 0 w 69"/>
                <a:gd name="T47" fmla="*/ 0 h 95"/>
                <a:gd name="T48" fmla="*/ 0 w 69"/>
                <a:gd name="T49" fmla="*/ 0 h 95"/>
                <a:gd name="T50" fmla="*/ 0 w 69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5"/>
                <a:gd name="T80" fmla="*/ 69 w 69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5">
                  <a:moveTo>
                    <a:pt x="0" y="91"/>
                  </a:moveTo>
                  <a:lnTo>
                    <a:pt x="5" y="93"/>
                  </a:lnTo>
                  <a:lnTo>
                    <a:pt x="10" y="94"/>
                  </a:lnTo>
                  <a:lnTo>
                    <a:pt x="16" y="95"/>
                  </a:lnTo>
                  <a:lnTo>
                    <a:pt x="21" y="95"/>
                  </a:lnTo>
                  <a:lnTo>
                    <a:pt x="26" y="95"/>
                  </a:lnTo>
                  <a:lnTo>
                    <a:pt x="30" y="94"/>
                  </a:lnTo>
                  <a:lnTo>
                    <a:pt x="35" y="93"/>
                  </a:lnTo>
                  <a:lnTo>
                    <a:pt x="39" y="91"/>
                  </a:lnTo>
                  <a:lnTo>
                    <a:pt x="47" y="87"/>
                  </a:lnTo>
                  <a:lnTo>
                    <a:pt x="54" y="81"/>
                  </a:lnTo>
                  <a:lnTo>
                    <a:pt x="60" y="73"/>
                  </a:lnTo>
                  <a:lnTo>
                    <a:pt x="65" y="65"/>
                  </a:lnTo>
                  <a:lnTo>
                    <a:pt x="68" y="56"/>
                  </a:lnTo>
                  <a:lnTo>
                    <a:pt x="69" y="47"/>
                  </a:lnTo>
                  <a:lnTo>
                    <a:pt x="69" y="38"/>
                  </a:lnTo>
                  <a:lnTo>
                    <a:pt x="67" y="29"/>
                  </a:lnTo>
                  <a:lnTo>
                    <a:pt x="65" y="24"/>
                  </a:lnTo>
                  <a:lnTo>
                    <a:pt x="63" y="20"/>
                  </a:lnTo>
                  <a:lnTo>
                    <a:pt x="61" y="16"/>
                  </a:lnTo>
                  <a:lnTo>
                    <a:pt x="56" y="12"/>
                  </a:lnTo>
                  <a:lnTo>
                    <a:pt x="53" y="9"/>
                  </a:lnTo>
                  <a:lnTo>
                    <a:pt x="49" y="6"/>
                  </a:lnTo>
                  <a:lnTo>
                    <a:pt x="44" y="3"/>
                  </a:lnTo>
                  <a:lnTo>
                    <a:pt x="39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81" name="Freeform 91"/>
            <p:cNvSpPr>
              <a:spLocks/>
            </p:cNvSpPr>
            <p:nvPr/>
          </p:nvSpPr>
          <p:spPr bwMode="auto">
            <a:xfrm>
              <a:off x="1975" y="1657"/>
              <a:ext cx="1" cy="3"/>
            </a:xfrm>
            <a:custGeom>
              <a:avLst/>
              <a:gdLst>
                <a:gd name="T0" fmla="*/ 0 w 69"/>
                <a:gd name="T1" fmla="*/ 0 h 96"/>
                <a:gd name="T2" fmla="*/ 0 w 69"/>
                <a:gd name="T3" fmla="*/ 0 h 96"/>
                <a:gd name="T4" fmla="*/ 0 w 69"/>
                <a:gd name="T5" fmla="*/ 0 h 96"/>
                <a:gd name="T6" fmla="*/ 0 w 69"/>
                <a:gd name="T7" fmla="*/ 0 h 96"/>
                <a:gd name="T8" fmla="*/ 0 w 69"/>
                <a:gd name="T9" fmla="*/ 0 h 96"/>
                <a:gd name="T10" fmla="*/ 0 w 69"/>
                <a:gd name="T11" fmla="*/ 0 h 96"/>
                <a:gd name="T12" fmla="*/ 0 w 69"/>
                <a:gd name="T13" fmla="*/ 0 h 96"/>
                <a:gd name="T14" fmla="*/ 0 w 69"/>
                <a:gd name="T15" fmla="*/ 0 h 96"/>
                <a:gd name="T16" fmla="*/ 0 w 69"/>
                <a:gd name="T17" fmla="*/ 0 h 96"/>
                <a:gd name="T18" fmla="*/ 0 w 69"/>
                <a:gd name="T19" fmla="*/ 0 h 96"/>
                <a:gd name="T20" fmla="*/ 0 w 69"/>
                <a:gd name="T21" fmla="*/ 0 h 96"/>
                <a:gd name="T22" fmla="*/ 0 w 69"/>
                <a:gd name="T23" fmla="*/ 0 h 96"/>
                <a:gd name="T24" fmla="*/ 0 w 69"/>
                <a:gd name="T25" fmla="*/ 0 h 96"/>
                <a:gd name="T26" fmla="*/ 0 w 69"/>
                <a:gd name="T27" fmla="*/ 0 h 96"/>
                <a:gd name="T28" fmla="*/ 0 w 69"/>
                <a:gd name="T29" fmla="*/ 0 h 96"/>
                <a:gd name="T30" fmla="*/ 0 w 69"/>
                <a:gd name="T31" fmla="*/ 0 h 96"/>
                <a:gd name="T32" fmla="*/ 0 w 69"/>
                <a:gd name="T33" fmla="*/ 0 h 96"/>
                <a:gd name="T34" fmla="*/ 0 w 69"/>
                <a:gd name="T35" fmla="*/ 0 h 96"/>
                <a:gd name="T36" fmla="*/ 0 w 69"/>
                <a:gd name="T37" fmla="*/ 0 h 96"/>
                <a:gd name="T38" fmla="*/ 0 w 69"/>
                <a:gd name="T39" fmla="*/ 0 h 96"/>
                <a:gd name="T40" fmla="*/ 0 w 69"/>
                <a:gd name="T41" fmla="*/ 0 h 96"/>
                <a:gd name="T42" fmla="*/ 0 w 69"/>
                <a:gd name="T43" fmla="*/ 0 h 96"/>
                <a:gd name="T44" fmla="*/ 0 w 69"/>
                <a:gd name="T45" fmla="*/ 0 h 96"/>
                <a:gd name="T46" fmla="*/ 0 w 69"/>
                <a:gd name="T47" fmla="*/ 0 h 96"/>
                <a:gd name="T48" fmla="*/ 0 w 69"/>
                <a:gd name="T49" fmla="*/ 0 h 96"/>
                <a:gd name="T50" fmla="*/ 0 w 69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6"/>
                <a:gd name="T80" fmla="*/ 69 w 69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6">
                  <a:moveTo>
                    <a:pt x="69" y="5"/>
                  </a:moveTo>
                  <a:lnTo>
                    <a:pt x="64" y="3"/>
                  </a:lnTo>
                  <a:lnTo>
                    <a:pt x="58" y="1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4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39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3" y="70"/>
                  </a:lnTo>
                  <a:lnTo>
                    <a:pt x="6" y="75"/>
                  </a:lnTo>
                  <a:lnTo>
                    <a:pt x="8" y="80"/>
                  </a:lnTo>
                  <a:lnTo>
                    <a:pt x="11" y="83"/>
                  </a:lnTo>
                  <a:lnTo>
                    <a:pt x="15" y="87"/>
                  </a:lnTo>
                  <a:lnTo>
                    <a:pt x="19" y="90"/>
                  </a:lnTo>
                  <a:lnTo>
                    <a:pt x="24" y="93"/>
                  </a:lnTo>
                  <a:lnTo>
                    <a:pt x="29" y="96"/>
                  </a:lnTo>
                  <a:lnTo>
                    <a:pt x="69" y="5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82" name="Freeform 92"/>
            <p:cNvSpPr>
              <a:spLocks/>
            </p:cNvSpPr>
            <p:nvPr/>
          </p:nvSpPr>
          <p:spPr bwMode="auto">
            <a:xfrm>
              <a:off x="1975" y="1658"/>
              <a:ext cx="60" cy="29"/>
            </a:xfrm>
            <a:custGeom>
              <a:avLst/>
              <a:gdLst>
                <a:gd name="T0" fmla="*/ 0 w 1911"/>
                <a:gd name="T1" fmla="*/ 0 h 919"/>
                <a:gd name="T2" fmla="*/ 0 w 1911"/>
                <a:gd name="T3" fmla="*/ 0 h 919"/>
                <a:gd name="T4" fmla="*/ 0 w 1911"/>
                <a:gd name="T5" fmla="*/ 0 h 919"/>
                <a:gd name="T6" fmla="*/ 0 w 1911"/>
                <a:gd name="T7" fmla="*/ 0 h 919"/>
                <a:gd name="T8" fmla="*/ 0 w 1911"/>
                <a:gd name="T9" fmla="*/ 0 h 9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1"/>
                <a:gd name="T16" fmla="*/ 0 h 919"/>
                <a:gd name="T17" fmla="*/ 1911 w 1911"/>
                <a:gd name="T18" fmla="*/ 919 h 9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1" h="919">
                  <a:moveTo>
                    <a:pt x="1911" y="828"/>
                  </a:moveTo>
                  <a:lnTo>
                    <a:pt x="40" y="0"/>
                  </a:lnTo>
                  <a:lnTo>
                    <a:pt x="0" y="91"/>
                  </a:lnTo>
                  <a:lnTo>
                    <a:pt x="1872" y="919"/>
                  </a:lnTo>
                  <a:lnTo>
                    <a:pt x="1911" y="828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83" name="Freeform 93"/>
            <p:cNvSpPr>
              <a:spLocks/>
            </p:cNvSpPr>
            <p:nvPr/>
          </p:nvSpPr>
          <p:spPr bwMode="auto">
            <a:xfrm>
              <a:off x="2035" y="1683"/>
              <a:ext cx="1" cy="4"/>
            </a:xfrm>
            <a:custGeom>
              <a:avLst/>
              <a:gdLst>
                <a:gd name="T0" fmla="*/ 0 w 69"/>
                <a:gd name="T1" fmla="*/ 0 h 96"/>
                <a:gd name="T2" fmla="*/ 0 w 69"/>
                <a:gd name="T3" fmla="*/ 0 h 96"/>
                <a:gd name="T4" fmla="*/ 0 w 69"/>
                <a:gd name="T5" fmla="*/ 0 h 96"/>
                <a:gd name="T6" fmla="*/ 0 w 69"/>
                <a:gd name="T7" fmla="*/ 0 h 96"/>
                <a:gd name="T8" fmla="*/ 0 w 69"/>
                <a:gd name="T9" fmla="*/ 0 h 96"/>
                <a:gd name="T10" fmla="*/ 0 w 69"/>
                <a:gd name="T11" fmla="*/ 0 h 96"/>
                <a:gd name="T12" fmla="*/ 0 w 69"/>
                <a:gd name="T13" fmla="*/ 0 h 96"/>
                <a:gd name="T14" fmla="*/ 0 w 69"/>
                <a:gd name="T15" fmla="*/ 0 h 96"/>
                <a:gd name="T16" fmla="*/ 0 w 69"/>
                <a:gd name="T17" fmla="*/ 0 h 96"/>
                <a:gd name="T18" fmla="*/ 0 w 69"/>
                <a:gd name="T19" fmla="*/ 0 h 96"/>
                <a:gd name="T20" fmla="*/ 0 w 69"/>
                <a:gd name="T21" fmla="*/ 0 h 96"/>
                <a:gd name="T22" fmla="*/ 0 w 69"/>
                <a:gd name="T23" fmla="*/ 0 h 96"/>
                <a:gd name="T24" fmla="*/ 0 w 69"/>
                <a:gd name="T25" fmla="*/ 0 h 96"/>
                <a:gd name="T26" fmla="*/ 0 w 69"/>
                <a:gd name="T27" fmla="*/ 0 h 96"/>
                <a:gd name="T28" fmla="*/ 0 w 69"/>
                <a:gd name="T29" fmla="*/ 0 h 96"/>
                <a:gd name="T30" fmla="*/ 0 w 69"/>
                <a:gd name="T31" fmla="*/ 0 h 96"/>
                <a:gd name="T32" fmla="*/ 0 w 69"/>
                <a:gd name="T33" fmla="*/ 0 h 96"/>
                <a:gd name="T34" fmla="*/ 0 w 69"/>
                <a:gd name="T35" fmla="*/ 0 h 96"/>
                <a:gd name="T36" fmla="*/ 0 w 69"/>
                <a:gd name="T37" fmla="*/ 0 h 96"/>
                <a:gd name="T38" fmla="*/ 0 w 69"/>
                <a:gd name="T39" fmla="*/ 0 h 96"/>
                <a:gd name="T40" fmla="*/ 0 w 69"/>
                <a:gd name="T41" fmla="*/ 0 h 96"/>
                <a:gd name="T42" fmla="*/ 0 w 69"/>
                <a:gd name="T43" fmla="*/ 0 h 96"/>
                <a:gd name="T44" fmla="*/ 0 w 69"/>
                <a:gd name="T45" fmla="*/ 0 h 96"/>
                <a:gd name="T46" fmla="*/ 0 w 69"/>
                <a:gd name="T47" fmla="*/ 0 h 96"/>
                <a:gd name="T48" fmla="*/ 0 w 69"/>
                <a:gd name="T49" fmla="*/ 0 h 96"/>
                <a:gd name="T50" fmla="*/ 0 w 69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6"/>
                <a:gd name="T80" fmla="*/ 69 w 69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6">
                  <a:moveTo>
                    <a:pt x="0" y="91"/>
                  </a:moveTo>
                  <a:lnTo>
                    <a:pt x="5" y="93"/>
                  </a:lnTo>
                  <a:lnTo>
                    <a:pt x="11" y="95"/>
                  </a:lnTo>
                  <a:lnTo>
                    <a:pt x="16" y="96"/>
                  </a:lnTo>
                  <a:lnTo>
                    <a:pt x="21" y="96"/>
                  </a:lnTo>
                  <a:lnTo>
                    <a:pt x="26" y="96"/>
                  </a:lnTo>
                  <a:lnTo>
                    <a:pt x="30" y="95"/>
                  </a:lnTo>
                  <a:lnTo>
                    <a:pt x="35" y="94"/>
                  </a:lnTo>
                  <a:lnTo>
                    <a:pt x="39" y="92"/>
                  </a:lnTo>
                  <a:lnTo>
                    <a:pt x="48" y="87"/>
                  </a:lnTo>
                  <a:lnTo>
                    <a:pt x="55" y="80"/>
                  </a:lnTo>
                  <a:lnTo>
                    <a:pt x="60" y="73"/>
                  </a:lnTo>
                  <a:lnTo>
                    <a:pt x="65" y="65"/>
                  </a:lnTo>
                  <a:lnTo>
                    <a:pt x="68" y="57"/>
                  </a:lnTo>
                  <a:lnTo>
                    <a:pt x="69" y="48"/>
                  </a:lnTo>
                  <a:lnTo>
                    <a:pt x="69" y="39"/>
                  </a:lnTo>
                  <a:lnTo>
                    <a:pt x="67" y="29"/>
                  </a:lnTo>
                  <a:lnTo>
                    <a:pt x="65" y="25"/>
                  </a:lnTo>
                  <a:lnTo>
                    <a:pt x="63" y="21"/>
                  </a:lnTo>
                  <a:lnTo>
                    <a:pt x="61" y="17"/>
                  </a:lnTo>
                  <a:lnTo>
                    <a:pt x="58" y="13"/>
                  </a:lnTo>
                  <a:lnTo>
                    <a:pt x="54" y="9"/>
                  </a:lnTo>
                  <a:lnTo>
                    <a:pt x="50" y="6"/>
                  </a:lnTo>
                  <a:lnTo>
                    <a:pt x="44" y="3"/>
                  </a:lnTo>
                  <a:lnTo>
                    <a:pt x="39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84" name="Freeform 94"/>
            <p:cNvSpPr>
              <a:spLocks/>
            </p:cNvSpPr>
            <p:nvPr/>
          </p:nvSpPr>
          <p:spPr bwMode="auto">
            <a:xfrm>
              <a:off x="2080" y="1614"/>
              <a:ext cx="2" cy="3"/>
            </a:xfrm>
            <a:custGeom>
              <a:avLst/>
              <a:gdLst>
                <a:gd name="T0" fmla="*/ 0 w 69"/>
                <a:gd name="T1" fmla="*/ 0 h 95"/>
                <a:gd name="T2" fmla="*/ 0 w 69"/>
                <a:gd name="T3" fmla="*/ 0 h 95"/>
                <a:gd name="T4" fmla="*/ 0 w 69"/>
                <a:gd name="T5" fmla="*/ 0 h 95"/>
                <a:gd name="T6" fmla="*/ 0 w 69"/>
                <a:gd name="T7" fmla="*/ 0 h 95"/>
                <a:gd name="T8" fmla="*/ 0 w 69"/>
                <a:gd name="T9" fmla="*/ 0 h 95"/>
                <a:gd name="T10" fmla="*/ 0 w 69"/>
                <a:gd name="T11" fmla="*/ 0 h 95"/>
                <a:gd name="T12" fmla="*/ 0 w 69"/>
                <a:gd name="T13" fmla="*/ 0 h 95"/>
                <a:gd name="T14" fmla="*/ 0 w 69"/>
                <a:gd name="T15" fmla="*/ 0 h 95"/>
                <a:gd name="T16" fmla="*/ 0 w 69"/>
                <a:gd name="T17" fmla="*/ 0 h 95"/>
                <a:gd name="T18" fmla="*/ 0 w 69"/>
                <a:gd name="T19" fmla="*/ 0 h 95"/>
                <a:gd name="T20" fmla="*/ 0 w 69"/>
                <a:gd name="T21" fmla="*/ 0 h 95"/>
                <a:gd name="T22" fmla="*/ 0 w 69"/>
                <a:gd name="T23" fmla="*/ 0 h 95"/>
                <a:gd name="T24" fmla="*/ 0 w 69"/>
                <a:gd name="T25" fmla="*/ 0 h 95"/>
                <a:gd name="T26" fmla="*/ 0 w 69"/>
                <a:gd name="T27" fmla="*/ 0 h 95"/>
                <a:gd name="T28" fmla="*/ 0 w 69"/>
                <a:gd name="T29" fmla="*/ 0 h 95"/>
                <a:gd name="T30" fmla="*/ 0 w 69"/>
                <a:gd name="T31" fmla="*/ 0 h 95"/>
                <a:gd name="T32" fmla="*/ 0 w 69"/>
                <a:gd name="T33" fmla="*/ 0 h 95"/>
                <a:gd name="T34" fmla="*/ 0 w 69"/>
                <a:gd name="T35" fmla="*/ 0 h 95"/>
                <a:gd name="T36" fmla="*/ 0 w 69"/>
                <a:gd name="T37" fmla="*/ 0 h 95"/>
                <a:gd name="T38" fmla="*/ 0 w 69"/>
                <a:gd name="T39" fmla="*/ 0 h 95"/>
                <a:gd name="T40" fmla="*/ 0 w 69"/>
                <a:gd name="T41" fmla="*/ 0 h 95"/>
                <a:gd name="T42" fmla="*/ 0 w 69"/>
                <a:gd name="T43" fmla="*/ 0 h 95"/>
                <a:gd name="T44" fmla="*/ 0 w 69"/>
                <a:gd name="T45" fmla="*/ 0 h 95"/>
                <a:gd name="T46" fmla="*/ 0 w 69"/>
                <a:gd name="T47" fmla="*/ 0 h 95"/>
                <a:gd name="T48" fmla="*/ 0 w 69"/>
                <a:gd name="T49" fmla="*/ 0 h 95"/>
                <a:gd name="T50" fmla="*/ 0 w 69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5"/>
                <a:gd name="T80" fmla="*/ 69 w 69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5">
                  <a:moveTo>
                    <a:pt x="69" y="5"/>
                  </a:moveTo>
                  <a:lnTo>
                    <a:pt x="64" y="3"/>
                  </a:lnTo>
                  <a:lnTo>
                    <a:pt x="58" y="1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4" y="2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4" y="15"/>
                  </a:lnTo>
                  <a:lnTo>
                    <a:pt x="9" y="22"/>
                  </a:lnTo>
                  <a:lnTo>
                    <a:pt x="4" y="30"/>
                  </a:lnTo>
                  <a:lnTo>
                    <a:pt x="1" y="38"/>
                  </a:lnTo>
                  <a:lnTo>
                    <a:pt x="0" y="47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5"/>
                  </a:lnTo>
                  <a:lnTo>
                    <a:pt x="8" y="79"/>
                  </a:lnTo>
                  <a:lnTo>
                    <a:pt x="11" y="82"/>
                  </a:lnTo>
                  <a:lnTo>
                    <a:pt x="15" y="86"/>
                  </a:lnTo>
                  <a:lnTo>
                    <a:pt x="19" y="89"/>
                  </a:lnTo>
                  <a:lnTo>
                    <a:pt x="24" y="92"/>
                  </a:lnTo>
                  <a:lnTo>
                    <a:pt x="29" y="95"/>
                  </a:lnTo>
                  <a:lnTo>
                    <a:pt x="69" y="5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85" name="Freeform 95"/>
            <p:cNvSpPr>
              <a:spLocks/>
            </p:cNvSpPr>
            <p:nvPr/>
          </p:nvSpPr>
          <p:spPr bwMode="auto">
            <a:xfrm>
              <a:off x="2081" y="1614"/>
              <a:ext cx="59" cy="29"/>
            </a:xfrm>
            <a:custGeom>
              <a:avLst/>
              <a:gdLst>
                <a:gd name="T0" fmla="*/ 0 w 1903"/>
                <a:gd name="T1" fmla="*/ 0 h 915"/>
                <a:gd name="T2" fmla="*/ 0 w 1903"/>
                <a:gd name="T3" fmla="*/ 0 h 915"/>
                <a:gd name="T4" fmla="*/ 0 w 1903"/>
                <a:gd name="T5" fmla="*/ 0 h 915"/>
                <a:gd name="T6" fmla="*/ 0 w 1903"/>
                <a:gd name="T7" fmla="*/ 0 h 915"/>
                <a:gd name="T8" fmla="*/ 0 w 1903"/>
                <a:gd name="T9" fmla="*/ 0 h 9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3"/>
                <a:gd name="T16" fmla="*/ 0 h 915"/>
                <a:gd name="T17" fmla="*/ 1903 w 1903"/>
                <a:gd name="T18" fmla="*/ 915 h 9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3" h="915">
                  <a:moveTo>
                    <a:pt x="1903" y="824"/>
                  </a:moveTo>
                  <a:lnTo>
                    <a:pt x="40" y="0"/>
                  </a:lnTo>
                  <a:lnTo>
                    <a:pt x="0" y="90"/>
                  </a:lnTo>
                  <a:lnTo>
                    <a:pt x="1864" y="915"/>
                  </a:lnTo>
                  <a:lnTo>
                    <a:pt x="1903" y="824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86" name="Freeform 96"/>
            <p:cNvSpPr>
              <a:spLocks/>
            </p:cNvSpPr>
            <p:nvPr/>
          </p:nvSpPr>
          <p:spPr bwMode="auto">
            <a:xfrm>
              <a:off x="2139" y="1640"/>
              <a:ext cx="2" cy="3"/>
            </a:xfrm>
            <a:custGeom>
              <a:avLst/>
              <a:gdLst>
                <a:gd name="T0" fmla="*/ 0 w 70"/>
                <a:gd name="T1" fmla="*/ 0 h 96"/>
                <a:gd name="T2" fmla="*/ 0 w 70"/>
                <a:gd name="T3" fmla="*/ 0 h 96"/>
                <a:gd name="T4" fmla="*/ 0 w 70"/>
                <a:gd name="T5" fmla="*/ 0 h 96"/>
                <a:gd name="T6" fmla="*/ 0 w 70"/>
                <a:gd name="T7" fmla="*/ 0 h 96"/>
                <a:gd name="T8" fmla="*/ 0 w 70"/>
                <a:gd name="T9" fmla="*/ 0 h 96"/>
                <a:gd name="T10" fmla="*/ 0 w 70"/>
                <a:gd name="T11" fmla="*/ 0 h 96"/>
                <a:gd name="T12" fmla="*/ 0 w 70"/>
                <a:gd name="T13" fmla="*/ 0 h 96"/>
                <a:gd name="T14" fmla="*/ 0 w 70"/>
                <a:gd name="T15" fmla="*/ 0 h 96"/>
                <a:gd name="T16" fmla="*/ 0 w 70"/>
                <a:gd name="T17" fmla="*/ 0 h 96"/>
                <a:gd name="T18" fmla="*/ 0 w 70"/>
                <a:gd name="T19" fmla="*/ 0 h 96"/>
                <a:gd name="T20" fmla="*/ 0 w 70"/>
                <a:gd name="T21" fmla="*/ 0 h 96"/>
                <a:gd name="T22" fmla="*/ 0 w 70"/>
                <a:gd name="T23" fmla="*/ 0 h 96"/>
                <a:gd name="T24" fmla="*/ 0 w 70"/>
                <a:gd name="T25" fmla="*/ 0 h 96"/>
                <a:gd name="T26" fmla="*/ 0 w 70"/>
                <a:gd name="T27" fmla="*/ 0 h 96"/>
                <a:gd name="T28" fmla="*/ 0 w 70"/>
                <a:gd name="T29" fmla="*/ 0 h 96"/>
                <a:gd name="T30" fmla="*/ 0 w 70"/>
                <a:gd name="T31" fmla="*/ 0 h 96"/>
                <a:gd name="T32" fmla="*/ 0 w 70"/>
                <a:gd name="T33" fmla="*/ 0 h 96"/>
                <a:gd name="T34" fmla="*/ 0 w 70"/>
                <a:gd name="T35" fmla="*/ 0 h 96"/>
                <a:gd name="T36" fmla="*/ 0 w 70"/>
                <a:gd name="T37" fmla="*/ 0 h 96"/>
                <a:gd name="T38" fmla="*/ 0 w 70"/>
                <a:gd name="T39" fmla="*/ 0 h 96"/>
                <a:gd name="T40" fmla="*/ 0 w 70"/>
                <a:gd name="T41" fmla="*/ 0 h 96"/>
                <a:gd name="T42" fmla="*/ 0 w 70"/>
                <a:gd name="T43" fmla="*/ 0 h 96"/>
                <a:gd name="T44" fmla="*/ 0 w 70"/>
                <a:gd name="T45" fmla="*/ 0 h 96"/>
                <a:gd name="T46" fmla="*/ 0 w 70"/>
                <a:gd name="T47" fmla="*/ 0 h 96"/>
                <a:gd name="T48" fmla="*/ 0 w 70"/>
                <a:gd name="T49" fmla="*/ 0 h 96"/>
                <a:gd name="T50" fmla="*/ 0 w 70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6"/>
                <a:gd name="T80" fmla="*/ 70 w 70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6">
                  <a:moveTo>
                    <a:pt x="0" y="91"/>
                  </a:moveTo>
                  <a:lnTo>
                    <a:pt x="6" y="93"/>
                  </a:lnTo>
                  <a:lnTo>
                    <a:pt x="11" y="95"/>
                  </a:lnTo>
                  <a:lnTo>
                    <a:pt x="16" y="96"/>
                  </a:lnTo>
                  <a:lnTo>
                    <a:pt x="21" y="96"/>
                  </a:lnTo>
                  <a:lnTo>
                    <a:pt x="26" y="96"/>
                  </a:lnTo>
                  <a:lnTo>
                    <a:pt x="31" y="95"/>
                  </a:lnTo>
                  <a:lnTo>
                    <a:pt x="35" y="93"/>
                  </a:lnTo>
                  <a:lnTo>
                    <a:pt x="40" y="92"/>
                  </a:lnTo>
                  <a:lnTo>
                    <a:pt x="48" y="87"/>
                  </a:lnTo>
                  <a:lnTo>
                    <a:pt x="55" y="81"/>
                  </a:lnTo>
                  <a:lnTo>
                    <a:pt x="61" y="74"/>
                  </a:lnTo>
                  <a:lnTo>
                    <a:pt x="65" y="66"/>
                  </a:lnTo>
                  <a:lnTo>
                    <a:pt x="68" y="57"/>
                  </a:lnTo>
                  <a:lnTo>
                    <a:pt x="70" y="48"/>
                  </a:lnTo>
                  <a:lnTo>
                    <a:pt x="69" y="39"/>
                  </a:lnTo>
                  <a:lnTo>
                    <a:pt x="68" y="30"/>
                  </a:lnTo>
                  <a:lnTo>
                    <a:pt x="66" y="26"/>
                  </a:lnTo>
                  <a:lnTo>
                    <a:pt x="64" y="21"/>
                  </a:lnTo>
                  <a:lnTo>
                    <a:pt x="61" y="17"/>
                  </a:lnTo>
                  <a:lnTo>
                    <a:pt x="58" y="14"/>
                  </a:lnTo>
                  <a:lnTo>
                    <a:pt x="55" y="10"/>
                  </a:lnTo>
                  <a:lnTo>
                    <a:pt x="50" y="6"/>
                  </a:lnTo>
                  <a:lnTo>
                    <a:pt x="46" y="3"/>
                  </a:lnTo>
                  <a:lnTo>
                    <a:pt x="39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87" name="Freeform 97"/>
            <p:cNvSpPr>
              <a:spLocks/>
            </p:cNvSpPr>
            <p:nvPr/>
          </p:nvSpPr>
          <p:spPr bwMode="auto">
            <a:xfrm>
              <a:off x="1982" y="1706"/>
              <a:ext cx="2" cy="2"/>
            </a:xfrm>
            <a:custGeom>
              <a:avLst/>
              <a:gdLst>
                <a:gd name="T0" fmla="*/ 0 w 69"/>
                <a:gd name="T1" fmla="*/ 0 h 96"/>
                <a:gd name="T2" fmla="*/ 0 w 69"/>
                <a:gd name="T3" fmla="*/ 0 h 96"/>
                <a:gd name="T4" fmla="*/ 0 w 69"/>
                <a:gd name="T5" fmla="*/ 0 h 96"/>
                <a:gd name="T6" fmla="*/ 0 w 69"/>
                <a:gd name="T7" fmla="*/ 0 h 96"/>
                <a:gd name="T8" fmla="*/ 0 w 69"/>
                <a:gd name="T9" fmla="*/ 0 h 96"/>
                <a:gd name="T10" fmla="*/ 0 w 69"/>
                <a:gd name="T11" fmla="*/ 0 h 96"/>
                <a:gd name="T12" fmla="*/ 0 w 69"/>
                <a:gd name="T13" fmla="*/ 0 h 96"/>
                <a:gd name="T14" fmla="*/ 0 w 69"/>
                <a:gd name="T15" fmla="*/ 0 h 96"/>
                <a:gd name="T16" fmla="*/ 0 w 69"/>
                <a:gd name="T17" fmla="*/ 0 h 96"/>
                <a:gd name="T18" fmla="*/ 0 w 69"/>
                <a:gd name="T19" fmla="*/ 0 h 96"/>
                <a:gd name="T20" fmla="*/ 0 w 69"/>
                <a:gd name="T21" fmla="*/ 0 h 96"/>
                <a:gd name="T22" fmla="*/ 0 w 69"/>
                <a:gd name="T23" fmla="*/ 0 h 96"/>
                <a:gd name="T24" fmla="*/ 0 w 69"/>
                <a:gd name="T25" fmla="*/ 0 h 96"/>
                <a:gd name="T26" fmla="*/ 0 w 69"/>
                <a:gd name="T27" fmla="*/ 0 h 96"/>
                <a:gd name="T28" fmla="*/ 0 w 69"/>
                <a:gd name="T29" fmla="*/ 0 h 96"/>
                <a:gd name="T30" fmla="*/ 0 w 69"/>
                <a:gd name="T31" fmla="*/ 0 h 96"/>
                <a:gd name="T32" fmla="*/ 0 w 69"/>
                <a:gd name="T33" fmla="*/ 0 h 96"/>
                <a:gd name="T34" fmla="*/ 0 w 69"/>
                <a:gd name="T35" fmla="*/ 0 h 96"/>
                <a:gd name="T36" fmla="*/ 0 w 69"/>
                <a:gd name="T37" fmla="*/ 0 h 96"/>
                <a:gd name="T38" fmla="*/ 0 w 69"/>
                <a:gd name="T39" fmla="*/ 0 h 96"/>
                <a:gd name="T40" fmla="*/ 0 w 69"/>
                <a:gd name="T41" fmla="*/ 0 h 96"/>
                <a:gd name="T42" fmla="*/ 0 w 69"/>
                <a:gd name="T43" fmla="*/ 0 h 96"/>
                <a:gd name="T44" fmla="*/ 0 w 69"/>
                <a:gd name="T45" fmla="*/ 0 h 96"/>
                <a:gd name="T46" fmla="*/ 0 w 69"/>
                <a:gd name="T47" fmla="*/ 0 h 96"/>
                <a:gd name="T48" fmla="*/ 0 w 69"/>
                <a:gd name="T49" fmla="*/ 0 h 96"/>
                <a:gd name="T50" fmla="*/ 0 w 69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6"/>
                <a:gd name="T80" fmla="*/ 69 w 69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6">
                  <a:moveTo>
                    <a:pt x="69" y="5"/>
                  </a:moveTo>
                  <a:lnTo>
                    <a:pt x="64" y="3"/>
                  </a:lnTo>
                  <a:lnTo>
                    <a:pt x="58" y="1"/>
                  </a:lnTo>
                  <a:lnTo>
                    <a:pt x="52" y="1"/>
                  </a:lnTo>
                  <a:lnTo>
                    <a:pt x="47" y="0"/>
                  </a:lnTo>
                  <a:lnTo>
                    <a:pt x="42" y="1"/>
                  </a:lnTo>
                  <a:lnTo>
                    <a:pt x="38" y="1"/>
                  </a:lnTo>
                  <a:lnTo>
                    <a:pt x="33" y="3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4" y="15"/>
                  </a:lnTo>
                  <a:lnTo>
                    <a:pt x="9" y="23"/>
                  </a:lnTo>
                  <a:lnTo>
                    <a:pt x="4" y="31"/>
                  </a:lnTo>
                  <a:lnTo>
                    <a:pt x="1" y="39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8" y="80"/>
                  </a:lnTo>
                  <a:lnTo>
                    <a:pt x="12" y="83"/>
                  </a:lnTo>
                  <a:lnTo>
                    <a:pt x="15" y="87"/>
                  </a:lnTo>
                  <a:lnTo>
                    <a:pt x="19" y="90"/>
                  </a:lnTo>
                  <a:lnTo>
                    <a:pt x="24" y="93"/>
                  </a:lnTo>
                  <a:lnTo>
                    <a:pt x="29" y="96"/>
                  </a:lnTo>
                  <a:lnTo>
                    <a:pt x="69" y="5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88" name="Freeform 98"/>
            <p:cNvSpPr>
              <a:spLocks/>
            </p:cNvSpPr>
            <p:nvPr/>
          </p:nvSpPr>
          <p:spPr bwMode="auto">
            <a:xfrm>
              <a:off x="1984" y="1706"/>
              <a:ext cx="57" cy="27"/>
            </a:xfrm>
            <a:custGeom>
              <a:avLst/>
              <a:gdLst>
                <a:gd name="T0" fmla="*/ 0 w 1860"/>
                <a:gd name="T1" fmla="*/ 0 h 896"/>
                <a:gd name="T2" fmla="*/ 0 w 1860"/>
                <a:gd name="T3" fmla="*/ 0 h 896"/>
                <a:gd name="T4" fmla="*/ 0 w 1860"/>
                <a:gd name="T5" fmla="*/ 0 h 896"/>
                <a:gd name="T6" fmla="*/ 0 w 1860"/>
                <a:gd name="T7" fmla="*/ 0 h 896"/>
                <a:gd name="T8" fmla="*/ 0 w 1860"/>
                <a:gd name="T9" fmla="*/ 0 h 8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0"/>
                <a:gd name="T16" fmla="*/ 0 h 896"/>
                <a:gd name="T17" fmla="*/ 1860 w 1860"/>
                <a:gd name="T18" fmla="*/ 896 h 8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0" h="896">
                  <a:moveTo>
                    <a:pt x="1860" y="806"/>
                  </a:moveTo>
                  <a:lnTo>
                    <a:pt x="40" y="0"/>
                  </a:lnTo>
                  <a:lnTo>
                    <a:pt x="0" y="91"/>
                  </a:lnTo>
                  <a:lnTo>
                    <a:pt x="1821" y="896"/>
                  </a:lnTo>
                  <a:lnTo>
                    <a:pt x="1860" y="806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89" name="Freeform 99"/>
            <p:cNvSpPr>
              <a:spLocks/>
            </p:cNvSpPr>
            <p:nvPr/>
          </p:nvSpPr>
          <p:spPr bwMode="auto">
            <a:xfrm>
              <a:off x="2041" y="1730"/>
              <a:ext cx="1" cy="4"/>
            </a:xfrm>
            <a:custGeom>
              <a:avLst/>
              <a:gdLst>
                <a:gd name="T0" fmla="*/ 0 w 69"/>
                <a:gd name="T1" fmla="*/ 0 h 95"/>
                <a:gd name="T2" fmla="*/ 0 w 69"/>
                <a:gd name="T3" fmla="*/ 0 h 95"/>
                <a:gd name="T4" fmla="*/ 0 w 69"/>
                <a:gd name="T5" fmla="*/ 0 h 95"/>
                <a:gd name="T6" fmla="*/ 0 w 69"/>
                <a:gd name="T7" fmla="*/ 0 h 95"/>
                <a:gd name="T8" fmla="*/ 0 w 69"/>
                <a:gd name="T9" fmla="*/ 0 h 95"/>
                <a:gd name="T10" fmla="*/ 0 w 69"/>
                <a:gd name="T11" fmla="*/ 0 h 95"/>
                <a:gd name="T12" fmla="*/ 0 w 69"/>
                <a:gd name="T13" fmla="*/ 0 h 95"/>
                <a:gd name="T14" fmla="*/ 0 w 69"/>
                <a:gd name="T15" fmla="*/ 0 h 95"/>
                <a:gd name="T16" fmla="*/ 0 w 69"/>
                <a:gd name="T17" fmla="*/ 0 h 95"/>
                <a:gd name="T18" fmla="*/ 0 w 69"/>
                <a:gd name="T19" fmla="*/ 0 h 95"/>
                <a:gd name="T20" fmla="*/ 0 w 69"/>
                <a:gd name="T21" fmla="*/ 0 h 95"/>
                <a:gd name="T22" fmla="*/ 0 w 69"/>
                <a:gd name="T23" fmla="*/ 0 h 95"/>
                <a:gd name="T24" fmla="*/ 0 w 69"/>
                <a:gd name="T25" fmla="*/ 0 h 95"/>
                <a:gd name="T26" fmla="*/ 0 w 69"/>
                <a:gd name="T27" fmla="*/ 0 h 95"/>
                <a:gd name="T28" fmla="*/ 0 w 69"/>
                <a:gd name="T29" fmla="*/ 0 h 95"/>
                <a:gd name="T30" fmla="*/ 0 w 69"/>
                <a:gd name="T31" fmla="*/ 0 h 95"/>
                <a:gd name="T32" fmla="*/ 0 w 69"/>
                <a:gd name="T33" fmla="*/ 0 h 95"/>
                <a:gd name="T34" fmla="*/ 0 w 69"/>
                <a:gd name="T35" fmla="*/ 0 h 95"/>
                <a:gd name="T36" fmla="*/ 0 w 69"/>
                <a:gd name="T37" fmla="*/ 0 h 95"/>
                <a:gd name="T38" fmla="*/ 0 w 69"/>
                <a:gd name="T39" fmla="*/ 0 h 95"/>
                <a:gd name="T40" fmla="*/ 0 w 69"/>
                <a:gd name="T41" fmla="*/ 0 h 95"/>
                <a:gd name="T42" fmla="*/ 0 w 69"/>
                <a:gd name="T43" fmla="*/ 0 h 95"/>
                <a:gd name="T44" fmla="*/ 0 w 69"/>
                <a:gd name="T45" fmla="*/ 0 h 95"/>
                <a:gd name="T46" fmla="*/ 0 w 69"/>
                <a:gd name="T47" fmla="*/ 0 h 95"/>
                <a:gd name="T48" fmla="*/ 0 w 69"/>
                <a:gd name="T49" fmla="*/ 0 h 95"/>
                <a:gd name="T50" fmla="*/ 0 w 69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5"/>
                <a:gd name="T80" fmla="*/ 69 w 69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5">
                  <a:moveTo>
                    <a:pt x="0" y="90"/>
                  </a:moveTo>
                  <a:lnTo>
                    <a:pt x="5" y="92"/>
                  </a:lnTo>
                  <a:lnTo>
                    <a:pt x="11" y="94"/>
                  </a:lnTo>
                  <a:lnTo>
                    <a:pt x="16" y="95"/>
                  </a:lnTo>
                  <a:lnTo>
                    <a:pt x="21" y="95"/>
                  </a:lnTo>
                  <a:lnTo>
                    <a:pt x="26" y="95"/>
                  </a:lnTo>
                  <a:lnTo>
                    <a:pt x="31" y="94"/>
                  </a:lnTo>
                  <a:lnTo>
                    <a:pt x="35" y="93"/>
                  </a:lnTo>
                  <a:lnTo>
                    <a:pt x="39" y="91"/>
                  </a:lnTo>
                  <a:lnTo>
                    <a:pt x="47" y="86"/>
                  </a:lnTo>
                  <a:lnTo>
                    <a:pt x="55" y="80"/>
                  </a:lnTo>
                  <a:lnTo>
                    <a:pt x="61" y="73"/>
                  </a:lnTo>
                  <a:lnTo>
                    <a:pt x="65" y="65"/>
                  </a:lnTo>
                  <a:lnTo>
                    <a:pt x="68" y="57"/>
                  </a:lnTo>
                  <a:lnTo>
                    <a:pt x="69" y="48"/>
                  </a:lnTo>
                  <a:lnTo>
                    <a:pt x="69" y="38"/>
                  </a:lnTo>
                  <a:lnTo>
                    <a:pt x="67" y="29"/>
                  </a:lnTo>
                  <a:lnTo>
                    <a:pt x="66" y="25"/>
                  </a:lnTo>
                  <a:lnTo>
                    <a:pt x="64" y="21"/>
                  </a:lnTo>
                  <a:lnTo>
                    <a:pt x="61" y="17"/>
                  </a:lnTo>
                  <a:lnTo>
                    <a:pt x="58" y="13"/>
                  </a:lnTo>
                  <a:lnTo>
                    <a:pt x="54" y="9"/>
                  </a:lnTo>
                  <a:lnTo>
                    <a:pt x="49" y="6"/>
                  </a:lnTo>
                  <a:lnTo>
                    <a:pt x="44" y="3"/>
                  </a:lnTo>
                  <a:lnTo>
                    <a:pt x="39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90" name="Freeform 100"/>
            <p:cNvSpPr>
              <a:spLocks/>
            </p:cNvSpPr>
            <p:nvPr/>
          </p:nvSpPr>
          <p:spPr bwMode="auto">
            <a:xfrm>
              <a:off x="2087" y="1663"/>
              <a:ext cx="3" cy="3"/>
            </a:xfrm>
            <a:custGeom>
              <a:avLst/>
              <a:gdLst>
                <a:gd name="T0" fmla="*/ 0 w 70"/>
                <a:gd name="T1" fmla="*/ 0 h 96"/>
                <a:gd name="T2" fmla="*/ 0 w 70"/>
                <a:gd name="T3" fmla="*/ 0 h 96"/>
                <a:gd name="T4" fmla="*/ 0 w 70"/>
                <a:gd name="T5" fmla="*/ 0 h 96"/>
                <a:gd name="T6" fmla="*/ 0 w 70"/>
                <a:gd name="T7" fmla="*/ 0 h 96"/>
                <a:gd name="T8" fmla="*/ 0 w 70"/>
                <a:gd name="T9" fmla="*/ 0 h 96"/>
                <a:gd name="T10" fmla="*/ 0 w 70"/>
                <a:gd name="T11" fmla="*/ 0 h 96"/>
                <a:gd name="T12" fmla="*/ 0 w 70"/>
                <a:gd name="T13" fmla="*/ 0 h 96"/>
                <a:gd name="T14" fmla="*/ 0 w 70"/>
                <a:gd name="T15" fmla="*/ 0 h 96"/>
                <a:gd name="T16" fmla="*/ 0 w 70"/>
                <a:gd name="T17" fmla="*/ 0 h 96"/>
                <a:gd name="T18" fmla="*/ 0 w 70"/>
                <a:gd name="T19" fmla="*/ 0 h 96"/>
                <a:gd name="T20" fmla="*/ 0 w 70"/>
                <a:gd name="T21" fmla="*/ 0 h 96"/>
                <a:gd name="T22" fmla="*/ 0 w 70"/>
                <a:gd name="T23" fmla="*/ 0 h 96"/>
                <a:gd name="T24" fmla="*/ 0 w 70"/>
                <a:gd name="T25" fmla="*/ 0 h 96"/>
                <a:gd name="T26" fmla="*/ 0 w 70"/>
                <a:gd name="T27" fmla="*/ 0 h 96"/>
                <a:gd name="T28" fmla="*/ 0 w 70"/>
                <a:gd name="T29" fmla="*/ 0 h 96"/>
                <a:gd name="T30" fmla="*/ 0 w 70"/>
                <a:gd name="T31" fmla="*/ 0 h 96"/>
                <a:gd name="T32" fmla="*/ 0 w 70"/>
                <a:gd name="T33" fmla="*/ 0 h 96"/>
                <a:gd name="T34" fmla="*/ 0 w 70"/>
                <a:gd name="T35" fmla="*/ 0 h 96"/>
                <a:gd name="T36" fmla="*/ 0 w 70"/>
                <a:gd name="T37" fmla="*/ 0 h 96"/>
                <a:gd name="T38" fmla="*/ 0 w 70"/>
                <a:gd name="T39" fmla="*/ 0 h 96"/>
                <a:gd name="T40" fmla="*/ 0 w 70"/>
                <a:gd name="T41" fmla="*/ 0 h 96"/>
                <a:gd name="T42" fmla="*/ 0 w 70"/>
                <a:gd name="T43" fmla="*/ 0 h 96"/>
                <a:gd name="T44" fmla="*/ 0 w 70"/>
                <a:gd name="T45" fmla="*/ 0 h 96"/>
                <a:gd name="T46" fmla="*/ 0 w 70"/>
                <a:gd name="T47" fmla="*/ 0 h 96"/>
                <a:gd name="T48" fmla="*/ 0 w 70"/>
                <a:gd name="T49" fmla="*/ 0 h 96"/>
                <a:gd name="T50" fmla="*/ 0 w 70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6"/>
                <a:gd name="T80" fmla="*/ 70 w 70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6">
                  <a:moveTo>
                    <a:pt x="70" y="5"/>
                  </a:moveTo>
                  <a:lnTo>
                    <a:pt x="64" y="3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3" y="1"/>
                  </a:lnTo>
                  <a:lnTo>
                    <a:pt x="38" y="1"/>
                  </a:lnTo>
                  <a:lnTo>
                    <a:pt x="33" y="3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5" y="15"/>
                  </a:lnTo>
                  <a:lnTo>
                    <a:pt x="9" y="23"/>
                  </a:lnTo>
                  <a:lnTo>
                    <a:pt x="5" y="31"/>
                  </a:lnTo>
                  <a:lnTo>
                    <a:pt x="2" y="40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9" y="80"/>
                  </a:lnTo>
                  <a:lnTo>
                    <a:pt x="12" y="84"/>
                  </a:lnTo>
                  <a:lnTo>
                    <a:pt x="15" y="87"/>
                  </a:lnTo>
                  <a:lnTo>
                    <a:pt x="19" y="90"/>
                  </a:lnTo>
                  <a:lnTo>
                    <a:pt x="24" y="93"/>
                  </a:lnTo>
                  <a:lnTo>
                    <a:pt x="29" y="96"/>
                  </a:lnTo>
                  <a:lnTo>
                    <a:pt x="70" y="5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91" name="Freeform 101"/>
            <p:cNvSpPr>
              <a:spLocks/>
            </p:cNvSpPr>
            <p:nvPr/>
          </p:nvSpPr>
          <p:spPr bwMode="auto">
            <a:xfrm>
              <a:off x="2088" y="1663"/>
              <a:ext cx="59" cy="28"/>
            </a:xfrm>
            <a:custGeom>
              <a:avLst/>
              <a:gdLst>
                <a:gd name="T0" fmla="*/ 0 w 1870"/>
                <a:gd name="T1" fmla="*/ 0 h 900"/>
                <a:gd name="T2" fmla="*/ 0 w 1870"/>
                <a:gd name="T3" fmla="*/ 0 h 900"/>
                <a:gd name="T4" fmla="*/ 0 w 1870"/>
                <a:gd name="T5" fmla="*/ 0 h 900"/>
                <a:gd name="T6" fmla="*/ 0 w 1870"/>
                <a:gd name="T7" fmla="*/ 0 h 900"/>
                <a:gd name="T8" fmla="*/ 0 w 1870"/>
                <a:gd name="T9" fmla="*/ 0 h 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0"/>
                <a:gd name="T16" fmla="*/ 0 h 900"/>
                <a:gd name="T17" fmla="*/ 1870 w 1870"/>
                <a:gd name="T18" fmla="*/ 900 h 9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0" h="900">
                  <a:moveTo>
                    <a:pt x="1870" y="810"/>
                  </a:moveTo>
                  <a:lnTo>
                    <a:pt x="41" y="0"/>
                  </a:lnTo>
                  <a:lnTo>
                    <a:pt x="0" y="91"/>
                  </a:lnTo>
                  <a:lnTo>
                    <a:pt x="1830" y="900"/>
                  </a:lnTo>
                  <a:lnTo>
                    <a:pt x="1870" y="81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92" name="Freeform 102"/>
            <p:cNvSpPr>
              <a:spLocks/>
            </p:cNvSpPr>
            <p:nvPr/>
          </p:nvSpPr>
          <p:spPr bwMode="auto">
            <a:xfrm>
              <a:off x="2146" y="1688"/>
              <a:ext cx="3" cy="3"/>
            </a:xfrm>
            <a:custGeom>
              <a:avLst/>
              <a:gdLst>
                <a:gd name="T0" fmla="*/ 0 w 69"/>
                <a:gd name="T1" fmla="*/ 0 h 96"/>
                <a:gd name="T2" fmla="*/ 0 w 69"/>
                <a:gd name="T3" fmla="*/ 0 h 96"/>
                <a:gd name="T4" fmla="*/ 0 w 69"/>
                <a:gd name="T5" fmla="*/ 0 h 96"/>
                <a:gd name="T6" fmla="*/ 0 w 69"/>
                <a:gd name="T7" fmla="*/ 0 h 96"/>
                <a:gd name="T8" fmla="*/ 0 w 69"/>
                <a:gd name="T9" fmla="*/ 0 h 96"/>
                <a:gd name="T10" fmla="*/ 0 w 69"/>
                <a:gd name="T11" fmla="*/ 0 h 96"/>
                <a:gd name="T12" fmla="*/ 0 w 69"/>
                <a:gd name="T13" fmla="*/ 0 h 96"/>
                <a:gd name="T14" fmla="*/ 0 w 69"/>
                <a:gd name="T15" fmla="*/ 0 h 96"/>
                <a:gd name="T16" fmla="*/ 0 w 69"/>
                <a:gd name="T17" fmla="*/ 0 h 96"/>
                <a:gd name="T18" fmla="*/ 0 w 69"/>
                <a:gd name="T19" fmla="*/ 0 h 96"/>
                <a:gd name="T20" fmla="*/ 0 w 69"/>
                <a:gd name="T21" fmla="*/ 0 h 96"/>
                <a:gd name="T22" fmla="*/ 0 w 69"/>
                <a:gd name="T23" fmla="*/ 0 h 96"/>
                <a:gd name="T24" fmla="*/ 0 w 69"/>
                <a:gd name="T25" fmla="*/ 0 h 96"/>
                <a:gd name="T26" fmla="*/ 0 w 69"/>
                <a:gd name="T27" fmla="*/ 0 h 96"/>
                <a:gd name="T28" fmla="*/ 0 w 69"/>
                <a:gd name="T29" fmla="*/ 0 h 96"/>
                <a:gd name="T30" fmla="*/ 0 w 69"/>
                <a:gd name="T31" fmla="*/ 0 h 96"/>
                <a:gd name="T32" fmla="*/ 0 w 69"/>
                <a:gd name="T33" fmla="*/ 0 h 96"/>
                <a:gd name="T34" fmla="*/ 0 w 69"/>
                <a:gd name="T35" fmla="*/ 0 h 96"/>
                <a:gd name="T36" fmla="*/ 0 w 69"/>
                <a:gd name="T37" fmla="*/ 0 h 96"/>
                <a:gd name="T38" fmla="*/ 0 w 69"/>
                <a:gd name="T39" fmla="*/ 0 h 96"/>
                <a:gd name="T40" fmla="*/ 0 w 69"/>
                <a:gd name="T41" fmla="*/ 0 h 96"/>
                <a:gd name="T42" fmla="*/ 0 w 69"/>
                <a:gd name="T43" fmla="*/ 0 h 96"/>
                <a:gd name="T44" fmla="*/ 0 w 69"/>
                <a:gd name="T45" fmla="*/ 0 h 96"/>
                <a:gd name="T46" fmla="*/ 0 w 69"/>
                <a:gd name="T47" fmla="*/ 0 h 96"/>
                <a:gd name="T48" fmla="*/ 0 w 69"/>
                <a:gd name="T49" fmla="*/ 0 h 96"/>
                <a:gd name="T50" fmla="*/ 0 w 69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6"/>
                <a:gd name="T80" fmla="*/ 69 w 69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6">
                  <a:moveTo>
                    <a:pt x="0" y="90"/>
                  </a:moveTo>
                  <a:lnTo>
                    <a:pt x="6" y="92"/>
                  </a:lnTo>
                  <a:lnTo>
                    <a:pt x="11" y="95"/>
                  </a:lnTo>
                  <a:lnTo>
                    <a:pt x="16" y="96"/>
                  </a:lnTo>
                  <a:lnTo>
                    <a:pt x="21" y="96"/>
                  </a:lnTo>
                  <a:lnTo>
                    <a:pt x="26" y="96"/>
                  </a:lnTo>
                  <a:lnTo>
                    <a:pt x="31" y="95"/>
                  </a:lnTo>
                  <a:lnTo>
                    <a:pt x="36" y="94"/>
                  </a:lnTo>
                  <a:lnTo>
                    <a:pt x="40" y="91"/>
                  </a:lnTo>
                  <a:lnTo>
                    <a:pt x="48" y="86"/>
                  </a:lnTo>
                  <a:lnTo>
                    <a:pt x="55" y="80"/>
                  </a:lnTo>
                  <a:lnTo>
                    <a:pt x="61" y="73"/>
                  </a:lnTo>
                  <a:lnTo>
                    <a:pt x="65" y="65"/>
                  </a:lnTo>
                  <a:lnTo>
                    <a:pt x="68" y="57"/>
                  </a:lnTo>
                  <a:lnTo>
                    <a:pt x="69" y="48"/>
                  </a:lnTo>
                  <a:lnTo>
                    <a:pt x="69" y="38"/>
                  </a:lnTo>
                  <a:lnTo>
                    <a:pt x="67" y="29"/>
                  </a:lnTo>
                  <a:lnTo>
                    <a:pt x="66" y="25"/>
                  </a:lnTo>
                  <a:lnTo>
                    <a:pt x="64" y="21"/>
                  </a:lnTo>
                  <a:lnTo>
                    <a:pt x="61" y="17"/>
                  </a:lnTo>
                  <a:lnTo>
                    <a:pt x="58" y="13"/>
                  </a:lnTo>
                  <a:lnTo>
                    <a:pt x="54" y="9"/>
                  </a:lnTo>
                  <a:lnTo>
                    <a:pt x="50" y="6"/>
                  </a:lnTo>
                  <a:lnTo>
                    <a:pt x="45" y="3"/>
                  </a:lnTo>
                  <a:lnTo>
                    <a:pt x="40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93" name="Freeform 103"/>
            <p:cNvSpPr>
              <a:spLocks/>
            </p:cNvSpPr>
            <p:nvPr/>
          </p:nvSpPr>
          <p:spPr bwMode="auto">
            <a:xfrm>
              <a:off x="2192" y="1619"/>
              <a:ext cx="2" cy="4"/>
            </a:xfrm>
            <a:custGeom>
              <a:avLst/>
              <a:gdLst>
                <a:gd name="T0" fmla="*/ 0 w 70"/>
                <a:gd name="T1" fmla="*/ 0 h 96"/>
                <a:gd name="T2" fmla="*/ 0 w 70"/>
                <a:gd name="T3" fmla="*/ 0 h 96"/>
                <a:gd name="T4" fmla="*/ 0 w 70"/>
                <a:gd name="T5" fmla="*/ 0 h 96"/>
                <a:gd name="T6" fmla="*/ 0 w 70"/>
                <a:gd name="T7" fmla="*/ 0 h 96"/>
                <a:gd name="T8" fmla="*/ 0 w 70"/>
                <a:gd name="T9" fmla="*/ 0 h 96"/>
                <a:gd name="T10" fmla="*/ 0 w 70"/>
                <a:gd name="T11" fmla="*/ 0 h 96"/>
                <a:gd name="T12" fmla="*/ 0 w 70"/>
                <a:gd name="T13" fmla="*/ 0 h 96"/>
                <a:gd name="T14" fmla="*/ 0 w 70"/>
                <a:gd name="T15" fmla="*/ 0 h 96"/>
                <a:gd name="T16" fmla="*/ 0 w 70"/>
                <a:gd name="T17" fmla="*/ 0 h 96"/>
                <a:gd name="T18" fmla="*/ 0 w 70"/>
                <a:gd name="T19" fmla="*/ 0 h 96"/>
                <a:gd name="T20" fmla="*/ 0 w 70"/>
                <a:gd name="T21" fmla="*/ 0 h 96"/>
                <a:gd name="T22" fmla="*/ 0 w 70"/>
                <a:gd name="T23" fmla="*/ 0 h 96"/>
                <a:gd name="T24" fmla="*/ 0 w 70"/>
                <a:gd name="T25" fmla="*/ 0 h 96"/>
                <a:gd name="T26" fmla="*/ 0 w 70"/>
                <a:gd name="T27" fmla="*/ 0 h 96"/>
                <a:gd name="T28" fmla="*/ 0 w 70"/>
                <a:gd name="T29" fmla="*/ 0 h 96"/>
                <a:gd name="T30" fmla="*/ 0 w 70"/>
                <a:gd name="T31" fmla="*/ 0 h 96"/>
                <a:gd name="T32" fmla="*/ 0 w 70"/>
                <a:gd name="T33" fmla="*/ 0 h 96"/>
                <a:gd name="T34" fmla="*/ 0 w 70"/>
                <a:gd name="T35" fmla="*/ 0 h 96"/>
                <a:gd name="T36" fmla="*/ 0 w 70"/>
                <a:gd name="T37" fmla="*/ 0 h 96"/>
                <a:gd name="T38" fmla="*/ 0 w 70"/>
                <a:gd name="T39" fmla="*/ 0 h 96"/>
                <a:gd name="T40" fmla="*/ 0 w 70"/>
                <a:gd name="T41" fmla="*/ 0 h 96"/>
                <a:gd name="T42" fmla="*/ 0 w 70"/>
                <a:gd name="T43" fmla="*/ 0 h 96"/>
                <a:gd name="T44" fmla="*/ 0 w 70"/>
                <a:gd name="T45" fmla="*/ 0 h 96"/>
                <a:gd name="T46" fmla="*/ 0 w 70"/>
                <a:gd name="T47" fmla="*/ 0 h 96"/>
                <a:gd name="T48" fmla="*/ 0 w 70"/>
                <a:gd name="T49" fmla="*/ 0 h 96"/>
                <a:gd name="T50" fmla="*/ 0 w 70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6"/>
                <a:gd name="T80" fmla="*/ 70 w 70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6">
                  <a:moveTo>
                    <a:pt x="70" y="6"/>
                  </a:moveTo>
                  <a:lnTo>
                    <a:pt x="65" y="4"/>
                  </a:lnTo>
                  <a:lnTo>
                    <a:pt x="59" y="2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5"/>
                  </a:lnTo>
                  <a:lnTo>
                    <a:pt x="22" y="10"/>
                  </a:lnTo>
                  <a:lnTo>
                    <a:pt x="15" y="16"/>
                  </a:lnTo>
                  <a:lnTo>
                    <a:pt x="10" y="23"/>
                  </a:lnTo>
                  <a:lnTo>
                    <a:pt x="6" y="31"/>
                  </a:lnTo>
                  <a:lnTo>
                    <a:pt x="3" y="39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3" y="67"/>
                  </a:lnTo>
                  <a:lnTo>
                    <a:pt x="5" y="71"/>
                  </a:lnTo>
                  <a:lnTo>
                    <a:pt x="7" y="75"/>
                  </a:lnTo>
                  <a:lnTo>
                    <a:pt x="9" y="79"/>
                  </a:lnTo>
                  <a:lnTo>
                    <a:pt x="13" y="83"/>
                  </a:lnTo>
                  <a:lnTo>
                    <a:pt x="16" y="87"/>
                  </a:lnTo>
                  <a:lnTo>
                    <a:pt x="20" y="90"/>
                  </a:lnTo>
                  <a:lnTo>
                    <a:pt x="25" y="93"/>
                  </a:lnTo>
                  <a:lnTo>
                    <a:pt x="30" y="96"/>
                  </a:lnTo>
                  <a:lnTo>
                    <a:pt x="70" y="6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94" name="Freeform 104"/>
            <p:cNvSpPr>
              <a:spLocks/>
            </p:cNvSpPr>
            <p:nvPr/>
          </p:nvSpPr>
          <p:spPr bwMode="auto">
            <a:xfrm>
              <a:off x="2192" y="1619"/>
              <a:ext cx="60" cy="28"/>
            </a:xfrm>
            <a:custGeom>
              <a:avLst/>
              <a:gdLst>
                <a:gd name="T0" fmla="*/ 0 w 1881"/>
                <a:gd name="T1" fmla="*/ 0 h 905"/>
                <a:gd name="T2" fmla="*/ 0 w 1881"/>
                <a:gd name="T3" fmla="*/ 0 h 905"/>
                <a:gd name="T4" fmla="*/ 0 w 1881"/>
                <a:gd name="T5" fmla="*/ 0 h 905"/>
                <a:gd name="T6" fmla="*/ 0 w 1881"/>
                <a:gd name="T7" fmla="*/ 0 h 905"/>
                <a:gd name="T8" fmla="*/ 0 w 1881"/>
                <a:gd name="T9" fmla="*/ 0 h 9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1"/>
                <a:gd name="T16" fmla="*/ 0 h 905"/>
                <a:gd name="T17" fmla="*/ 1881 w 1881"/>
                <a:gd name="T18" fmla="*/ 905 h 9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1" h="905">
                  <a:moveTo>
                    <a:pt x="1881" y="814"/>
                  </a:moveTo>
                  <a:lnTo>
                    <a:pt x="40" y="0"/>
                  </a:lnTo>
                  <a:lnTo>
                    <a:pt x="0" y="90"/>
                  </a:lnTo>
                  <a:lnTo>
                    <a:pt x="1841" y="905"/>
                  </a:lnTo>
                  <a:lnTo>
                    <a:pt x="1881" y="814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95" name="Freeform 105"/>
            <p:cNvSpPr>
              <a:spLocks/>
            </p:cNvSpPr>
            <p:nvPr/>
          </p:nvSpPr>
          <p:spPr bwMode="auto">
            <a:xfrm>
              <a:off x="2251" y="1644"/>
              <a:ext cx="2" cy="3"/>
            </a:xfrm>
            <a:custGeom>
              <a:avLst/>
              <a:gdLst>
                <a:gd name="T0" fmla="*/ 0 w 69"/>
                <a:gd name="T1" fmla="*/ 0 h 95"/>
                <a:gd name="T2" fmla="*/ 0 w 69"/>
                <a:gd name="T3" fmla="*/ 0 h 95"/>
                <a:gd name="T4" fmla="*/ 0 w 69"/>
                <a:gd name="T5" fmla="*/ 0 h 95"/>
                <a:gd name="T6" fmla="*/ 0 w 69"/>
                <a:gd name="T7" fmla="*/ 0 h 95"/>
                <a:gd name="T8" fmla="*/ 0 w 69"/>
                <a:gd name="T9" fmla="*/ 0 h 95"/>
                <a:gd name="T10" fmla="*/ 0 w 69"/>
                <a:gd name="T11" fmla="*/ 0 h 95"/>
                <a:gd name="T12" fmla="*/ 0 w 69"/>
                <a:gd name="T13" fmla="*/ 0 h 95"/>
                <a:gd name="T14" fmla="*/ 0 w 69"/>
                <a:gd name="T15" fmla="*/ 0 h 95"/>
                <a:gd name="T16" fmla="*/ 0 w 69"/>
                <a:gd name="T17" fmla="*/ 0 h 95"/>
                <a:gd name="T18" fmla="*/ 0 w 69"/>
                <a:gd name="T19" fmla="*/ 0 h 95"/>
                <a:gd name="T20" fmla="*/ 0 w 69"/>
                <a:gd name="T21" fmla="*/ 0 h 95"/>
                <a:gd name="T22" fmla="*/ 0 w 69"/>
                <a:gd name="T23" fmla="*/ 0 h 95"/>
                <a:gd name="T24" fmla="*/ 0 w 69"/>
                <a:gd name="T25" fmla="*/ 0 h 95"/>
                <a:gd name="T26" fmla="*/ 0 w 69"/>
                <a:gd name="T27" fmla="*/ 0 h 95"/>
                <a:gd name="T28" fmla="*/ 0 w 69"/>
                <a:gd name="T29" fmla="*/ 0 h 95"/>
                <a:gd name="T30" fmla="*/ 0 w 69"/>
                <a:gd name="T31" fmla="*/ 0 h 95"/>
                <a:gd name="T32" fmla="*/ 0 w 69"/>
                <a:gd name="T33" fmla="*/ 0 h 95"/>
                <a:gd name="T34" fmla="*/ 0 w 69"/>
                <a:gd name="T35" fmla="*/ 0 h 95"/>
                <a:gd name="T36" fmla="*/ 0 w 69"/>
                <a:gd name="T37" fmla="*/ 0 h 95"/>
                <a:gd name="T38" fmla="*/ 0 w 69"/>
                <a:gd name="T39" fmla="*/ 0 h 95"/>
                <a:gd name="T40" fmla="*/ 0 w 69"/>
                <a:gd name="T41" fmla="*/ 0 h 95"/>
                <a:gd name="T42" fmla="*/ 0 w 69"/>
                <a:gd name="T43" fmla="*/ 0 h 95"/>
                <a:gd name="T44" fmla="*/ 0 w 69"/>
                <a:gd name="T45" fmla="*/ 0 h 95"/>
                <a:gd name="T46" fmla="*/ 0 w 69"/>
                <a:gd name="T47" fmla="*/ 0 h 95"/>
                <a:gd name="T48" fmla="*/ 0 w 69"/>
                <a:gd name="T49" fmla="*/ 0 h 95"/>
                <a:gd name="T50" fmla="*/ 0 w 69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5"/>
                <a:gd name="T80" fmla="*/ 69 w 69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5">
                  <a:moveTo>
                    <a:pt x="0" y="91"/>
                  </a:moveTo>
                  <a:lnTo>
                    <a:pt x="5" y="93"/>
                  </a:lnTo>
                  <a:lnTo>
                    <a:pt x="11" y="94"/>
                  </a:lnTo>
                  <a:lnTo>
                    <a:pt x="16" y="95"/>
                  </a:lnTo>
                  <a:lnTo>
                    <a:pt x="21" y="95"/>
                  </a:lnTo>
                  <a:lnTo>
                    <a:pt x="26" y="95"/>
                  </a:lnTo>
                  <a:lnTo>
                    <a:pt x="30" y="94"/>
                  </a:lnTo>
                  <a:lnTo>
                    <a:pt x="36" y="93"/>
                  </a:lnTo>
                  <a:lnTo>
                    <a:pt x="40" y="91"/>
                  </a:lnTo>
                  <a:lnTo>
                    <a:pt x="48" y="87"/>
                  </a:lnTo>
                  <a:lnTo>
                    <a:pt x="55" y="81"/>
                  </a:lnTo>
                  <a:lnTo>
                    <a:pt x="60" y="73"/>
                  </a:lnTo>
                  <a:lnTo>
                    <a:pt x="65" y="65"/>
                  </a:lnTo>
                  <a:lnTo>
                    <a:pt x="68" y="56"/>
                  </a:lnTo>
                  <a:lnTo>
                    <a:pt x="69" y="47"/>
                  </a:lnTo>
                  <a:lnTo>
                    <a:pt x="69" y="38"/>
                  </a:lnTo>
                  <a:lnTo>
                    <a:pt x="67" y="29"/>
                  </a:lnTo>
                  <a:lnTo>
                    <a:pt x="65" y="25"/>
                  </a:lnTo>
                  <a:lnTo>
                    <a:pt x="63" y="20"/>
                  </a:lnTo>
                  <a:lnTo>
                    <a:pt x="61" y="16"/>
                  </a:lnTo>
                  <a:lnTo>
                    <a:pt x="58" y="12"/>
                  </a:lnTo>
                  <a:lnTo>
                    <a:pt x="54" y="9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0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96" name="Freeform 106"/>
            <p:cNvSpPr>
              <a:spLocks/>
            </p:cNvSpPr>
            <p:nvPr/>
          </p:nvSpPr>
          <p:spPr bwMode="auto">
            <a:xfrm>
              <a:off x="2202" y="1668"/>
              <a:ext cx="2" cy="3"/>
            </a:xfrm>
            <a:custGeom>
              <a:avLst/>
              <a:gdLst>
                <a:gd name="T0" fmla="*/ 0 w 70"/>
                <a:gd name="T1" fmla="*/ 0 h 96"/>
                <a:gd name="T2" fmla="*/ 0 w 70"/>
                <a:gd name="T3" fmla="*/ 0 h 96"/>
                <a:gd name="T4" fmla="*/ 0 w 70"/>
                <a:gd name="T5" fmla="*/ 0 h 96"/>
                <a:gd name="T6" fmla="*/ 0 w 70"/>
                <a:gd name="T7" fmla="*/ 0 h 96"/>
                <a:gd name="T8" fmla="*/ 0 w 70"/>
                <a:gd name="T9" fmla="*/ 0 h 96"/>
                <a:gd name="T10" fmla="*/ 0 w 70"/>
                <a:gd name="T11" fmla="*/ 0 h 96"/>
                <a:gd name="T12" fmla="*/ 0 w 70"/>
                <a:gd name="T13" fmla="*/ 0 h 96"/>
                <a:gd name="T14" fmla="*/ 0 w 70"/>
                <a:gd name="T15" fmla="*/ 0 h 96"/>
                <a:gd name="T16" fmla="*/ 0 w 70"/>
                <a:gd name="T17" fmla="*/ 0 h 96"/>
                <a:gd name="T18" fmla="*/ 0 w 70"/>
                <a:gd name="T19" fmla="*/ 0 h 96"/>
                <a:gd name="T20" fmla="*/ 0 w 70"/>
                <a:gd name="T21" fmla="*/ 0 h 96"/>
                <a:gd name="T22" fmla="*/ 0 w 70"/>
                <a:gd name="T23" fmla="*/ 0 h 96"/>
                <a:gd name="T24" fmla="*/ 0 w 70"/>
                <a:gd name="T25" fmla="*/ 0 h 96"/>
                <a:gd name="T26" fmla="*/ 0 w 70"/>
                <a:gd name="T27" fmla="*/ 0 h 96"/>
                <a:gd name="T28" fmla="*/ 0 w 70"/>
                <a:gd name="T29" fmla="*/ 0 h 96"/>
                <a:gd name="T30" fmla="*/ 0 w 70"/>
                <a:gd name="T31" fmla="*/ 0 h 96"/>
                <a:gd name="T32" fmla="*/ 0 w 70"/>
                <a:gd name="T33" fmla="*/ 0 h 96"/>
                <a:gd name="T34" fmla="*/ 0 w 70"/>
                <a:gd name="T35" fmla="*/ 0 h 96"/>
                <a:gd name="T36" fmla="*/ 0 w 70"/>
                <a:gd name="T37" fmla="*/ 0 h 96"/>
                <a:gd name="T38" fmla="*/ 0 w 70"/>
                <a:gd name="T39" fmla="*/ 0 h 96"/>
                <a:gd name="T40" fmla="*/ 0 w 70"/>
                <a:gd name="T41" fmla="*/ 0 h 96"/>
                <a:gd name="T42" fmla="*/ 0 w 70"/>
                <a:gd name="T43" fmla="*/ 0 h 96"/>
                <a:gd name="T44" fmla="*/ 0 w 70"/>
                <a:gd name="T45" fmla="*/ 0 h 96"/>
                <a:gd name="T46" fmla="*/ 0 w 70"/>
                <a:gd name="T47" fmla="*/ 0 h 96"/>
                <a:gd name="T48" fmla="*/ 0 w 70"/>
                <a:gd name="T49" fmla="*/ 0 h 96"/>
                <a:gd name="T50" fmla="*/ 0 w 70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6"/>
                <a:gd name="T80" fmla="*/ 70 w 70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6">
                  <a:moveTo>
                    <a:pt x="70" y="5"/>
                  </a:moveTo>
                  <a:lnTo>
                    <a:pt x="64" y="3"/>
                  </a:lnTo>
                  <a:lnTo>
                    <a:pt x="59" y="1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1"/>
                  </a:lnTo>
                  <a:lnTo>
                    <a:pt x="38" y="1"/>
                  </a:lnTo>
                  <a:lnTo>
                    <a:pt x="34" y="3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5" y="15"/>
                  </a:lnTo>
                  <a:lnTo>
                    <a:pt x="9" y="22"/>
                  </a:lnTo>
                  <a:lnTo>
                    <a:pt x="5" y="30"/>
                  </a:lnTo>
                  <a:lnTo>
                    <a:pt x="2" y="38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4" y="71"/>
                  </a:lnTo>
                  <a:lnTo>
                    <a:pt x="6" y="75"/>
                  </a:lnTo>
                  <a:lnTo>
                    <a:pt x="9" y="79"/>
                  </a:lnTo>
                  <a:lnTo>
                    <a:pt x="12" y="82"/>
                  </a:lnTo>
                  <a:lnTo>
                    <a:pt x="15" y="86"/>
                  </a:lnTo>
                  <a:lnTo>
                    <a:pt x="20" y="89"/>
                  </a:lnTo>
                  <a:lnTo>
                    <a:pt x="24" y="92"/>
                  </a:lnTo>
                  <a:lnTo>
                    <a:pt x="30" y="96"/>
                  </a:lnTo>
                  <a:lnTo>
                    <a:pt x="70" y="5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97" name="Freeform 107"/>
            <p:cNvSpPr>
              <a:spLocks/>
            </p:cNvSpPr>
            <p:nvPr/>
          </p:nvSpPr>
          <p:spPr bwMode="auto">
            <a:xfrm>
              <a:off x="2203" y="1669"/>
              <a:ext cx="54" cy="26"/>
            </a:xfrm>
            <a:custGeom>
              <a:avLst/>
              <a:gdLst>
                <a:gd name="T0" fmla="*/ 0 w 1710"/>
                <a:gd name="T1" fmla="*/ 0 h 830"/>
                <a:gd name="T2" fmla="*/ 0 w 1710"/>
                <a:gd name="T3" fmla="*/ 0 h 830"/>
                <a:gd name="T4" fmla="*/ 0 w 1710"/>
                <a:gd name="T5" fmla="*/ 0 h 830"/>
                <a:gd name="T6" fmla="*/ 0 w 1710"/>
                <a:gd name="T7" fmla="*/ 0 h 830"/>
                <a:gd name="T8" fmla="*/ 0 w 1710"/>
                <a:gd name="T9" fmla="*/ 0 h 8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0"/>
                <a:gd name="T16" fmla="*/ 0 h 830"/>
                <a:gd name="T17" fmla="*/ 1710 w 1710"/>
                <a:gd name="T18" fmla="*/ 830 h 8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0" h="830">
                  <a:moveTo>
                    <a:pt x="1710" y="740"/>
                  </a:moveTo>
                  <a:lnTo>
                    <a:pt x="40" y="0"/>
                  </a:lnTo>
                  <a:lnTo>
                    <a:pt x="0" y="91"/>
                  </a:lnTo>
                  <a:lnTo>
                    <a:pt x="1670" y="830"/>
                  </a:lnTo>
                  <a:lnTo>
                    <a:pt x="1710" y="74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98" name="Freeform 108"/>
            <p:cNvSpPr>
              <a:spLocks/>
            </p:cNvSpPr>
            <p:nvPr/>
          </p:nvSpPr>
          <p:spPr bwMode="auto">
            <a:xfrm>
              <a:off x="2255" y="1692"/>
              <a:ext cx="3" cy="3"/>
            </a:xfrm>
            <a:custGeom>
              <a:avLst/>
              <a:gdLst>
                <a:gd name="T0" fmla="*/ 0 w 70"/>
                <a:gd name="T1" fmla="*/ 0 h 95"/>
                <a:gd name="T2" fmla="*/ 0 w 70"/>
                <a:gd name="T3" fmla="*/ 0 h 95"/>
                <a:gd name="T4" fmla="*/ 0 w 70"/>
                <a:gd name="T5" fmla="*/ 0 h 95"/>
                <a:gd name="T6" fmla="*/ 0 w 70"/>
                <a:gd name="T7" fmla="*/ 0 h 95"/>
                <a:gd name="T8" fmla="*/ 0 w 70"/>
                <a:gd name="T9" fmla="*/ 0 h 95"/>
                <a:gd name="T10" fmla="*/ 0 w 70"/>
                <a:gd name="T11" fmla="*/ 0 h 95"/>
                <a:gd name="T12" fmla="*/ 0 w 70"/>
                <a:gd name="T13" fmla="*/ 0 h 95"/>
                <a:gd name="T14" fmla="*/ 0 w 70"/>
                <a:gd name="T15" fmla="*/ 0 h 95"/>
                <a:gd name="T16" fmla="*/ 0 w 70"/>
                <a:gd name="T17" fmla="*/ 0 h 95"/>
                <a:gd name="T18" fmla="*/ 0 w 70"/>
                <a:gd name="T19" fmla="*/ 0 h 95"/>
                <a:gd name="T20" fmla="*/ 0 w 70"/>
                <a:gd name="T21" fmla="*/ 0 h 95"/>
                <a:gd name="T22" fmla="*/ 0 w 70"/>
                <a:gd name="T23" fmla="*/ 0 h 95"/>
                <a:gd name="T24" fmla="*/ 0 w 70"/>
                <a:gd name="T25" fmla="*/ 0 h 95"/>
                <a:gd name="T26" fmla="*/ 0 w 70"/>
                <a:gd name="T27" fmla="*/ 0 h 95"/>
                <a:gd name="T28" fmla="*/ 0 w 70"/>
                <a:gd name="T29" fmla="*/ 0 h 95"/>
                <a:gd name="T30" fmla="*/ 0 w 70"/>
                <a:gd name="T31" fmla="*/ 0 h 95"/>
                <a:gd name="T32" fmla="*/ 0 w 70"/>
                <a:gd name="T33" fmla="*/ 0 h 95"/>
                <a:gd name="T34" fmla="*/ 0 w 70"/>
                <a:gd name="T35" fmla="*/ 0 h 95"/>
                <a:gd name="T36" fmla="*/ 0 w 70"/>
                <a:gd name="T37" fmla="*/ 0 h 95"/>
                <a:gd name="T38" fmla="*/ 0 w 70"/>
                <a:gd name="T39" fmla="*/ 0 h 95"/>
                <a:gd name="T40" fmla="*/ 0 w 70"/>
                <a:gd name="T41" fmla="*/ 0 h 95"/>
                <a:gd name="T42" fmla="*/ 0 w 70"/>
                <a:gd name="T43" fmla="*/ 0 h 95"/>
                <a:gd name="T44" fmla="*/ 0 w 70"/>
                <a:gd name="T45" fmla="*/ 0 h 95"/>
                <a:gd name="T46" fmla="*/ 0 w 70"/>
                <a:gd name="T47" fmla="*/ 0 h 95"/>
                <a:gd name="T48" fmla="*/ 0 w 70"/>
                <a:gd name="T49" fmla="*/ 0 h 95"/>
                <a:gd name="T50" fmla="*/ 0 w 70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5"/>
                <a:gd name="T80" fmla="*/ 70 w 70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5">
                  <a:moveTo>
                    <a:pt x="0" y="90"/>
                  </a:moveTo>
                  <a:lnTo>
                    <a:pt x="6" y="93"/>
                  </a:lnTo>
                  <a:lnTo>
                    <a:pt x="12" y="94"/>
                  </a:lnTo>
                  <a:lnTo>
                    <a:pt x="17" y="95"/>
                  </a:lnTo>
                  <a:lnTo>
                    <a:pt x="22" y="95"/>
                  </a:lnTo>
                  <a:lnTo>
                    <a:pt x="27" y="95"/>
                  </a:lnTo>
                  <a:lnTo>
                    <a:pt x="32" y="94"/>
                  </a:lnTo>
                  <a:lnTo>
                    <a:pt x="36" y="93"/>
                  </a:lnTo>
                  <a:lnTo>
                    <a:pt x="41" y="91"/>
                  </a:lnTo>
                  <a:lnTo>
                    <a:pt x="48" y="87"/>
                  </a:lnTo>
                  <a:lnTo>
                    <a:pt x="55" y="80"/>
                  </a:lnTo>
                  <a:lnTo>
                    <a:pt x="61" y="73"/>
                  </a:lnTo>
                  <a:lnTo>
                    <a:pt x="65" y="65"/>
                  </a:lnTo>
                  <a:lnTo>
                    <a:pt x="68" y="56"/>
                  </a:lnTo>
                  <a:lnTo>
                    <a:pt x="70" y="47"/>
                  </a:lnTo>
                  <a:lnTo>
                    <a:pt x="69" y="38"/>
                  </a:lnTo>
                  <a:lnTo>
                    <a:pt x="68" y="28"/>
                  </a:lnTo>
                  <a:lnTo>
                    <a:pt x="66" y="24"/>
                  </a:lnTo>
                  <a:lnTo>
                    <a:pt x="64" y="20"/>
                  </a:lnTo>
                  <a:lnTo>
                    <a:pt x="61" y="16"/>
                  </a:lnTo>
                  <a:lnTo>
                    <a:pt x="58" y="12"/>
                  </a:lnTo>
                  <a:lnTo>
                    <a:pt x="55" y="9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40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99" name="Freeform 109"/>
            <p:cNvSpPr>
              <a:spLocks/>
            </p:cNvSpPr>
            <p:nvPr/>
          </p:nvSpPr>
          <p:spPr bwMode="auto">
            <a:xfrm>
              <a:off x="2099" y="1756"/>
              <a:ext cx="2" cy="3"/>
            </a:xfrm>
            <a:custGeom>
              <a:avLst/>
              <a:gdLst>
                <a:gd name="T0" fmla="*/ 0 w 69"/>
                <a:gd name="T1" fmla="*/ 0 h 95"/>
                <a:gd name="T2" fmla="*/ 0 w 69"/>
                <a:gd name="T3" fmla="*/ 0 h 95"/>
                <a:gd name="T4" fmla="*/ 0 w 69"/>
                <a:gd name="T5" fmla="*/ 0 h 95"/>
                <a:gd name="T6" fmla="*/ 0 w 69"/>
                <a:gd name="T7" fmla="*/ 0 h 95"/>
                <a:gd name="T8" fmla="*/ 0 w 69"/>
                <a:gd name="T9" fmla="*/ 0 h 95"/>
                <a:gd name="T10" fmla="*/ 0 w 69"/>
                <a:gd name="T11" fmla="*/ 0 h 95"/>
                <a:gd name="T12" fmla="*/ 0 w 69"/>
                <a:gd name="T13" fmla="*/ 0 h 95"/>
                <a:gd name="T14" fmla="*/ 0 w 69"/>
                <a:gd name="T15" fmla="*/ 0 h 95"/>
                <a:gd name="T16" fmla="*/ 0 w 69"/>
                <a:gd name="T17" fmla="*/ 0 h 95"/>
                <a:gd name="T18" fmla="*/ 0 w 69"/>
                <a:gd name="T19" fmla="*/ 0 h 95"/>
                <a:gd name="T20" fmla="*/ 0 w 69"/>
                <a:gd name="T21" fmla="*/ 0 h 95"/>
                <a:gd name="T22" fmla="*/ 0 w 69"/>
                <a:gd name="T23" fmla="*/ 0 h 95"/>
                <a:gd name="T24" fmla="*/ 0 w 69"/>
                <a:gd name="T25" fmla="*/ 0 h 95"/>
                <a:gd name="T26" fmla="*/ 0 w 69"/>
                <a:gd name="T27" fmla="*/ 0 h 95"/>
                <a:gd name="T28" fmla="*/ 0 w 69"/>
                <a:gd name="T29" fmla="*/ 0 h 95"/>
                <a:gd name="T30" fmla="*/ 0 w 69"/>
                <a:gd name="T31" fmla="*/ 0 h 95"/>
                <a:gd name="T32" fmla="*/ 0 w 69"/>
                <a:gd name="T33" fmla="*/ 0 h 95"/>
                <a:gd name="T34" fmla="*/ 0 w 69"/>
                <a:gd name="T35" fmla="*/ 0 h 95"/>
                <a:gd name="T36" fmla="*/ 0 w 69"/>
                <a:gd name="T37" fmla="*/ 0 h 95"/>
                <a:gd name="T38" fmla="*/ 0 w 69"/>
                <a:gd name="T39" fmla="*/ 0 h 95"/>
                <a:gd name="T40" fmla="*/ 0 w 69"/>
                <a:gd name="T41" fmla="*/ 0 h 95"/>
                <a:gd name="T42" fmla="*/ 0 w 69"/>
                <a:gd name="T43" fmla="*/ 0 h 95"/>
                <a:gd name="T44" fmla="*/ 0 w 69"/>
                <a:gd name="T45" fmla="*/ 0 h 95"/>
                <a:gd name="T46" fmla="*/ 0 w 69"/>
                <a:gd name="T47" fmla="*/ 0 h 95"/>
                <a:gd name="T48" fmla="*/ 0 w 69"/>
                <a:gd name="T49" fmla="*/ 0 h 95"/>
                <a:gd name="T50" fmla="*/ 0 w 69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5"/>
                <a:gd name="T80" fmla="*/ 69 w 69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5">
                  <a:moveTo>
                    <a:pt x="69" y="5"/>
                  </a:moveTo>
                  <a:lnTo>
                    <a:pt x="64" y="3"/>
                  </a:lnTo>
                  <a:lnTo>
                    <a:pt x="59" y="1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8" y="1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4" y="15"/>
                  </a:lnTo>
                  <a:lnTo>
                    <a:pt x="9" y="23"/>
                  </a:lnTo>
                  <a:lnTo>
                    <a:pt x="5" y="31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4" y="71"/>
                  </a:lnTo>
                  <a:lnTo>
                    <a:pt x="6" y="75"/>
                  </a:lnTo>
                  <a:lnTo>
                    <a:pt x="8" y="79"/>
                  </a:lnTo>
                  <a:lnTo>
                    <a:pt x="12" y="83"/>
                  </a:lnTo>
                  <a:lnTo>
                    <a:pt x="15" y="87"/>
                  </a:lnTo>
                  <a:lnTo>
                    <a:pt x="19" y="90"/>
                  </a:lnTo>
                  <a:lnTo>
                    <a:pt x="24" y="93"/>
                  </a:lnTo>
                  <a:lnTo>
                    <a:pt x="29" y="95"/>
                  </a:lnTo>
                  <a:lnTo>
                    <a:pt x="69" y="5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00" name="Freeform 110"/>
            <p:cNvSpPr>
              <a:spLocks/>
            </p:cNvSpPr>
            <p:nvPr/>
          </p:nvSpPr>
          <p:spPr bwMode="auto">
            <a:xfrm>
              <a:off x="2100" y="1756"/>
              <a:ext cx="37" cy="19"/>
            </a:xfrm>
            <a:custGeom>
              <a:avLst/>
              <a:gdLst>
                <a:gd name="T0" fmla="*/ 0 w 1178"/>
                <a:gd name="T1" fmla="*/ 0 h 595"/>
                <a:gd name="T2" fmla="*/ 0 w 1178"/>
                <a:gd name="T3" fmla="*/ 0 h 595"/>
                <a:gd name="T4" fmla="*/ 0 w 1178"/>
                <a:gd name="T5" fmla="*/ 0 h 595"/>
                <a:gd name="T6" fmla="*/ 0 w 1178"/>
                <a:gd name="T7" fmla="*/ 0 h 595"/>
                <a:gd name="T8" fmla="*/ 0 w 1178"/>
                <a:gd name="T9" fmla="*/ 0 h 5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8"/>
                <a:gd name="T16" fmla="*/ 0 h 595"/>
                <a:gd name="T17" fmla="*/ 1178 w 1178"/>
                <a:gd name="T18" fmla="*/ 595 h 5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8" h="595">
                  <a:moveTo>
                    <a:pt x="1178" y="504"/>
                  </a:moveTo>
                  <a:lnTo>
                    <a:pt x="40" y="0"/>
                  </a:lnTo>
                  <a:lnTo>
                    <a:pt x="0" y="90"/>
                  </a:lnTo>
                  <a:lnTo>
                    <a:pt x="1138" y="595"/>
                  </a:lnTo>
                  <a:lnTo>
                    <a:pt x="1178" y="504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01" name="Freeform 111"/>
            <p:cNvSpPr>
              <a:spLocks/>
            </p:cNvSpPr>
            <p:nvPr/>
          </p:nvSpPr>
          <p:spPr bwMode="auto">
            <a:xfrm>
              <a:off x="2135" y="1772"/>
              <a:ext cx="3" cy="3"/>
            </a:xfrm>
            <a:custGeom>
              <a:avLst/>
              <a:gdLst>
                <a:gd name="T0" fmla="*/ 0 w 70"/>
                <a:gd name="T1" fmla="*/ 0 h 95"/>
                <a:gd name="T2" fmla="*/ 0 w 70"/>
                <a:gd name="T3" fmla="*/ 0 h 95"/>
                <a:gd name="T4" fmla="*/ 0 w 70"/>
                <a:gd name="T5" fmla="*/ 0 h 95"/>
                <a:gd name="T6" fmla="*/ 0 w 70"/>
                <a:gd name="T7" fmla="*/ 0 h 95"/>
                <a:gd name="T8" fmla="*/ 0 w 70"/>
                <a:gd name="T9" fmla="*/ 0 h 95"/>
                <a:gd name="T10" fmla="*/ 0 w 70"/>
                <a:gd name="T11" fmla="*/ 0 h 95"/>
                <a:gd name="T12" fmla="*/ 0 w 70"/>
                <a:gd name="T13" fmla="*/ 0 h 95"/>
                <a:gd name="T14" fmla="*/ 0 w 70"/>
                <a:gd name="T15" fmla="*/ 0 h 95"/>
                <a:gd name="T16" fmla="*/ 0 w 70"/>
                <a:gd name="T17" fmla="*/ 0 h 95"/>
                <a:gd name="T18" fmla="*/ 0 w 70"/>
                <a:gd name="T19" fmla="*/ 0 h 95"/>
                <a:gd name="T20" fmla="*/ 0 w 70"/>
                <a:gd name="T21" fmla="*/ 0 h 95"/>
                <a:gd name="T22" fmla="*/ 0 w 70"/>
                <a:gd name="T23" fmla="*/ 0 h 95"/>
                <a:gd name="T24" fmla="*/ 0 w 70"/>
                <a:gd name="T25" fmla="*/ 0 h 95"/>
                <a:gd name="T26" fmla="*/ 0 w 70"/>
                <a:gd name="T27" fmla="*/ 0 h 95"/>
                <a:gd name="T28" fmla="*/ 0 w 70"/>
                <a:gd name="T29" fmla="*/ 0 h 95"/>
                <a:gd name="T30" fmla="*/ 0 w 70"/>
                <a:gd name="T31" fmla="*/ 0 h 95"/>
                <a:gd name="T32" fmla="*/ 0 w 70"/>
                <a:gd name="T33" fmla="*/ 0 h 95"/>
                <a:gd name="T34" fmla="*/ 0 w 70"/>
                <a:gd name="T35" fmla="*/ 0 h 95"/>
                <a:gd name="T36" fmla="*/ 0 w 70"/>
                <a:gd name="T37" fmla="*/ 0 h 95"/>
                <a:gd name="T38" fmla="*/ 0 w 70"/>
                <a:gd name="T39" fmla="*/ 0 h 95"/>
                <a:gd name="T40" fmla="*/ 0 w 70"/>
                <a:gd name="T41" fmla="*/ 0 h 95"/>
                <a:gd name="T42" fmla="*/ 0 w 70"/>
                <a:gd name="T43" fmla="*/ 0 h 95"/>
                <a:gd name="T44" fmla="*/ 0 w 70"/>
                <a:gd name="T45" fmla="*/ 0 h 95"/>
                <a:gd name="T46" fmla="*/ 0 w 70"/>
                <a:gd name="T47" fmla="*/ 0 h 95"/>
                <a:gd name="T48" fmla="*/ 0 w 70"/>
                <a:gd name="T49" fmla="*/ 0 h 95"/>
                <a:gd name="T50" fmla="*/ 0 w 70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5"/>
                <a:gd name="T80" fmla="*/ 70 w 70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5">
                  <a:moveTo>
                    <a:pt x="0" y="91"/>
                  </a:moveTo>
                  <a:lnTo>
                    <a:pt x="6" y="93"/>
                  </a:lnTo>
                  <a:lnTo>
                    <a:pt x="11" y="94"/>
                  </a:lnTo>
                  <a:lnTo>
                    <a:pt x="16" y="95"/>
                  </a:lnTo>
                  <a:lnTo>
                    <a:pt x="21" y="95"/>
                  </a:lnTo>
                  <a:lnTo>
                    <a:pt x="26" y="95"/>
                  </a:lnTo>
                  <a:lnTo>
                    <a:pt x="32" y="94"/>
                  </a:lnTo>
                  <a:lnTo>
                    <a:pt x="36" y="93"/>
                  </a:lnTo>
                  <a:lnTo>
                    <a:pt x="41" y="91"/>
                  </a:lnTo>
                  <a:lnTo>
                    <a:pt x="48" y="87"/>
                  </a:lnTo>
                  <a:lnTo>
                    <a:pt x="55" y="81"/>
                  </a:lnTo>
                  <a:lnTo>
                    <a:pt x="61" y="73"/>
                  </a:lnTo>
                  <a:lnTo>
                    <a:pt x="65" y="65"/>
                  </a:lnTo>
                  <a:lnTo>
                    <a:pt x="68" y="56"/>
                  </a:lnTo>
                  <a:lnTo>
                    <a:pt x="70" y="47"/>
                  </a:lnTo>
                  <a:lnTo>
                    <a:pt x="69" y="38"/>
                  </a:lnTo>
                  <a:lnTo>
                    <a:pt x="67" y="29"/>
                  </a:lnTo>
                  <a:lnTo>
                    <a:pt x="66" y="25"/>
                  </a:lnTo>
                  <a:lnTo>
                    <a:pt x="64" y="20"/>
                  </a:lnTo>
                  <a:lnTo>
                    <a:pt x="61" y="16"/>
                  </a:lnTo>
                  <a:lnTo>
                    <a:pt x="58" y="12"/>
                  </a:lnTo>
                  <a:lnTo>
                    <a:pt x="54" y="9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40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02" name="Freeform 112"/>
            <p:cNvSpPr>
              <a:spLocks/>
            </p:cNvSpPr>
            <p:nvPr/>
          </p:nvSpPr>
          <p:spPr bwMode="auto">
            <a:xfrm>
              <a:off x="2204" y="1714"/>
              <a:ext cx="2" cy="3"/>
            </a:xfrm>
            <a:custGeom>
              <a:avLst/>
              <a:gdLst>
                <a:gd name="T0" fmla="*/ 0 w 70"/>
                <a:gd name="T1" fmla="*/ 0 h 95"/>
                <a:gd name="T2" fmla="*/ 0 w 70"/>
                <a:gd name="T3" fmla="*/ 0 h 95"/>
                <a:gd name="T4" fmla="*/ 0 w 70"/>
                <a:gd name="T5" fmla="*/ 0 h 95"/>
                <a:gd name="T6" fmla="*/ 0 w 70"/>
                <a:gd name="T7" fmla="*/ 0 h 95"/>
                <a:gd name="T8" fmla="*/ 0 w 70"/>
                <a:gd name="T9" fmla="*/ 0 h 95"/>
                <a:gd name="T10" fmla="*/ 0 w 70"/>
                <a:gd name="T11" fmla="*/ 0 h 95"/>
                <a:gd name="T12" fmla="*/ 0 w 70"/>
                <a:gd name="T13" fmla="*/ 0 h 95"/>
                <a:gd name="T14" fmla="*/ 0 w 70"/>
                <a:gd name="T15" fmla="*/ 0 h 95"/>
                <a:gd name="T16" fmla="*/ 0 w 70"/>
                <a:gd name="T17" fmla="*/ 0 h 95"/>
                <a:gd name="T18" fmla="*/ 0 w 70"/>
                <a:gd name="T19" fmla="*/ 0 h 95"/>
                <a:gd name="T20" fmla="*/ 0 w 70"/>
                <a:gd name="T21" fmla="*/ 0 h 95"/>
                <a:gd name="T22" fmla="*/ 0 w 70"/>
                <a:gd name="T23" fmla="*/ 0 h 95"/>
                <a:gd name="T24" fmla="*/ 0 w 70"/>
                <a:gd name="T25" fmla="*/ 0 h 95"/>
                <a:gd name="T26" fmla="*/ 0 w 70"/>
                <a:gd name="T27" fmla="*/ 0 h 95"/>
                <a:gd name="T28" fmla="*/ 0 w 70"/>
                <a:gd name="T29" fmla="*/ 0 h 95"/>
                <a:gd name="T30" fmla="*/ 0 w 70"/>
                <a:gd name="T31" fmla="*/ 0 h 95"/>
                <a:gd name="T32" fmla="*/ 0 w 70"/>
                <a:gd name="T33" fmla="*/ 0 h 95"/>
                <a:gd name="T34" fmla="*/ 0 w 70"/>
                <a:gd name="T35" fmla="*/ 0 h 95"/>
                <a:gd name="T36" fmla="*/ 0 w 70"/>
                <a:gd name="T37" fmla="*/ 0 h 95"/>
                <a:gd name="T38" fmla="*/ 0 w 70"/>
                <a:gd name="T39" fmla="*/ 0 h 95"/>
                <a:gd name="T40" fmla="*/ 0 w 70"/>
                <a:gd name="T41" fmla="*/ 0 h 95"/>
                <a:gd name="T42" fmla="*/ 0 w 70"/>
                <a:gd name="T43" fmla="*/ 0 h 95"/>
                <a:gd name="T44" fmla="*/ 0 w 70"/>
                <a:gd name="T45" fmla="*/ 0 h 95"/>
                <a:gd name="T46" fmla="*/ 0 w 70"/>
                <a:gd name="T47" fmla="*/ 0 h 95"/>
                <a:gd name="T48" fmla="*/ 0 w 70"/>
                <a:gd name="T49" fmla="*/ 0 h 95"/>
                <a:gd name="T50" fmla="*/ 0 w 70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5"/>
                <a:gd name="T80" fmla="*/ 70 w 70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5">
                  <a:moveTo>
                    <a:pt x="70" y="6"/>
                  </a:moveTo>
                  <a:lnTo>
                    <a:pt x="64" y="2"/>
                  </a:lnTo>
                  <a:lnTo>
                    <a:pt x="58" y="1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3" y="2"/>
                  </a:lnTo>
                  <a:lnTo>
                    <a:pt x="29" y="5"/>
                  </a:lnTo>
                  <a:lnTo>
                    <a:pt x="21" y="9"/>
                  </a:lnTo>
                  <a:lnTo>
                    <a:pt x="15" y="15"/>
                  </a:lnTo>
                  <a:lnTo>
                    <a:pt x="9" y="22"/>
                  </a:lnTo>
                  <a:lnTo>
                    <a:pt x="5" y="30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7"/>
                  </a:lnTo>
                  <a:lnTo>
                    <a:pt x="4" y="71"/>
                  </a:lnTo>
                  <a:lnTo>
                    <a:pt x="6" y="75"/>
                  </a:lnTo>
                  <a:lnTo>
                    <a:pt x="9" y="79"/>
                  </a:lnTo>
                  <a:lnTo>
                    <a:pt x="12" y="83"/>
                  </a:lnTo>
                  <a:lnTo>
                    <a:pt x="15" y="87"/>
                  </a:lnTo>
                  <a:lnTo>
                    <a:pt x="20" y="90"/>
                  </a:lnTo>
                  <a:lnTo>
                    <a:pt x="24" y="93"/>
                  </a:lnTo>
                  <a:lnTo>
                    <a:pt x="30" y="95"/>
                  </a:lnTo>
                  <a:lnTo>
                    <a:pt x="70" y="6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03" name="Freeform 113"/>
            <p:cNvSpPr>
              <a:spLocks/>
            </p:cNvSpPr>
            <p:nvPr/>
          </p:nvSpPr>
          <p:spPr bwMode="auto">
            <a:xfrm>
              <a:off x="2206" y="1714"/>
              <a:ext cx="62" cy="29"/>
            </a:xfrm>
            <a:custGeom>
              <a:avLst/>
              <a:gdLst>
                <a:gd name="T0" fmla="*/ 0 w 2018"/>
                <a:gd name="T1" fmla="*/ 0 h 965"/>
                <a:gd name="T2" fmla="*/ 0 w 2018"/>
                <a:gd name="T3" fmla="*/ 0 h 965"/>
                <a:gd name="T4" fmla="*/ 0 w 2018"/>
                <a:gd name="T5" fmla="*/ 0 h 965"/>
                <a:gd name="T6" fmla="*/ 0 w 2018"/>
                <a:gd name="T7" fmla="*/ 0 h 965"/>
                <a:gd name="T8" fmla="*/ 0 w 2018"/>
                <a:gd name="T9" fmla="*/ 0 h 9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8"/>
                <a:gd name="T16" fmla="*/ 0 h 965"/>
                <a:gd name="T17" fmla="*/ 2018 w 2018"/>
                <a:gd name="T18" fmla="*/ 965 h 9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8" h="965">
                  <a:moveTo>
                    <a:pt x="2018" y="875"/>
                  </a:moveTo>
                  <a:lnTo>
                    <a:pt x="40" y="0"/>
                  </a:lnTo>
                  <a:lnTo>
                    <a:pt x="0" y="89"/>
                  </a:lnTo>
                  <a:lnTo>
                    <a:pt x="1977" y="965"/>
                  </a:lnTo>
                  <a:lnTo>
                    <a:pt x="2018" y="875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04" name="Freeform 114"/>
            <p:cNvSpPr>
              <a:spLocks/>
            </p:cNvSpPr>
            <p:nvPr/>
          </p:nvSpPr>
          <p:spPr bwMode="auto">
            <a:xfrm>
              <a:off x="2267" y="1741"/>
              <a:ext cx="1" cy="2"/>
            </a:xfrm>
            <a:custGeom>
              <a:avLst/>
              <a:gdLst>
                <a:gd name="T0" fmla="*/ 0 w 70"/>
                <a:gd name="T1" fmla="*/ 0 h 95"/>
                <a:gd name="T2" fmla="*/ 0 w 70"/>
                <a:gd name="T3" fmla="*/ 0 h 95"/>
                <a:gd name="T4" fmla="*/ 0 w 70"/>
                <a:gd name="T5" fmla="*/ 0 h 95"/>
                <a:gd name="T6" fmla="*/ 0 w 70"/>
                <a:gd name="T7" fmla="*/ 0 h 95"/>
                <a:gd name="T8" fmla="*/ 0 w 70"/>
                <a:gd name="T9" fmla="*/ 0 h 95"/>
                <a:gd name="T10" fmla="*/ 0 w 70"/>
                <a:gd name="T11" fmla="*/ 0 h 95"/>
                <a:gd name="T12" fmla="*/ 0 w 70"/>
                <a:gd name="T13" fmla="*/ 0 h 95"/>
                <a:gd name="T14" fmla="*/ 0 w 70"/>
                <a:gd name="T15" fmla="*/ 0 h 95"/>
                <a:gd name="T16" fmla="*/ 0 w 70"/>
                <a:gd name="T17" fmla="*/ 0 h 95"/>
                <a:gd name="T18" fmla="*/ 0 w 70"/>
                <a:gd name="T19" fmla="*/ 0 h 95"/>
                <a:gd name="T20" fmla="*/ 0 w 70"/>
                <a:gd name="T21" fmla="*/ 0 h 95"/>
                <a:gd name="T22" fmla="*/ 0 w 70"/>
                <a:gd name="T23" fmla="*/ 0 h 95"/>
                <a:gd name="T24" fmla="*/ 0 w 70"/>
                <a:gd name="T25" fmla="*/ 0 h 95"/>
                <a:gd name="T26" fmla="*/ 0 w 70"/>
                <a:gd name="T27" fmla="*/ 0 h 95"/>
                <a:gd name="T28" fmla="*/ 0 w 70"/>
                <a:gd name="T29" fmla="*/ 0 h 95"/>
                <a:gd name="T30" fmla="*/ 0 w 70"/>
                <a:gd name="T31" fmla="*/ 0 h 95"/>
                <a:gd name="T32" fmla="*/ 0 w 70"/>
                <a:gd name="T33" fmla="*/ 0 h 95"/>
                <a:gd name="T34" fmla="*/ 0 w 70"/>
                <a:gd name="T35" fmla="*/ 0 h 95"/>
                <a:gd name="T36" fmla="*/ 0 w 70"/>
                <a:gd name="T37" fmla="*/ 0 h 95"/>
                <a:gd name="T38" fmla="*/ 0 w 70"/>
                <a:gd name="T39" fmla="*/ 0 h 95"/>
                <a:gd name="T40" fmla="*/ 0 w 70"/>
                <a:gd name="T41" fmla="*/ 0 h 95"/>
                <a:gd name="T42" fmla="*/ 0 w 70"/>
                <a:gd name="T43" fmla="*/ 0 h 95"/>
                <a:gd name="T44" fmla="*/ 0 w 70"/>
                <a:gd name="T45" fmla="*/ 0 h 95"/>
                <a:gd name="T46" fmla="*/ 0 w 70"/>
                <a:gd name="T47" fmla="*/ 0 h 95"/>
                <a:gd name="T48" fmla="*/ 0 w 70"/>
                <a:gd name="T49" fmla="*/ 0 h 95"/>
                <a:gd name="T50" fmla="*/ 0 w 70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5"/>
                <a:gd name="T80" fmla="*/ 70 w 70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5">
                  <a:moveTo>
                    <a:pt x="0" y="90"/>
                  </a:moveTo>
                  <a:lnTo>
                    <a:pt x="6" y="93"/>
                  </a:lnTo>
                  <a:lnTo>
                    <a:pt x="11" y="94"/>
                  </a:lnTo>
                  <a:lnTo>
                    <a:pt x="16" y="95"/>
                  </a:lnTo>
                  <a:lnTo>
                    <a:pt x="21" y="95"/>
                  </a:lnTo>
                  <a:lnTo>
                    <a:pt x="27" y="95"/>
                  </a:lnTo>
                  <a:lnTo>
                    <a:pt x="32" y="94"/>
                  </a:lnTo>
                  <a:lnTo>
                    <a:pt x="36" y="93"/>
                  </a:lnTo>
                  <a:lnTo>
                    <a:pt x="41" y="91"/>
                  </a:lnTo>
                  <a:lnTo>
                    <a:pt x="49" y="87"/>
                  </a:lnTo>
                  <a:lnTo>
                    <a:pt x="55" y="81"/>
                  </a:lnTo>
                  <a:lnTo>
                    <a:pt x="61" y="74"/>
                  </a:lnTo>
                  <a:lnTo>
                    <a:pt x="65" y="65"/>
                  </a:lnTo>
                  <a:lnTo>
                    <a:pt x="68" y="56"/>
                  </a:lnTo>
                  <a:lnTo>
                    <a:pt x="70" y="47"/>
                  </a:lnTo>
                  <a:lnTo>
                    <a:pt x="70" y="38"/>
                  </a:lnTo>
                  <a:lnTo>
                    <a:pt x="68" y="29"/>
                  </a:lnTo>
                  <a:lnTo>
                    <a:pt x="66" y="25"/>
                  </a:lnTo>
                  <a:lnTo>
                    <a:pt x="64" y="21"/>
                  </a:lnTo>
                  <a:lnTo>
                    <a:pt x="61" y="17"/>
                  </a:lnTo>
                  <a:lnTo>
                    <a:pt x="58" y="12"/>
                  </a:lnTo>
                  <a:lnTo>
                    <a:pt x="55" y="9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05" name="Freeform 115"/>
            <p:cNvSpPr>
              <a:spLocks/>
            </p:cNvSpPr>
            <p:nvPr/>
          </p:nvSpPr>
          <p:spPr bwMode="auto">
            <a:xfrm>
              <a:off x="2311" y="1671"/>
              <a:ext cx="3" cy="3"/>
            </a:xfrm>
            <a:custGeom>
              <a:avLst/>
              <a:gdLst>
                <a:gd name="T0" fmla="*/ 0 w 69"/>
                <a:gd name="T1" fmla="*/ 0 h 96"/>
                <a:gd name="T2" fmla="*/ 0 w 69"/>
                <a:gd name="T3" fmla="*/ 0 h 96"/>
                <a:gd name="T4" fmla="*/ 0 w 69"/>
                <a:gd name="T5" fmla="*/ 0 h 96"/>
                <a:gd name="T6" fmla="*/ 0 w 69"/>
                <a:gd name="T7" fmla="*/ 0 h 96"/>
                <a:gd name="T8" fmla="*/ 0 w 69"/>
                <a:gd name="T9" fmla="*/ 0 h 96"/>
                <a:gd name="T10" fmla="*/ 0 w 69"/>
                <a:gd name="T11" fmla="*/ 0 h 96"/>
                <a:gd name="T12" fmla="*/ 0 w 69"/>
                <a:gd name="T13" fmla="*/ 0 h 96"/>
                <a:gd name="T14" fmla="*/ 0 w 69"/>
                <a:gd name="T15" fmla="*/ 0 h 96"/>
                <a:gd name="T16" fmla="*/ 0 w 69"/>
                <a:gd name="T17" fmla="*/ 0 h 96"/>
                <a:gd name="T18" fmla="*/ 0 w 69"/>
                <a:gd name="T19" fmla="*/ 0 h 96"/>
                <a:gd name="T20" fmla="*/ 0 w 69"/>
                <a:gd name="T21" fmla="*/ 0 h 96"/>
                <a:gd name="T22" fmla="*/ 0 w 69"/>
                <a:gd name="T23" fmla="*/ 0 h 96"/>
                <a:gd name="T24" fmla="*/ 0 w 69"/>
                <a:gd name="T25" fmla="*/ 0 h 96"/>
                <a:gd name="T26" fmla="*/ 0 w 69"/>
                <a:gd name="T27" fmla="*/ 0 h 96"/>
                <a:gd name="T28" fmla="*/ 0 w 69"/>
                <a:gd name="T29" fmla="*/ 0 h 96"/>
                <a:gd name="T30" fmla="*/ 0 w 69"/>
                <a:gd name="T31" fmla="*/ 0 h 96"/>
                <a:gd name="T32" fmla="*/ 0 w 69"/>
                <a:gd name="T33" fmla="*/ 0 h 96"/>
                <a:gd name="T34" fmla="*/ 0 w 69"/>
                <a:gd name="T35" fmla="*/ 0 h 96"/>
                <a:gd name="T36" fmla="*/ 0 w 69"/>
                <a:gd name="T37" fmla="*/ 0 h 96"/>
                <a:gd name="T38" fmla="*/ 0 w 69"/>
                <a:gd name="T39" fmla="*/ 0 h 96"/>
                <a:gd name="T40" fmla="*/ 0 w 69"/>
                <a:gd name="T41" fmla="*/ 0 h 96"/>
                <a:gd name="T42" fmla="*/ 0 w 69"/>
                <a:gd name="T43" fmla="*/ 0 h 96"/>
                <a:gd name="T44" fmla="*/ 0 w 69"/>
                <a:gd name="T45" fmla="*/ 0 h 96"/>
                <a:gd name="T46" fmla="*/ 0 w 69"/>
                <a:gd name="T47" fmla="*/ 0 h 96"/>
                <a:gd name="T48" fmla="*/ 0 w 69"/>
                <a:gd name="T49" fmla="*/ 0 h 96"/>
                <a:gd name="T50" fmla="*/ 0 w 69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6"/>
                <a:gd name="T80" fmla="*/ 69 w 69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6">
                  <a:moveTo>
                    <a:pt x="69" y="5"/>
                  </a:moveTo>
                  <a:lnTo>
                    <a:pt x="64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1"/>
                  </a:lnTo>
                  <a:lnTo>
                    <a:pt x="39" y="1"/>
                  </a:lnTo>
                  <a:lnTo>
                    <a:pt x="34" y="3"/>
                  </a:lnTo>
                  <a:lnTo>
                    <a:pt x="30" y="4"/>
                  </a:lnTo>
                  <a:lnTo>
                    <a:pt x="21" y="9"/>
                  </a:lnTo>
                  <a:lnTo>
                    <a:pt x="14" y="15"/>
                  </a:lnTo>
                  <a:lnTo>
                    <a:pt x="9" y="23"/>
                  </a:lnTo>
                  <a:lnTo>
                    <a:pt x="4" y="31"/>
                  </a:lnTo>
                  <a:lnTo>
                    <a:pt x="1" y="40"/>
                  </a:lnTo>
                  <a:lnTo>
                    <a:pt x="0" y="49"/>
                  </a:lnTo>
                  <a:lnTo>
                    <a:pt x="0" y="58"/>
                  </a:lnTo>
                  <a:lnTo>
                    <a:pt x="2" y="66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8" y="80"/>
                  </a:lnTo>
                  <a:lnTo>
                    <a:pt x="11" y="84"/>
                  </a:lnTo>
                  <a:lnTo>
                    <a:pt x="15" y="87"/>
                  </a:lnTo>
                  <a:lnTo>
                    <a:pt x="19" y="90"/>
                  </a:lnTo>
                  <a:lnTo>
                    <a:pt x="25" y="93"/>
                  </a:lnTo>
                  <a:lnTo>
                    <a:pt x="30" y="96"/>
                  </a:lnTo>
                  <a:lnTo>
                    <a:pt x="69" y="5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06" name="Freeform 116"/>
            <p:cNvSpPr>
              <a:spLocks/>
            </p:cNvSpPr>
            <p:nvPr/>
          </p:nvSpPr>
          <p:spPr bwMode="auto">
            <a:xfrm>
              <a:off x="2311" y="1671"/>
              <a:ext cx="27" cy="16"/>
            </a:xfrm>
            <a:custGeom>
              <a:avLst/>
              <a:gdLst>
                <a:gd name="T0" fmla="*/ 0 w 895"/>
                <a:gd name="T1" fmla="*/ 0 h 469"/>
                <a:gd name="T2" fmla="*/ 0 w 895"/>
                <a:gd name="T3" fmla="*/ 0 h 469"/>
                <a:gd name="T4" fmla="*/ 0 w 895"/>
                <a:gd name="T5" fmla="*/ 0 h 469"/>
                <a:gd name="T6" fmla="*/ 0 w 895"/>
                <a:gd name="T7" fmla="*/ 0 h 469"/>
                <a:gd name="T8" fmla="*/ 0 w 895"/>
                <a:gd name="T9" fmla="*/ 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469"/>
                <a:gd name="T17" fmla="*/ 895 w 895"/>
                <a:gd name="T18" fmla="*/ 469 h 4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469">
                  <a:moveTo>
                    <a:pt x="895" y="380"/>
                  </a:moveTo>
                  <a:lnTo>
                    <a:pt x="39" y="0"/>
                  </a:lnTo>
                  <a:lnTo>
                    <a:pt x="0" y="91"/>
                  </a:lnTo>
                  <a:lnTo>
                    <a:pt x="855" y="469"/>
                  </a:lnTo>
                  <a:lnTo>
                    <a:pt x="895" y="380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07" name="Freeform 117"/>
            <p:cNvSpPr>
              <a:spLocks/>
            </p:cNvSpPr>
            <p:nvPr/>
          </p:nvSpPr>
          <p:spPr bwMode="auto">
            <a:xfrm>
              <a:off x="2338" y="1683"/>
              <a:ext cx="2" cy="4"/>
            </a:xfrm>
            <a:custGeom>
              <a:avLst/>
              <a:gdLst>
                <a:gd name="T0" fmla="*/ 0 w 70"/>
                <a:gd name="T1" fmla="*/ 0 h 94"/>
                <a:gd name="T2" fmla="*/ 0 w 70"/>
                <a:gd name="T3" fmla="*/ 0 h 94"/>
                <a:gd name="T4" fmla="*/ 0 w 70"/>
                <a:gd name="T5" fmla="*/ 0 h 94"/>
                <a:gd name="T6" fmla="*/ 0 w 70"/>
                <a:gd name="T7" fmla="*/ 0 h 94"/>
                <a:gd name="T8" fmla="*/ 0 w 70"/>
                <a:gd name="T9" fmla="*/ 0 h 94"/>
                <a:gd name="T10" fmla="*/ 0 w 70"/>
                <a:gd name="T11" fmla="*/ 0 h 94"/>
                <a:gd name="T12" fmla="*/ 0 w 70"/>
                <a:gd name="T13" fmla="*/ 0 h 94"/>
                <a:gd name="T14" fmla="*/ 0 w 70"/>
                <a:gd name="T15" fmla="*/ 0 h 94"/>
                <a:gd name="T16" fmla="*/ 0 w 70"/>
                <a:gd name="T17" fmla="*/ 0 h 94"/>
                <a:gd name="T18" fmla="*/ 0 w 70"/>
                <a:gd name="T19" fmla="*/ 0 h 94"/>
                <a:gd name="T20" fmla="*/ 0 w 70"/>
                <a:gd name="T21" fmla="*/ 0 h 94"/>
                <a:gd name="T22" fmla="*/ 0 w 70"/>
                <a:gd name="T23" fmla="*/ 0 h 94"/>
                <a:gd name="T24" fmla="*/ 0 w 70"/>
                <a:gd name="T25" fmla="*/ 0 h 94"/>
                <a:gd name="T26" fmla="*/ 0 w 70"/>
                <a:gd name="T27" fmla="*/ 0 h 94"/>
                <a:gd name="T28" fmla="*/ 0 w 70"/>
                <a:gd name="T29" fmla="*/ 0 h 94"/>
                <a:gd name="T30" fmla="*/ 0 w 70"/>
                <a:gd name="T31" fmla="*/ 0 h 94"/>
                <a:gd name="T32" fmla="*/ 0 w 70"/>
                <a:gd name="T33" fmla="*/ 0 h 94"/>
                <a:gd name="T34" fmla="*/ 0 w 70"/>
                <a:gd name="T35" fmla="*/ 0 h 94"/>
                <a:gd name="T36" fmla="*/ 0 w 70"/>
                <a:gd name="T37" fmla="*/ 0 h 94"/>
                <a:gd name="T38" fmla="*/ 0 w 70"/>
                <a:gd name="T39" fmla="*/ 0 h 94"/>
                <a:gd name="T40" fmla="*/ 0 w 70"/>
                <a:gd name="T41" fmla="*/ 0 h 94"/>
                <a:gd name="T42" fmla="*/ 0 w 70"/>
                <a:gd name="T43" fmla="*/ 0 h 94"/>
                <a:gd name="T44" fmla="*/ 0 w 70"/>
                <a:gd name="T45" fmla="*/ 0 h 94"/>
                <a:gd name="T46" fmla="*/ 0 w 70"/>
                <a:gd name="T47" fmla="*/ 0 h 94"/>
                <a:gd name="T48" fmla="*/ 0 w 70"/>
                <a:gd name="T49" fmla="*/ 0 h 94"/>
                <a:gd name="T50" fmla="*/ 0 w 70"/>
                <a:gd name="T51" fmla="*/ 0 h 9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4"/>
                <a:gd name="T80" fmla="*/ 70 w 70"/>
                <a:gd name="T81" fmla="*/ 94 h 9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4">
                  <a:moveTo>
                    <a:pt x="0" y="89"/>
                  </a:moveTo>
                  <a:lnTo>
                    <a:pt x="6" y="92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1" y="94"/>
                  </a:lnTo>
                  <a:lnTo>
                    <a:pt x="26" y="94"/>
                  </a:lnTo>
                  <a:lnTo>
                    <a:pt x="32" y="93"/>
                  </a:lnTo>
                  <a:lnTo>
                    <a:pt x="36" y="92"/>
                  </a:lnTo>
                  <a:lnTo>
                    <a:pt x="41" y="90"/>
                  </a:lnTo>
                  <a:lnTo>
                    <a:pt x="48" y="86"/>
                  </a:lnTo>
                  <a:lnTo>
                    <a:pt x="55" y="80"/>
                  </a:lnTo>
                  <a:lnTo>
                    <a:pt x="61" y="73"/>
                  </a:lnTo>
                  <a:lnTo>
                    <a:pt x="65" y="65"/>
                  </a:lnTo>
                  <a:lnTo>
                    <a:pt x="68" y="56"/>
                  </a:lnTo>
                  <a:lnTo>
                    <a:pt x="70" y="46"/>
                  </a:lnTo>
                  <a:lnTo>
                    <a:pt x="69" y="37"/>
                  </a:lnTo>
                  <a:lnTo>
                    <a:pt x="67" y="28"/>
                  </a:lnTo>
                  <a:lnTo>
                    <a:pt x="66" y="24"/>
                  </a:lnTo>
                  <a:lnTo>
                    <a:pt x="64" y="20"/>
                  </a:lnTo>
                  <a:lnTo>
                    <a:pt x="61" y="16"/>
                  </a:lnTo>
                  <a:lnTo>
                    <a:pt x="58" y="12"/>
                  </a:lnTo>
                  <a:lnTo>
                    <a:pt x="54" y="9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40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7140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08" name="Freeform 118"/>
            <p:cNvSpPr>
              <a:spLocks/>
            </p:cNvSpPr>
            <p:nvPr/>
          </p:nvSpPr>
          <p:spPr bwMode="auto">
            <a:xfrm>
              <a:off x="2086" y="1711"/>
              <a:ext cx="3" cy="4"/>
            </a:xfrm>
            <a:custGeom>
              <a:avLst/>
              <a:gdLst>
                <a:gd name="T0" fmla="*/ 0 w 85"/>
                <a:gd name="T1" fmla="*/ 0 h 110"/>
                <a:gd name="T2" fmla="*/ 0 w 85"/>
                <a:gd name="T3" fmla="*/ 0 h 110"/>
                <a:gd name="T4" fmla="*/ 0 w 85"/>
                <a:gd name="T5" fmla="*/ 0 h 110"/>
                <a:gd name="T6" fmla="*/ 0 w 85"/>
                <a:gd name="T7" fmla="*/ 0 h 110"/>
                <a:gd name="T8" fmla="*/ 0 w 85"/>
                <a:gd name="T9" fmla="*/ 0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110"/>
                <a:gd name="T17" fmla="*/ 85 w 85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110">
                  <a:moveTo>
                    <a:pt x="85" y="19"/>
                  </a:moveTo>
                  <a:lnTo>
                    <a:pt x="40" y="0"/>
                  </a:lnTo>
                  <a:lnTo>
                    <a:pt x="0" y="90"/>
                  </a:lnTo>
                  <a:lnTo>
                    <a:pt x="46" y="110"/>
                  </a:lnTo>
                  <a:lnTo>
                    <a:pt x="85" y="19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09" name="Freeform 119"/>
            <p:cNvSpPr>
              <a:spLocks/>
            </p:cNvSpPr>
            <p:nvPr/>
          </p:nvSpPr>
          <p:spPr bwMode="auto">
            <a:xfrm>
              <a:off x="2088" y="1711"/>
              <a:ext cx="55" cy="27"/>
            </a:xfrm>
            <a:custGeom>
              <a:avLst/>
              <a:gdLst>
                <a:gd name="T0" fmla="*/ 0 w 1765"/>
                <a:gd name="T1" fmla="*/ 0 h 854"/>
                <a:gd name="T2" fmla="*/ 0 w 1765"/>
                <a:gd name="T3" fmla="*/ 0 h 854"/>
                <a:gd name="T4" fmla="*/ 0 w 1765"/>
                <a:gd name="T5" fmla="*/ 0 h 854"/>
                <a:gd name="T6" fmla="*/ 0 w 1765"/>
                <a:gd name="T7" fmla="*/ 0 h 854"/>
                <a:gd name="T8" fmla="*/ 0 w 1765"/>
                <a:gd name="T9" fmla="*/ 0 h 8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5"/>
                <a:gd name="T16" fmla="*/ 0 h 854"/>
                <a:gd name="T17" fmla="*/ 1765 w 1765"/>
                <a:gd name="T18" fmla="*/ 854 h 8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5" h="854">
                  <a:moveTo>
                    <a:pt x="1765" y="765"/>
                  </a:moveTo>
                  <a:lnTo>
                    <a:pt x="39" y="0"/>
                  </a:lnTo>
                  <a:lnTo>
                    <a:pt x="0" y="91"/>
                  </a:lnTo>
                  <a:lnTo>
                    <a:pt x="1725" y="854"/>
                  </a:lnTo>
                  <a:lnTo>
                    <a:pt x="1765" y="765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10" name="Freeform 120"/>
            <p:cNvSpPr>
              <a:spLocks/>
            </p:cNvSpPr>
            <p:nvPr/>
          </p:nvSpPr>
          <p:spPr bwMode="auto">
            <a:xfrm>
              <a:off x="2141" y="1736"/>
              <a:ext cx="3" cy="3"/>
            </a:xfrm>
            <a:custGeom>
              <a:avLst/>
              <a:gdLst>
                <a:gd name="T0" fmla="*/ 0 w 84"/>
                <a:gd name="T1" fmla="*/ 0 h 110"/>
                <a:gd name="T2" fmla="*/ 0 w 84"/>
                <a:gd name="T3" fmla="*/ 0 h 110"/>
                <a:gd name="T4" fmla="*/ 0 w 84"/>
                <a:gd name="T5" fmla="*/ 0 h 110"/>
                <a:gd name="T6" fmla="*/ 0 w 84"/>
                <a:gd name="T7" fmla="*/ 0 h 110"/>
                <a:gd name="T8" fmla="*/ 0 w 84"/>
                <a:gd name="T9" fmla="*/ 0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10"/>
                <a:gd name="T17" fmla="*/ 84 w 84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10">
                  <a:moveTo>
                    <a:pt x="0" y="89"/>
                  </a:moveTo>
                  <a:lnTo>
                    <a:pt x="45" y="110"/>
                  </a:lnTo>
                  <a:lnTo>
                    <a:pt x="84" y="19"/>
                  </a:lnTo>
                  <a:lnTo>
                    <a:pt x="40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11" name="Freeform 121"/>
            <p:cNvSpPr>
              <a:spLocks/>
            </p:cNvSpPr>
            <p:nvPr/>
          </p:nvSpPr>
          <p:spPr bwMode="auto">
            <a:xfrm>
              <a:off x="1843" y="1708"/>
              <a:ext cx="2" cy="3"/>
            </a:xfrm>
            <a:custGeom>
              <a:avLst/>
              <a:gdLst>
                <a:gd name="T0" fmla="*/ 0 w 68"/>
                <a:gd name="T1" fmla="*/ 0 h 95"/>
                <a:gd name="T2" fmla="*/ 0 w 68"/>
                <a:gd name="T3" fmla="*/ 0 h 95"/>
                <a:gd name="T4" fmla="*/ 0 w 68"/>
                <a:gd name="T5" fmla="*/ 0 h 95"/>
                <a:gd name="T6" fmla="*/ 0 w 68"/>
                <a:gd name="T7" fmla="*/ 0 h 95"/>
                <a:gd name="T8" fmla="*/ 0 w 68"/>
                <a:gd name="T9" fmla="*/ 0 h 95"/>
                <a:gd name="T10" fmla="*/ 0 w 68"/>
                <a:gd name="T11" fmla="*/ 0 h 95"/>
                <a:gd name="T12" fmla="*/ 0 w 68"/>
                <a:gd name="T13" fmla="*/ 0 h 95"/>
                <a:gd name="T14" fmla="*/ 0 w 68"/>
                <a:gd name="T15" fmla="*/ 0 h 95"/>
                <a:gd name="T16" fmla="*/ 0 w 68"/>
                <a:gd name="T17" fmla="*/ 0 h 95"/>
                <a:gd name="T18" fmla="*/ 0 w 68"/>
                <a:gd name="T19" fmla="*/ 0 h 95"/>
                <a:gd name="T20" fmla="*/ 0 w 68"/>
                <a:gd name="T21" fmla="*/ 0 h 95"/>
                <a:gd name="T22" fmla="*/ 0 w 68"/>
                <a:gd name="T23" fmla="*/ 0 h 95"/>
                <a:gd name="T24" fmla="*/ 0 w 68"/>
                <a:gd name="T25" fmla="*/ 0 h 95"/>
                <a:gd name="T26" fmla="*/ 0 w 68"/>
                <a:gd name="T27" fmla="*/ 0 h 95"/>
                <a:gd name="T28" fmla="*/ 0 w 68"/>
                <a:gd name="T29" fmla="*/ 0 h 95"/>
                <a:gd name="T30" fmla="*/ 0 w 68"/>
                <a:gd name="T31" fmla="*/ 0 h 95"/>
                <a:gd name="T32" fmla="*/ 0 w 68"/>
                <a:gd name="T33" fmla="*/ 0 h 95"/>
                <a:gd name="T34" fmla="*/ 0 w 68"/>
                <a:gd name="T35" fmla="*/ 0 h 95"/>
                <a:gd name="T36" fmla="*/ 0 w 68"/>
                <a:gd name="T37" fmla="*/ 0 h 95"/>
                <a:gd name="T38" fmla="*/ 0 w 68"/>
                <a:gd name="T39" fmla="*/ 0 h 95"/>
                <a:gd name="T40" fmla="*/ 0 w 68"/>
                <a:gd name="T41" fmla="*/ 0 h 95"/>
                <a:gd name="T42" fmla="*/ 0 w 68"/>
                <a:gd name="T43" fmla="*/ 0 h 95"/>
                <a:gd name="T44" fmla="*/ 0 w 68"/>
                <a:gd name="T45" fmla="*/ 0 h 95"/>
                <a:gd name="T46" fmla="*/ 0 w 68"/>
                <a:gd name="T47" fmla="*/ 0 h 95"/>
                <a:gd name="T48" fmla="*/ 0 w 68"/>
                <a:gd name="T49" fmla="*/ 0 h 95"/>
                <a:gd name="T50" fmla="*/ 0 w 68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95"/>
                <a:gd name="T80" fmla="*/ 68 w 68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95">
                  <a:moveTo>
                    <a:pt x="30" y="0"/>
                  </a:moveTo>
                  <a:lnTo>
                    <a:pt x="25" y="2"/>
                  </a:lnTo>
                  <a:lnTo>
                    <a:pt x="20" y="5"/>
                  </a:lnTo>
                  <a:lnTo>
                    <a:pt x="16" y="8"/>
                  </a:lnTo>
                  <a:lnTo>
                    <a:pt x="12" y="12"/>
                  </a:lnTo>
                  <a:lnTo>
                    <a:pt x="9" y="15"/>
                  </a:lnTo>
                  <a:lnTo>
                    <a:pt x="6" y="19"/>
                  </a:lnTo>
                  <a:lnTo>
                    <a:pt x="4" y="23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1" y="55"/>
                  </a:lnTo>
                  <a:lnTo>
                    <a:pt x="3" y="64"/>
                  </a:lnTo>
                  <a:lnTo>
                    <a:pt x="7" y="72"/>
                  </a:lnTo>
                  <a:lnTo>
                    <a:pt x="13" y="79"/>
                  </a:lnTo>
                  <a:lnTo>
                    <a:pt x="19" y="86"/>
                  </a:lnTo>
                  <a:lnTo>
                    <a:pt x="27" y="90"/>
                  </a:lnTo>
                  <a:lnTo>
                    <a:pt x="31" y="92"/>
                  </a:lnTo>
                  <a:lnTo>
                    <a:pt x="36" y="94"/>
                  </a:lnTo>
                  <a:lnTo>
                    <a:pt x="40" y="95"/>
                  </a:lnTo>
                  <a:lnTo>
                    <a:pt x="45" y="95"/>
                  </a:lnTo>
                  <a:lnTo>
                    <a:pt x="50" y="95"/>
                  </a:lnTo>
                  <a:lnTo>
                    <a:pt x="57" y="94"/>
                  </a:lnTo>
                  <a:lnTo>
                    <a:pt x="62" y="93"/>
                  </a:lnTo>
                  <a:lnTo>
                    <a:pt x="68" y="9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12" name="Freeform 122"/>
            <p:cNvSpPr>
              <a:spLocks/>
            </p:cNvSpPr>
            <p:nvPr/>
          </p:nvSpPr>
          <p:spPr bwMode="auto">
            <a:xfrm>
              <a:off x="1843" y="1601"/>
              <a:ext cx="264" cy="110"/>
            </a:xfrm>
            <a:custGeom>
              <a:avLst/>
              <a:gdLst>
                <a:gd name="T0" fmla="*/ 0 w 8421"/>
                <a:gd name="T1" fmla="*/ 0 h 3513"/>
                <a:gd name="T2" fmla="*/ 0 w 8421"/>
                <a:gd name="T3" fmla="*/ 0 h 3513"/>
                <a:gd name="T4" fmla="*/ 0 w 8421"/>
                <a:gd name="T5" fmla="*/ 0 h 3513"/>
                <a:gd name="T6" fmla="*/ 0 w 8421"/>
                <a:gd name="T7" fmla="*/ 0 h 3513"/>
                <a:gd name="T8" fmla="*/ 0 w 8421"/>
                <a:gd name="T9" fmla="*/ 0 h 35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21"/>
                <a:gd name="T16" fmla="*/ 0 h 3513"/>
                <a:gd name="T17" fmla="*/ 8421 w 8421"/>
                <a:gd name="T18" fmla="*/ 3513 h 35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21" h="3513">
                  <a:moveTo>
                    <a:pt x="8384" y="0"/>
                  </a:moveTo>
                  <a:lnTo>
                    <a:pt x="0" y="3422"/>
                  </a:lnTo>
                  <a:lnTo>
                    <a:pt x="38" y="3513"/>
                  </a:lnTo>
                  <a:lnTo>
                    <a:pt x="8421" y="92"/>
                  </a:lnTo>
                  <a:lnTo>
                    <a:pt x="8384" y="0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13" name="Freeform 123"/>
            <p:cNvSpPr>
              <a:spLocks/>
            </p:cNvSpPr>
            <p:nvPr/>
          </p:nvSpPr>
          <p:spPr bwMode="auto">
            <a:xfrm>
              <a:off x="2106" y="1601"/>
              <a:ext cx="2" cy="3"/>
            </a:xfrm>
            <a:custGeom>
              <a:avLst/>
              <a:gdLst>
                <a:gd name="T0" fmla="*/ 0 w 68"/>
                <a:gd name="T1" fmla="*/ 0 h 96"/>
                <a:gd name="T2" fmla="*/ 0 w 68"/>
                <a:gd name="T3" fmla="*/ 0 h 96"/>
                <a:gd name="T4" fmla="*/ 0 w 68"/>
                <a:gd name="T5" fmla="*/ 0 h 96"/>
                <a:gd name="T6" fmla="*/ 0 w 68"/>
                <a:gd name="T7" fmla="*/ 0 h 96"/>
                <a:gd name="T8" fmla="*/ 0 w 68"/>
                <a:gd name="T9" fmla="*/ 0 h 96"/>
                <a:gd name="T10" fmla="*/ 0 w 68"/>
                <a:gd name="T11" fmla="*/ 0 h 96"/>
                <a:gd name="T12" fmla="*/ 0 w 68"/>
                <a:gd name="T13" fmla="*/ 0 h 96"/>
                <a:gd name="T14" fmla="*/ 0 w 68"/>
                <a:gd name="T15" fmla="*/ 0 h 96"/>
                <a:gd name="T16" fmla="*/ 0 w 68"/>
                <a:gd name="T17" fmla="*/ 0 h 96"/>
                <a:gd name="T18" fmla="*/ 0 w 68"/>
                <a:gd name="T19" fmla="*/ 0 h 96"/>
                <a:gd name="T20" fmla="*/ 0 w 68"/>
                <a:gd name="T21" fmla="*/ 0 h 96"/>
                <a:gd name="T22" fmla="*/ 0 w 68"/>
                <a:gd name="T23" fmla="*/ 0 h 96"/>
                <a:gd name="T24" fmla="*/ 0 w 68"/>
                <a:gd name="T25" fmla="*/ 0 h 96"/>
                <a:gd name="T26" fmla="*/ 0 w 68"/>
                <a:gd name="T27" fmla="*/ 0 h 96"/>
                <a:gd name="T28" fmla="*/ 0 w 68"/>
                <a:gd name="T29" fmla="*/ 0 h 96"/>
                <a:gd name="T30" fmla="*/ 0 w 68"/>
                <a:gd name="T31" fmla="*/ 0 h 96"/>
                <a:gd name="T32" fmla="*/ 0 w 68"/>
                <a:gd name="T33" fmla="*/ 0 h 96"/>
                <a:gd name="T34" fmla="*/ 0 w 68"/>
                <a:gd name="T35" fmla="*/ 0 h 96"/>
                <a:gd name="T36" fmla="*/ 0 w 68"/>
                <a:gd name="T37" fmla="*/ 0 h 96"/>
                <a:gd name="T38" fmla="*/ 0 w 68"/>
                <a:gd name="T39" fmla="*/ 0 h 96"/>
                <a:gd name="T40" fmla="*/ 0 w 68"/>
                <a:gd name="T41" fmla="*/ 0 h 96"/>
                <a:gd name="T42" fmla="*/ 0 w 68"/>
                <a:gd name="T43" fmla="*/ 0 h 96"/>
                <a:gd name="T44" fmla="*/ 0 w 68"/>
                <a:gd name="T45" fmla="*/ 0 h 96"/>
                <a:gd name="T46" fmla="*/ 0 w 68"/>
                <a:gd name="T47" fmla="*/ 0 h 96"/>
                <a:gd name="T48" fmla="*/ 0 w 68"/>
                <a:gd name="T49" fmla="*/ 0 h 96"/>
                <a:gd name="T50" fmla="*/ 0 w 68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96"/>
                <a:gd name="T80" fmla="*/ 68 w 68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96">
                  <a:moveTo>
                    <a:pt x="37" y="96"/>
                  </a:moveTo>
                  <a:lnTo>
                    <a:pt x="42" y="93"/>
                  </a:lnTo>
                  <a:lnTo>
                    <a:pt x="47" y="91"/>
                  </a:lnTo>
                  <a:lnTo>
                    <a:pt x="51" y="87"/>
                  </a:lnTo>
                  <a:lnTo>
                    <a:pt x="55" y="84"/>
                  </a:lnTo>
                  <a:lnTo>
                    <a:pt x="58" y="80"/>
                  </a:lnTo>
                  <a:lnTo>
                    <a:pt x="61" y="76"/>
                  </a:lnTo>
                  <a:lnTo>
                    <a:pt x="63" y="72"/>
                  </a:lnTo>
                  <a:lnTo>
                    <a:pt x="65" y="68"/>
                  </a:lnTo>
                  <a:lnTo>
                    <a:pt x="67" y="58"/>
                  </a:lnTo>
                  <a:lnTo>
                    <a:pt x="68" y="49"/>
                  </a:lnTo>
                  <a:lnTo>
                    <a:pt x="66" y="40"/>
                  </a:lnTo>
                  <a:lnTo>
                    <a:pt x="64" y="32"/>
                  </a:lnTo>
                  <a:lnTo>
                    <a:pt x="60" y="24"/>
                  </a:lnTo>
                  <a:lnTo>
                    <a:pt x="54" y="16"/>
                  </a:lnTo>
                  <a:lnTo>
                    <a:pt x="48" y="10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1" y="1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1"/>
                  </a:lnTo>
                  <a:lnTo>
                    <a:pt x="5" y="2"/>
                  </a:lnTo>
                  <a:lnTo>
                    <a:pt x="0" y="4"/>
                  </a:lnTo>
                  <a:lnTo>
                    <a:pt x="37" y="96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14" name="Freeform 124"/>
            <p:cNvSpPr>
              <a:spLocks/>
            </p:cNvSpPr>
            <p:nvPr/>
          </p:nvSpPr>
          <p:spPr bwMode="auto">
            <a:xfrm>
              <a:off x="1887" y="1741"/>
              <a:ext cx="4" cy="2"/>
            </a:xfrm>
            <a:custGeom>
              <a:avLst/>
              <a:gdLst>
                <a:gd name="T0" fmla="*/ 0 w 69"/>
                <a:gd name="T1" fmla="*/ 0 h 96"/>
                <a:gd name="T2" fmla="*/ 0 w 69"/>
                <a:gd name="T3" fmla="*/ 0 h 96"/>
                <a:gd name="T4" fmla="*/ 0 w 69"/>
                <a:gd name="T5" fmla="*/ 0 h 96"/>
                <a:gd name="T6" fmla="*/ 0 w 69"/>
                <a:gd name="T7" fmla="*/ 0 h 96"/>
                <a:gd name="T8" fmla="*/ 0 w 69"/>
                <a:gd name="T9" fmla="*/ 0 h 96"/>
                <a:gd name="T10" fmla="*/ 0 w 69"/>
                <a:gd name="T11" fmla="*/ 0 h 96"/>
                <a:gd name="T12" fmla="*/ 0 w 69"/>
                <a:gd name="T13" fmla="*/ 0 h 96"/>
                <a:gd name="T14" fmla="*/ 0 w 69"/>
                <a:gd name="T15" fmla="*/ 0 h 96"/>
                <a:gd name="T16" fmla="*/ 0 w 69"/>
                <a:gd name="T17" fmla="*/ 0 h 96"/>
                <a:gd name="T18" fmla="*/ 0 w 69"/>
                <a:gd name="T19" fmla="*/ 0 h 96"/>
                <a:gd name="T20" fmla="*/ 0 w 69"/>
                <a:gd name="T21" fmla="*/ 0 h 96"/>
                <a:gd name="T22" fmla="*/ 0 w 69"/>
                <a:gd name="T23" fmla="*/ 0 h 96"/>
                <a:gd name="T24" fmla="*/ 0 w 69"/>
                <a:gd name="T25" fmla="*/ 0 h 96"/>
                <a:gd name="T26" fmla="*/ 0 w 69"/>
                <a:gd name="T27" fmla="*/ 0 h 96"/>
                <a:gd name="T28" fmla="*/ 0 w 69"/>
                <a:gd name="T29" fmla="*/ 0 h 96"/>
                <a:gd name="T30" fmla="*/ 0 w 69"/>
                <a:gd name="T31" fmla="*/ 0 h 96"/>
                <a:gd name="T32" fmla="*/ 0 w 69"/>
                <a:gd name="T33" fmla="*/ 0 h 96"/>
                <a:gd name="T34" fmla="*/ 0 w 69"/>
                <a:gd name="T35" fmla="*/ 0 h 96"/>
                <a:gd name="T36" fmla="*/ 0 w 69"/>
                <a:gd name="T37" fmla="*/ 0 h 96"/>
                <a:gd name="T38" fmla="*/ 0 w 69"/>
                <a:gd name="T39" fmla="*/ 0 h 96"/>
                <a:gd name="T40" fmla="*/ 0 w 69"/>
                <a:gd name="T41" fmla="*/ 0 h 96"/>
                <a:gd name="T42" fmla="*/ 0 w 69"/>
                <a:gd name="T43" fmla="*/ 0 h 96"/>
                <a:gd name="T44" fmla="*/ 0 w 69"/>
                <a:gd name="T45" fmla="*/ 0 h 96"/>
                <a:gd name="T46" fmla="*/ 0 w 69"/>
                <a:gd name="T47" fmla="*/ 0 h 96"/>
                <a:gd name="T48" fmla="*/ 0 w 69"/>
                <a:gd name="T49" fmla="*/ 0 h 96"/>
                <a:gd name="T50" fmla="*/ 0 w 69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6"/>
                <a:gd name="T80" fmla="*/ 69 w 69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6">
                  <a:moveTo>
                    <a:pt x="32" y="0"/>
                  </a:moveTo>
                  <a:lnTo>
                    <a:pt x="27" y="3"/>
                  </a:lnTo>
                  <a:lnTo>
                    <a:pt x="22" y="5"/>
                  </a:lnTo>
                  <a:lnTo>
                    <a:pt x="18" y="8"/>
                  </a:lnTo>
                  <a:lnTo>
                    <a:pt x="14" y="12"/>
                  </a:lnTo>
                  <a:lnTo>
                    <a:pt x="11" y="16"/>
                  </a:lnTo>
                  <a:lnTo>
                    <a:pt x="8" y="19"/>
                  </a:lnTo>
                  <a:lnTo>
                    <a:pt x="6" y="24"/>
                  </a:lnTo>
                  <a:lnTo>
                    <a:pt x="4" y="28"/>
                  </a:lnTo>
                  <a:lnTo>
                    <a:pt x="1" y="37"/>
                  </a:lnTo>
                  <a:lnTo>
                    <a:pt x="0" y="47"/>
                  </a:lnTo>
                  <a:lnTo>
                    <a:pt x="1" y="56"/>
                  </a:lnTo>
                  <a:lnTo>
                    <a:pt x="5" y="64"/>
                  </a:lnTo>
                  <a:lnTo>
                    <a:pt x="9" y="72"/>
                  </a:lnTo>
                  <a:lnTo>
                    <a:pt x="15" y="80"/>
                  </a:lnTo>
                  <a:lnTo>
                    <a:pt x="21" y="86"/>
                  </a:lnTo>
                  <a:lnTo>
                    <a:pt x="29" y="91"/>
                  </a:lnTo>
                  <a:lnTo>
                    <a:pt x="33" y="92"/>
                  </a:lnTo>
                  <a:lnTo>
                    <a:pt x="38" y="95"/>
                  </a:lnTo>
                  <a:lnTo>
                    <a:pt x="42" y="96"/>
                  </a:lnTo>
                  <a:lnTo>
                    <a:pt x="47" y="96"/>
                  </a:lnTo>
                  <a:lnTo>
                    <a:pt x="52" y="96"/>
                  </a:lnTo>
                  <a:lnTo>
                    <a:pt x="57" y="95"/>
                  </a:lnTo>
                  <a:lnTo>
                    <a:pt x="63" y="93"/>
                  </a:lnTo>
                  <a:lnTo>
                    <a:pt x="69" y="9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15" name="Freeform 125"/>
            <p:cNvSpPr>
              <a:spLocks/>
            </p:cNvSpPr>
            <p:nvPr/>
          </p:nvSpPr>
          <p:spPr bwMode="auto">
            <a:xfrm>
              <a:off x="1889" y="1611"/>
              <a:ext cx="319" cy="132"/>
            </a:xfrm>
            <a:custGeom>
              <a:avLst/>
              <a:gdLst>
                <a:gd name="T0" fmla="*/ 0 w 10181"/>
                <a:gd name="T1" fmla="*/ 0 h 4231"/>
                <a:gd name="T2" fmla="*/ 0 w 10181"/>
                <a:gd name="T3" fmla="*/ 0 h 4231"/>
                <a:gd name="T4" fmla="*/ 0 w 10181"/>
                <a:gd name="T5" fmla="*/ 0 h 4231"/>
                <a:gd name="T6" fmla="*/ 0 w 10181"/>
                <a:gd name="T7" fmla="*/ 0 h 4231"/>
                <a:gd name="T8" fmla="*/ 0 w 10181"/>
                <a:gd name="T9" fmla="*/ 0 h 4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81"/>
                <a:gd name="T16" fmla="*/ 0 h 4231"/>
                <a:gd name="T17" fmla="*/ 10181 w 10181"/>
                <a:gd name="T18" fmla="*/ 4231 h 4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81" h="4231">
                  <a:moveTo>
                    <a:pt x="10145" y="0"/>
                  </a:moveTo>
                  <a:lnTo>
                    <a:pt x="0" y="4140"/>
                  </a:lnTo>
                  <a:lnTo>
                    <a:pt x="37" y="4231"/>
                  </a:lnTo>
                  <a:lnTo>
                    <a:pt x="10181" y="92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16" name="Freeform 126"/>
            <p:cNvSpPr>
              <a:spLocks/>
            </p:cNvSpPr>
            <p:nvPr/>
          </p:nvSpPr>
          <p:spPr bwMode="auto">
            <a:xfrm>
              <a:off x="2206" y="1611"/>
              <a:ext cx="3" cy="3"/>
            </a:xfrm>
            <a:custGeom>
              <a:avLst/>
              <a:gdLst>
                <a:gd name="T0" fmla="*/ 0 w 68"/>
                <a:gd name="T1" fmla="*/ 0 h 96"/>
                <a:gd name="T2" fmla="*/ 0 w 68"/>
                <a:gd name="T3" fmla="*/ 0 h 96"/>
                <a:gd name="T4" fmla="*/ 0 w 68"/>
                <a:gd name="T5" fmla="*/ 0 h 96"/>
                <a:gd name="T6" fmla="*/ 0 w 68"/>
                <a:gd name="T7" fmla="*/ 0 h 96"/>
                <a:gd name="T8" fmla="*/ 0 w 68"/>
                <a:gd name="T9" fmla="*/ 0 h 96"/>
                <a:gd name="T10" fmla="*/ 0 w 68"/>
                <a:gd name="T11" fmla="*/ 0 h 96"/>
                <a:gd name="T12" fmla="*/ 0 w 68"/>
                <a:gd name="T13" fmla="*/ 0 h 96"/>
                <a:gd name="T14" fmla="*/ 0 w 68"/>
                <a:gd name="T15" fmla="*/ 0 h 96"/>
                <a:gd name="T16" fmla="*/ 0 w 68"/>
                <a:gd name="T17" fmla="*/ 0 h 96"/>
                <a:gd name="T18" fmla="*/ 0 w 68"/>
                <a:gd name="T19" fmla="*/ 0 h 96"/>
                <a:gd name="T20" fmla="*/ 0 w 68"/>
                <a:gd name="T21" fmla="*/ 0 h 96"/>
                <a:gd name="T22" fmla="*/ 0 w 68"/>
                <a:gd name="T23" fmla="*/ 0 h 96"/>
                <a:gd name="T24" fmla="*/ 0 w 68"/>
                <a:gd name="T25" fmla="*/ 0 h 96"/>
                <a:gd name="T26" fmla="*/ 0 w 68"/>
                <a:gd name="T27" fmla="*/ 0 h 96"/>
                <a:gd name="T28" fmla="*/ 0 w 68"/>
                <a:gd name="T29" fmla="*/ 0 h 96"/>
                <a:gd name="T30" fmla="*/ 0 w 68"/>
                <a:gd name="T31" fmla="*/ 0 h 96"/>
                <a:gd name="T32" fmla="*/ 0 w 68"/>
                <a:gd name="T33" fmla="*/ 0 h 96"/>
                <a:gd name="T34" fmla="*/ 0 w 68"/>
                <a:gd name="T35" fmla="*/ 0 h 96"/>
                <a:gd name="T36" fmla="*/ 0 w 68"/>
                <a:gd name="T37" fmla="*/ 0 h 96"/>
                <a:gd name="T38" fmla="*/ 0 w 68"/>
                <a:gd name="T39" fmla="*/ 0 h 96"/>
                <a:gd name="T40" fmla="*/ 0 w 68"/>
                <a:gd name="T41" fmla="*/ 0 h 96"/>
                <a:gd name="T42" fmla="*/ 0 w 68"/>
                <a:gd name="T43" fmla="*/ 0 h 96"/>
                <a:gd name="T44" fmla="*/ 0 w 68"/>
                <a:gd name="T45" fmla="*/ 0 h 96"/>
                <a:gd name="T46" fmla="*/ 0 w 68"/>
                <a:gd name="T47" fmla="*/ 0 h 96"/>
                <a:gd name="T48" fmla="*/ 0 w 68"/>
                <a:gd name="T49" fmla="*/ 0 h 96"/>
                <a:gd name="T50" fmla="*/ 0 w 68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96"/>
                <a:gd name="T80" fmla="*/ 68 w 68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96">
                  <a:moveTo>
                    <a:pt x="36" y="96"/>
                  </a:moveTo>
                  <a:lnTo>
                    <a:pt x="41" y="94"/>
                  </a:lnTo>
                  <a:lnTo>
                    <a:pt x="46" y="90"/>
                  </a:lnTo>
                  <a:lnTo>
                    <a:pt x="51" y="87"/>
                  </a:lnTo>
                  <a:lnTo>
                    <a:pt x="55" y="83"/>
                  </a:lnTo>
                  <a:lnTo>
                    <a:pt x="58" y="80"/>
                  </a:lnTo>
                  <a:lnTo>
                    <a:pt x="61" y="76"/>
                  </a:lnTo>
                  <a:lnTo>
                    <a:pt x="63" y="72"/>
                  </a:lnTo>
                  <a:lnTo>
                    <a:pt x="65" y="67"/>
                  </a:lnTo>
                  <a:lnTo>
                    <a:pt x="67" y="59"/>
                  </a:lnTo>
                  <a:lnTo>
                    <a:pt x="68" y="49"/>
                  </a:lnTo>
                  <a:lnTo>
                    <a:pt x="66" y="39"/>
                  </a:lnTo>
                  <a:lnTo>
                    <a:pt x="64" y="31"/>
                  </a:lnTo>
                  <a:lnTo>
                    <a:pt x="60" y="23"/>
                  </a:lnTo>
                  <a:lnTo>
                    <a:pt x="54" y="15"/>
                  </a:lnTo>
                  <a:lnTo>
                    <a:pt x="47" y="9"/>
                  </a:lnTo>
                  <a:lnTo>
                    <a:pt x="39" y="4"/>
                  </a:lnTo>
                  <a:lnTo>
                    <a:pt x="35" y="3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1"/>
                  </a:lnTo>
                  <a:lnTo>
                    <a:pt x="5" y="2"/>
                  </a:lnTo>
                  <a:lnTo>
                    <a:pt x="0" y="4"/>
                  </a:lnTo>
                  <a:lnTo>
                    <a:pt x="36" y="96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17" name="Freeform 127"/>
            <p:cNvSpPr>
              <a:spLocks/>
            </p:cNvSpPr>
            <p:nvPr/>
          </p:nvSpPr>
          <p:spPr bwMode="auto">
            <a:xfrm>
              <a:off x="1961" y="1762"/>
              <a:ext cx="2" cy="3"/>
            </a:xfrm>
            <a:custGeom>
              <a:avLst/>
              <a:gdLst>
                <a:gd name="T0" fmla="*/ 0 w 68"/>
                <a:gd name="T1" fmla="*/ 0 h 96"/>
                <a:gd name="T2" fmla="*/ 0 w 68"/>
                <a:gd name="T3" fmla="*/ 0 h 96"/>
                <a:gd name="T4" fmla="*/ 0 w 68"/>
                <a:gd name="T5" fmla="*/ 0 h 96"/>
                <a:gd name="T6" fmla="*/ 0 w 68"/>
                <a:gd name="T7" fmla="*/ 0 h 96"/>
                <a:gd name="T8" fmla="*/ 0 w 68"/>
                <a:gd name="T9" fmla="*/ 0 h 96"/>
                <a:gd name="T10" fmla="*/ 0 w 68"/>
                <a:gd name="T11" fmla="*/ 0 h 96"/>
                <a:gd name="T12" fmla="*/ 0 w 68"/>
                <a:gd name="T13" fmla="*/ 0 h 96"/>
                <a:gd name="T14" fmla="*/ 0 w 68"/>
                <a:gd name="T15" fmla="*/ 0 h 96"/>
                <a:gd name="T16" fmla="*/ 0 w 68"/>
                <a:gd name="T17" fmla="*/ 0 h 96"/>
                <a:gd name="T18" fmla="*/ 0 w 68"/>
                <a:gd name="T19" fmla="*/ 0 h 96"/>
                <a:gd name="T20" fmla="*/ 0 w 68"/>
                <a:gd name="T21" fmla="*/ 0 h 96"/>
                <a:gd name="T22" fmla="*/ 0 w 68"/>
                <a:gd name="T23" fmla="*/ 0 h 96"/>
                <a:gd name="T24" fmla="*/ 0 w 68"/>
                <a:gd name="T25" fmla="*/ 0 h 96"/>
                <a:gd name="T26" fmla="*/ 0 w 68"/>
                <a:gd name="T27" fmla="*/ 0 h 96"/>
                <a:gd name="T28" fmla="*/ 0 w 68"/>
                <a:gd name="T29" fmla="*/ 0 h 96"/>
                <a:gd name="T30" fmla="*/ 0 w 68"/>
                <a:gd name="T31" fmla="*/ 0 h 96"/>
                <a:gd name="T32" fmla="*/ 0 w 68"/>
                <a:gd name="T33" fmla="*/ 0 h 96"/>
                <a:gd name="T34" fmla="*/ 0 w 68"/>
                <a:gd name="T35" fmla="*/ 0 h 96"/>
                <a:gd name="T36" fmla="*/ 0 w 68"/>
                <a:gd name="T37" fmla="*/ 0 h 96"/>
                <a:gd name="T38" fmla="*/ 0 w 68"/>
                <a:gd name="T39" fmla="*/ 0 h 96"/>
                <a:gd name="T40" fmla="*/ 0 w 68"/>
                <a:gd name="T41" fmla="*/ 0 h 96"/>
                <a:gd name="T42" fmla="*/ 0 w 68"/>
                <a:gd name="T43" fmla="*/ 0 h 96"/>
                <a:gd name="T44" fmla="*/ 0 w 68"/>
                <a:gd name="T45" fmla="*/ 0 h 96"/>
                <a:gd name="T46" fmla="*/ 0 w 68"/>
                <a:gd name="T47" fmla="*/ 0 h 96"/>
                <a:gd name="T48" fmla="*/ 0 w 68"/>
                <a:gd name="T49" fmla="*/ 0 h 96"/>
                <a:gd name="T50" fmla="*/ 0 w 68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96"/>
                <a:gd name="T80" fmla="*/ 68 w 68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96">
                  <a:moveTo>
                    <a:pt x="30" y="0"/>
                  </a:moveTo>
                  <a:lnTo>
                    <a:pt x="25" y="3"/>
                  </a:lnTo>
                  <a:lnTo>
                    <a:pt x="20" y="6"/>
                  </a:lnTo>
                  <a:lnTo>
                    <a:pt x="16" y="9"/>
                  </a:lnTo>
                  <a:lnTo>
                    <a:pt x="12" y="12"/>
                  </a:lnTo>
                  <a:lnTo>
                    <a:pt x="9" y="16"/>
                  </a:lnTo>
                  <a:lnTo>
                    <a:pt x="6" y="20"/>
                  </a:lnTo>
                  <a:lnTo>
                    <a:pt x="4" y="24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6"/>
                  </a:lnTo>
                  <a:lnTo>
                    <a:pt x="1" y="56"/>
                  </a:lnTo>
                  <a:lnTo>
                    <a:pt x="4" y="65"/>
                  </a:lnTo>
                  <a:lnTo>
                    <a:pt x="8" y="73"/>
                  </a:lnTo>
                  <a:lnTo>
                    <a:pt x="13" y="80"/>
                  </a:lnTo>
                  <a:lnTo>
                    <a:pt x="20" y="86"/>
                  </a:lnTo>
                  <a:lnTo>
                    <a:pt x="27" y="91"/>
                  </a:lnTo>
                  <a:lnTo>
                    <a:pt x="32" y="93"/>
                  </a:lnTo>
                  <a:lnTo>
                    <a:pt x="37" y="94"/>
                  </a:lnTo>
                  <a:lnTo>
                    <a:pt x="42" y="95"/>
                  </a:lnTo>
                  <a:lnTo>
                    <a:pt x="47" y="96"/>
                  </a:lnTo>
                  <a:lnTo>
                    <a:pt x="52" y="95"/>
                  </a:lnTo>
                  <a:lnTo>
                    <a:pt x="57" y="95"/>
                  </a:lnTo>
                  <a:lnTo>
                    <a:pt x="62" y="93"/>
                  </a:lnTo>
                  <a:lnTo>
                    <a:pt x="68" y="91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18" name="Freeform 128"/>
            <p:cNvSpPr>
              <a:spLocks/>
            </p:cNvSpPr>
            <p:nvPr/>
          </p:nvSpPr>
          <p:spPr bwMode="auto">
            <a:xfrm>
              <a:off x="1962" y="1632"/>
              <a:ext cx="319" cy="132"/>
            </a:xfrm>
            <a:custGeom>
              <a:avLst/>
              <a:gdLst>
                <a:gd name="T0" fmla="*/ 0 w 10230"/>
                <a:gd name="T1" fmla="*/ 0 h 4250"/>
                <a:gd name="T2" fmla="*/ 0 w 10230"/>
                <a:gd name="T3" fmla="*/ 0 h 4250"/>
                <a:gd name="T4" fmla="*/ 0 w 10230"/>
                <a:gd name="T5" fmla="*/ 0 h 4250"/>
                <a:gd name="T6" fmla="*/ 0 w 10230"/>
                <a:gd name="T7" fmla="*/ 0 h 4250"/>
                <a:gd name="T8" fmla="*/ 0 w 10230"/>
                <a:gd name="T9" fmla="*/ 0 h 4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30"/>
                <a:gd name="T16" fmla="*/ 0 h 4250"/>
                <a:gd name="T17" fmla="*/ 10230 w 10230"/>
                <a:gd name="T18" fmla="*/ 4250 h 42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30" h="4250">
                  <a:moveTo>
                    <a:pt x="10193" y="0"/>
                  </a:moveTo>
                  <a:lnTo>
                    <a:pt x="0" y="4159"/>
                  </a:lnTo>
                  <a:lnTo>
                    <a:pt x="38" y="4250"/>
                  </a:lnTo>
                  <a:lnTo>
                    <a:pt x="10230" y="92"/>
                  </a:lnTo>
                  <a:lnTo>
                    <a:pt x="10193" y="0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19" name="Freeform 129"/>
            <p:cNvSpPr>
              <a:spLocks/>
            </p:cNvSpPr>
            <p:nvPr/>
          </p:nvSpPr>
          <p:spPr bwMode="auto">
            <a:xfrm>
              <a:off x="2280" y="1631"/>
              <a:ext cx="3" cy="3"/>
            </a:xfrm>
            <a:custGeom>
              <a:avLst/>
              <a:gdLst>
                <a:gd name="T0" fmla="*/ 0 w 68"/>
                <a:gd name="T1" fmla="*/ 0 h 96"/>
                <a:gd name="T2" fmla="*/ 0 w 68"/>
                <a:gd name="T3" fmla="*/ 0 h 96"/>
                <a:gd name="T4" fmla="*/ 0 w 68"/>
                <a:gd name="T5" fmla="*/ 0 h 96"/>
                <a:gd name="T6" fmla="*/ 0 w 68"/>
                <a:gd name="T7" fmla="*/ 0 h 96"/>
                <a:gd name="T8" fmla="*/ 0 w 68"/>
                <a:gd name="T9" fmla="*/ 0 h 96"/>
                <a:gd name="T10" fmla="*/ 0 w 68"/>
                <a:gd name="T11" fmla="*/ 0 h 96"/>
                <a:gd name="T12" fmla="*/ 0 w 68"/>
                <a:gd name="T13" fmla="*/ 0 h 96"/>
                <a:gd name="T14" fmla="*/ 0 w 68"/>
                <a:gd name="T15" fmla="*/ 0 h 96"/>
                <a:gd name="T16" fmla="*/ 0 w 68"/>
                <a:gd name="T17" fmla="*/ 0 h 96"/>
                <a:gd name="T18" fmla="*/ 0 w 68"/>
                <a:gd name="T19" fmla="*/ 0 h 96"/>
                <a:gd name="T20" fmla="*/ 0 w 68"/>
                <a:gd name="T21" fmla="*/ 0 h 96"/>
                <a:gd name="T22" fmla="*/ 0 w 68"/>
                <a:gd name="T23" fmla="*/ 0 h 96"/>
                <a:gd name="T24" fmla="*/ 0 w 68"/>
                <a:gd name="T25" fmla="*/ 0 h 96"/>
                <a:gd name="T26" fmla="*/ 0 w 68"/>
                <a:gd name="T27" fmla="*/ 0 h 96"/>
                <a:gd name="T28" fmla="*/ 0 w 68"/>
                <a:gd name="T29" fmla="*/ 0 h 96"/>
                <a:gd name="T30" fmla="*/ 0 w 68"/>
                <a:gd name="T31" fmla="*/ 0 h 96"/>
                <a:gd name="T32" fmla="*/ 0 w 68"/>
                <a:gd name="T33" fmla="*/ 0 h 96"/>
                <a:gd name="T34" fmla="*/ 0 w 68"/>
                <a:gd name="T35" fmla="*/ 0 h 96"/>
                <a:gd name="T36" fmla="*/ 0 w 68"/>
                <a:gd name="T37" fmla="*/ 0 h 96"/>
                <a:gd name="T38" fmla="*/ 0 w 68"/>
                <a:gd name="T39" fmla="*/ 0 h 96"/>
                <a:gd name="T40" fmla="*/ 0 w 68"/>
                <a:gd name="T41" fmla="*/ 0 h 96"/>
                <a:gd name="T42" fmla="*/ 0 w 68"/>
                <a:gd name="T43" fmla="*/ 0 h 96"/>
                <a:gd name="T44" fmla="*/ 0 w 68"/>
                <a:gd name="T45" fmla="*/ 0 h 96"/>
                <a:gd name="T46" fmla="*/ 0 w 68"/>
                <a:gd name="T47" fmla="*/ 0 h 96"/>
                <a:gd name="T48" fmla="*/ 0 w 68"/>
                <a:gd name="T49" fmla="*/ 0 h 96"/>
                <a:gd name="T50" fmla="*/ 0 w 68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96"/>
                <a:gd name="T80" fmla="*/ 68 w 68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96">
                  <a:moveTo>
                    <a:pt x="37" y="96"/>
                  </a:moveTo>
                  <a:lnTo>
                    <a:pt x="43" y="93"/>
                  </a:lnTo>
                  <a:lnTo>
                    <a:pt x="47" y="90"/>
                  </a:lnTo>
                  <a:lnTo>
                    <a:pt x="52" y="87"/>
                  </a:lnTo>
                  <a:lnTo>
                    <a:pt x="55" y="84"/>
                  </a:lnTo>
                  <a:lnTo>
                    <a:pt x="59" y="80"/>
                  </a:lnTo>
                  <a:lnTo>
                    <a:pt x="61" y="76"/>
                  </a:lnTo>
                  <a:lnTo>
                    <a:pt x="64" y="72"/>
                  </a:lnTo>
                  <a:lnTo>
                    <a:pt x="65" y="67"/>
                  </a:lnTo>
                  <a:lnTo>
                    <a:pt x="67" y="58"/>
                  </a:lnTo>
                  <a:lnTo>
                    <a:pt x="68" y="49"/>
                  </a:lnTo>
                  <a:lnTo>
                    <a:pt x="67" y="40"/>
                  </a:lnTo>
                  <a:lnTo>
                    <a:pt x="64" y="31"/>
                  </a:lnTo>
                  <a:lnTo>
                    <a:pt x="60" y="23"/>
                  </a:lnTo>
                  <a:lnTo>
                    <a:pt x="55" y="15"/>
                  </a:lnTo>
                  <a:lnTo>
                    <a:pt x="48" y="9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1" y="1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37" y="96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20" name="Freeform 130"/>
            <p:cNvSpPr>
              <a:spLocks/>
            </p:cNvSpPr>
            <p:nvPr/>
          </p:nvSpPr>
          <p:spPr bwMode="auto">
            <a:xfrm>
              <a:off x="1846" y="1660"/>
              <a:ext cx="2" cy="4"/>
            </a:xfrm>
            <a:custGeom>
              <a:avLst/>
              <a:gdLst>
                <a:gd name="T0" fmla="*/ 0 w 68"/>
                <a:gd name="T1" fmla="*/ 0 h 96"/>
                <a:gd name="T2" fmla="*/ 0 w 68"/>
                <a:gd name="T3" fmla="*/ 0 h 96"/>
                <a:gd name="T4" fmla="*/ 0 w 68"/>
                <a:gd name="T5" fmla="*/ 0 h 96"/>
                <a:gd name="T6" fmla="*/ 0 w 68"/>
                <a:gd name="T7" fmla="*/ 0 h 96"/>
                <a:gd name="T8" fmla="*/ 0 w 68"/>
                <a:gd name="T9" fmla="*/ 0 h 96"/>
                <a:gd name="T10" fmla="*/ 0 w 68"/>
                <a:gd name="T11" fmla="*/ 0 h 96"/>
                <a:gd name="T12" fmla="*/ 0 w 68"/>
                <a:gd name="T13" fmla="*/ 0 h 96"/>
                <a:gd name="T14" fmla="*/ 0 w 68"/>
                <a:gd name="T15" fmla="*/ 0 h 96"/>
                <a:gd name="T16" fmla="*/ 0 w 68"/>
                <a:gd name="T17" fmla="*/ 0 h 96"/>
                <a:gd name="T18" fmla="*/ 0 w 68"/>
                <a:gd name="T19" fmla="*/ 0 h 96"/>
                <a:gd name="T20" fmla="*/ 0 w 68"/>
                <a:gd name="T21" fmla="*/ 0 h 96"/>
                <a:gd name="T22" fmla="*/ 0 w 68"/>
                <a:gd name="T23" fmla="*/ 0 h 96"/>
                <a:gd name="T24" fmla="*/ 0 w 68"/>
                <a:gd name="T25" fmla="*/ 0 h 96"/>
                <a:gd name="T26" fmla="*/ 0 w 68"/>
                <a:gd name="T27" fmla="*/ 0 h 96"/>
                <a:gd name="T28" fmla="*/ 0 w 68"/>
                <a:gd name="T29" fmla="*/ 0 h 96"/>
                <a:gd name="T30" fmla="*/ 0 w 68"/>
                <a:gd name="T31" fmla="*/ 0 h 96"/>
                <a:gd name="T32" fmla="*/ 0 w 68"/>
                <a:gd name="T33" fmla="*/ 0 h 96"/>
                <a:gd name="T34" fmla="*/ 0 w 68"/>
                <a:gd name="T35" fmla="*/ 0 h 96"/>
                <a:gd name="T36" fmla="*/ 0 w 68"/>
                <a:gd name="T37" fmla="*/ 0 h 96"/>
                <a:gd name="T38" fmla="*/ 0 w 68"/>
                <a:gd name="T39" fmla="*/ 0 h 96"/>
                <a:gd name="T40" fmla="*/ 0 w 68"/>
                <a:gd name="T41" fmla="*/ 0 h 96"/>
                <a:gd name="T42" fmla="*/ 0 w 68"/>
                <a:gd name="T43" fmla="*/ 0 h 96"/>
                <a:gd name="T44" fmla="*/ 0 w 68"/>
                <a:gd name="T45" fmla="*/ 0 h 96"/>
                <a:gd name="T46" fmla="*/ 0 w 68"/>
                <a:gd name="T47" fmla="*/ 0 h 96"/>
                <a:gd name="T48" fmla="*/ 0 w 68"/>
                <a:gd name="T49" fmla="*/ 0 h 96"/>
                <a:gd name="T50" fmla="*/ 0 w 68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96"/>
                <a:gd name="T80" fmla="*/ 68 w 68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96">
                  <a:moveTo>
                    <a:pt x="32" y="0"/>
                  </a:moveTo>
                  <a:lnTo>
                    <a:pt x="25" y="3"/>
                  </a:lnTo>
                  <a:lnTo>
                    <a:pt x="21" y="6"/>
                  </a:lnTo>
                  <a:lnTo>
                    <a:pt x="16" y="9"/>
                  </a:lnTo>
                  <a:lnTo>
                    <a:pt x="13" y="13"/>
                  </a:lnTo>
                  <a:lnTo>
                    <a:pt x="10" y="17"/>
                  </a:lnTo>
                  <a:lnTo>
                    <a:pt x="7" y="20"/>
                  </a:lnTo>
                  <a:lnTo>
                    <a:pt x="5" y="25"/>
                  </a:lnTo>
                  <a:lnTo>
                    <a:pt x="3" y="29"/>
                  </a:lnTo>
                  <a:lnTo>
                    <a:pt x="1" y="38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4" y="65"/>
                  </a:lnTo>
                  <a:lnTo>
                    <a:pt x="8" y="73"/>
                  </a:lnTo>
                  <a:lnTo>
                    <a:pt x="14" y="81"/>
                  </a:lnTo>
                  <a:lnTo>
                    <a:pt x="20" y="87"/>
                  </a:lnTo>
                  <a:lnTo>
                    <a:pt x="29" y="92"/>
                  </a:lnTo>
                  <a:lnTo>
                    <a:pt x="33" y="93"/>
                  </a:lnTo>
                  <a:lnTo>
                    <a:pt x="38" y="95"/>
                  </a:lnTo>
                  <a:lnTo>
                    <a:pt x="42" y="96"/>
                  </a:lnTo>
                  <a:lnTo>
                    <a:pt x="47" y="96"/>
                  </a:lnTo>
                  <a:lnTo>
                    <a:pt x="52" y="96"/>
                  </a:lnTo>
                  <a:lnTo>
                    <a:pt x="57" y="95"/>
                  </a:lnTo>
                  <a:lnTo>
                    <a:pt x="63" y="94"/>
                  </a:lnTo>
                  <a:lnTo>
                    <a:pt x="68" y="9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21" name="Freeform 131"/>
            <p:cNvSpPr>
              <a:spLocks/>
            </p:cNvSpPr>
            <p:nvPr/>
          </p:nvSpPr>
          <p:spPr bwMode="auto">
            <a:xfrm>
              <a:off x="1847" y="1609"/>
              <a:ext cx="127" cy="55"/>
            </a:xfrm>
            <a:custGeom>
              <a:avLst/>
              <a:gdLst>
                <a:gd name="T0" fmla="*/ 0 w 4051"/>
                <a:gd name="T1" fmla="*/ 0 h 1730"/>
                <a:gd name="T2" fmla="*/ 0 w 4051"/>
                <a:gd name="T3" fmla="*/ 0 h 1730"/>
                <a:gd name="T4" fmla="*/ 0 w 4051"/>
                <a:gd name="T5" fmla="*/ 0 h 1730"/>
                <a:gd name="T6" fmla="*/ 0 w 4051"/>
                <a:gd name="T7" fmla="*/ 0 h 1730"/>
                <a:gd name="T8" fmla="*/ 0 w 4051"/>
                <a:gd name="T9" fmla="*/ 0 h 17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51"/>
                <a:gd name="T16" fmla="*/ 0 h 1730"/>
                <a:gd name="T17" fmla="*/ 4051 w 4051"/>
                <a:gd name="T18" fmla="*/ 1730 h 17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51" h="1730">
                  <a:moveTo>
                    <a:pt x="4015" y="0"/>
                  </a:moveTo>
                  <a:lnTo>
                    <a:pt x="0" y="1638"/>
                  </a:lnTo>
                  <a:lnTo>
                    <a:pt x="36" y="1730"/>
                  </a:lnTo>
                  <a:lnTo>
                    <a:pt x="4051" y="92"/>
                  </a:lnTo>
                  <a:lnTo>
                    <a:pt x="4015" y="0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22" name="Freeform 132"/>
            <p:cNvSpPr>
              <a:spLocks/>
            </p:cNvSpPr>
            <p:nvPr/>
          </p:nvSpPr>
          <p:spPr bwMode="auto">
            <a:xfrm>
              <a:off x="1973" y="1609"/>
              <a:ext cx="2" cy="4"/>
            </a:xfrm>
            <a:custGeom>
              <a:avLst/>
              <a:gdLst>
                <a:gd name="T0" fmla="*/ 0 w 68"/>
                <a:gd name="T1" fmla="*/ 0 h 96"/>
                <a:gd name="T2" fmla="*/ 0 w 68"/>
                <a:gd name="T3" fmla="*/ 0 h 96"/>
                <a:gd name="T4" fmla="*/ 0 w 68"/>
                <a:gd name="T5" fmla="*/ 0 h 96"/>
                <a:gd name="T6" fmla="*/ 0 w 68"/>
                <a:gd name="T7" fmla="*/ 0 h 96"/>
                <a:gd name="T8" fmla="*/ 0 w 68"/>
                <a:gd name="T9" fmla="*/ 0 h 96"/>
                <a:gd name="T10" fmla="*/ 0 w 68"/>
                <a:gd name="T11" fmla="*/ 0 h 96"/>
                <a:gd name="T12" fmla="*/ 0 w 68"/>
                <a:gd name="T13" fmla="*/ 0 h 96"/>
                <a:gd name="T14" fmla="*/ 0 w 68"/>
                <a:gd name="T15" fmla="*/ 0 h 96"/>
                <a:gd name="T16" fmla="*/ 0 w 68"/>
                <a:gd name="T17" fmla="*/ 0 h 96"/>
                <a:gd name="T18" fmla="*/ 0 w 68"/>
                <a:gd name="T19" fmla="*/ 0 h 96"/>
                <a:gd name="T20" fmla="*/ 0 w 68"/>
                <a:gd name="T21" fmla="*/ 0 h 96"/>
                <a:gd name="T22" fmla="*/ 0 w 68"/>
                <a:gd name="T23" fmla="*/ 0 h 96"/>
                <a:gd name="T24" fmla="*/ 0 w 68"/>
                <a:gd name="T25" fmla="*/ 0 h 96"/>
                <a:gd name="T26" fmla="*/ 0 w 68"/>
                <a:gd name="T27" fmla="*/ 0 h 96"/>
                <a:gd name="T28" fmla="*/ 0 w 68"/>
                <a:gd name="T29" fmla="*/ 0 h 96"/>
                <a:gd name="T30" fmla="*/ 0 w 68"/>
                <a:gd name="T31" fmla="*/ 0 h 96"/>
                <a:gd name="T32" fmla="*/ 0 w 68"/>
                <a:gd name="T33" fmla="*/ 0 h 96"/>
                <a:gd name="T34" fmla="*/ 0 w 68"/>
                <a:gd name="T35" fmla="*/ 0 h 96"/>
                <a:gd name="T36" fmla="*/ 0 w 68"/>
                <a:gd name="T37" fmla="*/ 0 h 96"/>
                <a:gd name="T38" fmla="*/ 0 w 68"/>
                <a:gd name="T39" fmla="*/ 0 h 96"/>
                <a:gd name="T40" fmla="*/ 0 w 68"/>
                <a:gd name="T41" fmla="*/ 0 h 96"/>
                <a:gd name="T42" fmla="*/ 0 w 68"/>
                <a:gd name="T43" fmla="*/ 0 h 96"/>
                <a:gd name="T44" fmla="*/ 0 w 68"/>
                <a:gd name="T45" fmla="*/ 0 h 96"/>
                <a:gd name="T46" fmla="*/ 0 w 68"/>
                <a:gd name="T47" fmla="*/ 0 h 96"/>
                <a:gd name="T48" fmla="*/ 0 w 68"/>
                <a:gd name="T49" fmla="*/ 0 h 96"/>
                <a:gd name="T50" fmla="*/ 0 w 68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96"/>
                <a:gd name="T80" fmla="*/ 68 w 68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96">
                  <a:moveTo>
                    <a:pt x="36" y="96"/>
                  </a:moveTo>
                  <a:lnTo>
                    <a:pt x="41" y="93"/>
                  </a:lnTo>
                  <a:lnTo>
                    <a:pt x="47" y="90"/>
                  </a:lnTo>
                  <a:lnTo>
                    <a:pt x="51" y="87"/>
                  </a:lnTo>
                  <a:lnTo>
                    <a:pt x="55" y="84"/>
                  </a:lnTo>
                  <a:lnTo>
                    <a:pt x="58" y="80"/>
                  </a:lnTo>
                  <a:lnTo>
                    <a:pt x="61" y="76"/>
                  </a:lnTo>
                  <a:lnTo>
                    <a:pt x="63" y="71"/>
                  </a:lnTo>
                  <a:lnTo>
                    <a:pt x="65" y="67"/>
                  </a:lnTo>
                  <a:lnTo>
                    <a:pt x="67" y="58"/>
                  </a:lnTo>
                  <a:lnTo>
                    <a:pt x="68" y="49"/>
                  </a:lnTo>
                  <a:lnTo>
                    <a:pt x="66" y="40"/>
                  </a:lnTo>
                  <a:lnTo>
                    <a:pt x="64" y="31"/>
                  </a:lnTo>
                  <a:lnTo>
                    <a:pt x="60" y="23"/>
                  </a:lnTo>
                  <a:lnTo>
                    <a:pt x="54" y="15"/>
                  </a:lnTo>
                  <a:lnTo>
                    <a:pt x="48" y="9"/>
                  </a:lnTo>
                  <a:lnTo>
                    <a:pt x="39" y="4"/>
                  </a:lnTo>
                  <a:lnTo>
                    <a:pt x="35" y="2"/>
                  </a:lnTo>
                  <a:lnTo>
                    <a:pt x="30" y="1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1"/>
                  </a:lnTo>
                  <a:lnTo>
                    <a:pt x="5" y="2"/>
                  </a:lnTo>
                  <a:lnTo>
                    <a:pt x="0" y="4"/>
                  </a:lnTo>
                  <a:lnTo>
                    <a:pt x="36" y="96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23" name="Freeform 133"/>
            <p:cNvSpPr>
              <a:spLocks/>
            </p:cNvSpPr>
            <p:nvPr/>
          </p:nvSpPr>
          <p:spPr bwMode="auto">
            <a:xfrm>
              <a:off x="2055" y="1772"/>
              <a:ext cx="2" cy="3"/>
            </a:xfrm>
            <a:custGeom>
              <a:avLst/>
              <a:gdLst>
                <a:gd name="T0" fmla="*/ 0 w 68"/>
                <a:gd name="T1" fmla="*/ 0 h 96"/>
                <a:gd name="T2" fmla="*/ 0 w 68"/>
                <a:gd name="T3" fmla="*/ 0 h 96"/>
                <a:gd name="T4" fmla="*/ 0 w 68"/>
                <a:gd name="T5" fmla="*/ 0 h 96"/>
                <a:gd name="T6" fmla="*/ 0 w 68"/>
                <a:gd name="T7" fmla="*/ 0 h 96"/>
                <a:gd name="T8" fmla="*/ 0 w 68"/>
                <a:gd name="T9" fmla="*/ 0 h 96"/>
                <a:gd name="T10" fmla="*/ 0 w 68"/>
                <a:gd name="T11" fmla="*/ 0 h 96"/>
                <a:gd name="T12" fmla="*/ 0 w 68"/>
                <a:gd name="T13" fmla="*/ 0 h 96"/>
                <a:gd name="T14" fmla="*/ 0 w 68"/>
                <a:gd name="T15" fmla="*/ 0 h 96"/>
                <a:gd name="T16" fmla="*/ 0 w 68"/>
                <a:gd name="T17" fmla="*/ 0 h 96"/>
                <a:gd name="T18" fmla="*/ 0 w 68"/>
                <a:gd name="T19" fmla="*/ 0 h 96"/>
                <a:gd name="T20" fmla="*/ 0 w 68"/>
                <a:gd name="T21" fmla="*/ 0 h 96"/>
                <a:gd name="T22" fmla="*/ 0 w 68"/>
                <a:gd name="T23" fmla="*/ 0 h 96"/>
                <a:gd name="T24" fmla="*/ 0 w 68"/>
                <a:gd name="T25" fmla="*/ 0 h 96"/>
                <a:gd name="T26" fmla="*/ 0 w 68"/>
                <a:gd name="T27" fmla="*/ 0 h 96"/>
                <a:gd name="T28" fmla="*/ 0 w 68"/>
                <a:gd name="T29" fmla="*/ 0 h 96"/>
                <a:gd name="T30" fmla="*/ 0 w 68"/>
                <a:gd name="T31" fmla="*/ 0 h 96"/>
                <a:gd name="T32" fmla="*/ 0 w 68"/>
                <a:gd name="T33" fmla="*/ 0 h 96"/>
                <a:gd name="T34" fmla="*/ 0 w 68"/>
                <a:gd name="T35" fmla="*/ 0 h 96"/>
                <a:gd name="T36" fmla="*/ 0 w 68"/>
                <a:gd name="T37" fmla="*/ 0 h 96"/>
                <a:gd name="T38" fmla="*/ 0 w 68"/>
                <a:gd name="T39" fmla="*/ 0 h 96"/>
                <a:gd name="T40" fmla="*/ 0 w 68"/>
                <a:gd name="T41" fmla="*/ 0 h 96"/>
                <a:gd name="T42" fmla="*/ 0 w 68"/>
                <a:gd name="T43" fmla="*/ 0 h 96"/>
                <a:gd name="T44" fmla="*/ 0 w 68"/>
                <a:gd name="T45" fmla="*/ 0 h 96"/>
                <a:gd name="T46" fmla="*/ 0 w 68"/>
                <a:gd name="T47" fmla="*/ 0 h 96"/>
                <a:gd name="T48" fmla="*/ 0 w 68"/>
                <a:gd name="T49" fmla="*/ 0 h 96"/>
                <a:gd name="T50" fmla="*/ 0 w 68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8"/>
                <a:gd name="T79" fmla="*/ 0 h 96"/>
                <a:gd name="T80" fmla="*/ 68 w 68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8" h="96">
                  <a:moveTo>
                    <a:pt x="31" y="0"/>
                  </a:moveTo>
                  <a:lnTo>
                    <a:pt x="26" y="2"/>
                  </a:lnTo>
                  <a:lnTo>
                    <a:pt x="21" y="5"/>
                  </a:lnTo>
                  <a:lnTo>
                    <a:pt x="16" y="8"/>
                  </a:lnTo>
                  <a:lnTo>
                    <a:pt x="12" y="12"/>
                  </a:lnTo>
                  <a:lnTo>
                    <a:pt x="9" y="15"/>
                  </a:lnTo>
                  <a:lnTo>
                    <a:pt x="6" y="19"/>
                  </a:lnTo>
                  <a:lnTo>
                    <a:pt x="4" y="23"/>
                  </a:lnTo>
                  <a:lnTo>
                    <a:pt x="2" y="28"/>
                  </a:lnTo>
                  <a:lnTo>
                    <a:pt x="0" y="37"/>
                  </a:lnTo>
                  <a:lnTo>
                    <a:pt x="0" y="46"/>
                  </a:lnTo>
                  <a:lnTo>
                    <a:pt x="1" y="55"/>
                  </a:lnTo>
                  <a:lnTo>
                    <a:pt x="3" y="64"/>
                  </a:lnTo>
                  <a:lnTo>
                    <a:pt x="8" y="72"/>
                  </a:lnTo>
                  <a:lnTo>
                    <a:pt x="13" y="80"/>
                  </a:lnTo>
                  <a:lnTo>
                    <a:pt x="21" y="86"/>
                  </a:lnTo>
                  <a:lnTo>
                    <a:pt x="28" y="91"/>
                  </a:lnTo>
                  <a:lnTo>
                    <a:pt x="32" y="93"/>
                  </a:lnTo>
                  <a:lnTo>
                    <a:pt x="37" y="94"/>
                  </a:lnTo>
                  <a:lnTo>
                    <a:pt x="42" y="95"/>
                  </a:lnTo>
                  <a:lnTo>
                    <a:pt x="46" y="96"/>
                  </a:lnTo>
                  <a:lnTo>
                    <a:pt x="51" y="96"/>
                  </a:lnTo>
                  <a:lnTo>
                    <a:pt x="57" y="95"/>
                  </a:lnTo>
                  <a:lnTo>
                    <a:pt x="62" y="94"/>
                  </a:lnTo>
                  <a:lnTo>
                    <a:pt x="68" y="9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24" name="Freeform 134"/>
            <p:cNvSpPr>
              <a:spLocks/>
            </p:cNvSpPr>
            <p:nvPr/>
          </p:nvSpPr>
          <p:spPr bwMode="auto">
            <a:xfrm>
              <a:off x="2056" y="1660"/>
              <a:ext cx="272" cy="115"/>
            </a:xfrm>
            <a:custGeom>
              <a:avLst/>
              <a:gdLst>
                <a:gd name="T0" fmla="*/ 0 w 8723"/>
                <a:gd name="T1" fmla="*/ 0 h 3638"/>
                <a:gd name="T2" fmla="*/ 0 w 8723"/>
                <a:gd name="T3" fmla="*/ 0 h 3638"/>
                <a:gd name="T4" fmla="*/ 0 w 8723"/>
                <a:gd name="T5" fmla="*/ 0 h 3638"/>
                <a:gd name="T6" fmla="*/ 0 w 8723"/>
                <a:gd name="T7" fmla="*/ 0 h 3638"/>
                <a:gd name="T8" fmla="*/ 0 w 8723"/>
                <a:gd name="T9" fmla="*/ 0 h 36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23"/>
                <a:gd name="T16" fmla="*/ 0 h 3638"/>
                <a:gd name="T17" fmla="*/ 8723 w 8723"/>
                <a:gd name="T18" fmla="*/ 3638 h 36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23" h="3638">
                  <a:moveTo>
                    <a:pt x="8686" y="0"/>
                  </a:moveTo>
                  <a:lnTo>
                    <a:pt x="0" y="3546"/>
                  </a:lnTo>
                  <a:lnTo>
                    <a:pt x="37" y="3638"/>
                  </a:lnTo>
                  <a:lnTo>
                    <a:pt x="8723" y="92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25" name="Freeform 135"/>
            <p:cNvSpPr>
              <a:spLocks/>
            </p:cNvSpPr>
            <p:nvPr/>
          </p:nvSpPr>
          <p:spPr bwMode="auto">
            <a:xfrm>
              <a:off x="2327" y="1660"/>
              <a:ext cx="2" cy="4"/>
            </a:xfrm>
            <a:custGeom>
              <a:avLst/>
              <a:gdLst>
                <a:gd name="T0" fmla="*/ 0 w 69"/>
                <a:gd name="T1" fmla="*/ 0 h 96"/>
                <a:gd name="T2" fmla="*/ 0 w 69"/>
                <a:gd name="T3" fmla="*/ 0 h 96"/>
                <a:gd name="T4" fmla="*/ 0 w 69"/>
                <a:gd name="T5" fmla="*/ 0 h 96"/>
                <a:gd name="T6" fmla="*/ 0 w 69"/>
                <a:gd name="T7" fmla="*/ 0 h 96"/>
                <a:gd name="T8" fmla="*/ 0 w 69"/>
                <a:gd name="T9" fmla="*/ 0 h 96"/>
                <a:gd name="T10" fmla="*/ 0 w 69"/>
                <a:gd name="T11" fmla="*/ 0 h 96"/>
                <a:gd name="T12" fmla="*/ 0 w 69"/>
                <a:gd name="T13" fmla="*/ 0 h 96"/>
                <a:gd name="T14" fmla="*/ 0 w 69"/>
                <a:gd name="T15" fmla="*/ 0 h 96"/>
                <a:gd name="T16" fmla="*/ 0 w 69"/>
                <a:gd name="T17" fmla="*/ 0 h 96"/>
                <a:gd name="T18" fmla="*/ 0 w 69"/>
                <a:gd name="T19" fmla="*/ 0 h 96"/>
                <a:gd name="T20" fmla="*/ 0 w 69"/>
                <a:gd name="T21" fmla="*/ 0 h 96"/>
                <a:gd name="T22" fmla="*/ 0 w 69"/>
                <a:gd name="T23" fmla="*/ 0 h 96"/>
                <a:gd name="T24" fmla="*/ 0 w 69"/>
                <a:gd name="T25" fmla="*/ 0 h 96"/>
                <a:gd name="T26" fmla="*/ 0 w 69"/>
                <a:gd name="T27" fmla="*/ 0 h 96"/>
                <a:gd name="T28" fmla="*/ 0 w 69"/>
                <a:gd name="T29" fmla="*/ 0 h 96"/>
                <a:gd name="T30" fmla="*/ 0 w 69"/>
                <a:gd name="T31" fmla="*/ 0 h 96"/>
                <a:gd name="T32" fmla="*/ 0 w 69"/>
                <a:gd name="T33" fmla="*/ 0 h 96"/>
                <a:gd name="T34" fmla="*/ 0 w 69"/>
                <a:gd name="T35" fmla="*/ 0 h 96"/>
                <a:gd name="T36" fmla="*/ 0 w 69"/>
                <a:gd name="T37" fmla="*/ 0 h 96"/>
                <a:gd name="T38" fmla="*/ 0 w 69"/>
                <a:gd name="T39" fmla="*/ 0 h 96"/>
                <a:gd name="T40" fmla="*/ 0 w 69"/>
                <a:gd name="T41" fmla="*/ 0 h 96"/>
                <a:gd name="T42" fmla="*/ 0 w 69"/>
                <a:gd name="T43" fmla="*/ 0 h 96"/>
                <a:gd name="T44" fmla="*/ 0 w 69"/>
                <a:gd name="T45" fmla="*/ 0 h 96"/>
                <a:gd name="T46" fmla="*/ 0 w 69"/>
                <a:gd name="T47" fmla="*/ 0 h 96"/>
                <a:gd name="T48" fmla="*/ 0 w 69"/>
                <a:gd name="T49" fmla="*/ 0 h 96"/>
                <a:gd name="T50" fmla="*/ 0 w 69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6"/>
                <a:gd name="T80" fmla="*/ 69 w 69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6">
                  <a:moveTo>
                    <a:pt x="37" y="96"/>
                  </a:moveTo>
                  <a:lnTo>
                    <a:pt x="43" y="94"/>
                  </a:lnTo>
                  <a:lnTo>
                    <a:pt x="48" y="91"/>
                  </a:lnTo>
                  <a:lnTo>
                    <a:pt x="52" y="88"/>
                  </a:lnTo>
                  <a:lnTo>
                    <a:pt x="56" y="84"/>
                  </a:lnTo>
                  <a:lnTo>
                    <a:pt x="59" y="81"/>
                  </a:lnTo>
                  <a:lnTo>
                    <a:pt x="61" y="77"/>
                  </a:lnTo>
                  <a:lnTo>
                    <a:pt x="64" y="73"/>
                  </a:lnTo>
                  <a:lnTo>
                    <a:pt x="65" y="68"/>
                  </a:lnTo>
                  <a:lnTo>
                    <a:pt x="69" y="60"/>
                  </a:lnTo>
                  <a:lnTo>
                    <a:pt x="69" y="50"/>
                  </a:lnTo>
                  <a:lnTo>
                    <a:pt x="68" y="41"/>
                  </a:lnTo>
                  <a:lnTo>
                    <a:pt x="64" y="32"/>
                  </a:lnTo>
                  <a:lnTo>
                    <a:pt x="60" y="24"/>
                  </a:lnTo>
                  <a:lnTo>
                    <a:pt x="55" y="17"/>
                  </a:lnTo>
                  <a:lnTo>
                    <a:pt x="48" y="10"/>
                  </a:lnTo>
                  <a:lnTo>
                    <a:pt x="40" y="5"/>
                  </a:lnTo>
                  <a:lnTo>
                    <a:pt x="36" y="3"/>
                  </a:lnTo>
                  <a:lnTo>
                    <a:pt x="32" y="1"/>
                  </a:lnTo>
                  <a:lnTo>
                    <a:pt x="27" y="1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2" y="1"/>
                  </a:lnTo>
                  <a:lnTo>
                    <a:pt x="7" y="2"/>
                  </a:lnTo>
                  <a:lnTo>
                    <a:pt x="0" y="4"/>
                  </a:lnTo>
                  <a:lnTo>
                    <a:pt x="37" y="96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26" name="Freeform 136"/>
            <p:cNvSpPr>
              <a:spLocks/>
            </p:cNvSpPr>
            <p:nvPr/>
          </p:nvSpPr>
          <p:spPr bwMode="auto">
            <a:xfrm>
              <a:off x="2224" y="1759"/>
              <a:ext cx="3" cy="3"/>
            </a:xfrm>
            <a:custGeom>
              <a:avLst/>
              <a:gdLst>
                <a:gd name="T0" fmla="*/ 0 w 69"/>
                <a:gd name="T1" fmla="*/ 0 h 96"/>
                <a:gd name="T2" fmla="*/ 0 w 69"/>
                <a:gd name="T3" fmla="*/ 0 h 96"/>
                <a:gd name="T4" fmla="*/ 0 w 69"/>
                <a:gd name="T5" fmla="*/ 0 h 96"/>
                <a:gd name="T6" fmla="*/ 0 w 69"/>
                <a:gd name="T7" fmla="*/ 0 h 96"/>
                <a:gd name="T8" fmla="*/ 0 w 69"/>
                <a:gd name="T9" fmla="*/ 0 h 96"/>
                <a:gd name="T10" fmla="*/ 0 w 69"/>
                <a:gd name="T11" fmla="*/ 0 h 96"/>
                <a:gd name="T12" fmla="*/ 0 w 69"/>
                <a:gd name="T13" fmla="*/ 0 h 96"/>
                <a:gd name="T14" fmla="*/ 0 w 69"/>
                <a:gd name="T15" fmla="*/ 0 h 96"/>
                <a:gd name="T16" fmla="*/ 0 w 69"/>
                <a:gd name="T17" fmla="*/ 0 h 96"/>
                <a:gd name="T18" fmla="*/ 0 w 69"/>
                <a:gd name="T19" fmla="*/ 0 h 96"/>
                <a:gd name="T20" fmla="*/ 0 w 69"/>
                <a:gd name="T21" fmla="*/ 0 h 96"/>
                <a:gd name="T22" fmla="*/ 0 w 69"/>
                <a:gd name="T23" fmla="*/ 0 h 96"/>
                <a:gd name="T24" fmla="*/ 0 w 69"/>
                <a:gd name="T25" fmla="*/ 0 h 96"/>
                <a:gd name="T26" fmla="*/ 0 w 69"/>
                <a:gd name="T27" fmla="*/ 0 h 96"/>
                <a:gd name="T28" fmla="*/ 0 w 69"/>
                <a:gd name="T29" fmla="*/ 0 h 96"/>
                <a:gd name="T30" fmla="*/ 0 w 69"/>
                <a:gd name="T31" fmla="*/ 0 h 96"/>
                <a:gd name="T32" fmla="*/ 0 w 69"/>
                <a:gd name="T33" fmla="*/ 0 h 96"/>
                <a:gd name="T34" fmla="*/ 0 w 69"/>
                <a:gd name="T35" fmla="*/ 0 h 96"/>
                <a:gd name="T36" fmla="*/ 0 w 69"/>
                <a:gd name="T37" fmla="*/ 0 h 96"/>
                <a:gd name="T38" fmla="*/ 0 w 69"/>
                <a:gd name="T39" fmla="*/ 0 h 96"/>
                <a:gd name="T40" fmla="*/ 0 w 69"/>
                <a:gd name="T41" fmla="*/ 0 h 96"/>
                <a:gd name="T42" fmla="*/ 0 w 69"/>
                <a:gd name="T43" fmla="*/ 0 h 96"/>
                <a:gd name="T44" fmla="*/ 0 w 69"/>
                <a:gd name="T45" fmla="*/ 0 h 96"/>
                <a:gd name="T46" fmla="*/ 0 w 69"/>
                <a:gd name="T47" fmla="*/ 0 h 96"/>
                <a:gd name="T48" fmla="*/ 0 w 69"/>
                <a:gd name="T49" fmla="*/ 0 h 96"/>
                <a:gd name="T50" fmla="*/ 0 w 69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6"/>
                <a:gd name="T80" fmla="*/ 69 w 69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6">
                  <a:moveTo>
                    <a:pt x="29" y="0"/>
                  </a:moveTo>
                  <a:lnTo>
                    <a:pt x="24" y="3"/>
                  </a:lnTo>
                  <a:lnTo>
                    <a:pt x="19" y="6"/>
                  </a:lnTo>
                  <a:lnTo>
                    <a:pt x="15" y="9"/>
                  </a:lnTo>
                  <a:lnTo>
                    <a:pt x="11" y="13"/>
                  </a:lnTo>
                  <a:lnTo>
                    <a:pt x="8" y="16"/>
                  </a:lnTo>
                  <a:lnTo>
                    <a:pt x="5" y="20"/>
                  </a:lnTo>
                  <a:lnTo>
                    <a:pt x="3" y="25"/>
                  </a:lnTo>
                  <a:lnTo>
                    <a:pt x="2" y="29"/>
                  </a:lnTo>
                  <a:lnTo>
                    <a:pt x="0" y="39"/>
                  </a:lnTo>
                  <a:lnTo>
                    <a:pt x="0" y="48"/>
                  </a:lnTo>
                  <a:lnTo>
                    <a:pt x="1" y="57"/>
                  </a:lnTo>
                  <a:lnTo>
                    <a:pt x="4" y="65"/>
                  </a:lnTo>
                  <a:lnTo>
                    <a:pt x="8" y="73"/>
                  </a:lnTo>
                  <a:lnTo>
                    <a:pt x="14" y="80"/>
                  </a:lnTo>
                  <a:lnTo>
                    <a:pt x="21" y="86"/>
                  </a:lnTo>
                  <a:lnTo>
                    <a:pt x="28" y="92"/>
                  </a:lnTo>
                  <a:lnTo>
                    <a:pt x="33" y="94"/>
                  </a:lnTo>
                  <a:lnTo>
                    <a:pt x="37" y="95"/>
                  </a:lnTo>
                  <a:lnTo>
                    <a:pt x="42" y="96"/>
                  </a:lnTo>
                  <a:lnTo>
                    <a:pt x="48" y="96"/>
                  </a:lnTo>
                  <a:lnTo>
                    <a:pt x="53" y="96"/>
                  </a:lnTo>
                  <a:lnTo>
                    <a:pt x="58" y="95"/>
                  </a:lnTo>
                  <a:lnTo>
                    <a:pt x="63" y="93"/>
                  </a:lnTo>
                  <a:lnTo>
                    <a:pt x="69" y="9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27" name="Freeform 137"/>
            <p:cNvSpPr>
              <a:spLocks/>
            </p:cNvSpPr>
            <p:nvPr/>
          </p:nvSpPr>
          <p:spPr bwMode="auto">
            <a:xfrm>
              <a:off x="2224" y="1715"/>
              <a:ext cx="104" cy="47"/>
            </a:xfrm>
            <a:custGeom>
              <a:avLst/>
              <a:gdLst>
                <a:gd name="T0" fmla="*/ 0 w 3270"/>
                <a:gd name="T1" fmla="*/ 0 h 1501"/>
                <a:gd name="T2" fmla="*/ 0 w 3270"/>
                <a:gd name="T3" fmla="*/ 0 h 1501"/>
                <a:gd name="T4" fmla="*/ 0 w 3270"/>
                <a:gd name="T5" fmla="*/ 0 h 1501"/>
                <a:gd name="T6" fmla="*/ 0 w 3270"/>
                <a:gd name="T7" fmla="*/ 0 h 1501"/>
                <a:gd name="T8" fmla="*/ 0 w 3270"/>
                <a:gd name="T9" fmla="*/ 0 h 15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70"/>
                <a:gd name="T16" fmla="*/ 0 h 1501"/>
                <a:gd name="T17" fmla="*/ 3270 w 3270"/>
                <a:gd name="T18" fmla="*/ 1501 h 15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70" h="1501">
                  <a:moveTo>
                    <a:pt x="3230" y="0"/>
                  </a:moveTo>
                  <a:lnTo>
                    <a:pt x="0" y="1411"/>
                  </a:lnTo>
                  <a:lnTo>
                    <a:pt x="40" y="1501"/>
                  </a:lnTo>
                  <a:lnTo>
                    <a:pt x="3270" y="90"/>
                  </a:lnTo>
                  <a:lnTo>
                    <a:pt x="3230" y="0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28" name="Freeform 138"/>
            <p:cNvSpPr>
              <a:spLocks/>
            </p:cNvSpPr>
            <p:nvPr/>
          </p:nvSpPr>
          <p:spPr bwMode="auto">
            <a:xfrm>
              <a:off x="2327" y="1714"/>
              <a:ext cx="2" cy="3"/>
            </a:xfrm>
            <a:custGeom>
              <a:avLst/>
              <a:gdLst>
                <a:gd name="T0" fmla="*/ 0 w 69"/>
                <a:gd name="T1" fmla="*/ 0 h 95"/>
                <a:gd name="T2" fmla="*/ 0 w 69"/>
                <a:gd name="T3" fmla="*/ 0 h 95"/>
                <a:gd name="T4" fmla="*/ 0 w 69"/>
                <a:gd name="T5" fmla="*/ 0 h 95"/>
                <a:gd name="T6" fmla="*/ 0 w 69"/>
                <a:gd name="T7" fmla="*/ 0 h 95"/>
                <a:gd name="T8" fmla="*/ 0 w 69"/>
                <a:gd name="T9" fmla="*/ 0 h 95"/>
                <a:gd name="T10" fmla="*/ 0 w 69"/>
                <a:gd name="T11" fmla="*/ 0 h 95"/>
                <a:gd name="T12" fmla="*/ 0 w 69"/>
                <a:gd name="T13" fmla="*/ 0 h 95"/>
                <a:gd name="T14" fmla="*/ 0 w 69"/>
                <a:gd name="T15" fmla="*/ 0 h 95"/>
                <a:gd name="T16" fmla="*/ 0 w 69"/>
                <a:gd name="T17" fmla="*/ 0 h 95"/>
                <a:gd name="T18" fmla="*/ 0 w 69"/>
                <a:gd name="T19" fmla="*/ 0 h 95"/>
                <a:gd name="T20" fmla="*/ 0 w 69"/>
                <a:gd name="T21" fmla="*/ 0 h 95"/>
                <a:gd name="T22" fmla="*/ 0 w 69"/>
                <a:gd name="T23" fmla="*/ 0 h 95"/>
                <a:gd name="T24" fmla="*/ 0 w 69"/>
                <a:gd name="T25" fmla="*/ 0 h 95"/>
                <a:gd name="T26" fmla="*/ 0 w 69"/>
                <a:gd name="T27" fmla="*/ 0 h 95"/>
                <a:gd name="T28" fmla="*/ 0 w 69"/>
                <a:gd name="T29" fmla="*/ 0 h 95"/>
                <a:gd name="T30" fmla="*/ 0 w 69"/>
                <a:gd name="T31" fmla="*/ 0 h 95"/>
                <a:gd name="T32" fmla="*/ 0 w 69"/>
                <a:gd name="T33" fmla="*/ 0 h 95"/>
                <a:gd name="T34" fmla="*/ 0 w 69"/>
                <a:gd name="T35" fmla="*/ 0 h 95"/>
                <a:gd name="T36" fmla="*/ 0 w 69"/>
                <a:gd name="T37" fmla="*/ 0 h 95"/>
                <a:gd name="T38" fmla="*/ 0 w 69"/>
                <a:gd name="T39" fmla="*/ 0 h 95"/>
                <a:gd name="T40" fmla="*/ 0 w 69"/>
                <a:gd name="T41" fmla="*/ 0 h 95"/>
                <a:gd name="T42" fmla="*/ 0 w 69"/>
                <a:gd name="T43" fmla="*/ 0 h 95"/>
                <a:gd name="T44" fmla="*/ 0 w 69"/>
                <a:gd name="T45" fmla="*/ 0 h 95"/>
                <a:gd name="T46" fmla="*/ 0 w 69"/>
                <a:gd name="T47" fmla="*/ 0 h 95"/>
                <a:gd name="T48" fmla="*/ 0 w 69"/>
                <a:gd name="T49" fmla="*/ 0 h 95"/>
                <a:gd name="T50" fmla="*/ 0 w 69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5"/>
                <a:gd name="T80" fmla="*/ 69 w 69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5">
                  <a:moveTo>
                    <a:pt x="40" y="95"/>
                  </a:moveTo>
                  <a:lnTo>
                    <a:pt x="45" y="93"/>
                  </a:lnTo>
                  <a:lnTo>
                    <a:pt x="50" y="89"/>
                  </a:lnTo>
                  <a:lnTo>
                    <a:pt x="54" y="86"/>
                  </a:lnTo>
                  <a:lnTo>
                    <a:pt x="57" y="82"/>
                  </a:lnTo>
                  <a:lnTo>
                    <a:pt x="60" y="79"/>
                  </a:lnTo>
                  <a:lnTo>
                    <a:pt x="63" y="75"/>
                  </a:lnTo>
                  <a:lnTo>
                    <a:pt x="65" y="70"/>
                  </a:lnTo>
                  <a:lnTo>
                    <a:pt x="67" y="66"/>
                  </a:lnTo>
                  <a:lnTo>
                    <a:pt x="69" y="57"/>
                  </a:lnTo>
                  <a:lnTo>
                    <a:pt x="69" y="48"/>
                  </a:lnTo>
                  <a:lnTo>
                    <a:pt x="68" y="39"/>
                  </a:lnTo>
                  <a:lnTo>
                    <a:pt x="65" y="30"/>
                  </a:lnTo>
                  <a:lnTo>
                    <a:pt x="60" y="22"/>
                  </a:lnTo>
                  <a:lnTo>
                    <a:pt x="55" y="15"/>
                  </a:lnTo>
                  <a:lnTo>
                    <a:pt x="48" y="9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1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40" y="95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29" name="Freeform 139"/>
            <p:cNvSpPr>
              <a:spLocks/>
            </p:cNvSpPr>
            <p:nvPr/>
          </p:nvSpPr>
          <p:spPr bwMode="auto">
            <a:xfrm>
              <a:off x="1868" y="1653"/>
              <a:ext cx="3" cy="3"/>
            </a:xfrm>
            <a:custGeom>
              <a:avLst/>
              <a:gdLst>
                <a:gd name="T0" fmla="*/ 0 w 70"/>
                <a:gd name="T1" fmla="*/ 0 h 96"/>
                <a:gd name="T2" fmla="*/ 0 w 70"/>
                <a:gd name="T3" fmla="*/ 0 h 96"/>
                <a:gd name="T4" fmla="*/ 0 w 70"/>
                <a:gd name="T5" fmla="*/ 0 h 96"/>
                <a:gd name="T6" fmla="*/ 0 w 70"/>
                <a:gd name="T7" fmla="*/ 0 h 96"/>
                <a:gd name="T8" fmla="*/ 0 w 70"/>
                <a:gd name="T9" fmla="*/ 0 h 96"/>
                <a:gd name="T10" fmla="*/ 0 w 70"/>
                <a:gd name="T11" fmla="*/ 0 h 96"/>
                <a:gd name="T12" fmla="*/ 0 w 70"/>
                <a:gd name="T13" fmla="*/ 0 h 96"/>
                <a:gd name="T14" fmla="*/ 0 w 70"/>
                <a:gd name="T15" fmla="*/ 0 h 96"/>
                <a:gd name="T16" fmla="*/ 0 w 70"/>
                <a:gd name="T17" fmla="*/ 0 h 96"/>
                <a:gd name="T18" fmla="*/ 0 w 70"/>
                <a:gd name="T19" fmla="*/ 0 h 96"/>
                <a:gd name="T20" fmla="*/ 0 w 70"/>
                <a:gd name="T21" fmla="*/ 0 h 96"/>
                <a:gd name="T22" fmla="*/ 0 w 70"/>
                <a:gd name="T23" fmla="*/ 0 h 96"/>
                <a:gd name="T24" fmla="*/ 0 w 70"/>
                <a:gd name="T25" fmla="*/ 0 h 96"/>
                <a:gd name="T26" fmla="*/ 0 w 70"/>
                <a:gd name="T27" fmla="*/ 0 h 96"/>
                <a:gd name="T28" fmla="*/ 0 w 70"/>
                <a:gd name="T29" fmla="*/ 0 h 96"/>
                <a:gd name="T30" fmla="*/ 0 w 70"/>
                <a:gd name="T31" fmla="*/ 0 h 96"/>
                <a:gd name="T32" fmla="*/ 0 w 70"/>
                <a:gd name="T33" fmla="*/ 0 h 96"/>
                <a:gd name="T34" fmla="*/ 0 w 70"/>
                <a:gd name="T35" fmla="*/ 0 h 96"/>
                <a:gd name="T36" fmla="*/ 0 w 70"/>
                <a:gd name="T37" fmla="*/ 0 h 96"/>
                <a:gd name="T38" fmla="*/ 0 w 70"/>
                <a:gd name="T39" fmla="*/ 0 h 96"/>
                <a:gd name="T40" fmla="*/ 0 w 70"/>
                <a:gd name="T41" fmla="*/ 0 h 96"/>
                <a:gd name="T42" fmla="*/ 0 w 70"/>
                <a:gd name="T43" fmla="*/ 0 h 96"/>
                <a:gd name="T44" fmla="*/ 0 w 70"/>
                <a:gd name="T45" fmla="*/ 0 h 96"/>
                <a:gd name="T46" fmla="*/ 0 w 70"/>
                <a:gd name="T47" fmla="*/ 0 h 96"/>
                <a:gd name="T48" fmla="*/ 0 w 70"/>
                <a:gd name="T49" fmla="*/ 0 h 96"/>
                <a:gd name="T50" fmla="*/ 0 w 70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6"/>
                <a:gd name="T80" fmla="*/ 70 w 70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6">
                  <a:moveTo>
                    <a:pt x="70" y="5"/>
                  </a:moveTo>
                  <a:lnTo>
                    <a:pt x="64" y="3"/>
                  </a:lnTo>
                  <a:lnTo>
                    <a:pt x="59" y="1"/>
                  </a:lnTo>
                  <a:lnTo>
                    <a:pt x="52" y="1"/>
                  </a:lnTo>
                  <a:lnTo>
                    <a:pt x="47" y="0"/>
                  </a:lnTo>
                  <a:lnTo>
                    <a:pt x="43" y="1"/>
                  </a:lnTo>
                  <a:lnTo>
                    <a:pt x="38" y="1"/>
                  </a:lnTo>
                  <a:lnTo>
                    <a:pt x="33" y="3"/>
                  </a:lnTo>
                  <a:lnTo>
                    <a:pt x="29" y="4"/>
                  </a:lnTo>
                  <a:lnTo>
                    <a:pt x="21" y="10"/>
                  </a:lnTo>
                  <a:lnTo>
                    <a:pt x="15" y="16"/>
                  </a:lnTo>
                  <a:lnTo>
                    <a:pt x="9" y="23"/>
                  </a:lnTo>
                  <a:lnTo>
                    <a:pt x="5" y="31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7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9" y="80"/>
                  </a:lnTo>
                  <a:lnTo>
                    <a:pt x="12" y="83"/>
                  </a:lnTo>
                  <a:lnTo>
                    <a:pt x="15" y="87"/>
                  </a:lnTo>
                  <a:lnTo>
                    <a:pt x="19" y="90"/>
                  </a:lnTo>
                  <a:lnTo>
                    <a:pt x="24" y="93"/>
                  </a:lnTo>
                  <a:lnTo>
                    <a:pt x="29" y="96"/>
                  </a:lnTo>
                  <a:lnTo>
                    <a:pt x="70" y="5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30" name="Freeform 140"/>
            <p:cNvSpPr>
              <a:spLocks/>
            </p:cNvSpPr>
            <p:nvPr/>
          </p:nvSpPr>
          <p:spPr bwMode="auto">
            <a:xfrm>
              <a:off x="1870" y="1653"/>
              <a:ext cx="52" cy="26"/>
            </a:xfrm>
            <a:custGeom>
              <a:avLst/>
              <a:gdLst>
                <a:gd name="T0" fmla="*/ 0 w 1681"/>
                <a:gd name="T1" fmla="*/ 0 h 817"/>
                <a:gd name="T2" fmla="*/ 0 w 1681"/>
                <a:gd name="T3" fmla="*/ 0 h 817"/>
                <a:gd name="T4" fmla="*/ 0 w 1681"/>
                <a:gd name="T5" fmla="*/ 0 h 817"/>
                <a:gd name="T6" fmla="*/ 0 w 1681"/>
                <a:gd name="T7" fmla="*/ 0 h 817"/>
                <a:gd name="T8" fmla="*/ 0 w 1681"/>
                <a:gd name="T9" fmla="*/ 0 h 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1"/>
                <a:gd name="T16" fmla="*/ 0 h 817"/>
                <a:gd name="T17" fmla="*/ 1681 w 1681"/>
                <a:gd name="T18" fmla="*/ 817 h 8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1" h="817">
                  <a:moveTo>
                    <a:pt x="1681" y="726"/>
                  </a:moveTo>
                  <a:lnTo>
                    <a:pt x="41" y="0"/>
                  </a:lnTo>
                  <a:lnTo>
                    <a:pt x="0" y="91"/>
                  </a:lnTo>
                  <a:lnTo>
                    <a:pt x="1641" y="817"/>
                  </a:lnTo>
                  <a:lnTo>
                    <a:pt x="1681" y="726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31" name="Freeform 141"/>
            <p:cNvSpPr>
              <a:spLocks/>
            </p:cNvSpPr>
            <p:nvPr/>
          </p:nvSpPr>
          <p:spPr bwMode="auto">
            <a:xfrm>
              <a:off x="1921" y="1676"/>
              <a:ext cx="2" cy="3"/>
            </a:xfrm>
            <a:custGeom>
              <a:avLst/>
              <a:gdLst>
                <a:gd name="T0" fmla="*/ 0 w 69"/>
                <a:gd name="T1" fmla="*/ 0 h 96"/>
                <a:gd name="T2" fmla="*/ 0 w 69"/>
                <a:gd name="T3" fmla="*/ 0 h 96"/>
                <a:gd name="T4" fmla="*/ 0 w 69"/>
                <a:gd name="T5" fmla="*/ 0 h 96"/>
                <a:gd name="T6" fmla="*/ 0 w 69"/>
                <a:gd name="T7" fmla="*/ 0 h 96"/>
                <a:gd name="T8" fmla="*/ 0 w 69"/>
                <a:gd name="T9" fmla="*/ 0 h 96"/>
                <a:gd name="T10" fmla="*/ 0 w 69"/>
                <a:gd name="T11" fmla="*/ 0 h 96"/>
                <a:gd name="T12" fmla="*/ 0 w 69"/>
                <a:gd name="T13" fmla="*/ 0 h 96"/>
                <a:gd name="T14" fmla="*/ 0 w 69"/>
                <a:gd name="T15" fmla="*/ 0 h 96"/>
                <a:gd name="T16" fmla="*/ 0 w 69"/>
                <a:gd name="T17" fmla="*/ 0 h 96"/>
                <a:gd name="T18" fmla="*/ 0 w 69"/>
                <a:gd name="T19" fmla="*/ 0 h 96"/>
                <a:gd name="T20" fmla="*/ 0 w 69"/>
                <a:gd name="T21" fmla="*/ 0 h 96"/>
                <a:gd name="T22" fmla="*/ 0 w 69"/>
                <a:gd name="T23" fmla="*/ 0 h 96"/>
                <a:gd name="T24" fmla="*/ 0 w 69"/>
                <a:gd name="T25" fmla="*/ 0 h 96"/>
                <a:gd name="T26" fmla="*/ 0 w 69"/>
                <a:gd name="T27" fmla="*/ 0 h 96"/>
                <a:gd name="T28" fmla="*/ 0 w 69"/>
                <a:gd name="T29" fmla="*/ 0 h 96"/>
                <a:gd name="T30" fmla="*/ 0 w 69"/>
                <a:gd name="T31" fmla="*/ 0 h 96"/>
                <a:gd name="T32" fmla="*/ 0 w 69"/>
                <a:gd name="T33" fmla="*/ 0 h 96"/>
                <a:gd name="T34" fmla="*/ 0 w 69"/>
                <a:gd name="T35" fmla="*/ 0 h 96"/>
                <a:gd name="T36" fmla="*/ 0 w 69"/>
                <a:gd name="T37" fmla="*/ 0 h 96"/>
                <a:gd name="T38" fmla="*/ 0 w 69"/>
                <a:gd name="T39" fmla="*/ 0 h 96"/>
                <a:gd name="T40" fmla="*/ 0 w 69"/>
                <a:gd name="T41" fmla="*/ 0 h 96"/>
                <a:gd name="T42" fmla="*/ 0 w 69"/>
                <a:gd name="T43" fmla="*/ 0 h 96"/>
                <a:gd name="T44" fmla="*/ 0 w 69"/>
                <a:gd name="T45" fmla="*/ 0 h 96"/>
                <a:gd name="T46" fmla="*/ 0 w 69"/>
                <a:gd name="T47" fmla="*/ 0 h 96"/>
                <a:gd name="T48" fmla="*/ 0 w 69"/>
                <a:gd name="T49" fmla="*/ 0 h 96"/>
                <a:gd name="T50" fmla="*/ 0 w 69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6"/>
                <a:gd name="T80" fmla="*/ 69 w 69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6">
                  <a:moveTo>
                    <a:pt x="0" y="91"/>
                  </a:moveTo>
                  <a:lnTo>
                    <a:pt x="5" y="93"/>
                  </a:lnTo>
                  <a:lnTo>
                    <a:pt x="10" y="95"/>
                  </a:lnTo>
                  <a:lnTo>
                    <a:pt x="16" y="95"/>
                  </a:lnTo>
                  <a:lnTo>
                    <a:pt x="21" y="96"/>
                  </a:lnTo>
                  <a:lnTo>
                    <a:pt x="25" y="95"/>
                  </a:lnTo>
                  <a:lnTo>
                    <a:pt x="30" y="95"/>
                  </a:lnTo>
                  <a:lnTo>
                    <a:pt x="35" y="93"/>
                  </a:lnTo>
                  <a:lnTo>
                    <a:pt x="40" y="92"/>
                  </a:lnTo>
                  <a:lnTo>
                    <a:pt x="48" y="87"/>
                  </a:lnTo>
                  <a:lnTo>
                    <a:pt x="54" y="81"/>
                  </a:lnTo>
                  <a:lnTo>
                    <a:pt x="60" y="74"/>
                  </a:lnTo>
                  <a:lnTo>
                    <a:pt x="64" y="66"/>
                  </a:lnTo>
                  <a:lnTo>
                    <a:pt x="67" y="57"/>
                  </a:lnTo>
                  <a:lnTo>
                    <a:pt x="69" y="48"/>
                  </a:lnTo>
                  <a:lnTo>
                    <a:pt x="69" y="39"/>
                  </a:lnTo>
                  <a:lnTo>
                    <a:pt x="67" y="30"/>
                  </a:lnTo>
                  <a:lnTo>
                    <a:pt x="65" y="25"/>
                  </a:lnTo>
                  <a:lnTo>
                    <a:pt x="63" y="21"/>
                  </a:lnTo>
                  <a:lnTo>
                    <a:pt x="60" y="17"/>
                  </a:lnTo>
                  <a:lnTo>
                    <a:pt x="57" y="14"/>
                  </a:lnTo>
                  <a:lnTo>
                    <a:pt x="54" y="9"/>
                  </a:lnTo>
                  <a:lnTo>
                    <a:pt x="50" y="6"/>
                  </a:lnTo>
                  <a:lnTo>
                    <a:pt x="45" y="3"/>
                  </a:lnTo>
                  <a:lnTo>
                    <a:pt x="40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32" name="Freeform 142"/>
            <p:cNvSpPr>
              <a:spLocks/>
            </p:cNvSpPr>
            <p:nvPr/>
          </p:nvSpPr>
          <p:spPr bwMode="auto">
            <a:xfrm>
              <a:off x="1972" y="1611"/>
              <a:ext cx="2" cy="3"/>
            </a:xfrm>
            <a:custGeom>
              <a:avLst/>
              <a:gdLst>
                <a:gd name="T0" fmla="*/ 0 w 70"/>
                <a:gd name="T1" fmla="*/ 0 h 94"/>
                <a:gd name="T2" fmla="*/ 0 w 70"/>
                <a:gd name="T3" fmla="*/ 0 h 94"/>
                <a:gd name="T4" fmla="*/ 0 w 70"/>
                <a:gd name="T5" fmla="*/ 0 h 94"/>
                <a:gd name="T6" fmla="*/ 0 w 70"/>
                <a:gd name="T7" fmla="*/ 0 h 94"/>
                <a:gd name="T8" fmla="*/ 0 w 70"/>
                <a:gd name="T9" fmla="*/ 0 h 94"/>
                <a:gd name="T10" fmla="*/ 0 w 70"/>
                <a:gd name="T11" fmla="*/ 0 h 94"/>
                <a:gd name="T12" fmla="*/ 0 w 70"/>
                <a:gd name="T13" fmla="*/ 0 h 94"/>
                <a:gd name="T14" fmla="*/ 0 w 70"/>
                <a:gd name="T15" fmla="*/ 0 h 94"/>
                <a:gd name="T16" fmla="*/ 0 w 70"/>
                <a:gd name="T17" fmla="*/ 0 h 94"/>
                <a:gd name="T18" fmla="*/ 0 w 70"/>
                <a:gd name="T19" fmla="*/ 0 h 94"/>
                <a:gd name="T20" fmla="*/ 0 w 70"/>
                <a:gd name="T21" fmla="*/ 0 h 94"/>
                <a:gd name="T22" fmla="*/ 0 w 70"/>
                <a:gd name="T23" fmla="*/ 0 h 94"/>
                <a:gd name="T24" fmla="*/ 0 w 70"/>
                <a:gd name="T25" fmla="*/ 0 h 94"/>
                <a:gd name="T26" fmla="*/ 0 w 70"/>
                <a:gd name="T27" fmla="*/ 0 h 94"/>
                <a:gd name="T28" fmla="*/ 0 w 70"/>
                <a:gd name="T29" fmla="*/ 0 h 94"/>
                <a:gd name="T30" fmla="*/ 0 w 70"/>
                <a:gd name="T31" fmla="*/ 0 h 94"/>
                <a:gd name="T32" fmla="*/ 0 w 70"/>
                <a:gd name="T33" fmla="*/ 0 h 94"/>
                <a:gd name="T34" fmla="*/ 0 w 70"/>
                <a:gd name="T35" fmla="*/ 0 h 94"/>
                <a:gd name="T36" fmla="*/ 0 w 70"/>
                <a:gd name="T37" fmla="*/ 0 h 94"/>
                <a:gd name="T38" fmla="*/ 0 w 70"/>
                <a:gd name="T39" fmla="*/ 0 h 94"/>
                <a:gd name="T40" fmla="*/ 0 w 70"/>
                <a:gd name="T41" fmla="*/ 0 h 94"/>
                <a:gd name="T42" fmla="*/ 0 w 70"/>
                <a:gd name="T43" fmla="*/ 0 h 94"/>
                <a:gd name="T44" fmla="*/ 0 w 70"/>
                <a:gd name="T45" fmla="*/ 0 h 94"/>
                <a:gd name="T46" fmla="*/ 0 w 70"/>
                <a:gd name="T47" fmla="*/ 0 h 94"/>
                <a:gd name="T48" fmla="*/ 0 w 70"/>
                <a:gd name="T49" fmla="*/ 0 h 94"/>
                <a:gd name="T50" fmla="*/ 0 w 70"/>
                <a:gd name="T51" fmla="*/ 0 h 9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4"/>
                <a:gd name="T80" fmla="*/ 70 w 70"/>
                <a:gd name="T81" fmla="*/ 94 h 9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4">
                  <a:moveTo>
                    <a:pt x="70" y="5"/>
                  </a:moveTo>
                  <a:lnTo>
                    <a:pt x="64" y="3"/>
                  </a:lnTo>
                  <a:lnTo>
                    <a:pt x="59" y="1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5" y="15"/>
                  </a:lnTo>
                  <a:lnTo>
                    <a:pt x="9" y="22"/>
                  </a:lnTo>
                  <a:lnTo>
                    <a:pt x="5" y="30"/>
                  </a:lnTo>
                  <a:lnTo>
                    <a:pt x="2" y="38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4"/>
                  </a:lnTo>
                  <a:lnTo>
                    <a:pt x="9" y="78"/>
                  </a:lnTo>
                  <a:lnTo>
                    <a:pt x="12" y="82"/>
                  </a:lnTo>
                  <a:lnTo>
                    <a:pt x="15" y="86"/>
                  </a:lnTo>
                  <a:lnTo>
                    <a:pt x="19" y="89"/>
                  </a:lnTo>
                  <a:lnTo>
                    <a:pt x="24" y="92"/>
                  </a:lnTo>
                  <a:lnTo>
                    <a:pt x="29" y="94"/>
                  </a:lnTo>
                  <a:lnTo>
                    <a:pt x="70" y="5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33" name="Freeform 143"/>
            <p:cNvSpPr>
              <a:spLocks/>
            </p:cNvSpPr>
            <p:nvPr/>
          </p:nvSpPr>
          <p:spPr bwMode="auto">
            <a:xfrm>
              <a:off x="1973" y="1611"/>
              <a:ext cx="51" cy="25"/>
            </a:xfrm>
            <a:custGeom>
              <a:avLst/>
              <a:gdLst>
                <a:gd name="T0" fmla="*/ 0 w 1635"/>
                <a:gd name="T1" fmla="*/ 0 h 796"/>
                <a:gd name="T2" fmla="*/ 0 w 1635"/>
                <a:gd name="T3" fmla="*/ 0 h 796"/>
                <a:gd name="T4" fmla="*/ 0 w 1635"/>
                <a:gd name="T5" fmla="*/ 0 h 796"/>
                <a:gd name="T6" fmla="*/ 0 w 1635"/>
                <a:gd name="T7" fmla="*/ 0 h 796"/>
                <a:gd name="T8" fmla="*/ 0 w 1635"/>
                <a:gd name="T9" fmla="*/ 0 h 7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5"/>
                <a:gd name="T16" fmla="*/ 0 h 796"/>
                <a:gd name="T17" fmla="*/ 1635 w 1635"/>
                <a:gd name="T18" fmla="*/ 796 h 7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5" h="796">
                  <a:moveTo>
                    <a:pt x="1635" y="705"/>
                  </a:moveTo>
                  <a:lnTo>
                    <a:pt x="41" y="0"/>
                  </a:lnTo>
                  <a:lnTo>
                    <a:pt x="0" y="89"/>
                  </a:lnTo>
                  <a:lnTo>
                    <a:pt x="1595" y="796"/>
                  </a:lnTo>
                  <a:lnTo>
                    <a:pt x="1635" y="705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34" name="Freeform 144"/>
            <p:cNvSpPr>
              <a:spLocks/>
            </p:cNvSpPr>
            <p:nvPr/>
          </p:nvSpPr>
          <p:spPr bwMode="auto">
            <a:xfrm>
              <a:off x="2023" y="1633"/>
              <a:ext cx="2" cy="3"/>
            </a:xfrm>
            <a:custGeom>
              <a:avLst/>
              <a:gdLst>
                <a:gd name="T0" fmla="*/ 0 w 69"/>
                <a:gd name="T1" fmla="*/ 0 h 95"/>
                <a:gd name="T2" fmla="*/ 0 w 69"/>
                <a:gd name="T3" fmla="*/ 0 h 95"/>
                <a:gd name="T4" fmla="*/ 0 w 69"/>
                <a:gd name="T5" fmla="*/ 0 h 95"/>
                <a:gd name="T6" fmla="*/ 0 w 69"/>
                <a:gd name="T7" fmla="*/ 0 h 95"/>
                <a:gd name="T8" fmla="*/ 0 w 69"/>
                <a:gd name="T9" fmla="*/ 0 h 95"/>
                <a:gd name="T10" fmla="*/ 0 w 69"/>
                <a:gd name="T11" fmla="*/ 0 h 95"/>
                <a:gd name="T12" fmla="*/ 0 w 69"/>
                <a:gd name="T13" fmla="*/ 0 h 95"/>
                <a:gd name="T14" fmla="*/ 0 w 69"/>
                <a:gd name="T15" fmla="*/ 0 h 95"/>
                <a:gd name="T16" fmla="*/ 0 w 69"/>
                <a:gd name="T17" fmla="*/ 0 h 95"/>
                <a:gd name="T18" fmla="*/ 0 w 69"/>
                <a:gd name="T19" fmla="*/ 0 h 95"/>
                <a:gd name="T20" fmla="*/ 0 w 69"/>
                <a:gd name="T21" fmla="*/ 0 h 95"/>
                <a:gd name="T22" fmla="*/ 0 w 69"/>
                <a:gd name="T23" fmla="*/ 0 h 95"/>
                <a:gd name="T24" fmla="*/ 0 w 69"/>
                <a:gd name="T25" fmla="*/ 0 h 95"/>
                <a:gd name="T26" fmla="*/ 0 w 69"/>
                <a:gd name="T27" fmla="*/ 0 h 95"/>
                <a:gd name="T28" fmla="*/ 0 w 69"/>
                <a:gd name="T29" fmla="*/ 0 h 95"/>
                <a:gd name="T30" fmla="*/ 0 w 69"/>
                <a:gd name="T31" fmla="*/ 0 h 95"/>
                <a:gd name="T32" fmla="*/ 0 w 69"/>
                <a:gd name="T33" fmla="*/ 0 h 95"/>
                <a:gd name="T34" fmla="*/ 0 w 69"/>
                <a:gd name="T35" fmla="*/ 0 h 95"/>
                <a:gd name="T36" fmla="*/ 0 w 69"/>
                <a:gd name="T37" fmla="*/ 0 h 95"/>
                <a:gd name="T38" fmla="*/ 0 w 69"/>
                <a:gd name="T39" fmla="*/ 0 h 95"/>
                <a:gd name="T40" fmla="*/ 0 w 69"/>
                <a:gd name="T41" fmla="*/ 0 h 95"/>
                <a:gd name="T42" fmla="*/ 0 w 69"/>
                <a:gd name="T43" fmla="*/ 0 h 95"/>
                <a:gd name="T44" fmla="*/ 0 w 69"/>
                <a:gd name="T45" fmla="*/ 0 h 95"/>
                <a:gd name="T46" fmla="*/ 0 w 69"/>
                <a:gd name="T47" fmla="*/ 0 h 95"/>
                <a:gd name="T48" fmla="*/ 0 w 69"/>
                <a:gd name="T49" fmla="*/ 0 h 95"/>
                <a:gd name="T50" fmla="*/ 0 w 69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5"/>
                <a:gd name="T80" fmla="*/ 69 w 69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5">
                  <a:moveTo>
                    <a:pt x="0" y="91"/>
                  </a:moveTo>
                  <a:lnTo>
                    <a:pt x="5" y="93"/>
                  </a:lnTo>
                  <a:lnTo>
                    <a:pt x="10" y="94"/>
                  </a:lnTo>
                  <a:lnTo>
                    <a:pt x="16" y="95"/>
                  </a:lnTo>
                  <a:lnTo>
                    <a:pt x="22" y="95"/>
                  </a:lnTo>
                  <a:lnTo>
                    <a:pt x="26" y="95"/>
                  </a:lnTo>
                  <a:lnTo>
                    <a:pt x="31" y="94"/>
                  </a:lnTo>
                  <a:lnTo>
                    <a:pt x="36" y="93"/>
                  </a:lnTo>
                  <a:lnTo>
                    <a:pt x="40" y="91"/>
                  </a:lnTo>
                  <a:lnTo>
                    <a:pt x="48" y="87"/>
                  </a:lnTo>
                  <a:lnTo>
                    <a:pt x="54" y="81"/>
                  </a:lnTo>
                  <a:lnTo>
                    <a:pt x="60" y="74"/>
                  </a:lnTo>
                  <a:lnTo>
                    <a:pt x="64" y="65"/>
                  </a:lnTo>
                  <a:lnTo>
                    <a:pt x="67" y="56"/>
                  </a:lnTo>
                  <a:lnTo>
                    <a:pt x="69" y="47"/>
                  </a:lnTo>
                  <a:lnTo>
                    <a:pt x="69" y="38"/>
                  </a:lnTo>
                  <a:lnTo>
                    <a:pt x="67" y="29"/>
                  </a:lnTo>
                  <a:lnTo>
                    <a:pt x="65" y="25"/>
                  </a:lnTo>
                  <a:lnTo>
                    <a:pt x="63" y="21"/>
                  </a:lnTo>
                  <a:lnTo>
                    <a:pt x="60" y="16"/>
                  </a:lnTo>
                  <a:lnTo>
                    <a:pt x="57" y="12"/>
                  </a:lnTo>
                  <a:lnTo>
                    <a:pt x="54" y="9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0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35" name="Freeform 145"/>
            <p:cNvSpPr>
              <a:spLocks/>
            </p:cNvSpPr>
            <p:nvPr/>
          </p:nvSpPr>
          <p:spPr bwMode="auto">
            <a:xfrm>
              <a:off x="1868" y="1698"/>
              <a:ext cx="2" cy="3"/>
            </a:xfrm>
            <a:custGeom>
              <a:avLst/>
              <a:gdLst>
                <a:gd name="T0" fmla="*/ 0 w 69"/>
                <a:gd name="T1" fmla="*/ 0 h 95"/>
                <a:gd name="T2" fmla="*/ 0 w 69"/>
                <a:gd name="T3" fmla="*/ 0 h 95"/>
                <a:gd name="T4" fmla="*/ 0 w 69"/>
                <a:gd name="T5" fmla="*/ 0 h 95"/>
                <a:gd name="T6" fmla="*/ 0 w 69"/>
                <a:gd name="T7" fmla="*/ 0 h 95"/>
                <a:gd name="T8" fmla="*/ 0 w 69"/>
                <a:gd name="T9" fmla="*/ 0 h 95"/>
                <a:gd name="T10" fmla="*/ 0 w 69"/>
                <a:gd name="T11" fmla="*/ 0 h 95"/>
                <a:gd name="T12" fmla="*/ 0 w 69"/>
                <a:gd name="T13" fmla="*/ 0 h 95"/>
                <a:gd name="T14" fmla="*/ 0 w 69"/>
                <a:gd name="T15" fmla="*/ 0 h 95"/>
                <a:gd name="T16" fmla="*/ 0 w 69"/>
                <a:gd name="T17" fmla="*/ 0 h 95"/>
                <a:gd name="T18" fmla="*/ 0 w 69"/>
                <a:gd name="T19" fmla="*/ 0 h 95"/>
                <a:gd name="T20" fmla="*/ 0 w 69"/>
                <a:gd name="T21" fmla="*/ 0 h 95"/>
                <a:gd name="T22" fmla="*/ 0 w 69"/>
                <a:gd name="T23" fmla="*/ 0 h 95"/>
                <a:gd name="T24" fmla="*/ 0 w 69"/>
                <a:gd name="T25" fmla="*/ 0 h 95"/>
                <a:gd name="T26" fmla="*/ 0 w 69"/>
                <a:gd name="T27" fmla="*/ 0 h 95"/>
                <a:gd name="T28" fmla="*/ 0 w 69"/>
                <a:gd name="T29" fmla="*/ 0 h 95"/>
                <a:gd name="T30" fmla="*/ 0 w 69"/>
                <a:gd name="T31" fmla="*/ 0 h 95"/>
                <a:gd name="T32" fmla="*/ 0 w 69"/>
                <a:gd name="T33" fmla="*/ 0 h 95"/>
                <a:gd name="T34" fmla="*/ 0 w 69"/>
                <a:gd name="T35" fmla="*/ 0 h 95"/>
                <a:gd name="T36" fmla="*/ 0 w 69"/>
                <a:gd name="T37" fmla="*/ 0 h 95"/>
                <a:gd name="T38" fmla="*/ 0 w 69"/>
                <a:gd name="T39" fmla="*/ 0 h 95"/>
                <a:gd name="T40" fmla="*/ 0 w 69"/>
                <a:gd name="T41" fmla="*/ 0 h 95"/>
                <a:gd name="T42" fmla="*/ 0 w 69"/>
                <a:gd name="T43" fmla="*/ 0 h 95"/>
                <a:gd name="T44" fmla="*/ 0 w 69"/>
                <a:gd name="T45" fmla="*/ 0 h 95"/>
                <a:gd name="T46" fmla="*/ 0 w 69"/>
                <a:gd name="T47" fmla="*/ 0 h 95"/>
                <a:gd name="T48" fmla="*/ 0 w 69"/>
                <a:gd name="T49" fmla="*/ 0 h 95"/>
                <a:gd name="T50" fmla="*/ 0 w 69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5"/>
                <a:gd name="T80" fmla="*/ 69 w 69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5">
                  <a:moveTo>
                    <a:pt x="69" y="4"/>
                  </a:moveTo>
                  <a:lnTo>
                    <a:pt x="64" y="2"/>
                  </a:lnTo>
                  <a:lnTo>
                    <a:pt x="58" y="1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4" y="30"/>
                  </a:lnTo>
                  <a:lnTo>
                    <a:pt x="1" y="39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4"/>
                  </a:lnTo>
                  <a:lnTo>
                    <a:pt x="8" y="79"/>
                  </a:lnTo>
                  <a:lnTo>
                    <a:pt x="11" y="83"/>
                  </a:lnTo>
                  <a:lnTo>
                    <a:pt x="15" y="86"/>
                  </a:lnTo>
                  <a:lnTo>
                    <a:pt x="19" y="90"/>
                  </a:lnTo>
                  <a:lnTo>
                    <a:pt x="25" y="92"/>
                  </a:lnTo>
                  <a:lnTo>
                    <a:pt x="30" y="95"/>
                  </a:lnTo>
                  <a:lnTo>
                    <a:pt x="69" y="4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36" name="Freeform 146"/>
            <p:cNvSpPr>
              <a:spLocks/>
            </p:cNvSpPr>
            <p:nvPr/>
          </p:nvSpPr>
          <p:spPr bwMode="auto">
            <a:xfrm>
              <a:off x="1868" y="1700"/>
              <a:ext cx="62" cy="28"/>
            </a:xfrm>
            <a:custGeom>
              <a:avLst/>
              <a:gdLst>
                <a:gd name="T0" fmla="*/ 0 w 1939"/>
                <a:gd name="T1" fmla="*/ 0 h 932"/>
                <a:gd name="T2" fmla="*/ 0 w 1939"/>
                <a:gd name="T3" fmla="*/ 0 h 932"/>
                <a:gd name="T4" fmla="*/ 0 w 1939"/>
                <a:gd name="T5" fmla="*/ 0 h 932"/>
                <a:gd name="T6" fmla="*/ 0 w 1939"/>
                <a:gd name="T7" fmla="*/ 0 h 932"/>
                <a:gd name="T8" fmla="*/ 0 w 1939"/>
                <a:gd name="T9" fmla="*/ 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9"/>
                <a:gd name="T16" fmla="*/ 0 h 932"/>
                <a:gd name="T17" fmla="*/ 1939 w 1939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9" h="932">
                  <a:moveTo>
                    <a:pt x="1939" y="841"/>
                  </a:moveTo>
                  <a:lnTo>
                    <a:pt x="39" y="0"/>
                  </a:lnTo>
                  <a:lnTo>
                    <a:pt x="0" y="91"/>
                  </a:lnTo>
                  <a:lnTo>
                    <a:pt x="1900" y="932"/>
                  </a:lnTo>
                  <a:lnTo>
                    <a:pt x="1939" y="841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37" name="Freeform 147"/>
            <p:cNvSpPr>
              <a:spLocks/>
            </p:cNvSpPr>
            <p:nvPr/>
          </p:nvSpPr>
          <p:spPr bwMode="auto">
            <a:xfrm>
              <a:off x="1928" y="1724"/>
              <a:ext cx="3" cy="4"/>
            </a:xfrm>
            <a:custGeom>
              <a:avLst/>
              <a:gdLst>
                <a:gd name="T0" fmla="*/ 0 w 69"/>
                <a:gd name="T1" fmla="*/ 0 h 96"/>
                <a:gd name="T2" fmla="*/ 0 w 69"/>
                <a:gd name="T3" fmla="*/ 0 h 96"/>
                <a:gd name="T4" fmla="*/ 0 w 69"/>
                <a:gd name="T5" fmla="*/ 0 h 96"/>
                <a:gd name="T6" fmla="*/ 0 w 69"/>
                <a:gd name="T7" fmla="*/ 0 h 96"/>
                <a:gd name="T8" fmla="*/ 0 w 69"/>
                <a:gd name="T9" fmla="*/ 0 h 96"/>
                <a:gd name="T10" fmla="*/ 0 w 69"/>
                <a:gd name="T11" fmla="*/ 0 h 96"/>
                <a:gd name="T12" fmla="*/ 0 w 69"/>
                <a:gd name="T13" fmla="*/ 0 h 96"/>
                <a:gd name="T14" fmla="*/ 0 w 69"/>
                <a:gd name="T15" fmla="*/ 0 h 96"/>
                <a:gd name="T16" fmla="*/ 0 w 69"/>
                <a:gd name="T17" fmla="*/ 0 h 96"/>
                <a:gd name="T18" fmla="*/ 0 w 69"/>
                <a:gd name="T19" fmla="*/ 0 h 96"/>
                <a:gd name="T20" fmla="*/ 0 w 69"/>
                <a:gd name="T21" fmla="*/ 0 h 96"/>
                <a:gd name="T22" fmla="*/ 0 w 69"/>
                <a:gd name="T23" fmla="*/ 0 h 96"/>
                <a:gd name="T24" fmla="*/ 0 w 69"/>
                <a:gd name="T25" fmla="*/ 0 h 96"/>
                <a:gd name="T26" fmla="*/ 0 w 69"/>
                <a:gd name="T27" fmla="*/ 0 h 96"/>
                <a:gd name="T28" fmla="*/ 0 w 69"/>
                <a:gd name="T29" fmla="*/ 0 h 96"/>
                <a:gd name="T30" fmla="*/ 0 w 69"/>
                <a:gd name="T31" fmla="*/ 0 h 96"/>
                <a:gd name="T32" fmla="*/ 0 w 69"/>
                <a:gd name="T33" fmla="*/ 0 h 96"/>
                <a:gd name="T34" fmla="*/ 0 w 69"/>
                <a:gd name="T35" fmla="*/ 0 h 96"/>
                <a:gd name="T36" fmla="*/ 0 w 69"/>
                <a:gd name="T37" fmla="*/ 0 h 96"/>
                <a:gd name="T38" fmla="*/ 0 w 69"/>
                <a:gd name="T39" fmla="*/ 0 h 96"/>
                <a:gd name="T40" fmla="*/ 0 w 69"/>
                <a:gd name="T41" fmla="*/ 0 h 96"/>
                <a:gd name="T42" fmla="*/ 0 w 69"/>
                <a:gd name="T43" fmla="*/ 0 h 96"/>
                <a:gd name="T44" fmla="*/ 0 w 69"/>
                <a:gd name="T45" fmla="*/ 0 h 96"/>
                <a:gd name="T46" fmla="*/ 0 w 69"/>
                <a:gd name="T47" fmla="*/ 0 h 96"/>
                <a:gd name="T48" fmla="*/ 0 w 69"/>
                <a:gd name="T49" fmla="*/ 0 h 96"/>
                <a:gd name="T50" fmla="*/ 0 w 69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6"/>
                <a:gd name="T80" fmla="*/ 69 w 69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6">
                  <a:moveTo>
                    <a:pt x="0" y="91"/>
                  </a:moveTo>
                  <a:lnTo>
                    <a:pt x="5" y="93"/>
                  </a:lnTo>
                  <a:lnTo>
                    <a:pt x="10" y="94"/>
                  </a:lnTo>
                  <a:lnTo>
                    <a:pt x="16" y="95"/>
                  </a:lnTo>
                  <a:lnTo>
                    <a:pt x="21" y="96"/>
                  </a:lnTo>
                  <a:lnTo>
                    <a:pt x="26" y="95"/>
                  </a:lnTo>
                  <a:lnTo>
                    <a:pt x="30" y="95"/>
                  </a:lnTo>
                  <a:lnTo>
                    <a:pt x="35" y="93"/>
                  </a:lnTo>
                  <a:lnTo>
                    <a:pt x="39" y="92"/>
                  </a:lnTo>
                  <a:lnTo>
                    <a:pt x="47" y="87"/>
                  </a:lnTo>
                  <a:lnTo>
                    <a:pt x="54" y="81"/>
                  </a:lnTo>
                  <a:lnTo>
                    <a:pt x="59" y="74"/>
                  </a:lnTo>
                  <a:lnTo>
                    <a:pt x="65" y="65"/>
                  </a:lnTo>
                  <a:lnTo>
                    <a:pt x="67" y="56"/>
                  </a:lnTo>
                  <a:lnTo>
                    <a:pt x="69" y="47"/>
                  </a:lnTo>
                  <a:lnTo>
                    <a:pt x="69" y="38"/>
                  </a:lnTo>
                  <a:lnTo>
                    <a:pt x="67" y="30"/>
                  </a:lnTo>
                  <a:lnTo>
                    <a:pt x="65" y="25"/>
                  </a:lnTo>
                  <a:lnTo>
                    <a:pt x="63" y="21"/>
                  </a:lnTo>
                  <a:lnTo>
                    <a:pt x="59" y="16"/>
                  </a:lnTo>
                  <a:lnTo>
                    <a:pt x="56" y="12"/>
                  </a:lnTo>
                  <a:lnTo>
                    <a:pt x="53" y="9"/>
                  </a:lnTo>
                  <a:lnTo>
                    <a:pt x="49" y="6"/>
                  </a:lnTo>
                  <a:lnTo>
                    <a:pt x="44" y="3"/>
                  </a:lnTo>
                  <a:lnTo>
                    <a:pt x="39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38" name="Freeform 148"/>
            <p:cNvSpPr>
              <a:spLocks/>
            </p:cNvSpPr>
            <p:nvPr/>
          </p:nvSpPr>
          <p:spPr bwMode="auto">
            <a:xfrm>
              <a:off x="1972" y="1656"/>
              <a:ext cx="3" cy="3"/>
            </a:xfrm>
            <a:custGeom>
              <a:avLst/>
              <a:gdLst>
                <a:gd name="T0" fmla="*/ 0 w 69"/>
                <a:gd name="T1" fmla="*/ 0 h 96"/>
                <a:gd name="T2" fmla="*/ 0 w 69"/>
                <a:gd name="T3" fmla="*/ 0 h 96"/>
                <a:gd name="T4" fmla="*/ 0 w 69"/>
                <a:gd name="T5" fmla="*/ 0 h 96"/>
                <a:gd name="T6" fmla="*/ 0 w 69"/>
                <a:gd name="T7" fmla="*/ 0 h 96"/>
                <a:gd name="T8" fmla="*/ 0 w 69"/>
                <a:gd name="T9" fmla="*/ 0 h 96"/>
                <a:gd name="T10" fmla="*/ 0 w 69"/>
                <a:gd name="T11" fmla="*/ 0 h 96"/>
                <a:gd name="T12" fmla="*/ 0 w 69"/>
                <a:gd name="T13" fmla="*/ 0 h 96"/>
                <a:gd name="T14" fmla="*/ 0 w 69"/>
                <a:gd name="T15" fmla="*/ 0 h 96"/>
                <a:gd name="T16" fmla="*/ 0 w 69"/>
                <a:gd name="T17" fmla="*/ 0 h 96"/>
                <a:gd name="T18" fmla="*/ 0 w 69"/>
                <a:gd name="T19" fmla="*/ 0 h 96"/>
                <a:gd name="T20" fmla="*/ 0 w 69"/>
                <a:gd name="T21" fmla="*/ 0 h 96"/>
                <a:gd name="T22" fmla="*/ 0 w 69"/>
                <a:gd name="T23" fmla="*/ 0 h 96"/>
                <a:gd name="T24" fmla="*/ 0 w 69"/>
                <a:gd name="T25" fmla="*/ 0 h 96"/>
                <a:gd name="T26" fmla="*/ 0 w 69"/>
                <a:gd name="T27" fmla="*/ 0 h 96"/>
                <a:gd name="T28" fmla="*/ 0 w 69"/>
                <a:gd name="T29" fmla="*/ 0 h 96"/>
                <a:gd name="T30" fmla="*/ 0 w 69"/>
                <a:gd name="T31" fmla="*/ 0 h 96"/>
                <a:gd name="T32" fmla="*/ 0 w 69"/>
                <a:gd name="T33" fmla="*/ 0 h 96"/>
                <a:gd name="T34" fmla="*/ 0 w 69"/>
                <a:gd name="T35" fmla="*/ 0 h 96"/>
                <a:gd name="T36" fmla="*/ 0 w 69"/>
                <a:gd name="T37" fmla="*/ 0 h 96"/>
                <a:gd name="T38" fmla="*/ 0 w 69"/>
                <a:gd name="T39" fmla="*/ 0 h 96"/>
                <a:gd name="T40" fmla="*/ 0 w 69"/>
                <a:gd name="T41" fmla="*/ 0 h 96"/>
                <a:gd name="T42" fmla="*/ 0 w 69"/>
                <a:gd name="T43" fmla="*/ 0 h 96"/>
                <a:gd name="T44" fmla="*/ 0 w 69"/>
                <a:gd name="T45" fmla="*/ 0 h 96"/>
                <a:gd name="T46" fmla="*/ 0 w 69"/>
                <a:gd name="T47" fmla="*/ 0 h 96"/>
                <a:gd name="T48" fmla="*/ 0 w 69"/>
                <a:gd name="T49" fmla="*/ 0 h 96"/>
                <a:gd name="T50" fmla="*/ 0 w 69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6"/>
                <a:gd name="T80" fmla="*/ 69 w 69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6">
                  <a:moveTo>
                    <a:pt x="69" y="5"/>
                  </a:moveTo>
                  <a:lnTo>
                    <a:pt x="64" y="3"/>
                  </a:lnTo>
                  <a:lnTo>
                    <a:pt x="58" y="1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2" y="1"/>
                  </a:lnTo>
                  <a:lnTo>
                    <a:pt x="37" y="1"/>
                  </a:lnTo>
                  <a:lnTo>
                    <a:pt x="33" y="3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4" y="15"/>
                  </a:lnTo>
                  <a:lnTo>
                    <a:pt x="8" y="23"/>
                  </a:lnTo>
                  <a:lnTo>
                    <a:pt x="4" y="31"/>
                  </a:lnTo>
                  <a:lnTo>
                    <a:pt x="1" y="39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3" y="72"/>
                  </a:lnTo>
                  <a:lnTo>
                    <a:pt x="6" y="76"/>
                  </a:lnTo>
                  <a:lnTo>
                    <a:pt x="8" y="80"/>
                  </a:lnTo>
                  <a:lnTo>
                    <a:pt x="11" y="83"/>
                  </a:lnTo>
                  <a:lnTo>
                    <a:pt x="15" y="87"/>
                  </a:lnTo>
                  <a:lnTo>
                    <a:pt x="19" y="90"/>
                  </a:lnTo>
                  <a:lnTo>
                    <a:pt x="24" y="93"/>
                  </a:lnTo>
                  <a:lnTo>
                    <a:pt x="29" y="96"/>
                  </a:lnTo>
                  <a:lnTo>
                    <a:pt x="69" y="5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39" name="Freeform 149"/>
            <p:cNvSpPr>
              <a:spLocks/>
            </p:cNvSpPr>
            <p:nvPr/>
          </p:nvSpPr>
          <p:spPr bwMode="auto">
            <a:xfrm>
              <a:off x="1973" y="1656"/>
              <a:ext cx="60" cy="29"/>
            </a:xfrm>
            <a:custGeom>
              <a:avLst/>
              <a:gdLst>
                <a:gd name="T0" fmla="*/ 0 w 1911"/>
                <a:gd name="T1" fmla="*/ 0 h 919"/>
                <a:gd name="T2" fmla="*/ 0 w 1911"/>
                <a:gd name="T3" fmla="*/ 0 h 919"/>
                <a:gd name="T4" fmla="*/ 0 w 1911"/>
                <a:gd name="T5" fmla="*/ 0 h 919"/>
                <a:gd name="T6" fmla="*/ 0 w 1911"/>
                <a:gd name="T7" fmla="*/ 0 h 919"/>
                <a:gd name="T8" fmla="*/ 0 w 1911"/>
                <a:gd name="T9" fmla="*/ 0 h 9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1"/>
                <a:gd name="T16" fmla="*/ 0 h 919"/>
                <a:gd name="T17" fmla="*/ 1911 w 1911"/>
                <a:gd name="T18" fmla="*/ 919 h 9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1" h="919">
                  <a:moveTo>
                    <a:pt x="1911" y="828"/>
                  </a:moveTo>
                  <a:lnTo>
                    <a:pt x="40" y="0"/>
                  </a:lnTo>
                  <a:lnTo>
                    <a:pt x="0" y="91"/>
                  </a:lnTo>
                  <a:lnTo>
                    <a:pt x="1872" y="919"/>
                  </a:lnTo>
                  <a:lnTo>
                    <a:pt x="1911" y="828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40" name="Freeform 150"/>
            <p:cNvSpPr>
              <a:spLocks/>
            </p:cNvSpPr>
            <p:nvPr/>
          </p:nvSpPr>
          <p:spPr bwMode="auto">
            <a:xfrm>
              <a:off x="2032" y="1682"/>
              <a:ext cx="3" cy="3"/>
            </a:xfrm>
            <a:custGeom>
              <a:avLst/>
              <a:gdLst>
                <a:gd name="T0" fmla="*/ 0 w 69"/>
                <a:gd name="T1" fmla="*/ 0 h 96"/>
                <a:gd name="T2" fmla="*/ 0 w 69"/>
                <a:gd name="T3" fmla="*/ 0 h 96"/>
                <a:gd name="T4" fmla="*/ 0 w 69"/>
                <a:gd name="T5" fmla="*/ 0 h 96"/>
                <a:gd name="T6" fmla="*/ 0 w 69"/>
                <a:gd name="T7" fmla="*/ 0 h 96"/>
                <a:gd name="T8" fmla="*/ 0 w 69"/>
                <a:gd name="T9" fmla="*/ 0 h 96"/>
                <a:gd name="T10" fmla="*/ 0 w 69"/>
                <a:gd name="T11" fmla="*/ 0 h 96"/>
                <a:gd name="T12" fmla="*/ 0 w 69"/>
                <a:gd name="T13" fmla="*/ 0 h 96"/>
                <a:gd name="T14" fmla="*/ 0 w 69"/>
                <a:gd name="T15" fmla="*/ 0 h 96"/>
                <a:gd name="T16" fmla="*/ 0 w 69"/>
                <a:gd name="T17" fmla="*/ 0 h 96"/>
                <a:gd name="T18" fmla="*/ 0 w 69"/>
                <a:gd name="T19" fmla="*/ 0 h 96"/>
                <a:gd name="T20" fmla="*/ 0 w 69"/>
                <a:gd name="T21" fmla="*/ 0 h 96"/>
                <a:gd name="T22" fmla="*/ 0 w 69"/>
                <a:gd name="T23" fmla="*/ 0 h 96"/>
                <a:gd name="T24" fmla="*/ 0 w 69"/>
                <a:gd name="T25" fmla="*/ 0 h 96"/>
                <a:gd name="T26" fmla="*/ 0 w 69"/>
                <a:gd name="T27" fmla="*/ 0 h 96"/>
                <a:gd name="T28" fmla="*/ 0 w 69"/>
                <a:gd name="T29" fmla="*/ 0 h 96"/>
                <a:gd name="T30" fmla="*/ 0 w 69"/>
                <a:gd name="T31" fmla="*/ 0 h 96"/>
                <a:gd name="T32" fmla="*/ 0 w 69"/>
                <a:gd name="T33" fmla="*/ 0 h 96"/>
                <a:gd name="T34" fmla="*/ 0 w 69"/>
                <a:gd name="T35" fmla="*/ 0 h 96"/>
                <a:gd name="T36" fmla="*/ 0 w 69"/>
                <a:gd name="T37" fmla="*/ 0 h 96"/>
                <a:gd name="T38" fmla="*/ 0 w 69"/>
                <a:gd name="T39" fmla="*/ 0 h 96"/>
                <a:gd name="T40" fmla="*/ 0 w 69"/>
                <a:gd name="T41" fmla="*/ 0 h 96"/>
                <a:gd name="T42" fmla="*/ 0 w 69"/>
                <a:gd name="T43" fmla="*/ 0 h 96"/>
                <a:gd name="T44" fmla="*/ 0 w 69"/>
                <a:gd name="T45" fmla="*/ 0 h 96"/>
                <a:gd name="T46" fmla="*/ 0 w 69"/>
                <a:gd name="T47" fmla="*/ 0 h 96"/>
                <a:gd name="T48" fmla="*/ 0 w 69"/>
                <a:gd name="T49" fmla="*/ 0 h 96"/>
                <a:gd name="T50" fmla="*/ 0 w 69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6"/>
                <a:gd name="T80" fmla="*/ 69 w 69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6">
                  <a:moveTo>
                    <a:pt x="0" y="91"/>
                  </a:moveTo>
                  <a:lnTo>
                    <a:pt x="5" y="93"/>
                  </a:lnTo>
                  <a:lnTo>
                    <a:pt x="11" y="95"/>
                  </a:lnTo>
                  <a:lnTo>
                    <a:pt x="16" y="96"/>
                  </a:lnTo>
                  <a:lnTo>
                    <a:pt x="21" y="96"/>
                  </a:lnTo>
                  <a:lnTo>
                    <a:pt x="26" y="96"/>
                  </a:lnTo>
                  <a:lnTo>
                    <a:pt x="30" y="95"/>
                  </a:lnTo>
                  <a:lnTo>
                    <a:pt x="35" y="94"/>
                  </a:lnTo>
                  <a:lnTo>
                    <a:pt x="39" y="92"/>
                  </a:lnTo>
                  <a:lnTo>
                    <a:pt x="47" y="87"/>
                  </a:lnTo>
                  <a:lnTo>
                    <a:pt x="55" y="82"/>
                  </a:lnTo>
                  <a:lnTo>
                    <a:pt x="60" y="73"/>
                  </a:lnTo>
                  <a:lnTo>
                    <a:pt x="65" y="65"/>
                  </a:lnTo>
                  <a:lnTo>
                    <a:pt x="68" y="57"/>
                  </a:lnTo>
                  <a:lnTo>
                    <a:pt x="69" y="48"/>
                  </a:lnTo>
                  <a:lnTo>
                    <a:pt x="69" y="39"/>
                  </a:lnTo>
                  <a:lnTo>
                    <a:pt x="67" y="30"/>
                  </a:lnTo>
                  <a:lnTo>
                    <a:pt x="65" y="26"/>
                  </a:lnTo>
                  <a:lnTo>
                    <a:pt x="63" y="21"/>
                  </a:lnTo>
                  <a:lnTo>
                    <a:pt x="61" y="17"/>
                  </a:lnTo>
                  <a:lnTo>
                    <a:pt x="58" y="13"/>
                  </a:lnTo>
                  <a:lnTo>
                    <a:pt x="54" y="9"/>
                  </a:lnTo>
                  <a:lnTo>
                    <a:pt x="50" y="6"/>
                  </a:lnTo>
                  <a:lnTo>
                    <a:pt x="44" y="3"/>
                  </a:lnTo>
                  <a:lnTo>
                    <a:pt x="39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41" name="Freeform 151"/>
            <p:cNvSpPr>
              <a:spLocks/>
            </p:cNvSpPr>
            <p:nvPr/>
          </p:nvSpPr>
          <p:spPr bwMode="auto">
            <a:xfrm>
              <a:off x="2079" y="1613"/>
              <a:ext cx="1" cy="2"/>
            </a:xfrm>
            <a:custGeom>
              <a:avLst/>
              <a:gdLst>
                <a:gd name="T0" fmla="*/ 0 w 69"/>
                <a:gd name="T1" fmla="*/ 0 h 96"/>
                <a:gd name="T2" fmla="*/ 0 w 69"/>
                <a:gd name="T3" fmla="*/ 0 h 96"/>
                <a:gd name="T4" fmla="*/ 0 w 69"/>
                <a:gd name="T5" fmla="*/ 0 h 96"/>
                <a:gd name="T6" fmla="*/ 0 w 69"/>
                <a:gd name="T7" fmla="*/ 0 h 96"/>
                <a:gd name="T8" fmla="*/ 0 w 69"/>
                <a:gd name="T9" fmla="*/ 0 h 96"/>
                <a:gd name="T10" fmla="*/ 0 w 69"/>
                <a:gd name="T11" fmla="*/ 0 h 96"/>
                <a:gd name="T12" fmla="*/ 0 w 69"/>
                <a:gd name="T13" fmla="*/ 0 h 96"/>
                <a:gd name="T14" fmla="*/ 0 w 69"/>
                <a:gd name="T15" fmla="*/ 0 h 96"/>
                <a:gd name="T16" fmla="*/ 0 w 69"/>
                <a:gd name="T17" fmla="*/ 0 h 96"/>
                <a:gd name="T18" fmla="*/ 0 w 69"/>
                <a:gd name="T19" fmla="*/ 0 h 96"/>
                <a:gd name="T20" fmla="*/ 0 w 69"/>
                <a:gd name="T21" fmla="*/ 0 h 96"/>
                <a:gd name="T22" fmla="*/ 0 w 69"/>
                <a:gd name="T23" fmla="*/ 0 h 96"/>
                <a:gd name="T24" fmla="*/ 0 w 69"/>
                <a:gd name="T25" fmla="*/ 0 h 96"/>
                <a:gd name="T26" fmla="*/ 0 w 69"/>
                <a:gd name="T27" fmla="*/ 0 h 96"/>
                <a:gd name="T28" fmla="*/ 0 w 69"/>
                <a:gd name="T29" fmla="*/ 0 h 96"/>
                <a:gd name="T30" fmla="*/ 0 w 69"/>
                <a:gd name="T31" fmla="*/ 0 h 96"/>
                <a:gd name="T32" fmla="*/ 0 w 69"/>
                <a:gd name="T33" fmla="*/ 0 h 96"/>
                <a:gd name="T34" fmla="*/ 0 w 69"/>
                <a:gd name="T35" fmla="*/ 0 h 96"/>
                <a:gd name="T36" fmla="*/ 0 w 69"/>
                <a:gd name="T37" fmla="*/ 0 h 96"/>
                <a:gd name="T38" fmla="*/ 0 w 69"/>
                <a:gd name="T39" fmla="*/ 0 h 96"/>
                <a:gd name="T40" fmla="*/ 0 w 69"/>
                <a:gd name="T41" fmla="*/ 0 h 96"/>
                <a:gd name="T42" fmla="*/ 0 w 69"/>
                <a:gd name="T43" fmla="*/ 0 h 96"/>
                <a:gd name="T44" fmla="*/ 0 w 69"/>
                <a:gd name="T45" fmla="*/ 0 h 96"/>
                <a:gd name="T46" fmla="*/ 0 w 69"/>
                <a:gd name="T47" fmla="*/ 0 h 96"/>
                <a:gd name="T48" fmla="*/ 0 w 69"/>
                <a:gd name="T49" fmla="*/ 0 h 96"/>
                <a:gd name="T50" fmla="*/ 0 w 69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6"/>
                <a:gd name="T80" fmla="*/ 69 w 69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6">
                  <a:moveTo>
                    <a:pt x="69" y="5"/>
                  </a:moveTo>
                  <a:lnTo>
                    <a:pt x="64" y="3"/>
                  </a:lnTo>
                  <a:lnTo>
                    <a:pt x="58" y="1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4" y="15"/>
                  </a:lnTo>
                  <a:lnTo>
                    <a:pt x="9" y="22"/>
                  </a:lnTo>
                  <a:lnTo>
                    <a:pt x="4" y="30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4" y="71"/>
                  </a:lnTo>
                  <a:lnTo>
                    <a:pt x="6" y="75"/>
                  </a:lnTo>
                  <a:lnTo>
                    <a:pt x="8" y="79"/>
                  </a:lnTo>
                  <a:lnTo>
                    <a:pt x="11" y="82"/>
                  </a:lnTo>
                  <a:lnTo>
                    <a:pt x="15" y="86"/>
                  </a:lnTo>
                  <a:lnTo>
                    <a:pt x="19" y="89"/>
                  </a:lnTo>
                  <a:lnTo>
                    <a:pt x="24" y="92"/>
                  </a:lnTo>
                  <a:lnTo>
                    <a:pt x="29" y="96"/>
                  </a:lnTo>
                  <a:lnTo>
                    <a:pt x="69" y="5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42" name="Freeform 152"/>
            <p:cNvSpPr>
              <a:spLocks/>
            </p:cNvSpPr>
            <p:nvPr/>
          </p:nvSpPr>
          <p:spPr bwMode="auto">
            <a:xfrm>
              <a:off x="2079" y="1613"/>
              <a:ext cx="59" cy="28"/>
            </a:xfrm>
            <a:custGeom>
              <a:avLst/>
              <a:gdLst>
                <a:gd name="T0" fmla="*/ 0 w 1903"/>
                <a:gd name="T1" fmla="*/ 0 h 915"/>
                <a:gd name="T2" fmla="*/ 0 w 1903"/>
                <a:gd name="T3" fmla="*/ 0 h 915"/>
                <a:gd name="T4" fmla="*/ 0 w 1903"/>
                <a:gd name="T5" fmla="*/ 0 h 915"/>
                <a:gd name="T6" fmla="*/ 0 w 1903"/>
                <a:gd name="T7" fmla="*/ 0 h 915"/>
                <a:gd name="T8" fmla="*/ 0 w 1903"/>
                <a:gd name="T9" fmla="*/ 0 h 9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3"/>
                <a:gd name="T16" fmla="*/ 0 h 915"/>
                <a:gd name="T17" fmla="*/ 1903 w 1903"/>
                <a:gd name="T18" fmla="*/ 915 h 9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3" h="915">
                  <a:moveTo>
                    <a:pt x="1903" y="825"/>
                  </a:moveTo>
                  <a:lnTo>
                    <a:pt x="40" y="0"/>
                  </a:lnTo>
                  <a:lnTo>
                    <a:pt x="0" y="91"/>
                  </a:lnTo>
                  <a:lnTo>
                    <a:pt x="1864" y="915"/>
                  </a:lnTo>
                  <a:lnTo>
                    <a:pt x="1903" y="825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43" name="Freeform 153"/>
            <p:cNvSpPr>
              <a:spLocks/>
            </p:cNvSpPr>
            <p:nvPr/>
          </p:nvSpPr>
          <p:spPr bwMode="auto">
            <a:xfrm>
              <a:off x="2137" y="1639"/>
              <a:ext cx="2" cy="2"/>
            </a:xfrm>
            <a:custGeom>
              <a:avLst/>
              <a:gdLst>
                <a:gd name="T0" fmla="*/ 0 w 70"/>
                <a:gd name="T1" fmla="*/ 0 h 95"/>
                <a:gd name="T2" fmla="*/ 0 w 70"/>
                <a:gd name="T3" fmla="*/ 0 h 95"/>
                <a:gd name="T4" fmla="*/ 0 w 70"/>
                <a:gd name="T5" fmla="*/ 0 h 95"/>
                <a:gd name="T6" fmla="*/ 0 w 70"/>
                <a:gd name="T7" fmla="*/ 0 h 95"/>
                <a:gd name="T8" fmla="*/ 0 w 70"/>
                <a:gd name="T9" fmla="*/ 0 h 95"/>
                <a:gd name="T10" fmla="*/ 0 w 70"/>
                <a:gd name="T11" fmla="*/ 0 h 95"/>
                <a:gd name="T12" fmla="*/ 0 w 70"/>
                <a:gd name="T13" fmla="*/ 0 h 95"/>
                <a:gd name="T14" fmla="*/ 0 w 70"/>
                <a:gd name="T15" fmla="*/ 0 h 95"/>
                <a:gd name="T16" fmla="*/ 0 w 70"/>
                <a:gd name="T17" fmla="*/ 0 h 95"/>
                <a:gd name="T18" fmla="*/ 0 w 70"/>
                <a:gd name="T19" fmla="*/ 0 h 95"/>
                <a:gd name="T20" fmla="*/ 0 w 70"/>
                <a:gd name="T21" fmla="*/ 0 h 95"/>
                <a:gd name="T22" fmla="*/ 0 w 70"/>
                <a:gd name="T23" fmla="*/ 0 h 95"/>
                <a:gd name="T24" fmla="*/ 0 w 70"/>
                <a:gd name="T25" fmla="*/ 0 h 95"/>
                <a:gd name="T26" fmla="*/ 0 w 70"/>
                <a:gd name="T27" fmla="*/ 0 h 95"/>
                <a:gd name="T28" fmla="*/ 0 w 70"/>
                <a:gd name="T29" fmla="*/ 0 h 95"/>
                <a:gd name="T30" fmla="*/ 0 w 70"/>
                <a:gd name="T31" fmla="*/ 0 h 95"/>
                <a:gd name="T32" fmla="*/ 0 w 70"/>
                <a:gd name="T33" fmla="*/ 0 h 95"/>
                <a:gd name="T34" fmla="*/ 0 w 70"/>
                <a:gd name="T35" fmla="*/ 0 h 95"/>
                <a:gd name="T36" fmla="*/ 0 w 70"/>
                <a:gd name="T37" fmla="*/ 0 h 95"/>
                <a:gd name="T38" fmla="*/ 0 w 70"/>
                <a:gd name="T39" fmla="*/ 0 h 95"/>
                <a:gd name="T40" fmla="*/ 0 w 70"/>
                <a:gd name="T41" fmla="*/ 0 h 95"/>
                <a:gd name="T42" fmla="*/ 0 w 70"/>
                <a:gd name="T43" fmla="*/ 0 h 95"/>
                <a:gd name="T44" fmla="*/ 0 w 70"/>
                <a:gd name="T45" fmla="*/ 0 h 95"/>
                <a:gd name="T46" fmla="*/ 0 w 70"/>
                <a:gd name="T47" fmla="*/ 0 h 95"/>
                <a:gd name="T48" fmla="*/ 0 w 70"/>
                <a:gd name="T49" fmla="*/ 0 h 95"/>
                <a:gd name="T50" fmla="*/ 0 w 70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5"/>
                <a:gd name="T80" fmla="*/ 70 w 70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5">
                  <a:moveTo>
                    <a:pt x="0" y="90"/>
                  </a:moveTo>
                  <a:lnTo>
                    <a:pt x="6" y="92"/>
                  </a:lnTo>
                  <a:lnTo>
                    <a:pt x="11" y="94"/>
                  </a:lnTo>
                  <a:lnTo>
                    <a:pt x="16" y="95"/>
                  </a:lnTo>
                  <a:lnTo>
                    <a:pt x="21" y="95"/>
                  </a:lnTo>
                  <a:lnTo>
                    <a:pt x="26" y="95"/>
                  </a:lnTo>
                  <a:lnTo>
                    <a:pt x="31" y="94"/>
                  </a:lnTo>
                  <a:lnTo>
                    <a:pt x="35" y="93"/>
                  </a:lnTo>
                  <a:lnTo>
                    <a:pt x="40" y="91"/>
                  </a:lnTo>
                  <a:lnTo>
                    <a:pt x="48" y="86"/>
                  </a:lnTo>
                  <a:lnTo>
                    <a:pt x="55" y="80"/>
                  </a:lnTo>
                  <a:lnTo>
                    <a:pt x="61" y="73"/>
                  </a:lnTo>
                  <a:lnTo>
                    <a:pt x="65" y="65"/>
                  </a:lnTo>
                  <a:lnTo>
                    <a:pt x="68" y="57"/>
                  </a:lnTo>
                  <a:lnTo>
                    <a:pt x="70" y="47"/>
                  </a:lnTo>
                  <a:lnTo>
                    <a:pt x="69" y="38"/>
                  </a:lnTo>
                  <a:lnTo>
                    <a:pt x="68" y="29"/>
                  </a:lnTo>
                  <a:lnTo>
                    <a:pt x="66" y="25"/>
                  </a:lnTo>
                  <a:lnTo>
                    <a:pt x="64" y="20"/>
                  </a:lnTo>
                  <a:lnTo>
                    <a:pt x="61" y="16"/>
                  </a:lnTo>
                  <a:lnTo>
                    <a:pt x="58" y="13"/>
                  </a:lnTo>
                  <a:lnTo>
                    <a:pt x="54" y="9"/>
                  </a:lnTo>
                  <a:lnTo>
                    <a:pt x="50" y="6"/>
                  </a:lnTo>
                  <a:lnTo>
                    <a:pt x="45" y="3"/>
                  </a:lnTo>
                  <a:lnTo>
                    <a:pt x="39" y="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44" name="Freeform 154"/>
            <p:cNvSpPr>
              <a:spLocks/>
            </p:cNvSpPr>
            <p:nvPr/>
          </p:nvSpPr>
          <p:spPr bwMode="auto">
            <a:xfrm>
              <a:off x="1980" y="1704"/>
              <a:ext cx="2" cy="3"/>
            </a:xfrm>
            <a:custGeom>
              <a:avLst/>
              <a:gdLst>
                <a:gd name="T0" fmla="*/ 0 w 70"/>
                <a:gd name="T1" fmla="*/ 0 h 96"/>
                <a:gd name="T2" fmla="*/ 0 w 70"/>
                <a:gd name="T3" fmla="*/ 0 h 96"/>
                <a:gd name="T4" fmla="*/ 0 w 70"/>
                <a:gd name="T5" fmla="*/ 0 h 96"/>
                <a:gd name="T6" fmla="*/ 0 w 70"/>
                <a:gd name="T7" fmla="*/ 0 h 96"/>
                <a:gd name="T8" fmla="*/ 0 w 70"/>
                <a:gd name="T9" fmla="*/ 0 h 96"/>
                <a:gd name="T10" fmla="*/ 0 w 70"/>
                <a:gd name="T11" fmla="*/ 0 h 96"/>
                <a:gd name="T12" fmla="*/ 0 w 70"/>
                <a:gd name="T13" fmla="*/ 0 h 96"/>
                <a:gd name="T14" fmla="*/ 0 w 70"/>
                <a:gd name="T15" fmla="*/ 0 h 96"/>
                <a:gd name="T16" fmla="*/ 0 w 70"/>
                <a:gd name="T17" fmla="*/ 0 h 96"/>
                <a:gd name="T18" fmla="*/ 0 w 70"/>
                <a:gd name="T19" fmla="*/ 0 h 96"/>
                <a:gd name="T20" fmla="*/ 0 w 70"/>
                <a:gd name="T21" fmla="*/ 0 h 96"/>
                <a:gd name="T22" fmla="*/ 0 w 70"/>
                <a:gd name="T23" fmla="*/ 0 h 96"/>
                <a:gd name="T24" fmla="*/ 0 w 70"/>
                <a:gd name="T25" fmla="*/ 0 h 96"/>
                <a:gd name="T26" fmla="*/ 0 w 70"/>
                <a:gd name="T27" fmla="*/ 0 h 96"/>
                <a:gd name="T28" fmla="*/ 0 w 70"/>
                <a:gd name="T29" fmla="*/ 0 h 96"/>
                <a:gd name="T30" fmla="*/ 0 w 70"/>
                <a:gd name="T31" fmla="*/ 0 h 96"/>
                <a:gd name="T32" fmla="*/ 0 w 70"/>
                <a:gd name="T33" fmla="*/ 0 h 96"/>
                <a:gd name="T34" fmla="*/ 0 w 70"/>
                <a:gd name="T35" fmla="*/ 0 h 96"/>
                <a:gd name="T36" fmla="*/ 0 w 70"/>
                <a:gd name="T37" fmla="*/ 0 h 96"/>
                <a:gd name="T38" fmla="*/ 0 w 70"/>
                <a:gd name="T39" fmla="*/ 0 h 96"/>
                <a:gd name="T40" fmla="*/ 0 w 70"/>
                <a:gd name="T41" fmla="*/ 0 h 96"/>
                <a:gd name="T42" fmla="*/ 0 w 70"/>
                <a:gd name="T43" fmla="*/ 0 h 96"/>
                <a:gd name="T44" fmla="*/ 0 w 70"/>
                <a:gd name="T45" fmla="*/ 0 h 96"/>
                <a:gd name="T46" fmla="*/ 0 w 70"/>
                <a:gd name="T47" fmla="*/ 0 h 96"/>
                <a:gd name="T48" fmla="*/ 0 w 70"/>
                <a:gd name="T49" fmla="*/ 0 h 96"/>
                <a:gd name="T50" fmla="*/ 0 w 70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6"/>
                <a:gd name="T80" fmla="*/ 70 w 70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6">
                  <a:moveTo>
                    <a:pt x="70" y="5"/>
                  </a:moveTo>
                  <a:lnTo>
                    <a:pt x="64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1"/>
                  </a:lnTo>
                  <a:lnTo>
                    <a:pt x="39" y="1"/>
                  </a:lnTo>
                  <a:lnTo>
                    <a:pt x="34" y="3"/>
                  </a:lnTo>
                  <a:lnTo>
                    <a:pt x="30" y="4"/>
                  </a:lnTo>
                  <a:lnTo>
                    <a:pt x="22" y="9"/>
                  </a:lnTo>
                  <a:lnTo>
                    <a:pt x="15" y="16"/>
                  </a:lnTo>
                  <a:lnTo>
                    <a:pt x="10" y="23"/>
                  </a:lnTo>
                  <a:lnTo>
                    <a:pt x="5" y="31"/>
                  </a:lnTo>
                  <a:lnTo>
                    <a:pt x="2" y="40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3" y="67"/>
                  </a:lnTo>
                  <a:lnTo>
                    <a:pt x="5" y="72"/>
                  </a:lnTo>
                  <a:lnTo>
                    <a:pt x="7" y="76"/>
                  </a:lnTo>
                  <a:lnTo>
                    <a:pt x="9" y="80"/>
                  </a:lnTo>
                  <a:lnTo>
                    <a:pt x="12" y="83"/>
                  </a:lnTo>
                  <a:lnTo>
                    <a:pt x="16" y="87"/>
                  </a:lnTo>
                  <a:lnTo>
                    <a:pt x="20" y="90"/>
                  </a:lnTo>
                  <a:lnTo>
                    <a:pt x="25" y="93"/>
                  </a:lnTo>
                  <a:lnTo>
                    <a:pt x="30" y="96"/>
                  </a:lnTo>
                  <a:lnTo>
                    <a:pt x="70" y="5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45" name="Freeform 155"/>
            <p:cNvSpPr>
              <a:spLocks/>
            </p:cNvSpPr>
            <p:nvPr/>
          </p:nvSpPr>
          <p:spPr bwMode="auto">
            <a:xfrm>
              <a:off x="1981" y="1704"/>
              <a:ext cx="58" cy="28"/>
            </a:xfrm>
            <a:custGeom>
              <a:avLst/>
              <a:gdLst>
                <a:gd name="T0" fmla="*/ 0 w 1860"/>
                <a:gd name="T1" fmla="*/ 0 h 896"/>
                <a:gd name="T2" fmla="*/ 0 w 1860"/>
                <a:gd name="T3" fmla="*/ 0 h 896"/>
                <a:gd name="T4" fmla="*/ 0 w 1860"/>
                <a:gd name="T5" fmla="*/ 0 h 896"/>
                <a:gd name="T6" fmla="*/ 0 w 1860"/>
                <a:gd name="T7" fmla="*/ 0 h 896"/>
                <a:gd name="T8" fmla="*/ 0 w 1860"/>
                <a:gd name="T9" fmla="*/ 0 h 8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0"/>
                <a:gd name="T16" fmla="*/ 0 h 896"/>
                <a:gd name="T17" fmla="*/ 1860 w 1860"/>
                <a:gd name="T18" fmla="*/ 896 h 8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0" h="896">
                  <a:moveTo>
                    <a:pt x="1860" y="807"/>
                  </a:moveTo>
                  <a:lnTo>
                    <a:pt x="40" y="0"/>
                  </a:lnTo>
                  <a:lnTo>
                    <a:pt x="0" y="91"/>
                  </a:lnTo>
                  <a:lnTo>
                    <a:pt x="1821" y="896"/>
                  </a:lnTo>
                  <a:lnTo>
                    <a:pt x="1860" y="807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46" name="Freeform 156"/>
            <p:cNvSpPr>
              <a:spLocks/>
            </p:cNvSpPr>
            <p:nvPr/>
          </p:nvSpPr>
          <p:spPr bwMode="auto">
            <a:xfrm>
              <a:off x="2038" y="1729"/>
              <a:ext cx="3" cy="3"/>
            </a:xfrm>
            <a:custGeom>
              <a:avLst/>
              <a:gdLst>
                <a:gd name="T0" fmla="*/ 0 w 69"/>
                <a:gd name="T1" fmla="*/ 0 h 95"/>
                <a:gd name="T2" fmla="*/ 0 w 69"/>
                <a:gd name="T3" fmla="*/ 0 h 95"/>
                <a:gd name="T4" fmla="*/ 0 w 69"/>
                <a:gd name="T5" fmla="*/ 0 h 95"/>
                <a:gd name="T6" fmla="*/ 0 w 69"/>
                <a:gd name="T7" fmla="*/ 0 h 95"/>
                <a:gd name="T8" fmla="*/ 0 w 69"/>
                <a:gd name="T9" fmla="*/ 0 h 95"/>
                <a:gd name="T10" fmla="*/ 0 w 69"/>
                <a:gd name="T11" fmla="*/ 0 h 95"/>
                <a:gd name="T12" fmla="*/ 0 w 69"/>
                <a:gd name="T13" fmla="*/ 0 h 95"/>
                <a:gd name="T14" fmla="*/ 0 w 69"/>
                <a:gd name="T15" fmla="*/ 0 h 95"/>
                <a:gd name="T16" fmla="*/ 0 w 69"/>
                <a:gd name="T17" fmla="*/ 0 h 95"/>
                <a:gd name="T18" fmla="*/ 0 w 69"/>
                <a:gd name="T19" fmla="*/ 0 h 95"/>
                <a:gd name="T20" fmla="*/ 0 w 69"/>
                <a:gd name="T21" fmla="*/ 0 h 95"/>
                <a:gd name="T22" fmla="*/ 0 w 69"/>
                <a:gd name="T23" fmla="*/ 0 h 95"/>
                <a:gd name="T24" fmla="*/ 0 w 69"/>
                <a:gd name="T25" fmla="*/ 0 h 95"/>
                <a:gd name="T26" fmla="*/ 0 w 69"/>
                <a:gd name="T27" fmla="*/ 0 h 95"/>
                <a:gd name="T28" fmla="*/ 0 w 69"/>
                <a:gd name="T29" fmla="*/ 0 h 95"/>
                <a:gd name="T30" fmla="*/ 0 w 69"/>
                <a:gd name="T31" fmla="*/ 0 h 95"/>
                <a:gd name="T32" fmla="*/ 0 w 69"/>
                <a:gd name="T33" fmla="*/ 0 h 95"/>
                <a:gd name="T34" fmla="*/ 0 w 69"/>
                <a:gd name="T35" fmla="*/ 0 h 95"/>
                <a:gd name="T36" fmla="*/ 0 w 69"/>
                <a:gd name="T37" fmla="*/ 0 h 95"/>
                <a:gd name="T38" fmla="*/ 0 w 69"/>
                <a:gd name="T39" fmla="*/ 0 h 95"/>
                <a:gd name="T40" fmla="*/ 0 w 69"/>
                <a:gd name="T41" fmla="*/ 0 h 95"/>
                <a:gd name="T42" fmla="*/ 0 w 69"/>
                <a:gd name="T43" fmla="*/ 0 h 95"/>
                <a:gd name="T44" fmla="*/ 0 w 69"/>
                <a:gd name="T45" fmla="*/ 0 h 95"/>
                <a:gd name="T46" fmla="*/ 0 w 69"/>
                <a:gd name="T47" fmla="*/ 0 h 95"/>
                <a:gd name="T48" fmla="*/ 0 w 69"/>
                <a:gd name="T49" fmla="*/ 0 h 95"/>
                <a:gd name="T50" fmla="*/ 0 w 69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5"/>
                <a:gd name="T80" fmla="*/ 69 w 69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5">
                  <a:moveTo>
                    <a:pt x="0" y="89"/>
                  </a:moveTo>
                  <a:lnTo>
                    <a:pt x="5" y="91"/>
                  </a:lnTo>
                  <a:lnTo>
                    <a:pt x="11" y="94"/>
                  </a:lnTo>
                  <a:lnTo>
                    <a:pt x="16" y="95"/>
                  </a:lnTo>
                  <a:lnTo>
                    <a:pt x="21" y="95"/>
                  </a:lnTo>
                  <a:lnTo>
                    <a:pt x="26" y="95"/>
                  </a:lnTo>
                  <a:lnTo>
                    <a:pt x="31" y="94"/>
                  </a:lnTo>
                  <a:lnTo>
                    <a:pt x="35" y="93"/>
                  </a:lnTo>
                  <a:lnTo>
                    <a:pt x="39" y="90"/>
                  </a:lnTo>
                  <a:lnTo>
                    <a:pt x="47" y="86"/>
                  </a:lnTo>
                  <a:lnTo>
                    <a:pt x="54" y="80"/>
                  </a:lnTo>
                  <a:lnTo>
                    <a:pt x="61" y="72"/>
                  </a:lnTo>
                  <a:lnTo>
                    <a:pt x="65" y="64"/>
                  </a:lnTo>
                  <a:lnTo>
                    <a:pt x="68" y="56"/>
                  </a:lnTo>
                  <a:lnTo>
                    <a:pt x="69" y="47"/>
                  </a:lnTo>
                  <a:lnTo>
                    <a:pt x="69" y="37"/>
                  </a:lnTo>
                  <a:lnTo>
                    <a:pt x="67" y="28"/>
                  </a:lnTo>
                  <a:lnTo>
                    <a:pt x="66" y="24"/>
                  </a:lnTo>
                  <a:lnTo>
                    <a:pt x="63" y="20"/>
                  </a:lnTo>
                  <a:lnTo>
                    <a:pt x="61" y="16"/>
                  </a:lnTo>
                  <a:lnTo>
                    <a:pt x="58" y="12"/>
                  </a:lnTo>
                  <a:lnTo>
                    <a:pt x="53" y="8"/>
                  </a:lnTo>
                  <a:lnTo>
                    <a:pt x="49" y="5"/>
                  </a:lnTo>
                  <a:lnTo>
                    <a:pt x="44" y="2"/>
                  </a:lnTo>
                  <a:lnTo>
                    <a:pt x="39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47" name="Freeform 157"/>
            <p:cNvSpPr>
              <a:spLocks/>
            </p:cNvSpPr>
            <p:nvPr/>
          </p:nvSpPr>
          <p:spPr bwMode="auto">
            <a:xfrm>
              <a:off x="2084" y="1660"/>
              <a:ext cx="4" cy="4"/>
            </a:xfrm>
            <a:custGeom>
              <a:avLst/>
              <a:gdLst>
                <a:gd name="T0" fmla="*/ 0 w 70"/>
                <a:gd name="T1" fmla="*/ 0 h 96"/>
                <a:gd name="T2" fmla="*/ 0 w 70"/>
                <a:gd name="T3" fmla="*/ 0 h 96"/>
                <a:gd name="T4" fmla="*/ 0 w 70"/>
                <a:gd name="T5" fmla="*/ 0 h 96"/>
                <a:gd name="T6" fmla="*/ 0 w 70"/>
                <a:gd name="T7" fmla="*/ 0 h 96"/>
                <a:gd name="T8" fmla="*/ 0 w 70"/>
                <a:gd name="T9" fmla="*/ 0 h 96"/>
                <a:gd name="T10" fmla="*/ 0 w 70"/>
                <a:gd name="T11" fmla="*/ 0 h 96"/>
                <a:gd name="T12" fmla="*/ 0 w 70"/>
                <a:gd name="T13" fmla="*/ 0 h 96"/>
                <a:gd name="T14" fmla="*/ 0 w 70"/>
                <a:gd name="T15" fmla="*/ 0 h 96"/>
                <a:gd name="T16" fmla="*/ 0 w 70"/>
                <a:gd name="T17" fmla="*/ 0 h 96"/>
                <a:gd name="T18" fmla="*/ 0 w 70"/>
                <a:gd name="T19" fmla="*/ 0 h 96"/>
                <a:gd name="T20" fmla="*/ 0 w 70"/>
                <a:gd name="T21" fmla="*/ 0 h 96"/>
                <a:gd name="T22" fmla="*/ 0 w 70"/>
                <a:gd name="T23" fmla="*/ 0 h 96"/>
                <a:gd name="T24" fmla="*/ 0 w 70"/>
                <a:gd name="T25" fmla="*/ 0 h 96"/>
                <a:gd name="T26" fmla="*/ 0 w 70"/>
                <a:gd name="T27" fmla="*/ 0 h 96"/>
                <a:gd name="T28" fmla="*/ 0 w 70"/>
                <a:gd name="T29" fmla="*/ 0 h 96"/>
                <a:gd name="T30" fmla="*/ 0 w 70"/>
                <a:gd name="T31" fmla="*/ 0 h 96"/>
                <a:gd name="T32" fmla="*/ 0 w 70"/>
                <a:gd name="T33" fmla="*/ 0 h 96"/>
                <a:gd name="T34" fmla="*/ 0 w 70"/>
                <a:gd name="T35" fmla="*/ 0 h 96"/>
                <a:gd name="T36" fmla="*/ 0 w 70"/>
                <a:gd name="T37" fmla="*/ 0 h 96"/>
                <a:gd name="T38" fmla="*/ 0 w 70"/>
                <a:gd name="T39" fmla="*/ 0 h 96"/>
                <a:gd name="T40" fmla="*/ 0 w 70"/>
                <a:gd name="T41" fmla="*/ 0 h 96"/>
                <a:gd name="T42" fmla="*/ 0 w 70"/>
                <a:gd name="T43" fmla="*/ 0 h 96"/>
                <a:gd name="T44" fmla="*/ 0 w 70"/>
                <a:gd name="T45" fmla="*/ 0 h 96"/>
                <a:gd name="T46" fmla="*/ 0 w 70"/>
                <a:gd name="T47" fmla="*/ 0 h 96"/>
                <a:gd name="T48" fmla="*/ 0 w 70"/>
                <a:gd name="T49" fmla="*/ 0 h 96"/>
                <a:gd name="T50" fmla="*/ 0 w 70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6"/>
                <a:gd name="T80" fmla="*/ 70 w 70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6">
                  <a:moveTo>
                    <a:pt x="70" y="5"/>
                  </a:moveTo>
                  <a:lnTo>
                    <a:pt x="64" y="3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3" y="1"/>
                  </a:lnTo>
                  <a:lnTo>
                    <a:pt x="38" y="2"/>
                  </a:lnTo>
                  <a:lnTo>
                    <a:pt x="33" y="3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5" y="16"/>
                  </a:lnTo>
                  <a:lnTo>
                    <a:pt x="9" y="23"/>
                  </a:lnTo>
                  <a:lnTo>
                    <a:pt x="5" y="31"/>
                  </a:lnTo>
                  <a:lnTo>
                    <a:pt x="2" y="40"/>
                  </a:lnTo>
                  <a:lnTo>
                    <a:pt x="0" y="49"/>
                  </a:lnTo>
                  <a:lnTo>
                    <a:pt x="0" y="58"/>
                  </a:lnTo>
                  <a:lnTo>
                    <a:pt x="2" y="67"/>
                  </a:lnTo>
                  <a:lnTo>
                    <a:pt x="4" y="72"/>
                  </a:lnTo>
                  <a:lnTo>
                    <a:pt x="6" y="76"/>
                  </a:lnTo>
                  <a:lnTo>
                    <a:pt x="9" y="80"/>
                  </a:lnTo>
                  <a:lnTo>
                    <a:pt x="12" y="84"/>
                  </a:lnTo>
                  <a:lnTo>
                    <a:pt x="15" y="87"/>
                  </a:lnTo>
                  <a:lnTo>
                    <a:pt x="19" y="90"/>
                  </a:lnTo>
                  <a:lnTo>
                    <a:pt x="24" y="93"/>
                  </a:lnTo>
                  <a:lnTo>
                    <a:pt x="29" y="96"/>
                  </a:lnTo>
                  <a:lnTo>
                    <a:pt x="70" y="5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48" name="Freeform 158"/>
            <p:cNvSpPr>
              <a:spLocks/>
            </p:cNvSpPr>
            <p:nvPr/>
          </p:nvSpPr>
          <p:spPr bwMode="auto">
            <a:xfrm>
              <a:off x="2086" y="1660"/>
              <a:ext cx="59" cy="29"/>
            </a:xfrm>
            <a:custGeom>
              <a:avLst/>
              <a:gdLst>
                <a:gd name="T0" fmla="*/ 0 w 1870"/>
                <a:gd name="T1" fmla="*/ 0 h 901"/>
                <a:gd name="T2" fmla="*/ 0 w 1870"/>
                <a:gd name="T3" fmla="*/ 0 h 901"/>
                <a:gd name="T4" fmla="*/ 0 w 1870"/>
                <a:gd name="T5" fmla="*/ 0 h 901"/>
                <a:gd name="T6" fmla="*/ 0 w 1870"/>
                <a:gd name="T7" fmla="*/ 0 h 901"/>
                <a:gd name="T8" fmla="*/ 0 w 1870"/>
                <a:gd name="T9" fmla="*/ 0 h 9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0"/>
                <a:gd name="T16" fmla="*/ 0 h 901"/>
                <a:gd name="T17" fmla="*/ 1870 w 1870"/>
                <a:gd name="T18" fmla="*/ 901 h 9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0" h="901">
                  <a:moveTo>
                    <a:pt x="1870" y="810"/>
                  </a:moveTo>
                  <a:lnTo>
                    <a:pt x="41" y="0"/>
                  </a:lnTo>
                  <a:lnTo>
                    <a:pt x="0" y="91"/>
                  </a:lnTo>
                  <a:lnTo>
                    <a:pt x="1830" y="901"/>
                  </a:lnTo>
                  <a:lnTo>
                    <a:pt x="1870" y="810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49" name="Freeform 159"/>
            <p:cNvSpPr>
              <a:spLocks/>
            </p:cNvSpPr>
            <p:nvPr/>
          </p:nvSpPr>
          <p:spPr bwMode="auto">
            <a:xfrm>
              <a:off x="2143" y="1687"/>
              <a:ext cx="3" cy="3"/>
            </a:xfrm>
            <a:custGeom>
              <a:avLst/>
              <a:gdLst>
                <a:gd name="T0" fmla="*/ 0 w 69"/>
                <a:gd name="T1" fmla="*/ 0 h 96"/>
                <a:gd name="T2" fmla="*/ 0 w 69"/>
                <a:gd name="T3" fmla="*/ 0 h 96"/>
                <a:gd name="T4" fmla="*/ 0 w 69"/>
                <a:gd name="T5" fmla="*/ 0 h 96"/>
                <a:gd name="T6" fmla="*/ 0 w 69"/>
                <a:gd name="T7" fmla="*/ 0 h 96"/>
                <a:gd name="T8" fmla="*/ 0 w 69"/>
                <a:gd name="T9" fmla="*/ 0 h 96"/>
                <a:gd name="T10" fmla="*/ 0 w 69"/>
                <a:gd name="T11" fmla="*/ 0 h 96"/>
                <a:gd name="T12" fmla="*/ 0 w 69"/>
                <a:gd name="T13" fmla="*/ 0 h 96"/>
                <a:gd name="T14" fmla="*/ 0 w 69"/>
                <a:gd name="T15" fmla="*/ 0 h 96"/>
                <a:gd name="T16" fmla="*/ 0 w 69"/>
                <a:gd name="T17" fmla="*/ 0 h 96"/>
                <a:gd name="T18" fmla="*/ 0 w 69"/>
                <a:gd name="T19" fmla="*/ 0 h 96"/>
                <a:gd name="T20" fmla="*/ 0 w 69"/>
                <a:gd name="T21" fmla="*/ 0 h 96"/>
                <a:gd name="T22" fmla="*/ 0 w 69"/>
                <a:gd name="T23" fmla="*/ 0 h 96"/>
                <a:gd name="T24" fmla="*/ 0 w 69"/>
                <a:gd name="T25" fmla="*/ 0 h 96"/>
                <a:gd name="T26" fmla="*/ 0 w 69"/>
                <a:gd name="T27" fmla="*/ 0 h 96"/>
                <a:gd name="T28" fmla="*/ 0 w 69"/>
                <a:gd name="T29" fmla="*/ 0 h 96"/>
                <a:gd name="T30" fmla="*/ 0 w 69"/>
                <a:gd name="T31" fmla="*/ 0 h 96"/>
                <a:gd name="T32" fmla="*/ 0 w 69"/>
                <a:gd name="T33" fmla="*/ 0 h 96"/>
                <a:gd name="T34" fmla="*/ 0 w 69"/>
                <a:gd name="T35" fmla="*/ 0 h 96"/>
                <a:gd name="T36" fmla="*/ 0 w 69"/>
                <a:gd name="T37" fmla="*/ 0 h 96"/>
                <a:gd name="T38" fmla="*/ 0 w 69"/>
                <a:gd name="T39" fmla="*/ 0 h 96"/>
                <a:gd name="T40" fmla="*/ 0 w 69"/>
                <a:gd name="T41" fmla="*/ 0 h 96"/>
                <a:gd name="T42" fmla="*/ 0 w 69"/>
                <a:gd name="T43" fmla="*/ 0 h 96"/>
                <a:gd name="T44" fmla="*/ 0 w 69"/>
                <a:gd name="T45" fmla="*/ 0 h 96"/>
                <a:gd name="T46" fmla="*/ 0 w 69"/>
                <a:gd name="T47" fmla="*/ 0 h 96"/>
                <a:gd name="T48" fmla="*/ 0 w 69"/>
                <a:gd name="T49" fmla="*/ 0 h 96"/>
                <a:gd name="T50" fmla="*/ 0 w 69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6"/>
                <a:gd name="T80" fmla="*/ 69 w 69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6">
                  <a:moveTo>
                    <a:pt x="0" y="91"/>
                  </a:moveTo>
                  <a:lnTo>
                    <a:pt x="5" y="93"/>
                  </a:lnTo>
                  <a:lnTo>
                    <a:pt x="11" y="95"/>
                  </a:lnTo>
                  <a:lnTo>
                    <a:pt x="16" y="96"/>
                  </a:lnTo>
                  <a:lnTo>
                    <a:pt x="21" y="96"/>
                  </a:lnTo>
                  <a:lnTo>
                    <a:pt x="26" y="96"/>
                  </a:lnTo>
                  <a:lnTo>
                    <a:pt x="31" y="95"/>
                  </a:lnTo>
                  <a:lnTo>
                    <a:pt x="36" y="94"/>
                  </a:lnTo>
                  <a:lnTo>
                    <a:pt x="40" y="92"/>
                  </a:lnTo>
                  <a:lnTo>
                    <a:pt x="48" y="86"/>
                  </a:lnTo>
                  <a:lnTo>
                    <a:pt x="55" y="80"/>
                  </a:lnTo>
                  <a:lnTo>
                    <a:pt x="60" y="73"/>
                  </a:lnTo>
                  <a:lnTo>
                    <a:pt x="65" y="65"/>
                  </a:lnTo>
                  <a:lnTo>
                    <a:pt x="68" y="57"/>
                  </a:lnTo>
                  <a:lnTo>
                    <a:pt x="69" y="48"/>
                  </a:lnTo>
                  <a:lnTo>
                    <a:pt x="69" y="39"/>
                  </a:lnTo>
                  <a:lnTo>
                    <a:pt x="67" y="29"/>
                  </a:lnTo>
                  <a:lnTo>
                    <a:pt x="66" y="25"/>
                  </a:lnTo>
                  <a:lnTo>
                    <a:pt x="63" y="21"/>
                  </a:lnTo>
                  <a:lnTo>
                    <a:pt x="61" y="17"/>
                  </a:lnTo>
                  <a:lnTo>
                    <a:pt x="58" y="13"/>
                  </a:lnTo>
                  <a:lnTo>
                    <a:pt x="54" y="9"/>
                  </a:lnTo>
                  <a:lnTo>
                    <a:pt x="50" y="6"/>
                  </a:lnTo>
                  <a:lnTo>
                    <a:pt x="45" y="3"/>
                  </a:lnTo>
                  <a:lnTo>
                    <a:pt x="40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50" name="Freeform 160"/>
            <p:cNvSpPr>
              <a:spLocks/>
            </p:cNvSpPr>
            <p:nvPr/>
          </p:nvSpPr>
          <p:spPr bwMode="auto">
            <a:xfrm>
              <a:off x="2190" y="1617"/>
              <a:ext cx="2" cy="3"/>
            </a:xfrm>
            <a:custGeom>
              <a:avLst/>
              <a:gdLst>
                <a:gd name="T0" fmla="*/ 0 w 70"/>
                <a:gd name="T1" fmla="*/ 0 h 95"/>
                <a:gd name="T2" fmla="*/ 0 w 70"/>
                <a:gd name="T3" fmla="*/ 0 h 95"/>
                <a:gd name="T4" fmla="*/ 0 w 70"/>
                <a:gd name="T5" fmla="*/ 0 h 95"/>
                <a:gd name="T6" fmla="*/ 0 w 70"/>
                <a:gd name="T7" fmla="*/ 0 h 95"/>
                <a:gd name="T8" fmla="*/ 0 w 70"/>
                <a:gd name="T9" fmla="*/ 0 h 95"/>
                <a:gd name="T10" fmla="*/ 0 w 70"/>
                <a:gd name="T11" fmla="*/ 0 h 95"/>
                <a:gd name="T12" fmla="*/ 0 w 70"/>
                <a:gd name="T13" fmla="*/ 0 h 95"/>
                <a:gd name="T14" fmla="*/ 0 w 70"/>
                <a:gd name="T15" fmla="*/ 0 h 95"/>
                <a:gd name="T16" fmla="*/ 0 w 70"/>
                <a:gd name="T17" fmla="*/ 0 h 95"/>
                <a:gd name="T18" fmla="*/ 0 w 70"/>
                <a:gd name="T19" fmla="*/ 0 h 95"/>
                <a:gd name="T20" fmla="*/ 0 w 70"/>
                <a:gd name="T21" fmla="*/ 0 h 95"/>
                <a:gd name="T22" fmla="*/ 0 w 70"/>
                <a:gd name="T23" fmla="*/ 0 h 95"/>
                <a:gd name="T24" fmla="*/ 0 w 70"/>
                <a:gd name="T25" fmla="*/ 0 h 95"/>
                <a:gd name="T26" fmla="*/ 0 w 70"/>
                <a:gd name="T27" fmla="*/ 0 h 95"/>
                <a:gd name="T28" fmla="*/ 0 w 70"/>
                <a:gd name="T29" fmla="*/ 0 h 95"/>
                <a:gd name="T30" fmla="*/ 0 w 70"/>
                <a:gd name="T31" fmla="*/ 0 h 95"/>
                <a:gd name="T32" fmla="*/ 0 w 70"/>
                <a:gd name="T33" fmla="*/ 0 h 95"/>
                <a:gd name="T34" fmla="*/ 0 w 70"/>
                <a:gd name="T35" fmla="*/ 0 h 95"/>
                <a:gd name="T36" fmla="*/ 0 w 70"/>
                <a:gd name="T37" fmla="*/ 0 h 95"/>
                <a:gd name="T38" fmla="*/ 0 w 70"/>
                <a:gd name="T39" fmla="*/ 0 h 95"/>
                <a:gd name="T40" fmla="*/ 0 w 70"/>
                <a:gd name="T41" fmla="*/ 0 h 95"/>
                <a:gd name="T42" fmla="*/ 0 w 70"/>
                <a:gd name="T43" fmla="*/ 0 h 95"/>
                <a:gd name="T44" fmla="*/ 0 w 70"/>
                <a:gd name="T45" fmla="*/ 0 h 95"/>
                <a:gd name="T46" fmla="*/ 0 w 70"/>
                <a:gd name="T47" fmla="*/ 0 h 95"/>
                <a:gd name="T48" fmla="*/ 0 w 70"/>
                <a:gd name="T49" fmla="*/ 0 h 95"/>
                <a:gd name="T50" fmla="*/ 0 w 70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5"/>
                <a:gd name="T80" fmla="*/ 70 w 70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5">
                  <a:moveTo>
                    <a:pt x="70" y="5"/>
                  </a:moveTo>
                  <a:lnTo>
                    <a:pt x="64" y="3"/>
                  </a:lnTo>
                  <a:lnTo>
                    <a:pt x="58" y="1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2" y="9"/>
                  </a:lnTo>
                  <a:lnTo>
                    <a:pt x="15" y="15"/>
                  </a:lnTo>
                  <a:lnTo>
                    <a:pt x="10" y="22"/>
                  </a:lnTo>
                  <a:lnTo>
                    <a:pt x="5" y="30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5" y="70"/>
                  </a:lnTo>
                  <a:lnTo>
                    <a:pt x="7" y="75"/>
                  </a:lnTo>
                  <a:lnTo>
                    <a:pt x="9" y="79"/>
                  </a:lnTo>
                  <a:lnTo>
                    <a:pt x="12" y="82"/>
                  </a:lnTo>
                  <a:lnTo>
                    <a:pt x="16" y="86"/>
                  </a:lnTo>
                  <a:lnTo>
                    <a:pt x="20" y="89"/>
                  </a:lnTo>
                  <a:lnTo>
                    <a:pt x="25" y="92"/>
                  </a:lnTo>
                  <a:lnTo>
                    <a:pt x="30" y="95"/>
                  </a:lnTo>
                  <a:lnTo>
                    <a:pt x="70" y="5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51" name="Freeform 161"/>
            <p:cNvSpPr>
              <a:spLocks/>
            </p:cNvSpPr>
            <p:nvPr/>
          </p:nvSpPr>
          <p:spPr bwMode="auto">
            <a:xfrm>
              <a:off x="2191" y="1618"/>
              <a:ext cx="58" cy="28"/>
            </a:xfrm>
            <a:custGeom>
              <a:avLst/>
              <a:gdLst>
                <a:gd name="T0" fmla="*/ 0 w 1881"/>
                <a:gd name="T1" fmla="*/ 0 h 905"/>
                <a:gd name="T2" fmla="*/ 0 w 1881"/>
                <a:gd name="T3" fmla="*/ 0 h 905"/>
                <a:gd name="T4" fmla="*/ 0 w 1881"/>
                <a:gd name="T5" fmla="*/ 0 h 905"/>
                <a:gd name="T6" fmla="*/ 0 w 1881"/>
                <a:gd name="T7" fmla="*/ 0 h 905"/>
                <a:gd name="T8" fmla="*/ 0 w 1881"/>
                <a:gd name="T9" fmla="*/ 0 h 9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81"/>
                <a:gd name="T16" fmla="*/ 0 h 905"/>
                <a:gd name="T17" fmla="*/ 1881 w 1881"/>
                <a:gd name="T18" fmla="*/ 905 h 9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81" h="905">
                  <a:moveTo>
                    <a:pt x="1881" y="814"/>
                  </a:moveTo>
                  <a:lnTo>
                    <a:pt x="40" y="0"/>
                  </a:lnTo>
                  <a:lnTo>
                    <a:pt x="0" y="90"/>
                  </a:lnTo>
                  <a:lnTo>
                    <a:pt x="1841" y="905"/>
                  </a:lnTo>
                  <a:lnTo>
                    <a:pt x="1881" y="814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52" name="Freeform 162"/>
            <p:cNvSpPr>
              <a:spLocks/>
            </p:cNvSpPr>
            <p:nvPr/>
          </p:nvSpPr>
          <p:spPr bwMode="auto">
            <a:xfrm>
              <a:off x="2249" y="1643"/>
              <a:ext cx="2" cy="3"/>
            </a:xfrm>
            <a:custGeom>
              <a:avLst/>
              <a:gdLst>
                <a:gd name="T0" fmla="*/ 0 w 69"/>
                <a:gd name="T1" fmla="*/ 0 h 95"/>
                <a:gd name="T2" fmla="*/ 0 w 69"/>
                <a:gd name="T3" fmla="*/ 0 h 95"/>
                <a:gd name="T4" fmla="*/ 0 w 69"/>
                <a:gd name="T5" fmla="*/ 0 h 95"/>
                <a:gd name="T6" fmla="*/ 0 w 69"/>
                <a:gd name="T7" fmla="*/ 0 h 95"/>
                <a:gd name="T8" fmla="*/ 0 w 69"/>
                <a:gd name="T9" fmla="*/ 0 h 95"/>
                <a:gd name="T10" fmla="*/ 0 w 69"/>
                <a:gd name="T11" fmla="*/ 0 h 95"/>
                <a:gd name="T12" fmla="*/ 0 w 69"/>
                <a:gd name="T13" fmla="*/ 0 h 95"/>
                <a:gd name="T14" fmla="*/ 0 w 69"/>
                <a:gd name="T15" fmla="*/ 0 h 95"/>
                <a:gd name="T16" fmla="*/ 0 w 69"/>
                <a:gd name="T17" fmla="*/ 0 h 95"/>
                <a:gd name="T18" fmla="*/ 0 w 69"/>
                <a:gd name="T19" fmla="*/ 0 h 95"/>
                <a:gd name="T20" fmla="*/ 0 w 69"/>
                <a:gd name="T21" fmla="*/ 0 h 95"/>
                <a:gd name="T22" fmla="*/ 0 w 69"/>
                <a:gd name="T23" fmla="*/ 0 h 95"/>
                <a:gd name="T24" fmla="*/ 0 w 69"/>
                <a:gd name="T25" fmla="*/ 0 h 95"/>
                <a:gd name="T26" fmla="*/ 0 w 69"/>
                <a:gd name="T27" fmla="*/ 0 h 95"/>
                <a:gd name="T28" fmla="*/ 0 w 69"/>
                <a:gd name="T29" fmla="*/ 0 h 95"/>
                <a:gd name="T30" fmla="*/ 0 w 69"/>
                <a:gd name="T31" fmla="*/ 0 h 95"/>
                <a:gd name="T32" fmla="*/ 0 w 69"/>
                <a:gd name="T33" fmla="*/ 0 h 95"/>
                <a:gd name="T34" fmla="*/ 0 w 69"/>
                <a:gd name="T35" fmla="*/ 0 h 95"/>
                <a:gd name="T36" fmla="*/ 0 w 69"/>
                <a:gd name="T37" fmla="*/ 0 h 95"/>
                <a:gd name="T38" fmla="*/ 0 w 69"/>
                <a:gd name="T39" fmla="*/ 0 h 95"/>
                <a:gd name="T40" fmla="*/ 0 w 69"/>
                <a:gd name="T41" fmla="*/ 0 h 95"/>
                <a:gd name="T42" fmla="*/ 0 w 69"/>
                <a:gd name="T43" fmla="*/ 0 h 95"/>
                <a:gd name="T44" fmla="*/ 0 w 69"/>
                <a:gd name="T45" fmla="*/ 0 h 95"/>
                <a:gd name="T46" fmla="*/ 0 w 69"/>
                <a:gd name="T47" fmla="*/ 0 h 95"/>
                <a:gd name="T48" fmla="*/ 0 w 69"/>
                <a:gd name="T49" fmla="*/ 0 h 95"/>
                <a:gd name="T50" fmla="*/ 0 w 69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5"/>
                <a:gd name="T80" fmla="*/ 69 w 69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5">
                  <a:moveTo>
                    <a:pt x="0" y="91"/>
                  </a:moveTo>
                  <a:lnTo>
                    <a:pt x="5" y="93"/>
                  </a:lnTo>
                  <a:lnTo>
                    <a:pt x="11" y="94"/>
                  </a:lnTo>
                  <a:lnTo>
                    <a:pt x="16" y="95"/>
                  </a:lnTo>
                  <a:lnTo>
                    <a:pt x="21" y="95"/>
                  </a:lnTo>
                  <a:lnTo>
                    <a:pt x="26" y="95"/>
                  </a:lnTo>
                  <a:lnTo>
                    <a:pt x="30" y="94"/>
                  </a:lnTo>
                  <a:lnTo>
                    <a:pt x="35" y="93"/>
                  </a:lnTo>
                  <a:lnTo>
                    <a:pt x="40" y="91"/>
                  </a:lnTo>
                  <a:lnTo>
                    <a:pt x="48" y="87"/>
                  </a:lnTo>
                  <a:lnTo>
                    <a:pt x="55" y="81"/>
                  </a:lnTo>
                  <a:lnTo>
                    <a:pt x="60" y="74"/>
                  </a:lnTo>
                  <a:lnTo>
                    <a:pt x="65" y="65"/>
                  </a:lnTo>
                  <a:lnTo>
                    <a:pt x="68" y="56"/>
                  </a:lnTo>
                  <a:lnTo>
                    <a:pt x="69" y="47"/>
                  </a:lnTo>
                  <a:lnTo>
                    <a:pt x="69" y="38"/>
                  </a:lnTo>
                  <a:lnTo>
                    <a:pt x="67" y="29"/>
                  </a:lnTo>
                  <a:lnTo>
                    <a:pt x="65" y="25"/>
                  </a:lnTo>
                  <a:lnTo>
                    <a:pt x="63" y="21"/>
                  </a:lnTo>
                  <a:lnTo>
                    <a:pt x="61" y="17"/>
                  </a:lnTo>
                  <a:lnTo>
                    <a:pt x="58" y="12"/>
                  </a:lnTo>
                  <a:lnTo>
                    <a:pt x="54" y="9"/>
                  </a:lnTo>
                  <a:lnTo>
                    <a:pt x="50" y="6"/>
                  </a:lnTo>
                  <a:lnTo>
                    <a:pt x="45" y="3"/>
                  </a:lnTo>
                  <a:lnTo>
                    <a:pt x="40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53" name="Freeform 163"/>
            <p:cNvSpPr>
              <a:spLocks/>
            </p:cNvSpPr>
            <p:nvPr/>
          </p:nvSpPr>
          <p:spPr bwMode="auto">
            <a:xfrm>
              <a:off x="2200" y="1668"/>
              <a:ext cx="2" cy="2"/>
            </a:xfrm>
            <a:custGeom>
              <a:avLst/>
              <a:gdLst>
                <a:gd name="T0" fmla="*/ 0 w 70"/>
                <a:gd name="T1" fmla="*/ 0 h 96"/>
                <a:gd name="T2" fmla="*/ 0 w 70"/>
                <a:gd name="T3" fmla="*/ 0 h 96"/>
                <a:gd name="T4" fmla="*/ 0 w 70"/>
                <a:gd name="T5" fmla="*/ 0 h 96"/>
                <a:gd name="T6" fmla="*/ 0 w 70"/>
                <a:gd name="T7" fmla="*/ 0 h 96"/>
                <a:gd name="T8" fmla="*/ 0 w 70"/>
                <a:gd name="T9" fmla="*/ 0 h 96"/>
                <a:gd name="T10" fmla="*/ 0 w 70"/>
                <a:gd name="T11" fmla="*/ 0 h 96"/>
                <a:gd name="T12" fmla="*/ 0 w 70"/>
                <a:gd name="T13" fmla="*/ 0 h 96"/>
                <a:gd name="T14" fmla="*/ 0 w 70"/>
                <a:gd name="T15" fmla="*/ 0 h 96"/>
                <a:gd name="T16" fmla="*/ 0 w 70"/>
                <a:gd name="T17" fmla="*/ 0 h 96"/>
                <a:gd name="T18" fmla="*/ 0 w 70"/>
                <a:gd name="T19" fmla="*/ 0 h 96"/>
                <a:gd name="T20" fmla="*/ 0 w 70"/>
                <a:gd name="T21" fmla="*/ 0 h 96"/>
                <a:gd name="T22" fmla="*/ 0 w 70"/>
                <a:gd name="T23" fmla="*/ 0 h 96"/>
                <a:gd name="T24" fmla="*/ 0 w 70"/>
                <a:gd name="T25" fmla="*/ 0 h 96"/>
                <a:gd name="T26" fmla="*/ 0 w 70"/>
                <a:gd name="T27" fmla="*/ 0 h 96"/>
                <a:gd name="T28" fmla="*/ 0 w 70"/>
                <a:gd name="T29" fmla="*/ 0 h 96"/>
                <a:gd name="T30" fmla="*/ 0 w 70"/>
                <a:gd name="T31" fmla="*/ 0 h 96"/>
                <a:gd name="T32" fmla="*/ 0 w 70"/>
                <a:gd name="T33" fmla="*/ 0 h 96"/>
                <a:gd name="T34" fmla="*/ 0 w 70"/>
                <a:gd name="T35" fmla="*/ 0 h 96"/>
                <a:gd name="T36" fmla="*/ 0 w 70"/>
                <a:gd name="T37" fmla="*/ 0 h 96"/>
                <a:gd name="T38" fmla="*/ 0 w 70"/>
                <a:gd name="T39" fmla="*/ 0 h 96"/>
                <a:gd name="T40" fmla="*/ 0 w 70"/>
                <a:gd name="T41" fmla="*/ 0 h 96"/>
                <a:gd name="T42" fmla="*/ 0 w 70"/>
                <a:gd name="T43" fmla="*/ 0 h 96"/>
                <a:gd name="T44" fmla="*/ 0 w 70"/>
                <a:gd name="T45" fmla="*/ 0 h 96"/>
                <a:gd name="T46" fmla="*/ 0 w 70"/>
                <a:gd name="T47" fmla="*/ 0 h 96"/>
                <a:gd name="T48" fmla="*/ 0 w 70"/>
                <a:gd name="T49" fmla="*/ 0 h 96"/>
                <a:gd name="T50" fmla="*/ 0 w 70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6"/>
                <a:gd name="T80" fmla="*/ 70 w 70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6">
                  <a:moveTo>
                    <a:pt x="70" y="5"/>
                  </a:moveTo>
                  <a:lnTo>
                    <a:pt x="64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1"/>
                  </a:lnTo>
                  <a:lnTo>
                    <a:pt x="38" y="1"/>
                  </a:lnTo>
                  <a:lnTo>
                    <a:pt x="33" y="3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5" y="15"/>
                  </a:lnTo>
                  <a:lnTo>
                    <a:pt x="9" y="22"/>
                  </a:lnTo>
                  <a:lnTo>
                    <a:pt x="5" y="30"/>
                  </a:lnTo>
                  <a:lnTo>
                    <a:pt x="2" y="40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4" y="71"/>
                  </a:lnTo>
                  <a:lnTo>
                    <a:pt x="6" y="75"/>
                  </a:lnTo>
                  <a:lnTo>
                    <a:pt x="9" y="79"/>
                  </a:lnTo>
                  <a:lnTo>
                    <a:pt x="12" y="82"/>
                  </a:lnTo>
                  <a:lnTo>
                    <a:pt x="15" y="87"/>
                  </a:lnTo>
                  <a:lnTo>
                    <a:pt x="20" y="90"/>
                  </a:lnTo>
                  <a:lnTo>
                    <a:pt x="24" y="93"/>
                  </a:lnTo>
                  <a:lnTo>
                    <a:pt x="30" y="96"/>
                  </a:lnTo>
                  <a:lnTo>
                    <a:pt x="70" y="5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54" name="Freeform 164"/>
            <p:cNvSpPr>
              <a:spLocks/>
            </p:cNvSpPr>
            <p:nvPr/>
          </p:nvSpPr>
          <p:spPr bwMode="auto">
            <a:xfrm>
              <a:off x="2201" y="1668"/>
              <a:ext cx="54" cy="24"/>
            </a:xfrm>
            <a:custGeom>
              <a:avLst/>
              <a:gdLst>
                <a:gd name="T0" fmla="*/ 0 w 1710"/>
                <a:gd name="T1" fmla="*/ 0 h 831"/>
                <a:gd name="T2" fmla="*/ 0 w 1710"/>
                <a:gd name="T3" fmla="*/ 0 h 831"/>
                <a:gd name="T4" fmla="*/ 0 w 1710"/>
                <a:gd name="T5" fmla="*/ 0 h 831"/>
                <a:gd name="T6" fmla="*/ 0 w 1710"/>
                <a:gd name="T7" fmla="*/ 0 h 831"/>
                <a:gd name="T8" fmla="*/ 0 w 1710"/>
                <a:gd name="T9" fmla="*/ 0 h 8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0"/>
                <a:gd name="T16" fmla="*/ 0 h 831"/>
                <a:gd name="T17" fmla="*/ 1710 w 1710"/>
                <a:gd name="T18" fmla="*/ 831 h 8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0" h="831">
                  <a:moveTo>
                    <a:pt x="1710" y="740"/>
                  </a:moveTo>
                  <a:lnTo>
                    <a:pt x="40" y="0"/>
                  </a:lnTo>
                  <a:lnTo>
                    <a:pt x="0" y="91"/>
                  </a:lnTo>
                  <a:lnTo>
                    <a:pt x="1670" y="831"/>
                  </a:lnTo>
                  <a:lnTo>
                    <a:pt x="1710" y="740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55" name="Freeform 165"/>
            <p:cNvSpPr>
              <a:spLocks/>
            </p:cNvSpPr>
            <p:nvPr/>
          </p:nvSpPr>
          <p:spPr bwMode="auto">
            <a:xfrm>
              <a:off x="2253" y="1690"/>
              <a:ext cx="4" cy="2"/>
            </a:xfrm>
            <a:custGeom>
              <a:avLst/>
              <a:gdLst>
                <a:gd name="T0" fmla="*/ 0 w 70"/>
                <a:gd name="T1" fmla="*/ 0 h 95"/>
                <a:gd name="T2" fmla="*/ 0 w 70"/>
                <a:gd name="T3" fmla="*/ 0 h 95"/>
                <a:gd name="T4" fmla="*/ 0 w 70"/>
                <a:gd name="T5" fmla="*/ 0 h 95"/>
                <a:gd name="T6" fmla="*/ 0 w 70"/>
                <a:gd name="T7" fmla="*/ 0 h 95"/>
                <a:gd name="T8" fmla="*/ 0 w 70"/>
                <a:gd name="T9" fmla="*/ 0 h 95"/>
                <a:gd name="T10" fmla="*/ 0 w 70"/>
                <a:gd name="T11" fmla="*/ 0 h 95"/>
                <a:gd name="T12" fmla="*/ 0 w 70"/>
                <a:gd name="T13" fmla="*/ 0 h 95"/>
                <a:gd name="T14" fmla="*/ 0 w 70"/>
                <a:gd name="T15" fmla="*/ 0 h 95"/>
                <a:gd name="T16" fmla="*/ 0 w 70"/>
                <a:gd name="T17" fmla="*/ 0 h 95"/>
                <a:gd name="T18" fmla="*/ 0 w 70"/>
                <a:gd name="T19" fmla="*/ 0 h 95"/>
                <a:gd name="T20" fmla="*/ 0 w 70"/>
                <a:gd name="T21" fmla="*/ 0 h 95"/>
                <a:gd name="T22" fmla="*/ 0 w 70"/>
                <a:gd name="T23" fmla="*/ 0 h 95"/>
                <a:gd name="T24" fmla="*/ 0 w 70"/>
                <a:gd name="T25" fmla="*/ 0 h 95"/>
                <a:gd name="T26" fmla="*/ 0 w 70"/>
                <a:gd name="T27" fmla="*/ 0 h 95"/>
                <a:gd name="T28" fmla="*/ 0 w 70"/>
                <a:gd name="T29" fmla="*/ 0 h 95"/>
                <a:gd name="T30" fmla="*/ 0 w 70"/>
                <a:gd name="T31" fmla="*/ 0 h 95"/>
                <a:gd name="T32" fmla="*/ 0 w 70"/>
                <a:gd name="T33" fmla="*/ 0 h 95"/>
                <a:gd name="T34" fmla="*/ 0 w 70"/>
                <a:gd name="T35" fmla="*/ 0 h 95"/>
                <a:gd name="T36" fmla="*/ 0 w 70"/>
                <a:gd name="T37" fmla="*/ 0 h 95"/>
                <a:gd name="T38" fmla="*/ 0 w 70"/>
                <a:gd name="T39" fmla="*/ 0 h 95"/>
                <a:gd name="T40" fmla="*/ 0 w 70"/>
                <a:gd name="T41" fmla="*/ 0 h 95"/>
                <a:gd name="T42" fmla="*/ 0 w 70"/>
                <a:gd name="T43" fmla="*/ 0 h 95"/>
                <a:gd name="T44" fmla="*/ 0 w 70"/>
                <a:gd name="T45" fmla="*/ 0 h 95"/>
                <a:gd name="T46" fmla="*/ 0 w 70"/>
                <a:gd name="T47" fmla="*/ 0 h 95"/>
                <a:gd name="T48" fmla="*/ 0 w 70"/>
                <a:gd name="T49" fmla="*/ 0 h 95"/>
                <a:gd name="T50" fmla="*/ 0 w 70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5"/>
                <a:gd name="T80" fmla="*/ 70 w 70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5">
                  <a:moveTo>
                    <a:pt x="0" y="91"/>
                  </a:moveTo>
                  <a:lnTo>
                    <a:pt x="6" y="93"/>
                  </a:lnTo>
                  <a:lnTo>
                    <a:pt x="12" y="94"/>
                  </a:lnTo>
                  <a:lnTo>
                    <a:pt x="17" y="95"/>
                  </a:lnTo>
                  <a:lnTo>
                    <a:pt x="22" y="95"/>
                  </a:lnTo>
                  <a:lnTo>
                    <a:pt x="27" y="95"/>
                  </a:lnTo>
                  <a:lnTo>
                    <a:pt x="32" y="94"/>
                  </a:lnTo>
                  <a:lnTo>
                    <a:pt x="36" y="93"/>
                  </a:lnTo>
                  <a:lnTo>
                    <a:pt x="41" y="91"/>
                  </a:lnTo>
                  <a:lnTo>
                    <a:pt x="48" y="87"/>
                  </a:lnTo>
                  <a:lnTo>
                    <a:pt x="55" y="81"/>
                  </a:lnTo>
                  <a:lnTo>
                    <a:pt x="61" y="73"/>
                  </a:lnTo>
                  <a:lnTo>
                    <a:pt x="65" y="65"/>
                  </a:lnTo>
                  <a:lnTo>
                    <a:pt x="68" y="56"/>
                  </a:lnTo>
                  <a:lnTo>
                    <a:pt x="70" y="47"/>
                  </a:lnTo>
                  <a:lnTo>
                    <a:pt x="69" y="38"/>
                  </a:lnTo>
                  <a:lnTo>
                    <a:pt x="68" y="29"/>
                  </a:lnTo>
                  <a:lnTo>
                    <a:pt x="66" y="25"/>
                  </a:lnTo>
                  <a:lnTo>
                    <a:pt x="64" y="20"/>
                  </a:lnTo>
                  <a:lnTo>
                    <a:pt x="61" y="16"/>
                  </a:lnTo>
                  <a:lnTo>
                    <a:pt x="58" y="12"/>
                  </a:lnTo>
                  <a:lnTo>
                    <a:pt x="54" y="9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40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56" name="Freeform 166"/>
            <p:cNvSpPr>
              <a:spLocks/>
            </p:cNvSpPr>
            <p:nvPr/>
          </p:nvSpPr>
          <p:spPr bwMode="auto">
            <a:xfrm>
              <a:off x="2097" y="1755"/>
              <a:ext cx="2" cy="3"/>
            </a:xfrm>
            <a:custGeom>
              <a:avLst/>
              <a:gdLst>
                <a:gd name="T0" fmla="*/ 0 w 69"/>
                <a:gd name="T1" fmla="*/ 0 h 94"/>
                <a:gd name="T2" fmla="*/ 0 w 69"/>
                <a:gd name="T3" fmla="*/ 0 h 94"/>
                <a:gd name="T4" fmla="*/ 0 w 69"/>
                <a:gd name="T5" fmla="*/ 0 h 94"/>
                <a:gd name="T6" fmla="*/ 0 w 69"/>
                <a:gd name="T7" fmla="*/ 0 h 94"/>
                <a:gd name="T8" fmla="*/ 0 w 69"/>
                <a:gd name="T9" fmla="*/ 0 h 94"/>
                <a:gd name="T10" fmla="*/ 0 w 69"/>
                <a:gd name="T11" fmla="*/ 0 h 94"/>
                <a:gd name="T12" fmla="*/ 0 w 69"/>
                <a:gd name="T13" fmla="*/ 0 h 94"/>
                <a:gd name="T14" fmla="*/ 0 w 69"/>
                <a:gd name="T15" fmla="*/ 0 h 94"/>
                <a:gd name="T16" fmla="*/ 0 w 69"/>
                <a:gd name="T17" fmla="*/ 0 h 94"/>
                <a:gd name="T18" fmla="*/ 0 w 69"/>
                <a:gd name="T19" fmla="*/ 0 h 94"/>
                <a:gd name="T20" fmla="*/ 0 w 69"/>
                <a:gd name="T21" fmla="*/ 0 h 94"/>
                <a:gd name="T22" fmla="*/ 0 w 69"/>
                <a:gd name="T23" fmla="*/ 0 h 94"/>
                <a:gd name="T24" fmla="*/ 0 w 69"/>
                <a:gd name="T25" fmla="*/ 0 h 94"/>
                <a:gd name="T26" fmla="*/ 0 w 69"/>
                <a:gd name="T27" fmla="*/ 0 h 94"/>
                <a:gd name="T28" fmla="*/ 0 w 69"/>
                <a:gd name="T29" fmla="*/ 0 h 94"/>
                <a:gd name="T30" fmla="*/ 0 w 69"/>
                <a:gd name="T31" fmla="*/ 0 h 94"/>
                <a:gd name="T32" fmla="*/ 0 w 69"/>
                <a:gd name="T33" fmla="*/ 0 h 94"/>
                <a:gd name="T34" fmla="*/ 0 w 69"/>
                <a:gd name="T35" fmla="*/ 0 h 94"/>
                <a:gd name="T36" fmla="*/ 0 w 69"/>
                <a:gd name="T37" fmla="*/ 0 h 94"/>
                <a:gd name="T38" fmla="*/ 0 w 69"/>
                <a:gd name="T39" fmla="*/ 0 h 94"/>
                <a:gd name="T40" fmla="*/ 0 w 69"/>
                <a:gd name="T41" fmla="*/ 0 h 94"/>
                <a:gd name="T42" fmla="*/ 0 w 69"/>
                <a:gd name="T43" fmla="*/ 0 h 94"/>
                <a:gd name="T44" fmla="*/ 0 w 69"/>
                <a:gd name="T45" fmla="*/ 0 h 94"/>
                <a:gd name="T46" fmla="*/ 0 w 69"/>
                <a:gd name="T47" fmla="*/ 0 h 94"/>
                <a:gd name="T48" fmla="*/ 0 w 69"/>
                <a:gd name="T49" fmla="*/ 0 h 94"/>
                <a:gd name="T50" fmla="*/ 0 w 69"/>
                <a:gd name="T51" fmla="*/ 0 h 9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4"/>
                <a:gd name="T80" fmla="*/ 69 w 69"/>
                <a:gd name="T81" fmla="*/ 94 h 9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4">
                  <a:moveTo>
                    <a:pt x="69" y="5"/>
                  </a:moveTo>
                  <a:lnTo>
                    <a:pt x="64" y="3"/>
                  </a:lnTo>
                  <a:lnTo>
                    <a:pt x="58" y="1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8" y="1"/>
                  </a:lnTo>
                  <a:lnTo>
                    <a:pt x="33" y="2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4" y="30"/>
                  </a:lnTo>
                  <a:lnTo>
                    <a:pt x="1" y="38"/>
                  </a:lnTo>
                  <a:lnTo>
                    <a:pt x="0" y="47"/>
                  </a:lnTo>
                  <a:lnTo>
                    <a:pt x="0" y="57"/>
                  </a:lnTo>
                  <a:lnTo>
                    <a:pt x="2" y="66"/>
                  </a:lnTo>
                  <a:lnTo>
                    <a:pt x="4" y="70"/>
                  </a:lnTo>
                  <a:lnTo>
                    <a:pt x="6" y="74"/>
                  </a:lnTo>
                  <a:lnTo>
                    <a:pt x="8" y="78"/>
                  </a:lnTo>
                  <a:lnTo>
                    <a:pt x="11" y="82"/>
                  </a:lnTo>
                  <a:lnTo>
                    <a:pt x="15" y="86"/>
                  </a:lnTo>
                  <a:lnTo>
                    <a:pt x="19" y="89"/>
                  </a:lnTo>
                  <a:lnTo>
                    <a:pt x="24" y="92"/>
                  </a:lnTo>
                  <a:lnTo>
                    <a:pt x="29" y="94"/>
                  </a:lnTo>
                  <a:lnTo>
                    <a:pt x="69" y="5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57" name="Freeform 167"/>
            <p:cNvSpPr>
              <a:spLocks/>
            </p:cNvSpPr>
            <p:nvPr/>
          </p:nvSpPr>
          <p:spPr bwMode="auto">
            <a:xfrm>
              <a:off x="2097" y="1755"/>
              <a:ext cx="38" cy="19"/>
            </a:xfrm>
            <a:custGeom>
              <a:avLst/>
              <a:gdLst>
                <a:gd name="T0" fmla="*/ 0 w 1178"/>
                <a:gd name="T1" fmla="*/ 0 h 594"/>
                <a:gd name="T2" fmla="*/ 0 w 1178"/>
                <a:gd name="T3" fmla="*/ 0 h 594"/>
                <a:gd name="T4" fmla="*/ 0 w 1178"/>
                <a:gd name="T5" fmla="*/ 0 h 594"/>
                <a:gd name="T6" fmla="*/ 0 w 1178"/>
                <a:gd name="T7" fmla="*/ 0 h 594"/>
                <a:gd name="T8" fmla="*/ 0 w 1178"/>
                <a:gd name="T9" fmla="*/ 0 h 5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8"/>
                <a:gd name="T16" fmla="*/ 0 h 594"/>
                <a:gd name="T17" fmla="*/ 1178 w 1178"/>
                <a:gd name="T18" fmla="*/ 594 h 5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8" h="594">
                  <a:moveTo>
                    <a:pt x="1178" y="503"/>
                  </a:moveTo>
                  <a:lnTo>
                    <a:pt x="40" y="0"/>
                  </a:lnTo>
                  <a:lnTo>
                    <a:pt x="0" y="89"/>
                  </a:lnTo>
                  <a:lnTo>
                    <a:pt x="1138" y="594"/>
                  </a:lnTo>
                  <a:lnTo>
                    <a:pt x="1178" y="503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58" name="Freeform 168"/>
            <p:cNvSpPr>
              <a:spLocks/>
            </p:cNvSpPr>
            <p:nvPr/>
          </p:nvSpPr>
          <p:spPr bwMode="auto">
            <a:xfrm>
              <a:off x="2134" y="1771"/>
              <a:ext cx="1" cy="3"/>
            </a:xfrm>
            <a:custGeom>
              <a:avLst/>
              <a:gdLst>
                <a:gd name="T0" fmla="*/ 0 w 69"/>
                <a:gd name="T1" fmla="*/ 0 h 95"/>
                <a:gd name="T2" fmla="*/ 0 w 69"/>
                <a:gd name="T3" fmla="*/ 0 h 95"/>
                <a:gd name="T4" fmla="*/ 0 w 69"/>
                <a:gd name="T5" fmla="*/ 0 h 95"/>
                <a:gd name="T6" fmla="*/ 0 w 69"/>
                <a:gd name="T7" fmla="*/ 0 h 95"/>
                <a:gd name="T8" fmla="*/ 0 w 69"/>
                <a:gd name="T9" fmla="*/ 0 h 95"/>
                <a:gd name="T10" fmla="*/ 0 w 69"/>
                <a:gd name="T11" fmla="*/ 0 h 95"/>
                <a:gd name="T12" fmla="*/ 0 w 69"/>
                <a:gd name="T13" fmla="*/ 0 h 95"/>
                <a:gd name="T14" fmla="*/ 0 w 69"/>
                <a:gd name="T15" fmla="*/ 0 h 95"/>
                <a:gd name="T16" fmla="*/ 0 w 69"/>
                <a:gd name="T17" fmla="*/ 0 h 95"/>
                <a:gd name="T18" fmla="*/ 0 w 69"/>
                <a:gd name="T19" fmla="*/ 0 h 95"/>
                <a:gd name="T20" fmla="*/ 0 w 69"/>
                <a:gd name="T21" fmla="*/ 0 h 95"/>
                <a:gd name="T22" fmla="*/ 0 w 69"/>
                <a:gd name="T23" fmla="*/ 0 h 95"/>
                <a:gd name="T24" fmla="*/ 0 w 69"/>
                <a:gd name="T25" fmla="*/ 0 h 95"/>
                <a:gd name="T26" fmla="*/ 0 w 69"/>
                <a:gd name="T27" fmla="*/ 0 h 95"/>
                <a:gd name="T28" fmla="*/ 0 w 69"/>
                <a:gd name="T29" fmla="*/ 0 h 95"/>
                <a:gd name="T30" fmla="*/ 0 w 69"/>
                <a:gd name="T31" fmla="*/ 0 h 95"/>
                <a:gd name="T32" fmla="*/ 0 w 69"/>
                <a:gd name="T33" fmla="*/ 0 h 95"/>
                <a:gd name="T34" fmla="*/ 0 w 69"/>
                <a:gd name="T35" fmla="*/ 0 h 95"/>
                <a:gd name="T36" fmla="*/ 0 w 69"/>
                <a:gd name="T37" fmla="*/ 0 h 95"/>
                <a:gd name="T38" fmla="*/ 0 w 69"/>
                <a:gd name="T39" fmla="*/ 0 h 95"/>
                <a:gd name="T40" fmla="*/ 0 w 69"/>
                <a:gd name="T41" fmla="*/ 0 h 95"/>
                <a:gd name="T42" fmla="*/ 0 w 69"/>
                <a:gd name="T43" fmla="*/ 0 h 95"/>
                <a:gd name="T44" fmla="*/ 0 w 69"/>
                <a:gd name="T45" fmla="*/ 0 h 95"/>
                <a:gd name="T46" fmla="*/ 0 w 69"/>
                <a:gd name="T47" fmla="*/ 0 h 95"/>
                <a:gd name="T48" fmla="*/ 0 w 69"/>
                <a:gd name="T49" fmla="*/ 0 h 95"/>
                <a:gd name="T50" fmla="*/ 0 w 69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5"/>
                <a:gd name="T80" fmla="*/ 69 w 69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5">
                  <a:moveTo>
                    <a:pt x="0" y="91"/>
                  </a:moveTo>
                  <a:lnTo>
                    <a:pt x="6" y="93"/>
                  </a:lnTo>
                  <a:lnTo>
                    <a:pt x="11" y="94"/>
                  </a:lnTo>
                  <a:lnTo>
                    <a:pt x="16" y="95"/>
                  </a:lnTo>
                  <a:lnTo>
                    <a:pt x="21" y="95"/>
                  </a:lnTo>
                  <a:lnTo>
                    <a:pt x="26" y="95"/>
                  </a:lnTo>
                  <a:lnTo>
                    <a:pt x="32" y="94"/>
                  </a:lnTo>
                  <a:lnTo>
                    <a:pt x="36" y="93"/>
                  </a:lnTo>
                  <a:lnTo>
                    <a:pt x="41" y="91"/>
                  </a:lnTo>
                  <a:lnTo>
                    <a:pt x="48" y="87"/>
                  </a:lnTo>
                  <a:lnTo>
                    <a:pt x="55" y="81"/>
                  </a:lnTo>
                  <a:lnTo>
                    <a:pt x="61" y="74"/>
                  </a:lnTo>
                  <a:lnTo>
                    <a:pt x="65" y="65"/>
                  </a:lnTo>
                  <a:lnTo>
                    <a:pt x="68" y="56"/>
                  </a:lnTo>
                  <a:lnTo>
                    <a:pt x="69" y="47"/>
                  </a:lnTo>
                  <a:lnTo>
                    <a:pt x="69" y="38"/>
                  </a:lnTo>
                  <a:lnTo>
                    <a:pt x="67" y="29"/>
                  </a:lnTo>
                  <a:lnTo>
                    <a:pt x="66" y="25"/>
                  </a:lnTo>
                  <a:lnTo>
                    <a:pt x="64" y="21"/>
                  </a:lnTo>
                  <a:lnTo>
                    <a:pt x="61" y="17"/>
                  </a:lnTo>
                  <a:lnTo>
                    <a:pt x="58" y="12"/>
                  </a:lnTo>
                  <a:lnTo>
                    <a:pt x="54" y="9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0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59" name="Freeform 169"/>
            <p:cNvSpPr>
              <a:spLocks/>
            </p:cNvSpPr>
            <p:nvPr/>
          </p:nvSpPr>
          <p:spPr bwMode="auto">
            <a:xfrm>
              <a:off x="2202" y="1711"/>
              <a:ext cx="2" cy="4"/>
            </a:xfrm>
            <a:custGeom>
              <a:avLst/>
              <a:gdLst>
                <a:gd name="T0" fmla="*/ 0 w 71"/>
                <a:gd name="T1" fmla="*/ 0 h 94"/>
                <a:gd name="T2" fmla="*/ 0 w 71"/>
                <a:gd name="T3" fmla="*/ 0 h 94"/>
                <a:gd name="T4" fmla="*/ 0 w 71"/>
                <a:gd name="T5" fmla="*/ 0 h 94"/>
                <a:gd name="T6" fmla="*/ 0 w 71"/>
                <a:gd name="T7" fmla="*/ 0 h 94"/>
                <a:gd name="T8" fmla="*/ 0 w 71"/>
                <a:gd name="T9" fmla="*/ 0 h 94"/>
                <a:gd name="T10" fmla="*/ 0 w 71"/>
                <a:gd name="T11" fmla="*/ 0 h 94"/>
                <a:gd name="T12" fmla="*/ 0 w 71"/>
                <a:gd name="T13" fmla="*/ 0 h 94"/>
                <a:gd name="T14" fmla="*/ 0 w 71"/>
                <a:gd name="T15" fmla="*/ 0 h 94"/>
                <a:gd name="T16" fmla="*/ 0 w 71"/>
                <a:gd name="T17" fmla="*/ 0 h 94"/>
                <a:gd name="T18" fmla="*/ 0 w 71"/>
                <a:gd name="T19" fmla="*/ 0 h 94"/>
                <a:gd name="T20" fmla="*/ 0 w 71"/>
                <a:gd name="T21" fmla="*/ 0 h 94"/>
                <a:gd name="T22" fmla="*/ 0 w 71"/>
                <a:gd name="T23" fmla="*/ 0 h 94"/>
                <a:gd name="T24" fmla="*/ 0 w 71"/>
                <a:gd name="T25" fmla="*/ 0 h 94"/>
                <a:gd name="T26" fmla="*/ 0 w 71"/>
                <a:gd name="T27" fmla="*/ 0 h 94"/>
                <a:gd name="T28" fmla="*/ 0 w 71"/>
                <a:gd name="T29" fmla="*/ 0 h 94"/>
                <a:gd name="T30" fmla="*/ 0 w 71"/>
                <a:gd name="T31" fmla="*/ 0 h 94"/>
                <a:gd name="T32" fmla="*/ 0 w 71"/>
                <a:gd name="T33" fmla="*/ 0 h 94"/>
                <a:gd name="T34" fmla="*/ 0 w 71"/>
                <a:gd name="T35" fmla="*/ 0 h 94"/>
                <a:gd name="T36" fmla="*/ 0 w 71"/>
                <a:gd name="T37" fmla="*/ 0 h 94"/>
                <a:gd name="T38" fmla="*/ 0 w 71"/>
                <a:gd name="T39" fmla="*/ 0 h 94"/>
                <a:gd name="T40" fmla="*/ 0 w 71"/>
                <a:gd name="T41" fmla="*/ 0 h 94"/>
                <a:gd name="T42" fmla="*/ 0 w 71"/>
                <a:gd name="T43" fmla="*/ 0 h 94"/>
                <a:gd name="T44" fmla="*/ 0 w 71"/>
                <a:gd name="T45" fmla="*/ 0 h 94"/>
                <a:gd name="T46" fmla="*/ 0 w 71"/>
                <a:gd name="T47" fmla="*/ 0 h 94"/>
                <a:gd name="T48" fmla="*/ 0 w 71"/>
                <a:gd name="T49" fmla="*/ 0 h 94"/>
                <a:gd name="T50" fmla="*/ 0 w 71"/>
                <a:gd name="T51" fmla="*/ 0 h 9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1"/>
                <a:gd name="T79" fmla="*/ 0 h 94"/>
                <a:gd name="T80" fmla="*/ 71 w 71"/>
                <a:gd name="T81" fmla="*/ 94 h 9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1" h="94">
                  <a:moveTo>
                    <a:pt x="71" y="5"/>
                  </a:moveTo>
                  <a:lnTo>
                    <a:pt x="64" y="3"/>
                  </a:lnTo>
                  <a:lnTo>
                    <a:pt x="59" y="1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6" y="14"/>
                  </a:lnTo>
                  <a:lnTo>
                    <a:pt x="10" y="22"/>
                  </a:lnTo>
                  <a:lnTo>
                    <a:pt x="6" y="30"/>
                  </a:lnTo>
                  <a:lnTo>
                    <a:pt x="3" y="38"/>
                  </a:lnTo>
                  <a:lnTo>
                    <a:pt x="0" y="47"/>
                  </a:lnTo>
                  <a:lnTo>
                    <a:pt x="0" y="57"/>
                  </a:lnTo>
                  <a:lnTo>
                    <a:pt x="3" y="66"/>
                  </a:lnTo>
                  <a:lnTo>
                    <a:pt x="5" y="70"/>
                  </a:lnTo>
                  <a:lnTo>
                    <a:pt x="7" y="74"/>
                  </a:lnTo>
                  <a:lnTo>
                    <a:pt x="10" y="78"/>
                  </a:lnTo>
                  <a:lnTo>
                    <a:pt x="13" y="82"/>
                  </a:lnTo>
                  <a:lnTo>
                    <a:pt x="16" y="86"/>
                  </a:lnTo>
                  <a:lnTo>
                    <a:pt x="20" y="89"/>
                  </a:lnTo>
                  <a:lnTo>
                    <a:pt x="25" y="92"/>
                  </a:lnTo>
                  <a:lnTo>
                    <a:pt x="30" y="94"/>
                  </a:lnTo>
                  <a:lnTo>
                    <a:pt x="71" y="5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60" name="Freeform 170"/>
            <p:cNvSpPr>
              <a:spLocks/>
            </p:cNvSpPr>
            <p:nvPr/>
          </p:nvSpPr>
          <p:spPr bwMode="auto">
            <a:xfrm>
              <a:off x="2203" y="1713"/>
              <a:ext cx="63" cy="30"/>
            </a:xfrm>
            <a:custGeom>
              <a:avLst/>
              <a:gdLst>
                <a:gd name="T0" fmla="*/ 0 w 2018"/>
                <a:gd name="T1" fmla="*/ 0 h 966"/>
                <a:gd name="T2" fmla="*/ 0 w 2018"/>
                <a:gd name="T3" fmla="*/ 0 h 966"/>
                <a:gd name="T4" fmla="*/ 0 w 2018"/>
                <a:gd name="T5" fmla="*/ 0 h 966"/>
                <a:gd name="T6" fmla="*/ 0 w 2018"/>
                <a:gd name="T7" fmla="*/ 0 h 966"/>
                <a:gd name="T8" fmla="*/ 0 w 2018"/>
                <a:gd name="T9" fmla="*/ 0 h 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18"/>
                <a:gd name="T16" fmla="*/ 0 h 966"/>
                <a:gd name="T17" fmla="*/ 2018 w 2018"/>
                <a:gd name="T18" fmla="*/ 966 h 9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18" h="966">
                  <a:moveTo>
                    <a:pt x="2018" y="875"/>
                  </a:moveTo>
                  <a:lnTo>
                    <a:pt x="41" y="0"/>
                  </a:lnTo>
                  <a:lnTo>
                    <a:pt x="0" y="89"/>
                  </a:lnTo>
                  <a:lnTo>
                    <a:pt x="1978" y="966"/>
                  </a:lnTo>
                  <a:lnTo>
                    <a:pt x="2018" y="875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61" name="Freeform 171"/>
            <p:cNvSpPr>
              <a:spLocks/>
            </p:cNvSpPr>
            <p:nvPr/>
          </p:nvSpPr>
          <p:spPr bwMode="auto">
            <a:xfrm>
              <a:off x="2265" y="1740"/>
              <a:ext cx="2" cy="3"/>
            </a:xfrm>
            <a:custGeom>
              <a:avLst/>
              <a:gdLst>
                <a:gd name="T0" fmla="*/ 0 w 70"/>
                <a:gd name="T1" fmla="*/ 0 h 95"/>
                <a:gd name="T2" fmla="*/ 0 w 70"/>
                <a:gd name="T3" fmla="*/ 0 h 95"/>
                <a:gd name="T4" fmla="*/ 0 w 70"/>
                <a:gd name="T5" fmla="*/ 0 h 95"/>
                <a:gd name="T6" fmla="*/ 0 w 70"/>
                <a:gd name="T7" fmla="*/ 0 h 95"/>
                <a:gd name="T8" fmla="*/ 0 w 70"/>
                <a:gd name="T9" fmla="*/ 0 h 95"/>
                <a:gd name="T10" fmla="*/ 0 w 70"/>
                <a:gd name="T11" fmla="*/ 0 h 95"/>
                <a:gd name="T12" fmla="*/ 0 w 70"/>
                <a:gd name="T13" fmla="*/ 0 h 95"/>
                <a:gd name="T14" fmla="*/ 0 w 70"/>
                <a:gd name="T15" fmla="*/ 0 h 95"/>
                <a:gd name="T16" fmla="*/ 0 w 70"/>
                <a:gd name="T17" fmla="*/ 0 h 95"/>
                <a:gd name="T18" fmla="*/ 0 w 70"/>
                <a:gd name="T19" fmla="*/ 0 h 95"/>
                <a:gd name="T20" fmla="*/ 0 w 70"/>
                <a:gd name="T21" fmla="*/ 0 h 95"/>
                <a:gd name="T22" fmla="*/ 0 w 70"/>
                <a:gd name="T23" fmla="*/ 0 h 95"/>
                <a:gd name="T24" fmla="*/ 0 w 70"/>
                <a:gd name="T25" fmla="*/ 0 h 95"/>
                <a:gd name="T26" fmla="*/ 0 w 70"/>
                <a:gd name="T27" fmla="*/ 0 h 95"/>
                <a:gd name="T28" fmla="*/ 0 w 70"/>
                <a:gd name="T29" fmla="*/ 0 h 95"/>
                <a:gd name="T30" fmla="*/ 0 w 70"/>
                <a:gd name="T31" fmla="*/ 0 h 95"/>
                <a:gd name="T32" fmla="*/ 0 w 70"/>
                <a:gd name="T33" fmla="*/ 0 h 95"/>
                <a:gd name="T34" fmla="*/ 0 w 70"/>
                <a:gd name="T35" fmla="*/ 0 h 95"/>
                <a:gd name="T36" fmla="*/ 0 w 70"/>
                <a:gd name="T37" fmla="*/ 0 h 95"/>
                <a:gd name="T38" fmla="*/ 0 w 70"/>
                <a:gd name="T39" fmla="*/ 0 h 95"/>
                <a:gd name="T40" fmla="*/ 0 w 70"/>
                <a:gd name="T41" fmla="*/ 0 h 95"/>
                <a:gd name="T42" fmla="*/ 0 w 70"/>
                <a:gd name="T43" fmla="*/ 0 h 95"/>
                <a:gd name="T44" fmla="*/ 0 w 70"/>
                <a:gd name="T45" fmla="*/ 0 h 95"/>
                <a:gd name="T46" fmla="*/ 0 w 70"/>
                <a:gd name="T47" fmla="*/ 0 h 95"/>
                <a:gd name="T48" fmla="*/ 0 w 70"/>
                <a:gd name="T49" fmla="*/ 0 h 95"/>
                <a:gd name="T50" fmla="*/ 0 w 70"/>
                <a:gd name="T51" fmla="*/ 0 h 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0"/>
                <a:gd name="T79" fmla="*/ 0 h 95"/>
                <a:gd name="T80" fmla="*/ 70 w 70"/>
                <a:gd name="T81" fmla="*/ 95 h 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0" h="95">
                  <a:moveTo>
                    <a:pt x="0" y="91"/>
                  </a:moveTo>
                  <a:lnTo>
                    <a:pt x="6" y="93"/>
                  </a:lnTo>
                  <a:lnTo>
                    <a:pt x="11" y="94"/>
                  </a:lnTo>
                  <a:lnTo>
                    <a:pt x="16" y="95"/>
                  </a:lnTo>
                  <a:lnTo>
                    <a:pt x="21" y="95"/>
                  </a:lnTo>
                  <a:lnTo>
                    <a:pt x="27" y="95"/>
                  </a:lnTo>
                  <a:lnTo>
                    <a:pt x="32" y="94"/>
                  </a:lnTo>
                  <a:lnTo>
                    <a:pt x="36" y="93"/>
                  </a:lnTo>
                  <a:lnTo>
                    <a:pt x="41" y="91"/>
                  </a:lnTo>
                  <a:lnTo>
                    <a:pt x="48" y="87"/>
                  </a:lnTo>
                  <a:lnTo>
                    <a:pt x="55" y="81"/>
                  </a:lnTo>
                  <a:lnTo>
                    <a:pt x="61" y="74"/>
                  </a:lnTo>
                  <a:lnTo>
                    <a:pt x="65" y="66"/>
                  </a:lnTo>
                  <a:lnTo>
                    <a:pt x="68" y="56"/>
                  </a:lnTo>
                  <a:lnTo>
                    <a:pt x="70" y="47"/>
                  </a:lnTo>
                  <a:lnTo>
                    <a:pt x="69" y="38"/>
                  </a:lnTo>
                  <a:lnTo>
                    <a:pt x="68" y="29"/>
                  </a:lnTo>
                  <a:lnTo>
                    <a:pt x="66" y="25"/>
                  </a:lnTo>
                  <a:lnTo>
                    <a:pt x="64" y="21"/>
                  </a:lnTo>
                  <a:lnTo>
                    <a:pt x="61" y="17"/>
                  </a:lnTo>
                  <a:lnTo>
                    <a:pt x="58" y="13"/>
                  </a:lnTo>
                  <a:lnTo>
                    <a:pt x="55" y="10"/>
                  </a:lnTo>
                  <a:lnTo>
                    <a:pt x="50" y="5"/>
                  </a:lnTo>
                  <a:lnTo>
                    <a:pt x="46" y="2"/>
                  </a:lnTo>
                  <a:lnTo>
                    <a:pt x="40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62" name="Freeform 172"/>
            <p:cNvSpPr>
              <a:spLocks/>
            </p:cNvSpPr>
            <p:nvPr/>
          </p:nvSpPr>
          <p:spPr bwMode="auto">
            <a:xfrm>
              <a:off x="2309" y="1670"/>
              <a:ext cx="2" cy="4"/>
            </a:xfrm>
            <a:custGeom>
              <a:avLst/>
              <a:gdLst>
                <a:gd name="T0" fmla="*/ 0 w 69"/>
                <a:gd name="T1" fmla="*/ 0 h 96"/>
                <a:gd name="T2" fmla="*/ 0 w 69"/>
                <a:gd name="T3" fmla="*/ 0 h 96"/>
                <a:gd name="T4" fmla="*/ 0 w 69"/>
                <a:gd name="T5" fmla="*/ 0 h 96"/>
                <a:gd name="T6" fmla="*/ 0 w 69"/>
                <a:gd name="T7" fmla="*/ 0 h 96"/>
                <a:gd name="T8" fmla="*/ 0 w 69"/>
                <a:gd name="T9" fmla="*/ 0 h 96"/>
                <a:gd name="T10" fmla="*/ 0 w 69"/>
                <a:gd name="T11" fmla="*/ 0 h 96"/>
                <a:gd name="T12" fmla="*/ 0 w 69"/>
                <a:gd name="T13" fmla="*/ 0 h 96"/>
                <a:gd name="T14" fmla="*/ 0 w 69"/>
                <a:gd name="T15" fmla="*/ 0 h 96"/>
                <a:gd name="T16" fmla="*/ 0 w 69"/>
                <a:gd name="T17" fmla="*/ 0 h 96"/>
                <a:gd name="T18" fmla="*/ 0 w 69"/>
                <a:gd name="T19" fmla="*/ 0 h 96"/>
                <a:gd name="T20" fmla="*/ 0 w 69"/>
                <a:gd name="T21" fmla="*/ 0 h 96"/>
                <a:gd name="T22" fmla="*/ 0 w 69"/>
                <a:gd name="T23" fmla="*/ 0 h 96"/>
                <a:gd name="T24" fmla="*/ 0 w 69"/>
                <a:gd name="T25" fmla="*/ 0 h 96"/>
                <a:gd name="T26" fmla="*/ 0 w 69"/>
                <a:gd name="T27" fmla="*/ 0 h 96"/>
                <a:gd name="T28" fmla="*/ 0 w 69"/>
                <a:gd name="T29" fmla="*/ 0 h 96"/>
                <a:gd name="T30" fmla="*/ 0 w 69"/>
                <a:gd name="T31" fmla="*/ 0 h 96"/>
                <a:gd name="T32" fmla="*/ 0 w 69"/>
                <a:gd name="T33" fmla="*/ 0 h 96"/>
                <a:gd name="T34" fmla="*/ 0 w 69"/>
                <a:gd name="T35" fmla="*/ 0 h 96"/>
                <a:gd name="T36" fmla="*/ 0 w 69"/>
                <a:gd name="T37" fmla="*/ 0 h 96"/>
                <a:gd name="T38" fmla="*/ 0 w 69"/>
                <a:gd name="T39" fmla="*/ 0 h 96"/>
                <a:gd name="T40" fmla="*/ 0 w 69"/>
                <a:gd name="T41" fmla="*/ 0 h 96"/>
                <a:gd name="T42" fmla="*/ 0 w 69"/>
                <a:gd name="T43" fmla="*/ 0 h 96"/>
                <a:gd name="T44" fmla="*/ 0 w 69"/>
                <a:gd name="T45" fmla="*/ 0 h 96"/>
                <a:gd name="T46" fmla="*/ 0 w 69"/>
                <a:gd name="T47" fmla="*/ 0 h 96"/>
                <a:gd name="T48" fmla="*/ 0 w 69"/>
                <a:gd name="T49" fmla="*/ 0 h 96"/>
                <a:gd name="T50" fmla="*/ 0 w 69"/>
                <a:gd name="T51" fmla="*/ 0 h 9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6"/>
                <a:gd name="T80" fmla="*/ 69 w 69"/>
                <a:gd name="T81" fmla="*/ 96 h 9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6">
                  <a:moveTo>
                    <a:pt x="69" y="6"/>
                  </a:moveTo>
                  <a:lnTo>
                    <a:pt x="63" y="3"/>
                  </a:lnTo>
                  <a:lnTo>
                    <a:pt x="58" y="1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lnTo>
                    <a:pt x="29" y="5"/>
                  </a:lnTo>
                  <a:lnTo>
                    <a:pt x="22" y="10"/>
                  </a:lnTo>
                  <a:lnTo>
                    <a:pt x="14" y="16"/>
                  </a:lnTo>
                  <a:lnTo>
                    <a:pt x="8" y="23"/>
                  </a:lnTo>
                  <a:lnTo>
                    <a:pt x="4" y="31"/>
                  </a:lnTo>
                  <a:lnTo>
                    <a:pt x="1" y="39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2" y="67"/>
                  </a:lnTo>
                  <a:lnTo>
                    <a:pt x="3" y="71"/>
                  </a:lnTo>
                  <a:lnTo>
                    <a:pt x="5" y="76"/>
                  </a:lnTo>
                  <a:lnTo>
                    <a:pt x="8" y="80"/>
                  </a:lnTo>
                  <a:lnTo>
                    <a:pt x="11" y="83"/>
                  </a:lnTo>
                  <a:lnTo>
                    <a:pt x="15" y="87"/>
                  </a:lnTo>
                  <a:lnTo>
                    <a:pt x="19" y="90"/>
                  </a:lnTo>
                  <a:lnTo>
                    <a:pt x="24" y="93"/>
                  </a:lnTo>
                  <a:lnTo>
                    <a:pt x="30" y="96"/>
                  </a:lnTo>
                  <a:lnTo>
                    <a:pt x="69" y="6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63" name="Freeform 173"/>
            <p:cNvSpPr>
              <a:spLocks/>
            </p:cNvSpPr>
            <p:nvPr/>
          </p:nvSpPr>
          <p:spPr bwMode="auto">
            <a:xfrm>
              <a:off x="2310" y="1670"/>
              <a:ext cx="30" cy="17"/>
            </a:xfrm>
            <a:custGeom>
              <a:avLst/>
              <a:gdLst>
                <a:gd name="T0" fmla="*/ 0 w 985"/>
                <a:gd name="T1" fmla="*/ 0 h 508"/>
                <a:gd name="T2" fmla="*/ 0 w 985"/>
                <a:gd name="T3" fmla="*/ 0 h 508"/>
                <a:gd name="T4" fmla="*/ 0 w 985"/>
                <a:gd name="T5" fmla="*/ 0 h 508"/>
                <a:gd name="T6" fmla="*/ 0 w 985"/>
                <a:gd name="T7" fmla="*/ 0 h 508"/>
                <a:gd name="T8" fmla="*/ 0 w 985"/>
                <a:gd name="T9" fmla="*/ 0 h 5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5"/>
                <a:gd name="T16" fmla="*/ 0 h 508"/>
                <a:gd name="T17" fmla="*/ 985 w 985"/>
                <a:gd name="T18" fmla="*/ 508 h 5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5" h="508">
                  <a:moveTo>
                    <a:pt x="985" y="419"/>
                  </a:moveTo>
                  <a:lnTo>
                    <a:pt x="39" y="0"/>
                  </a:lnTo>
                  <a:lnTo>
                    <a:pt x="0" y="90"/>
                  </a:lnTo>
                  <a:lnTo>
                    <a:pt x="946" y="508"/>
                  </a:lnTo>
                  <a:lnTo>
                    <a:pt x="985" y="419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64" name="Freeform 174"/>
            <p:cNvSpPr>
              <a:spLocks/>
            </p:cNvSpPr>
            <p:nvPr/>
          </p:nvSpPr>
          <p:spPr bwMode="auto">
            <a:xfrm>
              <a:off x="2338" y="1683"/>
              <a:ext cx="3" cy="4"/>
            </a:xfrm>
            <a:custGeom>
              <a:avLst/>
              <a:gdLst>
                <a:gd name="T0" fmla="*/ 0 w 69"/>
                <a:gd name="T1" fmla="*/ 0 h 94"/>
                <a:gd name="T2" fmla="*/ 0 w 69"/>
                <a:gd name="T3" fmla="*/ 0 h 94"/>
                <a:gd name="T4" fmla="*/ 0 w 69"/>
                <a:gd name="T5" fmla="*/ 0 h 94"/>
                <a:gd name="T6" fmla="*/ 0 w 69"/>
                <a:gd name="T7" fmla="*/ 0 h 94"/>
                <a:gd name="T8" fmla="*/ 0 w 69"/>
                <a:gd name="T9" fmla="*/ 0 h 94"/>
                <a:gd name="T10" fmla="*/ 0 w 69"/>
                <a:gd name="T11" fmla="*/ 0 h 94"/>
                <a:gd name="T12" fmla="*/ 0 w 69"/>
                <a:gd name="T13" fmla="*/ 0 h 94"/>
                <a:gd name="T14" fmla="*/ 0 w 69"/>
                <a:gd name="T15" fmla="*/ 0 h 94"/>
                <a:gd name="T16" fmla="*/ 0 w 69"/>
                <a:gd name="T17" fmla="*/ 0 h 94"/>
                <a:gd name="T18" fmla="*/ 0 w 69"/>
                <a:gd name="T19" fmla="*/ 0 h 94"/>
                <a:gd name="T20" fmla="*/ 0 w 69"/>
                <a:gd name="T21" fmla="*/ 0 h 94"/>
                <a:gd name="T22" fmla="*/ 0 w 69"/>
                <a:gd name="T23" fmla="*/ 0 h 94"/>
                <a:gd name="T24" fmla="*/ 0 w 69"/>
                <a:gd name="T25" fmla="*/ 0 h 94"/>
                <a:gd name="T26" fmla="*/ 0 w 69"/>
                <a:gd name="T27" fmla="*/ 0 h 94"/>
                <a:gd name="T28" fmla="*/ 0 w 69"/>
                <a:gd name="T29" fmla="*/ 0 h 94"/>
                <a:gd name="T30" fmla="*/ 0 w 69"/>
                <a:gd name="T31" fmla="*/ 0 h 94"/>
                <a:gd name="T32" fmla="*/ 0 w 69"/>
                <a:gd name="T33" fmla="*/ 0 h 94"/>
                <a:gd name="T34" fmla="*/ 0 w 69"/>
                <a:gd name="T35" fmla="*/ 0 h 94"/>
                <a:gd name="T36" fmla="*/ 0 w 69"/>
                <a:gd name="T37" fmla="*/ 0 h 94"/>
                <a:gd name="T38" fmla="*/ 0 w 69"/>
                <a:gd name="T39" fmla="*/ 0 h 94"/>
                <a:gd name="T40" fmla="*/ 0 w 69"/>
                <a:gd name="T41" fmla="*/ 0 h 94"/>
                <a:gd name="T42" fmla="*/ 0 w 69"/>
                <a:gd name="T43" fmla="*/ 0 h 94"/>
                <a:gd name="T44" fmla="*/ 0 w 69"/>
                <a:gd name="T45" fmla="*/ 0 h 94"/>
                <a:gd name="T46" fmla="*/ 0 w 69"/>
                <a:gd name="T47" fmla="*/ 0 h 94"/>
                <a:gd name="T48" fmla="*/ 0 w 69"/>
                <a:gd name="T49" fmla="*/ 0 h 94"/>
                <a:gd name="T50" fmla="*/ 0 w 69"/>
                <a:gd name="T51" fmla="*/ 0 h 9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"/>
                <a:gd name="T79" fmla="*/ 0 h 94"/>
                <a:gd name="T80" fmla="*/ 69 w 69"/>
                <a:gd name="T81" fmla="*/ 94 h 9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" h="94">
                  <a:moveTo>
                    <a:pt x="0" y="89"/>
                  </a:moveTo>
                  <a:lnTo>
                    <a:pt x="5" y="92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1" y="94"/>
                  </a:lnTo>
                  <a:lnTo>
                    <a:pt x="26" y="94"/>
                  </a:lnTo>
                  <a:lnTo>
                    <a:pt x="30" y="93"/>
                  </a:lnTo>
                  <a:lnTo>
                    <a:pt x="35" y="92"/>
                  </a:lnTo>
                  <a:lnTo>
                    <a:pt x="39" y="90"/>
                  </a:lnTo>
                  <a:lnTo>
                    <a:pt x="47" y="86"/>
                  </a:lnTo>
                  <a:lnTo>
                    <a:pt x="54" y="80"/>
                  </a:lnTo>
                  <a:lnTo>
                    <a:pt x="59" y="73"/>
                  </a:lnTo>
                  <a:lnTo>
                    <a:pt x="65" y="65"/>
                  </a:lnTo>
                  <a:lnTo>
                    <a:pt x="68" y="56"/>
                  </a:lnTo>
                  <a:lnTo>
                    <a:pt x="69" y="46"/>
                  </a:lnTo>
                  <a:lnTo>
                    <a:pt x="69" y="37"/>
                  </a:lnTo>
                  <a:lnTo>
                    <a:pt x="67" y="28"/>
                  </a:lnTo>
                  <a:lnTo>
                    <a:pt x="65" y="24"/>
                  </a:lnTo>
                  <a:lnTo>
                    <a:pt x="63" y="20"/>
                  </a:lnTo>
                  <a:lnTo>
                    <a:pt x="60" y="16"/>
                  </a:lnTo>
                  <a:lnTo>
                    <a:pt x="57" y="12"/>
                  </a:lnTo>
                  <a:lnTo>
                    <a:pt x="53" y="9"/>
                  </a:lnTo>
                  <a:lnTo>
                    <a:pt x="49" y="5"/>
                  </a:lnTo>
                  <a:lnTo>
                    <a:pt x="44" y="2"/>
                  </a:lnTo>
                  <a:lnTo>
                    <a:pt x="39" y="0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EDAAB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65" name="Freeform 175"/>
            <p:cNvSpPr>
              <a:spLocks/>
            </p:cNvSpPr>
            <p:nvPr/>
          </p:nvSpPr>
          <p:spPr bwMode="auto">
            <a:xfrm>
              <a:off x="2088" y="1688"/>
              <a:ext cx="254" cy="87"/>
            </a:xfrm>
            <a:custGeom>
              <a:avLst/>
              <a:gdLst>
                <a:gd name="T0" fmla="*/ 0 w 8128"/>
                <a:gd name="T1" fmla="*/ 0 h 2822"/>
                <a:gd name="T2" fmla="*/ 0 w 8128"/>
                <a:gd name="T3" fmla="*/ 0 h 2822"/>
                <a:gd name="T4" fmla="*/ 0 w 8128"/>
                <a:gd name="T5" fmla="*/ 0 h 2822"/>
                <a:gd name="T6" fmla="*/ 0 w 8128"/>
                <a:gd name="T7" fmla="*/ 0 h 2822"/>
                <a:gd name="T8" fmla="*/ 0 w 8128"/>
                <a:gd name="T9" fmla="*/ 0 h 2822"/>
                <a:gd name="T10" fmla="*/ 0 w 8128"/>
                <a:gd name="T11" fmla="*/ 0 h 2822"/>
                <a:gd name="T12" fmla="*/ 0 w 8128"/>
                <a:gd name="T13" fmla="*/ 0 h 2822"/>
                <a:gd name="T14" fmla="*/ 0 w 8128"/>
                <a:gd name="T15" fmla="*/ 0 h 2822"/>
                <a:gd name="T16" fmla="*/ 0 w 8128"/>
                <a:gd name="T17" fmla="*/ 0 h 2822"/>
                <a:gd name="T18" fmla="*/ 0 w 8128"/>
                <a:gd name="T19" fmla="*/ 0 h 2822"/>
                <a:gd name="T20" fmla="*/ 0 w 8128"/>
                <a:gd name="T21" fmla="*/ 0 h 2822"/>
                <a:gd name="T22" fmla="*/ 0 w 8128"/>
                <a:gd name="T23" fmla="*/ 0 h 2822"/>
                <a:gd name="T24" fmla="*/ 0 w 8128"/>
                <a:gd name="T25" fmla="*/ 0 h 2822"/>
                <a:gd name="T26" fmla="*/ 0 w 8128"/>
                <a:gd name="T27" fmla="*/ 0 h 2822"/>
                <a:gd name="T28" fmla="*/ 0 w 8128"/>
                <a:gd name="T29" fmla="*/ 0 h 2822"/>
                <a:gd name="T30" fmla="*/ 0 w 8128"/>
                <a:gd name="T31" fmla="*/ 0 h 2822"/>
                <a:gd name="T32" fmla="*/ 0 w 8128"/>
                <a:gd name="T33" fmla="*/ 0 h 2822"/>
                <a:gd name="T34" fmla="*/ 0 w 8128"/>
                <a:gd name="T35" fmla="*/ 0 h 2822"/>
                <a:gd name="T36" fmla="*/ 0 w 8128"/>
                <a:gd name="T37" fmla="*/ 0 h 2822"/>
                <a:gd name="T38" fmla="*/ 0 w 8128"/>
                <a:gd name="T39" fmla="*/ 0 h 2822"/>
                <a:gd name="T40" fmla="*/ 0 w 8128"/>
                <a:gd name="T41" fmla="*/ 0 h 2822"/>
                <a:gd name="T42" fmla="*/ 0 w 8128"/>
                <a:gd name="T43" fmla="*/ 0 h 2822"/>
                <a:gd name="T44" fmla="*/ 0 w 8128"/>
                <a:gd name="T45" fmla="*/ 0 h 2822"/>
                <a:gd name="T46" fmla="*/ 0 w 8128"/>
                <a:gd name="T47" fmla="*/ 0 h 2822"/>
                <a:gd name="T48" fmla="*/ 0 w 8128"/>
                <a:gd name="T49" fmla="*/ 0 h 2822"/>
                <a:gd name="T50" fmla="*/ 0 w 8128"/>
                <a:gd name="T51" fmla="*/ 0 h 2822"/>
                <a:gd name="T52" fmla="*/ 0 w 8128"/>
                <a:gd name="T53" fmla="*/ 0 h 2822"/>
                <a:gd name="T54" fmla="*/ 0 w 8128"/>
                <a:gd name="T55" fmla="*/ 0 h 2822"/>
                <a:gd name="T56" fmla="*/ 0 w 8128"/>
                <a:gd name="T57" fmla="*/ 0 h 2822"/>
                <a:gd name="T58" fmla="*/ 0 w 8128"/>
                <a:gd name="T59" fmla="*/ 0 h 2822"/>
                <a:gd name="T60" fmla="*/ 0 w 8128"/>
                <a:gd name="T61" fmla="*/ 0 h 2822"/>
                <a:gd name="T62" fmla="*/ 0 w 8128"/>
                <a:gd name="T63" fmla="*/ 0 h 2822"/>
                <a:gd name="T64" fmla="*/ 0 w 8128"/>
                <a:gd name="T65" fmla="*/ 0 h 2822"/>
                <a:gd name="T66" fmla="*/ 0 w 8128"/>
                <a:gd name="T67" fmla="*/ 0 h 2822"/>
                <a:gd name="T68" fmla="*/ 0 w 8128"/>
                <a:gd name="T69" fmla="*/ 0 h 2822"/>
                <a:gd name="T70" fmla="*/ 0 w 8128"/>
                <a:gd name="T71" fmla="*/ 0 h 2822"/>
                <a:gd name="T72" fmla="*/ 0 w 8128"/>
                <a:gd name="T73" fmla="*/ 0 h 2822"/>
                <a:gd name="T74" fmla="*/ 0 w 8128"/>
                <a:gd name="T75" fmla="*/ 0 h 2822"/>
                <a:gd name="T76" fmla="*/ 0 w 8128"/>
                <a:gd name="T77" fmla="*/ 0 h 2822"/>
                <a:gd name="T78" fmla="*/ 0 w 8128"/>
                <a:gd name="T79" fmla="*/ 0 h 2822"/>
                <a:gd name="T80" fmla="*/ 0 w 8128"/>
                <a:gd name="T81" fmla="*/ 0 h 2822"/>
                <a:gd name="T82" fmla="*/ 0 w 8128"/>
                <a:gd name="T83" fmla="*/ 0 h 2822"/>
                <a:gd name="T84" fmla="*/ 0 w 8128"/>
                <a:gd name="T85" fmla="*/ 0 h 2822"/>
                <a:gd name="T86" fmla="*/ 0 w 8128"/>
                <a:gd name="T87" fmla="*/ 0 h 2822"/>
                <a:gd name="T88" fmla="*/ 0 w 8128"/>
                <a:gd name="T89" fmla="*/ 0 h 2822"/>
                <a:gd name="T90" fmla="*/ 0 w 8128"/>
                <a:gd name="T91" fmla="*/ 0 h 2822"/>
                <a:gd name="T92" fmla="*/ 0 w 8128"/>
                <a:gd name="T93" fmla="*/ 0 h 2822"/>
                <a:gd name="T94" fmla="*/ 0 w 8128"/>
                <a:gd name="T95" fmla="*/ 0 h 2822"/>
                <a:gd name="T96" fmla="*/ 0 w 8128"/>
                <a:gd name="T97" fmla="*/ 0 h 2822"/>
                <a:gd name="T98" fmla="*/ 0 w 8128"/>
                <a:gd name="T99" fmla="*/ 0 h 2822"/>
                <a:gd name="T100" fmla="*/ 0 w 8128"/>
                <a:gd name="T101" fmla="*/ 0 h 28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128"/>
                <a:gd name="T154" fmla="*/ 0 h 2822"/>
                <a:gd name="T155" fmla="*/ 8128 w 8128"/>
                <a:gd name="T156" fmla="*/ 2822 h 28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128" h="2822">
                  <a:moveTo>
                    <a:pt x="0" y="2822"/>
                  </a:moveTo>
                  <a:lnTo>
                    <a:pt x="0" y="2822"/>
                  </a:lnTo>
                  <a:lnTo>
                    <a:pt x="208" y="2821"/>
                  </a:lnTo>
                  <a:lnTo>
                    <a:pt x="417" y="2817"/>
                  </a:lnTo>
                  <a:lnTo>
                    <a:pt x="623" y="2813"/>
                  </a:lnTo>
                  <a:lnTo>
                    <a:pt x="827" y="2807"/>
                  </a:lnTo>
                  <a:lnTo>
                    <a:pt x="1030" y="2799"/>
                  </a:lnTo>
                  <a:lnTo>
                    <a:pt x="1232" y="2789"/>
                  </a:lnTo>
                  <a:lnTo>
                    <a:pt x="1433" y="2778"/>
                  </a:lnTo>
                  <a:lnTo>
                    <a:pt x="1631" y="2764"/>
                  </a:lnTo>
                  <a:lnTo>
                    <a:pt x="1828" y="2750"/>
                  </a:lnTo>
                  <a:lnTo>
                    <a:pt x="2023" y="2734"/>
                  </a:lnTo>
                  <a:lnTo>
                    <a:pt x="2215" y="2716"/>
                  </a:lnTo>
                  <a:lnTo>
                    <a:pt x="2407" y="2696"/>
                  </a:lnTo>
                  <a:lnTo>
                    <a:pt x="2596" y="2676"/>
                  </a:lnTo>
                  <a:lnTo>
                    <a:pt x="2783" y="2652"/>
                  </a:lnTo>
                  <a:lnTo>
                    <a:pt x="2968" y="2629"/>
                  </a:lnTo>
                  <a:lnTo>
                    <a:pt x="3151" y="2603"/>
                  </a:lnTo>
                  <a:lnTo>
                    <a:pt x="3331" y="2576"/>
                  </a:lnTo>
                  <a:lnTo>
                    <a:pt x="3509" y="2547"/>
                  </a:lnTo>
                  <a:lnTo>
                    <a:pt x="3685" y="2518"/>
                  </a:lnTo>
                  <a:lnTo>
                    <a:pt x="3859" y="2486"/>
                  </a:lnTo>
                  <a:lnTo>
                    <a:pt x="4029" y="2454"/>
                  </a:lnTo>
                  <a:lnTo>
                    <a:pt x="4198" y="2419"/>
                  </a:lnTo>
                  <a:lnTo>
                    <a:pt x="4364" y="2383"/>
                  </a:lnTo>
                  <a:lnTo>
                    <a:pt x="4527" y="2346"/>
                  </a:lnTo>
                  <a:lnTo>
                    <a:pt x="4687" y="2309"/>
                  </a:lnTo>
                  <a:lnTo>
                    <a:pt x="4844" y="2269"/>
                  </a:lnTo>
                  <a:lnTo>
                    <a:pt x="5000" y="2228"/>
                  </a:lnTo>
                  <a:lnTo>
                    <a:pt x="5151" y="2186"/>
                  </a:lnTo>
                  <a:lnTo>
                    <a:pt x="5226" y="2165"/>
                  </a:lnTo>
                  <a:lnTo>
                    <a:pt x="5299" y="2143"/>
                  </a:lnTo>
                  <a:lnTo>
                    <a:pt x="5373" y="2121"/>
                  </a:lnTo>
                  <a:lnTo>
                    <a:pt x="5446" y="2099"/>
                  </a:lnTo>
                  <a:lnTo>
                    <a:pt x="5517" y="2076"/>
                  </a:lnTo>
                  <a:lnTo>
                    <a:pt x="5588" y="2053"/>
                  </a:lnTo>
                  <a:lnTo>
                    <a:pt x="5658" y="2029"/>
                  </a:lnTo>
                  <a:lnTo>
                    <a:pt x="5727" y="2006"/>
                  </a:lnTo>
                  <a:lnTo>
                    <a:pt x="5796" y="1983"/>
                  </a:lnTo>
                  <a:lnTo>
                    <a:pt x="5863" y="1958"/>
                  </a:lnTo>
                  <a:lnTo>
                    <a:pt x="5930" y="1935"/>
                  </a:lnTo>
                  <a:lnTo>
                    <a:pt x="5996" y="1909"/>
                  </a:lnTo>
                  <a:lnTo>
                    <a:pt x="6061" y="1885"/>
                  </a:lnTo>
                  <a:lnTo>
                    <a:pt x="6125" y="1859"/>
                  </a:lnTo>
                  <a:lnTo>
                    <a:pt x="6189" y="1834"/>
                  </a:lnTo>
                  <a:lnTo>
                    <a:pt x="6251" y="1808"/>
                  </a:lnTo>
                  <a:lnTo>
                    <a:pt x="6313" y="1783"/>
                  </a:lnTo>
                  <a:lnTo>
                    <a:pt x="6374" y="1756"/>
                  </a:lnTo>
                  <a:lnTo>
                    <a:pt x="6434" y="1730"/>
                  </a:lnTo>
                  <a:lnTo>
                    <a:pt x="6493" y="1703"/>
                  </a:lnTo>
                  <a:lnTo>
                    <a:pt x="6551" y="1676"/>
                  </a:lnTo>
                  <a:lnTo>
                    <a:pt x="6609" y="1649"/>
                  </a:lnTo>
                  <a:lnTo>
                    <a:pt x="6665" y="1622"/>
                  </a:lnTo>
                  <a:lnTo>
                    <a:pt x="6721" y="1593"/>
                  </a:lnTo>
                  <a:lnTo>
                    <a:pt x="6775" y="1566"/>
                  </a:lnTo>
                  <a:lnTo>
                    <a:pt x="6829" y="1537"/>
                  </a:lnTo>
                  <a:lnTo>
                    <a:pt x="6881" y="1509"/>
                  </a:lnTo>
                  <a:lnTo>
                    <a:pt x="6932" y="1480"/>
                  </a:lnTo>
                  <a:lnTo>
                    <a:pt x="6983" y="1451"/>
                  </a:lnTo>
                  <a:lnTo>
                    <a:pt x="7033" y="1422"/>
                  </a:lnTo>
                  <a:lnTo>
                    <a:pt x="7082" y="1392"/>
                  </a:lnTo>
                  <a:lnTo>
                    <a:pt x="7129" y="1363"/>
                  </a:lnTo>
                  <a:lnTo>
                    <a:pt x="7176" y="1333"/>
                  </a:lnTo>
                  <a:lnTo>
                    <a:pt x="7222" y="1303"/>
                  </a:lnTo>
                  <a:lnTo>
                    <a:pt x="7266" y="1272"/>
                  </a:lnTo>
                  <a:lnTo>
                    <a:pt x="7310" y="1241"/>
                  </a:lnTo>
                  <a:lnTo>
                    <a:pt x="7353" y="1211"/>
                  </a:lnTo>
                  <a:lnTo>
                    <a:pt x="7394" y="1180"/>
                  </a:lnTo>
                  <a:lnTo>
                    <a:pt x="7435" y="1149"/>
                  </a:lnTo>
                  <a:lnTo>
                    <a:pt x="7475" y="1117"/>
                  </a:lnTo>
                  <a:lnTo>
                    <a:pt x="7512" y="1085"/>
                  </a:lnTo>
                  <a:lnTo>
                    <a:pt x="7550" y="1053"/>
                  </a:lnTo>
                  <a:lnTo>
                    <a:pt x="7586" y="1021"/>
                  </a:lnTo>
                  <a:lnTo>
                    <a:pt x="7622" y="989"/>
                  </a:lnTo>
                  <a:lnTo>
                    <a:pt x="7656" y="956"/>
                  </a:lnTo>
                  <a:lnTo>
                    <a:pt x="7689" y="923"/>
                  </a:lnTo>
                  <a:lnTo>
                    <a:pt x="7721" y="891"/>
                  </a:lnTo>
                  <a:lnTo>
                    <a:pt x="7752" y="857"/>
                  </a:lnTo>
                  <a:lnTo>
                    <a:pt x="7782" y="823"/>
                  </a:lnTo>
                  <a:lnTo>
                    <a:pt x="7810" y="790"/>
                  </a:lnTo>
                  <a:lnTo>
                    <a:pt x="7837" y="756"/>
                  </a:lnTo>
                  <a:lnTo>
                    <a:pt x="7864" y="723"/>
                  </a:lnTo>
                  <a:lnTo>
                    <a:pt x="7888" y="688"/>
                  </a:lnTo>
                  <a:lnTo>
                    <a:pt x="7913" y="653"/>
                  </a:lnTo>
                  <a:lnTo>
                    <a:pt x="7935" y="619"/>
                  </a:lnTo>
                  <a:lnTo>
                    <a:pt x="7956" y="584"/>
                  </a:lnTo>
                  <a:lnTo>
                    <a:pt x="7977" y="548"/>
                  </a:lnTo>
                  <a:lnTo>
                    <a:pt x="7996" y="514"/>
                  </a:lnTo>
                  <a:lnTo>
                    <a:pt x="8014" y="478"/>
                  </a:lnTo>
                  <a:lnTo>
                    <a:pt x="8030" y="442"/>
                  </a:lnTo>
                  <a:lnTo>
                    <a:pt x="8046" y="406"/>
                  </a:lnTo>
                  <a:lnTo>
                    <a:pt x="8060" y="370"/>
                  </a:lnTo>
                  <a:lnTo>
                    <a:pt x="8072" y="333"/>
                  </a:lnTo>
                  <a:lnTo>
                    <a:pt x="8084" y="297"/>
                  </a:lnTo>
                  <a:lnTo>
                    <a:pt x="8094" y="261"/>
                  </a:lnTo>
                  <a:lnTo>
                    <a:pt x="8103" y="224"/>
                  </a:lnTo>
                  <a:lnTo>
                    <a:pt x="8111" y="186"/>
                  </a:lnTo>
                  <a:lnTo>
                    <a:pt x="8117" y="150"/>
                  </a:lnTo>
                  <a:lnTo>
                    <a:pt x="8122" y="112"/>
                  </a:lnTo>
                  <a:lnTo>
                    <a:pt x="8125" y="75"/>
                  </a:lnTo>
                  <a:lnTo>
                    <a:pt x="8127" y="37"/>
                  </a:lnTo>
                  <a:lnTo>
                    <a:pt x="8128" y="0"/>
                  </a:lnTo>
                  <a:lnTo>
                    <a:pt x="8029" y="0"/>
                  </a:lnTo>
                  <a:lnTo>
                    <a:pt x="8028" y="33"/>
                  </a:lnTo>
                  <a:lnTo>
                    <a:pt x="8026" y="68"/>
                  </a:lnTo>
                  <a:lnTo>
                    <a:pt x="8023" y="102"/>
                  </a:lnTo>
                  <a:lnTo>
                    <a:pt x="8019" y="135"/>
                  </a:lnTo>
                  <a:lnTo>
                    <a:pt x="8014" y="169"/>
                  </a:lnTo>
                  <a:lnTo>
                    <a:pt x="8007" y="203"/>
                  </a:lnTo>
                  <a:lnTo>
                    <a:pt x="7999" y="235"/>
                  </a:lnTo>
                  <a:lnTo>
                    <a:pt x="7990" y="269"/>
                  </a:lnTo>
                  <a:lnTo>
                    <a:pt x="7980" y="303"/>
                  </a:lnTo>
                  <a:lnTo>
                    <a:pt x="7967" y="335"/>
                  </a:lnTo>
                  <a:lnTo>
                    <a:pt x="7954" y="369"/>
                  </a:lnTo>
                  <a:lnTo>
                    <a:pt x="7941" y="401"/>
                  </a:lnTo>
                  <a:lnTo>
                    <a:pt x="7925" y="435"/>
                  </a:lnTo>
                  <a:lnTo>
                    <a:pt x="7909" y="468"/>
                  </a:lnTo>
                  <a:lnTo>
                    <a:pt x="7891" y="500"/>
                  </a:lnTo>
                  <a:lnTo>
                    <a:pt x="7872" y="533"/>
                  </a:lnTo>
                  <a:lnTo>
                    <a:pt x="7853" y="566"/>
                  </a:lnTo>
                  <a:lnTo>
                    <a:pt x="7830" y="598"/>
                  </a:lnTo>
                  <a:lnTo>
                    <a:pt x="7808" y="631"/>
                  </a:lnTo>
                  <a:lnTo>
                    <a:pt x="7785" y="662"/>
                  </a:lnTo>
                  <a:lnTo>
                    <a:pt x="7760" y="695"/>
                  </a:lnTo>
                  <a:lnTo>
                    <a:pt x="7734" y="727"/>
                  </a:lnTo>
                  <a:lnTo>
                    <a:pt x="7707" y="759"/>
                  </a:lnTo>
                  <a:lnTo>
                    <a:pt x="7679" y="791"/>
                  </a:lnTo>
                  <a:lnTo>
                    <a:pt x="7649" y="822"/>
                  </a:lnTo>
                  <a:lnTo>
                    <a:pt x="7619" y="854"/>
                  </a:lnTo>
                  <a:lnTo>
                    <a:pt x="7587" y="886"/>
                  </a:lnTo>
                  <a:lnTo>
                    <a:pt x="7555" y="916"/>
                  </a:lnTo>
                  <a:lnTo>
                    <a:pt x="7520" y="948"/>
                  </a:lnTo>
                  <a:lnTo>
                    <a:pt x="7486" y="978"/>
                  </a:lnTo>
                  <a:lnTo>
                    <a:pt x="7449" y="1009"/>
                  </a:lnTo>
                  <a:lnTo>
                    <a:pt x="7413" y="1040"/>
                  </a:lnTo>
                  <a:lnTo>
                    <a:pt x="7374" y="1070"/>
                  </a:lnTo>
                  <a:lnTo>
                    <a:pt x="7335" y="1101"/>
                  </a:lnTo>
                  <a:lnTo>
                    <a:pt x="7295" y="1131"/>
                  </a:lnTo>
                  <a:lnTo>
                    <a:pt x="7253" y="1161"/>
                  </a:lnTo>
                  <a:lnTo>
                    <a:pt x="7211" y="1190"/>
                  </a:lnTo>
                  <a:lnTo>
                    <a:pt x="7167" y="1220"/>
                  </a:lnTo>
                  <a:lnTo>
                    <a:pt x="7122" y="1250"/>
                  </a:lnTo>
                  <a:lnTo>
                    <a:pt x="7076" y="1279"/>
                  </a:lnTo>
                  <a:lnTo>
                    <a:pt x="7031" y="1308"/>
                  </a:lnTo>
                  <a:lnTo>
                    <a:pt x="6983" y="1337"/>
                  </a:lnTo>
                  <a:lnTo>
                    <a:pt x="6934" y="1366"/>
                  </a:lnTo>
                  <a:lnTo>
                    <a:pt x="6884" y="1393"/>
                  </a:lnTo>
                  <a:lnTo>
                    <a:pt x="6834" y="1422"/>
                  </a:lnTo>
                  <a:lnTo>
                    <a:pt x="6782" y="1450"/>
                  </a:lnTo>
                  <a:lnTo>
                    <a:pt x="6730" y="1478"/>
                  </a:lnTo>
                  <a:lnTo>
                    <a:pt x="6676" y="1505"/>
                  </a:lnTo>
                  <a:lnTo>
                    <a:pt x="6621" y="1533"/>
                  </a:lnTo>
                  <a:lnTo>
                    <a:pt x="6566" y="1559"/>
                  </a:lnTo>
                  <a:lnTo>
                    <a:pt x="6510" y="1587"/>
                  </a:lnTo>
                  <a:lnTo>
                    <a:pt x="6453" y="1614"/>
                  </a:lnTo>
                  <a:lnTo>
                    <a:pt x="6395" y="1640"/>
                  </a:lnTo>
                  <a:lnTo>
                    <a:pt x="6335" y="1666"/>
                  </a:lnTo>
                  <a:lnTo>
                    <a:pt x="6275" y="1692"/>
                  </a:lnTo>
                  <a:lnTo>
                    <a:pt x="6215" y="1718"/>
                  </a:lnTo>
                  <a:lnTo>
                    <a:pt x="6152" y="1743"/>
                  </a:lnTo>
                  <a:lnTo>
                    <a:pt x="6090" y="1767"/>
                  </a:lnTo>
                  <a:lnTo>
                    <a:pt x="6026" y="1793"/>
                  </a:lnTo>
                  <a:lnTo>
                    <a:pt x="5962" y="1817"/>
                  </a:lnTo>
                  <a:lnTo>
                    <a:pt x="5897" y="1842"/>
                  </a:lnTo>
                  <a:lnTo>
                    <a:pt x="5831" y="1865"/>
                  </a:lnTo>
                  <a:lnTo>
                    <a:pt x="5764" y="1890"/>
                  </a:lnTo>
                  <a:lnTo>
                    <a:pt x="5696" y="1913"/>
                  </a:lnTo>
                  <a:lnTo>
                    <a:pt x="5627" y="1937"/>
                  </a:lnTo>
                  <a:lnTo>
                    <a:pt x="5558" y="1959"/>
                  </a:lnTo>
                  <a:lnTo>
                    <a:pt x="5487" y="1982"/>
                  </a:lnTo>
                  <a:lnTo>
                    <a:pt x="5416" y="2004"/>
                  </a:lnTo>
                  <a:lnTo>
                    <a:pt x="5344" y="2026"/>
                  </a:lnTo>
                  <a:lnTo>
                    <a:pt x="5272" y="2049"/>
                  </a:lnTo>
                  <a:lnTo>
                    <a:pt x="5199" y="2070"/>
                  </a:lnTo>
                  <a:lnTo>
                    <a:pt x="5125" y="2091"/>
                  </a:lnTo>
                  <a:lnTo>
                    <a:pt x="4974" y="2132"/>
                  </a:lnTo>
                  <a:lnTo>
                    <a:pt x="4821" y="2173"/>
                  </a:lnTo>
                  <a:lnTo>
                    <a:pt x="4664" y="2212"/>
                  </a:lnTo>
                  <a:lnTo>
                    <a:pt x="4505" y="2250"/>
                  </a:lnTo>
                  <a:lnTo>
                    <a:pt x="4342" y="2286"/>
                  </a:lnTo>
                  <a:lnTo>
                    <a:pt x="4178" y="2322"/>
                  </a:lnTo>
                  <a:lnTo>
                    <a:pt x="4011" y="2356"/>
                  </a:lnTo>
                  <a:lnTo>
                    <a:pt x="3840" y="2388"/>
                  </a:lnTo>
                  <a:lnTo>
                    <a:pt x="3669" y="2420"/>
                  </a:lnTo>
                  <a:lnTo>
                    <a:pt x="3493" y="2449"/>
                  </a:lnTo>
                  <a:lnTo>
                    <a:pt x="3316" y="2478"/>
                  </a:lnTo>
                  <a:lnTo>
                    <a:pt x="3136" y="2506"/>
                  </a:lnTo>
                  <a:lnTo>
                    <a:pt x="2955" y="2531"/>
                  </a:lnTo>
                  <a:lnTo>
                    <a:pt x="2771" y="2554"/>
                  </a:lnTo>
                  <a:lnTo>
                    <a:pt x="2585" y="2577"/>
                  </a:lnTo>
                  <a:lnTo>
                    <a:pt x="2397" y="2598"/>
                  </a:lnTo>
                  <a:lnTo>
                    <a:pt x="2206" y="2618"/>
                  </a:lnTo>
                  <a:lnTo>
                    <a:pt x="2014" y="2635"/>
                  </a:lnTo>
                  <a:lnTo>
                    <a:pt x="1820" y="2651"/>
                  </a:lnTo>
                  <a:lnTo>
                    <a:pt x="1625" y="2667"/>
                  </a:lnTo>
                  <a:lnTo>
                    <a:pt x="1426" y="2679"/>
                  </a:lnTo>
                  <a:lnTo>
                    <a:pt x="1227" y="2691"/>
                  </a:lnTo>
                  <a:lnTo>
                    <a:pt x="1026" y="2700"/>
                  </a:lnTo>
                  <a:lnTo>
                    <a:pt x="824" y="2708"/>
                  </a:lnTo>
                  <a:lnTo>
                    <a:pt x="620" y="2715"/>
                  </a:lnTo>
                  <a:lnTo>
                    <a:pt x="415" y="2719"/>
                  </a:lnTo>
                  <a:lnTo>
                    <a:pt x="208" y="2722"/>
                  </a:lnTo>
                  <a:lnTo>
                    <a:pt x="0" y="2723"/>
                  </a:lnTo>
                  <a:lnTo>
                    <a:pt x="0" y="2822"/>
                  </a:lnTo>
                  <a:close/>
                </a:path>
              </a:pathLst>
            </a:custGeom>
            <a:solidFill>
              <a:srgbClr val="D98E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66" name="Freeform 176"/>
            <p:cNvSpPr>
              <a:spLocks/>
            </p:cNvSpPr>
            <p:nvPr/>
          </p:nvSpPr>
          <p:spPr bwMode="auto">
            <a:xfrm>
              <a:off x="1834" y="1688"/>
              <a:ext cx="254" cy="87"/>
            </a:xfrm>
            <a:custGeom>
              <a:avLst/>
              <a:gdLst>
                <a:gd name="T0" fmla="*/ 0 w 8128"/>
                <a:gd name="T1" fmla="*/ 0 h 2822"/>
                <a:gd name="T2" fmla="*/ 0 w 8128"/>
                <a:gd name="T3" fmla="*/ 0 h 2822"/>
                <a:gd name="T4" fmla="*/ 0 w 8128"/>
                <a:gd name="T5" fmla="*/ 0 h 2822"/>
                <a:gd name="T6" fmla="*/ 0 w 8128"/>
                <a:gd name="T7" fmla="*/ 0 h 2822"/>
                <a:gd name="T8" fmla="*/ 0 w 8128"/>
                <a:gd name="T9" fmla="*/ 0 h 2822"/>
                <a:gd name="T10" fmla="*/ 0 w 8128"/>
                <a:gd name="T11" fmla="*/ 0 h 2822"/>
                <a:gd name="T12" fmla="*/ 0 w 8128"/>
                <a:gd name="T13" fmla="*/ 0 h 2822"/>
                <a:gd name="T14" fmla="*/ 0 w 8128"/>
                <a:gd name="T15" fmla="*/ 0 h 2822"/>
                <a:gd name="T16" fmla="*/ 0 w 8128"/>
                <a:gd name="T17" fmla="*/ 0 h 2822"/>
                <a:gd name="T18" fmla="*/ 0 w 8128"/>
                <a:gd name="T19" fmla="*/ 0 h 2822"/>
                <a:gd name="T20" fmla="*/ 0 w 8128"/>
                <a:gd name="T21" fmla="*/ 0 h 2822"/>
                <a:gd name="T22" fmla="*/ 0 w 8128"/>
                <a:gd name="T23" fmla="*/ 0 h 2822"/>
                <a:gd name="T24" fmla="*/ 0 w 8128"/>
                <a:gd name="T25" fmla="*/ 0 h 2822"/>
                <a:gd name="T26" fmla="*/ 0 w 8128"/>
                <a:gd name="T27" fmla="*/ 0 h 2822"/>
                <a:gd name="T28" fmla="*/ 0 w 8128"/>
                <a:gd name="T29" fmla="*/ 0 h 2822"/>
                <a:gd name="T30" fmla="*/ 0 w 8128"/>
                <a:gd name="T31" fmla="*/ 0 h 2822"/>
                <a:gd name="T32" fmla="*/ 0 w 8128"/>
                <a:gd name="T33" fmla="*/ 0 h 2822"/>
                <a:gd name="T34" fmla="*/ 0 w 8128"/>
                <a:gd name="T35" fmla="*/ 0 h 2822"/>
                <a:gd name="T36" fmla="*/ 0 w 8128"/>
                <a:gd name="T37" fmla="*/ 0 h 2822"/>
                <a:gd name="T38" fmla="*/ 0 w 8128"/>
                <a:gd name="T39" fmla="*/ 0 h 2822"/>
                <a:gd name="T40" fmla="*/ 0 w 8128"/>
                <a:gd name="T41" fmla="*/ 0 h 2822"/>
                <a:gd name="T42" fmla="*/ 0 w 8128"/>
                <a:gd name="T43" fmla="*/ 0 h 2822"/>
                <a:gd name="T44" fmla="*/ 0 w 8128"/>
                <a:gd name="T45" fmla="*/ 0 h 2822"/>
                <a:gd name="T46" fmla="*/ 0 w 8128"/>
                <a:gd name="T47" fmla="*/ 0 h 2822"/>
                <a:gd name="T48" fmla="*/ 0 w 8128"/>
                <a:gd name="T49" fmla="*/ 0 h 2822"/>
                <a:gd name="T50" fmla="*/ 0 w 8128"/>
                <a:gd name="T51" fmla="*/ 0 h 2822"/>
                <a:gd name="T52" fmla="*/ 0 w 8128"/>
                <a:gd name="T53" fmla="*/ 0 h 2822"/>
                <a:gd name="T54" fmla="*/ 0 w 8128"/>
                <a:gd name="T55" fmla="*/ 0 h 2822"/>
                <a:gd name="T56" fmla="*/ 0 w 8128"/>
                <a:gd name="T57" fmla="*/ 0 h 2822"/>
                <a:gd name="T58" fmla="*/ 0 w 8128"/>
                <a:gd name="T59" fmla="*/ 0 h 2822"/>
                <a:gd name="T60" fmla="*/ 0 w 8128"/>
                <a:gd name="T61" fmla="*/ 0 h 2822"/>
                <a:gd name="T62" fmla="*/ 0 w 8128"/>
                <a:gd name="T63" fmla="*/ 0 h 2822"/>
                <a:gd name="T64" fmla="*/ 0 w 8128"/>
                <a:gd name="T65" fmla="*/ 0 h 2822"/>
                <a:gd name="T66" fmla="*/ 0 w 8128"/>
                <a:gd name="T67" fmla="*/ 0 h 2822"/>
                <a:gd name="T68" fmla="*/ 0 w 8128"/>
                <a:gd name="T69" fmla="*/ 0 h 2822"/>
                <a:gd name="T70" fmla="*/ 0 w 8128"/>
                <a:gd name="T71" fmla="*/ 0 h 2822"/>
                <a:gd name="T72" fmla="*/ 0 w 8128"/>
                <a:gd name="T73" fmla="*/ 0 h 2822"/>
                <a:gd name="T74" fmla="*/ 0 w 8128"/>
                <a:gd name="T75" fmla="*/ 0 h 2822"/>
                <a:gd name="T76" fmla="*/ 0 w 8128"/>
                <a:gd name="T77" fmla="*/ 0 h 2822"/>
                <a:gd name="T78" fmla="*/ 0 w 8128"/>
                <a:gd name="T79" fmla="*/ 0 h 2822"/>
                <a:gd name="T80" fmla="*/ 0 w 8128"/>
                <a:gd name="T81" fmla="*/ 0 h 2822"/>
                <a:gd name="T82" fmla="*/ 0 w 8128"/>
                <a:gd name="T83" fmla="*/ 0 h 2822"/>
                <a:gd name="T84" fmla="*/ 0 w 8128"/>
                <a:gd name="T85" fmla="*/ 0 h 2822"/>
                <a:gd name="T86" fmla="*/ 0 w 8128"/>
                <a:gd name="T87" fmla="*/ 0 h 2822"/>
                <a:gd name="T88" fmla="*/ 0 w 8128"/>
                <a:gd name="T89" fmla="*/ 0 h 2822"/>
                <a:gd name="T90" fmla="*/ 0 w 8128"/>
                <a:gd name="T91" fmla="*/ 0 h 2822"/>
                <a:gd name="T92" fmla="*/ 0 w 8128"/>
                <a:gd name="T93" fmla="*/ 0 h 2822"/>
                <a:gd name="T94" fmla="*/ 0 w 8128"/>
                <a:gd name="T95" fmla="*/ 0 h 2822"/>
                <a:gd name="T96" fmla="*/ 0 w 8128"/>
                <a:gd name="T97" fmla="*/ 0 h 2822"/>
                <a:gd name="T98" fmla="*/ 0 w 8128"/>
                <a:gd name="T99" fmla="*/ 0 h 2822"/>
                <a:gd name="T100" fmla="*/ 0 w 8128"/>
                <a:gd name="T101" fmla="*/ 0 h 28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128"/>
                <a:gd name="T154" fmla="*/ 0 h 2822"/>
                <a:gd name="T155" fmla="*/ 8128 w 8128"/>
                <a:gd name="T156" fmla="*/ 2822 h 28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128" h="2822">
                  <a:moveTo>
                    <a:pt x="0" y="0"/>
                  </a:moveTo>
                  <a:lnTo>
                    <a:pt x="0" y="0"/>
                  </a:lnTo>
                  <a:lnTo>
                    <a:pt x="1" y="37"/>
                  </a:lnTo>
                  <a:lnTo>
                    <a:pt x="3" y="75"/>
                  </a:lnTo>
                  <a:lnTo>
                    <a:pt x="6" y="112"/>
                  </a:lnTo>
                  <a:lnTo>
                    <a:pt x="11" y="150"/>
                  </a:lnTo>
                  <a:lnTo>
                    <a:pt x="17" y="186"/>
                  </a:lnTo>
                  <a:lnTo>
                    <a:pt x="24" y="224"/>
                  </a:lnTo>
                  <a:lnTo>
                    <a:pt x="34" y="261"/>
                  </a:lnTo>
                  <a:lnTo>
                    <a:pt x="44" y="297"/>
                  </a:lnTo>
                  <a:lnTo>
                    <a:pt x="55" y="333"/>
                  </a:lnTo>
                  <a:lnTo>
                    <a:pt x="68" y="370"/>
                  </a:lnTo>
                  <a:lnTo>
                    <a:pt x="82" y="407"/>
                  </a:lnTo>
                  <a:lnTo>
                    <a:pt x="98" y="442"/>
                  </a:lnTo>
                  <a:lnTo>
                    <a:pt x="114" y="478"/>
                  </a:lnTo>
                  <a:lnTo>
                    <a:pt x="132" y="514"/>
                  </a:lnTo>
                  <a:lnTo>
                    <a:pt x="151" y="548"/>
                  </a:lnTo>
                  <a:lnTo>
                    <a:pt x="172" y="584"/>
                  </a:lnTo>
                  <a:lnTo>
                    <a:pt x="193" y="619"/>
                  </a:lnTo>
                  <a:lnTo>
                    <a:pt x="215" y="653"/>
                  </a:lnTo>
                  <a:lnTo>
                    <a:pt x="240" y="688"/>
                  </a:lnTo>
                  <a:lnTo>
                    <a:pt x="264" y="722"/>
                  </a:lnTo>
                  <a:lnTo>
                    <a:pt x="291" y="756"/>
                  </a:lnTo>
                  <a:lnTo>
                    <a:pt x="318" y="790"/>
                  </a:lnTo>
                  <a:lnTo>
                    <a:pt x="346" y="823"/>
                  </a:lnTo>
                  <a:lnTo>
                    <a:pt x="376" y="857"/>
                  </a:lnTo>
                  <a:lnTo>
                    <a:pt x="407" y="891"/>
                  </a:lnTo>
                  <a:lnTo>
                    <a:pt x="439" y="923"/>
                  </a:lnTo>
                  <a:lnTo>
                    <a:pt x="472" y="956"/>
                  </a:lnTo>
                  <a:lnTo>
                    <a:pt x="506" y="989"/>
                  </a:lnTo>
                  <a:lnTo>
                    <a:pt x="542" y="1021"/>
                  </a:lnTo>
                  <a:lnTo>
                    <a:pt x="578" y="1053"/>
                  </a:lnTo>
                  <a:lnTo>
                    <a:pt x="615" y="1085"/>
                  </a:lnTo>
                  <a:lnTo>
                    <a:pt x="653" y="1117"/>
                  </a:lnTo>
                  <a:lnTo>
                    <a:pt x="693" y="1149"/>
                  </a:lnTo>
                  <a:lnTo>
                    <a:pt x="734" y="1180"/>
                  </a:lnTo>
                  <a:lnTo>
                    <a:pt x="775" y="1211"/>
                  </a:lnTo>
                  <a:lnTo>
                    <a:pt x="818" y="1241"/>
                  </a:lnTo>
                  <a:lnTo>
                    <a:pt x="862" y="1272"/>
                  </a:lnTo>
                  <a:lnTo>
                    <a:pt x="906" y="1303"/>
                  </a:lnTo>
                  <a:lnTo>
                    <a:pt x="952" y="1333"/>
                  </a:lnTo>
                  <a:lnTo>
                    <a:pt x="999" y="1363"/>
                  </a:lnTo>
                  <a:lnTo>
                    <a:pt x="1046" y="1392"/>
                  </a:lnTo>
                  <a:lnTo>
                    <a:pt x="1095" y="1422"/>
                  </a:lnTo>
                  <a:lnTo>
                    <a:pt x="1145" y="1451"/>
                  </a:lnTo>
                  <a:lnTo>
                    <a:pt x="1195" y="1480"/>
                  </a:lnTo>
                  <a:lnTo>
                    <a:pt x="1247" y="1509"/>
                  </a:lnTo>
                  <a:lnTo>
                    <a:pt x="1299" y="1537"/>
                  </a:lnTo>
                  <a:lnTo>
                    <a:pt x="1353" y="1566"/>
                  </a:lnTo>
                  <a:lnTo>
                    <a:pt x="1407" y="1593"/>
                  </a:lnTo>
                  <a:lnTo>
                    <a:pt x="1463" y="1622"/>
                  </a:lnTo>
                  <a:lnTo>
                    <a:pt x="1519" y="1649"/>
                  </a:lnTo>
                  <a:lnTo>
                    <a:pt x="1576" y="1676"/>
                  </a:lnTo>
                  <a:lnTo>
                    <a:pt x="1635" y="1703"/>
                  </a:lnTo>
                  <a:lnTo>
                    <a:pt x="1694" y="1730"/>
                  </a:lnTo>
                  <a:lnTo>
                    <a:pt x="1754" y="1756"/>
                  </a:lnTo>
                  <a:lnTo>
                    <a:pt x="1815" y="1783"/>
                  </a:lnTo>
                  <a:lnTo>
                    <a:pt x="1877" y="1808"/>
                  </a:lnTo>
                  <a:lnTo>
                    <a:pt x="1939" y="1834"/>
                  </a:lnTo>
                  <a:lnTo>
                    <a:pt x="2002" y="1859"/>
                  </a:lnTo>
                  <a:lnTo>
                    <a:pt x="2067" y="1885"/>
                  </a:lnTo>
                  <a:lnTo>
                    <a:pt x="2132" y="1909"/>
                  </a:lnTo>
                  <a:lnTo>
                    <a:pt x="2198" y="1935"/>
                  </a:lnTo>
                  <a:lnTo>
                    <a:pt x="2265" y="1958"/>
                  </a:lnTo>
                  <a:lnTo>
                    <a:pt x="2332" y="1983"/>
                  </a:lnTo>
                  <a:lnTo>
                    <a:pt x="2401" y="2006"/>
                  </a:lnTo>
                  <a:lnTo>
                    <a:pt x="2470" y="2029"/>
                  </a:lnTo>
                  <a:lnTo>
                    <a:pt x="2540" y="2053"/>
                  </a:lnTo>
                  <a:lnTo>
                    <a:pt x="2611" y="2076"/>
                  </a:lnTo>
                  <a:lnTo>
                    <a:pt x="2682" y="2099"/>
                  </a:lnTo>
                  <a:lnTo>
                    <a:pt x="2754" y="2121"/>
                  </a:lnTo>
                  <a:lnTo>
                    <a:pt x="2829" y="2143"/>
                  </a:lnTo>
                  <a:lnTo>
                    <a:pt x="2902" y="2165"/>
                  </a:lnTo>
                  <a:lnTo>
                    <a:pt x="2977" y="2186"/>
                  </a:lnTo>
                  <a:lnTo>
                    <a:pt x="3128" y="2228"/>
                  </a:lnTo>
                  <a:lnTo>
                    <a:pt x="3283" y="2269"/>
                  </a:lnTo>
                  <a:lnTo>
                    <a:pt x="3441" y="2309"/>
                  </a:lnTo>
                  <a:lnTo>
                    <a:pt x="3601" y="2346"/>
                  </a:lnTo>
                  <a:lnTo>
                    <a:pt x="3764" y="2383"/>
                  </a:lnTo>
                  <a:lnTo>
                    <a:pt x="3930" y="2419"/>
                  </a:lnTo>
                  <a:lnTo>
                    <a:pt x="4099" y="2454"/>
                  </a:lnTo>
                  <a:lnTo>
                    <a:pt x="4269" y="2486"/>
                  </a:lnTo>
                  <a:lnTo>
                    <a:pt x="4443" y="2518"/>
                  </a:lnTo>
                  <a:lnTo>
                    <a:pt x="4619" y="2547"/>
                  </a:lnTo>
                  <a:lnTo>
                    <a:pt x="4797" y="2576"/>
                  </a:lnTo>
                  <a:lnTo>
                    <a:pt x="4977" y="2603"/>
                  </a:lnTo>
                  <a:lnTo>
                    <a:pt x="5160" y="2629"/>
                  </a:lnTo>
                  <a:lnTo>
                    <a:pt x="5345" y="2652"/>
                  </a:lnTo>
                  <a:lnTo>
                    <a:pt x="5532" y="2676"/>
                  </a:lnTo>
                  <a:lnTo>
                    <a:pt x="5721" y="2696"/>
                  </a:lnTo>
                  <a:lnTo>
                    <a:pt x="5912" y="2716"/>
                  </a:lnTo>
                  <a:lnTo>
                    <a:pt x="6105" y="2734"/>
                  </a:lnTo>
                  <a:lnTo>
                    <a:pt x="6300" y="2750"/>
                  </a:lnTo>
                  <a:lnTo>
                    <a:pt x="6497" y="2764"/>
                  </a:lnTo>
                  <a:lnTo>
                    <a:pt x="6695" y="2778"/>
                  </a:lnTo>
                  <a:lnTo>
                    <a:pt x="6896" y="2789"/>
                  </a:lnTo>
                  <a:lnTo>
                    <a:pt x="7098" y="2799"/>
                  </a:lnTo>
                  <a:lnTo>
                    <a:pt x="7301" y="2807"/>
                  </a:lnTo>
                  <a:lnTo>
                    <a:pt x="7505" y="2813"/>
                  </a:lnTo>
                  <a:lnTo>
                    <a:pt x="7711" y="2817"/>
                  </a:lnTo>
                  <a:lnTo>
                    <a:pt x="7919" y="2821"/>
                  </a:lnTo>
                  <a:lnTo>
                    <a:pt x="8128" y="2822"/>
                  </a:lnTo>
                  <a:lnTo>
                    <a:pt x="8128" y="2723"/>
                  </a:lnTo>
                  <a:lnTo>
                    <a:pt x="7920" y="2722"/>
                  </a:lnTo>
                  <a:lnTo>
                    <a:pt x="7713" y="2719"/>
                  </a:lnTo>
                  <a:lnTo>
                    <a:pt x="7508" y="2715"/>
                  </a:lnTo>
                  <a:lnTo>
                    <a:pt x="7304" y="2708"/>
                  </a:lnTo>
                  <a:lnTo>
                    <a:pt x="7102" y="2700"/>
                  </a:lnTo>
                  <a:lnTo>
                    <a:pt x="6901" y="2691"/>
                  </a:lnTo>
                  <a:lnTo>
                    <a:pt x="6702" y="2679"/>
                  </a:lnTo>
                  <a:lnTo>
                    <a:pt x="6503" y="2667"/>
                  </a:lnTo>
                  <a:lnTo>
                    <a:pt x="6308" y="2651"/>
                  </a:lnTo>
                  <a:lnTo>
                    <a:pt x="6114" y="2635"/>
                  </a:lnTo>
                  <a:lnTo>
                    <a:pt x="5921" y="2618"/>
                  </a:lnTo>
                  <a:lnTo>
                    <a:pt x="5731" y="2598"/>
                  </a:lnTo>
                  <a:lnTo>
                    <a:pt x="5543" y="2577"/>
                  </a:lnTo>
                  <a:lnTo>
                    <a:pt x="5357" y="2554"/>
                  </a:lnTo>
                  <a:lnTo>
                    <a:pt x="5173" y="2531"/>
                  </a:lnTo>
                  <a:lnTo>
                    <a:pt x="4992" y="2506"/>
                  </a:lnTo>
                  <a:lnTo>
                    <a:pt x="4812" y="2478"/>
                  </a:lnTo>
                  <a:lnTo>
                    <a:pt x="4634" y="2449"/>
                  </a:lnTo>
                  <a:lnTo>
                    <a:pt x="4459" y="2420"/>
                  </a:lnTo>
                  <a:lnTo>
                    <a:pt x="4288" y="2388"/>
                  </a:lnTo>
                  <a:lnTo>
                    <a:pt x="4117" y="2356"/>
                  </a:lnTo>
                  <a:lnTo>
                    <a:pt x="3950" y="2322"/>
                  </a:lnTo>
                  <a:lnTo>
                    <a:pt x="3785" y="2286"/>
                  </a:lnTo>
                  <a:lnTo>
                    <a:pt x="3623" y="2250"/>
                  </a:lnTo>
                  <a:lnTo>
                    <a:pt x="3464" y="2212"/>
                  </a:lnTo>
                  <a:lnTo>
                    <a:pt x="3307" y="2173"/>
                  </a:lnTo>
                  <a:lnTo>
                    <a:pt x="3154" y="2132"/>
                  </a:lnTo>
                  <a:lnTo>
                    <a:pt x="3003" y="2091"/>
                  </a:lnTo>
                  <a:lnTo>
                    <a:pt x="2929" y="2070"/>
                  </a:lnTo>
                  <a:lnTo>
                    <a:pt x="2856" y="2049"/>
                  </a:lnTo>
                  <a:lnTo>
                    <a:pt x="2783" y="2026"/>
                  </a:lnTo>
                  <a:lnTo>
                    <a:pt x="2712" y="2004"/>
                  </a:lnTo>
                  <a:lnTo>
                    <a:pt x="2641" y="1982"/>
                  </a:lnTo>
                  <a:lnTo>
                    <a:pt x="2570" y="1959"/>
                  </a:lnTo>
                  <a:lnTo>
                    <a:pt x="2500" y="1937"/>
                  </a:lnTo>
                  <a:lnTo>
                    <a:pt x="2432" y="1913"/>
                  </a:lnTo>
                  <a:lnTo>
                    <a:pt x="2364" y="1890"/>
                  </a:lnTo>
                  <a:lnTo>
                    <a:pt x="2297" y="1865"/>
                  </a:lnTo>
                  <a:lnTo>
                    <a:pt x="2231" y="1842"/>
                  </a:lnTo>
                  <a:lnTo>
                    <a:pt x="2166" y="1817"/>
                  </a:lnTo>
                  <a:lnTo>
                    <a:pt x="2102" y="1793"/>
                  </a:lnTo>
                  <a:lnTo>
                    <a:pt x="2038" y="1767"/>
                  </a:lnTo>
                  <a:lnTo>
                    <a:pt x="1975" y="1743"/>
                  </a:lnTo>
                  <a:lnTo>
                    <a:pt x="1913" y="1718"/>
                  </a:lnTo>
                  <a:lnTo>
                    <a:pt x="1853" y="1692"/>
                  </a:lnTo>
                  <a:lnTo>
                    <a:pt x="1792" y="1666"/>
                  </a:lnTo>
                  <a:lnTo>
                    <a:pt x="1733" y="1640"/>
                  </a:lnTo>
                  <a:lnTo>
                    <a:pt x="1675" y="1614"/>
                  </a:lnTo>
                  <a:lnTo>
                    <a:pt x="1617" y="1587"/>
                  </a:lnTo>
                  <a:lnTo>
                    <a:pt x="1562" y="1559"/>
                  </a:lnTo>
                  <a:lnTo>
                    <a:pt x="1507" y="1533"/>
                  </a:lnTo>
                  <a:lnTo>
                    <a:pt x="1452" y="1505"/>
                  </a:lnTo>
                  <a:lnTo>
                    <a:pt x="1398" y="1478"/>
                  </a:lnTo>
                  <a:lnTo>
                    <a:pt x="1345" y="1450"/>
                  </a:lnTo>
                  <a:lnTo>
                    <a:pt x="1294" y="1422"/>
                  </a:lnTo>
                  <a:lnTo>
                    <a:pt x="1244" y="1393"/>
                  </a:lnTo>
                  <a:lnTo>
                    <a:pt x="1194" y="1366"/>
                  </a:lnTo>
                  <a:lnTo>
                    <a:pt x="1145" y="1337"/>
                  </a:lnTo>
                  <a:lnTo>
                    <a:pt x="1097" y="1308"/>
                  </a:lnTo>
                  <a:lnTo>
                    <a:pt x="1051" y="1279"/>
                  </a:lnTo>
                  <a:lnTo>
                    <a:pt x="1006" y="1250"/>
                  </a:lnTo>
                  <a:lnTo>
                    <a:pt x="961" y="1220"/>
                  </a:lnTo>
                  <a:lnTo>
                    <a:pt x="917" y="1190"/>
                  </a:lnTo>
                  <a:lnTo>
                    <a:pt x="875" y="1161"/>
                  </a:lnTo>
                  <a:lnTo>
                    <a:pt x="833" y="1131"/>
                  </a:lnTo>
                  <a:lnTo>
                    <a:pt x="792" y="1101"/>
                  </a:lnTo>
                  <a:lnTo>
                    <a:pt x="754" y="1070"/>
                  </a:lnTo>
                  <a:lnTo>
                    <a:pt x="715" y="1040"/>
                  </a:lnTo>
                  <a:lnTo>
                    <a:pt x="679" y="1009"/>
                  </a:lnTo>
                  <a:lnTo>
                    <a:pt x="642" y="978"/>
                  </a:lnTo>
                  <a:lnTo>
                    <a:pt x="608" y="948"/>
                  </a:lnTo>
                  <a:lnTo>
                    <a:pt x="573" y="916"/>
                  </a:lnTo>
                  <a:lnTo>
                    <a:pt x="541" y="886"/>
                  </a:lnTo>
                  <a:lnTo>
                    <a:pt x="509" y="854"/>
                  </a:lnTo>
                  <a:lnTo>
                    <a:pt x="479" y="822"/>
                  </a:lnTo>
                  <a:lnTo>
                    <a:pt x="449" y="791"/>
                  </a:lnTo>
                  <a:lnTo>
                    <a:pt x="421" y="759"/>
                  </a:lnTo>
                  <a:lnTo>
                    <a:pt x="394" y="727"/>
                  </a:lnTo>
                  <a:lnTo>
                    <a:pt x="368" y="695"/>
                  </a:lnTo>
                  <a:lnTo>
                    <a:pt x="343" y="662"/>
                  </a:lnTo>
                  <a:lnTo>
                    <a:pt x="319" y="631"/>
                  </a:lnTo>
                  <a:lnTo>
                    <a:pt x="297" y="598"/>
                  </a:lnTo>
                  <a:lnTo>
                    <a:pt x="276" y="566"/>
                  </a:lnTo>
                  <a:lnTo>
                    <a:pt x="256" y="533"/>
                  </a:lnTo>
                  <a:lnTo>
                    <a:pt x="237" y="500"/>
                  </a:lnTo>
                  <a:lnTo>
                    <a:pt x="219" y="468"/>
                  </a:lnTo>
                  <a:lnTo>
                    <a:pt x="202" y="435"/>
                  </a:lnTo>
                  <a:lnTo>
                    <a:pt x="187" y="401"/>
                  </a:lnTo>
                  <a:lnTo>
                    <a:pt x="173" y="369"/>
                  </a:lnTo>
                  <a:lnTo>
                    <a:pt x="161" y="335"/>
                  </a:lnTo>
                  <a:lnTo>
                    <a:pt x="148" y="303"/>
                  </a:lnTo>
                  <a:lnTo>
                    <a:pt x="138" y="269"/>
                  </a:lnTo>
                  <a:lnTo>
                    <a:pt x="129" y="235"/>
                  </a:lnTo>
                  <a:lnTo>
                    <a:pt x="121" y="203"/>
                  </a:lnTo>
                  <a:lnTo>
                    <a:pt x="114" y="169"/>
                  </a:lnTo>
                  <a:lnTo>
                    <a:pt x="109" y="135"/>
                  </a:lnTo>
                  <a:lnTo>
                    <a:pt x="105" y="102"/>
                  </a:lnTo>
                  <a:lnTo>
                    <a:pt x="101" y="68"/>
                  </a:lnTo>
                  <a:lnTo>
                    <a:pt x="100" y="33"/>
                  </a:lnTo>
                  <a:lnTo>
                    <a:pt x="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8E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67" name="Freeform 177"/>
            <p:cNvSpPr>
              <a:spLocks/>
            </p:cNvSpPr>
            <p:nvPr/>
          </p:nvSpPr>
          <p:spPr bwMode="auto">
            <a:xfrm>
              <a:off x="1834" y="1600"/>
              <a:ext cx="254" cy="88"/>
            </a:xfrm>
            <a:custGeom>
              <a:avLst/>
              <a:gdLst>
                <a:gd name="T0" fmla="*/ 0 w 8128"/>
                <a:gd name="T1" fmla="*/ 0 h 2822"/>
                <a:gd name="T2" fmla="*/ 0 w 8128"/>
                <a:gd name="T3" fmla="*/ 0 h 2822"/>
                <a:gd name="T4" fmla="*/ 0 w 8128"/>
                <a:gd name="T5" fmla="*/ 0 h 2822"/>
                <a:gd name="T6" fmla="*/ 0 w 8128"/>
                <a:gd name="T7" fmla="*/ 0 h 2822"/>
                <a:gd name="T8" fmla="*/ 0 w 8128"/>
                <a:gd name="T9" fmla="*/ 0 h 2822"/>
                <a:gd name="T10" fmla="*/ 0 w 8128"/>
                <a:gd name="T11" fmla="*/ 0 h 2822"/>
                <a:gd name="T12" fmla="*/ 0 w 8128"/>
                <a:gd name="T13" fmla="*/ 0 h 2822"/>
                <a:gd name="T14" fmla="*/ 0 w 8128"/>
                <a:gd name="T15" fmla="*/ 0 h 2822"/>
                <a:gd name="T16" fmla="*/ 0 w 8128"/>
                <a:gd name="T17" fmla="*/ 0 h 2822"/>
                <a:gd name="T18" fmla="*/ 0 w 8128"/>
                <a:gd name="T19" fmla="*/ 0 h 2822"/>
                <a:gd name="T20" fmla="*/ 0 w 8128"/>
                <a:gd name="T21" fmla="*/ 0 h 2822"/>
                <a:gd name="T22" fmla="*/ 0 w 8128"/>
                <a:gd name="T23" fmla="*/ 0 h 2822"/>
                <a:gd name="T24" fmla="*/ 0 w 8128"/>
                <a:gd name="T25" fmla="*/ 0 h 2822"/>
                <a:gd name="T26" fmla="*/ 0 w 8128"/>
                <a:gd name="T27" fmla="*/ 0 h 2822"/>
                <a:gd name="T28" fmla="*/ 0 w 8128"/>
                <a:gd name="T29" fmla="*/ 0 h 2822"/>
                <a:gd name="T30" fmla="*/ 0 w 8128"/>
                <a:gd name="T31" fmla="*/ 0 h 2822"/>
                <a:gd name="T32" fmla="*/ 0 w 8128"/>
                <a:gd name="T33" fmla="*/ 0 h 2822"/>
                <a:gd name="T34" fmla="*/ 0 w 8128"/>
                <a:gd name="T35" fmla="*/ 0 h 2822"/>
                <a:gd name="T36" fmla="*/ 0 w 8128"/>
                <a:gd name="T37" fmla="*/ 0 h 2822"/>
                <a:gd name="T38" fmla="*/ 0 w 8128"/>
                <a:gd name="T39" fmla="*/ 0 h 2822"/>
                <a:gd name="T40" fmla="*/ 0 w 8128"/>
                <a:gd name="T41" fmla="*/ 0 h 2822"/>
                <a:gd name="T42" fmla="*/ 0 w 8128"/>
                <a:gd name="T43" fmla="*/ 0 h 2822"/>
                <a:gd name="T44" fmla="*/ 0 w 8128"/>
                <a:gd name="T45" fmla="*/ 0 h 2822"/>
                <a:gd name="T46" fmla="*/ 0 w 8128"/>
                <a:gd name="T47" fmla="*/ 0 h 2822"/>
                <a:gd name="T48" fmla="*/ 0 w 8128"/>
                <a:gd name="T49" fmla="*/ 0 h 2822"/>
                <a:gd name="T50" fmla="*/ 0 w 8128"/>
                <a:gd name="T51" fmla="*/ 0 h 2822"/>
                <a:gd name="T52" fmla="*/ 0 w 8128"/>
                <a:gd name="T53" fmla="*/ 0 h 2822"/>
                <a:gd name="T54" fmla="*/ 0 w 8128"/>
                <a:gd name="T55" fmla="*/ 0 h 2822"/>
                <a:gd name="T56" fmla="*/ 0 w 8128"/>
                <a:gd name="T57" fmla="*/ 0 h 2822"/>
                <a:gd name="T58" fmla="*/ 0 w 8128"/>
                <a:gd name="T59" fmla="*/ 0 h 2822"/>
                <a:gd name="T60" fmla="*/ 0 w 8128"/>
                <a:gd name="T61" fmla="*/ 0 h 2822"/>
                <a:gd name="T62" fmla="*/ 0 w 8128"/>
                <a:gd name="T63" fmla="*/ 0 h 2822"/>
                <a:gd name="T64" fmla="*/ 0 w 8128"/>
                <a:gd name="T65" fmla="*/ 0 h 2822"/>
                <a:gd name="T66" fmla="*/ 0 w 8128"/>
                <a:gd name="T67" fmla="*/ 0 h 2822"/>
                <a:gd name="T68" fmla="*/ 0 w 8128"/>
                <a:gd name="T69" fmla="*/ 0 h 2822"/>
                <a:gd name="T70" fmla="*/ 0 w 8128"/>
                <a:gd name="T71" fmla="*/ 0 h 2822"/>
                <a:gd name="T72" fmla="*/ 0 w 8128"/>
                <a:gd name="T73" fmla="*/ 0 h 2822"/>
                <a:gd name="T74" fmla="*/ 0 w 8128"/>
                <a:gd name="T75" fmla="*/ 0 h 2822"/>
                <a:gd name="T76" fmla="*/ 0 w 8128"/>
                <a:gd name="T77" fmla="*/ 0 h 2822"/>
                <a:gd name="T78" fmla="*/ 0 w 8128"/>
                <a:gd name="T79" fmla="*/ 0 h 2822"/>
                <a:gd name="T80" fmla="*/ 0 w 8128"/>
                <a:gd name="T81" fmla="*/ 0 h 2822"/>
                <a:gd name="T82" fmla="*/ 0 w 8128"/>
                <a:gd name="T83" fmla="*/ 0 h 2822"/>
                <a:gd name="T84" fmla="*/ 0 w 8128"/>
                <a:gd name="T85" fmla="*/ 0 h 2822"/>
                <a:gd name="T86" fmla="*/ 0 w 8128"/>
                <a:gd name="T87" fmla="*/ 0 h 2822"/>
                <a:gd name="T88" fmla="*/ 0 w 8128"/>
                <a:gd name="T89" fmla="*/ 0 h 2822"/>
                <a:gd name="T90" fmla="*/ 0 w 8128"/>
                <a:gd name="T91" fmla="*/ 0 h 2822"/>
                <a:gd name="T92" fmla="*/ 0 w 8128"/>
                <a:gd name="T93" fmla="*/ 0 h 2822"/>
                <a:gd name="T94" fmla="*/ 0 w 8128"/>
                <a:gd name="T95" fmla="*/ 0 h 2822"/>
                <a:gd name="T96" fmla="*/ 0 w 8128"/>
                <a:gd name="T97" fmla="*/ 0 h 2822"/>
                <a:gd name="T98" fmla="*/ 0 w 8128"/>
                <a:gd name="T99" fmla="*/ 0 h 282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128"/>
                <a:gd name="T151" fmla="*/ 0 h 2822"/>
                <a:gd name="T152" fmla="*/ 8128 w 8128"/>
                <a:gd name="T153" fmla="*/ 2822 h 282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128" h="2822">
                  <a:moveTo>
                    <a:pt x="8128" y="0"/>
                  </a:moveTo>
                  <a:lnTo>
                    <a:pt x="8128" y="0"/>
                  </a:lnTo>
                  <a:lnTo>
                    <a:pt x="7919" y="1"/>
                  </a:lnTo>
                  <a:lnTo>
                    <a:pt x="7711" y="4"/>
                  </a:lnTo>
                  <a:lnTo>
                    <a:pt x="7505" y="8"/>
                  </a:lnTo>
                  <a:lnTo>
                    <a:pt x="7301" y="14"/>
                  </a:lnTo>
                  <a:lnTo>
                    <a:pt x="7098" y="22"/>
                  </a:lnTo>
                  <a:lnTo>
                    <a:pt x="6896" y="33"/>
                  </a:lnTo>
                  <a:lnTo>
                    <a:pt x="6695" y="44"/>
                  </a:lnTo>
                  <a:lnTo>
                    <a:pt x="6497" y="57"/>
                  </a:lnTo>
                  <a:lnTo>
                    <a:pt x="6300" y="71"/>
                  </a:lnTo>
                  <a:lnTo>
                    <a:pt x="6105" y="88"/>
                  </a:lnTo>
                  <a:lnTo>
                    <a:pt x="5912" y="106"/>
                  </a:lnTo>
                  <a:lnTo>
                    <a:pt x="5721" y="125"/>
                  </a:lnTo>
                  <a:lnTo>
                    <a:pt x="5532" y="146"/>
                  </a:lnTo>
                  <a:lnTo>
                    <a:pt x="5345" y="169"/>
                  </a:lnTo>
                  <a:lnTo>
                    <a:pt x="5160" y="193"/>
                  </a:lnTo>
                  <a:lnTo>
                    <a:pt x="4977" y="218"/>
                  </a:lnTo>
                  <a:lnTo>
                    <a:pt x="4797" y="246"/>
                  </a:lnTo>
                  <a:lnTo>
                    <a:pt x="4619" y="274"/>
                  </a:lnTo>
                  <a:lnTo>
                    <a:pt x="4443" y="304"/>
                  </a:lnTo>
                  <a:lnTo>
                    <a:pt x="4269" y="335"/>
                  </a:lnTo>
                  <a:lnTo>
                    <a:pt x="4099" y="368"/>
                  </a:lnTo>
                  <a:lnTo>
                    <a:pt x="3930" y="403"/>
                  </a:lnTo>
                  <a:lnTo>
                    <a:pt x="3764" y="438"/>
                  </a:lnTo>
                  <a:lnTo>
                    <a:pt x="3601" y="475"/>
                  </a:lnTo>
                  <a:lnTo>
                    <a:pt x="3441" y="514"/>
                  </a:lnTo>
                  <a:lnTo>
                    <a:pt x="3283" y="553"/>
                  </a:lnTo>
                  <a:lnTo>
                    <a:pt x="3128" y="593"/>
                  </a:lnTo>
                  <a:lnTo>
                    <a:pt x="2977" y="635"/>
                  </a:lnTo>
                  <a:lnTo>
                    <a:pt x="2829" y="679"/>
                  </a:lnTo>
                  <a:lnTo>
                    <a:pt x="2682" y="723"/>
                  </a:lnTo>
                  <a:lnTo>
                    <a:pt x="2611" y="745"/>
                  </a:lnTo>
                  <a:lnTo>
                    <a:pt x="2540" y="769"/>
                  </a:lnTo>
                  <a:lnTo>
                    <a:pt x="2470" y="792"/>
                  </a:lnTo>
                  <a:lnTo>
                    <a:pt x="2401" y="815"/>
                  </a:lnTo>
                  <a:lnTo>
                    <a:pt x="2332" y="839"/>
                  </a:lnTo>
                  <a:lnTo>
                    <a:pt x="2265" y="863"/>
                  </a:lnTo>
                  <a:lnTo>
                    <a:pt x="2198" y="887"/>
                  </a:lnTo>
                  <a:lnTo>
                    <a:pt x="2132" y="911"/>
                  </a:lnTo>
                  <a:lnTo>
                    <a:pt x="2067" y="937"/>
                  </a:lnTo>
                  <a:lnTo>
                    <a:pt x="2002" y="962"/>
                  </a:lnTo>
                  <a:lnTo>
                    <a:pt x="1939" y="988"/>
                  </a:lnTo>
                  <a:lnTo>
                    <a:pt x="1877" y="1013"/>
                  </a:lnTo>
                  <a:lnTo>
                    <a:pt x="1815" y="1039"/>
                  </a:lnTo>
                  <a:lnTo>
                    <a:pt x="1754" y="1065"/>
                  </a:lnTo>
                  <a:lnTo>
                    <a:pt x="1694" y="1092"/>
                  </a:lnTo>
                  <a:lnTo>
                    <a:pt x="1635" y="1118"/>
                  </a:lnTo>
                  <a:lnTo>
                    <a:pt x="1576" y="1146"/>
                  </a:lnTo>
                  <a:lnTo>
                    <a:pt x="1519" y="1172"/>
                  </a:lnTo>
                  <a:lnTo>
                    <a:pt x="1463" y="1200"/>
                  </a:lnTo>
                  <a:lnTo>
                    <a:pt x="1407" y="1228"/>
                  </a:lnTo>
                  <a:lnTo>
                    <a:pt x="1353" y="1256"/>
                  </a:lnTo>
                  <a:lnTo>
                    <a:pt x="1299" y="1284"/>
                  </a:lnTo>
                  <a:lnTo>
                    <a:pt x="1247" y="1313"/>
                  </a:lnTo>
                  <a:lnTo>
                    <a:pt x="1195" y="1342"/>
                  </a:lnTo>
                  <a:lnTo>
                    <a:pt x="1145" y="1371"/>
                  </a:lnTo>
                  <a:lnTo>
                    <a:pt x="1095" y="1400"/>
                  </a:lnTo>
                  <a:lnTo>
                    <a:pt x="1046" y="1429"/>
                  </a:lnTo>
                  <a:lnTo>
                    <a:pt x="999" y="1459"/>
                  </a:lnTo>
                  <a:lnTo>
                    <a:pt x="952" y="1489"/>
                  </a:lnTo>
                  <a:lnTo>
                    <a:pt x="906" y="1519"/>
                  </a:lnTo>
                  <a:lnTo>
                    <a:pt x="862" y="1550"/>
                  </a:lnTo>
                  <a:lnTo>
                    <a:pt x="818" y="1580"/>
                  </a:lnTo>
                  <a:lnTo>
                    <a:pt x="775" y="1611"/>
                  </a:lnTo>
                  <a:lnTo>
                    <a:pt x="734" y="1641"/>
                  </a:lnTo>
                  <a:lnTo>
                    <a:pt x="693" y="1673"/>
                  </a:lnTo>
                  <a:lnTo>
                    <a:pt x="653" y="1704"/>
                  </a:lnTo>
                  <a:lnTo>
                    <a:pt x="615" y="1736"/>
                  </a:lnTo>
                  <a:lnTo>
                    <a:pt x="578" y="1769"/>
                  </a:lnTo>
                  <a:lnTo>
                    <a:pt x="542" y="1800"/>
                  </a:lnTo>
                  <a:lnTo>
                    <a:pt x="506" y="1833"/>
                  </a:lnTo>
                  <a:lnTo>
                    <a:pt x="472" y="1866"/>
                  </a:lnTo>
                  <a:lnTo>
                    <a:pt x="439" y="1898"/>
                  </a:lnTo>
                  <a:lnTo>
                    <a:pt x="407" y="1931"/>
                  </a:lnTo>
                  <a:lnTo>
                    <a:pt x="376" y="1964"/>
                  </a:lnTo>
                  <a:lnTo>
                    <a:pt x="346" y="1998"/>
                  </a:lnTo>
                  <a:lnTo>
                    <a:pt x="318" y="2032"/>
                  </a:lnTo>
                  <a:lnTo>
                    <a:pt x="291" y="2065"/>
                  </a:lnTo>
                  <a:lnTo>
                    <a:pt x="264" y="2099"/>
                  </a:lnTo>
                  <a:lnTo>
                    <a:pt x="240" y="2134"/>
                  </a:lnTo>
                  <a:lnTo>
                    <a:pt x="215" y="2168"/>
                  </a:lnTo>
                  <a:lnTo>
                    <a:pt x="193" y="2203"/>
                  </a:lnTo>
                  <a:lnTo>
                    <a:pt x="172" y="2238"/>
                  </a:lnTo>
                  <a:lnTo>
                    <a:pt x="151" y="2273"/>
                  </a:lnTo>
                  <a:lnTo>
                    <a:pt x="132" y="2308"/>
                  </a:lnTo>
                  <a:lnTo>
                    <a:pt x="114" y="2344"/>
                  </a:lnTo>
                  <a:lnTo>
                    <a:pt x="98" y="2379"/>
                  </a:lnTo>
                  <a:lnTo>
                    <a:pt x="82" y="2415"/>
                  </a:lnTo>
                  <a:lnTo>
                    <a:pt x="68" y="2452"/>
                  </a:lnTo>
                  <a:lnTo>
                    <a:pt x="55" y="2488"/>
                  </a:lnTo>
                  <a:lnTo>
                    <a:pt x="44" y="2524"/>
                  </a:lnTo>
                  <a:lnTo>
                    <a:pt x="34" y="2561"/>
                  </a:lnTo>
                  <a:lnTo>
                    <a:pt x="24" y="2597"/>
                  </a:lnTo>
                  <a:lnTo>
                    <a:pt x="17" y="2635"/>
                  </a:lnTo>
                  <a:lnTo>
                    <a:pt x="11" y="2672"/>
                  </a:lnTo>
                  <a:lnTo>
                    <a:pt x="6" y="2710"/>
                  </a:lnTo>
                  <a:lnTo>
                    <a:pt x="3" y="2746"/>
                  </a:lnTo>
                  <a:lnTo>
                    <a:pt x="1" y="2784"/>
                  </a:lnTo>
                  <a:lnTo>
                    <a:pt x="0" y="2822"/>
                  </a:lnTo>
                  <a:lnTo>
                    <a:pt x="99" y="2822"/>
                  </a:lnTo>
                  <a:lnTo>
                    <a:pt x="100" y="2788"/>
                  </a:lnTo>
                  <a:lnTo>
                    <a:pt x="101" y="2753"/>
                  </a:lnTo>
                  <a:lnTo>
                    <a:pt x="105" y="2720"/>
                  </a:lnTo>
                  <a:lnTo>
                    <a:pt x="109" y="2686"/>
                  </a:lnTo>
                  <a:lnTo>
                    <a:pt x="114" y="2653"/>
                  </a:lnTo>
                  <a:lnTo>
                    <a:pt x="121" y="2619"/>
                  </a:lnTo>
                  <a:lnTo>
                    <a:pt x="129" y="2586"/>
                  </a:lnTo>
                  <a:lnTo>
                    <a:pt x="138" y="2553"/>
                  </a:lnTo>
                  <a:lnTo>
                    <a:pt x="148" y="2519"/>
                  </a:lnTo>
                  <a:lnTo>
                    <a:pt x="161" y="2486"/>
                  </a:lnTo>
                  <a:lnTo>
                    <a:pt x="173" y="2453"/>
                  </a:lnTo>
                  <a:lnTo>
                    <a:pt x="187" y="2420"/>
                  </a:lnTo>
                  <a:lnTo>
                    <a:pt x="202" y="2386"/>
                  </a:lnTo>
                  <a:lnTo>
                    <a:pt x="219" y="2354"/>
                  </a:lnTo>
                  <a:lnTo>
                    <a:pt x="237" y="2321"/>
                  </a:lnTo>
                  <a:lnTo>
                    <a:pt x="256" y="2289"/>
                  </a:lnTo>
                  <a:lnTo>
                    <a:pt x="275" y="2256"/>
                  </a:lnTo>
                  <a:lnTo>
                    <a:pt x="297" y="2223"/>
                  </a:lnTo>
                  <a:lnTo>
                    <a:pt x="319" y="2191"/>
                  </a:lnTo>
                  <a:lnTo>
                    <a:pt x="343" y="2159"/>
                  </a:lnTo>
                  <a:lnTo>
                    <a:pt x="368" y="2127"/>
                  </a:lnTo>
                  <a:lnTo>
                    <a:pt x="394" y="2095"/>
                  </a:lnTo>
                  <a:lnTo>
                    <a:pt x="421" y="2063"/>
                  </a:lnTo>
                  <a:lnTo>
                    <a:pt x="449" y="2031"/>
                  </a:lnTo>
                  <a:lnTo>
                    <a:pt x="479" y="1999"/>
                  </a:lnTo>
                  <a:lnTo>
                    <a:pt x="509" y="1967"/>
                  </a:lnTo>
                  <a:lnTo>
                    <a:pt x="541" y="1936"/>
                  </a:lnTo>
                  <a:lnTo>
                    <a:pt x="573" y="1905"/>
                  </a:lnTo>
                  <a:lnTo>
                    <a:pt x="608" y="1874"/>
                  </a:lnTo>
                  <a:lnTo>
                    <a:pt x="642" y="1843"/>
                  </a:lnTo>
                  <a:lnTo>
                    <a:pt x="679" y="1813"/>
                  </a:lnTo>
                  <a:lnTo>
                    <a:pt x="715" y="1782"/>
                  </a:lnTo>
                  <a:lnTo>
                    <a:pt x="754" y="1751"/>
                  </a:lnTo>
                  <a:lnTo>
                    <a:pt x="792" y="1721"/>
                  </a:lnTo>
                  <a:lnTo>
                    <a:pt x="833" y="1690"/>
                  </a:lnTo>
                  <a:lnTo>
                    <a:pt x="875" y="1661"/>
                  </a:lnTo>
                  <a:lnTo>
                    <a:pt x="917" y="1631"/>
                  </a:lnTo>
                  <a:lnTo>
                    <a:pt x="961" y="1602"/>
                  </a:lnTo>
                  <a:lnTo>
                    <a:pt x="1006" y="1572"/>
                  </a:lnTo>
                  <a:lnTo>
                    <a:pt x="1051" y="1542"/>
                  </a:lnTo>
                  <a:lnTo>
                    <a:pt x="1097" y="1514"/>
                  </a:lnTo>
                  <a:lnTo>
                    <a:pt x="1145" y="1485"/>
                  </a:lnTo>
                  <a:lnTo>
                    <a:pt x="1194" y="1456"/>
                  </a:lnTo>
                  <a:lnTo>
                    <a:pt x="1244" y="1428"/>
                  </a:lnTo>
                  <a:lnTo>
                    <a:pt x="1294" y="1400"/>
                  </a:lnTo>
                  <a:lnTo>
                    <a:pt x="1345" y="1371"/>
                  </a:lnTo>
                  <a:lnTo>
                    <a:pt x="1398" y="1344"/>
                  </a:lnTo>
                  <a:lnTo>
                    <a:pt x="1452" y="1316"/>
                  </a:lnTo>
                  <a:lnTo>
                    <a:pt x="1507" y="1289"/>
                  </a:lnTo>
                  <a:lnTo>
                    <a:pt x="1562" y="1262"/>
                  </a:lnTo>
                  <a:lnTo>
                    <a:pt x="1617" y="1235"/>
                  </a:lnTo>
                  <a:lnTo>
                    <a:pt x="1675" y="1208"/>
                  </a:lnTo>
                  <a:lnTo>
                    <a:pt x="1733" y="1182"/>
                  </a:lnTo>
                  <a:lnTo>
                    <a:pt x="1792" y="1156"/>
                  </a:lnTo>
                  <a:lnTo>
                    <a:pt x="1853" y="1130"/>
                  </a:lnTo>
                  <a:lnTo>
                    <a:pt x="1913" y="1104"/>
                  </a:lnTo>
                  <a:lnTo>
                    <a:pt x="1975" y="1079"/>
                  </a:lnTo>
                  <a:lnTo>
                    <a:pt x="2038" y="1054"/>
                  </a:lnTo>
                  <a:lnTo>
                    <a:pt x="2102" y="1029"/>
                  </a:lnTo>
                  <a:lnTo>
                    <a:pt x="2166" y="1004"/>
                  </a:lnTo>
                  <a:lnTo>
                    <a:pt x="2231" y="980"/>
                  </a:lnTo>
                  <a:lnTo>
                    <a:pt x="2297" y="956"/>
                  </a:lnTo>
                  <a:lnTo>
                    <a:pt x="2364" y="932"/>
                  </a:lnTo>
                  <a:lnTo>
                    <a:pt x="2432" y="908"/>
                  </a:lnTo>
                  <a:lnTo>
                    <a:pt x="2500" y="885"/>
                  </a:lnTo>
                  <a:lnTo>
                    <a:pt x="2570" y="862"/>
                  </a:lnTo>
                  <a:lnTo>
                    <a:pt x="2641" y="840"/>
                  </a:lnTo>
                  <a:lnTo>
                    <a:pt x="2712" y="818"/>
                  </a:lnTo>
                  <a:lnTo>
                    <a:pt x="2856" y="774"/>
                  </a:lnTo>
                  <a:lnTo>
                    <a:pt x="3003" y="730"/>
                  </a:lnTo>
                  <a:lnTo>
                    <a:pt x="3154" y="689"/>
                  </a:lnTo>
                  <a:lnTo>
                    <a:pt x="3307" y="648"/>
                  </a:lnTo>
                  <a:lnTo>
                    <a:pt x="3464" y="610"/>
                  </a:lnTo>
                  <a:lnTo>
                    <a:pt x="3623" y="571"/>
                  </a:lnTo>
                  <a:lnTo>
                    <a:pt x="3785" y="535"/>
                  </a:lnTo>
                  <a:lnTo>
                    <a:pt x="3950" y="500"/>
                  </a:lnTo>
                  <a:lnTo>
                    <a:pt x="4117" y="466"/>
                  </a:lnTo>
                  <a:lnTo>
                    <a:pt x="4288" y="433"/>
                  </a:lnTo>
                  <a:lnTo>
                    <a:pt x="4459" y="402"/>
                  </a:lnTo>
                  <a:lnTo>
                    <a:pt x="4634" y="372"/>
                  </a:lnTo>
                  <a:lnTo>
                    <a:pt x="4812" y="344"/>
                  </a:lnTo>
                  <a:lnTo>
                    <a:pt x="4992" y="316"/>
                  </a:lnTo>
                  <a:lnTo>
                    <a:pt x="5173" y="291"/>
                  </a:lnTo>
                  <a:lnTo>
                    <a:pt x="5357" y="267"/>
                  </a:lnTo>
                  <a:lnTo>
                    <a:pt x="5543" y="245"/>
                  </a:lnTo>
                  <a:lnTo>
                    <a:pt x="5731" y="223"/>
                  </a:lnTo>
                  <a:lnTo>
                    <a:pt x="5921" y="204"/>
                  </a:lnTo>
                  <a:lnTo>
                    <a:pt x="6114" y="187"/>
                  </a:lnTo>
                  <a:lnTo>
                    <a:pt x="6308" y="170"/>
                  </a:lnTo>
                  <a:lnTo>
                    <a:pt x="6503" y="155"/>
                  </a:lnTo>
                  <a:lnTo>
                    <a:pt x="6702" y="142"/>
                  </a:lnTo>
                  <a:lnTo>
                    <a:pt x="6901" y="130"/>
                  </a:lnTo>
                  <a:lnTo>
                    <a:pt x="7102" y="121"/>
                  </a:lnTo>
                  <a:lnTo>
                    <a:pt x="7304" y="113"/>
                  </a:lnTo>
                  <a:lnTo>
                    <a:pt x="7508" y="107"/>
                  </a:lnTo>
                  <a:lnTo>
                    <a:pt x="7713" y="103"/>
                  </a:lnTo>
                  <a:lnTo>
                    <a:pt x="7920" y="100"/>
                  </a:lnTo>
                  <a:lnTo>
                    <a:pt x="8128" y="99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D98E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68" name="Freeform 178"/>
            <p:cNvSpPr>
              <a:spLocks/>
            </p:cNvSpPr>
            <p:nvPr/>
          </p:nvSpPr>
          <p:spPr bwMode="auto">
            <a:xfrm>
              <a:off x="2088" y="1600"/>
              <a:ext cx="254" cy="88"/>
            </a:xfrm>
            <a:custGeom>
              <a:avLst/>
              <a:gdLst>
                <a:gd name="T0" fmla="*/ 0 w 8128"/>
                <a:gd name="T1" fmla="*/ 0 h 2822"/>
                <a:gd name="T2" fmla="*/ 0 w 8128"/>
                <a:gd name="T3" fmla="*/ 0 h 2822"/>
                <a:gd name="T4" fmla="*/ 0 w 8128"/>
                <a:gd name="T5" fmla="*/ 0 h 2822"/>
                <a:gd name="T6" fmla="*/ 0 w 8128"/>
                <a:gd name="T7" fmla="*/ 0 h 2822"/>
                <a:gd name="T8" fmla="*/ 0 w 8128"/>
                <a:gd name="T9" fmla="*/ 0 h 2822"/>
                <a:gd name="T10" fmla="*/ 0 w 8128"/>
                <a:gd name="T11" fmla="*/ 0 h 2822"/>
                <a:gd name="T12" fmla="*/ 0 w 8128"/>
                <a:gd name="T13" fmla="*/ 0 h 2822"/>
                <a:gd name="T14" fmla="*/ 0 w 8128"/>
                <a:gd name="T15" fmla="*/ 0 h 2822"/>
                <a:gd name="T16" fmla="*/ 0 w 8128"/>
                <a:gd name="T17" fmla="*/ 0 h 2822"/>
                <a:gd name="T18" fmla="*/ 0 w 8128"/>
                <a:gd name="T19" fmla="*/ 0 h 2822"/>
                <a:gd name="T20" fmla="*/ 0 w 8128"/>
                <a:gd name="T21" fmla="*/ 0 h 2822"/>
                <a:gd name="T22" fmla="*/ 0 w 8128"/>
                <a:gd name="T23" fmla="*/ 0 h 2822"/>
                <a:gd name="T24" fmla="*/ 0 w 8128"/>
                <a:gd name="T25" fmla="*/ 0 h 2822"/>
                <a:gd name="T26" fmla="*/ 0 w 8128"/>
                <a:gd name="T27" fmla="*/ 0 h 2822"/>
                <a:gd name="T28" fmla="*/ 0 w 8128"/>
                <a:gd name="T29" fmla="*/ 0 h 2822"/>
                <a:gd name="T30" fmla="*/ 0 w 8128"/>
                <a:gd name="T31" fmla="*/ 0 h 2822"/>
                <a:gd name="T32" fmla="*/ 0 w 8128"/>
                <a:gd name="T33" fmla="*/ 0 h 2822"/>
                <a:gd name="T34" fmla="*/ 0 w 8128"/>
                <a:gd name="T35" fmla="*/ 0 h 2822"/>
                <a:gd name="T36" fmla="*/ 0 w 8128"/>
                <a:gd name="T37" fmla="*/ 0 h 2822"/>
                <a:gd name="T38" fmla="*/ 0 w 8128"/>
                <a:gd name="T39" fmla="*/ 0 h 2822"/>
                <a:gd name="T40" fmla="*/ 0 w 8128"/>
                <a:gd name="T41" fmla="*/ 0 h 2822"/>
                <a:gd name="T42" fmla="*/ 0 w 8128"/>
                <a:gd name="T43" fmla="*/ 0 h 2822"/>
                <a:gd name="T44" fmla="*/ 0 w 8128"/>
                <a:gd name="T45" fmla="*/ 0 h 2822"/>
                <a:gd name="T46" fmla="*/ 0 w 8128"/>
                <a:gd name="T47" fmla="*/ 0 h 2822"/>
                <a:gd name="T48" fmla="*/ 0 w 8128"/>
                <a:gd name="T49" fmla="*/ 0 h 2822"/>
                <a:gd name="T50" fmla="*/ 0 w 8128"/>
                <a:gd name="T51" fmla="*/ 0 h 2822"/>
                <a:gd name="T52" fmla="*/ 0 w 8128"/>
                <a:gd name="T53" fmla="*/ 0 h 2822"/>
                <a:gd name="T54" fmla="*/ 0 w 8128"/>
                <a:gd name="T55" fmla="*/ 0 h 2822"/>
                <a:gd name="T56" fmla="*/ 0 w 8128"/>
                <a:gd name="T57" fmla="*/ 0 h 2822"/>
                <a:gd name="T58" fmla="*/ 0 w 8128"/>
                <a:gd name="T59" fmla="*/ 0 h 2822"/>
                <a:gd name="T60" fmla="*/ 0 w 8128"/>
                <a:gd name="T61" fmla="*/ 0 h 2822"/>
                <a:gd name="T62" fmla="*/ 0 w 8128"/>
                <a:gd name="T63" fmla="*/ 0 h 2822"/>
                <a:gd name="T64" fmla="*/ 0 w 8128"/>
                <a:gd name="T65" fmla="*/ 0 h 2822"/>
                <a:gd name="T66" fmla="*/ 0 w 8128"/>
                <a:gd name="T67" fmla="*/ 0 h 2822"/>
                <a:gd name="T68" fmla="*/ 0 w 8128"/>
                <a:gd name="T69" fmla="*/ 0 h 2822"/>
                <a:gd name="T70" fmla="*/ 0 w 8128"/>
                <a:gd name="T71" fmla="*/ 0 h 2822"/>
                <a:gd name="T72" fmla="*/ 0 w 8128"/>
                <a:gd name="T73" fmla="*/ 0 h 2822"/>
                <a:gd name="T74" fmla="*/ 0 w 8128"/>
                <a:gd name="T75" fmla="*/ 0 h 2822"/>
                <a:gd name="T76" fmla="*/ 0 w 8128"/>
                <a:gd name="T77" fmla="*/ 0 h 2822"/>
                <a:gd name="T78" fmla="*/ 0 w 8128"/>
                <a:gd name="T79" fmla="*/ 0 h 2822"/>
                <a:gd name="T80" fmla="*/ 0 w 8128"/>
                <a:gd name="T81" fmla="*/ 0 h 2822"/>
                <a:gd name="T82" fmla="*/ 0 w 8128"/>
                <a:gd name="T83" fmla="*/ 0 h 2822"/>
                <a:gd name="T84" fmla="*/ 0 w 8128"/>
                <a:gd name="T85" fmla="*/ 0 h 2822"/>
                <a:gd name="T86" fmla="*/ 0 w 8128"/>
                <a:gd name="T87" fmla="*/ 0 h 2822"/>
                <a:gd name="T88" fmla="*/ 0 w 8128"/>
                <a:gd name="T89" fmla="*/ 0 h 2822"/>
                <a:gd name="T90" fmla="*/ 0 w 8128"/>
                <a:gd name="T91" fmla="*/ 0 h 2822"/>
                <a:gd name="T92" fmla="*/ 0 w 8128"/>
                <a:gd name="T93" fmla="*/ 0 h 2822"/>
                <a:gd name="T94" fmla="*/ 0 w 8128"/>
                <a:gd name="T95" fmla="*/ 0 h 2822"/>
                <a:gd name="T96" fmla="*/ 0 w 8128"/>
                <a:gd name="T97" fmla="*/ 0 h 282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128"/>
                <a:gd name="T148" fmla="*/ 0 h 2822"/>
                <a:gd name="T149" fmla="*/ 8128 w 8128"/>
                <a:gd name="T150" fmla="*/ 2822 h 282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128" h="2822">
                  <a:moveTo>
                    <a:pt x="8128" y="2822"/>
                  </a:moveTo>
                  <a:lnTo>
                    <a:pt x="8127" y="2784"/>
                  </a:lnTo>
                  <a:lnTo>
                    <a:pt x="8125" y="2746"/>
                  </a:lnTo>
                  <a:lnTo>
                    <a:pt x="8122" y="2710"/>
                  </a:lnTo>
                  <a:lnTo>
                    <a:pt x="8117" y="2672"/>
                  </a:lnTo>
                  <a:lnTo>
                    <a:pt x="8111" y="2635"/>
                  </a:lnTo>
                  <a:lnTo>
                    <a:pt x="8103" y="2597"/>
                  </a:lnTo>
                  <a:lnTo>
                    <a:pt x="8094" y="2561"/>
                  </a:lnTo>
                  <a:lnTo>
                    <a:pt x="8084" y="2524"/>
                  </a:lnTo>
                  <a:lnTo>
                    <a:pt x="8072" y="2488"/>
                  </a:lnTo>
                  <a:lnTo>
                    <a:pt x="8060" y="2452"/>
                  </a:lnTo>
                  <a:lnTo>
                    <a:pt x="8046" y="2416"/>
                  </a:lnTo>
                  <a:lnTo>
                    <a:pt x="8030" y="2379"/>
                  </a:lnTo>
                  <a:lnTo>
                    <a:pt x="8014" y="2344"/>
                  </a:lnTo>
                  <a:lnTo>
                    <a:pt x="7996" y="2308"/>
                  </a:lnTo>
                  <a:lnTo>
                    <a:pt x="7977" y="2273"/>
                  </a:lnTo>
                  <a:lnTo>
                    <a:pt x="7956" y="2238"/>
                  </a:lnTo>
                  <a:lnTo>
                    <a:pt x="7935" y="2203"/>
                  </a:lnTo>
                  <a:lnTo>
                    <a:pt x="7913" y="2168"/>
                  </a:lnTo>
                  <a:lnTo>
                    <a:pt x="7888" y="2134"/>
                  </a:lnTo>
                  <a:lnTo>
                    <a:pt x="7864" y="2099"/>
                  </a:lnTo>
                  <a:lnTo>
                    <a:pt x="7837" y="2065"/>
                  </a:lnTo>
                  <a:lnTo>
                    <a:pt x="7810" y="2032"/>
                  </a:lnTo>
                  <a:lnTo>
                    <a:pt x="7782" y="1998"/>
                  </a:lnTo>
                  <a:lnTo>
                    <a:pt x="7752" y="1964"/>
                  </a:lnTo>
                  <a:lnTo>
                    <a:pt x="7721" y="1931"/>
                  </a:lnTo>
                  <a:lnTo>
                    <a:pt x="7689" y="1898"/>
                  </a:lnTo>
                  <a:lnTo>
                    <a:pt x="7656" y="1866"/>
                  </a:lnTo>
                  <a:lnTo>
                    <a:pt x="7622" y="1833"/>
                  </a:lnTo>
                  <a:lnTo>
                    <a:pt x="7586" y="1800"/>
                  </a:lnTo>
                  <a:lnTo>
                    <a:pt x="7550" y="1769"/>
                  </a:lnTo>
                  <a:lnTo>
                    <a:pt x="7512" y="1736"/>
                  </a:lnTo>
                  <a:lnTo>
                    <a:pt x="7475" y="1704"/>
                  </a:lnTo>
                  <a:lnTo>
                    <a:pt x="7435" y="1673"/>
                  </a:lnTo>
                  <a:lnTo>
                    <a:pt x="7394" y="1641"/>
                  </a:lnTo>
                  <a:lnTo>
                    <a:pt x="7353" y="1611"/>
                  </a:lnTo>
                  <a:lnTo>
                    <a:pt x="7310" y="1580"/>
                  </a:lnTo>
                  <a:lnTo>
                    <a:pt x="7266" y="1550"/>
                  </a:lnTo>
                  <a:lnTo>
                    <a:pt x="7222" y="1519"/>
                  </a:lnTo>
                  <a:lnTo>
                    <a:pt x="7176" y="1489"/>
                  </a:lnTo>
                  <a:lnTo>
                    <a:pt x="7129" y="1459"/>
                  </a:lnTo>
                  <a:lnTo>
                    <a:pt x="7082" y="1429"/>
                  </a:lnTo>
                  <a:lnTo>
                    <a:pt x="7033" y="1400"/>
                  </a:lnTo>
                  <a:lnTo>
                    <a:pt x="6983" y="1371"/>
                  </a:lnTo>
                  <a:lnTo>
                    <a:pt x="6932" y="1342"/>
                  </a:lnTo>
                  <a:lnTo>
                    <a:pt x="6881" y="1313"/>
                  </a:lnTo>
                  <a:lnTo>
                    <a:pt x="6829" y="1284"/>
                  </a:lnTo>
                  <a:lnTo>
                    <a:pt x="6775" y="1256"/>
                  </a:lnTo>
                  <a:lnTo>
                    <a:pt x="6721" y="1228"/>
                  </a:lnTo>
                  <a:lnTo>
                    <a:pt x="6665" y="1200"/>
                  </a:lnTo>
                  <a:lnTo>
                    <a:pt x="6609" y="1172"/>
                  </a:lnTo>
                  <a:lnTo>
                    <a:pt x="6551" y="1146"/>
                  </a:lnTo>
                  <a:lnTo>
                    <a:pt x="6493" y="1118"/>
                  </a:lnTo>
                  <a:lnTo>
                    <a:pt x="6434" y="1092"/>
                  </a:lnTo>
                  <a:lnTo>
                    <a:pt x="6374" y="1065"/>
                  </a:lnTo>
                  <a:lnTo>
                    <a:pt x="6313" y="1039"/>
                  </a:lnTo>
                  <a:lnTo>
                    <a:pt x="6251" y="1013"/>
                  </a:lnTo>
                  <a:lnTo>
                    <a:pt x="6189" y="988"/>
                  </a:lnTo>
                  <a:lnTo>
                    <a:pt x="6125" y="962"/>
                  </a:lnTo>
                  <a:lnTo>
                    <a:pt x="6061" y="937"/>
                  </a:lnTo>
                  <a:lnTo>
                    <a:pt x="5996" y="911"/>
                  </a:lnTo>
                  <a:lnTo>
                    <a:pt x="5930" y="887"/>
                  </a:lnTo>
                  <a:lnTo>
                    <a:pt x="5863" y="863"/>
                  </a:lnTo>
                  <a:lnTo>
                    <a:pt x="5796" y="839"/>
                  </a:lnTo>
                  <a:lnTo>
                    <a:pt x="5727" y="815"/>
                  </a:lnTo>
                  <a:lnTo>
                    <a:pt x="5658" y="792"/>
                  </a:lnTo>
                  <a:lnTo>
                    <a:pt x="5588" y="769"/>
                  </a:lnTo>
                  <a:lnTo>
                    <a:pt x="5517" y="745"/>
                  </a:lnTo>
                  <a:lnTo>
                    <a:pt x="5446" y="723"/>
                  </a:lnTo>
                  <a:lnTo>
                    <a:pt x="5299" y="679"/>
                  </a:lnTo>
                  <a:lnTo>
                    <a:pt x="5151" y="635"/>
                  </a:lnTo>
                  <a:lnTo>
                    <a:pt x="5000" y="593"/>
                  </a:lnTo>
                  <a:lnTo>
                    <a:pt x="4844" y="553"/>
                  </a:lnTo>
                  <a:lnTo>
                    <a:pt x="4687" y="514"/>
                  </a:lnTo>
                  <a:lnTo>
                    <a:pt x="4527" y="475"/>
                  </a:lnTo>
                  <a:lnTo>
                    <a:pt x="4364" y="438"/>
                  </a:lnTo>
                  <a:lnTo>
                    <a:pt x="4198" y="403"/>
                  </a:lnTo>
                  <a:lnTo>
                    <a:pt x="4029" y="368"/>
                  </a:lnTo>
                  <a:lnTo>
                    <a:pt x="3859" y="335"/>
                  </a:lnTo>
                  <a:lnTo>
                    <a:pt x="3685" y="304"/>
                  </a:lnTo>
                  <a:lnTo>
                    <a:pt x="3509" y="274"/>
                  </a:lnTo>
                  <a:lnTo>
                    <a:pt x="3331" y="246"/>
                  </a:lnTo>
                  <a:lnTo>
                    <a:pt x="3151" y="218"/>
                  </a:lnTo>
                  <a:lnTo>
                    <a:pt x="2968" y="193"/>
                  </a:lnTo>
                  <a:lnTo>
                    <a:pt x="2783" y="169"/>
                  </a:lnTo>
                  <a:lnTo>
                    <a:pt x="2596" y="146"/>
                  </a:lnTo>
                  <a:lnTo>
                    <a:pt x="2407" y="125"/>
                  </a:lnTo>
                  <a:lnTo>
                    <a:pt x="2215" y="106"/>
                  </a:lnTo>
                  <a:lnTo>
                    <a:pt x="2023" y="88"/>
                  </a:lnTo>
                  <a:lnTo>
                    <a:pt x="1828" y="71"/>
                  </a:lnTo>
                  <a:lnTo>
                    <a:pt x="1631" y="57"/>
                  </a:lnTo>
                  <a:lnTo>
                    <a:pt x="1433" y="44"/>
                  </a:lnTo>
                  <a:lnTo>
                    <a:pt x="1232" y="33"/>
                  </a:lnTo>
                  <a:lnTo>
                    <a:pt x="1030" y="22"/>
                  </a:lnTo>
                  <a:lnTo>
                    <a:pt x="827" y="14"/>
                  </a:lnTo>
                  <a:lnTo>
                    <a:pt x="623" y="8"/>
                  </a:lnTo>
                  <a:lnTo>
                    <a:pt x="417" y="4"/>
                  </a:lnTo>
                  <a:lnTo>
                    <a:pt x="208" y="1"/>
                  </a:lnTo>
                  <a:lnTo>
                    <a:pt x="0" y="0"/>
                  </a:lnTo>
                  <a:lnTo>
                    <a:pt x="0" y="99"/>
                  </a:lnTo>
                  <a:lnTo>
                    <a:pt x="208" y="100"/>
                  </a:lnTo>
                  <a:lnTo>
                    <a:pt x="415" y="103"/>
                  </a:lnTo>
                  <a:lnTo>
                    <a:pt x="620" y="107"/>
                  </a:lnTo>
                  <a:lnTo>
                    <a:pt x="824" y="113"/>
                  </a:lnTo>
                  <a:lnTo>
                    <a:pt x="1026" y="121"/>
                  </a:lnTo>
                  <a:lnTo>
                    <a:pt x="1227" y="130"/>
                  </a:lnTo>
                  <a:lnTo>
                    <a:pt x="1426" y="142"/>
                  </a:lnTo>
                  <a:lnTo>
                    <a:pt x="1625" y="155"/>
                  </a:lnTo>
                  <a:lnTo>
                    <a:pt x="1820" y="170"/>
                  </a:lnTo>
                  <a:lnTo>
                    <a:pt x="2014" y="187"/>
                  </a:lnTo>
                  <a:lnTo>
                    <a:pt x="2206" y="204"/>
                  </a:lnTo>
                  <a:lnTo>
                    <a:pt x="2397" y="223"/>
                  </a:lnTo>
                  <a:lnTo>
                    <a:pt x="2585" y="245"/>
                  </a:lnTo>
                  <a:lnTo>
                    <a:pt x="2771" y="267"/>
                  </a:lnTo>
                  <a:lnTo>
                    <a:pt x="2955" y="291"/>
                  </a:lnTo>
                  <a:lnTo>
                    <a:pt x="3136" y="316"/>
                  </a:lnTo>
                  <a:lnTo>
                    <a:pt x="3316" y="344"/>
                  </a:lnTo>
                  <a:lnTo>
                    <a:pt x="3493" y="372"/>
                  </a:lnTo>
                  <a:lnTo>
                    <a:pt x="3669" y="402"/>
                  </a:lnTo>
                  <a:lnTo>
                    <a:pt x="3840" y="433"/>
                  </a:lnTo>
                  <a:lnTo>
                    <a:pt x="4011" y="466"/>
                  </a:lnTo>
                  <a:lnTo>
                    <a:pt x="4178" y="500"/>
                  </a:lnTo>
                  <a:lnTo>
                    <a:pt x="4342" y="535"/>
                  </a:lnTo>
                  <a:lnTo>
                    <a:pt x="4505" y="571"/>
                  </a:lnTo>
                  <a:lnTo>
                    <a:pt x="4664" y="610"/>
                  </a:lnTo>
                  <a:lnTo>
                    <a:pt x="4821" y="648"/>
                  </a:lnTo>
                  <a:lnTo>
                    <a:pt x="4974" y="689"/>
                  </a:lnTo>
                  <a:lnTo>
                    <a:pt x="5125" y="730"/>
                  </a:lnTo>
                  <a:lnTo>
                    <a:pt x="5272" y="774"/>
                  </a:lnTo>
                  <a:lnTo>
                    <a:pt x="5416" y="818"/>
                  </a:lnTo>
                  <a:lnTo>
                    <a:pt x="5487" y="840"/>
                  </a:lnTo>
                  <a:lnTo>
                    <a:pt x="5558" y="862"/>
                  </a:lnTo>
                  <a:lnTo>
                    <a:pt x="5627" y="885"/>
                  </a:lnTo>
                  <a:lnTo>
                    <a:pt x="5696" y="908"/>
                  </a:lnTo>
                  <a:lnTo>
                    <a:pt x="5764" y="932"/>
                  </a:lnTo>
                  <a:lnTo>
                    <a:pt x="5831" y="956"/>
                  </a:lnTo>
                  <a:lnTo>
                    <a:pt x="5897" y="980"/>
                  </a:lnTo>
                  <a:lnTo>
                    <a:pt x="5962" y="1004"/>
                  </a:lnTo>
                  <a:lnTo>
                    <a:pt x="6026" y="1029"/>
                  </a:lnTo>
                  <a:lnTo>
                    <a:pt x="6090" y="1054"/>
                  </a:lnTo>
                  <a:lnTo>
                    <a:pt x="6153" y="1079"/>
                  </a:lnTo>
                  <a:lnTo>
                    <a:pt x="6215" y="1104"/>
                  </a:lnTo>
                  <a:lnTo>
                    <a:pt x="6275" y="1130"/>
                  </a:lnTo>
                  <a:lnTo>
                    <a:pt x="6335" y="1156"/>
                  </a:lnTo>
                  <a:lnTo>
                    <a:pt x="6395" y="1182"/>
                  </a:lnTo>
                  <a:lnTo>
                    <a:pt x="6453" y="1208"/>
                  </a:lnTo>
                  <a:lnTo>
                    <a:pt x="6510" y="1235"/>
                  </a:lnTo>
                  <a:lnTo>
                    <a:pt x="6566" y="1262"/>
                  </a:lnTo>
                  <a:lnTo>
                    <a:pt x="6621" y="1289"/>
                  </a:lnTo>
                  <a:lnTo>
                    <a:pt x="6676" y="1316"/>
                  </a:lnTo>
                  <a:lnTo>
                    <a:pt x="6730" y="1344"/>
                  </a:lnTo>
                  <a:lnTo>
                    <a:pt x="6782" y="1371"/>
                  </a:lnTo>
                  <a:lnTo>
                    <a:pt x="6834" y="1400"/>
                  </a:lnTo>
                  <a:lnTo>
                    <a:pt x="6884" y="1428"/>
                  </a:lnTo>
                  <a:lnTo>
                    <a:pt x="6934" y="1456"/>
                  </a:lnTo>
                  <a:lnTo>
                    <a:pt x="6983" y="1485"/>
                  </a:lnTo>
                  <a:lnTo>
                    <a:pt x="7031" y="1514"/>
                  </a:lnTo>
                  <a:lnTo>
                    <a:pt x="7076" y="1542"/>
                  </a:lnTo>
                  <a:lnTo>
                    <a:pt x="7122" y="1572"/>
                  </a:lnTo>
                  <a:lnTo>
                    <a:pt x="7167" y="1602"/>
                  </a:lnTo>
                  <a:lnTo>
                    <a:pt x="7211" y="1631"/>
                  </a:lnTo>
                  <a:lnTo>
                    <a:pt x="7253" y="1661"/>
                  </a:lnTo>
                  <a:lnTo>
                    <a:pt x="7295" y="1690"/>
                  </a:lnTo>
                  <a:lnTo>
                    <a:pt x="7335" y="1721"/>
                  </a:lnTo>
                  <a:lnTo>
                    <a:pt x="7374" y="1751"/>
                  </a:lnTo>
                  <a:lnTo>
                    <a:pt x="7413" y="1782"/>
                  </a:lnTo>
                  <a:lnTo>
                    <a:pt x="7449" y="1813"/>
                  </a:lnTo>
                  <a:lnTo>
                    <a:pt x="7486" y="1843"/>
                  </a:lnTo>
                  <a:lnTo>
                    <a:pt x="7520" y="1874"/>
                  </a:lnTo>
                  <a:lnTo>
                    <a:pt x="7555" y="1905"/>
                  </a:lnTo>
                  <a:lnTo>
                    <a:pt x="7587" y="1936"/>
                  </a:lnTo>
                  <a:lnTo>
                    <a:pt x="7619" y="1967"/>
                  </a:lnTo>
                  <a:lnTo>
                    <a:pt x="7649" y="1999"/>
                  </a:lnTo>
                  <a:lnTo>
                    <a:pt x="7679" y="2031"/>
                  </a:lnTo>
                  <a:lnTo>
                    <a:pt x="7707" y="2063"/>
                  </a:lnTo>
                  <a:lnTo>
                    <a:pt x="7734" y="2095"/>
                  </a:lnTo>
                  <a:lnTo>
                    <a:pt x="7760" y="2127"/>
                  </a:lnTo>
                  <a:lnTo>
                    <a:pt x="7785" y="2159"/>
                  </a:lnTo>
                  <a:lnTo>
                    <a:pt x="7808" y="2191"/>
                  </a:lnTo>
                  <a:lnTo>
                    <a:pt x="7830" y="2223"/>
                  </a:lnTo>
                  <a:lnTo>
                    <a:pt x="7853" y="2256"/>
                  </a:lnTo>
                  <a:lnTo>
                    <a:pt x="7872" y="2289"/>
                  </a:lnTo>
                  <a:lnTo>
                    <a:pt x="7891" y="2321"/>
                  </a:lnTo>
                  <a:lnTo>
                    <a:pt x="7909" y="2354"/>
                  </a:lnTo>
                  <a:lnTo>
                    <a:pt x="7925" y="2386"/>
                  </a:lnTo>
                  <a:lnTo>
                    <a:pt x="7941" y="2420"/>
                  </a:lnTo>
                  <a:lnTo>
                    <a:pt x="7954" y="2453"/>
                  </a:lnTo>
                  <a:lnTo>
                    <a:pt x="7967" y="2486"/>
                  </a:lnTo>
                  <a:lnTo>
                    <a:pt x="7980" y="2519"/>
                  </a:lnTo>
                  <a:lnTo>
                    <a:pt x="7990" y="2553"/>
                  </a:lnTo>
                  <a:lnTo>
                    <a:pt x="7999" y="2586"/>
                  </a:lnTo>
                  <a:lnTo>
                    <a:pt x="8007" y="2619"/>
                  </a:lnTo>
                  <a:lnTo>
                    <a:pt x="8014" y="2653"/>
                  </a:lnTo>
                  <a:lnTo>
                    <a:pt x="8019" y="2686"/>
                  </a:lnTo>
                  <a:lnTo>
                    <a:pt x="8023" y="2720"/>
                  </a:lnTo>
                  <a:lnTo>
                    <a:pt x="8026" y="2753"/>
                  </a:lnTo>
                  <a:lnTo>
                    <a:pt x="8028" y="2788"/>
                  </a:lnTo>
                  <a:lnTo>
                    <a:pt x="8029" y="2822"/>
                  </a:lnTo>
                  <a:lnTo>
                    <a:pt x="8128" y="2822"/>
                  </a:lnTo>
                  <a:close/>
                </a:path>
              </a:pathLst>
            </a:custGeom>
            <a:solidFill>
              <a:srgbClr val="D98E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69" name="Freeform 179"/>
            <p:cNvSpPr>
              <a:spLocks/>
            </p:cNvSpPr>
            <p:nvPr/>
          </p:nvSpPr>
          <p:spPr bwMode="auto">
            <a:xfrm>
              <a:off x="2095" y="1625"/>
              <a:ext cx="166" cy="56"/>
            </a:xfrm>
            <a:custGeom>
              <a:avLst/>
              <a:gdLst>
                <a:gd name="T0" fmla="*/ 0 w 5317"/>
                <a:gd name="T1" fmla="*/ 0 h 1801"/>
                <a:gd name="T2" fmla="*/ 0 w 5317"/>
                <a:gd name="T3" fmla="*/ 0 h 1801"/>
                <a:gd name="T4" fmla="*/ 0 w 5317"/>
                <a:gd name="T5" fmla="*/ 0 h 1801"/>
                <a:gd name="T6" fmla="*/ 0 w 5317"/>
                <a:gd name="T7" fmla="*/ 0 h 1801"/>
                <a:gd name="T8" fmla="*/ 0 w 5317"/>
                <a:gd name="T9" fmla="*/ 0 h 1801"/>
                <a:gd name="T10" fmla="*/ 0 w 5317"/>
                <a:gd name="T11" fmla="*/ 0 h 1801"/>
                <a:gd name="T12" fmla="*/ 0 w 5317"/>
                <a:gd name="T13" fmla="*/ 0 h 1801"/>
                <a:gd name="T14" fmla="*/ 0 w 5317"/>
                <a:gd name="T15" fmla="*/ 0 h 18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17"/>
                <a:gd name="T25" fmla="*/ 0 h 1801"/>
                <a:gd name="T26" fmla="*/ 5317 w 5317"/>
                <a:gd name="T27" fmla="*/ 1801 h 180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17" h="1801">
                  <a:moveTo>
                    <a:pt x="0" y="1405"/>
                  </a:moveTo>
                  <a:lnTo>
                    <a:pt x="1190" y="1801"/>
                  </a:lnTo>
                  <a:lnTo>
                    <a:pt x="4003" y="677"/>
                  </a:lnTo>
                  <a:lnTo>
                    <a:pt x="5317" y="998"/>
                  </a:lnTo>
                  <a:lnTo>
                    <a:pt x="4624" y="0"/>
                  </a:lnTo>
                  <a:lnTo>
                    <a:pt x="1236" y="0"/>
                  </a:lnTo>
                  <a:lnTo>
                    <a:pt x="2652" y="347"/>
                  </a:lnTo>
                  <a:lnTo>
                    <a:pt x="0" y="140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70" name="Freeform 180"/>
            <p:cNvSpPr>
              <a:spLocks/>
            </p:cNvSpPr>
            <p:nvPr/>
          </p:nvSpPr>
          <p:spPr bwMode="auto">
            <a:xfrm>
              <a:off x="1914" y="1692"/>
              <a:ext cx="165" cy="57"/>
            </a:xfrm>
            <a:custGeom>
              <a:avLst/>
              <a:gdLst>
                <a:gd name="T0" fmla="*/ 0 w 5317"/>
                <a:gd name="T1" fmla="*/ 0 h 1801"/>
                <a:gd name="T2" fmla="*/ 0 w 5317"/>
                <a:gd name="T3" fmla="*/ 0 h 1801"/>
                <a:gd name="T4" fmla="*/ 0 w 5317"/>
                <a:gd name="T5" fmla="*/ 0 h 1801"/>
                <a:gd name="T6" fmla="*/ 0 w 5317"/>
                <a:gd name="T7" fmla="*/ 0 h 1801"/>
                <a:gd name="T8" fmla="*/ 0 w 5317"/>
                <a:gd name="T9" fmla="*/ 0 h 1801"/>
                <a:gd name="T10" fmla="*/ 0 w 5317"/>
                <a:gd name="T11" fmla="*/ 0 h 1801"/>
                <a:gd name="T12" fmla="*/ 0 w 5317"/>
                <a:gd name="T13" fmla="*/ 0 h 1801"/>
                <a:gd name="T14" fmla="*/ 0 w 5317"/>
                <a:gd name="T15" fmla="*/ 0 h 18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17"/>
                <a:gd name="T25" fmla="*/ 0 h 1801"/>
                <a:gd name="T26" fmla="*/ 5317 w 5317"/>
                <a:gd name="T27" fmla="*/ 1801 h 180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17" h="1801">
                  <a:moveTo>
                    <a:pt x="5317" y="396"/>
                  </a:moveTo>
                  <a:lnTo>
                    <a:pt x="4126" y="0"/>
                  </a:lnTo>
                  <a:lnTo>
                    <a:pt x="1312" y="1124"/>
                  </a:lnTo>
                  <a:lnTo>
                    <a:pt x="0" y="803"/>
                  </a:lnTo>
                  <a:lnTo>
                    <a:pt x="692" y="1801"/>
                  </a:lnTo>
                  <a:lnTo>
                    <a:pt x="4080" y="1801"/>
                  </a:lnTo>
                  <a:lnTo>
                    <a:pt x="2665" y="1454"/>
                  </a:lnTo>
                  <a:lnTo>
                    <a:pt x="5317" y="396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71" name="Freeform 181"/>
            <p:cNvSpPr>
              <a:spLocks/>
            </p:cNvSpPr>
            <p:nvPr/>
          </p:nvSpPr>
          <p:spPr bwMode="auto">
            <a:xfrm>
              <a:off x="1922" y="1624"/>
              <a:ext cx="166" cy="55"/>
            </a:xfrm>
            <a:custGeom>
              <a:avLst/>
              <a:gdLst>
                <a:gd name="T0" fmla="*/ 0 w 5317"/>
                <a:gd name="T1" fmla="*/ 0 h 1800"/>
                <a:gd name="T2" fmla="*/ 0 w 5317"/>
                <a:gd name="T3" fmla="*/ 0 h 1800"/>
                <a:gd name="T4" fmla="*/ 0 w 5317"/>
                <a:gd name="T5" fmla="*/ 0 h 1800"/>
                <a:gd name="T6" fmla="*/ 0 w 5317"/>
                <a:gd name="T7" fmla="*/ 0 h 1800"/>
                <a:gd name="T8" fmla="*/ 0 w 5317"/>
                <a:gd name="T9" fmla="*/ 0 h 1800"/>
                <a:gd name="T10" fmla="*/ 0 w 5317"/>
                <a:gd name="T11" fmla="*/ 0 h 1800"/>
                <a:gd name="T12" fmla="*/ 0 w 5317"/>
                <a:gd name="T13" fmla="*/ 0 h 1800"/>
                <a:gd name="T14" fmla="*/ 0 w 5317"/>
                <a:gd name="T15" fmla="*/ 0 h 1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17"/>
                <a:gd name="T25" fmla="*/ 0 h 1800"/>
                <a:gd name="T26" fmla="*/ 5317 w 5317"/>
                <a:gd name="T27" fmla="*/ 1800 h 1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17" h="1800">
                  <a:moveTo>
                    <a:pt x="0" y="395"/>
                  </a:moveTo>
                  <a:lnTo>
                    <a:pt x="1191" y="0"/>
                  </a:lnTo>
                  <a:lnTo>
                    <a:pt x="4004" y="1123"/>
                  </a:lnTo>
                  <a:lnTo>
                    <a:pt x="5317" y="803"/>
                  </a:lnTo>
                  <a:lnTo>
                    <a:pt x="4624" y="1800"/>
                  </a:lnTo>
                  <a:lnTo>
                    <a:pt x="1236" y="1800"/>
                  </a:lnTo>
                  <a:lnTo>
                    <a:pt x="2652" y="1453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72" name="Freeform 182"/>
            <p:cNvSpPr>
              <a:spLocks/>
            </p:cNvSpPr>
            <p:nvPr/>
          </p:nvSpPr>
          <p:spPr bwMode="auto">
            <a:xfrm>
              <a:off x="2097" y="1628"/>
              <a:ext cx="167" cy="56"/>
            </a:xfrm>
            <a:custGeom>
              <a:avLst/>
              <a:gdLst>
                <a:gd name="T0" fmla="*/ 0 w 5317"/>
                <a:gd name="T1" fmla="*/ 0 h 1801"/>
                <a:gd name="T2" fmla="*/ 0 w 5317"/>
                <a:gd name="T3" fmla="*/ 0 h 1801"/>
                <a:gd name="T4" fmla="*/ 0 w 5317"/>
                <a:gd name="T5" fmla="*/ 0 h 1801"/>
                <a:gd name="T6" fmla="*/ 0 w 5317"/>
                <a:gd name="T7" fmla="*/ 0 h 1801"/>
                <a:gd name="T8" fmla="*/ 0 w 5317"/>
                <a:gd name="T9" fmla="*/ 0 h 1801"/>
                <a:gd name="T10" fmla="*/ 0 w 5317"/>
                <a:gd name="T11" fmla="*/ 0 h 1801"/>
                <a:gd name="T12" fmla="*/ 0 w 5317"/>
                <a:gd name="T13" fmla="*/ 0 h 1801"/>
                <a:gd name="T14" fmla="*/ 0 w 5317"/>
                <a:gd name="T15" fmla="*/ 0 h 18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17"/>
                <a:gd name="T25" fmla="*/ 0 h 1801"/>
                <a:gd name="T26" fmla="*/ 5317 w 5317"/>
                <a:gd name="T27" fmla="*/ 1801 h 180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17" h="1801">
                  <a:moveTo>
                    <a:pt x="0" y="1405"/>
                  </a:moveTo>
                  <a:lnTo>
                    <a:pt x="1190" y="1801"/>
                  </a:lnTo>
                  <a:lnTo>
                    <a:pt x="4004" y="677"/>
                  </a:lnTo>
                  <a:lnTo>
                    <a:pt x="5317" y="998"/>
                  </a:lnTo>
                  <a:lnTo>
                    <a:pt x="4624" y="0"/>
                  </a:lnTo>
                  <a:lnTo>
                    <a:pt x="1235" y="0"/>
                  </a:lnTo>
                  <a:lnTo>
                    <a:pt x="2652" y="347"/>
                  </a:lnTo>
                  <a:lnTo>
                    <a:pt x="0" y="14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73" name="Freeform 183"/>
            <p:cNvSpPr>
              <a:spLocks/>
            </p:cNvSpPr>
            <p:nvPr/>
          </p:nvSpPr>
          <p:spPr bwMode="auto">
            <a:xfrm>
              <a:off x="1916" y="1696"/>
              <a:ext cx="166" cy="56"/>
            </a:xfrm>
            <a:custGeom>
              <a:avLst/>
              <a:gdLst>
                <a:gd name="T0" fmla="*/ 0 w 5317"/>
                <a:gd name="T1" fmla="*/ 0 h 1800"/>
                <a:gd name="T2" fmla="*/ 0 w 5317"/>
                <a:gd name="T3" fmla="*/ 0 h 1800"/>
                <a:gd name="T4" fmla="*/ 0 w 5317"/>
                <a:gd name="T5" fmla="*/ 0 h 1800"/>
                <a:gd name="T6" fmla="*/ 0 w 5317"/>
                <a:gd name="T7" fmla="*/ 0 h 1800"/>
                <a:gd name="T8" fmla="*/ 0 w 5317"/>
                <a:gd name="T9" fmla="*/ 0 h 1800"/>
                <a:gd name="T10" fmla="*/ 0 w 5317"/>
                <a:gd name="T11" fmla="*/ 0 h 1800"/>
                <a:gd name="T12" fmla="*/ 0 w 5317"/>
                <a:gd name="T13" fmla="*/ 0 h 1800"/>
                <a:gd name="T14" fmla="*/ 0 w 5317"/>
                <a:gd name="T15" fmla="*/ 0 h 1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17"/>
                <a:gd name="T25" fmla="*/ 0 h 1800"/>
                <a:gd name="T26" fmla="*/ 5317 w 5317"/>
                <a:gd name="T27" fmla="*/ 1800 h 1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17" h="1800">
                  <a:moveTo>
                    <a:pt x="5317" y="395"/>
                  </a:moveTo>
                  <a:lnTo>
                    <a:pt x="4126" y="0"/>
                  </a:lnTo>
                  <a:lnTo>
                    <a:pt x="1313" y="1123"/>
                  </a:lnTo>
                  <a:lnTo>
                    <a:pt x="0" y="803"/>
                  </a:lnTo>
                  <a:lnTo>
                    <a:pt x="693" y="1800"/>
                  </a:lnTo>
                  <a:lnTo>
                    <a:pt x="4082" y="1800"/>
                  </a:lnTo>
                  <a:lnTo>
                    <a:pt x="2665" y="1453"/>
                  </a:lnTo>
                  <a:lnTo>
                    <a:pt x="5317" y="3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74" name="Freeform 184"/>
            <p:cNvSpPr>
              <a:spLocks/>
            </p:cNvSpPr>
            <p:nvPr/>
          </p:nvSpPr>
          <p:spPr bwMode="auto">
            <a:xfrm>
              <a:off x="1925" y="1627"/>
              <a:ext cx="167" cy="56"/>
            </a:xfrm>
            <a:custGeom>
              <a:avLst/>
              <a:gdLst>
                <a:gd name="T0" fmla="*/ 0 w 5317"/>
                <a:gd name="T1" fmla="*/ 0 h 1800"/>
                <a:gd name="T2" fmla="*/ 0 w 5317"/>
                <a:gd name="T3" fmla="*/ 0 h 1800"/>
                <a:gd name="T4" fmla="*/ 0 w 5317"/>
                <a:gd name="T5" fmla="*/ 0 h 1800"/>
                <a:gd name="T6" fmla="*/ 0 w 5317"/>
                <a:gd name="T7" fmla="*/ 0 h 1800"/>
                <a:gd name="T8" fmla="*/ 0 w 5317"/>
                <a:gd name="T9" fmla="*/ 0 h 1800"/>
                <a:gd name="T10" fmla="*/ 0 w 5317"/>
                <a:gd name="T11" fmla="*/ 0 h 1800"/>
                <a:gd name="T12" fmla="*/ 0 w 5317"/>
                <a:gd name="T13" fmla="*/ 0 h 1800"/>
                <a:gd name="T14" fmla="*/ 0 w 5317"/>
                <a:gd name="T15" fmla="*/ 0 h 18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317"/>
                <a:gd name="T25" fmla="*/ 0 h 1800"/>
                <a:gd name="T26" fmla="*/ 5317 w 5317"/>
                <a:gd name="T27" fmla="*/ 1800 h 18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317" h="1800">
                  <a:moveTo>
                    <a:pt x="0" y="395"/>
                  </a:moveTo>
                  <a:lnTo>
                    <a:pt x="1191" y="0"/>
                  </a:lnTo>
                  <a:lnTo>
                    <a:pt x="4004" y="1123"/>
                  </a:lnTo>
                  <a:lnTo>
                    <a:pt x="5317" y="803"/>
                  </a:lnTo>
                  <a:lnTo>
                    <a:pt x="4624" y="1800"/>
                  </a:lnTo>
                  <a:lnTo>
                    <a:pt x="1235" y="1800"/>
                  </a:lnTo>
                  <a:lnTo>
                    <a:pt x="2652" y="1453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75" name="Freeform 185"/>
            <p:cNvSpPr>
              <a:spLocks/>
            </p:cNvSpPr>
            <p:nvPr/>
          </p:nvSpPr>
          <p:spPr bwMode="auto">
            <a:xfrm>
              <a:off x="2087" y="1700"/>
              <a:ext cx="164" cy="56"/>
            </a:xfrm>
            <a:custGeom>
              <a:avLst/>
              <a:gdLst>
                <a:gd name="T0" fmla="*/ 0 w 5255"/>
                <a:gd name="T1" fmla="*/ 0 h 1779"/>
                <a:gd name="T2" fmla="*/ 0 w 5255"/>
                <a:gd name="T3" fmla="*/ 0 h 1779"/>
                <a:gd name="T4" fmla="*/ 0 w 5255"/>
                <a:gd name="T5" fmla="*/ 0 h 1779"/>
                <a:gd name="T6" fmla="*/ 0 w 5255"/>
                <a:gd name="T7" fmla="*/ 0 h 1779"/>
                <a:gd name="T8" fmla="*/ 0 w 5255"/>
                <a:gd name="T9" fmla="*/ 0 h 1779"/>
                <a:gd name="T10" fmla="*/ 0 w 5255"/>
                <a:gd name="T11" fmla="*/ 0 h 1779"/>
                <a:gd name="T12" fmla="*/ 0 w 5255"/>
                <a:gd name="T13" fmla="*/ 0 h 1779"/>
                <a:gd name="T14" fmla="*/ 0 w 5255"/>
                <a:gd name="T15" fmla="*/ 0 h 17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55"/>
                <a:gd name="T25" fmla="*/ 0 h 1779"/>
                <a:gd name="T26" fmla="*/ 5255 w 5255"/>
                <a:gd name="T27" fmla="*/ 1779 h 17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55" h="1779">
                  <a:moveTo>
                    <a:pt x="5255" y="1389"/>
                  </a:moveTo>
                  <a:lnTo>
                    <a:pt x="4080" y="1779"/>
                  </a:lnTo>
                  <a:lnTo>
                    <a:pt x="1298" y="669"/>
                  </a:lnTo>
                  <a:lnTo>
                    <a:pt x="0" y="986"/>
                  </a:lnTo>
                  <a:lnTo>
                    <a:pt x="685" y="0"/>
                  </a:lnTo>
                  <a:lnTo>
                    <a:pt x="4034" y="0"/>
                  </a:lnTo>
                  <a:lnTo>
                    <a:pt x="2635" y="343"/>
                  </a:lnTo>
                  <a:lnTo>
                    <a:pt x="5255" y="1389"/>
                  </a:lnTo>
                  <a:close/>
                </a:path>
              </a:pathLst>
            </a:custGeom>
            <a:solidFill>
              <a:srgbClr val="1F1A1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76" name="Freeform 186"/>
            <p:cNvSpPr>
              <a:spLocks/>
            </p:cNvSpPr>
            <p:nvPr/>
          </p:nvSpPr>
          <p:spPr bwMode="auto">
            <a:xfrm>
              <a:off x="2090" y="1704"/>
              <a:ext cx="164" cy="56"/>
            </a:xfrm>
            <a:custGeom>
              <a:avLst/>
              <a:gdLst>
                <a:gd name="T0" fmla="*/ 0 w 5255"/>
                <a:gd name="T1" fmla="*/ 0 h 1780"/>
                <a:gd name="T2" fmla="*/ 0 w 5255"/>
                <a:gd name="T3" fmla="*/ 0 h 1780"/>
                <a:gd name="T4" fmla="*/ 0 w 5255"/>
                <a:gd name="T5" fmla="*/ 0 h 1780"/>
                <a:gd name="T6" fmla="*/ 0 w 5255"/>
                <a:gd name="T7" fmla="*/ 0 h 1780"/>
                <a:gd name="T8" fmla="*/ 0 w 5255"/>
                <a:gd name="T9" fmla="*/ 0 h 1780"/>
                <a:gd name="T10" fmla="*/ 0 w 5255"/>
                <a:gd name="T11" fmla="*/ 0 h 1780"/>
                <a:gd name="T12" fmla="*/ 0 w 5255"/>
                <a:gd name="T13" fmla="*/ 0 h 1780"/>
                <a:gd name="T14" fmla="*/ 0 w 5255"/>
                <a:gd name="T15" fmla="*/ 0 h 1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55"/>
                <a:gd name="T25" fmla="*/ 0 h 1780"/>
                <a:gd name="T26" fmla="*/ 5255 w 5255"/>
                <a:gd name="T27" fmla="*/ 1780 h 1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55" h="1780">
                  <a:moveTo>
                    <a:pt x="5255" y="1390"/>
                  </a:moveTo>
                  <a:lnTo>
                    <a:pt x="4079" y="1780"/>
                  </a:lnTo>
                  <a:lnTo>
                    <a:pt x="1298" y="670"/>
                  </a:lnTo>
                  <a:lnTo>
                    <a:pt x="0" y="987"/>
                  </a:lnTo>
                  <a:lnTo>
                    <a:pt x="685" y="0"/>
                  </a:lnTo>
                  <a:lnTo>
                    <a:pt x="4033" y="0"/>
                  </a:lnTo>
                  <a:lnTo>
                    <a:pt x="2634" y="343"/>
                  </a:lnTo>
                  <a:lnTo>
                    <a:pt x="5255" y="139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2177" name="TextBox 2176"/>
          <p:cNvSpPr txBox="1"/>
          <p:nvPr/>
        </p:nvSpPr>
        <p:spPr>
          <a:xfrm>
            <a:off x="4599781" y="745460"/>
            <a:ext cx="398458" cy="288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华文细黑" pitchFamily="2" charset="-122"/>
                <a:ea typeface="华文细黑" pitchFamily="2" charset="-122"/>
              </a:rPr>
              <a:t>ISR</a:t>
            </a:r>
            <a:endParaRPr lang="en-US" sz="1400" dirty="0"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1817" name="Group 25"/>
          <p:cNvGrpSpPr>
            <a:grpSpLocks/>
          </p:cNvGrpSpPr>
          <p:nvPr/>
        </p:nvGrpSpPr>
        <p:grpSpPr bwMode="auto">
          <a:xfrm rot="4871766">
            <a:off x="4779215" y="1114614"/>
            <a:ext cx="609840" cy="633279"/>
            <a:chOff x="4800600" y="1600200"/>
            <a:chExt cx="1295400" cy="1295400"/>
          </a:xfrm>
        </p:grpSpPr>
        <p:sp>
          <p:nvSpPr>
            <p:cNvPr id="2179" name="Arc 2178"/>
            <p:cNvSpPr/>
            <p:nvPr/>
          </p:nvSpPr>
          <p:spPr bwMode="auto">
            <a:xfrm>
              <a:off x="5103913" y="1905719"/>
              <a:ext cx="688774" cy="684362"/>
            </a:xfrm>
            <a:prstGeom prst="arc">
              <a:avLst/>
            </a:prstGeom>
            <a:noFill/>
            <a:ln w="28575" cap="flat" cmpd="sng" algn="ctr">
              <a:solidFill>
                <a:srgbClr val="0183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defTabSz="457200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1000" dirty="0">
                <a:solidFill>
                  <a:srgbClr val="165BBB"/>
                </a:solidFill>
                <a:latin typeface="华文细黑" pitchFamily="2" charset="-122"/>
                <a:ea typeface="华文细黑" pitchFamily="2" charset="-122"/>
                <a:cs typeface="Arial Unicode MS" pitchFamily="34" charset="-128"/>
              </a:endParaRPr>
            </a:p>
          </p:txBody>
        </p:sp>
        <p:sp>
          <p:nvSpPr>
            <p:cNvPr id="2180" name="Arc 2179"/>
            <p:cNvSpPr/>
            <p:nvPr/>
          </p:nvSpPr>
          <p:spPr bwMode="auto">
            <a:xfrm>
              <a:off x="4952257" y="1752959"/>
              <a:ext cx="992087" cy="989881"/>
            </a:xfrm>
            <a:prstGeom prst="arc">
              <a:avLst>
                <a:gd name="adj1" fmla="val 16278620"/>
                <a:gd name="adj2" fmla="val 0"/>
              </a:avLst>
            </a:prstGeom>
            <a:noFill/>
            <a:ln w="28575" cap="flat" cmpd="sng" algn="ctr">
              <a:solidFill>
                <a:srgbClr val="0183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defTabSz="457200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1000" dirty="0">
                <a:solidFill>
                  <a:srgbClr val="165BBB"/>
                </a:solidFill>
                <a:latin typeface="华文细黑" pitchFamily="2" charset="-122"/>
                <a:ea typeface="华文细黑" pitchFamily="2" charset="-122"/>
                <a:cs typeface="Arial Unicode MS" pitchFamily="34" charset="-128"/>
              </a:endParaRPr>
            </a:p>
          </p:txBody>
        </p:sp>
        <p:sp>
          <p:nvSpPr>
            <p:cNvPr id="2181" name="Arc 2180"/>
            <p:cNvSpPr/>
            <p:nvPr/>
          </p:nvSpPr>
          <p:spPr bwMode="auto">
            <a:xfrm>
              <a:off x="4800600" y="1600200"/>
              <a:ext cx="1295400" cy="1295400"/>
            </a:xfrm>
            <a:prstGeom prst="arc">
              <a:avLst>
                <a:gd name="adj1" fmla="val 16278620"/>
                <a:gd name="adj2" fmla="val 0"/>
              </a:avLst>
            </a:prstGeom>
            <a:noFill/>
            <a:ln w="28575" cap="flat" cmpd="sng" algn="ctr">
              <a:solidFill>
                <a:srgbClr val="0183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defTabSz="457200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1000" dirty="0">
                <a:solidFill>
                  <a:srgbClr val="165BBB"/>
                </a:solidFill>
                <a:latin typeface="华文细黑" pitchFamily="2" charset="-122"/>
                <a:ea typeface="华文细黑" pitchFamily="2" charset="-122"/>
                <a:cs typeface="Arial Unicode MS" pitchFamily="34" charset="-128"/>
              </a:endParaRPr>
            </a:p>
          </p:txBody>
        </p:sp>
        <p:sp>
          <p:nvSpPr>
            <p:cNvPr id="2182" name="Arc 2181"/>
            <p:cNvSpPr/>
            <p:nvPr/>
          </p:nvSpPr>
          <p:spPr bwMode="auto">
            <a:xfrm>
              <a:off x="5258728" y="2058478"/>
              <a:ext cx="379141" cy="378843"/>
            </a:xfrm>
            <a:prstGeom prst="arc">
              <a:avLst/>
            </a:prstGeom>
            <a:noFill/>
            <a:ln w="28575" cap="flat" cmpd="sng" algn="ctr">
              <a:solidFill>
                <a:srgbClr val="0183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defTabSz="457200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1000" dirty="0">
                <a:solidFill>
                  <a:srgbClr val="165BBB"/>
                </a:solidFill>
                <a:latin typeface="华文细黑" pitchFamily="2" charset="-122"/>
                <a:ea typeface="华文细黑" pitchFamily="2" charset="-122"/>
                <a:cs typeface="Arial Unicode MS" pitchFamily="34" charset="-128"/>
              </a:endParaRPr>
            </a:p>
          </p:txBody>
        </p:sp>
      </p:grpSp>
      <p:pic>
        <p:nvPicPr>
          <p:cNvPr id="2183" name="Picture 33" descr="sponsor_green_ti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98" y="1553940"/>
            <a:ext cx="601913" cy="6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4" name="TextBox 2183"/>
          <p:cNvSpPr txBox="1"/>
          <p:nvPr/>
        </p:nvSpPr>
        <p:spPr>
          <a:xfrm>
            <a:off x="4483180" y="1845236"/>
            <a:ext cx="938382" cy="259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TeleWorker</a:t>
            </a:r>
            <a:endParaRPr lang="en-US" sz="1200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2185" name="Picture 289" descr="man_mtbz_char"/>
          <p:cNvPicPr>
            <a:picLocks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36" y="1756345"/>
            <a:ext cx="552625" cy="42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6" name="Text Box 134"/>
          <p:cNvSpPr txBox="1">
            <a:spLocks noChangeArrowheads="1"/>
          </p:cNvSpPr>
          <p:nvPr/>
        </p:nvSpPr>
        <p:spPr bwMode="auto">
          <a:xfrm>
            <a:off x="3742010" y="1248021"/>
            <a:ext cx="759307" cy="36606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lIns="82124" tIns="41061" rIns="82124" bIns="41061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 dirty="0" err="1">
                <a:latin typeface="华文细黑" pitchFamily="2" charset="-122"/>
                <a:ea typeface="华文细黑" pitchFamily="2" charset="-122"/>
              </a:rPr>
              <a:t>WAAS</a:t>
            </a:r>
            <a:r>
              <a:rPr lang="en-US" sz="1000" dirty="0">
                <a:latin typeface="华文细黑" pitchFamily="2" charset="-122"/>
                <a:ea typeface="华文细黑" pitchFamily="2" charset="-122"/>
              </a:rPr>
              <a:t/>
            </a:r>
            <a:br>
              <a:rPr lang="en-US" sz="1000" dirty="0">
                <a:latin typeface="华文细黑" pitchFamily="2" charset="-122"/>
                <a:ea typeface="华文细黑" pitchFamily="2" charset="-122"/>
              </a:rPr>
            </a:br>
            <a:r>
              <a:rPr lang="zh-CN" altLang="en-US" sz="1000" dirty="0" smtClean="0">
                <a:latin typeface="华文细黑" pitchFamily="2" charset="-122"/>
                <a:ea typeface="华文细黑" pitchFamily="2" charset="-122"/>
              </a:rPr>
              <a:t>广域网加速</a:t>
            </a:r>
            <a:endParaRPr lang="en-US" sz="10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187" name="TextBox 2186"/>
          <p:cNvSpPr txBox="1"/>
          <p:nvPr/>
        </p:nvSpPr>
        <p:spPr>
          <a:xfrm>
            <a:off x="1191739" y="177083"/>
            <a:ext cx="704616" cy="245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华文细黑" pitchFamily="2" charset="-122"/>
                <a:ea typeface="华文细黑" pitchFamily="2" charset="-122"/>
              </a:rPr>
              <a:t>公司分部</a:t>
            </a:r>
            <a:endParaRPr lang="en-US" sz="1100" dirty="0"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2188" name="Picture 33" descr="sponsor_green_ti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0" y="748250"/>
            <a:ext cx="601913" cy="6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9" name="Picture 289" descr="man_mtbz_char"/>
          <p:cNvPicPr>
            <a:picLocks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98" y="950654"/>
            <a:ext cx="552625" cy="42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18" name="Group 25"/>
          <p:cNvGrpSpPr>
            <a:grpSpLocks/>
          </p:cNvGrpSpPr>
          <p:nvPr/>
        </p:nvGrpSpPr>
        <p:grpSpPr bwMode="auto">
          <a:xfrm rot="1502663">
            <a:off x="2951563" y="137962"/>
            <a:ext cx="612368" cy="630664"/>
            <a:chOff x="4800600" y="1600200"/>
            <a:chExt cx="1295400" cy="1295400"/>
          </a:xfrm>
        </p:grpSpPr>
        <p:sp>
          <p:nvSpPr>
            <p:cNvPr id="2194" name="Arc 2193"/>
            <p:cNvSpPr/>
            <p:nvPr/>
          </p:nvSpPr>
          <p:spPr bwMode="auto">
            <a:xfrm>
              <a:off x="5103913" y="1905719"/>
              <a:ext cx="688774" cy="684362"/>
            </a:xfrm>
            <a:prstGeom prst="arc">
              <a:avLst/>
            </a:prstGeom>
            <a:noFill/>
            <a:ln w="28575" cap="flat" cmpd="sng" algn="ctr">
              <a:solidFill>
                <a:srgbClr val="0183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defTabSz="457200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1000" dirty="0">
                <a:solidFill>
                  <a:srgbClr val="165BBB"/>
                </a:solidFill>
                <a:latin typeface="华文细黑" pitchFamily="2" charset="-122"/>
                <a:ea typeface="华文细黑" pitchFamily="2" charset="-122"/>
                <a:cs typeface="Arial Unicode MS" pitchFamily="34" charset="-128"/>
              </a:endParaRPr>
            </a:p>
          </p:txBody>
        </p:sp>
        <p:sp>
          <p:nvSpPr>
            <p:cNvPr id="2195" name="Arc 2194"/>
            <p:cNvSpPr/>
            <p:nvPr/>
          </p:nvSpPr>
          <p:spPr bwMode="auto">
            <a:xfrm>
              <a:off x="4952257" y="1752959"/>
              <a:ext cx="992087" cy="989881"/>
            </a:xfrm>
            <a:prstGeom prst="arc">
              <a:avLst>
                <a:gd name="adj1" fmla="val 16278620"/>
                <a:gd name="adj2" fmla="val 0"/>
              </a:avLst>
            </a:prstGeom>
            <a:noFill/>
            <a:ln w="28575" cap="flat" cmpd="sng" algn="ctr">
              <a:solidFill>
                <a:srgbClr val="0183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defTabSz="457200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1000" dirty="0">
                <a:solidFill>
                  <a:srgbClr val="165BBB"/>
                </a:solidFill>
                <a:latin typeface="华文细黑" pitchFamily="2" charset="-122"/>
                <a:ea typeface="华文细黑" pitchFamily="2" charset="-122"/>
                <a:cs typeface="Arial Unicode MS" pitchFamily="34" charset="-128"/>
              </a:endParaRPr>
            </a:p>
          </p:txBody>
        </p:sp>
        <p:sp>
          <p:nvSpPr>
            <p:cNvPr id="2196" name="Arc 2195"/>
            <p:cNvSpPr/>
            <p:nvPr/>
          </p:nvSpPr>
          <p:spPr bwMode="auto">
            <a:xfrm>
              <a:off x="4800600" y="1600200"/>
              <a:ext cx="1295400" cy="1295400"/>
            </a:xfrm>
            <a:prstGeom prst="arc">
              <a:avLst>
                <a:gd name="adj1" fmla="val 16278620"/>
                <a:gd name="adj2" fmla="val 0"/>
              </a:avLst>
            </a:prstGeom>
            <a:noFill/>
            <a:ln w="28575" cap="flat" cmpd="sng" algn="ctr">
              <a:solidFill>
                <a:srgbClr val="0183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defTabSz="457200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1000" dirty="0">
                <a:solidFill>
                  <a:srgbClr val="165BBB"/>
                </a:solidFill>
                <a:latin typeface="华文细黑" pitchFamily="2" charset="-122"/>
                <a:ea typeface="华文细黑" pitchFamily="2" charset="-122"/>
                <a:cs typeface="Arial Unicode MS" pitchFamily="34" charset="-128"/>
              </a:endParaRPr>
            </a:p>
          </p:txBody>
        </p:sp>
        <p:sp>
          <p:nvSpPr>
            <p:cNvPr id="2197" name="Arc 2196"/>
            <p:cNvSpPr/>
            <p:nvPr/>
          </p:nvSpPr>
          <p:spPr bwMode="auto">
            <a:xfrm>
              <a:off x="5258728" y="2058478"/>
              <a:ext cx="379141" cy="378843"/>
            </a:xfrm>
            <a:prstGeom prst="arc">
              <a:avLst/>
            </a:prstGeom>
            <a:noFill/>
            <a:ln w="28575" cap="flat" cmpd="sng" algn="ctr">
              <a:solidFill>
                <a:srgbClr val="0183B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 defTabSz="457200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endParaRPr lang="en-US" sz="1000" dirty="0">
                <a:solidFill>
                  <a:srgbClr val="165BBB"/>
                </a:solidFill>
                <a:latin typeface="华文细黑" pitchFamily="2" charset="-122"/>
                <a:ea typeface="华文细黑" pitchFamily="2" charset="-122"/>
                <a:cs typeface="Arial Unicode MS" pitchFamily="34" charset="-128"/>
              </a:endParaRPr>
            </a:p>
          </p:txBody>
        </p:sp>
      </p:grpSp>
      <p:pic>
        <p:nvPicPr>
          <p:cNvPr id="2198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270" y="251347"/>
            <a:ext cx="406488" cy="51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9" name="Picture 219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418026" y="521220"/>
            <a:ext cx="361228" cy="269873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200" name="Picture 6" descr="C:\Projects\current\11-1480\art\jpg-png\buildings_0001_Cafe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193" y="462666"/>
            <a:ext cx="914306" cy="7025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1" name="TextBox 2200"/>
          <p:cNvSpPr txBox="1"/>
          <p:nvPr/>
        </p:nvSpPr>
        <p:spPr>
          <a:xfrm>
            <a:off x="2553885" y="177083"/>
            <a:ext cx="463310" cy="259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热点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205" name="Freeform 2204"/>
          <p:cNvSpPr/>
          <p:nvPr/>
        </p:nvSpPr>
        <p:spPr>
          <a:xfrm>
            <a:off x="1846934" y="1231008"/>
            <a:ext cx="3595296" cy="4641798"/>
          </a:xfrm>
          <a:custGeom>
            <a:avLst/>
            <a:gdLst>
              <a:gd name="connsiteX0" fmla="*/ 0 w 3821373"/>
              <a:gd name="connsiteY0" fmla="*/ 68239 h 4954137"/>
              <a:gd name="connsiteX1" fmla="*/ 341194 w 3821373"/>
              <a:gd name="connsiteY1" fmla="*/ 177421 h 4954137"/>
              <a:gd name="connsiteX2" fmla="*/ 436729 w 3821373"/>
              <a:gd name="connsiteY2" fmla="*/ 1132764 h 4954137"/>
              <a:gd name="connsiteX3" fmla="*/ 1978926 w 3821373"/>
              <a:gd name="connsiteY3" fmla="*/ 1733265 h 4954137"/>
              <a:gd name="connsiteX4" fmla="*/ 3780430 w 3821373"/>
              <a:gd name="connsiteY4" fmla="*/ 2183641 h 4954137"/>
              <a:gd name="connsiteX5" fmla="*/ 2224585 w 3821373"/>
              <a:gd name="connsiteY5" fmla="*/ 3179928 h 4954137"/>
              <a:gd name="connsiteX6" fmla="*/ 1214651 w 3821373"/>
              <a:gd name="connsiteY6" fmla="*/ 4572000 h 4954137"/>
              <a:gd name="connsiteX7" fmla="*/ 1201003 w 3821373"/>
              <a:gd name="connsiteY7" fmla="*/ 4954137 h 4954137"/>
              <a:gd name="connsiteX8" fmla="*/ 1201003 w 3821373"/>
              <a:gd name="connsiteY8" fmla="*/ 4954137 h 49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1373" h="4954137">
                <a:moveTo>
                  <a:pt x="0" y="68239"/>
                </a:moveTo>
                <a:cubicBezTo>
                  <a:pt x="134203" y="34119"/>
                  <a:pt x="268406" y="0"/>
                  <a:pt x="341194" y="177421"/>
                </a:cubicBezTo>
                <a:cubicBezTo>
                  <a:pt x="413982" y="354842"/>
                  <a:pt x="163774" y="873457"/>
                  <a:pt x="436729" y="1132764"/>
                </a:cubicBezTo>
                <a:cubicBezTo>
                  <a:pt x="709684" y="1392071"/>
                  <a:pt x="1421643" y="1558119"/>
                  <a:pt x="1978926" y="1733265"/>
                </a:cubicBezTo>
                <a:cubicBezTo>
                  <a:pt x="2536210" y="1908411"/>
                  <a:pt x="3739487" y="1942531"/>
                  <a:pt x="3780430" y="2183641"/>
                </a:cubicBezTo>
                <a:cubicBezTo>
                  <a:pt x="3821373" y="2424752"/>
                  <a:pt x="2652215" y="2781868"/>
                  <a:pt x="2224585" y="3179928"/>
                </a:cubicBezTo>
                <a:cubicBezTo>
                  <a:pt x="1796955" y="3577988"/>
                  <a:pt x="1385248" y="4276299"/>
                  <a:pt x="1214651" y="4572000"/>
                </a:cubicBezTo>
                <a:cubicBezTo>
                  <a:pt x="1044054" y="4867701"/>
                  <a:pt x="1201003" y="4954137"/>
                  <a:pt x="1201003" y="4954137"/>
                </a:cubicBezTo>
                <a:lnTo>
                  <a:pt x="1201003" y="4954137"/>
                </a:lnTo>
              </a:path>
            </a:pathLst>
          </a:cu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6" name="Freeform 2205"/>
          <p:cNvSpPr/>
          <p:nvPr/>
        </p:nvSpPr>
        <p:spPr>
          <a:xfrm>
            <a:off x="2052380" y="1832011"/>
            <a:ext cx="3362030" cy="3874559"/>
          </a:xfrm>
          <a:custGeom>
            <a:avLst/>
            <a:gdLst>
              <a:gd name="connsiteX0" fmla="*/ 3193577 w 3573439"/>
              <a:gd name="connsiteY0" fmla="*/ 0 h 4135272"/>
              <a:gd name="connsiteX1" fmla="*/ 3125338 w 3573439"/>
              <a:gd name="connsiteY1" fmla="*/ 0 h 4135272"/>
              <a:gd name="connsiteX2" fmla="*/ 2183642 w 3573439"/>
              <a:gd name="connsiteY2" fmla="*/ 95535 h 4135272"/>
              <a:gd name="connsiteX3" fmla="*/ 1624084 w 3573439"/>
              <a:gd name="connsiteY3" fmla="*/ 286603 h 4135272"/>
              <a:gd name="connsiteX4" fmla="*/ 1528550 w 3573439"/>
              <a:gd name="connsiteY4" fmla="*/ 859809 h 4135272"/>
              <a:gd name="connsiteX5" fmla="*/ 3507475 w 3573439"/>
              <a:gd name="connsiteY5" fmla="*/ 1528550 h 4135272"/>
              <a:gd name="connsiteX6" fmla="*/ 1924335 w 3573439"/>
              <a:gd name="connsiteY6" fmla="*/ 2415654 h 4135272"/>
              <a:gd name="connsiteX7" fmla="*/ 395786 w 3573439"/>
              <a:gd name="connsiteY7" fmla="*/ 3207224 h 4135272"/>
              <a:gd name="connsiteX8" fmla="*/ 0 w 3573439"/>
              <a:gd name="connsiteY8" fmla="*/ 4135272 h 413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73439" h="4135272">
                <a:moveTo>
                  <a:pt x="3193577" y="0"/>
                </a:moveTo>
                <a:lnTo>
                  <a:pt x="3125338" y="0"/>
                </a:lnTo>
                <a:cubicBezTo>
                  <a:pt x="2957016" y="15923"/>
                  <a:pt x="2433851" y="47768"/>
                  <a:pt x="2183642" y="95535"/>
                </a:cubicBezTo>
                <a:cubicBezTo>
                  <a:pt x="1933433" y="143302"/>
                  <a:pt x="1733266" y="159224"/>
                  <a:pt x="1624084" y="286603"/>
                </a:cubicBezTo>
                <a:cubicBezTo>
                  <a:pt x="1514902" y="413982"/>
                  <a:pt x="1214652" y="652818"/>
                  <a:pt x="1528550" y="859809"/>
                </a:cubicBezTo>
                <a:cubicBezTo>
                  <a:pt x="1842448" y="1066800"/>
                  <a:pt x="3441511" y="1269243"/>
                  <a:pt x="3507475" y="1528550"/>
                </a:cubicBezTo>
                <a:cubicBezTo>
                  <a:pt x="3573439" y="1787857"/>
                  <a:pt x="2442950" y="2135875"/>
                  <a:pt x="1924335" y="2415654"/>
                </a:cubicBezTo>
                <a:cubicBezTo>
                  <a:pt x="1405720" y="2695433"/>
                  <a:pt x="716508" y="2920621"/>
                  <a:pt x="395786" y="3207224"/>
                </a:cubicBezTo>
                <a:cubicBezTo>
                  <a:pt x="75064" y="3493827"/>
                  <a:pt x="37532" y="3814549"/>
                  <a:pt x="0" y="4135272"/>
                </a:cubicBezTo>
              </a:path>
            </a:pathLst>
          </a:cu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7" name="Freeform 2206"/>
          <p:cNvSpPr/>
          <p:nvPr/>
        </p:nvSpPr>
        <p:spPr>
          <a:xfrm>
            <a:off x="2739338" y="655579"/>
            <a:ext cx="3272821" cy="4357598"/>
          </a:xfrm>
          <a:custGeom>
            <a:avLst/>
            <a:gdLst>
              <a:gd name="connsiteX0" fmla="*/ 702859 w 3104865"/>
              <a:gd name="connsiteY0" fmla="*/ 0 h 4694830"/>
              <a:gd name="connsiteX1" fmla="*/ 61415 w 3104865"/>
              <a:gd name="connsiteY1" fmla="*/ 573206 h 4694830"/>
              <a:gd name="connsiteX2" fmla="*/ 334370 w 3104865"/>
              <a:gd name="connsiteY2" fmla="*/ 1514902 h 4694830"/>
              <a:gd name="connsiteX3" fmla="*/ 1166883 w 3104865"/>
              <a:gd name="connsiteY3" fmla="*/ 2606723 h 4694830"/>
              <a:gd name="connsiteX4" fmla="*/ 962167 w 3104865"/>
              <a:gd name="connsiteY4" fmla="*/ 3630305 h 4694830"/>
              <a:gd name="connsiteX5" fmla="*/ 2340591 w 3104865"/>
              <a:gd name="connsiteY5" fmla="*/ 4244454 h 4694830"/>
              <a:gd name="connsiteX6" fmla="*/ 3104865 w 3104865"/>
              <a:gd name="connsiteY6" fmla="*/ 4694830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4865" h="4694830">
                <a:moveTo>
                  <a:pt x="702859" y="0"/>
                </a:moveTo>
                <a:cubicBezTo>
                  <a:pt x="412844" y="160361"/>
                  <a:pt x="122830" y="320722"/>
                  <a:pt x="61415" y="573206"/>
                </a:cubicBezTo>
                <a:cubicBezTo>
                  <a:pt x="0" y="825690"/>
                  <a:pt x="150125" y="1175983"/>
                  <a:pt x="334370" y="1514902"/>
                </a:cubicBezTo>
                <a:cubicBezTo>
                  <a:pt x="518615" y="1853821"/>
                  <a:pt x="1062250" y="2254156"/>
                  <a:pt x="1166883" y="2606723"/>
                </a:cubicBezTo>
                <a:cubicBezTo>
                  <a:pt x="1271516" y="2959290"/>
                  <a:pt x="766549" y="3357350"/>
                  <a:pt x="962167" y="3630305"/>
                </a:cubicBezTo>
                <a:cubicBezTo>
                  <a:pt x="1157785" y="3903260"/>
                  <a:pt x="1983475" y="4067033"/>
                  <a:pt x="2340591" y="4244454"/>
                </a:cubicBezTo>
                <a:cubicBezTo>
                  <a:pt x="2697707" y="4421875"/>
                  <a:pt x="3104865" y="4694830"/>
                  <a:pt x="3104865" y="469483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9" name="Group 421"/>
          <p:cNvGrpSpPr/>
          <p:nvPr/>
        </p:nvGrpSpPr>
        <p:grpSpPr>
          <a:xfrm rot="2998377">
            <a:off x="2855316" y="1691169"/>
            <a:ext cx="614302" cy="688654"/>
            <a:chOff x="1639164" y="2285254"/>
            <a:chExt cx="655637" cy="731957"/>
          </a:xfrm>
        </p:grpSpPr>
        <p:sp>
          <p:nvSpPr>
            <p:cNvPr id="2209" name="Rectangle 2208"/>
            <p:cNvSpPr/>
            <p:nvPr/>
          </p:nvSpPr>
          <p:spPr>
            <a:xfrm>
              <a:off x="1639473" y="2285254"/>
              <a:ext cx="6447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i="1" dirty="0" smtClean="0">
                  <a:solidFill>
                    <a:srgbClr val="FF0000"/>
                  </a:solidFill>
                  <a:latin typeface="华文细黑" pitchFamily="2" charset="-122"/>
                  <a:ea typeface="华文细黑" pitchFamily="2" charset="-122"/>
                </a:rPr>
                <a:t> </a:t>
              </a:r>
              <a:r>
                <a:rPr lang="en-US" altLang="zh-CN" sz="2400" b="1" i="1" dirty="0" err="1" smtClean="0">
                  <a:solidFill>
                    <a:srgbClr val="FF0000"/>
                  </a:solidFill>
                  <a:latin typeface="华文细黑" pitchFamily="2" charset="-122"/>
                  <a:ea typeface="华文细黑" pitchFamily="2" charset="-122"/>
                </a:rPr>
                <a:t>ssL</a:t>
              </a:r>
              <a:endParaRPr lang="en-US" sz="2400" dirty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pic>
          <p:nvPicPr>
            <p:cNvPr id="2210" name="Picture 6" descr="Channelized_Pipe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 rot="20866329">
              <a:off x="1639164" y="2579061"/>
              <a:ext cx="65563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20" name="Group 421"/>
          <p:cNvGrpSpPr/>
          <p:nvPr/>
        </p:nvGrpSpPr>
        <p:grpSpPr>
          <a:xfrm rot="20332247">
            <a:off x="3532902" y="1610986"/>
            <a:ext cx="680485" cy="613716"/>
            <a:chOff x="1600201" y="2362199"/>
            <a:chExt cx="723275" cy="655012"/>
          </a:xfrm>
        </p:grpSpPr>
        <p:sp>
          <p:nvSpPr>
            <p:cNvPr id="2191" name="Rectangle 2190"/>
            <p:cNvSpPr/>
            <p:nvPr/>
          </p:nvSpPr>
          <p:spPr>
            <a:xfrm>
              <a:off x="1600201" y="2362199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i="1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rPr>
                <a:t> IPSec</a:t>
              </a:r>
              <a:endParaRPr lang="en-US" sz="14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pic>
          <p:nvPicPr>
            <p:cNvPr id="2192" name="Picture 6" descr="Channelized_Pipe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 rot="20866329">
              <a:off x="1639164" y="2579061"/>
              <a:ext cx="65563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21" name="Group 419"/>
          <p:cNvGrpSpPr/>
          <p:nvPr/>
        </p:nvGrpSpPr>
        <p:grpSpPr>
          <a:xfrm rot="15859620">
            <a:off x="1713664" y="1468446"/>
            <a:ext cx="697628" cy="625365"/>
            <a:chOff x="1589554" y="2352522"/>
            <a:chExt cx="744570" cy="664689"/>
          </a:xfrm>
        </p:grpSpPr>
        <p:sp>
          <p:nvSpPr>
            <p:cNvPr id="2203" name="Rectangle 2202"/>
            <p:cNvSpPr/>
            <p:nvPr/>
          </p:nvSpPr>
          <p:spPr>
            <a:xfrm>
              <a:off x="1589554" y="2352522"/>
              <a:ext cx="744570" cy="3271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i="1" dirty="0" smtClean="0">
                  <a:solidFill>
                    <a:srgbClr val="FFC000"/>
                  </a:solidFill>
                  <a:latin typeface="华文细黑" pitchFamily="2" charset="-122"/>
                  <a:ea typeface="华文细黑" pitchFamily="2" charset="-122"/>
                </a:rPr>
                <a:t> IPSec</a:t>
              </a:r>
              <a:endParaRPr lang="en-US" sz="1400" b="1" dirty="0">
                <a:solidFill>
                  <a:srgbClr val="FFC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pic>
          <p:nvPicPr>
            <p:cNvPr id="2204" name="Picture 6" descr="Channelized_Pipe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 rot="20866329">
              <a:off x="1639164" y="2579061"/>
              <a:ext cx="65563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12" name="Flowchart: Alternate Process 2211"/>
          <p:cNvSpPr/>
          <p:nvPr/>
        </p:nvSpPr>
        <p:spPr>
          <a:xfrm>
            <a:off x="6178093" y="5013176"/>
            <a:ext cx="554147" cy="267570"/>
          </a:xfrm>
          <a:prstGeom prst="flowChartAlternateProcess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VFW</a:t>
            </a:r>
          </a:p>
        </p:txBody>
      </p:sp>
      <p:sp>
        <p:nvSpPr>
          <p:cNvPr id="2215" name="Rectangle 2214"/>
          <p:cNvSpPr/>
          <p:nvPr/>
        </p:nvSpPr>
        <p:spPr>
          <a:xfrm>
            <a:off x="6514525" y="932450"/>
            <a:ext cx="254531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/>
            <a:r>
              <a:rPr lang="zh-CN" altLang="en-US" sz="12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接入方案</a:t>
            </a:r>
            <a:endParaRPr lang="en-US" altLang="zh-CN" sz="1200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marL="228600" indent="-228600"/>
            <a:endParaRPr lang="en-US" altLang="zh-CN" sz="12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228600" indent="-228600"/>
            <a:r>
              <a:rPr lang="en-US" altLang="zh-CN" sz="1200" b="1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VPN</a:t>
            </a:r>
            <a:r>
              <a:rPr lang="zh-CN" altLang="en-US" sz="1200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资源池</a:t>
            </a:r>
            <a:r>
              <a:rPr lang="en-US" altLang="zh-CN" sz="1200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VPN</a:t>
            </a:r>
            <a:r>
              <a:rPr lang="zh-CN" altLang="en-US" sz="1200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集群</a:t>
            </a:r>
            <a:r>
              <a:rPr lang="en-US" altLang="zh-CN" sz="1200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+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VLAN</a:t>
            </a:r>
            <a:r>
              <a:rPr lang="zh-CN" altLang="en-US" sz="1200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映射</a:t>
            </a:r>
            <a:r>
              <a:rPr lang="en-US" altLang="zh-CN" sz="1200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228600" indent="-228600"/>
            <a:r>
              <a:rPr lang="en-US" altLang="zh-CN" sz="1200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N7N3</a:t>
            </a:r>
            <a:r>
              <a:rPr lang="zh-CN" altLang="en-US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用户</a:t>
            </a:r>
            <a:r>
              <a:rPr lang="en-US" altLang="zh-CN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200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N7C29</a:t>
            </a:r>
            <a:r>
              <a:rPr lang="zh-CN" altLang="en-US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用户</a:t>
            </a:r>
            <a:endParaRPr lang="en-US" altLang="zh-CN" sz="12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228600" indent="-228600"/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用户接入容量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&gt;10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万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228600" indent="-228600"/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VPN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吞吐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&gt;</a:t>
            </a:r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60Gbps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228600" indent="-228600"/>
            <a:endParaRPr lang="en-US" altLang="zh-CN" sz="12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228600" indent="-228600"/>
            <a:r>
              <a:rPr lang="en-US" altLang="zh-CN" sz="1200" b="1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VFW+VPN</a:t>
            </a:r>
            <a:endParaRPr lang="en-US" altLang="zh-CN" sz="1200" b="1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228600" indent="-228600"/>
            <a:r>
              <a:rPr lang="en-US" altLang="zh-CN" sz="1200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N7N5</a:t>
            </a:r>
            <a:r>
              <a:rPr lang="zh-CN" altLang="en-US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POD</a:t>
            </a:r>
            <a:r>
              <a:rPr lang="zh-CN" altLang="en-US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用户）</a:t>
            </a:r>
            <a:endParaRPr lang="en-US" altLang="zh-CN" sz="12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228600" indent="-228600"/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用接入容量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万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单板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)4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万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单框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 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228600" indent="-228600"/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3Gbps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单板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)</a:t>
            </a:r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12Gbps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单框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228600" indent="-228600"/>
            <a:endParaRPr lang="en-US" altLang="zh-CN" sz="12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228600" indent="-228600"/>
            <a:r>
              <a:rPr lang="zh-CN" altLang="en-US" sz="12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接入协议及方式</a:t>
            </a:r>
          </a:p>
          <a:p>
            <a:pPr marL="228600" indent="-228600"/>
            <a:endParaRPr lang="zh-CN" altLang="en-US" sz="12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228600" indent="-228600"/>
            <a:r>
              <a:rPr lang="zh-CN" altLang="en-US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分支互联（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IPsec</a:t>
            </a:r>
            <a:r>
              <a:rPr lang="zh-CN" altLang="en-US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marL="228600" indent="-228600"/>
            <a:r>
              <a:rPr lang="zh-CN" altLang="en-US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软硬件客户端远程连接</a:t>
            </a:r>
            <a:endParaRPr lang="en-US" altLang="zh-CN" sz="12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228600" indent="-228600"/>
            <a:r>
              <a:rPr lang="zh-CN" altLang="en-US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200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IPSEC/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SSL</a:t>
            </a:r>
            <a:r>
              <a:rPr lang="en-US" altLang="zh-CN" sz="1200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DTLS</a:t>
            </a:r>
            <a:r>
              <a:rPr lang="en-US" altLang="zh-CN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228600" indent="-228600"/>
            <a:r>
              <a:rPr lang="zh-CN" altLang="en-US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无客户端远程连接（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SSL</a:t>
            </a:r>
            <a:r>
              <a:rPr lang="zh-CN" altLang="en-US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）</a:t>
            </a:r>
          </a:p>
          <a:p>
            <a:pPr marL="228600" indent="-228600"/>
            <a:endParaRPr lang="zh-CN" altLang="en-US" sz="12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228600" indent="-228600"/>
            <a:r>
              <a:rPr lang="zh-CN" altLang="en-US" sz="1200" dirty="0" smtClean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接入终端类型</a:t>
            </a:r>
            <a:endParaRPr lang="en-US" altLang="zh-CN" sz="1200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marL="228600" indent="-228600"/>
            <a:endParaRPr lang="en-US" altLang="zh-CN" sz="1200" dirty="0" smtClean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  <a:p>
            <a:pPr marL="228600" indent="-228600"/>
            <a:r>
              <a:rPr lang="en-US" altLang="zh-CN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1200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PC/</a:t>
            </a:r>
            <a:r>
              <a:rPr lang="zh-CN" altLang="en-US" sz="1200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平板电脑</a:t>
            </a:r>
            <a:r>
              <a:rPr lang="en-US" altLang="zh-CN" sz="1200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200" b="1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智能手机</a:t>
            </a:r>
            <a:r>
              <a:rPr lang="en-US" altLang="zh-CN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)</a:t>
            </a:r>
            <a:endParaRPr lang="zh-CN" altLang="en-US" sz="12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228600" indent="-228600"/>
            <a:endParaRPr lang="en-US" altLang="zh-CN" sz="12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228600" indent="-228600"/>
            <a:r>
              <a:rPr lang="en-US" altLang="zh-CN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windows/</a:t>
            </a:r>
            <a:r>
              <a:rPr lang="en-US" altLang="zh-CN" sz="1200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MacOS</a:t>
            </a:r>
            <a:r>
              <a:rPr lang="en-US" altLang="zh-CN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/Linux</a:t>
            </a:r>
          </a:p>
          <a:p>
            <a:pPr marL="228600" indent="-228600"/>
            <a:r>
              <a:rPr lang="en-US" altLang="zh-CN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Apple </a:t>
            </a:r>
            <a:r>
              <a:rPr lang="en-US" altLang="zh-CN" sz="1200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IPAD</a:t>
            </a:r>
            <a:r>
              <a:rPr lang="en-US" altLang="zh-CN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200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Iphone</a:t>
            </a:r>
            <a:endParaRPr lang="en-US" altLang="zh-CN" sz="12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228600" indent="-228600"/>
            <a:r>
              <a:rPr lang="en-US" altLang="zh-CN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Android</a:t>
            </a:r>
          </a:p>
          <a:p>
            <a:pPr marL="228600" indent="-228600"/>
            <a:r>
              <a:rPr lang="en-US" altLang="zh-CN" sz="1200" dirty="0" err="1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Symbian</a:t>
            </a:r>
            <a:endParaRPr lang="en-US" altLang="zh-CN" sz="12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228600" indent="-228600"/>
            <a:r>
              <a:rPr lang="en-US" altLang="zh-CN" sz="120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Blackberry</a:t>
            </a:r>
          </a:p>
          <a:p>
            <a:pPr marL="228600" indent="-228600"/>
            <a:endParaRPr lang="en-US" altLang="zh-CN" sz="140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38" name="Rectangle 1137"/>
          <p:cNvSpPr/>
          <p:nvPr/>
        </p:nvSpPr>
        <p:spPr>
          <a:xfrm>
            <a:off x="5652120" y="0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  <a:cs typeface="+mj-cs"/>
              </a:rPr>
              <a:t>云中心安全接入</a:t>
            </a:r>
            <a:endParaRPr lang="en-US" altLang="en-US" sz="3600" dirty="0" smtClean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华文细黑" pitchFamily="2" charset="-122"/>
              <a:ea typeface="华文细黑" pitchFamily="2" charset="-122"/>
              <a:cs typeface="+mj-cs"/>
            </a:endParaRPr>
          </a:p>
        </p:txBody>
      </p:sp>
      <p:sp>
        <p:nvSpPr>
          <p:cNvPr id="1139" name="Rounded Rectangle 1138"/>
          <p:cNvSpPr/>
          <p:nvPr/>
        </p:nvSpPr>
        <p:spPr>
          <a:xfrm>
            <a:off x="2339752" y="3284984"/>
            <a:ext cx="1224136" cy="360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共享安全服务池</a:t>
            </a:r>
            <a:endParaRPr lang="en-US" sz="1100" dirty="0"/>
          </a:p>
        </p:txBody>
      </p:sp>
      <p:cxnSp>
        <p:nvCxnSpPr>
          <p:cNvPr id="1141" name="Straight Arrow Connector 1140"/>
          <p:cNvCxnSpPr>
            <a:stCxn id="1139" idx="3"/>
          </p:cNvCxnSpPr>
          <p:nvPr/>
        </p:nvCxnSpPr>
        <p:spPr>
          <a:xfrm flipV="1">
            <a:off x="3563888" y="3429000"/>
            <a:ext cx="1440160" cy="3600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2" name="Flowchart: Alternate Process 1141"/>
          <p:cNvSpPr/>
          <p:nvPr/>
        </p:nvSpPr>
        <p:spPr>
          <a:xfrm>
            <a:off x="4211960" y="5013176"/>
            <a:ext cx="1572817" cy="297661"/>
          </a:xfrm>
          <a:prstGeom prst="flowChartAlternate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大租户安全</a:t>
            </a:r>
            <a:r>
              <a:rPr lang="zh-CN" altLang="en-US" sz="1000" dirty="0" smtClean="0"/>
              <a:t>服务池</a:t>
            </a:r>
            <a:endParaRPr lang="en-US" sz="1000" dirty="0" smtClean="0"/>
          </a:p>
        </p:txBody>
      </p:sp>
      <p:cxnSp>
        <p:nvCxnSpPr>
          <p:cNvPr id="1144" name="Straight Arrow Connector 1143"/>
          <p:cNvCxnSpPr>
            <a:stCxn id="1678" idx="3"/>
            <a:endCxn id="2212" idx="1"/>
          </p:cNvCxnSpPr>
          <p:nvPr/>
        </p:nvCxnSpPr>
        <p:spPr>
          <a:xfrm flipV="1">
            <a:off x="5806734" y="5146961"/>
            <a:ext cx="371359" cy="2126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</a:rPr>
              <a:t>云中心</a:t>
            </a:r>
            <a:r>
              <a:rPr lang="en-US" altLang="zh-CN" sz="4000" dirty="0" err="1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</a:rPr>
              <a:t>VPN</a:t>
            </a:r>
            <a:r>
              <a:rPr lang="zh-CN" altLang="en-US" sz="40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</a:rPr>
              <a:t>特点 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–</a:t>
            </a:r>
            <a:r>
              <a:rPr lang="zh-CN" altLang="en-US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多虚一技术</a:t>
            </a:r>
            <a:endParaRPr lang="en-US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3" name="Group 141"/>
          <p:cNvGrpSpPr/>
          <p:nvPr/>
        </p:nvGrpSpPr>
        <p:grpSpPr>
          <a:xfrm>
            <a:off x="1182365" y="3942928"/>
            <a:ext cx="1642362" cy="2438400"/>
            <a:chOff x="1403648" y="1052736"/>
            <a:chExt cx="1642362" cy="2438400"/>
          </a:xfrm>
        </p:grpSpPr>
        <p:sp>
          <p:nvSpPr>
            <p:cNvPr id="58" name="Line 2"/>
            <p:cNvSpPr>
              <a:spLocks noChangeShapeType="1"/>
            </p:cNvSpPr>
            <p:nvPr/>
          </p:nvSpPr>
          <p:spPr bwMode="auto">
            <a:xfrm>
              <a:off x="1403648" y="1967136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3025" tIns="36512" rIns="73025" bIns="36512"/>
            <a:lstStyle/>
            <a:p>
              <a:endParaRPr lang="en-US">
                <a:latin typeface="华文细黑"/>
              </a:endParaRPr>
            </a:p>
          </p:txBody>
        </p:sp>
        <p:sp>
          <p:nvSpPr>
            <p:cNvPr id="59" name="Line 3"/>
            <p:cNvSpPr>
              <a:spLocks noChangeShapeType="1"/>
            </p:cNvSpPr>
            <p:nvPr/>
          </p:nvSpPr>
          <p:spPr bwMode="auto">
            <a:xfrm>
              <a:off x="1403648" y="2500536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3025" tIns="36512" rIns="73025" bIns="36512"/>
            <a:lstStyle/>
            <a:p>
              <a:endParaRPr lang="en-US">
                <a:latin typeface="华文细黑"/>
              </a:endParaRPr>
            </a:p>
          </p:txBody>
        </p:sp>
        <p:sp>
          <p:nvSpPr>
            <p:cNvPr id="60" name="Line 4"/>
            <p:cNvSpPr>
              <a:spLocks noChangeShapeType="1"/>
            </p:cNvSpPr>
            <p:nvPr/>
          </p:nvSpPr>
          <p:spPr bwMode="auto">
            <a:xfrm>
              <a:off x="1403648" y="3110136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3025" tIns="36512" rIns="73025" bIns="36512"/>
            <a:lstStyle/>
            <a:p>
              <a:endParaRPr lang="en-US">
                <a:latin typeface="华文细黑"/>
              </a:endParaRPr>
            </a:p>
          </p:txBody>
        </p:sp>
        <p:sp>
          <p:nvSpPr>
            <p:cNvPr id="61" name="Line 5"/>
            <p:cNvSpPr>
              <a:spLocks noChangeShapeType="1"/>
            </p:cNvSpPr>
            <p:nvPr/>
          </p:nvSpPr>
          <p:spPr bwMode="auto">
            <a:xfrm>
              <a:off x="1403648" y="1433736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3025" tIns="36512" rIns="73025" bIns="36512"/>
            <a:lstStyle/>
            <a:p>
              <a:endParaRPr lang="en-US">
                <a:latin typeface="华文细黑"/>
              </a:endParaRPr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>
              <a:off x="3003848" y="1128936"/>
              <a:ext cx="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3025" tIns="36512" rIns="73025" bIns="36512"/>
            <a:lstStyle/>
            <a:p>
              <a:endParaRPr lang="en-US">
                <a:latin typeface="华文细黑"/>
              </a:endParaRPr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>
              <a:off x="1403648" y="1052736"/>
              <a:ext cx="0" cy="2362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73025" tIns="36512" rIns="73025" bIns="36512"/>
            <a:lstStyle/>
            <a:p>
              <a:endParaRPr lang="en-US">
                <a:latin typeface="华文细黑"/>
              </a:endParaRP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1406823" y="1149574"/>
              <a:ext cx="309380" cy="289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400" b="1">
                  <a:latin typeface="华文细黑"/>
                  <a:ea typeface="宋体" pitchFamily="2" charset="-122"/>
                </a:rPr>
                <a:t>.1</a:t>
              </a: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1406823" y="1759174"/>
              <a:ext cx="309380" cy="289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400" b="1">
                  <a:latin typeface="华文细黑"/>
                  <a:ea typeface="宋体" pitchFamily="2" charset="-122"/>
                </a:rPr>
                <a:t>.2</a:t>
              </a:r>
            </a:p>
          </p:txBody>
        </p:sp>
        <p:sp>
          <p:nvSpPr>
            <p:cNvPr id="66" name="Text Box 33"/>
            <p:cNvSpPr txBox="1">
              <a:spLocks noChangeArrowheads="1"/>
            </p:cNvSpPr>
            <p:nvPr/>
          </p:nvSpPr>
          <p:spPr bwMode="auto">
            <a:xfrm>
              <a:off x="1406823" y="2216374"/>
              <a:ext cx="309380" cy="289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400" b="1">
                  <a:latin typeface="华文细黑"/>
                  <a:ea typeface="宋体" pitchFamily="2" charset="-122"/>
                </a:rPr>
                <a:t>.3</a:t>
              </a:r>
            </a:p>
          </p:txBody>
        </p:sp>
        <p:sp>
          <p:nvSpPr>
            <p:cNvPr id="67" name="Text Box 34"/>
            <p:cNvSpPr txBox="1">
              <a:spLocks noChangeArrowheads="1"/>
            </p:cNvSpPr>
            <p:nvPr/>
          </p:nvSpPr>
          <p:spPr bwMode="auto">
            <a:xfrm>
              <a:off x="1406823" y="2825974"/>
              <a:ext cx="309380" cy="289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400" b="1">
                  <a:latin typeface="华文细黑"/>
                  <a:ea typeface="宋体" pitchFamily="2" charset="-122"/>
                </a:rPr>
                <a:t>.4</a:t>
              </a:r>
            </a:p>
          </p:txBody>
        </p:sp>
        <p:sp>
          <p:nvSpPr>
            <p:cNvPr id="68" name="Text Box 36"/>
            <p:cNvSpPr txBox="1">
              <a:spLocks noChangeArrowheads="1"/>
            </p:cNvSpPr>
            <p:nvPr/>
          </p:nvSpPr>
          <p:spPr bwMode="auto">
            <a:xfrm>
              <a:off x="2622848" y="1205136"/>
              <a:ext cx="419987" cy="289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400" b="1">
                  <a:latin typeface="华文细黑"/>
                  <a:ea typeface="宋体" pitchFamily="2" charset="-122"/>
                </a:rPr>
                <a:t>.31</a:t>
              </a:r>
            </a:p>
          </p:txBody>
        </p:sp>
        <p:sp>
          <p:nvSpPr>
            <p:cNvPr id="69" name="Text Box 37"/>
            <p:cNvSpPr txBox="1">
              <a:spLocks noChangeArrowheads="1"/>
            </p:cNvSpPr>
            <p:nvPr/>
          </p:nvSpPr>
          <p:spPr bwMode="auto">
            <a:xfrm>
              <a:off x="2626023" y="1682974"/>
              <a:ext cx="419987" cy="289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400" b="1">
                  <a:latin typeface="华文细黑"/>
                  <a:ea typeface="宋体" pitchFamily="2" charset="-122"/>
                </a:rPr>
                <a:t>.32</a:t>
              </a:r>
            </a:p>
          </p:txBody>
        </p:sp>
        <p:sp>
          <p:nvSpPr>
            <p:cNvPr id="70" name="Text Box 38"/>
            <p:cNvSpPr txBox="1">
              <a:spLocks noChangeArrowheads="1"/>
            </p:cNvSpPr>
            <p:nvPr/>
          </p:nvSpPr>
          <p:spPr bwMode="auto">
            <a:xfrm>
              <a:off x="2626023" y="2216374"/>
              <a:ext cx="419987" cy="289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400" b="1">
                  <a:latin typeface="华文细黑"/>
                  <a:ea typeface="宋体" pitchFamily="2" charset="-122"/>
                </a:rPr>
                <a:t>.33</a:t>
              </a:r>
            </a:p>
          </p:txBody>
        </p:sp>
        <p:sp>
          <p:nvSpPr>
            <p:cNvPr id="71" name="Text Box 39"/>
            <p:cNvSpPr txBox="1">
              <a:spLocks noChangeArrowheads="1"/>
            </p:cNvSpPr>
            <p:nvPr/>
          </p:nvSpPr>
          <p:spPr bwMode="auto">
            <a:xfrm>
              <a:off x="2622848" y="2881536"/>
              <a:ext cx="419987" cy="289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400" b="1">
                  <a:latin typeface="华文细黑"/>
                  <a:ea typeface="宋体" pitchFamily="2" charset="-122"/>
                </a:rPr>
                <a:t>.34</a:t>
              </a:r>
            </a:p>
          </p:txBody>
        </p:sp>
        <p:sp>
          <p:nvSpPr>
            <p:cNvPr id="72" name="Text Box 41"/>
            <p:cNvSpPr txBox="1">
              <a:spLocks noChangeArrowheads="1"/>
            </p:cNvSpPr>
            <p:nvPr/>
          </p:nvSpPr>
          <p:spPr bwMode="auto">
            <a:xfrm>
              <a:off x="1587056" y="1548321"/>
              <a:ext cx="1197444" cy="258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200" b="1" dirty="0">
                  <a:solidFill>
                    <a:schemeClr val="accent1"/>
                  </a:solidFill>
                  <a:latin typeface="华文细黑"/>
                  <a:ea typeface="宋体" pitchFamily="2" charset="-122"/>
                </a:rPr>
                <a:t>Cluster Master</a:t>
              </a:r>
            </a:p>
          </p:txBody>
        </p:sp>
        <p:pic>
          <p:nvPicPr>
            <p:cNvPr id="76" name="Picture 53" descr="VPNConcentratorAug20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89423" y="2317974"/>
              <a:ext cx="533400" cy="487362"/>
            </a:xfrm>
            <a:prstGeom prst="rect">
              <a:avLst/>
            </a:prstGeom>
            <a:noFill/>
          </p:spPr>
        </p:pic>
        <p:pic>
          <p:nvPicPr>
            <p:cNvPr id="78" name="Picture 53" descr="VPNConcentratorAug20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7704" y="1789510"/>
              <a:ext cx="533400" cy="487362"/>
            </a:xfrm>
            <a:prstGeom prst="rect">
              <a:avLst/>
            </a:prstGeom>
            <a:noFill/>
          </p:spPr>
        </p:pic>
        <p:pic>
          <p:nvPicPr>
            <p:cNvPr id="79" name="Picture 53" descr="VPNConcentratorAug20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7704" y="1099344"/>
              <a:ext cx="533400" cy="487362"/>
            </a:xfrm>
            <a:prstGeom prst="rect">
              <a:avLst/>
            </a:prstGeom>
            <a:noFill/>
          </p:spPr>
        </p:pic>
        <p:pic>
          <p:nvPicPr>
            <p:cNvPr id="80" name="Picture 53" descr="VPNConcentratorAug20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7704" y="2886844"/>
              <a:ext cx="533400" cy="487362"/>
            </a:xfrm>
            <a:prstGeom prst="rect">
              <a:avLst/>
            </a:prstGeom>
            <a:noFill/>
          </p:spPr>
        </p:pic>
      </p:grpSp>
      <p:pic>
        <p:nvPicPr>
          <p:cNvPr id="83" name="Picture 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2941" y="5151438"/>
            <a:ext cx="534988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" name="Arc 8"/>
          <p:cNvSpPr>
            <a:spLocks noChangeAspect="1"/>
          </p:cNvSpPr>
          <p:nvPr/>
        </p:nvSpPr>
        <p:spPr bwMode="auto">
          <a:xfrm rot="-621572">
            <a:off x="6268541" y="5135563"/>
            <a:ext cx="876300" cy="4445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67676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华文细黑"/>
            </a:endParaRPr>
          </a:p>
        </p:txBody>
      </p:sp>
      <p:sp>
        <p:nvSpPr>
          <p:cNvPr id="85" name="Line 9"/>
          <p:cNvSpPr>
            <a:spLocks noChangeAspect="1" noChangeShapeType="1"/>
          </p:cNvSpPr>
          <p:nvPr/>
        </p:nvSpPr>
        <p:spPr bwMode="auto">
          <a:xfrm flipH="1">
            <a:off x="7992566" y="5322888"/>
            <a:ext cx="27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华文细黑"/>
            </a:endParaRPr>
          </a:p>
        </p:txBody>
      </p:sp>
      <p:sp>
        <p:nvSpPr>
          <p:cNvPr id="86" name="Freeform 10"/>
          <p:cNvSpPr>
            <a:spLocks noChangeAspect="1"/>
          </p:cNvSpPr>
          <p:nvPr/>
        </p:nvSpPr>
        <p:spPr bwMode="auto">
          <a:xfrm>
            <a:off x="7403604" y="4922838"/>
            <a:ext cx="912812" cy="857250"/>
          </a:xfrm>
          <a:custGeom>
            <a:avLst/>
            <a:gdLst/>
            <a:ahLst/>
            <a:cxnLst>
              <a:cxn ang="0">
                <a:pos x="193" y="1517"/>
              </a:cxn>
              <a:cxn ang="0">
                <a:pos x="193" y="674"/>
              </a:cxn>
              <a:cxn ang="0">
                <a:pos x="0" y="674"/>
              </a:cxn>
              <a:cxn ang="0">
                <a:pos x="722" y="0"/>
              </a:cxn>
              <a:cxn ang="0">
                <a:pos x="963" y="241"/>
              </a:cxn>
              <a:cxn ang="0">
                <a:pos x="963" y="72"/>
              </a:cxn>
              <a:cxn ang="0">
                <a:pos x="1131" y="72"/>
              </a:cxn>
              <a:cxn ang="0">
                <a:pos x="1131" y="385"/>
              </a:cxn>
              <a:cxn ang="0">
                <a:pos x="1396" y="674"/>
              </a:cxn>
              <a:cxn ang="0">
                <a:pos x="1276" y="674"/>
              </a:cxn>
              <a:cxn ang="0">
                <a:pos x="1276" y="1541"/>
              </a:cxn>
              <a:cxn ang="0">
                <a:pos x="193" y="1541"/>
              </a:cxn>
            </a:cxnLst>
            <a:rect l="0" t="0" r="r" b="b"/>
            <a:pathLst>
              <a:path w="1397" h="1542">
                <a:moveTo>
                  <a:pt x="193" y="1517"/>
                </a:moveTo>
                <a:lnTo>
                  <a:pt x="193" y="674"/>
                </a:lnTo>
                <a:lnTo>
                  <a:pt x="0" y="674"/>
                </a:lnTo>
                <a:lnTo>
                  <a:pt x="722" y="0"/>
                </a:lnTo>
                <a:lnTo>
                  <a:pt x="963" y="241"/>
                </a:lnTo>
                <a:lnTo>
                  <a:pt x="963" y="72"/>
                </a:lnTo>
                <a:lnTo>
                  <a:pt x="1131" y="72"/>
                </a:lnTo>
                <a:lnTo>
                  <a:pt x="1131" y="385"/>
                </a:lnTo>
                <a:lnTo>
                  <a:pt x="1396" y="674"/>
                </a:lnTo>
                <a:lnTo>
                  <a:pt x="1276" y="674"/>
                </a:lnTo>
                <a:lnTo>
                  <a:pt x="1276" y="1541"/>
                </a:lnTo>
                <a:lnTo>
                  <a:pt x="193" y="1541"/>
                </a:lnTo>
              </a:path>
            </a:pathLst>
          </a:custGeom>
          <a:solidFill>
            <a:srgbClr val="DE9C4C"/>
          </a:solidFill>
          <a:ln w="50800" cap="rnd" cmpd="sng">
            <a:solidFill>
              <a:srgbClr val="472D0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华文细黑"/>
            </a:endParaRPr>
          </a:p>
        </p:txBody>
      </p:sp>
      <p:sp>
        <p:nvSpPr>
          <p:cNvPr id="87" name="Oval 11"/>
          <p:cNvSpPr>
            <a:spLocks noChangeAspect="1" noChangeArrowheads="1"/>
          </p:cNvSpPr>
          <p:nvPr/>
        </p:nvSpPr>
        <p:spPr bwMode="auto">
          <a:xfrm>
            <a:off x="7132141" y="5049838"/>
            <a:ext cx="20638" cy="17462"/>
          </a:xfrm>
          <a:prstGeom prst="ellipse">
            <a:avLst/>
          </a:prstGeom>
          <a:solidFill>
            <a:srgbClr val="B37121"/>
          </a:solidFill>
          <a:ln w="12700">
            <a:solidFill>
              <a:srgbClr val="472D0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华文细黑"/>
            </a:endParaRPr>
          </a:p>
        </p:txBody>
      </p:sp>
      <p:sp>
        <p:nvSpPr>
          <p:cNvPr id="88" name="Oval 12"/>
          <p:cNvSpPr>
            <a:spLocks noChangeAspect="1" noChangeArrowheads="1"/>
          </p:cNvSpPr>
          <p:nvPr/>
        </p:nvSpPr>
        <p:spPr bwMode="auto">
          <a:xfrm>
            <a:off x="7303591" y="5049838"/>
            <a:ext cx="20638" cy="17462"/>
          </a:xfrm>
          <a:prstGeom prst="ellipse">
            <a:avLst/>
          </a:prstGeom>
          <a:solidFill>
            <a:srgbClr val="B37121"/>
          </a:solidFill>
          <a:ln w="12700">
            <a:solidFill>
              <a:srgbClr val="472D0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华文细黑"/>
            </a:endParaRPr>
          </a:p>
        </p:txBody>
      </p:sp>
      <p:sp>
        <p:nvSpPr>
          <p:cNvPr id="89" name="Freeform 13"/>
          <p:cNvSpPr>
            <a:spLocks noChangeAspect="1"/>
          </p:cNvSpPr>
          <p:nvPr/>
        </p:nvSpPr>
        <p:spPr bwMode="auto">
          <a:xfrm>
            <a:off x="7175004" y="5070475"/>
            <a:ext cx="42862" cy="39688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64" y="48"/>
              </a:cxn>
              <a:cxn ang="0">
                <a:pos x="64" y="72"/>
              </a:cxn>
              <a:cxn ang="0">
                <a:pos x="0" y="0"/>
              </a:cxn>
              <a:cxn ang="0">
                <a:pos x="8" y="0"/>
              </a:cxn>
            </a:cxnLst>
            <a:rect l="0" t="0" r="r" b="b"/>
            <a:pathLst>
              <a:path w="65" h="73">
                <a:moveTo>
                  <a:pt x="8" y="0"/>
                </a:moveTo>
                <a:lnTo>
                  <a:pt x="64" y="48"/>
                </a:lnTo>
                <a:lnTo>
                  <a:pt x="64" y="72"/>
                </a:lnTo>
                <a:lnTo>
                  <a:pt x="0" y="0"/>
                </a:lnTo>
                <a:lnTo>
                  <a:pt x="8" y="0"/>
                </a:lnTo>
              </a:path>
            </a:pathLst>
          </a:custGeom>
          <a:solidFill>
            <a:srgbClr val="472D0D"/>
          </a:solidFill>
          <a:ln w="12700" cap="rnd" cmpd="sng">
            <a:solidFill>
              <a:srgbClr val="472D0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华文细黑"/>
            </a:endParaRPr>
          </a:p>
        </p:txBody>
      </p:sp>
      <p:sp>
        <p:nvSpPr>
          <p:cNvPr id="90" name="Freeform 14"/>
          <p:cNvSpPr>
            <a:spLocks noChangeAspect="1"/>
          </p:cNvSpPr>
          <p:nvPr/>
        </p:nvSpPr>
        <p:spPr bwMode="auto">
          <a:xfrm>
            <a:off x="7228979" y="5070475"/>
            <a:ext cx="41275" cy="39688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0" y="48"/>
              </a:cxn>
              <a:cxn ang="0">
                <a:pos x="0" y="72"/>
              </a:cxn>
              <a:cxn ang="0">
                <a:pos x="64" y="0"/>
              </a:cxn>
              <a:cxn ang="0">
                <a:pos x="56" y="0"/>
              </a:cxn>
            </a:cxnLst>
            <a:rect l="0" t="0" r="r" b="b"/>
            <a:pathLst>
              <a:path w="65" h="73">
                <a:moveTo>
                  <a:pt x="56" y="0"/>
                </a:moveTo>
                <a:lnTo>
                  <a:pt x="0" y="48"/>
                </a:lnTo>
                <a:lnTo>
                  <a:pt x="0" y="72"/>
                </a:lnTo>
                <a:lnTo>
                  <a:pt x="64" y="0"/>
                </a:lnTo>
                <a:lnTo>
                  <a:pt x="56" y="0"/>
                </a:lnTo>
              </a:path>
            </a:pathLst>
          </a:custGeom>
          <a:solidFill>
            <a:srgbClr val="472D0D"/>
          </a:solidFill>
          <a:ln w="12700" cap="rnd" cmpd="sng">
            <a:solidFill>
              <a:srgbClr val="472D0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华文细黑"/>
            </a:endParaRPr>
          </a:p>
        </p:txBody>
      </p:sp>
      <p:sp>
        <p:nvSpPr>
          <p:cNvPr id="91" name="Freeform 15"/>
          <p:cNvSpPr>
            <a:spLocks noChangeAspect="1"/>
          </p:cNvSpPr>
          <p:nvPr/>
        </p:nvSpPr>
        <p:spPr bwMode="auto">
          <a:xfrm>
            <a:off x="7175004" y="5164138"/>
            <a:ext cx="42862" cy="34925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64" y="56"/>
              </a:cxn>
              <a:cxn ang="0">
                <a:pos x="64" y="64"/>
              </a:cxn>
              <a:cxn ang="0">
                <a:pos x="0" y="0"/>
              </a:cxn>
              <a:cxn ang="0">
                <a:pos x="8" y="0"/>
              </a:cxn>
            </a:cxnLst>
            <a:rect l="0" t="0" r="r" b="b"/>
            <a:pathLst>
              <a:path w="65" h="65">
                <a:moveTo>
                  <a:pt x="8" y="0"/>
                </a:moveTo>
                <a:lnTo>
                  <a:pt x="64" y="56"/>
                </a:lnTo>
                <a:lnTo>
                  <a:pt x="64" y="64"/>
                </a:lnTo>
                <a:lnTo>
                  <a:pt x="0" y="0"/>
                </a:lnTo>
                <a:lnTo>
                  <a:pt x="8" y="0"/>
                </a:lnTo>
              </a:path>
            </a:pathLst>
          </a:custGeom>
          <a:solidFill>
            <a:srgbClr val="472D0D"/>
          </a:solidFill>
          <a:ln w="12700" cap="rnd" cmpd="sng">
            <a:solidFill>
              <a:srgbClr val="472D0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华文细黑"/>
            </a:endParaRPr>
          </a:p>
        </p:txBody>
      </p:sp>
      <p:sp>
        <p:nvSpPr>
          <p:cNvPr id="92" name="Freeform 16"/>
          <p:cNvSpPr>
            <a:spLocks noChangeAspect="1"/>
          </p:cNvSpPr>
          <p:nvPr/>
        </p:nvSpPr>
        <p:spPr bwMode="auto">
          <a:xfrm>
            <a:off x="7228979" y="5164138"/>
            <a:ext cx="41275" cy="34925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0" y="56"/>
              </a:cxn>
              <a:cxn ang="0">
                <a:pos x="0" y="64"/>
              </a:cxn>
              <a:cxn ang="0">
                <a:pos x="64" y="0"/>
              </a:cxn>
              <a:cxn ang="0">
                <a:pos x="56" y="0"/>
              </a:cxn>
            </a:cxnLst>
            <a:rect l="0" t="0" r="r" b="b"/>
            <a:pathLst>
              <a:path w="65" h="65">
                <a:moveTo>
                  <a:pt x="56" y="0"/>
                </a:moveTo>
                <a:lnTo>
                  <a:pt x="0" y="56"/>
                </a:lnTo>
                <a:lnTo>
                  <a:pt x="0" y="64"/>
                </a:lnTo>
                <a:lnTo>
                  <a:pt x="64" y="0"/>
                </a:lnTo>
                <a:lnTo>
                  <a:pt x="56" y="0"/>
                </a:lnTo>
              </a:path>
            </a:pathLst>
          </a:custGeom>
          <a:solidFill>
            <a:srgbClr val="472D0D"/>
          </a:solidFill>
          <a:ln w="12700" cap="rnd" cmpd="sng">
            <a:solidFill>
              <a:srgbClr val="472D0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华文细黑"/>
            </a:endParaRPr>
          </a:p>
        </p:txBody>
      </p:sp>
      <p:sp>
        <p:nvSpPr>
          <p:cNvPr id="93" name="Freeform 17"/>
          <p:cNvSpPr>
            <a:spLocks noChangeAspect="1"/>
          </p:cNvSpPr>
          <p:nvPr/>
        </p:nvSpPr>
        <p:spPr bwMode="auto">
          <a:xfrm>
            <a:off x="7217866" y="4994275"/>
            <a:ext cx="20638" cy="650875"/>
          </a:xfrm>
          <a:custGeom>
            <a:avLst/>
            <a:gdLst/>
            <a:ahLst/>
            <a:cxnLst>
              <a:cxn ang="0">
                <a:pos x="32" y="1168"/>
              </a:cxn>
              <a:cxn ang="0">
                <a:pos x="32" y="8"/>
              </a:cxn>
              <a:cxn ang="0">
                <a:pos x="24" y="0"/>
              </a:cxn>
              <a:cxn ang="0">
                <a:pos x="8" y="0"/>
              </a:cxn>
              <a:cxn ang="0">
                <a:pos x="0" y="8"/>
              </a:cxn>
              <a:cxn ang="0">
                <a:pos x="0" y="1168"/>
              </a:cxn>
            </a:cxnLst>
            <a:rect l="0" t="0" r="r" b="b"/>
            <a:pathLst>
              <a:path w="33" h="1169">
                <a:moveTo>
                  <a:pt x="32" y="1168"/>
                </a:moveTo>
                <a:lnTo>
                  <a:pt x="32" y="8"/>
                </a:lnTo>
                <a:lnTo>
                  <a:pt x="24" y="0"/>
                </a:lnTo>
                <a:lnTo>
                  <a:pt x="8" y="0"/>
                </a:lnTo>
                <a:lnTo>
                  <a:pt x="0" y="8"/>
                </a:lnTo>
                <a:lnTo>
                  <a:pt x="0" y="1168"/>
                </a:lnTo>
              </a:path>
            </a:pathLst>
          </a:custGeom>
          <a:solidFill>
            <a:srgbClr val="B37121"/>
          </a:solidFill>
          <a:ln w="12700" cap="rnd" cmpd="sng">
            <a:solidFill>
              <a:srgbClr val="472D0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华文细黑"/>
            </a:endParaRPr>
          </a:p>
        </p:txBody>
      </p:sp>
      <p:sp>
        <p:nvSpPr>
          <p:cNvPr id="94" name="Line 18"/>
          <p:cNvSpPr>
            <a:spLocks noChangeAspect="1" noChangeShapeType="1"/>
          </p:cNvSpPr>
          <p:nvPr/>
        </p:nvSpPr>
        <p:spPr bwMode="auto">
          <a:xfrm>
            <a:off x="7232154" y="5024438"/>
            <a:ext cx="0" cy="598487"/>
          </a:xfrm>
          <a:prstGeom prst="line">
            <a:avLst/>
          </a:prstGeom>
          <a:noFill/>
          <a:ln w="12700">
            <a:solidFill>
              <a:srgbClr val="8F5B1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华文细黑"/>
            </a:endParaRPr>
          </a:p>
        </p:txBody>
      </p:sp>
      <p:sp>
        <p:nvSpPr>
          <p:cNvPr id="95" name="Rectangle 19"/>
          <p:cNvSpPr>
            <a:spLocks noChangeAspect="1" noChangeArrowheads="1"/>
          </p:cNvSpPr>
          <p:nvPr/>
        </p:nvSpPr>
        <p:spPr bwMode="auto">
          <a:xfrm>
            <a:off x="7152779" y="5153025"/>
            <a:ext cx="146050" cy="12700"/>
          </a:xfrm>
          <a:prstGeom prst="rect">
            <a:avLst/>
          </a:prstGeom>
          <a:solidFill>
            <a:srgbClr val="B37121"/>
          </a:solidFill>
          <a:ln w="12700">
            <a:solidFill>
              <a:srgbClr val="472D0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华文细黑"/>
            </a:endParaRPr>
          </a:p>
        </p:txBody>
      </p:sp>
      <p:sp>
        <p:nvSpPr>
          <p:cNvPr id="96" name="Rectangle 20"/>
          <p:cNvSpPr>
            <a:spLocks noChangeAspect="1" noChangeArrowheads="1"/>
          </p:cNvSpPr>
          <p:nvPr/>
        </p:nvSpPr>
        <p:spPr bwMode="auto">
          <a:xfrm>
            <a:off x="7121029" y="5062538"/>
            <a:ext cx="214312" cy="14287"/>
          </a:xfrm>
          <a:prstGeom prst="rect">
            <a:avLst/>
          </a:prstGeom>
          <a:solidFill>
            <a:srgbClr val="B37121"/>
          </a:solidFill>
          <a:ln w="12700">
            <a:solidFill>
              <a:srgbClr val="472D0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华文细黑"/>
            </a:endParaRPr>
          </a:p>
        </p:txBody>
      </p:sp>
      <p:sp>
        <p:nvSpPr>
          <p:cNvPr id="97" name="Line 21"/>
          <p:cNvSpPr>
            <a:spLocks noChangeAspect="1" noChangeShapeType="1"/>
          </p:cNvSpPr>
          <p:nvPr/>
        </p:nvSpPr>
        <p:spPr bwMode="auto">
          <a:xfrm>
            <a:off x="7149604" y="5070475"/>
            <a:ext cx="157162" cy="0"/>
          </a:xfrm>
          <a:prstGeom prst="line">
            <a:avLst/>
          </a:prstGeom>
          <a:noFill/>
          <a:ln w="12700">
            <a:solidFill>
              <a:srgbClr val="8F5B1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华文细黑"/>
            </a:endParaRPr>
          </a:p>
        </p:txBody>
      </p:sp>
      <p:sp>
        <p:nvSpPr>
          <p:cNvPr id="98" name="Line 22"/>
          <p:cNvSpPr>
            <a:spLocks noChangeAspect="1" noChangeShapeType="1"/>
          </p:cNvSpPr>
          <p:nvPr/>
        </p:nvSpPr>
        <p:spPr bwMode="auto">
          <a:xfrm>
            <a:off x="7181354" y="5159375"/>
            <a:ext cx="88900" cy="0"/>
          </a:xfrm>
          <a:prstGeom prst="line">
            <a:avLst/>
          </a:prstGeom>
          <a:noFill/>
          <a:ln w="12700">
            <a:solidFill>
              <a:srgbClr val="8F5B1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华文细黑"/>
            </a:endParaRPr>
          </a:p>
        </p:txBody>
      </p:sp>
      <p:sp>
        <p:nvSpPr>
          <p:cNvPr id="99" name="Arc 23"/>
          <p:cNvSpPr>
            <a:spLocks noChangeAspect="1"/>
          </p:cNvSpPr>
          <p:nvPr/>
        </p:nvSpPr>
        <p:spPr bwMode="auto">
          <a:xfrm>
            <a:off x="7136904" y="5062538"/>
            <a:ext cx="190500" cy="71437"/>
          </a:xfrm>
          <a:custGeom>
            <a:avLst/>
            <a:gdLst>
              <a:gd name="G0" fmla="+- 21600 0 0"/>
              <a:gd name="G1" fmla="+- 518 0 0"/>
              <a:gd name="G2" fmla="+- 21600 0 0"/>
              <a:gd name="T0" fmla="*/ 23710 w 23710"/>
              <a:gd name="T1" fmla="*/ 22015 h 22118"/>
              <a:gd name="T2" fmla="*/ 6 w 23710"/>
              <a:gd name="T3" fmla="*/ 0 h 22118"/>
              <a:gd name="T4" fmla="*/ 21600 w 23710"/>
              <a:gd name="T5" fmla="*/ 518 h 22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710" h="22118" fill="none" extrusionOk="0">
                <a:moveTo>
                  <a:pt x="23709" y="22014"/>
                </a:moveTo>
                <a:cubicBezTo>
                  <a:pt x="23008" y="22083"/>
                  <a:pt x="22304" y="22117"/>
                  <a:pt x="21600" y="22118"/>
                </a:cubicBezTo>
                <a:cubicBezTo>
                  <a:pt x="9670" y="22118"/>
                  <a:pt x="0" y="12447"/>
                  <a:pt x="0" y="518"/>
                </a:cubicBezTo>
                <a:cubicBezTo>
                  <a:pt x="-1" y="345"/>
                  <a:pt x="2" y="172"/>
                  <a:pt x="6" y="0"/>
                </a:cubicBezTo>
              </a:path>
              <a:path w="23710" h="22118" stroke="0" extrusionOk="0">
                <a:moveTo>
                  <a:pt x="23709" y="22014"/>
                </a:moveTo>
                <a:cubicBezTo>
                  <a:pt x="23008" y="22083"/>
                  <a:pt x="22304" y="22117"/>
                  <a:pt x="21600" y="22118"/>
                </a:cubicBezTo>
                <a:cubicBezTo>
                  <a:pt x="9670" y="22118"/>
                  <a:pt x="0" y="12447"/>
                  <a:pt x="0" y="518"/>
                </a:cubicBezTo>
                <a:cubicBezTo>
                  <a:pt x="-1" y="345"/>
                  <a:pt x="2" y="172"/>
                  <a:pt x="6" y="0"/>
                </a:cubicBezTo>
                <a:lnTo>
                  <a:pt x="21600" y="518"/>
                </a:lnTo>
                <a:close/>
              </a:path>
            </a:pathLst>
          </a:custGeom>
          <a:noFill/>
          <a:ln w="12700" cap="rnd">
            <a:solidFill>
              <a:srgbClr val="67676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华文细黑"/>
            </a:endParaRPr>
          </a:p>
        </p:txBody>
      </p:sp>
      <p:sp>
        <p:nvSpPr>
          <p:cNvPr id="100" name="Arc 24"/>
          <p:cNvSpPr>
            <a:spLocks noChangeAspect="1"/>
          </p:cNvSpPr>
          <p:nvPr/>
        </p:nvSpPr>
        <p:spPr bwMode="auto">
          <a:xfrm>
            <a:off x="7167066" y="5060950"/>
            <a:ext cx="441325" cy="79375"/>
          </a:xfrm>
          <a:custGeom>
            <a:avLst/>
            <a:gdLst>
              <a:gd name="G0" fmla="+- 21600 0 0"/>
              <a:gd name="G1" fmla="+- 616 0 0"/>
              <a:gd name="G2" fmla="+- 21600 0 0"/>
              <a:gd name="T0" fmla="*/ 37419 w 37419"/>
              <a:gd name="T1" fmla="*/ 15324 h 22216"/>
              <a:gd name="T2" fmla="*/ 9 w 37419"/>
              <a:gd name="T3" fmla="*/ 0 h 22216"/>
              <a:gd name="T4" fmla="*/ 21600 w 37419"/>
              <a:gd name="T5" fmla="*/ 616 h 22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419" h="22216" fill="none" extrusionOk="0">
                <a:moveTo>
                  <a:pt x="37418" y="15323"/>
                </a:moveTo>
                <a:cubicBezTo>
                  <a:pt x="33332" y="19719"/>
                  <a:pt x="27601" y="22215"/>
                  <a:pt x="21600" y="22216"/>
                </a:cubicBezTo>
                <a:cubicBezTo>
                  <a:pt x="9670" y="22216"/>
                  <a:pt x="0" y="12545"/>
                  <a:pt x="0" y="616"/>
                </a:cubicBezTo>
                <a:cubicBezTo>
                  <a:pt x="-1" y="410"/>
                  <a:pt x="2" y="205"/>
                  <a:pt x="8" y="-1"/>
                </a:cubicBezTo>
              </a:path>
              <a:path w="37419" h="22216" stroke="0" extrusionOk="0">
                <a:moveTo>
                  <a:pt x="37418" y="15323"/>
                </a:moveTo>
                <a:cubicBezTo>
                  <a:pt x="33332" y="19719"/>
                  <a:pt x="27601" y="22215"/>
                  <a:pt x="21600" y="22216"/>
                </a:cubicBezTo>
                <a:cubicBezTo>
                  <a:pt x="9670" y="22216"/>
                  <a:pt x="0" y="12545"/>
                  <a:pt x="0" y="616"/>
                </a:cubicBezTo>
                <a:cubicBezTo>
                  <a:pt x="-1" y="410"/>
                  <a:pt x="2" y="205"/>
                  <a:pt x="8" y="-1"/>
                </a:cubicBezTo>
                <a:lnTo>
                  <a:pt x="21600" y="616"/>
                </a:lnTo>
                <a:close/>
              </a:path>
            </a:pathLst>
          </a:custGeom>
          <a:noFill/>
          <a:ln w="12700" cap="rnd">
            <a:solidFill>
              <a:srgbClr val="67676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华文细黑"/>
            </a:endParaRPr>
          </a:p>
        </p:txBody>
      </p:sp>
      <p:graphicFrame>
        <p:nvGraphicFramePr>
          <p:cNvPr id="101" name="Object 25"/>
          <p:cNvGraphicFramePr>
            <a:graphicFrameLocks noChangeAspect="1"/>
          </p:cNvGraphicFramePr>
          <p:nvPr/>
        </p:nvGraphicFramePr>
        <p:xfrm>
          <a:off x="7687766" y="5441950"/>
          <a:ext cx="450850" cy="320675"/>
        </p:xfrm>
        <a:graphic>
          <a:graphicData uri="http://schemas.openxmlformats.org/presentationml/2006/ole">
            <p:oleObj spid="_x0000_s95234" name="Clip" r:id="rId5" imgW="3657600" imgH="3051000" progId="">
              <p:embed/>
            </p:oleObj>
          </a:graphicData>
        </a:graphic>
      </p:graphicFrame>
      <p:sp>
        <p:nvSpPr>
          <p:cNvPr id="102" name="Line 26"/>
          <p:cNvSpPr>
            <a:spLocks noChangeShapeType="1"/>
          </p:cNvSpPr>
          <p:nvPr/>
        </p:nvSpPr>
        <p:spPr bwMode="auto">
          <a:xfrm>
            <a:off x="3903166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73025" tIns="36512" rIns="73025" bIns="36512"/>
          <a:lstStyle/>
          <a:p>
            <a:endParaRPr lang="en-US">
              <a:latin typeface="华文细黑"/>
            </a:endParaRPr>
          </a:p>
        </p:txBody>
      </p:sp>
      <p:sp>
        <p:nvSpPr>
          <p:cNvPr id="103" name="Line 29"/>
          <p:cNvSpPr>
            <a:spLocks noChangeShapeType="1"/>
          </p:cNvSpPr>
          <p:nvPr/>
        </p:nvSpPr>
        <p:spPr bwMode="auto">
          <a:xfrm flipH="1">
            <a:off x="2912566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73025" tIns="36512" rIns="73025" bIns="36512"/>
          <a:lstStyle/>
          <a:p>
            <a:endParaRPr lang="en-US">
              <a:latin typeface="华文细黑"/>
            </a:endParaRPr>
          </a:p>
        </p:txBody>
      </p:sp>
      <p:sp>
        <p:nvSpPr>
          <p:cNvPr id="104" name="Text Box 30"/>
          <p:cNvSpPr txBox="1">
            <a:spLocks noChangeArrowheads="1"/>
          </p:cNvSpPr>
          <p:nvPr/>
        </p:nvSpPr>
        <p:spPr bwMode="auto">
          <a:xfrm>
            <a:off x="782141" y="3627438"/>
            <a:ext cx="902491" cy="28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400">
                <a:latin typeface="华文细黑"/>
                <a:ea typeface="宋体" pitchFamily="2" charset="-122"/>
              </a:rPr>
              <a:t>10.10.1.X</a:t>
            </a:r>
          </a:p>
        </p:txBody>
      </p:sp>
      <p:sp>
        <p:nvSpPr>
          <p:cNvPr id="105" name="Text Box 35"/>
          <p:cNvSpPr txBox="1">
            <a:spLocks noChangeArrowheads="1"/>
          </p:cNvSpPr>
          <p:nvPr/>
        </p:nvSpPr>
        <p:spPr bwMode="auto">
          <a:xfrm>
            <a:off x="2229941" y="3717925"/>
            <a:ext cx="1290418" cy="28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400">
                <a:latin typeface="华文细黑"/>
                <a:ea typeface="宋体" pitchFamily="2" charset="-122"/>
              </a:rPr>
              <a:t>124.118.24.50</a:t>
            </a:r>
          </a:p>
        </p:txBody>
      </p:sp>
      <p:sp>
        <p:nvSpPr>
          <p:cNvPr id="106" name="Text Box 40"/>
          <p:cNvSpPr txBox="1">
            <a:spLocks noChangeArrowheads="1"/>
          </p:cNvSpPr>
          <p:nvPr/>
        </p:nvSpPr>
        <p:spPr bwMode="auto">
          <a:xfrm>
            <a:off x="1923976" y="3503613"/>
            <a:ext cx="1101264" cy="28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华文细黑"/>
                <a:ea typeface="宋体" pitchFamily="2" charset="-122"/>
              </a:rPr>
              <a:t>群集 </a:t>
            </a:r>
            <a:r>
              <a:rPr lang="en-US" altLang="zh-CN" sz="1400" dirty="0">
                <a:solidFill>
                  <a:srgbClr val="C00000"/>
                </a:solidFill>
                <a:latin typeface="华文细黑"/>
                <a:ea typeface="宋体" pitchFamily="2" charset="-122"/>
              </a:rPr>
              <a:t>IP </a:t>
            </a:r>
            <a:r>
              <a:rPr lang="zh-CN" altLang="en-US" sz="1400" dirty="0">
                <a:solidFill>
                  <a:srgbClr val="C00000"/>
                </a:solidFill>
                <a:latin typeface="华文细黑"/>
                <a:ea typeface="宋体" pitchFamily="2" charset="-122"/>
              </a:rPr>
              <a:t>地址</a:t>
            </a:r>
          </a:p>
        </p:txBody>
      </p:sp>
      <p:sp>
        <p:nvSpPr>
          <p:cNvPr id="107" name="Line 42"/>
          <p:cNvSpPr>
            <a:spLocks noChangeShapeType="1"/>
          </p:cNvSpPr>
          <p:nvPr/>
        </p:nvSpPr>
        <p:spPr bwMode="auto">
          <a:xfrm flipH="1">
            <a:off x="3444379" y="40386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73025" tIns="36512" rIns="73025" bIns="36512"/>
          <a:lstStyle/>
          <a:p>
            <a:endParaRPr lang="en-US">
              <a:latin typeface="华文细黑"/>
            </a:endParaRPr>
          </a:p>
        </p:txBody>
      </p:sp>
      <p:sp>
        <p:nvSpPr>
          <p:cNvPr id="108" name="Line 43"/>
          <p:cNvSpPr>
            <a:spLocks noChangeShapeType="1"/>
          </p:cNvSpPr>
          <p:nvPr/>
        </p:nvSpPr>
        <p:spPr bwMode="auto">
          <a:xfrm>
            <a:off x="3520579" y="43434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73025" tIns="36512" rIns="73025" bIns="36512"/>
          <a:lstStyle/>
          <a:p>
            <a:endParaRPr lang="en-US">
              <a:latin typeface="华文细黑"/>
            </a:endParaRPr>
          </a:p>
        </p:txBody>
      </p:sp>
      <p:sp>
        <p:nvSpPr>
          <p:cNvPr id="109" name="Line 44"/>
          <p:cNvSpPr>
            <a:spLocks noChangeShapeType="1"/>
          </p:cNvSpPr>
          <p:nvPr/>
        </p:nvSpPr>
        <p:spPr bwMode="auto">
          <a:xfrm flipH="1">
            <a:off x="3444379" y="46482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73025" tIns="36512" rIns="73025" bIns="36512"/>
          <a:lstStyle/>
          <a:p>
            <a:endParaRPr lang="en-US">
              <a:latin typeface="华文细黑"/>
            </a:endParaRPr>
          </a:p>
        </p:txBody>
      </p:sp>
      <p:sp>
        <p:nvSpPr>
          <p:cNvPr id="110" name="Text Box 45"/>
          <p:cNvSpPr txBox="1">
            <a:spLocks noChangeArrowheads="1"/>
          </p:cNvSpPr>
          <p:nvPr/>
        </p:nvSpPr>
        <p:spPr bwMode="auto">
          <a:xfrm>
            <a:off x="3599954" y="3779838"/>
            <a:ext cx="2742739" cy="25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200">
                <a:latin typeface="华文细黑"/>
                <a:ea typeface="宋体" pitchFamily="2" charset="-122"/>
              </a:rPr>
              <a:t>客户端要求与 </a:t>
            </a:r>
            <a:r>
              <a:rPr lang="en-US" altLang="zh-CN" sz="1200">
                <a:latin typeface="华文细黑"/>
                <a:ea typeface="宋体" pitchFamily="2" charset="-122"/>
              </a:rPr>
              <a:t>124.118.24.50 </a:t>
            </a:r>
            <a:r>
              <a:rPr lang="zh-CN" altLang="en-US" sz="1200">
                <a:latin typeface="华文细黑"/>
                <a:ea typeface="宋体" pitchFamily="2" charset="-122"/>
              </a:rPr>
              <a:t>建立连接</a:t>
            </a:r>
          </a:p>
        </p:txBody>
      </p:sp>
      <p:sp>
        <p:nvSpPr>
          <p:cNvPr id="111" name="Text Box 46"/>
          <p:cNvSpPr txBox="1">
            <a:spLocks noChangeArrowheads="1"/>
          </p:cNvSpPr>
          <p:nvPr/>
        </p:nvSpPr>
        <p:spPr bwMode="auto">
          <a:xfrm>
            <a:off x="3596779" y="4114800"/>
            <a:ext cx="147541" cy="25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l">
              <a:lnSpc>
                <a:spcPct val="100000"/>
              </a:lnSpc>
            </a:pPr>
            <a:endParaRPr lang="zh-CN" altLang="en-US" sz="1200">
              <a:latin typeface="华文细黑"/>
              <a:ea typeface="宋体" pitchFamily="2" charset="-122"/>
            </a:endParaRPr>
          </a:p>
        </p:txBody>
      </p:sp>
      <p:sp>
        <p:nvSpPr>
          <p:cNvPr id="112" name="Text Box 47"/>
          <p:cNvSpPr txBox="1">
            <a:spLocks noChangeArrowheads="1"/>
          </p:cNvSpPr>
          <p:nvPr/>
        </p:nvSpPr>
        <p:spPr bwMode="auto">
          <a:xfrm>
            <a:off x="3599954" y="4084638"/>
            <a:ext cx="2281074" cy="25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200">
                <a:latin typeface="华文细黑"/>
                <a:ea typeface="宋体" pitchFamily="2" charset="-122"/>
              </a:rPr>
              <a:t>虚拟群集以 </a:t>
            </a:r>
            <a:r>
              <a:rPr lang="en-US" altLang="zh-CN" sz="1200">
                <a:latin typeface="华文细黑"/>
                <a:ea typeface="宋体" pitchFamily="2" charset="-122"/>
              </a:rPr>
              <a:t>124.118.24.33 </a:t>
            </a:r>
            <a:r>
              <a:rPr lang="zh-CN" altLang="en-US" sz="1200">
                <a:latin typeface="华文细黑"/>
                <a:ea typeface="宋体" pitchFamily="2" charset="-122"/>
              </a:rPr>
              <a:t>响应</a:t>
            </a:r>
          </a:p>
        </p:txBody>
      </p:sp>
      <p:sp>
        <p:nvSpPr>
          <p:cNvPr id="113" name="Text Box 48"/>
          <p:cNvSpPr txBox="1">
            <a:spLocks noChangeArrowheads="1"/>
          </p:cNvSpPr>
          <p:nvPr/>
        </p:nvSpPr>
        <p:spPr bwMode="auto">
          <a:xfrm>
            <a:off x="3599954" y="4389438"/>
            <a:ext cx="3500958" cy="258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200">
                <a:latin typeface="华文细黑"/>
                <a:ea typeface="宋体" pitchFamily="2" charset="-122"/>
              </a:rPr>
              <a:t>客户端与 </a:t>
            </a:r>
            <a:r>
              <a:rPr lang="en-US" altLang="zh-CN" sz="1200">
                <a:latin typeface="华文细黑"/>
                <a:ea typeface="宋体" pitchFamily="2" charset="-122"/>
              </a:rPr>
              <a:t>124.118.24.33 </a:t>
            </a:r>
            <a:r>
              <a:rPr lang="zh-CN" altLang="en-US" sz="1200">
                <a:latin typeface="华文细黑"/>
                <a:ea typeface="宋体" pitchFamily="2" charset="-122"/>
              </a:rPr>
              <a:t>建立</a:t>
            </a:r>
            <a:r>
              <a:rPr lang="en-US" altLang="zh-CN" sz="1200">
                <a:latin typeface="华文细黑"/>
                <a:ea typeface="宋体" pitchFamily="2" charset="-122"/>
              </a:rPr>
              <a:t>IPsec/SSL VPN </a:t>
            </a:r>
            <a:r>
              <a:rPr lang="zh-CN" altLang="en-US" sz="1200">
                <a:latin typeface="华文细黑"/>
                <a:ea typeface="宋体" pitchFamily="2" charset="-122"/>
              </a:rPr>
              <a:t>连接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354016" y="4684713"/>
            <a:ext cx="2166938" cy="1308100"/>
            <a:chOff x="3227" y="3240"/>
            <a:chExt cx="1461" cy="882"/>
          </a:xfrm>
        </p:grpSpPr>
        <p:sp>
          <p:nvSpPr>
            <p:cNvPr id="115" name="AutoShape 55"/>
            <p:cNvSpPr>
              <a:spLocks noChangeAspect="1" noChangeArrowheads="1" noTextEdit="1"/>
            </p:cNvSpPr>
            <p:nvPr/>
          </p:nvSpPr>
          <p:spPr bwMode="auto">
            <a:xfrm>
              <a:off x="3227" y="3240"/>
              <a:ext cx="1461" cy="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华文细黑"/>
              </a:endParaRPr>
            </a:p>
          </p:txBody>
        </p:sp>
        <p:sp>
          <p:nvSpPr>
            <p:cNvPr id="116" name="Oval 56"/>
            <p:cNvSpPr>
              <a:spLocks noChangeArrowheads="1"/>
            </p:cNvSpPr>
            <p:nvPr/>
          </p:nvSpPr>
          <p:spPr bwMode="auto">
            <a:xfrm>
              <a:off x="3727" y="3251"/>
              <a:ext cx="630" cy="355"/>
            </a:xfrm>
            <a:prstGeom prst="ellipse">
              <a:avLst/>
            </a:prstGeom>
            <a:solidFill>
              <a:srgbClr val="D2E8ED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73025" tIns="36512" rIns="73025" bIns="36512" anchor="ctr"/>
            <a:lstStyle/>
            <a:p>
              <a:endParaRPr lang="en-US">
                <a:latin typeface="华文细黑"/>
              </a:endParaRPr>
            </a:p>
          </p:txBody>
        </p:sp>
        <p:sp>
          <p:nvSpPr>
            <p:cNvPr id="117" name="Oval 57"/>
            <p:cNvSpPr>
              <a:spLocks noChangeArrowheads="1"/>
            </p:cNvSpPr>
            <p:nvPr/>
          </p:nvSpPr>
          <p:spPr bwMode="auto">
            <a:xfrm>
              <a:off x="3381" y="3344"/>
              <a:ext cx="483" cy="356"/>
            </a:xfrm>
            <a:prstGeom prst="ellipse">
              <a:avLst/>
            </a:prstGeom>
            <a:solidFill>
              <a:srgbClr val="D2E8ED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lIns="73025" tIns="36512" rIns="73025" bIns="36512" anchor="ctr"/>
            <a:lstStyle/>
            <a:p>
              <a:endParaRPr lang="en-US">
                <a:latin typeface="华文细黑"/>
              </a:endParaRPr>
            </a:p>
          </p:txBody>
        </p:sp>
        <p:sp>
          <p:nvSpPr>
            <p:cNvPr id="118" name="Oval 58"/>
            <p:cNvSpPr>
              <a:spLocks noChangeArrowheads="1"/>
            </p:cNvSpPr>
            <p:nvPr/>
          </p:nvSpPr>
          <p:spPr bwMode="auto">
            <a:xfrm>
              <a:off x="3234" y="3558"/>
              <a:ext cx="326" cy="291"/>
            </a:xfrm>
            <a:prstGeom prst="ellipse">
              <a:avLst/>
            </a:prstGeom>
            <a:solidFill>
              <a:srgbClr val="D2E8ED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accent1"/>
              </a:outerShdw>
            </a:effectLst>
          </p:spPr>
          <p:txBody>
            <a:bodyPr wrap="none" lIns="73025" tIns="36512" rIns="73025" bIns="36512" anchor="ctr"/>
            <a:lstStyle/>
            <a:p>
              <a:endParaRPr lang="en-US">
                <a:latin typeface="华文细黑"/>
              </a:endParaRPr>
            </a:p>
          </p:txBody>
        </p:sp>
        <p:sp>
          <p:nvSpPr>
            <p:cNvPr id="119" name="Oval 59"/>
            <p:cNvSpPr>
              <a:spLocks noChangeArrowheads="1"/>
            </p:cNvSpPr>
            <p:nvPr/>
          </p:nvSpPr>
          <p:spPr bwMode="auto">
            <a:xfrm>
              <a:off x="3332" y="3686"/>
              <a:ext cx="490" cy="315"/>
            </a:xfrm>
            <a:prstGeom prst="ellipse">
              <a:avLst/>
            </a:prstGeom>
            <a:solidFill>
              <a:srgbClr val="D2E8ED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accent1"/>
              </a:outerShdw>
            </a:effectLst>
          </p:spPr>
          <p:txBody>
            <a:bodyPr wrap="none" lIns="73025" tIns="36512" rIns="73025" bIns="36512" anchor="ctr"/>
            <a:lstStyle/>
            <a:p>
              <a:endParaRPr lang="en-US">
                <a:latin typeface="华文细黑"/>
              </a:endParaRPr>
            </a:p>
          </p:txBody>
        </p:sp>
        <p:sp>
          <p:nvSpPr>
            <p:cNvPr id="120" name="Oval 60"/>
            <p:cNvSpPr>
              <a:spLocks noChangeArrowheads="1"/>
            </p:cNvSpPr>
            <p:nvPr/>
          </p:nvSpPr>
          <p:spPr bwMode="auto">
            <a:xfrm>
              <a:off x="3678" y="3738"/>
              <a:ext cx="730" cy="373"/>
            </a:xfrm>
            <a:prstGeom prst="ellipse">
              <a:avLst/>
            </a:prstGeom>
            <a:solidFill>
              <a:srgbClr val="D2E8ED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accent1"/>
              </a:outerShdw>
            </a:effectLst>
          </p:spPr>
          <p:txBody>
            <a:bodyPr wrap="none" lIns="73025" tIns="36512" rIns="73025" bIns="36512" anchor="ctr"/>
            <a:lstStyle/>
            <a:p>
              <a:endParaRPr lang="en-US">
                <a:latin typeface="华文细黑"/>
              </a:endParaRPr>
            </a:p>
          </p:txBody>
        </p:sp>
        <p:sp>
          <p:nvSpPr>
            <p:cNvPr id="121" name="Oval 61"/>
            <p:cNvSpPr>
              <a:spLocks noChangeArrowheads="1"/>
            </p:cNvSpPr>
            <p:nvPr/>
          </p:nvSpPr>
          <p:spPr bwMode="auto">
            <a:xfrm>
              <a:off x="4142" y="3354"/>
              <a:ext cx="469" cy="280"/>
            </a:xfrm>
            <a:prstGeom prst="ellipse">
              <a:avLst/>
            </a:prstGeom>
            <a:solidFill>
              <a:srgbClr val="D2E8ED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accent1"/>
              </a:outerShdw>
            </a:effectLst>
          </p:spPr>
          <p:txBody>
            <a:bodyPr wrap="none" lIns="73025" tIns="36512" rIns="73025" bIns="36512" anchor="ctr"/>
            <a:lstStyle/>
            <a:p>
              <a:endParaRPr lang="en-US">
                <a:latin typeface="华文细黑"/>
              </a:endParaRPr>
            </a:p>
          </p:txBody>
        </p:sp>
        <p:sp>
          <p:nvSpPr>
            <p:cNvPr id="122" name="Oval 62"/>
            <p:cNvSpPr>
              <a:spLocks noChangeArrowheads="1"/>
            </p:cNvSpPr>
            <p:nvPr/>
          </p:nvSpPr>
          <p:spPr bwMode="auto">
            <a:xfrm>
              <a:off x="4213" y="3534"/>
              <a:ext cx="464" cy="280"/>
            </a:xfrm>
            <a:prstGeom prst="ellipse">
              <a:avLst/>
            </a:prstGeom>
            <a:solidFill>
              <a:srgbClr val="D2E8ED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accent1"/>
              </a:outerShdw>
            </a:effectLst>
          </p:spPr>
          <p:txBody>
            <a:bodyPr wrap="none" lIns="73025" tIns="36512" rIns="73025" bIns="36512" anchor="ctr"/>
            <a:lstStyle/>
            <a:p>
              <a:endParaRPr lang="en-US">
                <a:latin typeface="华文细黑"/>
              </a:endParaRPr>
            </a:p>
          </p:txBody>
        </p:sp>
        <p:sp>
          <p:nvSpPr>
            <p:cNvPr id="123" name="Oval 63"/>
            <p:cNvSpPr>
              <a:spLocks noChangeArrowheads="1"/>
            </p:cNvSpPr>
            <p:nvPr/>
          </p:nvSpPr>
          <p:spPr bwMode="auto">
            <a:xfrm>
              <a:off x="4080" y="3703"/>
              <a:ext cx="570" cy="368"/>
            </a:xfrm>
            <a:prstGeom prst="ellipse">
              <a:avLst/>
            </a:prstGeom>
            <a:solidFill>
              <a:srgbClr val="D2E8ED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accent1"/>
              </a:outerShdw>
            </a:effectLst>
          </p:spPr>
          <p:txBody>
            <a:bodyPr wrap="none" lIns="73025" tIns="36512" rIns="73025" bIns="36512" anchor="ctr"/>
            <a:lstStyle/>
            <a:p>
              <a:endParaRPr lang="en-US">
                <a:latin typeface="华文细黑"/>
              </a:endParaRPr>
            </a:p>
          </p:txBody>
        </p:sp>
        <p:sp>
          <p:nvSpPr>
            <p:cNvPr id="124" name="Oval 64"/>
            <p:cNvSpPr>
              <a:spLocks noChangeArrowheads="1"/>
            </p:cNvSpPr>
            <p:nvPr/>
          </p:nvSpPr>
          <p:spPr bwMode="auto">
            <a:xfrm>
              <a:off x="3464" y="3454"/>
              <a:ext cx="937" cy="461"/>
            </a:xfrm>
            <a:prstGeom prst="ellipse">
              <a:avLst/>
            </a:prstGeom>
            <a:solidFill>
              <a:srgbClr val="D2E8ED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lIns="73025" tIns="36512" rIns="73025" bIns="36512" anchor="ctr"/>
            <a:lstStyle/>
            <a:p>
              <a:endParaRPr lang="en-US">
                <a:latin typeface="华文细黑"/>
              </a:endParaRPr>
            </a:p>
          </p:txBody>
        </p:sp>
        <p:grpSp>
          <p:nvGrpSpPr>
            <p:cNvPr id="5" name="Group 65"/>
            <p:cNvGrpSpPr>
              <a:grpSpLocks/>
            </p:cNvGrpSpPr>
            <p:nvPr/>
          </p:nvGrpSpPr>
          <p:grpSpPr bwMode="auto">
            <a:xfrm>
              <a:off x="3231" y="3244"/>
              <a:ext cx="1450" cy="868"/>
              <a:chOff x="3060" y="3378"/>
              <a:chExt cx="1212" cy="726"/>
            </a:xfrm>
          </p:grpSpPr>
          <p:sp>
            <p:nvSpPr>
              <p:cNvPr id="126" name="Freeform 66"/>
              <p:cNvSpPr>
                <a:spLocks/>
              </p:cNvSpPr>
              <p:nvPr/>
            </p:nvSpPr>
            <p:spPr bwMode="auto">
              <a:xfrm>
                <a:off x="3486" y="3378"/>
                <a:ext cx="500" cy="153"/>
              </a:xfrm>
              <a:custGeom>
                <a:avLst/>
                <a:gdLst/>
                <a:ahLst/>
                <a:cxnLst>
                  <a:cxn ang="0">
                    <a:pos x="171" y="33"/>
                  </a:cxn>
                  <a:cxn ang="0">
                    <a:pos x="87" y="1"/>
                  </a:cxn>
                  <a:cxn ang="0">
                    <a:pos x="0" y="36"/>
                  </a:cxn>
                  <a:cxn ang="0">
                    <a:pos x="87" y="53"/>
                  </a:cxn>
                  <a:cxn ang="0">
                    <a:pos x="171" y="33"/>
                  </a:cxn>
                </a:cxnLst>
                <a:rect l="0" t="0" r="r" b="b"/>
                <a:pathLst>
                  <a:path w="171" h="53">
                    <a:moveTo>
                      <a:pt x="171" y="33"/>
                    </a:moveTo>
                    <a:cubicBezTo>
                      <a:pt x="157" y="13"/>
                      <a:pt x="124" y="1"/>
                      <a:pt x="87" y="1"/>
                    </a:cubicBezTo>
                    <a:cubicBezTo>
                      <a:pt x="47" y="0"/>
                      <a:pt x="13" y="15"/>
                      <a:pt x="0" y="36"/>
                    </a:cubicBezTo>
                    <a:lnTo>
                      <a:pt x="87" y="53"/>
                    </a:lnTo>
                    <a:lnTo>
                      <a:pt x="171" y="33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华文细黑"/>
                </a:endParaRPr>
              </a:p>
            </p:txBody>
          </p:sp>
          <p:sp>
            <p:nvSpPr>
              <p:cNvPr id="127" name="Arc 67"/>
              <p:cNvSpPr>
                <a:spLocks/>
              </p:cNvSpPr>
              <p:nvPr/>
            </p:nvSpPr>
            <p:spPr bwMode="auto">
              <a:xfrm>
                <a:off x="3492" y="3384"/>
                <a:ext cx="492" cy="147"/>
              </a:xfrm>
              <a:custGeom>
                <a:avLst/>
                <a:gdLst>
                  <a:gd name="G0" fmla="+- 20465 0 0"/>
                  <a:gd name="G1" fmla="+- 21600 0 0"/>
                  <a:gd name="G2" fmla="+- 21600 0 0"/>
                  <a:gd name="T0" fmla="*/ 0 w 40475"/>
                  <a:gd name="T1" fmla="*/ 14690 h 21600"/>
                  <a:gd name="T2" fmla="*/ 40475 w 40475"/>
                  <a:gd name="T3" fmla="*/ 13467 h 21600"/>
                  <a:gd name="T4" fmla="*/ 20465 w 4047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475" h="21600" fill="none" extrusionOk="0">
                    <a:moveTo>
                      <a:pt x="0" y="14690"/>
                    </a:moveTo>
                    <a:cubicBezTo>
                      <a:pt x="2964" y="5910"/>
                      <a:pt x="11198" y="-1"/>
                      <a:pt x="20465" y="0"/>
                    </a:cubicBezTo>
                    <a:cubicBezTo>
                      <a:pt x="29253" y="0"/>
                      <a:pt x="37166" y="5325"/>
                      <a:pt x="40475" y="13466"/>
                    </a:cubicBezTo>
                  </a:path>
                  <a:path w="40475" h="21600" stroke="0" extrusionOk="0">
                    <a:moveTo>
                      <a:pt x="0" y="14690"/>
                    </a:moveTo>
                    <a:cubicBezTo>
                      <a:pt x="2964" y="5910"/>
                      <a:pt x="11198" y="-1"/>
                      <a:pt x="20465" y="0"/>
                    </a:cubicBezTo>
                    <a:cubicBezTo>
                      <a:pt x="29253" y="0"/>
                      <a:pt x="37166" y="5325"/>
                      <a:pt x="40475" y="13466"/>
                    </a:cubicBezTo>
                    <a:lnTo>
                      <a:pt x="20465" y="2160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华文细黑"/>
                </a:endParaRPr>
              </a:p>
            </p:txBody>
          </p:sp>
          <p:sp>
            <p:nvSpPr>
              <p:cNvPr id="128" name="Freeform 68"/>
              <p:cNvSpPr>
                <a:spLocks/>
              </p:cNvSpPr>
              <p:nvPr/>
            </p:nvSpPr>
            <p:spPr bwMode="auto">
              <a:xfrm>
                <a:off x="3183" y="3459"/>
                <a:ext cx="312" cy="182"/>
              </a:xfrm>
              <a:custGeom>
                <a:avLst/>
                <a:gdLst/>
                <a:ahLst/>
                <a:cxnLst>
                  <a:cxn ang="0">
                    <a:pos x="107" y="7"/>
                  </a:cxn>
                  <a:cxn ang="0">
                    <a:pos x="70" y="0"/>
                  </a:cxn>
                  <a:cxn ang="0">
                    <a:pos x="1" y="52"/>
                  </a:cxn>
                  <a:cxn ang="0">
                    <a:pos x="2" y="63"/>
                  </a:cxn>
                  <a:cxn ang="0">
                    <a:pos x="70" y="52"/>
                  </a:cxn>
                  <a:cxn ang="0">
                    <a:pos x="107" y="7"/>
                  </a:cxn>
                </a:cxnLst>
                <a:rect l="0" t="0" r="r" b="b"/>
                <a:pathLst>
                  <a:path w="107" h="63">
                    <a:moveTo>
                      <a:pt x="107" y="7"/>
                    </a:moveTo>
                    <a:cubicBezTo>
                      <a:pt x="96" y="2"/>
                      <a:pt x="83" y="0"/>
                      <a:pt x="70" y="0"/>
                    </a:cubicBezTo>
                    <a:cubicBezTo>
                      <a:pt x="32" y="0"/>
                      <a:pt x="1" y="23"/>
                      <a:pt x="1" y="52"/>
                    </a:cubicBezTo>
                    <a:cubicBezTo>
                      <a:pt x="0" y="55"/>
                      <a:pt x="1" y="59"/>
                      <a:pt x="2" y="63"/>
                    </a:cubicBezTo>
                    <a:lnTo>
                      <a:pt x="70" y="52"/>
                    </a:lnTo>
                    <a:lnTo>
                      <a:pt x="107" y="7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华文细黑"/>
                </a:endParaRPr>
              </a:p>
            </p:txBody>
          </p:sp>
          <p:sp>
            <p:nvSpPr>
              <p:cNvPr id="129" name="Arc 69"/>
              <p:cNvSpPr>
                <a:spLocks/>
              </p:cNvSpPr>
              <p:nvPr/>
            </p:nvSpPr>
            <p:spPr bwMode="auto">
              <a:xfrm>
                <a:off x="3189" y="3462"/>
                <a:ext cx="305" cy="179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503 w 32928"/>
                  <a:gd name="T1" fmla="*/ 26233 h 26233"/>
                  <a:gd name="T2" fmla="*/ 32928 w 32928"/>
                  <a:gd name="T3" fmla="*/ 3209 h 26233"/>
                  <a:gd name="T4" fmla="*/ 21600 w 32928"/>
                  <a:gd name="T5" fmla="*/ 21600 h 26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928" h="26233" fill="none" extrusionOk="0">
                    <a:moveTo>
                      <a:pt x="502" y="26233"/>
                    </a:moveTo>
                    <a:cubicBezTo>
                      <a:pt x="168" y="24711"/>
                      <a:pt x="0" y="231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0" y="-1"/>
                      <a:pt x="29522" y="1110"/>
                      <a:pt x="32928" y="3208"/>
                    </a:cubicBezTo>
                  </a:path>
                  <a:path w="32928" h="26233" stroke="0" extrusionOk="0">
                    <a:moveTo>
                      <a:pt x="502" y="26233"/>
                    </a:moveTo>
                    <a:cubicBezTo>
                      <a:pt x="168" y="24711"/>
                      <a:pt x="0" y="231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5600" y="-1"/>
                      <a:pt x="29522" y="1110"/>
                      <a:pt x="32928" y="320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华文细黑"/>
                </a:endParaRPr>
              </a:p>
            </p:txBody>
          </p:sp>
          <p:sp>
            <p:nvSpPr>
              <p:cNvPr id="130" name="Freeform 70"/>
              <p:cNvSpPr>
                <a:spLocks/>
              </p:cNvSpPr>
              <p:nvPr/>
            </p:nvSpPr>
            <p:spPr bwMode="auto">
              <a:xfrm>
                <a:off x="3142" y="3869"/>
                <a:ext cx="312" cy="1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72" y="50"/>
                  </a:cxn>
                  <a:cxn ang="0">
                    <a:pos x="107" y="44"/>
                  </a:cxn>
                  <a:cxn ang="0">
                    <a:pos x="72" y="3"/>
                  </a:cxn>
                  <a:cxn ang="0">
                    <a:pos x="0" y="0"/>
                  </a:cxn>
                </a:cxnLst>
                <a:rect l="0" t="0" r="r" b="b"/>
                <a:pathLst>
                  <a:path w="107" h="50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8"/>
                      <a:pt x="32" y="50"/>
                      <a:pt x="72" y="50"/>
                    </a:cubicBezTo>
                    <a:cubicBezTo>
                      <a:pt x="84" y="49"/>
                      <a:pt x="96" y="47"/>
                      <a:pt x="107" y="44"/>
                    </a:cubicBezTo>
                    <a:lnTo>
                      <a:pt x="72" y="3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华文细黑"/>
                </a:endParaRPr>
              </a:p>
            </p:txBody>
          </p:sp>
          <p:sp>
            <p:nvSpPr>
              <p:cNvPr id="131" name="Arc 71"/>
              <p:cNvSpPr>
                <a:spLocks/>
              </p:cNvSpPr>
              <p:nvPr/>
            </p:nvSpPr>
            <p:spPr bwMode="auto">
              <a:xfrm>
                <a:off x="3145" y="3872"/>
                <a:ext cx="307" cy="139"/>
              </a:xfrm>
              <a:custGeom>
                <a:avLst/>
                <a:gdLst>
                  <a:gd name="G0" fmla="+- 21600 0 0"/>
                  <a:gd name="G1" fmla="+- 1046 0 0"/>
                  <a:gd name="G2" fmla="+- 21600 0 0"/>
                  <a:gd name="T0" fmla="*/ 32086 w 32086"/>
                  <a:gd name="T1" fmla="*/ 19930 h 22646"/>
                  <a:gd name="T2" fmla="*/ 25 w 32086"/>
                  <a:gd name="T3" fmla="*/ 0 h 22646"/>
                  <a:gd name="T4" fmla="*/ 21600 w 32086"/>
                  <a:gd name="T5" fmla="*/ 1046 h 22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086" h="22646" fill="none" extrusionOk="0">
                    <a:moveTo>
                      <a:pt x="32085" y="19929"/>
                    </a:moveTo>
                    <a:cubicBezTo>
                      <a:pt x="28878" y="21711"/>
                      <a:pt x="25269" y="22645"/>
                      <a:pt x="21600" y="22646"/>
                    </a:cubicBezTo>
                    <a:cubicBezTo>
                      <a:pt x="9670" y="22646"/>
                      <a:pt x="0" y="12975"/>
                      <a:pt x="0" y="1046"/>
                    </a:cubicBezTo>
                    <a:cubicBezTo>
                      <a:pt x="-1" y="697"/>
                      <a:pt x="8" y="348"/>
                      <a:pt x="25" y="0"/>
                    </a:cubicBezTo>
                  </a:path>
                  <a:path w="32086" h="22646" stroke="0" extrusionOk="0">
                    <a:moveTo>
                      <a:pt x="32085" y="19929"/>
                    </a:moveTo>
                    <a:cubicBezTo>
                      <a:pt x="28878" y="21711"/>
                      <a:pt x="25269" y="22645"/>
                      <a:pt x="21600" y="22646"/>
                    </a:cubicBezTo>
                    <a:cubicBezTo>
                      <a:pt x="9670" y="22646"/>
                      <a:pt x="0" y="12975"/>
                      <a:pt x="0" y="1046"/>
                    </a:cubicBezTo>
                    <a:cubicBezTo>
                      <a:pt x="-1" y="697"/>
                      <a:pt x="8" y="348"/>
                      <a:pt x="25" y="0"/>
                    </a:cubicBezTo>
                    <a:lnTo>
                      <a:pt x="21600" y="1046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华文细黑"/>
                </a:endParaRPr>
              </a:p>
            </p:txBody>
          </p:sp>
          <p:sp>
            <p:nvSpPr>
              <p:cNvPr id="132" name="Freeform 72"/>
              <p:cNvSpPr>
                <a:spLocks/>
              </p:cNvSpPr>
              <p:nvPr/>
            </p:nvSpPr>
            <p:spPr bwMode="auto">
              <a:xfrm>
                <a:off x="3980" y="3465"/>
                <a:ext cx="237" cy="176"/>
              </a:xfrm>
              <a:custGeom>
                <a:avLst/>
                <a:gdLst/>
                <a:ahLst/>
                <a:cxnLst>
                  <a:cxn ang="0">
                    <a:pos x="72" y="61"/>
                  </a:cxn>
                  <a:cxn ang="0">
                    <a:pos x="81" y="41"/>
                  </a:cxn>
                  <a:cxn ang="0">
                    <a:pos x="14" y="1"/>
                  </a:cxn>
                  <a:cxn ang="0">
                    <a:pos x="0" y="1"/>
                  </a:cxn>
                  <a:cxn ang="0">
                    <a:pos x="14" y="41"/>
                  </a:cxn>
                  <a:cxn ang="0">
                    <a:pos x="72" y="61"/>
                  </a:cxn>
                </a:cxnLst>
                <a:rect l="0" t="0" r="r" b="b"/>
                <a:pathLst>
                  <a:path w="81" h="61">
                    <a:moveTo>
                      <a:pt x="72" y="61"/>
                    </a:moveTo>
                    <a:cubicBezTo>
                      <a:pt x="77" y="55"/>
                      <a:pt x="81" y="48"/>
                      <a:pt x="81" y="41"/>
                    </a:cubicBezTo>
                    <a:cubicBezTo>
                      <a:pt x="81" y="19"/>
                      <a:pt x="51" y="1"/>
                      <a:pt x="14" y="1"/>
                    </a:cubicBezTo>
                    <a:cubicBezTo>
                      <a:pt x="9" y="0"/>
                      <a:pt x="4" y="1"/>
                      <a:pt x="0" y="1"/>
                    </a:cubicBezTo>
                    <a:lnTo>
                      <a:pt x="14" y="41"/>
                    </a:lnTo>
                    <a:lnTo>
                      <a:pt x="72" y="61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华文细黑"/>
                </a:endParaRPr>
              </a:p>
            </p:txBody>
          </p:sp>
          <p:sp>
            <p:nvSpPr>
              <p:cNvPr id="133" name="Arc 73"/>
              <p:cNvSpPr>
                <a:spLocks/>
              </p:cNvSpPr>
              <p:nvPr/>
            </p:nvSpPr>
            <p:spPr bwMode="auto">
              <a:xfrm>
                <a:off x="3983" y="3470"/>
                <a:ext cx="231" cy="172"/>
              </a:xfrm>
              <a:custGeom>
                <a:avLst/>
                <a:gdLst>
                  <a:gd name="G0" fmla="+- 4285 0 0"/>
                  <a:gd name="G1" fmla="+- 21600 0 0"/>
                  <a:gd name="G2" fmla="+- 21600 0 0"/>
                  <a:gd name="T0" fmla="*/ 0 w 25885"/>
                  <a:gd name="T1" fmla="*/ 429 h 32405"/>
                  <a:gd name="T2" fmla="*/ 22988 w 25885"/>
                  <a:gd name="T3" fmla="*/ 32405 h 32405"/>
                  <a:gd name="T4" fmla="*/ 4285 w 25885"/>
                  <a:gd name="T5" fmla="*/ 21600 h 32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885" h="32405" fill="none" extrusionOk="0">
                    <a:moveTo>
                      <a:pt x="0" y="429"/>
                    </a:moveTo>
                    <a:cubicBezTo>
                      <a:pt x="1410" y="143"/>
                      <a:pt x="2845" y="-1"/>
                      <a:pt x="4285" y="0"/>
                    </a:cubicBezTo>
                    <a:cubicBezTo>
                      <a:pt x="16214" y="0"/>
                      <a:pt x="25885" y="9670"/>
                      <a:pt x="25885" y="21600"/>
                    </a:cubicBezTo>
                    <a:cubicBezTo>
                      <a:pt x="25885" y="25393"/>
                      <a:pt x="24885" y="29120"/>
                      <a:pt x="22988" y="32405"/>
                    </a:cubicBezTo>
                  </a:path>
                  <a:path w="25885" h="32405" stroke="0" extrusionOk="0">
                    <a:moveTo>
                      <a:pt x="0" y="429"/>
                    </a:moveTo>
                    <a:cubicBezTo>
                      <a:pt x="1410" y="143"/>
                      <a:pt x="2845" y="-1"/>
                      <a:pt x="4285" y="0"/>
                    </a:cubicBezTo>
                    <a:cubicBezTo>
                      <a:pt x="16214" y="0"/>
                      <a:pt x="25885" y="9670"/>
                      <a:pt x="25885" y="21600"/>
                    </a:cubicBezTo>
                    <a:cubicBezTo>
                      <a:pt x="25885" y="25393"/>
                      <a:pt x="24885" y="29120"/>
                      <a:pt x="22988" y="32405"/>
                    </a:cubicBezTo>
                    <a:lnTo>
                      <a:pt x="4285" y="2160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华文细黑"/>
                </a:endParaRPr>
              </a:p>
            </p:txBody>
          </p:sp>
          <p:sp>
            <p:nvSpPr>
              <p:cNvPr id="134" name="Freeform 74"/>
              <p:cNvSpPr>
                <a:spLocks/>
              </p:cNvSpPr>
              <p:nvPr/>
            </p:nvSpPr>
            <p:spPr bwMode="auto">
              <a:xfrm>
                <a:off x="4047" y="3638"/>
                <a:ext cx="225" cy="173"/>
              </a:xfrm>
              <a:custGeom>
                <a:avLst/>
                <a:gdLst/>
                <a:ahLst/>
                <a:cxnLst>
                  <a:cxn ang="0">
                    <a:pos x="62" y="60"/>
                  </a:cxn>
                  <a:cxn ang="0">
                    <a:pos x="77" y="35"/>
                  </a:cxn>
                  <a:cxn ang="0">
                    <a:pos x="48" y="0"/>
                  </a:cxn>
                  <a:cxn ang="0">
                    <a:pos x="0" y="35"/>
                  </a:cxn>
                  <a:cxn ang="0">
                    <a:pos x="62" y="60"/>
                  </a:cxn>
                </a:cxnLst>
                <a:rect l="0" t="0" r="r" b="b"/>
                <a:pathLst>
                  <a:path w="77" h="60">
                    <a:moveTo>
                      <a:pt x="62" y="60"/>
                    </a:moveTo>
                    <a:cubicBezTo>
                      <a:pt x="71" y="53"/>
                      <a:pt x="77" y="44"/>
                      <a:pt x="77" y="35"/>
                    </a:cubicBezTo>
                    <a:cubicBezTo>
                      <a:pt x="77" y="21"/>
                      <a:pt x="66" y="9"/>
                      <a:pt x="48" y="0"/>
                    </a:cubicBezTo>
                    <a:lnTo>
                      <a:pt x="0" y="35"/>
                    </a:lnTo>
                    <a:lnTo>
                      <a:pt x="62" y="6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华文细黑"/>
                </a:endParaRPr>
              </a:p>
            </p:txBody>
          </p:sp>
          <p:sp>
            <p:nvSpPr>
              <p:cNvPr id="135" name="Arc 75"/>
              <p:cNvSpPr>
                <a:spLocks/>
              </p:cNvSpPr>
              <p:nvPr/>
            </p:nvSpPr>
            <p:spPr bwMode="auto">
              <a:xfrm>
                <a:off x="4047" y="3642"/>
                <a:ext cx="222" cy="170"/>
              </a:xfrm>
              <a:custGeom>
                <a:avLst/>
                <a:gdLst>
                  <a:gd name="G0" fmla="+- 0 0 0"/>
                  <a:gd name="G1" fmla="+- 16899 0 0"/>
                  <a:gd name="G2" fmla="+- 21600 0 0"/>
                  <a:gd name="T0" fmla="*/ 13453 w 21600"/>
                  <a:gd name="T1" fmla="*/ 0 h 29686"/>
                  <a:gd name="T2" fmla="*/ 17409 w 21600"/>
                  <a:gd name="T3" fmla="*/ 29686 h 29686"/>
                  <a:gd name="T4" fmla="*/ 0 w 21600"/>
                  <a:gd name="T5" fmla="*/ 16899 h 29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9686" fill="none" extrusionOk="0">
                    <a:moveTo>
                      <a:pt x="13453" y="-1"/>
                    </a:moveTo>
                    <a:cubicBezTo>
                      <a:pt x="18600" y="4098"/>
                      <a:pt x="21600" y="10319"/>
                      <a:pt x="21600" y="16899"/>
                    </a:cubicBezTo>
                    <a:cubicBezTo>
                      <a:pt x="21600" y="21498"/>
                      <a:pt x="20131" y="25978"/>
                      <a:pt x="17408" y="29685"/>
                    </a:cubicBezTo>
                  </a:path>
                  <a:path w="21600" h="29686" stroke="0" extrusionOk="0">
                    <a:moveTo>
                      <a:pt x="13453" y="-1"/>
                    </a:moveTo>
                    <a:cubicBezTo>
                      <a:pt x="18600" y="4098"/>
                      <a:pt x="21600" y="10319"/>
                      <a:pt x="21600" y="16899"/>
                    </a:cubicBezTo>
                    <a:cubicBezTo>
                      <a:pt x="21600" y="21498"/>
                      <a:pt x="20131" y="25978"/>
                      <a:pt x="17408" y="29685"/>
                    </a:cubicBezTo>
                    <a:lnTo>
                      <a:pt x="0" y="16899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华文细黑"/>
                </a:endParaRPr>
              </a:p>
            </p:txBody>
          </p:sp>
          <p:sp>
            <p:nvSpPr>
              <p:cNvPr id="136" name="Freeform 76"/>
              <p:cNvSpPr>
                <a:spLocks/>
              </p:cNvSpPr>
              <p:nvPr/>
            </p:nvSpPr>
            <p:spPr bwMode="auto">
              <a:xfrm>
                <a:off x="3971" y="3809"/>
                <a:ext cx="266" cy="251"/>
              </a:xfrm>
              <a:custGeom>
                <a:avLst/>
                <a:gdLst/>
                <a:ahLst/>
                <a:cxnLst>
                  <a:cxn ang="0">
                    <a:pos x="0" y="83"/>
                  </a:cxn>
                  <a:cxn ang="0">
                    <a:pos x="23" y="86"/>
                  </a:cxn>
                  <a:cxn ang="0">
                    <a:pos x="91" y="20"/>
                  </a:cxn>
                  <a:cxn ang="0">
                    <a:pos x="88" y="0"/>
                  </a:cxn>
                  <a:cxn ang="0">
                    <a:pos x="23" y="20"/>
                  </a:cxn>
                  <a:cxn ang="0">
                    <a:pos x="0" y="83"/>
                  </a:cxn>
                </a:cxnLst>
                <a:rect l="0" t="0" r="r" b="b"/>
                <a:pathLst>
                  <a:path w="91" h="87">
                    <a:moveTo>
                      <a:pt x="0" y="83"/>
                    </a:moveTo>
                    <a:cubicBezTo>
                      <a:pt x="8" y="85"/>
                      <a:pt x="15" y="86"/>
                      <a:pt x="23" y="86"/>
                    </a:cubicBezTo>
                    <a:cubicBezTo>
                      <a:pt x="60" y="87"/>
                      <a:pt x="91" y="57"/>
                      <a:pt x="91" y="20"/>
                    </a:cubicBezTo>
                    <a:cubicBezTo>
                      <a:pt x="91" y="13"/>
                      <a:pt x="90" y="7"/>
                      <a:pt x="88" y="0"/>
                    </a:cubicBezTo>
                    <a:lnTo>
                      <a:pt x="23" y="20"/>
                    </a:lnTo>
                    <a:lnTo>
                      <a:pt x="0" y="83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华文细黑"/>
                </a:endParaRPr>
              </a:p>
            </p:txBody>
          </p:sp>
          <p:sp>
            <p:nvSpPr>
              <p:cNvPr id="137" name="Arc 77"/>
              <p:cNvSpPr>
                <a:spLocks/>
              </p:cNvSpPr>
              <p:nvPr/>
            </p:nvSpPr>
            <p:spPr bwMode="auto">
              <a:xfrm>
                <a:off x="3975" y="3812"/>
                <a:ext cx="259" cy="246"/>
              </a:xfrm>
              <a:custGeom>
                <a:avLst/>
                <a:gdLst>
                  <a:gd name="G0" fmla="+- 7056 0 0"/>
                  <a:gd name="G1" fmla="+- 6279 0 0"/>
                  <a:gd name="G2" fmla="+- 21600 0 0"/>
                  <a:gd name="T0" fmla="*/ 27723 w 28656"/>
                  <a:gd name="T1" fmla="*/ 0 h 27879"/>
                  <a:gd name="T2" fmla="*/ 0 w 28656"/>
                  <a:gd name="T3" fmla="*/ 26694 h 27879"/>
                  <a:gd name="T4" fmla="*/ 7056 w 28656"/>
                  <a:gd name="T5" fmla="*/ 6279 h 27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656" h="27879" fill="none" extrusionOk="0">
                    <a:moveTo>
                      <a:pt x="27723" y="-1"/>
                    </a:moveTo>
                    <a:cubicBezTo>
                      <a:pt x="28341" y="2035"/>
                      <a:pt x="28656" y="4151"/>
                      <a:pt x="28656" y="6279"/>
                    </a:cubicBezTo>
                    <a:cubicBezTo>
                      <a:pt x="28656" y="18208"/>
                      <a:pt x="18985" y="27879"/>
                      <a:pt x="7056" y="27879"/>
                    </a:cubicBezTo>
                    <a:cubicBezTo>
                      <a:pt x="4654" y="27879"/>
                      <a:pt x="2269" y="27478"/>
                      <a:pt x="-1" y="26694"/>
                    </a:cubicBezTo>
                  </a:path>
                  <a:path w="28656" h="27879" stroke="0" extrusionOk="0">
                    <a:moveTo>
                      <a:pt x="27723" y="-1"/>
                    </a:moveTo>
                    <a:cubicBezTo>
                      <a:pt x="28341" y="2035"/>
                      <a:pt x="28656" y="4151"/>
                      <a:pt x="28656" y="6279"/>
                    </a:cubicBezTo>
                    <a:cubicBezTo>
                      <a:pt x="28656" y="18208"/>
                      <a:pt x="18985" y="27879"/>
                      <a:pt x="7056" y="27879"/>
                    </a:cubicBezTo>
                    <a:cubicBezTo>
                      <a:pt x="4654" y="27879"/>
                      <a:pt x="2269" y="27478"/>
                      <a:pt x="-1" y="26694"/>
                    </a:cubicBezTo>
                    <a:lnTo>
                      <a:pt x="7056" y="6279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华文细黑"/>
                </a:endParaRPr>
              </a:p>
            </p:txBody>
          </p:sp>
          <p:sp>
            <p:nvSpPr>
              <p:cNvPr id="138" name="Freeform 78"/>
              <p:cNvSpPr>
                <a:spLocks/>
              </p:cNvSpPr>
              <p:nvPr/>
            </p:nvSpPr>
            <p:spPr bwMode="auto">
              <a:xfrm>
                <a:off x="3060" y="3638"/>
                <a:ext cx="146" cy="237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1" y="42"/>
                  </a:cxn>
                  <a:cxn ang="0">
                    <a:pos x="30" y="82"/>
                  </a:cxn>
                  <a:cxn ang="0">
                    <a:pos x="50" y="43"/>
                  </a:cxn>
                  <a:cxn ang="0">
                    <a:pos x="47" y="0"/>
                  </a:cxn>
                </a:cxnLst>
                <a:rect l="0" t="0" r="r" b="b"/>
                <a:pathLst>
                  <a:path w="50" h="82">
                    <a:moveTo>
                      <a:pt x="47" y="0"/>
                    </a:moveTo>
                    <a:cubicBezTo>
                      <a:pt x="21" y="1"/>
                      <a:pt x="1" y="20"/>
                      <a:pt x="1" y="42"/>
                    </a:cubicBezTo>
                    <a:cubicBezTo>
                      <a:pt x="0" y="59"/>
                      <a:pt x="12" y="75"/>
                      <a:pt x="30" y="82"/>
                    </a:cubicBezTo>
                    <a:lnTo>
                      <a:pt x="50" y="43"/>
                    </a:lnTo>
                    <a:lnTo>
                      <a:pt x="47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华文细黑"/>
                </a:endParaRPr>
              </a:p>
            </p:txBody>
          </p:sp>
          <p:sp>
            <p:nvSpPr>
              <p:cNvPr id="139" name="Arc 79"/>
              <p:cNvSpPr>
                <a:spLocks/>
              </p:cNvSpPr>
              <p:nvPr/>
            </p:nvSpPr>
            <p:spPr bwMode="auto">
              <a:xfrm>
                <a:off x="3066" y="3642"/>
                <a:ext cx="140" cy="232"/>
              </a:xfrm>
              <a:custGeom>
                <a:avLst/>
                <a:gdLst>
                  <a:gd name="G0" fmla="+- 21600 0 0"/>
                  <a:gd name="G1" fmla="+- 21558 0 0"/>
                  <a:gd name="G2" fmla="+- 21600 0 0"/>
                  <a:gd name="T0" fmla="*/ 12813 w 21600"/>
                  <a:gd name="T1" fmla="*/ 41290 h 41290"/>
                  <a:gd name="T2" fmla="*/ 20248 w 21600"/>
                  <a:gd name="T3" fmla="*/ 0 h 41290"/>
                  <a:gd name="T4" fmla="*/ 21600 w 21600"/>
                  <a:gd name="T5" fmla="*/ 21558 h 41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290" fill="none" extrusionOk="0">
                    <a:moveTo>
                      <a:pt x="12813" y="41289"/>
                    </a:moveTo>
                    <a:cubicBezTo>
                      <a:pt x="5020" y="37819"/>
                      <a:pt x="0" y="30088"/>
                      <a:pt x="0" y="21558"/>
                    </a:cubicBezTo>
                    <a:cubicBezTo>
                      <a:pt x="-1" y="10153"/>
                      <a:pt x="8865" y="714"/>
                      <a:pt x="20248" y="0"/>
                    </a:cubicBezTo>
                  </a:path>
                  <a:path w="21600" h="41290" stroke="0" extrusionOk="0">
                    <a:moveTo>
                      <a:pt x="12813" y="41289"/>
                    </a:moveTo>
                    <a:cubicBezTo>
                      <a:pt x="5020" y="37819"/>
                      <a:pt x="0" y="30088"/>
                      <a:pt x="0" y="21558"/>
                    </a:cubicBezTo>
                    <a:cubicBezTo>
                      <a:pt x="-1" y="10153"/>
                      <a:pt x="8865" y="714"/>
                      <a:pt x="20248" y="0"/>
                    </a:cubicBezTo>
                    <a:lnTo>
                      <a:pt x="21600" y="21558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华文细黑"/>
                </a:endParaRPr>
              </a:p>
            </p:txBody>
          </p:sp>
          <p:sp>
            <p:nvSpPr>
              <p:cNvPr id="140" name="Freeform 80"/>
              <p:cNvSpPr>
                <a:spLocks/>
              </p:cNvSpPr>
              <p:nvPr/>
            </p:nvSpPr>
            <p:spPr bwMode="auto">
              <a:xfrm>
                <a:off x="3443" y="3962"/>
                <a:ext cx="537" cy="141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00" y="49"/>
                  </a:cxn>
                  <a:cxn ang="0">
                    <a:pos x="184" y="28"/>
                  </a:cxn>
                  <a:cxn ang="0">
                    <a:pos x="100" y="0"/>
                  </a:cxn>
                  <a:cxn ang="0">
                    <a:pos x="0" y="10"/>
                  </a:cxn>
                </a:cxnLst>
                <a:rect l="0" t="0" r="r" b="b"/>
                <a:pathLst>
                  <a:path w="184" h="49">
                    <a:moveTo>
                      <a:pt x="0" y="10"/>
                    </a:moveTo>
                    <a:cubicBezTo>
                      <a:pt x="9" y="33"/>
                      <a:pt x="51" y="49"/>
                      <a:pt x="100" y="49"/>
                    </a:cubicBezTo>
                    <a:cubicBezTo>
                      <a:pt x="134" y="49"/>
                      <a:pt x="165" y="41"/>
                      <a:pt x="184" y="28"/>
                    </a:cubicBezTo>
                    <a:lnTo>
                      <a:pt x="100" y="0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华文细黑"/>
                </a:endParaRPr>
              </a:p>
            </p:txBody>
          </p:sp>
          <p:sp>
            <p:nvSpPr>
              <p:cNvPr id="141" name="Arc 81"/>
              <p:cNvSpPr>
                <a:spLocks/>
              </p:cNvSpPr>
              <p:nvPr/>
            </p:nvSpPr>
            <p:spPr bwMode="auto">
              <a:xfrm>
                <a:off x="3447" y="3962"/>
                <a:ext cx="532" cy="142"/>
              </a:xfrm>
              <a:custGeom>
                <a:avLst/>
                <a:gdLst>
                  <a:gd name="G0" fmla="+- 21144 0 0"/>
                  <a:gd name="G1" fmla="+- 0 0 0"/>
                  <a:gd name="G2" fmla="+- 21600 0 0"/>
                  <a:gd name="T0" fmla="*/ 38780 w 38780"/>
                  <a:gd name="T1" fmla="*/ 12472 h 21600"/>
                  <a:gd name="T2" fmla="*/ 0 w 38780"/>
                  <a:gd name="T3" fmla="*/ 4415 h 21600"/>
                  <a:gd name="T4" fmla="*/ 21144 w 3878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780" h="21600" fill="none" extrusionOk="0">
                    <a:moveTo>
                      <a:pt x="38779" y="12471"/>
                    </a:moveTo>
                    <a:cubicBezTo>
                      <a:pt x="34731" y="18196"/>
                      <a:pt x="28155" y="21599"/>
                      <a:pt x="21144" y="21600"/>
                    </a:cubicBezTo>
                    <a:cubicBezTo>
                      <a:pt x="10916" y="21600"/>
                      <a:pt x="2090" y="14426"/>
                      <a:pt x="0" y="4414"/>
                    </a:cubicBezTo>
                  </a:path>
                  <a:path w="38780" h="21600" stroke="0" extrusionOk="0">
                    <a:moveTo>
                      <a:pt x="38779" y="12471"/>
                    </a:moveTo>
                    <a:cubicBezTo>
                      <a:pt x="34731" y="18196"/>
                      <a:pt x="28155" y="21599"/>
                      <a:pt x="21144" y="21600"/>
                    </a:cubicBezTo>
                    <a:cubicBezTo>
                      <a:pt x="10916" y="21600"/>
                      <a:pt x="2090" y="14426"/>
                      <a:pt x="0" y="4414"/>
                    </a:cubicBezTo>
                    <a:lnTo>
                      <a:pt x="21144" y="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latin typeface="华文细黑"/>
                </a:endParaRPr>
              </a:p>
            </p:txBody>
          </p:sp>
        </p:grpSp>
      </p:grpSp>
      <p:sp>
        <p:nvSpPr>
          <p:cNvPr id="143" name="Rectangle 142"/>
          <p:cNvSpPr/>
          <p:nvPr/>
        </p:nvSpPr>
        <p:spPr>
          <a:xfrm>
            <a:off x="683568" y="1325667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Clr>
                <a:schemeClr val="tx1"/>
              </a:buClr>
            </a:pPr>
            <a:r>
              <a:rPr lang="zh-CN" altLang="en-US" sz="1400" dirty="0" smtClean="0">
                <a:latin typeface="华文细黑"/>
                <a:ea typeface="宋体" pitchFamily="2" charset="-122"/>
              </a:rPr>
              <a:t>动态性能</a:t>
            </a:r>
            <a:r>
              <a:rPr lang="zh-CN" altLang="en-US" sz="1400" dirty="0" smtClean="0">
                <a:latin typeface="华文细黑"/>
                <a:ea typeface="宋体" pitchFamily="2" charset="-122"/>
              </a:rPr>
              <a:t>扩展</a:t>
            </a:r>
            <a:r>
              <a:rPr lang="en-US" altLang="zh-CN" sz="1400" dirty="0" smtClean="0">
                <a:latin typeface="华文细黑"/>
                <a:ea typeface="宋体" pitchFamily="2" charset="-122"/>
              </a:rPr>
              <a:t>–</a:t>
            </a:r>
            <a:r>
              <a:rPr lang="zh-CN" altLang="en-US" sz="1400" dirty="0" smtClean="0">
                <a:latin typeface="华文细黑"/>
                <a:ea typeface="宋体" pitchFamily="2" charset="-122"/>
              </a:rPr>
              <a:t>并发</a:t>
            </a:r>
            <a:r>
              <a:rPr lang="en-US" altLang="zh-CN" sz="1400" dirty="0" err="1" smtClean="0">
                <a:latin typeface="华文细黑"/>
                <a:ea typeface="宋体" pitchFamily="2" charset="-122"/>
              </a:rPr>
              <a:t>VPN</a:t>
            </a:r>
            <a:r>
              <a:rPr lang="zh-CN" altLang="en-US" sz="1400" dirty="0" smtClean="0">
                <a:latin typeface="华文细黑"/>
                <a:ea typeface="宋体" pitchFamily="2" charset="-122"/>
              </a:rPr>
              <a:t>隧道数扩展，</a:t>
            </a:r>
            <a:r>
              <a:rPr lang="en-US" altLang="zh-CN" sz="1400" dirty="0" err="1" smtClean="0">
                <a:latin typeface="华文细黑"/>
                <a:ea typeface="宋体" pitchFamily="2" charset="-122"/>
              </a:rPr>
              <a:t>VPN</a:t>
            </a:r>
            <a:r>
              <a:rPr lang="zh-CN" altLang="en-US" sz="1400" dirty="0" smtClean="0">
                <a:latin typeface="华文细黑"/>
                <a:ea typeface="宋体" pitchFamily="2" charset="-122"/>
              </a:rPr>
              <a:t>加密解密吞吐扩展。</a:t>
            </a:r>
            <a:endParaRPr lang="en-US" altLang="zh-CN" sz="1400" dirty="0" smtClean="0">
              <a:latin typeface="华文细黑"/>
              <a:ea typeface="宋体" pitchFamily="2" charset="-122"/>
            </a:endParaRPr>
          </a:p>
          <a:p>
            <a:pPr marL="176213" indent="-176213">
              <a:buClr>
                <a:schemeClr val="tx1"/>
              </a:buClr>
            </a:pPr>
            <a:endParaRPr lang="en-US" altLang="zh-CN" sz="1400" dirty="0" smtClean="0">
              <a:latin typeface="华文细黑"/>
              <a:ea typeface="宋体" pitchFamily="2" charset="-122"/>
            </a:endParaRPr>
          </a:p>
          <a:p>
            <a:pPr marL="176213" indent="-176213">
              <a:buClr>
                <a:schemeClr val="tx1"/>
              </a:buClr>
            </a:pPr>
            <a:r>
              <a:rPr lang="zh-CN" altLang="en-US" sz="1400" dirty="0" smtClean="0">
                <a:latin typeface="华文细黑"/>
                <a:ea typeface="宋体" pitchFamily="2" charset="-122"/>
              </a:rPr>
              <a:t>动态无缝扩展</a:t>
            </a:r>
            <a:r>
              <a:rPr lang="en-US" altLang="zh-CN" sz="1400" dirty="0" smtClean="0">
                <a:latin typeface="华文细黑"/>
                <a:ea typeface="宋体" pitchFamily="2" charset="-122"/>
              </a:rPr>
              <a:t>–</a:t>
            </a:r>
            <a:r>
              <a:rPr lang="zh-CN" altLang="en-US" sz="1400" dirty="0" smtClean="0">
                <a:latin typeface="华文细黑"/>
                <a:ea typeface="宋体" pitchFamily="2" charset="-122"/>
              </a:rPr>
              <a:t>新建</a:t>
            </a:r>
            <a:r>
              <a:rPr lang="en-US" altLang="zh-CN" sz="1400" dirty="0" err="1" smtClean="0">
                <a:latin typeface="华文细黑"/>
                <a:ea typeface="宋体" pitchFamily="2" charset="-122"/>
              </a:rPr>
              <a:t>VPN</a:t>
            </a:r>
            <a:r>
              <a:rPr lang="zh-CN" altLang="en-US" sz="1400" dirty="0" smtClean="0">
                <a:latin typeface="华文细黑"/>
                <a:ea typeface="宋体" pitchFamily="2" charset="-122"/>
              </a:rPr>
              <a:t>网关无缝集成到已有</a:t>
            </a:r>
            <a:r>
              <a:rPr lang="en-US" altLang="zh-CN" sz="1400" dirty="0" err="1" smtClean="0">
                <a:latin typeface="华文细黑"/>
                <a:ea typeface="宋体" pitchFamily="2" charset="-122"/>
              </a:rPr>
              <a:t>VPN</a:t>
            </a:r>
            <a:r>
              <a:rPr lang="zh-CN" altLang="en-US" sz="1400" dirty="0" smtClean="0">
                <a:latin typeface="华文细黑"/>
                <a:ea typeface="宋体" pitchFamily="2" charset="-122"/>
              </a:rPr>
              <a:t>网关中。</a:t>
            </a:r>
            <a:endParaRPr lang="en-US" altLang="zh-CN" sz="1400" dirty="0" smtClean="0">
              <a:latin typeface="华文细黑"/>
              <a:ea typeface="宋体" pitchFamily="2" charset="-122"/>
            </a:endParaRPr>
          </a:p>
          <a:p>
            <a:pPr marL="176213" indent="-176213">
              <a:buClr>
                <a:schemeClr val="tx1"/>
              </a:buClr>
            </a:pPr>
            <a:endParaRPr lang="en-US" altLang="zh-CN" sz="1400" dirty="0" smtClean="0">
              <a:latin typeface="华文细黑"/>
              <a:ea typeface="宋体" pitchFamily="2" charset="-122"/>
            </a:endParaRPr>
          </a:p>
          <a:p>
            <a:pPr marL="176213" indent="-176213">
              <a:buClr>
                <a:schemeClr val="tx1"/>
              </a:buClr>
            </a:pPr>
            <a:r>
              <a:rPr lang="zh-CN" altLang="en-US" sz="1400" dirty="0" smtClean="0">
                <a:latin typeface="华文细黑"/>
                <a:ea typeface="宋体" pitchFamily="2" charset="-122"/>
              </a:rPr>
              <a:t>动态负载均衡</a:t>
            </a:r>
            <a:r>
              <a:rPr lang="en-US" altLang="zh-CN" sz="1400" dirty="0" smtClean="0">
                <a:latin typeface="华文细黑"/>
                <a:ea typeface="宋体" pitchFamily="2" charset="-122"/>
              </a:rPr>
              <a:t>–</a:t>
            </a:r>
            <a:r>
              <a:rPr lang="zh-CN" altLang="en-US" sz="1400" dirty="0" smtClean="0">
                <a:latin typeface="华文细黑"/>
                <a:ea typeface="宋体" pitchFamily="2" charset="-122"/>
              </a:rPr>
              <a:t>保证设备利用率合理，健康状态实时跟踪。</a:t>
            </a:r>
          </a:p>
          <a:p>
            <a:pPr marL="176213" indent="-176213">
              <a:buClr>
                <a:schemeClr val="tx1"/>
              </a:buClr>
            </a:pPr>
            <a:endParaRPr lang="en-US" altLang="zh-CN" sz="1400" dirty="0" smtClean="0">
              <a:latin typeface="华文细黑"/>
              <a:ea typeface="宋体" pitchFamily="2" charset="-122"/>
            </a:endParaRPr>
          </a:p>
          <a:p>
            <a:pPr marL="176213" indent="-176213">
              <a:buClr>
                <a:schemeClr val="tx1"/>
              </a:buClr>
            </a:pPr>
            <a:r>
              <a:rPr lang="zh-CN" altLang="en-US" sz="1400" dirty="0" smtClean="0">
                <a:latin typeface="华文细黑"/>
                <a:ea typeface="宋体" pitchFamily="2" charset="-122"/>
              </a:rPr>
              <a:t>动态接管</a:t>
            </a:r>
            <a:r>
              <a:rPr lang="en-US" altLang="zh-CN" sz="1400" dirty="0" smtClean="0">
                <a:latin typeface="华文细黑"/>
                <a:ea typeface="宋体" pitchFamily="2" charset="-122"/>
              </a:rPr>
              <a:t>–</a:t>
            </a:r>
            <a:r>
              <a:rPr lang="zh-CN" altLang="en-US" sz="1400" dirty="0" smtClean="0">
                <a:latin typeface="华文细黑"/>
                <a:ea typeface="宋体" pitchFamily="2" charset="-122"/>
              </a:rPr>
              <a:t>提供高可用性 。</a:t>
            </a:r>
            <a:endParaRPr lang="en-US" altLang="zh-CN" sz="1400" dirty="0" smtClean="0">
              <a:latin typeface="华文细黑"/>
              <a:ea typeface="宋体" pitchFamily="2" charset="-122"/>
            </a:endParaRPr>
          </a:p>
          <a:p>
            <a:pPr marL="176213" indent="-176213">
              <a:buClr>
                <a:schemeClr val="tx1"/>
              </a:buClr>
            </a:pPr>
            <a:endParaRPr lang="en-US" altLang="zh-CN" sz="1400" dirty="0" smtClean="0">
              <a:latin typeface="华文细黑"/>
              <a:ea typeface="宋体" pitchFamily="2" charset="-122"/>
            </a:endParaRPr>
          </a:p>
          <a:p>
            <a:pPr marL="176213" indent="-176213">
              <a:buClr>
                <a:schemeClr val="tx1"/>
              </a:buClr>
            </a:pPr>
            <a:r>
              <a:rPr lang="zh-CN" altLang="en-US" sz="1400" dirty="0" smtClean="0">
                <a:latin typeface="华文细黑"/>
                <a:ea typeface="宋体" pitchFamily="2" charset="-122"/>
              </a:rPr>
              <a:t>保护投资</a:t>
            </a:r>
            <a:r>
              <a:rPr lang="en-US" altLang="zh-CN" sz="1400" dirty="0" smtClean="0">
                <a:latin typeface="华文细黑"/>
                <a:ea typeface="宋体" pitchFamily="2" charset="-122"/>
              </a:rPr>
              <a:t>/</a:t>
            </a:r>
            <a:r>
              <a:rPr lang="zh-CN" altLang="en-US" sz="1400" dirty="0" smtClean="0">
                <a:latin typeface="华文细黑"/>
                <a:ea typeface="宋体" pitchFamily="2" charset="-122"/>
              </a:rPr>
              <a:t>高兼容性 </a:t>
            </a:r>
            <a:r>
              <a:rPr lang="en-US" altLang="zh-CN" sz="1400" dirty="0" smtClean="0">
                <a:latin typeface="华文细黑"/>
                <a:ea typeface="宋体" pitchFamily="2" charset="-122"/>
              </a:rPr>
              <a:t>–</a:t>
            </a:r>
            <a:r>
              <a:rPr lang="zh-CN" altLang="en-US" sz="1400" dirty="0" smtClean="0">
                <a:latin typeface="华文细黑"/>
                <a:ea typeface="宋体" pitchFamily="2" charset="-122"/>
              </a:rPr>
              <a:t> 要求集群内设备型号允许混杂。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755576" y="908720"/>
            <a:ext cx="1872208" cy="288032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VPN</a:t>
            </a:r>
            <a:r>
              <a:rPr lang="zh-CN" altLang="en-US" sz="1400" dirty="0" smtClean="0"/>
              <a:t>集群技术特点</a:t>
            </a:r>
            <a:endParaRPr lang="en-US" sz="1400" dirty="0"/>
          </a:p>
        </p:txBody>
      </p:sp>
      <p:sp>
        <p:nvSpPr>
          <p:cNvPr id="145" name="Rectangle 144"/>
          <p:cNvSpPr/>
          <p:nvPr/>
        </p:nvSpPr>
        <p:spPr>
          <a:xfrm>
            <a:off x="755576" y="6361583"/>
            <a:ext cx="8388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多虚一，动态扩展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Cloud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DC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VPN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处理能力，性能按需扩展。保护投资。</a:t>
            </a:r>
          </a:p>
        </p:txBody>
      </p:sp>
      <p:cxnSp>
        <p:nvCxnSpPr>
          <p:cNvPr id="147" name="Straight Connector 146"/>
          <p:cNvCxnSpPr/>
          <p:nvPr/>
        </p:nvCxnSpPr>
        <p:spPr>
          <a:xfrm>
            <a:off x="827584" y="3429000"/>
            <a:ext cx="802838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509836" y="4437112"/>
            <a:ext cx="5112568" cy="1944216"/>
          </a:xfrm>
          <a:prstGeom prst="roundRect">
            <a:avLst/>
          </a:prstGeom>
          <a:ln>
            <a:solidFill>
              <a:srgbClr val="EAEAEA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</a:rPr>
              <a:t>云中心</a:t>
            </a:r>
            <a:r>
              <a:rPr lang="en-US" altLang="zh-CN" sz="3600" dirty="0" err="1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</a:rPr>
              <a:t>VPN</a:t>
            </a:r>
            <a:r>
              <a:rPr lang="zh-CN" altLang="en-US" sz="36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</a:rPr>
              <a:t>特点 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-</a:t>
            </a:r>
            <a:r>
              <a:rPr lang="zh-CN" altLang="en-US" sz="36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一虚多技术</a:t>
            </a:r>
            <a:endParaRPr lang="en-US" sz="3600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9552" y="1294160"/>
            <a:ext cx="5040560" cy="2736304"/>
          </a:xfrm>
          <a:prstGeom prst="roundRect">
            <a:avLst/>
          </a:prstGeom>
          <a:ln>
            <a:solidFill>
              <a:srgbClr val="EAEAEA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43363" y="1124744"/>
            <a:ext cx="1264541" cy="36933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Vlan</a:t>
            </a:r>
            <a:r>
              <a:rPr lang="en-US" sz="1400" dirty="0" smtClean="0"/>
              <a:t> Mapping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79712" y="1798216"/>
            <a:ext cx="864096" cy="2160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736552" y="1654201"/>
            <a:ext cx="2130442" cy="936103"/>
          </a:xfrm>
          <a:prstGeom prst="roundRect">
            <a:avLst/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61469" y="3263776"/>
            <a:ext cx="3160722" cy="576064"/>
          </a:xfrm>
          <a:prstGeom prst="roundRect">
            <a:avLst/>
          </a:prstGeom>
          <a:solidFill>
            <a:srgbClr val="EAEAEA"/>
          </a:solidFill>
          <a:ln>
            <a:solidFill>
              <a:schemeClr val="bg1"/>
            </a:solidFill>
            <a:prstDash val="dash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900" dirty="0" err="1" smtClean="0">
              <a:solidFill>
                <a:schemeClr val="l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472412" y="3363170"/>
            <a:ext cx="670348" cy="379262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VRFA</a:t>
            </a:r>
            <a:endParaRPr lang="en-US" sz="1100" dirty="0" smtClean="0"/>
          </a:p>
        </p:txBody>
      </p:sp>
      <p:sp>
        <p:nvSpPr>
          <p:cNvPr id="11" name="Oval 10"/>
          <p:cNvSpPr/>
          <p:nvPr/>
        </p:nvSpPr>
        <p:spPr>
          <a:xfrm>
            <a:off x="3432532" y="3347930"/>
            <a:ext cx="670348" cy="394502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VRFB</a:t>
            </a:r>
            <a:endParaRPr lang="en-US" sz="1100" dirty="0" smtClean="0"/>
          </a:p>
        </p:txBody>
      </p:sp>
      <p:sp>
        <p:nvSpPr>
          <p:cNvPr id="12" name="Oval 11"/>
          <p:cNvSpPr/>
          <p:nvPr/>
        </p:nvSpPr>
        <p:spPr>
          <a:xfrm>
            <a:off x="4319477" y="3347930"/>
            <a:ext cx="670348" cy="39450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VRFC</a:t>
            </a:r>
            <a:endParaRPr lang="en-US" sz="1100" dirty="0" smtClean="0"/>
          </a:p>
        </p:txBody>
      </p:sp>
      <p:cxnSp>
        <p:nvCxnSpPr>
          <p:cNvPr id="13" name="Elbow Connector 12"/>
          <p:cNvCxnSpPr>
            <a:endCxn id="10" idx="0"/>
          </p:cNvCxnSpPr>
          <p:nvPr/>
        </p:nvCxnSpPr>
        <p:spPr>
          <a:xfrm rot="5400000">
            <a:off x="2655289" y="2814611"/>
            <a:ext cx="700856" cy="396262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11" idx="0"/>
          </p:cNvCxnSpPr>
          <p:nvPr/>
        </p:nvCxnSpPr>
        <p:spPr>
          <a:xfrm rot="5400000">
            <a:off x="3238358" y="2786059"/>
            <a:ext cx="1091219" cy="3252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12" idx="0"/>
          </p:cNvCxnSpPr>
          <p:nvPr/>
        </p:nvCxnSpPr>
        <p:spPr>
          <a:xfrm rot="16200000" flipH="1">
            <a:off x="4012171" y="2705450"/>
            <a:ext cx="995822" cy="28913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49270" y="2734320"/>
            <a:ext cx="338554" cy="433773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tx1"/>
                </a:solidFill>
              </a:rPr>
              <a:t>Vlan</a:t>
            </a:r>
            <a:r>
              <a:rPr lang="en-US" altLang="zh-CN" sz="1000" dirty="0" smtClean="0">
                <a:solidFill>
                  <a:schemeClr val="tx1"/>
                </a:solidFill>
              </a:rPr>
              <a:t>-A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7382" y="2762925"/>
            <a:ext cx="338554" cy="430567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tx1"/>
                </a:solidFill>
              </a:rPr>
              <a:t>Vlan</a:t>
            </a:r>
            <a:r>
              <a:rPr lang="en-US" altLang="zh-CN" sz="1000" dirty="0" smtClean="0">
                <a:solidFill>
                  <a:schemeClr val="tx1"/>
                </a:solidFill>
              </a:rPr>
              <a:t>-B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7984" y="2754910"/>
            <a:ext cx="338554" cy="42896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en-US" altLang="zh-CN" sz="1000" dirty="0" err="1" smtClean="0">
                <a:solidFill>
                  <a:schemeClr val="tx1"/>
                </a:solidFill>
              </a:rPr>
              <a:t>Vlan</a:t>
            </a:r>
            <a:r>
              <a:rPr lang="en-US" altLang="zh-CN" sz="1000" dirty="0" smtClean="0">
                <a:solidFill>
                  <a:schemeClr val="tx1"/>
                </a:solidFill>
              </a:rPr>
              <a:t>-C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79712" y="1777008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Outside IF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136889" y="2626476"/>
            <a:ext cx="1247774" cy="1365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015592" y="1941993"/>
            <a:ext cx="602223" cy="264909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G-A</a:t>
            </a:r>
          </a:p>
        </p:txBody>
      </p:sp>
      <p:sp>
        <p:nvSpPr>
          <p:cNvPr id="22" name="Oval 21"/>
          <p:cNvSpPr/>
          <p:nvPr/>
        </p:nvSpPr>
        <p:spPr>
          <a:xfrm>
            <a:off x="3468248" y="1930617"/>
            <a:ext cx="602223" cy="264909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G-B</a:t>
            </a:r>
          </a:p>
        </p:txBody>
      </p:sp>
      <p:sp>
        <p:nvSpPr>
          <p:cNvPr id="23" name="Oval 22"/>
          <p:cNvSpPr/>
          <p:nvPr/>
        </p:nvSpPr>
        <p:spPr>
          <a:xfrm>
            <a:off x="4000520" y="1944265"/>
            <a:ext cx="602223" cy="264909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G-C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20486" y="2241297"/>
            <a:ext cx="998991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Inside </a:t>
            </a:r>
            <a:r>
              <a:rPr lang="en-US" sz="1200" b="1" dirty="0" err="1" smtClean="0">
                <a:solidFill>
                  <a:srgbClr val="000000"/>
                </a:solidFill>
              </a:rPr>
              <a:t>Vlan</a:t>
            </a:r>
            <a:endParaRPr lang="en-US" sz="1200" b="1" dirty="0" smtClean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3848" y="1654200"/>
            <a:ext cx="119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err="1" smtClean="0"/>
              <a:t>VPN</a:t>
            </a:r>
            <a:r>
              <a:rPr lang="zh-CN" altLang="en-US" sz="1400" b="1" dirty="0" smtClean="0"/>
              <a:t> </a:t>
            </a:r>
            <a:r>
              <a:rPr lang="en-US" altLang="zh-CN" sz="1400" b="1" dirty="0" smtClean="0"/>
              <a:t>Gateway</a:t>
            </a:r>
          </a:p>
        </p:txBody>
      </p:sp>
      <p:sp>
        <p:nvSpPr>
          <p:cNvPr id="26" name="Freeform 25"/>
          <p:cNvSpPr/>
          <p:nvPr/>
        </p:nvSpPr>
        <p:spPr>
          <a:xfrm>
            <a:off x="812924" y="1795016"/>
            <a:ext cx="2408767" cy="1600200"/>
          </a:xfrm>
          <a:custGeom>
            <a:avLst/>
            <a:gdLst>
              <a:gd name="connsiteX0" fmla="*/ 0 w 2408767"/>
              <a:gd name="connsiteY0" fmla="*/ 0 h 1600200"/>
              <a:gd name="connsiteX1" fmla="*/ 1079500 w 2408767"/>
              <a:gd name="connsiteY1" fmla="*/ 101600 h 1600200"/>
              <a:gd name="connsiteX2" fmla="*/ 1993900 w 2408767"/>
              <a:gd name="connsiteY2" fmla="*/ 50800 h 1600200"/>
              <a:gd name="connsiteX3" fmla="*/ 2311400 w 2408767"/>
              <a:gd name="connsiteY3" fmla="*/ 177800 h 1600200"/>
              <a:gd name="connsiteX4" fmla="*/ 2374900 w 2408767"/>
              <a:gd name="connsiteY4" fmla="*/ 825500 h 1600200"/>
              <a:gd name="connsiteX5" fmla="*/ 2108200 w 2408767"/>
              <a:gd name="connsiteY5" fmla="*/ 1092200 h 1600200"/>
              <a:gd name="connsiteX6" fmla="*/ 2095500 w 2408767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8767" h="1600200">
                <a:moveTo>
                  <a:pt x="0" y="0"/>
                </a:moveTo>
                <a:cubicBezTo>
                  <a:pt x="373591" y="46566"/>
                  <a:pt x="747183" y="93133"/>
                  <a:pt x="1079500" y="101600"/>
                </a:cubicBezTo>
                <a:cubicBezTo>
                  <a:pt x="1411817" y="110067"/>
                  <a:pt x="1788583" y="38100"/>
                  <a:pt x="1993900" y="50800"/>
                </a:cubicBezTo>
                <a:cubicBezTo>
                  <a:pt x="2199217" y="63500"/>
                  <a:pt x="2247900" y="48683"/>
                  <a:pt x="2311400" y="177800"/>
                </a:cubicBezTo>
                <a:cubicBezTo>
                  <a:pt x="2374900" y="306917"/>
                  <a:pt x="2408767" y="673100"/>
                  <a:pt x="2374900" y="825500"/>
                </a:cubicBezTo>
                <a:cubicBezTo>
                  <a:pt x="2341033" y="977900"/>
                  <a:pt x="2154767" y="963083"/>
                  <a:pt x="2108200" y="1092200"/>
                </a:cubicBezTo>
                <a:cubicBezTo>
                  <a:pt x="2061633" y="1221317"/>
                  <a:pt x="2078566" y="1410758"/>
                  <a:pt x="2095500" y="16002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Terminator 26"/>
          <p:cNvSpPr/>
          <p:nvPr/>
        </p:nvSpPr>
        <p:spPr>
          <a:xfrm>
            <a:off x="755576" y="1654200"/>
            <a:ext cx="720080" cy="216024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Tunnel A</a:t>
            </a:r>
            <a:endParaRPr lang="en-US" sz="1000" dirty="0"/>
          </a:p>
        </p:txBody>
      </p:sp>
      <p:sp>
        <p:nvSpPr>
          <p:cNvPr id="28" name="Flowchart: Terminator 27"/>
          <p:cNvSpPr/>
          <p:nvPr/>
        </p:nvSpPr>
        <p:spPr>
          <a:xfrm>
            <a:off x="755576" y="1942232"/>
            <a:ext cx="720080" cy="21602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Tunnel B</a:t>
            </a:r>
            <a:endParaRPr lang="en-US" sz="10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755576" y="2230264"/>
            <a:ext cx="720080" cy="216024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Tunnel C</a:t>
            </a:r>
            <a:endParaRPr lang="en-US" sz="1000" dirty="0"/>
          </a:p>
        </p:txBody>
      </p:sp>
      <p:sp>
        <p:nvSpPr>
          <p:cNvPr id="30" name="Freeform 29"/>
          <p:cNvSpPr/>
          <p:nvPr/>
        </p:nvSpPr>
        <p:spPr>
          <a:xfrm>
            <a:off x="1460624" y="1881799"/>
            <a:ext cx="2482850" cy="1526117"/>
          </a:xfrm>
          <a:custGeom>
            <a:avLst/>
            <a:gdLst>
              <a:gd name="connsiteX0" fmla="*/ 0 w 2482850"/>
              <a:gd name="connsiteY0" fmla="*/ 154517 h 1526117"/>
              <a:gd name="connsiteX1" fmla="*/ 533400 w 2482850"/>
              <a:gd name="connsiteY1" fmla="*/ 103717 h 1526117"/>
              <a:gd name="connsiteX2" fmla="*/ 2095500 w 2482850"/>
              <a:gd name="connsiteY2" fmla="*/ 14817 h 1526117"/>
              <a:gd name="connsiteX3" fmla="*/ 2247900 w 2482850"/>
              <a:gd name="connsiteY3" fmla="*/ 192617 h 1526117"/>
              <a:gd name="connsiteX4" fmla="*/ 1968500 w 2482850"/>
              <a:gd name="connsiteY4" fmla="*/ 357717 h 1526117"/>
              <a:gd name="connsiteX5" fmla="*/ 1993900 w 2482850"/>
              <a:gd name="connsiteY5" fmla="*/ 840317 h 1526117"/>
              <a:gd name="connsiteX6" fmla="*/ 2413000 w 2482850"/>
              <a:gd name="connsiteY6" fmla="*/ 878417 h 1526117"/>
              <a:gd name="connsiteX7" fmla="*/ 2413000 w 2482850"/>
              <a:gd name="connsiteY7" fmla="*/ 1526117 h 152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2850" h="1526117">
                <a:moveTo>
                  <a:pt x="0" y="154517"/>
                </a:moveTo>
                <a:cubicBezTo>
                  <a:pt x="92075" y="140758"/>
                  <a:pt x="533400" y="103717"/>
                  <a:pt x="533400" y="103717"/>
                </a:cubicBezTo>
                <a:cubicBezTo>
                  <a:pt x="882650" y="80434"/>
                  <a:pt x="1809750" y="0"/>
                  <a:pt x="2095500" y="14817"/>
                </a:cubicBezTo>
                <a:cubicBezTo>
                  <a:pt x="2381250" y="29634"/>
                  <a:pt x="2269067" y="135467"/>
                  <a:pt x="2247900" y="192617"/>
                </a:cubicBezTo>
                <a:cubicBezTo>
                  <a:pt x="2226733" y="249767"/>
                  <a:pt x="2010833" y="249767"/>
                  <a:pt x="1968500" y="357717"/>
                </a:cubicBezTo>
                <a:cubicBezTo>
                  <a:pt x="1926167" y="465667"/>
                  <a:pt x="1919817" y="753534"/>
                  <a:pt x="1993900" y="840317"/>
                </a:cubicBezTo>
                <a:cubicBezTo>
                  <a:pt x="2067983" y="927100"/>
                  <a:pt x="2343150" y="764117"/>
                  <a:pt x="2413000" y="878417"/>
                </a:cubicBezTo>
                <a:cubicBezTo>
                  <a:pt x="2482850" y="992717"/>
                  <a:pt x="2447925" y="1259417"/>
                  <a:pt x="2413000" y="1526117"/>
                </a:cubicBezTo>
              </a:path>
            </a:pathLst>
          </a:cu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460624" y="1858516"/>
            <a:ext cx="3175000" cy="1536700"/>
          </a:xfrm>
          <a:custGeom>
            <a:avLst/>
            <a:gdLst>
              <a:gd name="connsiteX0" fmla="*/ 0 w 3175000"/>
              <a:gd name="connsiteY0" fmla="*/ 457200 h 1536700"/>
              <a:gd name="connsiteX1" fmla="*/ 660400 w 3175000"/>
              <a:gd name="connsiteY1" fmla="*/ 127000 h 1536700"/>
              <a:gd name="connsiteX2" fmla="*/ 1358900 w 3175000"/>
              <a:gd name="connsiteY2" fmla="*/ 152400 h 1536700"/>
              <a:gd name="connsiteX3" fmla="*/ 2882900 w 3175000"/>
              <a:gd name="connsiteY3" fmla="*/ 38100 h 1536700"/>
              <a:gd name="connsiteX4" fmla="*/ 2895600 w 3175000"/>
              <a:gd name="connsiteY4" fmla="*/ 381000 h 1536700"/>
              <a:gd name="connsiteX5" fmla="*/ 2806700 w 3175000"/>
              <a:gd name="connsiteY5" fmla="*/ 660400 h 1536700"/>
              <a:gd name="connsiteX6" fmla="*/ 2959100 w 3175000"/>
              <a:gd name="connsiteY6" fmla="*/ 1104900 h 1536700"/>
              <a:gd name="connsiteX7" fmla="*/ 3175000 w 3175000"/>
              <a:gd name="connsiteY7" fmla="*/ 153670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5000" h="1536700">
                <a:moveTo>
                  <a:pt x="0" y="457200"/>
                </a:moveTo>
                <a:cubicBezTo>
                  <a:pt x="216958" y="317500"/>
                  <a:pt x="433917" y="177800"/>
                  <a:pt x="660400" y="127000"/>
                </a:cubicBezTo>
                <a:cubicBezTo>
                  <a:pt x="886883" y="76200"/>
                  <a:pt x="988483" y="167217"/>
                  <a:pt x="1358900" y="152400"/>
                </a:cubicBezTo>
                <a:cubicBezTo>
                  <a:pt x="1729317" y="137583"/>
                  <a:pt x="2626783" y="0"/>
                  <a:pt x="2882900" y="38100"/>
                </a:cubicBezTo>
                <a:cubicBezTo>
                  <a:pt x="3139017" y="76200"/>
                  <a:pt x="2908300" y="277283"/>
                  <a:pt x="2895600" y="381000"/>
                </a:cubicBezTo>
                <a:cubicBezTo>
                  <a:pt x="2882900" y="484717"/>
                  <a:pt x="2796117" y="539750"/>
                  <a:pt x="2806700" y="660400"/>
                </a:cubicBezTo>
                <a:cubicBezTo>
                  <a:pt x="2817283" y="781050"/>
                  <a:pt x="2897717" y="958850"/>
                  <a:pt x="2959100" y="1104900"/>
                </a:cubicBezTo>
                <a:cubicBezTo>
                  <a:pt x="3020483" y="1250950"/>
                  <a:pt x="3097741" y="1393825"/>
                  <a:pt x="3175000" y="1536700"/>
                </a:cubicBezTo>
              </a:path>
            </a:pathLst>
          </a:custGeom>
          <a:ln>
            <a:solidFill>
              <a:srgbClr val="19E3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796136" y="1628800"/>
            <a:ext cx="3168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租户内内部地址规划独立。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228600" indent="-228600">
              <a:buFontTx/>
              <a:buAutoNum type="arabicPeriod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租户</a:t>
            </a:r>
            <a:r>
              <a:rPr lang="en-US" altLang="zh-CN" sz="1200" dirty="0" err="1" smtClean="0"/>
              <a:t>VPN</a:t>
            </a:r>
            <a:r>
              <a:rPr lang="zh-CN" altLang="en-US" sz="1200" dirty="0" smtClean="0"/>
              <a:t>会话 与</a:t>
            </a:r>
            <a:r>
              <a:rPr lang="en-US" altLang="zh-CN" sz="1200" dirty="0" err="1" smtClean="0"/>
              <a:t>VLAN</a:t>
            </a:r>
            <a:r>
              <a:rPr lang="zh-CN" altLang="en-US" sz="1200" dirty="0" smtClean="0"/>
              <a:t>绑定。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所有租户单公网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接入。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每租户有独立的定制界面。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每租户有独立的认证服务器组。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每租户有独立访问 控制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. </a:t>
            </a:r>
          </a:p>
          <a:p>
            <a:pPr marL="228600" indent="-228600">
              <a:buAutoNum type="arabicPeriod"/>
            </a:pPr>
            <a:r>
              <a:rPr lang="zh-CN" altLang="en-US" sz="1200" dirty="0" smtClean="0"/>
              <a:t>设备支持租户数较多，租户数</a:t>
            </a:r>
            <a:r>
              <a:rPr lang="en-US" altLang="zh-CN" sz="1200" dirty="0" smtClean="0"/>
              <a:t>=</a:t>
            </a:r>
            <a:r>
              <a:rPr lang="en-US" altLang="zh-CN" sz="1200" dirty="0" err="1" smtClean="0"/>
              <a:t>VLAN</a:t>
            </a:r>
            <a:r>
              <a:rPr lang="zh-CN" altLang="en-US" sz="1200" dirty="0" smtClean="0"/>
              <a:t>数。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性能要求低。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/>
              <a:t>免</a:t>
            </a:r>
            <a:r>
              <a:rPr lang="en-US" altLang="zh-CN" sz="1200" dirty="0" smtClean="0"/>
              <a:t>License</a:t>
            </a:r>
            <a:r>
              <a:rPr lang="zh-CN" altLang="en-US" sz="1200" dirty="0" smtClean="0"/>
              <a:t>，经济。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868144" y="1268761"/>
            <a:ext cx="1872208" cy="288032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VLAN</a:t>
            </a:r>
            <a:r>
              <a:rPr lang="zh-CN" altLang="en-US" sz="1400" dirty="0" smtClean="0"/>
              <a:t>镜像技术特点</a:t>
            </a:r>
            <a:endParaRPr lang="en-US" sz="14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5796136" y="4581128"/>
            <a:ext cx="28803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zh-CN" altLang="en-US" sz="1200" dirty="0" smtClean="0"/>
              <a:t>每租户独立管理。</a:t>
            </a:r>
            <a:endParaRPr lang="en-US" altLang="zh-CN" sz="1200" dirty="0" smtClean="0"/>
          </a:p>
          <a:p>
            <a:pPr marL="228600" indent="-228600">
              <a:buAutoNum type="arabicPeriod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租户内内部地址规划独立。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每租户有独立的公网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接入。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每租户有独立的定制界面。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每租户有独立的认证服务器组。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每租户有独立访问 控制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. </a:t>
            </a:r>
          </a:p>
          <a:p>
            <a:pPr marL="228600" indent="-228600">
              <a:buAutoNum type="arabicPeriod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租户数支持有限。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性能要求相对较高。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228600" indent="-228600">
              <a:buAutoNum type="arabicPeriod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需要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License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868144" y="4221089"/>
            <a:ext cx="2016224" cy="288032"/>
          </a:xfrm>
          <a:prstGeom prst="round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虚拟站点</a:t>
            </a:r>
            <a:r>
              <a:rPr lang="en-US" altLang="zh-CN" sz="1400" dirty="0" smtClean="0"/>
              <a:t>=</a:t>
            </a:r>
            <a:r>
              <a:rPr lang="zh-CN" altLang="en-US" sz="1400" dirty="0" smtClean="0"/>
              <a:t>技术特点</a:t>
            </a:r>
            <a:endParaRPr lang="en-US" sz="1400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1517948" y="5373216"/>
            <a:ext cx="108012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VContext</a:t>
            </a:r>
            <a:r>
              <a:rPr lang="en-US" sz="1400" dirty="0" smtClean="0"/>
              <a:t>-A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310036" y="4221088"/>
            <a:ext cx="1584176" cy="36004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lt1"/>
                </a:solidFill>
              </a:rPr>
              <a:t>Virtual Portal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788692" y="5373216"/>
            <a:ext cx="108012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VContext</a:t>
            </a:r>
            <a:r>
              <a:rPr lang="en-US" sz="1400" dirty="0" smtClean="0"/>
              <a:t>-B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038228" y="5373216"/>
            <a:ext cx="1080120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VContext</a:t>
            </a:r>
            <a:r>
              <a:rPr lang="en-US" sz="1400" dirty="0" smtClean="0"/>
              <a:t>-C</a:t>
            </a:r>
          </a:p>
        </p:txBody>
      </p:sp>
      <p:sp>
        <p:nvSpPr>
          <p:cNvPr id="46" name="Rounded Rectangle 45"/>
          <p:cNvSpPr/>
          <p:nvPr/>
        </p:nvSpPr>
        <p:spPr>
          <a:xfrm rot="5400000">
            <a:off x="1697968" y="4905164"/>
            <a:ext cx="648072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Outside IF=A</a:t>
            </a:r>
          </a:p>
        </p:txBody>
      </p:sp>
      <p:sp>
        <p:nvSpPr>
          <p:cNvPr id="47" name="Rounded Rectangle 46"/>
          <p:cNvSpPr/>
          <p:nvPr/>
        </p:nvSpPr>
        <p:spPr>
          <a:xfrm rot="5400000">
            <a:off x="2994112" y="4913672"/>
            <a:ext cx="648072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Outside IF=B</a:t>
            </a:r>
          </a:p>
        </p:txBody>
      </p:sp>
      <p:sp>
        <p:nvSpPr>
          <p:cNvPr id="48" name="Rounded Rectangle 47"/>
          <p:cNvSpPr/>
          <p:nvPr/>
        </p:nvSpPr>
        <p:spPr>
          <a:xfrm rot="5400000">
            <a:off x="4290256" y="4926372"/>
            <a:ext cx="648072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dk1"/>
                </a:solidFill>
              </a:rPr>
              <a:t>Outside IF=C</a:t>
            </a:r>
          </a:p>
        </p:txBody>
      </p:sp>
      <p:sp>
        <p:nvSpPr>
          <p:cNvPr id="49" name="Rounded Rectangle 48"/>
          <p:cNvSpPr/>
          <p:nvPr/>
        </p:nvSpPr>
        <p:spPr>
          <a:xfrm rot="5400000">
            <a:off x="1733972" y="5877272"/>
            <a:ext cx="576064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Inside </a:t>
            </a:r>
          </a:p>
          <a:p>
            <a:pPr algn="ctr"/>
            <a:r>
              <a:rPr lang="en-US" sz="1000" dirty="0" smtClean="0"/>
              <a:t>IF=A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 rot="5400000">
            <a:off x="3030116" y="5877272"/>
            <a:ext cx="576064" cy="288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Inside </a:t>
            </a:r>
          </a:p>
          <a:p>
            <a:pPr algn="ctr"/>
            <a:r>
              <a:rPr lang="en-US" sz="1000" dirty="0" smtClean="0"/>
              <a:t>IF=A</a:t>
            </a:r>
            <a:endParaRPr lang="en-US" sz="1000" dirty="0"/>
          </a:p>
        </p:txBody>
      </p:sp>
      <p:sp>
        <p:nvSpPr>
          <p:cNvPr id="52" name="Rounded Rectangle 51"/>
          <p:cNvSpPr/>
          <p:nvPr/>
        </p:nvSpPr>
        <p:spPr>
          <a:xfrm rot="5400000">
            <a:off x="4326260" y="5877272"/>
            <a:ext cx="576064" cy="2880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Inside </a:t>
            </a:r>
          </a:p>
          <a:p>
            <a:pPr algn="ctr"/>
            <a:r>
              <a:rPr lang="en-US" sz="1000" dirty="0" smtClean="0"/>
              <a:t>IF=A</a:t>
            </a:r>
            <a:endParaRPr lang="en-US" sz="1000" dirty="0"/>
          </a:p>
        </p:txBody>
      </p:sp>
      <p:sp>
        <p:nvSpPr>
          <p:cNvPr id="53" name="Flowchart: Terminator 52"/>
          <p:cNvSpPr/>
          <p:nvPr/>
        </p:nvSpPr>
        <p:spPr>
          <a:xfrm>
            <a:off x="1589956" y="5267300"/>
            <a:ext cx="3384376" cy="216024"/>
          </a:xfrm>
          <a:prstGeom prst="flowChartTerminator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Share Interface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Flowchart: Terminator 54"/>
          <p:cNvSpPr/>
          <p:nvPr/>
        </p:nvSpPr>
        <p:spPr>
          <a:xfrm>
            <a:off x="869876" y="4437112"/>
            <a:ext cx="720080" cy="216024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Tunnel A</a:t>
            </a:r>
            <a:endParaRPr lang="en-US" sz="1000" dirty="0"/>
          </a:p>
        </p:txBody>
      </p:sp>
      <p:sp>
        <p:nvSpPr>
          <p:cNvPr id="56" name="Flowchart: Terminator 55"/>
          <p:cNvSpPr/>
          <p:nvPr/>
        </p:nvSpPr>
        <p:spPr>
          <a:xfrm>
            <a:off x="869876" y="4725144"/>
            <a:ext cx="720080" cy="216024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Tunnel B</a:t>
            </a:r>
            <a:endParaRPr lang="en-US" sz="1000" dirty="0"/>
          </a:p>
        </p:txBody>
      </p:sp>
      <p:sp>
        <p:nvSpPr>
          <p:cNvPr id="57" name="Flowchart: Terminator 56"/>
          <p:cNvSpPr/>
          <p:nvPr/>
        </p:nvSpPr>
        <p:spPr>
          <a:xfrm>
            <a:off x="869876" y="5013176"/>
            <a:ext cx="720080" cy="216024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Tunnel C</a:t>
            </a:r>
            <a:endParaRPr lang="en-US" sz="1000" dirty="0"/>
          </a:p>
        </p:txBody>
      </p:sp>
      <p:sp>
        <p:nvSpPr>
          <p:cNvPr id="58" name="Freeform 57"/>
          <p:cNvSpPr/>
          <p:nvPr/>
        </p:nvSpPr>
        <p:spPr>
          <a:xfrm>
            <a:off x="1549400" y="4572000"/>
            <a:ext cx="452967" cy="215900"/>
          </a:xfrm>
          <a:custGeom>
            <a:avLst/>
            <a:gdLst>
              <a:gd name="connsiteX0" fmla="*/ 0 w 452967"/>
              <a:gd name="connsiteY0" fmla="*/ 0 h 215900"/>
              <a:gd name="connsiteX1" fmla="*/ 381000 w 452967"/>
              <a:gd name="connsiteY1" fmla="*/ 50800 h 215900"/>
              <a:gd name="connsiteX2" fmla="*/ 431800 w 452967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967" h="215900">
                <a:moveTo>
                  <a:pt x="0" y="0"/>
                </a:moveTo>
                <a:cubicBezTo>
                  <a:pt x="154516" y="7408"/>
                  <a:pt x="309033" y="14817"/>
                  <a:pt x="381000" y="50800"/>
                </a:cubicBezTo>
                <a:cubicBezTo>
                  <a:pt x="452967" y="86783"/>
                  <a:pt x="431800" y="215900"/>
                  <a:pt x="431800" y="2159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1549400" y="4637617"/>
            <a:ext cx="1780117" cy="175683"/>
          </a:xfrm>
          <a:custGeom>
            <a:avLst/>
            <a:gdLst>
              <a:gd name="connsiteX0" fmla="*/ 0 w 1780117"/>
              <a:gd name="connsiteY0" fmla="*/ 175683 h 175683"/>
              <a:gd name="connsiteX1" fmla="*/ 330200 w 1780117"/>
              <a:gd name="connsiteY1" fmla="*/ 23283 h 175683"/>
              <a:gd name="connsiteX2" fmla="*/ 1549400 w 1780117"/>
              <a:gd name="connsiteY2" fmla="*/ 35983 h 175683"/>
              <a:gd name="connsiteX3" fmla="*/ 1714500 w 1780117"/>
              <a:gd name="connsiteY3" fmla="*/ 112183 h 17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0117" h="175683">
                <a:moveTo>
                  <a:pt x="0" y="175683"/>
                </a:moveTo>
                <a:cubicBezTo>
                  <a:pt x="35983" y="111124"/>
                  <a:pt x="71967" y="46566"/>
                  <a:pt x="330200" y="23283"/>
                </a:cubicBezTo>
                <a:cubicBezTo>
                  <a:pt x="588433" y="0"/>
                  <a:pt x="1318683" y="21166"/>
                  <a:pt x="1549400" y="35983"/>
                </a:cubicBezTo>
                <a:cubicBezTo>
                  <a:pt x="1780117" y="50800"/>
                  <a:pt x="1747308" y="81491"/>
                  <a:pt x="1714500" y="112183"/>
                </a:cubicBezTo>
              </a:path>
            </a:pathLst>
          </a:cu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1536700" y="4451350"/>
            <a:ext cx="3365500" cy="654050"/>
          </a:xfrm>
          <a:custGeom>
            <a:avLst/>
            <a:gdLst>
              <a:gd name="connsiteX0" fmla="*/ 0 w 3365500"/>
              <a:gd name="connsiteY0" fmla="*/ 654050 h 654050"/>
              <a:gd name="connsiteX1" fmla="*/ 431800 w 3365500"/>
              <a:gd name="connsiteY1" fmla="*/ 44450 h 654050"/>
              <a:gd name="connsiteX2" fmla="*/ 1244600 w 3365500"/>
              <a:gd name="connsiteY2" fmla="*/ 387350 h 654050"/>
              <a:gd name="connsiteX3" fmla="*/ 1651000 w 3365500"/>
              <a:gd name="connsiteY3" fmla="*/ 209550 h 654050"/>
              <a:gd name="connsiteX4" fmla="*/ 3124200 w 3365500"/>
              <a:gd name="connsiteY4" fmla="*/ 184150 h 654050"/>
              <a:gd name="connsiteX5" fmla="*/ 3098800 w 3365500"/>
              <a:gd name="connsiteY5" fmla="*/ 311150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5500" h="654050">
                <a:moveTo>
                  <a:pt x="0" y="654050"/>
                </a:moveTo>
                <a:cubicBezTo>
                  <a:pt x="112183" y="371475"/>
                  <a:pt x="224367" y="88900"/>
                  <a:pt x="431800" y="44450"/>
                </a:cubicBezTo>
                <a:cubicBezTo>
                  <a:pt x="639233" y="0"/>
                  <a:pt x="1041400" y="359833"/>
                  <a:pt x="1244600" y="387350"/>
                </a:cubicBezTo>
                <a:cubicBezTo>
                  <a:pt x="1447800" y="414867"/>
                  <a:pt x="1337733" y="243417"/>
                  <a:pt x="1651000" y="209550"/>
                </a:cubicBezTo>
                <a:cubicBezTo>
                  <a:pt x="1964267" y="175683"/>
                  <a:pt x="2882900" y="167217"/>
                  <a:pt x="3124200" y="184150"/>
                </a:cubicBezTo>
                <a:cubicBezTo>
                  <a:pt x="3365500" y="201083"/>
                  <a:pt x="3232150" y="256116"/>
                  <a:pt x="3098800" y="311150"/>
                </a:cubicBezTo>
              </a:path>
            </a:pathLst>
          </a:custGeom>
          <a:ln>
            <a:solidFill>
              <a:srgbClr val="19E3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60040" y="6525344"/>
            <a:ext cx="6300192" cy="26161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1100" dirty="0" smtClean="0">
                <a:latin typeface="华文细黑" pitchFamily="2" charset="-122"/>
                <a:ea typeface="华文细黑" pitchFamily="2" charset="-122"/>
              </a:rPr>
              <a:t>一虚多，虚拟出多个</a:t>
            </a:r>
            <a:r>
              <a:rPr lang="en-US" altLang="zh-CN" sz="1100" dirty="0" err="1" smtClean="0">
                <a:latin typeface="华文细黑" pitchFamily="2" charset="-122"/>
                <a:ea typeface="华文细黑" pitchFamily="2" charset="-122"/>
              </a:rPr>
              <a:t>VPN</a:t>
            </a:r>
            <a:r>
              <a:rPr lang="zh-CN" altLang="en-US" sz="1100" dirty="0" smtClean="0">
                <a:latin typeface="华文细黑" pitchFamily="2" charset="-122"/>
                <a:ea typeface="华文细黑" pitchFamily="2" charset="-122"/>
              </a:rPr>
              <a:t> 网关从而实现动态扩展，租户逻辑隔离，减少投资。</a:t>
            </a:r>
            <a:endParaRPr lang="en-US" altLang="zh-CN" sz="1100" dirty="0" smtClean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43608" y="1375668"/>
            <a:ext cx="6984776" cy="17653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云中心安全</a:t>
            </a:r>
            <a:r>
              <a:rPr lang="zh-CN" altLang="en-US" dirty="0" smtClean="0"/>
              <a:t>虚拟服务点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 smtClean="0"/>
          </a:p>
        </p:txBody>
      </p:sp>
      <p:cxnSp>
        <p:nvCxnSpPr>
          <p:cNvPr id="3" name="Straight Connector 27"/>
          <p:cNvCxnSpPr>
            <a:cxnSpLocks noChangeShapeType="1"/>
          </p:cNvCxnSpPr>
          <p:nvPr/>
        </p:nvCxnSpPr>
        <p:spPr bwMode="auto">
          <a:xfrm>
            <a:off x="246063" y="2355056"/>
            <a:ext cx="8520112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4800" spc="-150" dirty="0" smtClean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华文细黑" pitchFamily="2" charset="-122"/>
                <a:ea typeface="华文细黑" pitchFamily="2" charset="-122"/>
              </a:rPr>
              <a:t>内容</a:t>
            </a:r>
            <a:endParaRPr lang="zh-CN" altLang="en-US" sz="4800" spc="-150" dirty="0">
              <a:gradFill flip="none" rotWithShape="1">
                <a:gsLst>
                  <a:gs pos="0">
                    <a:srgbClr val="55E6ED"/>
                  </a:gs>
                  <a:gs pos="80000">
                    <a:srgbClr val="009249"/>
                  </a:gs>
                </a:gsLst>
                <a:lin ang="12000000" scaled="0"/>
                <a:tileRect/>
              </a:gra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9968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5638" y="1520825"/>
            <a:ext cx="6927850" cy="357187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云数据中心安全战略</a:t>
            </a:r>
            <a:endParaRPr lang="en-US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云中心安全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架构</a:t>
            </a:r>
            <a:endParaRPr lang="en-US" dirty="0" smtClean="0">
              <a:latin typeface="华文细黑" pitchFamily="2" charset="-122"/>
              <a:ea typeface="华文细黑" pitchFamily="2" charset="-122"/>
            </a:endParaRPr>
          </a:p>
          <a:p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云中心安全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虚拟服务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点</a:t>
            </a:r>
            <a:endParaRPr lang="en-US" dirty="0" smtClean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457200" y="5310188"/>
            <a:ext cx="2778125" cy="1060450"/>
            <a:chOff x="288" y="3345"/>
            <a:chExt cx="1750" cy="668"/>
          </a:xfrm>
        </p:grpSpPr>
        <p:cxnSp>
          <p:nvCxnSpPr>
            <p:cNvPr id="80934" name="Straight Connector 89"/>
            <p:cNvCxnSpPr>
              <a:cxnSpLocks noChangeShapeType="1"/>
            </p:cNvCxnSpPr>
            <p:nvPr/>
          </p:nvCxnSpPr>
          <p:spPr bwMode="auto">
            <a:xfrm>
              <a:off x="649" y="3483"/>
              <a:ext cx="103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</p:cxnSp>
        <p:grpSp>
          <p:nvGrpSpPr>
            <p:cNvPr id="3" name="Group 91"/>
            <p:cNvGrpSpPr>
              <a:grpSpLocks/>
            </p:cNvGrpSpPr>
            <p:nvPr/>
          </p:nvGrpSpPr>
          <p:grpSpPr bwMode="auto">
            <a:xfrm>
              <a:off x="1556" y="3345"/>
              <a:ext cx="390" cy="390"/>
              <a:chOff x="1556" y="3345"/>
              <a:chExt cx="390" cy="390"/>
            </a:xfrm>
          </p:grpSpPr>
          <p:pic>
            <p:nvPicPr>
              <p:cNvPr id="80941" name="Picture 3" descr="C:\Joanne\CLIENTS\DUARTE JOBS\NEW TEMPLATE SAMPLES\Kubrick Icons\Device Icons\Device_terminal_3046_default_256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556" y="3345"/>
                <a:ext cx="390" cy="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0942" name="Picture 21" descr="Cisco_Logo_RGB-2Color_Vide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70" y="3458"/>
                <a:ext cx="161" cy="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91"/>
            <p:cNvGrpSpPr>
              <a:grpSpLocks/>
            </p:cNvGrpSpPr>
            <p:nvPr/>
          </p:nvGrpSpPr>
          <p:grpSpPr bwMode="auto">
            <a:xfrm>
              <a:off x="369" y="3345"/>
              <a:ext cx="390" cy="390"/>
              <a:chOff x="369" y="3345"/>
              <a:chExt cx="390" cy="390"/>
            </a:xfrm>
          </p:grpSpPr>
          <p:pic>
            <p:nvPicPr>
              <p:cNvPr id="80939" name="Picture 3" descr="C:\Joanne\CLIENTS\DUARTE JOBS\NEW TEMPLATE SAMPLES\Kubrick Icons\Device Icons\Device_terminal_3046_default_256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9" y="3345"/>
                <a:ext cx="390" cy="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0940" name="Picture 21" descr="Cisco_Logo_RGB-2Color_Vide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3" y="3458"/>
                <a:ext cx="161" cy="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0937" name="Text Box 3"/>
            <p:cNvSpPr txBox="1">
              <a:spLocks noChangeArrowheads="1"/>
            </p:cNvSpPr>
            <p:nvPr/>
          </p:nvSpPr>
          <p:spPr bwMode="auto">
            <a:xfrm>
              <a:off x="288" y="3716"/>
              <a:ext cx="544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123" tIns="41061" rIns="82123" bIns="41061">
              <a:spAutoFit/>
            </a:bodyPr>
            <a:lstStyle/>
            <a:p>
              <a:pPr algn="ctr">
                <a:lnSpc>
                  <a:spcPct val="90000"/>
                </a:lnSpc>
                <a:buClr>
                  <a:srgbClr val="17375E"/>
                </a:buClr>
                <a:buFont typeface="Arial" pitchFamily="34" charset="0"/>
                <a:buNone/>
              </a:pPr>
              <a:r>
                <a:rPr lang="en-US" sz="1400">
                  <a:solidFill>
                    <a:srgbClr val="17375E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Security</a:t>
              </a:r>
            </a:p>
            <a:p>
              <a:pPr algn="ctr">
                <a:lnSpc>
                  <a:spcPct val="90000"/>
                </a:lnSpc>
                <a:buClr>
                  <a:srgbClr val="17375E"/>
                </a:buClr>
                <a:buFont typeface="Arial" pitchFamily="34" charset="0"/>
                <a:buNone/>
              </a:pPr>
              <a:r>
                <a:rPr lang="en-US" sz="1400">
                  <a:solidFill>
                    <a:srgbClr val="17375E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Admin</a:t>
              </a:r>
            </a:p>
          </p:txBody>
        </p:sp>
        <p:sp>
          <p:nvSpPr>
            <p:cNvPr id="80938" name="Text Box 3"/>
            <p:cNvSpPr txBox="1">
              <a:spLocks noChangeArrowheads="1"/>
            </p:cNvSpPr>
            <p:nvPr/>
          </p:nvSpPr>
          <p:spPr bwMode="auto">
            <a:xfrm>
              <a:off x="1479" y="3716"/>
              <a:ext cx="559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123" tIns="41061" rIns="82123" bIns="41061">
              <a:spAutoFit/>
            </a:bodyPr>
            <a:lstStyle/>
            <a:p>
              <a:pPr algn="ctr">
                <a:lnSpc>
                  <a:spcPct val="90000"/>
                </a:lnSpc>
                <a:buClr>
                  <a:srgbClr val="17375E"/>
                </a:buClr>
                <a:buFont typeface="Arial" pitchFamily="34" charset="0"/>
                <a:buNone/>
              </a:pPr>
              <a:r>
                <a:rPr lang="en-US" sz="1400">
                  <a:solidFill>
                    <a:srgbClr val="17375E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Network</a:t>
              </a:r>
            </a:p>
            <a:p>
              <a:pPr algn="ctr">
                <a:lnSpc>
                  <a:spcPct val="90000"/>
                </a:lnSpc>
                <a:buClr>
                  <a:srgbClr val="17375E"/>
                </a:buClr>
                <a:buFont typeface="Arial" pitchFamily="34" charset="0"/>
                <a:buNone/>
              </a:pPr>
              <a:r>
                <a:rPr lang="en-US" sz="1400">
                  <a:solidFill>
                    <a:srgbClr val="17375E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Admin</a:t>
              </a:r>
            </a:p>
          </p:txBody>
        </p:sp>
      </p:grpSp>
      <p:sp>
        <p:nvSpPr>
          <p:cNvPr id="80899" name="Freeform 83"/>
          <p:cNvSpPr>
            <a:spLocks noChangeArrowheads="1"/>
          </p:cNvSpPr>
          <p:nvPr/>
        </p:nvSpPr>
        <p:spPr bwMode="auto">
          <a:xfrm rot="16200000" flipV="1">
            <a:off x="1731169" y="4431506"/>
            <a:ext cx="1628775" cy="1027113"/>
          </a:xfrm>
          <a:custGeom>
            <a:avLst/>
            <a:gdLst>
              <a:gd name="T0" fmla="*/ 1850299 w 1526676"/>
              <a:gd name="T1" fmla="*/ 0 h 900332"/>
              <a:gd name="T2" fmla="*/ 1853547 w 1526676"/>
              <a:gd name="T3" fmla="*/ 1330592 h 900332"/>
              <a:gd name="T4" fmla="*/ 0 w 1526676"/>
              <a:gd name="T5" fmla="*/ 1337034 h 900332"/>
              <a:gd name="T6" fmla="*/ 0 60000 65536"/>
              <a:gd name="T7" fmla="*/ 0 60000 65536"/>
              <a:gd name="T8" fmla="*/ 0 60000 65536"/>
              <a:gd name="T9" fmla="*/ 0 w 1526676"/>
              <a:gd name="T10" fmla="*/ 0 h 900332"/>
              <a:gd name="T11" fmla="*/ 1526676 w 1526676"/>
              <a:gd name="T12" fmla="*/ 900332 h 9003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6676" h="900332">
                <a:moveTo>
                  <a:pt x="1524000" y="0"/>
                </a:moveTo>
                <a:lnTo>
                  <a:pt x="1526676" y="895994"/>
                </a:lnTo>
                <a:lnTo>
                  <a:pt x="0" y="900332"/>
                </a:lnTo>
              </a:path>
            </a:pathLst>
          </a:custGeom>
          <a:noFill/>
          <a:ln w="19050">
            <a:solidFill>
              <a:srgbClr val="061C23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0096D6"/>
              </a:buClr>
              <a:buFont typeface="Arial" pitchFamily="34" charset="0"/>
              <a:buNone/>
            </a:pPr>
            <a:endParaRPr lang="en-US">
              <a:solidFill>
                <a:srgbClr val="0096D6"/>
              </a:solidFill>
              <a:latin typeface="华文细黑" pitchFamily="2" charset="-122"/>
              <a:ea typeface="华文细黑" pitchFamily="2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80900" name="Freeform 82"/>
          <p:cNvSpPr>
            <a:spLocks noChangeArrowheads="1"/>
          </p:cNvSpPr>
          <p:nvPr/>
        </p:nvSpPr>
        <p:spPr bwMode="auto">
          <a:xfrm rot="16200000" flipV="1">
            <a:off x="1578769" y="4279106"/>
            <a:ext cx="1628775" cy="1027113"/>
          </a:xfrm>
          <a:custGeom>
            <a:avLst/>
            <a:gdLst>
              <a:gd name="T0" fmla="*/ 1850299 w 1526676"/>
              <a:gd name="T1" fmla="*/ 0 h 900332"/>
              <a:gd name="T2" fmla="*/ 1853547 w 1526676"/>
              <a:gd name="T3" fmla="*/ 1330592 h 900332"/>
              <a:gd name="T4" fmla="*/ 0 w 1526676"/>
              <a:gd name="T5" fmla="*/ 1337034 h 900332"/>
              <a:gd name="T6" fmla="*/ 0 60000 65536"/>
              <a:gd name="T7" fmla="*/ 0 60000 65536"/>
              <a:gd name="T8" fmla="*/ 0 60000 65536"/>
              <a:gd name="T9" fmla="*/ 0 w 1526676"/>
              <a:gd name="T10" fmla="*/ 0 h 900332"/>
              <a:gd name="T11" fmla="*/ 1526676 w 1526676"/>
              <a:gd name="T12" fmla="*/ 900332 h 9003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6676" h="900332">
                <a:moveTo>
                  <a:pt x="1524000" y="0"/>
                </a:moveTo>
                <a:lnTo>
                  <a:pt x="1526676" y="895994"/>
                </a:lnTo>
                <a:lnTo>
                  <a:pt x="0" y="900332"/>
                </a:lnTo>
              </a:path>
            </a:pathLst>
          </a:custGeom>
          <a:noFill/>
          <a:ln w="19050">
            <a:solidFill>
              <a:srgbClr val="061C23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buClr>
                <a:srgbClr val="17375E"/>
              </a:buClr>
              <a:buFont typeface="Arial" pitchFamily="34" charset="0"/>
              <a:buNone/>
            </a:pPr>
            <a:endParaRPr lang="en-US">
              <a:solidFill>
                <a:srgbClr val="17375E"/>
              </a:solidFill>
              <a:latin typeface="华文细黑" pitchFamily="2" charset="-122"/>
              <a:ea typeface="华文细黑" pitchFamily="2" charset="-122"/>
              <a:cs typeface="Arial" pitchFamily="34" charset="0"/>
              <a:sym typeface="Arial" pitchFamily="34" charset="0"/>
            </a:endParaRPr>
          </a:p>
        </p:txBody>
      </p:sp>
      <p:pic>
        <p:nvPicPr>
          <p:cNvPr id="80901" name="Picture 384" descr="ICON_Server_Rack_Q3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7713" y="2128838"/>
            <a:ext cx="152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19113" y="1744663"/>
            <a:ext cx="1916112" cy="1223962"/>
            <a:chOff x="327" y="1099"/>
            <a:chExt cx="1207" cy="771"/>
          </a:xfrm>
        </p:grpSpPr>
        <p:pic>
          <p:nvPicPr>
            <p:cNvPr id="80932" name="Picture 16" descr="empty layer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87" y="1099"/>
              <a:ext cx="1047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933" name="Rectangle 17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0" y="1259"/>
              <a:ext cx="730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0904" name="Picture 150" descr="ICON_VM_basic_label_Q30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57313" y="1595438"/>
            <a:ext cx="5334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5" name="Picture 150" descr="ICON_VM_basic_label_Q30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38313" y="1814513"/>
            <a:ext cx="5334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6" name="Picture 150" descr="ICON_VM_basic_label_Q30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0113" y="1824038"/>
            <a:ext cx="5334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7" name="Picture 384" descr="ICON_Server_Rack_Q3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1600" y="3251200"/>
            <a:ext cx="152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413000" y="2846388"/>
            <a:ext cx="1916113" cy="1223962"/>
            <a:chOff x="1520" y="1793"/>
            <a:chExt cx="1207" cy="771"/>
          </a:xfrm>
        </p:grpSpPr>
        <p:pic>
          <p:nvPicPr>
            <p:cNvPr id="80930" name="Picture 31" descr="empty layer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80" y="1793"/>
              <a:ext cx="1047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931" name="Rectangle 32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594" y="1955"/>
              <a:ext cx="730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0909" name="Picture 150" descr="ICON_VM_basic_label_Q30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51200" y="2644775"/>
            <a:ext cx="5334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10" name="Picture 150" descr="ICON_VM_basic_label_Q30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32200" y="2863850"/>
            <a:ext cx="5334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1" name="Picture 150" descr="ICON_VM_basic_label_Q30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1913" y="2039938"/>
            <a:ext cx="5334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12" name="Picture 150" descr="ICON_VM_basic_label_Q30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25800" y="3089275"/>
            <a:ext cx="5334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Oval 36"/>
          <p:cNvGrpSpPr>
            <a:grpSpLocks/>
          </p:cNvGrpSpPr>
          <p:nvPr/>
        </p:nvGrpSpPr>
        <p:grpSpPr bwMode="auto">
          <a:xfrm>
            <a:off x="3992563" y="3365500"/>
            <a:ext cx="182562" cy="182563"/>
            <a:chOff x="2515" y="2120"/>
            <a:chExt cx="115" cy="115"/>
          </a:xfrm>
        </p:grpSpPr>
        <p:pic>
          <p:nvPicPr>
            <p:cNvPr id="80928" name="Oval 36"/>
            <p:cNvPicPr>
              <a:picLocks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515" y="2120"/>
              <a:ext cx="115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29" name="Text Box 18"/>
            <p:cNvSpPr txBox="1">
              <a:spLocks noChangeArrowheads="1"/>
            </p:cNvSpPr>
            <p:nvPr/>
          </p:nvSpPr>
          <p:spPr bwMode="auto">
            <a:xfrm>
              <a:off x="2542" y="2146"/>
              <a:ext cx="68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pPr algn="ctr" defTabSz="814388" eaLnBrk="0" hangingPunct="0">
                <a:lnSpc>
                  <a:spcPct val="90000"/>
                </a:lnSpc>
                <a:buClr>
                  <a:srgbClr val="0096D6"/>
                </a:buClr>
                <a:buFont typeface="Arial" pitchFamily="34" charset="0"/>
                <a:buNone/>
              </a:pPr>
              <a:endParaRPr lang="en-US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endParaRPr>
            </a:p>
          </p:txBody>
        </p:sp>
      </p:grpSp>
      <p:cxnSp>
        <p:nvCxnSpPr>
          <p:cNvPr id="80914" name="Elbow Connector 69"/>
          <p:cNvCxnSpPr>
            <a:cxnSpLocks noChangeShapeType="1"/>
          </p:cNvCxnSpPr>
          <p:nvPr/>
        </p:nvCxnSpPr>
        <p:spPr bwMode="auto">
          <a:xfrm rot="16200000" flipH="1">
            <a:off x="536575" y="3698875"/>
            <a:ext cx="1762125" cy="542925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061C23"/>
            </a:solidFill>
            <a:round/>
            <a:headEnd/>
            <a:tailEnd/>
          </a:ln>
        </p:spPr>
      </p:cxnSp>
      <p:grpSp>
        <p:nvGrpSpPr>
          <p:cNvPr id="8" name="Rectangle 52"/>
          <p:cNvGrpSpPr>
            <a:grpSpLocks/>
          </p:cNvGrpSpPr>
          <p:nvPr/>
        </p:nvGrpSpPr>
        <p:grpSpPr bwMode="auto">
          <a:xfrm>
            <a:off x="719138" y="3309938"/>
            <a:ext cx="871537" cy="622300"/>
            <a:chOff x="453" y="2085"/>
            <a:chExt cx="549" cy="392"/>
          </a:xfrm>
        </p:grpSpPr>
        <p:pic>
          <p:nvPicPr>
            <p:cNvPr id="80926" name="Rectangle 52"/>
            <p:cNvPicPr>
              <a:picLocks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53" y="2085"/>
              <a:ext cx="549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27" name="Text Box 22"/>
            <p:cNvSpPr txBox="1">
              <a:spLocks noChangeArrowheads="1"/>
            </p:cNvSpPr>
            <p:nvPr/>
          </p:nvSpPr>
          <p:spPr bwMode="auto">
            <a:xfrm>
              <a:off x="498" y="2121"/>
              <a:ext cx="457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124" tIns="41061" rIns="82124" bIns="41061" anchor="ctr">
              <a:spAutoFit/>
            </a:bodyPr>
            <a:lstStyle/>
            <a:p>
              <a:pPr algn="ctr" defTabSz="814388" eaLnBrk="0" hangingPunct="0">
                <a:lnSpc>
                  <a:spcPct val="90000"/>
                </a:lnSpc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1400">
                  <a:solidFill>
                    <a:srgbClr val="FFFFFF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Port </a:t>
              </a:r>
              <a:br>
                <a:rPr lang="en-US" sz="1400">
                  <a:solidFill>
                    <a:srgbClr val="FFFFFF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</a:br>
              <a:r>
                <a:rPr lang="en-US" sz="1400">
                  <a:solidFill>
                    <a:srgbClr val="FFFFFF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Group</a:t>
              </a:r>
            </a:p>
          </p:txBody>
        </p:sp>
      </p:grpSp>
      <p:cxnSp>
        <p:nvCxnSpPr>
          <p:cNvPr id="29720" name="Straight Connector 88"/>
          <p:cNvCxnSpPr>
            <a:cxnSpLocks noChangeShapeType="1"/>
          </p:cNvCxnSpPr>
          <p:nvPr/>
        </p:nvCxnSpPr>
        <p:spPr bwMode="auto">
          <a:xfrm rot="16200000" flipH="1">
            <a:off x="3088482" y="4620419"/>
            <a:ext cx="1111250" cy="198437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ash"/>
            <a:round/>
            <a:headEnd/>
            <a:tailEnd/>
          </a:ln>
        </p:spPr>
      </p:cxnSp>
      <p:pic>
        <p:nvPicPr>
          <p:cNvPr id="80917" name="Picture 2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68438" y="4768850"/>
            <a:ext cx="733425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22" name="TextBox 37"/>
          <p:cNvSpPr txBox="1">
            <a:spLocks noChangeArrowheads="1"/>
          </p:cNvSpPr>
          <p:nvPr/>
        </p:nvSpPr>
        <p:spPr bwMode="auto">
          <a:xfrm>
            <a:off x="5197475" y="1847850"/>
            <a:ext cx="3622675" cy="881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 marL="342900" indent="-342900" defTabSz="812800" eaLnBrk="0" hangingPunct="0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SzPct val="100000"/>
              <a:buFont typeface="Arial" pitchFamily="34" charset="0"/>
              <a:buAutoNum type="arabicPeriod"/>
            </a:pPr>
            <a:r>
              <a:rPr lang="en-US" dirty="0" err="1" smtClean="0">
                <a:solidFill>
                  <a:srgbClr val="51515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rPr>
              <a:t>vMotion</a:t>
            </a:r>
            <a:r>
              <a:rPr lang="en-US" dirty="0" smtClean="0">
                <a:solidFill>
                  <a:srgbClr val="51515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rPr>
              <a:t> </a:t>
            </a:r>
            <a:r>
              <a:rPr lang="zh-CN" altLang="en-US" dirty="0" smtClean="0">
                <a:solidFill>
                  <a:srgbClr val="51515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rPr>
              <a:t>在不同物理端口迁移虚拟机</a:t>
            </a:r>
            <a:r>
              <a:rPr lang="en-US" dirty="0" smtClean="0">
                <a:solidFill>
                  <a:srgbClr val="51515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rPr>
              <a:t>—</a:t>
            </a:r>
            <a:r>
              <a:rPr lang="zh-CN" altLang="en-US" dirty="0" smtClean="0">
                <a:solidFill>
                  <a:srgbClr val="51515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rPr>
              <a:t>网络策略必须跟随</a:t>
            </a:r>
            <a:r>
              <a:rPr lang="en-US" altLang="zh-CN" dirty="0" err="1" smtClean="0">
                <a:solidFill>
                  <a:srgbClr val="51515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rPr>
              <a:t>vMotion</a:t>
            </a:r>
            <a:endParaRPr lang="en-US" altLang="zh-CN" dirty="0" smtClean="0">
              <a:solidFill>
                <a:srgbClr val="515151"/>
              </a:solidFill>
              <a:latin typeface="华文细黑" pitchFamily="2" charset="-122"/>
              <a:ea typeface="华文细黑" pitchFamily="2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29723" name="TextBox 38"/>
          <p:cNvSpPr txBox="1">
            <a:spLocks noChangeArrowheads="1"/>
          </p:cNvSpPr>
          <p:nvPr/>
        </p:nvSpPr>
        <p:spPr bwMode="auto">
          <a:xfrm>
            <a:off x="5197475" y="3057525"/>
            <a:ext cx="3622675" cy="61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 marL="284163" indent="-284163" defTabSz="812800" eaLnBrk="0" hangingPunct="0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pitchFamily="34" charset="0"/>
              <a:buNone/>
            </a:pPr>
            <a:r>
              <a:rPr lang="en-US" dirty="0">
                <a:solidFill>
                  <a:srgbClr val="51515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rPr>
              <a:t>2</a:t>
            </a:r>
            <a:r>
              <a:rPr lang="en-US" dirty="0" smtClean="0">
                <a:solidFill>
                  <a:srgbClr val="51515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rPr>
              <a:t>. </a:t>
            </a:r>
            <a:r>
              <a:rPr lang="zh-CN" altLang="en-US" dirty="0" smtClean="0">
                <a:solidFill>
                  <a:srgbClr val="51515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rPr>
              <a:t>必须查看和应用本地交换的网络和安全策略</a:t>
            </a:r>
            <a:endParaRPr lang="en-US" dirty="0">
              <a:solidFill>
                <a:srgbClr val="515151"/>
              </a:solidFill>
              <a:latin typeface="华文细黑" pitchFamily="2" charset="-122"/>
              <a:ea typeface="华文细黑" pitchFamily="2" charset="-122"/>
              <a:cs typeface="Arial" pitchFamily="34" charset="0"/>
              <a:sym typeface="Arial" pitchFamily="34" charset="0"/>
            </a:endParaRPr>
          </a:p>
        </p:txBody>
      </p:sp>
      <p:sp>
        <p:nvSpPr>
          <p:cNvPr id="29724" name="TextBox 39"/>
          <p:cNvSpPr txBox="1">
            <a:spLocks noChangeArrowheads="1"/>
          </p:cNvSpPr>
          <p:nvPr/>
        </p:nvSpPr>
        <p:spPr bwMode="auto">
          <a:xfrm>
            <a:off x="5197475" y="4267200"/>
            <a:ext cx="3622675" cy="61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 marL="284163" indent="-284163" defTabSz="812800" eaLnBrk="0" hangingPunct="0">
              <a:lnSpc>
                <a:spcPct val="95000"/>
              </a:lnSpc>
              <a:spcBef>
                <a:spcPct val="50000"/>
              </a:spcBef>
              <a:buClr>
                <a:srgbClr val="0183B7"/>
              </a:buClr>
              <a:buSzPct val="100000"/>
              <a:buFont typeface="Arial" pitchFamily="34" charset="0"/>
              <a:buNone/>
            </a:pPr>
            <a:r>
              <a:rPr lang="en-US" dirty="0">
                <a:solidFill>
                  <a:srgbClr val="51515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rPr>
              <a:t>3. </a:t>
            </a:r>
            <a:r>
              <a:rPr lang="zh-CN" altLang="en-US" dirty="0" smtClean="0">
                <a:solidFill>
                  <a:srgbClr val="51515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rPr>
              <a:t>需要不间断维护来确保租户</a:t>
            </a:r>
            <a:r>
              <a:rPr lang="en-US" altLang="zh-CN" dirty="0" smtClean="0">
                <a:solidFill>
                  <a:srgbClr val="51515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rPr>
              <a:t>/</a:t>
            </a:r>
            <a:r>
              <a:rPr lang="zh-CN" altLang="en-US" dirty="0" smtClean="0">
                <a:solidFill>
                  <a:srgbClr val="515151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rPr>
              <a:t>业务隔离</a:t>
            </a:r>
            <a:endParaRPr lang="en-US" dirty="0">
              <a:solidFill>
                <a:srgbClr val="FF0000"/>
              </a:solidFill>
              <a:latin typeface="华文细黑" pitchFamily="2" charset="-122"/>
              <a:ea typeface="华文细黑" pitchFamily="2" charset="-122"/>
              <a:cs typeface="Arial" pitchFamily="34" charset="0"/>
              <a:sym typeface="Arial" pitchFamily="34" charset="0"/>
            </a:endParaRPr>
          </a:p>
        </p:txBody>
      </p:sp>
      <p:cxnSp>
        <p:nvCxnSpPr>
          <p:cNvPr id="29725" name="Straight Connector 55"/>
          <p:cNvCxnSpPr>
            <a:cxnSpLocks noChangeShapeType="1"/>
          </p:cNvCxnSpPr>
          <p:nvPr/>
        </p:nvCxnSpPr>
        <p:spPr bwMode="auto">
          <a:xfrm rot="16200000" flipH="1">
            <a:off x="1582737" y="3143251"/>
            <a:ext cx="2195513" cy="2125662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ash"/>
            <a:round/>
            <a:headEnd/>
            <a:tailEnd/>
          </a:ln>
        </p:spPr>
      </p:cxn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3332163" y="4997450"/>
            <a:ext cx="1416050" cy="784225"/>
            <a:chOff x="2099" y="3148"/>
            <a:chExt cx="892" cy="494"/>
          </a:xfrm>
        </p:grpSpPr>
        <p:pic>
          <p:nvPicPr>
            <p:cNvPr id="80923" name="Picture 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099" y="3558"/>
              <a:ext cx="562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24" name="Text Box 3"/>
            <p:cNvSpPr txBox="1">
              <a:spLocks noChangeArrowheads="1"/>
            </p:cNvSpPr>
            <p:nvPr/>
          </p:nvSpPr>
          <p:spPr bwMode="auto">
            <a:xfrm>
              <a:off x="2527" y="3175"/>
              <a:ext cx="46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123" tIns="41061" rIns="82123" bIns="41061">
              <a:spAutoFit/>
            </a:bodyPr>
            <a:lstStyle/>
            <a:p>
              <a:pPr algn="ctr">
                <a:lnSpc>
                  <a:spcPct val="90000"/>
                </a:lnSpc>
                <a:buClr>
                  <a:srgbClr val="17375E"/>
                </a:buClr>
                <a:buFont typeface="Arial" pitchFamily="34" charset="0"/>
                <a:buNone/>
              </a:pPr>
              <a:r>
                <a:rPr lang="en-US" sz="1400">
                  <a:solidFill>
                    <a:srgbClr val="17375E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Server</a:t>
              </a:r>
            </a:p>
            <a:p>
              <a:pPr algn="ctr">
                <a:lnSpc>
                  <a:spcPct val="90000"/>
                </a:lnSpc>
                <a:buClr>
                  <a:srgbClr val="17375E"/>
                </a:buClr>
                <a:buFont typeface="Arial" pitchFamily="34" charset="0"/>
                <a:buNone/>
              </a:pPr>
              <a:r>
                <a:rPr lang="en-US" sz="1400">
                  <a:solidFill>
                    <a:srgbClr val="17375E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Admin</a:t>
              </a:r>
            </a:p>
          </p:txBody>
        </p:sp>
        <p:pic>
          <p:nvPicPr>
            <p:cNvPr id="80925" name="Picture 2" descr="C:\Joanne\CLIENTS\DUARTE JOBS\NEW TEMPLATE SAMPLES\Kubrick Icons\Device Icons\Device_www_server_3135_default_256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166" y="3148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7" name="TextBox 46"/>
          <p:cNvSpPr txBox="1"/>
          <p:nvPr/>
        </p:nvSpPr>
        <p:spPr>
          <a:xfrm>
            <a:off x="1828800" y="609600"/>
            <a:ext cx="4801314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rPr>
              <a:t>服务器虚拟化潜在问题</a:t>
            </a:r>
            <a:endParaRPr lang="en-US" altLang="en-US" sz="3600" dirty="0" smtClean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4798E-6 L 0.16562 0.1216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61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33333E-6 L 0.125 0.0666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C -0.00278 0.01595 -0.00556 0.03191 -0.01354 0.03469 C -0.02153 0.03746 -0.03958 0.01873 -0.04809 0.01665 " pathEditMode="relative" ptsTypes="aaA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build="allAtOnce"/>
      <p:bldP spid="29723" grpId="0"/>
      <p:bldP spid="297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</a:rPr>
              <a:t>虚拟化和云需求推动数据中新需求</a:t>
            </a:r>
            <a:endParaRPr lang="en-US" altLang="en-US" sz="3600" dirty="0" smtClean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2" name="Group 84"/>
          <p:cNvGrpSpPr/>
          <p:nvPr/>
        </p:nvGrpSpPr>
        <p:grpSpPr>
          <a:xfrm>
            <a:off x="292099" y="1301310"/>
            <a:ext cx="2742263" cy="5085422"/>
            <a:chOff x="292099" y="1301310"/>
            <a:chExt cx="2742263" cy="5085422"/>
          </a:xfrm>
        </p:grpSpPr>
        <p:sp>
          <p:nvSpPr>
            <p:cNvPr id="46" name="Rectangle 45"/>
            <p:cNvSpPr/>
            <p:nvPr/>
          </p:nvSpPr>
          <p:spPr bwMode="auto">
            <a:xfrm>
              <a:off x="292099" y="1670049"/>
              <a:ext cx="2742263" cy="471668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  <a:alpha val="0"/>
                  </a:schemeClr>
                </a:gs>
                <a:gs pos="100000">
                  <a:srgbClr val="000000">
                    <a:alpha val="10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marL="122238" indent="-7938" algn="ctr" defTabSz="814388">
                <a:spcAft>
                  <a:spcPct val="30000"/>
                </a:spcAft>
                <a:defRPr/>
              </a:pPr>
              <a:endParaRPr lang="en-US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  <a:cs typeface="ＭＳ Ｐゴシック" charset="-128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92099" y="1301310"/>
              <a:ext cx="2741386" cy="52749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82124" tIns="41061" rIns="82124" bIns="41061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传统数据中心</a:t>
              </a:r>
              <a:endParaRPr 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3" name="Group 85"/>
          <p:cNvGrpSpPr/>
          <p:nvPr/>
        </p:nvGrpSpPr>
        <p:grpSpPr>
          <a:xfrm>
            <a:off x="3164114" y="1301310"/>
            <a:ext cx="5631546" cy="5085422"/>
            <a:chOff x="3164114" y="1301310"/>
            <a:chExt cx="5631546" cy="5085422"/>
          </a:xfrm>
        </p:grpSpPr>
        <p:sp>
          <p:nvSpPr>
            <p:cNvPr id="48" name="Rectangle 47"/>
            <p:cNvSpPr/>
            <p:nvPr/>
          </p:nvSpPr>
          <p:spPr bwMode="auto">
            <a:xfrm>
              <a:off x="3164114" y="1670049"/>
              <a:ext cx="5631546" cy="4716683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  <a:alpha val="0"/>
                  </a:schemeClr>
                </a:gs>
                <a:gs pos="100000">
                  <a:srgbClr val="000000">
                    <a:alpha val="10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marL="122238" indent="-7938" algn="ctr" defTabSz="814388">
                <a:spcAft>
                  <a:spcPct val="30000"/>
                </a:spcAft>
                <a:defRPr/>
              </a:pPr>
              <a:endParaRPr lang="en-US" dirty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  <a:cs typeface="ＭＳ Ｐゴシック" charset="-128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3164117" y="1301310"/>
              <a:ext cx="5629745" cy="52749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82124" tIns="41061" rIns="82124" bIns="41061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虚拟数据中心</a:t>
              </a:r>
              <a:endParaRPr lang="en-US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50" name="Rounded Rectangle 49"/>
          <p:cNvSpPr/>
          <p:nvPr/>
        </p:nvSpPr>
        <p:spPr bwMode="auto">
          <a:xfrm>
            <a:off x="508390" y="2003207"/>
            <a:ext cx="2321504" cy="2273371"/>
          </a:xfrm>
          <a:prstGeom prst="roundRect">
            <a:avLst>
              <a:gd name="adj" fmla="val 4668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7800" algn="ctr" rotWithShape="0">
              <a:prstClr val="black">
                <a:alpha val="33000"/>
              </a:prstClr>
            </a:outerShdw>
          </a:effectLst>
        </p:spPr>
        <p:txBody>
          <a:bodyPr lIns="82124" tIns="41061" rIns="82124" bIns="91440" anchor="b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00" dirty="0" smtClean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0619" name="TextBox 127"/>
          <p:cNvSpPr txBox="1">
            <a:spLocks noChangeArrowheads="1"/>
          </p:cNvSpPr>
          <p:nvPr/>
        </p:nvSpPr>
        <p:spPr bwMode="auto">
          <a:xfrm>
            <a:off x="544621" y="3416300"/>
            <a:ext cx="48122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  <a:cs typeface="Tahoma" pitchFamily="34" charset="0"/>
              </a:rPr>
              <a:t>FW</a:t>
            </a:r>
            <a:endParaRPr lang="en-US" sz="1600" b="1" kern="1200" dirty="0">
              <a:solidFill>
                <a:srgbClr val="4D4D4D"/>
              </a:solidFill>
              <a:latin typeface="华文细黑" pitchFamily="2" charset="-122"/>
              <a:ea typeface="华文细黑" pitchFamily="2" charset="-122"/>
              <a:cs typeface="Tahoma" pitchFamily="34" charset="0"/>
            </a:endParaRPr>
          </a:p>
        </p:txBody>
      </p:sp>
      <p:pic>
        <p:nvPicPr>
          <p:cNvPr id="69" name="Picture 102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769" y="2649213"/>
            <a:ext cx="353351" cy="70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TextBox 127"/>
          <p:cNvSpPr txBox="1">
            <a:spLocks noChangeArrowheads="1"/>
          </p:cNvSpPr>
          <p:nvPr/>
        </p:nvSpPr>
        <p:spPr bwMode="auto">
          <a:xfrm>
            <a:off x="1155817" y="3429000"/>
            <a:ext cx="788999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  <a:cs typeface="Tahoma" pitchFamily="34" charset="0"/>
              </a:rPr>
              <a:t>WAAS</a:t>
            </a:r>
            <a:endParaRPr lang="en-US" sz="1600" b="1" dirty="0" smtClean="0">
              <a:solidFill>
                <a:srgbClr val="4D4D4D"/>
              </a:solidFill>
              <a:latin typeface="华文细黑" pitchFamily="2" charset="-122"/>
              <a:ea typeface="华文细黑" pitchFamily="2" charset="-122"/>
              <a:cs typeface="Tahoma" pitchFamily="34" charset="0"/>
            </a:endParaRPr>
          </a:p>
          <a:p>
            <a: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  <a:cs typeface="Tahoma" pitchFamily="34" charset="0"/>
              </a:rPr>
              <a:t>WAN</a:t>
            </a:r>
          </a:p>
          <a:p>
            <a: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  <a:cs typeface="Tahoma" pitchFamily="34" charset="0"/>
              </a:rPr>
              <a:t>Opt</a:t>
            </a:r>
            <a:endParaRPr lang="en-US" sz="1600" b="1" kern="1200" dirty="0">
              <a:solidFill>
                <a:srgbClr val="4D4D4D"/>
              </a:solidFill>
              <a:latin typeface="华文细黑" pitchFamily="2" charset="-122"/>
              <a:ea typeface="华文细黑" pitchFamily="2" charset="-122"/>
              <a:cs typeface="Tahoma" pitchFamily="34" charset="0"/>
            </a:endParaRPr>
          </a:p>
        </p:txBody>
      </p:sp>
      <p:sp>
        <p:nvSpPr>
          <p:cNvPr id="83" name="TextBox 62"/>
          <p:cNvSpPr txBox="1">
            <a:spLocks noChangeArrowheads="1"/>
          </p:cNvSpPr>
          <p:nvPr/>
        </p:nvSpPr>
        <p:spPr bwMode="auto">
          <a:xfrm>
            <a:off x="583813" y="4275408"/>
            <a:ext cx="2667000" cy="145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u="sng" kern="1200" dirty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rPr>
              <a:t> </a:t>
            </a:r>
          </a:p>
          <a:p>
            <a:pPr marL="168275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kern="1200" dirty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1600" dirty="0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rPr>
              <a:t>服务于特有应用</a:t>
            </a:r>
            <a:endParaRPr lang="en-US" altLang="zh-CN" sz="1600" dirty="0" smtClean="0">
              <a:solidFill>
                <a:srgbClr val="4D4D4D"/>
              </a:solidFill>
              <a:latin typeface="华文细黑" pitchFamily="2" charset="-122"/>
              <a:ea typeface="华文细黑" pitchFamily="2" charset="-122"/>
            </a:endParaRPr>
          </a:p>
          <a:p>
            <a:pPr marL="168275" indent="-168275" algn="l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kern="1200" dirty="0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1600" kern="1200" dirty="0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rPr>
              <a:t>组成</a:t>
            </a:r>
            <a:r>
              <a:rPr lang="en-US" sz="1600" kern="1200" dirty="0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 marL="625475" lvl="1" indent="-168275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400" kern="1200" dirty="0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rPr>
              <a:t>专用设备</a:t>
            </a:r>
            <a:endParaRPr lang="en-US" sz="1400" dirty="0">
              <a:solidFill>
                <a:srgbClr val="4D4D4D"/>
              </a:solidFill>
              <a:latin typeface="华文细黑" pitchFamily="2" charset="-122"/>
              <a:ea typeface="华文细黑" pitchFamily="2" charset="-122"/>
            </a:endParaRPr>
          </a:p>
          <a:p>
            <a:pPr marL="625475" lvl="1" indent="-168275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400" kern="1200" dirty="0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rPr>
              <a:t>交换模块</a:t>
            </a:r>
            <a:endParaRPr lang="en-US" sz="1400" kern="1200" dirty="0">
              <a:solidFill>
                <a:srgbClr val="4D4D4D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4" name="Group 89"/>
          <p:cNvGrpSpPr/>
          <p:nvPr/>
        </p:nvGrpSpPr>
        <p:grpSpPr>
          <a:xfrm>
            <a:off x="3347864" y="4595737"/>
            <a:ext cx="2884720" cy="1431161"/>
            <a:chOff x="3965513" y="4666077"/>
            <a:chExt cx="3523831" cy="1431161"/>
          </a:xfrm>
        </p:grpSpPr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4549771" y="4666077"/>
              <a:ext cx="2939573" cy="1431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68275" indent="-168275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zh-CN" altLang="en-US" sz="1600" kern="12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虚拟设备</a:t>
              </a:r>
              <a:endParaRPr lang="en-US" altLang="zh-CN" sz="1600" kern="1200" dirty="0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 marL="168275" indent="-168275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zh-CN" altLang="en-US" sz="1600" kern="12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动态实施配置</a:t>
              </a:r>
              <a:endParaRPr lang="en-US" altLang="zh-CN" sz="1600" kern="1200" dirty="0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 marL="168275" indent="-168275" algn="l" rtl="0" eaLnBrk="0" fontAlgn="base" hangingPunct="0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zh-CN" altLang="en-US" sz="16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服务对</a:t>
              </a:r>
              <a:r>
                <a:rPr lang="en-US" altLang="zh-CN" sz="1600" dirty="0" err="1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VM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移动透明</a:t>
              </a:r>
              <a:endParaRPr lang="en-US" altLang="zh-CN" sz="1600" dirty="0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 marL="168275" indent="-168275" algn="l" rtl="0" eaLnBrk="0" fontAlgn="base" hangingPunct="0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zh-CN" altLang="en-US" sz="1600" kern="12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可扩展</a:t>
              </a:r>
              <a:endParaRPr lang="en-US" altLang="zh-CN" sz="1600" kern="1200" dirty="0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 marL="168275" indent="-168275" algn="l" rtl="0" eaLnBrk="0" fontAlgn="base" hangingPunct="0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zh-CN" altLang="en-US" sz="1600" kern="12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适合大规模多</a:t>
              </a:r>
              <a:r>
                <a:rPr lang="zh-CN" altLang="en-US" sz="1600" kern="12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租户操作</a:t>
              </a:r>
              <a:endParaRPr lang="en-US" sz="1600" kern="1200" dirty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3965513" y="4792687"/>
              <a:ext cx="439806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kern="1200" dirty="0" smtClean="0">
                  <a:solidFill>
                    <a:srgbClr val="C00000"/>
                  </a:solidFill>
                  <a:latin typeface="华文细黑" pitchFamily="2" charset="-122"/>
                  <a:ea typeface="华文细黑" pitchFamily="2" charset="-122"/>
                </a:rPr>
                <a:t>虚拟服务点</a:t>
              </a:r>
              <a:endParaRPr lang="en-US" altLang="zh-CN" sz="1600" kern="12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51" name="Rounded Rectangle 50"/>
          <p:cNvSpPr/>
          <p:nvPr/>
        </p:nvSpPr>
        <p:spPr bwMode="auto">
          <a:xfrm>
            <a:off x="3340945" y="2003207"/>
            <a:ext cx="2539795" cy="2273371"/>
          </a:xfrm>
          <a:prstGeom prst="roundRect">
            <a:avLst>
              <a:gd name="adj" fmla="val 4049"/>
            </a:avLst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7800" algn="ctr" rotWithShape="0">
              <a:prstClr val="black">
                <a:alpha val="33000"/>
              </a:prstClr>
            </a:outerShdw>
          </a:effectLst>
        </p:spPr>
        <p:txBody>
          <a:bodyPr lIns="82124" tIns="41061" rIns="82124" bIns="91440" anchor="b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00" dirty="0" smtClean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533946" y="2330222"/>
            <a:ext cx="483338" cy="652674"/>
          </a:xfrm>
          <a:prstGeom prst="roundRect">
            <a:avLst>
              <a:gd name="adj" fmla="val 7756"/>
            </a:avLst>
          </a:prstGeom>
          <a:gradFill>
            <a:gsLst>
              <a:gs pos="0">
                <a:schemeClr val="accent3">
                  <a:lumMod val="9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72" name="Picture 102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5386" y="2492347"/>
            <a:ext cx="173874" cy="36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Rounded Rectangle 76"/>
          <p:cNvSpPr/>
          <p:nvPr/>
        </p:nvSpPr>
        <p:spPr>
          <a:xfrm>
            <a:off x="3853797" y="2225532"/>
            <a:ext cx="483338" cy="652674"/>
          </a:xfrm>
          <a:prstGeom prst="roundRect">
            <a:avLst>
              <a:gd name="adj" fmla="val 7756"/>
            </a:avLst>
          </a:prstGeom>
          <a:gradFill>
            <a:gsLst>
              <a:gs pos="0">
                <a:schemeClr val="accent3">
                  <a:lumMod val="9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noFill/>
          </a:ln>
          <a:effectLst>
            <a:outerShdw blurRad="40000" dist="12700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3755699" y="2312773"/>
            <a:ext cx="483338" cy="652674"/>
          </a:xfrm>
          <a:prstGeom prst="roundRect">
            <a:avLst>
              <a:gd name="adj" fmla="val 7756"/>
            </a:avLst>
          </a:prstGeom>
          <a:gradFill>
            <a:gsLst>
              <a:gs pos="0">
                <a:schemeClr val="accent3">
                  <a:lumMod val="9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noFill/>
          </a:ln>
          <a:effectLst>
            <a:outerShdw blurRad="40000" dist="12700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657600" y="2400015"/>
            <a:ext cx="483338" cy="652674"/>
          </a:xfrm>
          <a:prstGeom prst="roundRect">
            <a:avLst>
              <a:gd name="adj" fmla="val 7756"/>
            </a:avLst>
          </a:prstGeom>
          <a:gradFill>
            <a:gsLst>
              <a:gs pos="0">
                <a:schemeClr val="accent3">
                  <a:lumMod val="9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noFill/>
          </a:ln>
          <a:effectLst>
            <a:outerShdw blurRad="40000" dist="12700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5" name="Group 75"/>
          <p:cNvGrpSpPr/>
          <p:nvPr/>
        </p:nvGrpSpPr>
        <p:grpSpPr>
          <a:xfrm>
            <a:off x="3709305" y="2481441"/>
            <a:ext cx="366234" cy="503168"/>
            <a:chOff x="7446510" y="4696052"/>
            <a:chExt cx="536347" cy="761320"/>
          </a:xfrm>
        </p:grpSpPr>
        <p:sp>
          <p:nvSpPr>
            <p:cNvPr id="74" name="Rounded Rectangle 73"/>
            <p:cNvSpPr/>
            <p:nvPr/>
          </p:nvSpPr>
          <p:spPr>
            <a:xfrm>
              <a:off x="7446510" y="4696052"/>
              <a:ext cx="536347" cy="354919"/>
            </a:xfrm>
            <a:prstGeom prst="roundRect">
              <a:avLst>
                <a:gd name="adj" fmla="val 7756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 smtClean="0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APP</a:t>
              </a:r>
              <a:endParaRPr lang="en-US" sz="9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446510" y="5102453"/>
              <a:ext cx="536347" cy="354919"/>
            </a:xfrm>
            <a:prstGeom prst="roundRect">
              <a:avLst>
                <a:gd name="adj" fmla="val 7756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 smtClean="0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OS</a:t>
              </a:r>
              <a:endParaRPr lang="en-US" sz="9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5137924" y="2330056"/>
            <a:ext cx="483338" cy="652674"/>
          </a:xfrm>
          <a:prstGeom prst="roundRect">
            <a:avLst>
              <a:gd name="adj" fmla="val 7756"/>
            </a:avLst>
          </a:prstGeom>
          <a:gradFill>
            <a:gsLst>
              <a:gs pos="0">
                <a:schemeClr val="accent3">
                  <a:lumMod val="9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6" name="Group 55"/>
          <p:cNvGrpSpPr/>
          <p:nvPr/>
        </p:nvGrpSpPr>
        <p:grpSpPr>
          <a:xfrm>
            <a:off x="3799937" y="3170630"/>
            <a:ext cx="1513935" cy="644073"/>
            <a:chOff x="3799937" y="3170630"/>
            <a:chExt cx="1513935" cy="644073"/>
          </a:xfrm>
        </p:grpSpPr>
        <p:grpSp>
          <p:nvGrpSpPr>
            <p:cNvPr id="7" name="Group 54"/>
            <p:cNvGrpSpPr/>
            <p:nvPr/>
          </p:nvGrpSpPr>
          <p:grpSpPr>
            <a:xfrm>
              <a:off x="3799937" y="3370053"/>
              <a:ext cx="1513266" cy="444650"/>
              <a:chOff x="3661914" y="117895"/>
              <a:chExt cx="1513266" cy="444650"/>
            </a:xfrm>
          </p:grpSpPr>
          <p:pic>
            <p:nvPicPr>
              <p:cNvPr id="42" name="Picture 42" descr="File Server_Updated200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61914" y="117895"/>
                <a:ext cx="334323" cy="444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42" descr="File Server_Updated200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956650" y="117895"/>
                <a:ext cx="334323" cy="444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" name="Picture 43" descr="File Server_Updated200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251386" y="117895"/>
                <a:ext cx="334323" cy="444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5" name="Picture 44" descr="File Server_Updated200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546122" y="117895"/>
                <a:ext cx="334323" cy="444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" name="Picture 53" descr="File Server_Updated200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840857" y="117895"/>
                <a:ext cx="334323" cy="444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0609" name="Rectangle 107"/>
            <p:cNvSpPr>
              <a:spLocks noChangeArrowheads="1"/>
            </p:cNvSpPr>
            <p:nvPr/>
          </p:nvSpPr>
          <p:spPr bwMode="auto">
            <a:xfrm>
              <a:off x="3815897" y="3170630"/>
              <a:ext cx="1497975" cy="231775"/>
            </a:xfrm>
            <a:prstGeom prst="rect">
              <a:avLst/>
            </a:prstGeom>
            <a:solidFill>
              <a:srgbClr val="00B0F0"/>
            </a:solidFill>
            <a:ln w="9525" algn="ctr">
              <a:gradFill>
                <a:gsLst>
                  <a:gs pos="0">
                    <a:schemeClr val="accent1">
                      <a:lumMod val="60000"/>
                      <a:lumOff val="40000"/>
                      <a:alpha val="0"/>
                    </a:schemeClr>
                  </a:gs>
                  <a:gs pos="50000">
                    <a:srgbClr val="00800C">
                      <a:alpha val="52000"/>
                    </a:srgbClr>
                  </a:gs>
                  <a:gs pos="100000">
                    <a:schemeClr val="tx1">
                      <a:lumMod val="60000"/>
                      <a:lumOff val="40000"/>
                      <a:alpha val="0"/>
                    </a:schemeClr>
                  </a:gs>
                </a:gsLst>
                <a:lin ang="10800000" scaled="0"/>
              </a:gra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lIns="73025" tIns="36512" rIns="73025" bIns="36512" anchor="ctr"/>
            <a:lstStyle/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 smtClean="0">
                  <a:solidFill>
                    <a:schemeClr val="bg1"/>
                  </a:solidFill>
                  <a:effectLst/>
                  <a:latin typeface="华文细黑" pitchFamily="2" charset="-122"/>
                  <a:ea typeface="华文细黑" pitchFamily="2" charset="-122"/>
                </a:rPr>
                <a:t>Hypervisor</a:t>
              </a:r>
              <a:endParaRPr lang="en-US" sz="1200" b="1" dirty="0">
                <a:solidFill>
                  <a:schemeClr val="bg1"/>
                </a:solidFill>
                <a:effectLst/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8" name="Group 60"/>
          <p:cNvGrpSpPr/>
          <p:nvPr/>
        </p:nvGrpSpPr>
        <p:grpSpPr>
          <a:xfrm>
            <a:off x="6069632" y="2003207"/>
            <a:ext cx="2539795" cy="2273371"/>
            <a:chOff x="6069632" y="2003207"/>
            <a:chExt cx="2539795" cy="2273371"/>
          </a:xfrm>
        </p:grpSpPr>
        <p:grpSp>
          <p:nvGrpSpPr>
            <p:cNvPr id="9" name="Group 87"/>
            <p:cNvGrpSpPr/>
            <p:nvPr/>
          </p:nvGrpSpPr>
          <p:grpSpPr>
            <a:xfrm>
              <a:off x="6069632" y="2003207"/>
              <a:ext cx="2539795" cy="2273371"/>
              <a:chOff x="6069633" y="2003207"/>
              <a:chExt cx="2441322" cy="2273371"/>
            </a:xfrm>
          </p:grpSpPr>
          <p:sp>
            <p:nvSpPr>
              <p:cNvPr id="52" name="Rounded Rectangle 51"/>
              <p:cNvSpPr/>
              <p:nvPr/>
            </p:nvSpPr>
            <p:spPr bwMode="auto">
              <a:xfrm>
                <a:off x="6069633" y="2003207"/>
                <a:ext cx="2441322" cy="2273371"/>
              </a:xfrm>
              <a:prstGeom prst="roundRect">
                <a:avLst>
                  <a:gd name="adj" fmla="val 5287"/>
                </a:avLst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77800" algn="ctr" rotWithShape="0">
                  <a:prstClr val="black">
                    <a:alpha val="33000"/>
                  </a:prstClr>
                </a:outerShdw>
              </a:effectLst>
            </p:spPr>
            <p:txBody>
              <a:bodyPr lIns="82124" tIns="41061" rIns="82124" bIns="91440" anchor="b"/>
              <a:lstStyle/>
              <a:p>
                <a:pPr algn="ctr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00" dirty="0" smtClean="0">
                  <a:solidFill>
                    <a:schemeClr val="bg1">
                      <a:lumMod val="50000"/>
                    </a:schemeClr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pic>
            <p:nvPicPr>
              <p:cNvPr id="53" name="Picture 27" descr="ICON_Cloud_Q30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214304" y="2483905"/>
                <a:ext cx="2122895" cy="1207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0625" name="Picture 19"/>
              <p:cNvPicPr>
                <a:picLocks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933039" y="2848897"/>
                <a:ext cx="288925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Rounded Rectangle 19"/>
              <p:cNvSpPr/>
              <p:nvPr/>
            </p:nvSpPr>
            <p:spPr>
              <a:xfrm>
                <a:off x="6831439" y="2330056"/>
                <a:ext cx="966787" cy="783684"/>
              </a:xfrm>
              <a:prstGeom prst="roundRect">
                <a:avLst>
                  <a:gd name="adj" fmla="val 7773"/>
                </a:avLst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00" dirty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10599" name="TextBox 21"/>
              <p:cNvSpPr txBox="1">
                <a:spLocks noChangeArrowheads="1"/>
              </p:cNvSpPr>
              <p:nvPr/>
            </p:nvSpPr>
            <p:spPr bwMode="auto">
              <a:xfrm>
                <a:off x="6839376" y="2377410"/>
                <a:ext cx="569387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kern="1200" dirty="0">
                    <a:solidFill>
                      <a:srgbClr val="4D4D4D"/>
                    </a:solidFill>
                    <a:latin typeface="华文细黑" pitchFamily="2" charset="-122"/>
                    <a:ea typeface="华文细黑" pitchFamily="2" charset="-122"/>
                  </a:rPr>
                  <a:t>VDC-1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6831439" y="3213062"/>
                <a:ext cx="966787" cy="782160"/>
              </a:xfrm>
              <a:prstGeom prst="roundRect">
                <a:avLst>
                  <a:gd name="adj" fmla="val 7756"/>
                </a:avLst>
              </a:prstGeom>
              <a:gradFill>
                <a:gsLst>
                  <a:gs pos="0">
                    <a:schemeClr val="accent3">
                      <a:lumMod val="9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000" kern="1200" dirty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10602" name="TextBox 27"/>
              <p:cNvSpPr txBox="1">
                <a:spLocks noChangeArrowheads="1"/>
              </p:cNvSpPr>
              <p:nvPr/>
            </p:nvSpPr>
            <p:spPr bwMode="auto">
              <a:xfrm>
                <a:off x="6839376" y="3252510"/>
                <a:ext cx="569387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b="1" kern="1200" dirty="0">
                    <a:solidFill>
                      <a:srgbClr val="4D4D4D"/>
                    </a:solidFill>
                    <a:latin typeface="华文细黑" pitchFamily="2" charset="-122"/>
                    <a:ea typeface="华文细黑" pitchFamily="2" charset="-122"/>
                  </a:rPr>
                  <a:t>VDC-2</a:t>
                </a:r>
              </a:p>
            </p:txBody>
          </p:sp>
          <p:pic>
            <p:nvPicPr>
              <p:cNvPr id="70" name="Picture 1028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50286" y="3508099"/>
                <a:ext cx="192943" cy="457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9" name="Picture 1028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120417" y="2590800"/>
                <a:ext cx="158825" cy="376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Group 57"/>
            <p:cNvGrpSpPr/>
            <p:nvPr/>
          </p:nvGrpSpPr>
          <p:grpSpPr>
            <a:xfrm>
              <a:off x="7410450" y="2513692"/>
              <a:ext cx="276225" cy="532721"/>
              <a:chOff x="692016" y="2848025"/>
              <a:chExt cx="2081350" cy="4014034"/>
            </a:xfrm>
          </p:grpSpPr>
          <p:grpSp>
            <p:nvGrpSpPr>
              <p:cNvPr id="11" name="Group 56"/>
              <p:cNvGrpSpPr/>
              <p:nvPr/>
            </p:nvGrpSpPr>
            <p:grpSpPr>
              <a:xfrm>
                <a:off x="839788" y="2889511"/>
                <a:ext cx="1844912" cy="3842256"/>
                <a:chOff x="2764971" y="2706631"/>
                <a:chExt cx="1844912" cy="3842256"/>
              </a:xfrm>
            </p:grpSpPr>
            <p:sp>
              <p:nvSpPr>
                <p:cNvPr id="55" name="Rounded Rectangle 54"/>
                <p:cNvSpPr/>
                <p:nvPr/>
              </p:nvSpPr>
              <p:spPr>
                <a:xfrm>
                  <a:off x="3564852" y="2706631"/>
                  <a:ext cx="1045031" cy="384225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2764971" y="2706631"/>
                  <a:ext cx="1045029" cy="384224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latin typeface="华文细黑" pitchFamily="2" charset="-122"/>
                    <a:ea typeface="华文细黑" pitchFamily="2" charset="-122"/>
                  </a:endParaRPr>
                </a:p>
              </p:txBody>
            </p:sp>
          </p:grpSp>
          <p:pic>
            <p:nvPicPr>
              <p:cNvPr id="1026" name="Picture 2" descr="C:\Users\Anne\Desktop\coca-cola-coke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EFCFD"/>
                  </a:clrFrom>
                  <a:clrTo>
                    <a:srgbClr val="FEFCFD">
                      <a:alpha val="0"/>
                    </a:srgbClr>
                  </a:clrTo>
                </a:clrChange>
              </a:blip>
              <a:srcRect l="6589" t="4869" r="5488" b="873"/>
              <a:stretch>
                <a:fillRect/>
              </a:stretch>
            </p:blipFill>
            <p:spPr bwMode="auto">
              <a:xfrm>
                <a:off x="692016" y="2848025"/>
                <a:ext cx="2081350" cy="4014034"/>
              </a:xfrm>
              <a:prstGeom prst="rect">
                <a:avLst/>
              </a:prstGeom>
              <a:noFill/>
            </p:spPr>
          </p:pic>
        </p:grpSp>
        <p:grpSp>
          <p:nvGrpSpPr>
            <p:cNvPr id="12" name="Group 59"/>
            <p:cNvGrpSpPr/>
            <p:nvPr/>
          </p:nvGrpSpPr>
          <p:grpSpPr>
            <a:xfrm>
              <a:off x="7419975" y="3416300"/>
              <a:ext cx="277443" cy="522288"/>
              <a:chOff x="1752600" y="304800"/>
              <a:chExt cx="3648075" cy="6867525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933575" y="695325"/>
                <a:ext cx="3352800" cy="6162675"/>
              </a:xfrm>
              <a:prstGeom prst="roundRect">
                <a:avLst>
                  <a:gd name="adj" fmla="val 10985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华文细黑" pitchFamily="2" charset="-122"/>
                  <a:ea typeface="华文细黑" pitchFamily="2" charset="-122"/>
                </a:endParaRPr>
              </a:p>
            </p:txBody>
          </p:sp>
          <p:pic>
            <p:nvPicPr>
              <p:cNvPr id="1028" name="Picture 4" descr="C:\Users\Anne\Desktop\pepsi_can.jpg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0553" t="1603" r="11027" b="2071"/>
              <a:stretch>
                <a:fillRect/>
              </a:stretch>
            </p:blipFill>
            <p:spPr bwMode="auto">
              <a:xfrm>
                <a:off x="1752600" y="304800"/>
                <a:ext cx="3648075" cy="6867525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62" name="Picture 16" descr="WA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25808" y="2657197"/>
            <a:ext cx="555625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17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85988" y="2667000"/>
            <a:ext cx="544513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127"/>
          <p:cNvSpPr txBox="1">
            <a:spLocks noChangeArrowheads="1"/>
          </p:cNvSpPr>
          <p:nvPr/>
        </p:nvSpPr>
        <p:spPr bwMode="auto">
          <a:xfrm>
            <a:off x="2060065" y="3429000"/>
            <a:ext cx="7040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  <a:cs typeface="Tahoma" pitchFamily="34" charset="0"/>
              </a:rPr>
              <a:t>ACE/</a:t>
            </a:r>
          </a:p>
          <a:p>
            <a: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  <a:cs typeface="Tahoma" pitchFamily="34" charset="0"/>
              </a:rPr>
              <a:t>SLB</a:t>
            </a:r>
            <a:endParaRPr lang="en-US" sz="1600" b="1" kern="1200" dirty="0">
              <a:solidFill>
                <a:srgbClr val="4D4D4D"/>
              </a:solidFill>
              <a:latin typeface="华文细黑" pitchFamily="2" charset="-122"/>
              <a:ea typeface="华文细黑" pitchFamily="2" charset="-122"/>
              <a:cs typeface="Tahoma" pitchFamily="34" charset="0"/>
            </a:endParaRPr>
          </a:p>
        </p:txBody>
      </p:sp>
      <p:pic>
        <p:nvPicPr>
          <p:cNvPr id="73" name="Picture 16" descr="WA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26922" y="2481442"/>
            <a:ext cx="317598" cy="340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16" descr="WA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34200" y="2667000"/>
            <a:ext cx="213727" cy="228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0" name="Group 89"/>
          <p:cNvGrpSpPr/>
          <p:nvPr/>
        </p:nvGrpSpPr>
        <p:grpSpPr>
          <a:xfrm>
            <a:off x="6156176" y="4585191"/>
            <a:ext cx="2572123" cy="1508105"/>
            <a:chOff x="3613668" y="4666077"/>
            <a:chExt cx="3141976" cy="1508105"/>
          </a:xfrm>
        </p:grpSpPr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4317359" y="4666077"/>
              <a:ext cx="2438285" cy="150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168275" indent="-168275"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zh-CN" altLang="en-US" sz="1600" kern="12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设备虚拟化</a:t>
              </a:r>
              <a:endParaRPr lang="en-US" altLang="zh-CN" sz="1600" kern="1200" dirty="0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 marL="168275" indent="-168275" algn="l" rtl="0" eaLnBrk="0" fontAlgn="base" hangingPunct="0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zh-CN" altLang="en-US" sz="16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资源限定</a:t>
              </a:r>
              <a:endParaRPr lang="en-US" altLang="zh-CN" sz="1600" dirty="0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 marL="168275" indent="-168275" algn="l" rtl="0" eaLnBrk="0" fontAlgn="base" hangingPunct="0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zh-CN" altLang="en-US" sz="1600" kern="12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可扩展</a:t>
              </a:r>
              <a:endParaRPr lang="en-US" altLang="zh-CN" sz="1600" kern="1200" dirty="0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 marL="168275" indent="-168275" algn="l" rtl="0" eaLnBrk="0" fontAlgn="base" hangingPunct="0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zh-CN" altLang="en-US" sz="16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性能可靠</a:t>
              </a:r>
              <a:endParaRPr lang="en-US" altLang="zh-CN" sz="1600" kern="1200" dirty="0" smtClean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endParaRPr>
            </a:p>
            <a:p>
              <a:pPr marL="168275" indent="-168275" algn="l" rtl="0" eaLnBrk="0" fontAlgn="base" hangingPunct="0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zh-CN" altLang="en-US" sz="1600" kern="12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适合</a:t>
              </a:r>
              <a:r>
                <a:rPr lang="zh-CN" altLang="en-US" sz="16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特定</a:t>
              </a:r>
              <a:r>
                <a:rPr lang="zh-CN" altLang="en-US" sz="1600" kern="12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租户操作</a:t>
              </a:r>
              <a:endParaRPr lang="en-US" sz="1600" kern="1200" dirty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3613668" y="4792687"/>
              <a:ext cx="703691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 smtClean="0">
                  <a:solidFill>
                    <a:srgbClr val="C00000"/>
                  </a:solidFill>
                  <a:latin typeface="华文细黑" pitchFamily="2" charset="-122"/>
                  <a:ea typeface="华文细黑" pitchFamily="2" charset="-122"/>
                </a:rPr>
                <a:t>传统</a:t>
              </a:r>
              <a:r>
                <a:rPr lang="zh-CN" altLang="en-US" sz="1600" kern="1200" dirty="0" smtClean="0">
                  <a:solidFill>
                    <a:srgbClr val="C00000"/>
                  </a:solidFill>
                  <a:latin typeface="华文细黑" pitchFamily="2" charset="-122"/>
                  <a:ea typeface="华文细黑" pitchFamily="2" charset="-122"/>
                </a:rPr>
                <a:t>服务点</a:t>
              </a:r>
              <a:endParaRPr lang="en-US" altLang="zh-CN" sz="1600" kern="1200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3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88861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40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</a:rPr>
              <a:t>Nexus 1000 </a:t>
            </a:r>
            <a:r>
              <a:rPr lang="en-US" altLang="zh-CN" sz="40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</a:rPr>
              <a:t>V </a:t>
            </a:r>
            <a:r>
              <a:rPr lang="zh-CN" altLang="en-US" sz="40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</a:rPr>
              <a:t>软件交换机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pc="0" dirty="0" smtClean="0">
                <a:solidFill>
                  <a:srgbClr val="0096D6"/>
                </a:solidFill>
                <a:ea typeface="ＭＳ Ｐゴシック" pitchFamily="34" charset="-128"/>
              </a:rPr>
              <a:t> </a:t>
            </a:r>
            <a:r>
              <a:rPr lang="en-US" sz="2400" spc="0" dirty="0" err="1" smtClean="0">
                <a:solidFill>
                  <a:srgbClr val="0096D6"/>
                </a:solidFill>
                <a:ea typeface="ＭＳ Ｐゴシック" pitchFamily="34" charset="-128"/>
              </a:rPr>
              <a:t>VSM</a:t>
            </a:r>
            <a:r>
              <a:rPr lang="en-US" sz="2400" spc="0" dirty="0" smtClean="0">
                <a:solidFill>
                  <a:srgbClr val="0096D6"/>
                </a:solidFill>
                <a:ea typeface="ＭＳ Ｐゴシック" pitchFamily="34" charset="-128"/>
              </a:rPr>
              <a:t> + </a:t>
            </a:r>
            <a:r>
              <a:rPr lang="en-US" sz="2400" spc="0" dirty="0" err="1" smtClean="0">
                <a:solidFill>
                  <a:srgbClr val="0096D6"/>
                </a:solidFill>
                <a:ea typeface="ＭＳ Ｐゴシック" pitchFamily="34" charset="-128"/>
              </a:rPr>
              <a:t>VEMs</a:t>
            </a:r>
            <a:r>
              <a:rPr lang="en-US" sz="2400" spc="0" dirty="0" smtClean="0">
                <a:solidFill>
                  <a:srgbClr val="0096D6"/>
                </a:solidFill>
                <a:ea typeface="ＭＳ Ｐゴシック" pitchFamily="34" charset="-128"/>
              </a:rPr>
              <a:t> = Nexus 1000 Virtual Chassis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486400" y="152400"/>
            <a:ext cx="21836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546865"/>
                </a:solidFill>
              </a:rPr>
              <a:t>VSM</a:t>
            </a:r>
            <a:r>
              <a:rPr lang="en-US" sz="1100" dirty="0" smtClean="0">
                <a:solidFill>
                  <a:srgbClr val="546865"/>
                </a:solidFill>
              </a:rPr>
              <a:t>: Virtual Supervisor Module</a:t>
            </a:r>
          </a:p>
          <a:p>
            <a:r>
              <a:rPr lang="en-US" sz="1100" dirty="0" err="1" smtClean="0">
                <a:solidFill>
                  <a:srgbClr val="546865"/>
                </a:solidFill>
              </a:rPr>
              <a:t>VEM</a:t>
            </a:r>
            <a:r>
              <a:rPr lang="en-US" sz="1100" dirty="0" smtClean="0">
                <a:solidFill>
                  <a:srgbClr val="546865"/>
                </a:solidFill>
              </a:rPr>
              <a:t>: Virtual Ethernet Module</a:t>
            </a:r>
            <a:endParaRPr lang="en-US" sz="1100" dirty="0">
              <a:solidFill>
                <a:srgbClr val="546865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2400" y="1371600"/>
            <a:ext cx="41910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12713" indent="-112713">
              <a:lnSpc>
                <a:spcPct val="95000"/>
              </a:lnSpc>
              <a:spcBef>
                <a:spcPts val="20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</a:pPr>
            <a:r>
              <a:rPr lang="en-US" sz="1200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每个</a:t>
            </a:r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VEM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支持</a:t>
            </a:r>
            <a:r>
              <a:rPr lang="en-US" sz="1200" dirty="0" smtClean="0">
                <a:latin typeface="华文细黑" pitchFamily="2" charset="-122"/>
                <a:ea typeface="华文细黑" pitchFamily="2" charset="-122"/>
              </a:rPr>
              <a:t>200+ </a:t>
            </a:r>
            <a:r>
              <a:rPr lang="en-US" sz="1200" dirty="0" err="1" smtClean="0">
                <a:latin typeface="华文细黑" pitchFamily="2" charset="-122"/>
                <a:ea typeface="华文细黑" pitchFamily="2" charset="-122"/>
              </a:rPr>
              <a:t>vEth</a:t>
            </a:r>
            <a:r>
              <a:rPr lang="en-US" sz="1200" dirty="0" smtClean="0">
                <a:latin typeface="华文细黑" pitchFamily="2" charset="-122"/>
                <a:ea typeface="华文细黑" pitchFamily="2" charset="-122"/>
              </a:rPr>
              <a:t> ports(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虚拟网口</a:t>
            </a:r>
            <a:r>
              <a:rPr lang="en-US" sz="1200" dirty="0" smtClean="0">
                <a:latin typeface="华文细黑" pitchFamily="2" charset="-122"/>
                <a:ea typeface="华文细黑" pitchFamily="2" charset="-122"/>
              </a:rPr>
              <a:t>) </a:t>
            </a:r>
          </a:p>
          <a:p>
            <a:pPr marL="112713" indent="-112713">
              <a:lnSpc>
                <a:spcPct val="95000"/>
              </a:lnSpc>
              <a:spcBef>
                <a:spcPts val="200"/>
              </a:spcBef>
              <a:buClr>
                <a:schemeClr val="tx2"/>
              </a:buClr>
              <a:buSzPct val="90000"/>
            </a:pPr>
            <a:endParaRPr lang="en-US" sz="1200" dirty="0" smtClean="0">
              <a:latin typeface="华文细黑" pitchFamily="2" charset="-122"/>
              <a:ea typeface="华文细黑" pitchFamily="2" charset="-122"/>
            </a:endParaRPr>
          </a:p>
          <a:p>
            <a:pPr marL="112713" indent="-112713">
              <a:lnSpc>
                <a:spcPct val="95000"/>
              </a:lnSpc>
              <a:spcBef>
                <a:spcPts val="20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</a:pPr>
            <a:r>
              <a:rPr lang="en-US" sz="1200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每个</a:t>
            </a:r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N1K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VSM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支持</a:t>
            </a:r>
            <a:r>
              <a:rPr lang="en-US" sz="1200" dirty="0" smtClean="0">
                <a:latin typeface="华文细黑" pitchFamily="2" charset="-122"/>
                <a:ea typeface="华文细黑" pitchFamily="2" charset="-122"/>
              </a:rPr>
              <a:t>64 </a:t>
            </a:r>
            <a:r>
              <a:rPr lang="en-US" sz="1200" dirty="0" err="1" smtClean="0">
                <a:latin typeface="华文细黑" pitchFamily="2" charset="-122"/>
                <a:ea typeface="华文细黑" pitchFamily="2" charset="-122"/>
              </a:rPr>
              <a:t>VEMs</a:t>
            </a:r>
            <a:r>
              <a:rPr lang="en-US" sz="1200" dirty="0" smtClean="0">
                <a:latin typeface="华文细黑" pitchFamily="2" charset="-122"/>
                <a:ea typeface="华文细黑" pitchFamily="2" charset="-122"/>
              </a:rPr>
              <a:t> (</a:t>
            </a:r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VEM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通过</a:t>
            </a:r>
            <a:r>
              <a:rPr lang="en-US" sz="1200" dirty="0" err="1" smtClean="0">
                <a:latin typeface="华文细黑" pitchFamily="2" charset="-122"/>
                <a:ea typeface="华文细黑" pitchFamily="2" charset="-122"/>
              </a:rPr>
              <a:t>L2</a:t>
            </a:r>
            <a:r>
              <a:rPr lang="en-US" sz="1200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或者</a:t>
            </a:r>
            <a:r>
              <a:rPr lang="en-US" sz="1200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sz="1200" dirty="0" err="1" smtClean="0">
                <a:latin typeface="华文细黑" pitchFamily="2" charset="-122"/>
                <a:ea typeface="华文细黑" pitchFamily="2" charset="-122"/>
              </a:rPr>
              <a:t>L3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连接</a:t>
            </a:r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VSM</a:t>
            </a:r>
            <a:r>
              <a:rPr lang="en-US" sz="1200" dirty="0" smtClean="0">
                <a:latin typeface="华文细黑" pitchFamily="2" charset="-122"/>
                <a:ea typeface="华文细黑" pitchFamily="2" charset="-122"/>
              </a:rPr>
              <a:t>)</a:t>
            </a:r>
          </a:p>
          <a:p>
            <a:pPr marL="112713" indent="-112713">
              <a:lnSpc>
                <a:spcPct val="95000"/>
              </a:lnSpc>
              <a:spcBef>
                <a:spcPts val="20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</a:pP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112713" indent="-112713">
              <a:lnSpc>
                <a:spcPct val="95000"/>
              </a:lnSpc>
              <a:spcBef>
                <a:spcPts val="20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</a:pP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每个</a:t>
            </a:r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N1K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VSM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)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支持</a:t>
            </a:r>
            <a:r>
              <a:rPr lang="en-US" sz="1200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sz="1200" dirty="0" err="1" smtClean="0">
                <a:latin typeface="华文细黑" pitchFamily="2" charset="-122"/>
                <a:ea typeface="华文细黑" pitchFamily="2" charset="-122"/>
              </a:rPr>
              <a:t>2K</a:t>
            </a:r>
            <a:r>
              <a:rPr lang="en-US" sz="1200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sz="1200" dirty="0" err="1" smtClean="0">
                <a:latin typeface="华文细黑" pitchFamily="2" charset="-122"/>
                <a:ea typeface="华文细黑" pitchFamily="2" charset="-122"/>
              </a:rPr>
              <a:t>vEths</a:t>
            </a:r>
            <a:endParaRPr lang="en-US" sz="1200" dirty="0" smtClean="0">
              <a:latin typeface="华文细黑" pitchFamily="2" charset="-122"/>
              <a:ea typeface="华文细黑" pitchFamily="2" charset="-122"/>
            </a:endParaRPr>
          </a:p>
          <a:p>
            <a:pPr marL="112713" indent="-112713">
              <a:lnSpc>
                <a:spcPct val="95000"/>
              </a:lnSpc>
              <a:spcBef>
                <a:spcPts val="20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</a:pPr>
            <a:endParaRPr lang="en-US" sz="1200" dirty="0" smtClean="0">
              <a:latin typeface="华文细黑" pitchFamily="2" charset="-122"/>
              <a:ea typeface="华文细黑" pitchFamily="2" charset="-122"/>
            </a:endParaRPr>
          </a:p>
          <a:p>
            <a:pPr marL="112713" indent="-112713">
              <a:lnSpc>
                <a:spcPct val="95000"/>
              </a:lnSpc>
              <a:spcBef>
                <a:spcPts val="20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</a:pPr>
            <a:r>
              <a:rPr lang="en-US" sz="1200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VSM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运行</a:t>
            </a:r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NX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-OS</a:t>
            </a:r>
          </a:p>
          <a:p>
            <a:pPr marL="112713" indent="-112713">
              <a:lnSpc>
                <a:spcPct val="95000"/>
              </a:lnSpc>
              <a:spcBef>
                <a:spcPts val="20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</a:pP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171450" indent="-171450" defTabSz="814388">
              <a:lnSpc>
                <a:spcPct val="95000"/>
              </a:lnSpc>
              <a:spcBef>
                <a:spcPts val="600"/>
              </a:spcBef>
              <a:buSzPct val="80000"/>
            </a:pPr>
            <a:r>
              <a:rPr lang="en-US" b="1" dirty="0" smtClean="0"/>
              <a:t>Switching</a:t>
            </a:r>
            <a:r>
              <a:rPr lang="en-US" b="1" dirty="0" smtClean="0"/>
              <a:t>:</a:t>
            </a:r>
          </a:p>
          <a:p>
            <a:pPr marL="171450" indent="-171450" defTabSz="814388">
              <a:lnSpc>
                <a:spcPct val="95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</a:pPr>
            <a:r>
              <a:rPr lang="en-US" sz="1200" dirty="0" err="1" smtClean="0"/>
              <a:t>L2</a:t>
            </a:r>
            <a:r>
              <a:rPr lang="en-US" sz="1200" dirty="0" smtClean="0"/>
              <a:t> Switching, </a:t>
            </a:r>
            <a:r>
              <a:rPr lang="en-US" sz="1200" dirty="0" err="1" smtClean="0"/>
              <a:t>802.1Q</a:t>
            </a:r>
            <a:r>
              <a:rPr lang="en-US" sz="1200" dirty="0" smtClean="0"/>
              <a:t> Tagging, </a:t>
            </a:r>
            <a:r>
              <a:rPr lang="en-US" sz="1200" dirty="0" err="1" smtClean="0"/>
              <a:t>VLAN</a:t>
            </a:r>
            <a:r>
              <a:rPr lang="en-US" sz="1200" dirty="0" smtClean="0"/>
              <a:t> Segmentation, Rate Limiting (TX), </a:t>
            </a:r>
          </a:p>
          <a:p>
            <a:pPr marL="171450" indent="-171450" defTabSz="814388">
              <a:lnSpc>
                <a:spcPct val="95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</a:pPr>
            <a:r>
              <a:rPr lang="en-US" sz="1200" dirty="0" err="1" smtClean="0"/>
              <a:t>IGMP</a:t>
            </a:r>
            <a:r>
              <a:rPr lang="en-US" sz="1200" dirty="0" smtClean="0"/>
              <a:t> Snooping, </a:t>
            </a:r>
            <a:r>
              <a:rPr lang="en-US" sz="1200" dirty="0" err="1" smtClean="0"/>
              <a:t>QoS</a:t>
            </a:r>
            <a:r>
              <a:rPr lang="en-US" sz="1200" dirty="0" smtClean="0"/>
              <a:t> Marking (COS &amp; </a:t>
            </a:r>
            <a:r>
              <a:rPr lang="en-US" sz="1200" dirty="0" err="1" smtClean="0"/>
              <a:t>DSCP</a:t>
            </a:r>
            <a:r>
              <a:rPr lang="en-US" sz="1200" dirty="0" smtClean="0"/>
              <a:t>), Class-based </a:t>
            </a:r>
            <a:r>
              <a:rPr lang="en-US" sz="1200" dirty="0" err="1" smtClean="0"/>
              <a:t>WFQ</a:t>
            </a:r>
            <a:endParaRPr lang="en-US" sz="1200" dirty="0" smtClean="0"/>
          </a:p>
          <a:p>
            <a:pPr marL="171450" indent="-171450" defTabSz="814388">
              <a:lnSpc>
                <a:spcPct val="95000"/>
              </a:lnSpc>
              <a:spcBef>
                <a:spcPts val="600"/>
              </a:spcBef>
              <a:buSzPct val="80000"/>
            </a:pPr>
            <a:r>
              <a:rPr lang="en-US" b="1" dirty="0" smtClean="0"/>
              <a:t>Security:</a:t>
            </a:r>
          </a:p>
          <a:p>
            <a:pPr marL="171450" indent="-171450" defTabSz="814388">
              <a:lnSpc>
                <a:spcPct val="95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</a:pPr>
            <a:r>
              <a:rPr lang="en-US" sz="1200" dirty="0" smtClean="0"/>
              <a:t>Policy Mobility, Private </a:t>
            </a:r>
            <a:r>
              <a:rPr lang="en-US" sz="1200" dirty="0" err="1" smtClean="0"/>
              <a:t>VLANs</a:t>
            </a:r>
            <a:r>
              <a:rPr lang="en-US" sz="1200" dirty="0" smtClean="0"/>
              <a:t> w/ local </a:t>
            </a:r>
            <a:r>
              <a:rPr lang="en-US" sz="1200" dirty="0" err="1" smtClean="0"/>
              <a:t>PVLAN</a:t>
            </a:r>
            <a:r>
              <a:rPr lang="en-US" sz="1200" dirty="0" smtClean="0"/>
              <a:t> Enforcement</a:t>
            </a:r>
          </a:p>
          <a:p>
            <a:pPr marL="171450" indent="-171450" defTabSz="814388">
              <a:lnSpc>
                <a:spcPct val="95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</a:pPr>
            <a:r>
              <a:rPr lang="en-US" sz="1200" dirty="0" smtClean="0"/>
              <a:t>Access Control Lists (</a:t>
            </a:r>
            <a:r>
              <a:rPr lang="en-US" sz="1200" dirty="0" err="1" smtClean="0"/>
              <a:t>L2</a:t>
            </a:r>
            <a:r>
              <a:rPr lang="en-US" sz="1200" dirty="0" smtClean="0"/>
              <a:t>–4 w/ Redirect), Port Security</a:t>
            </a:r>
          </a:p>
          <a:p>
            <a:pPr marL="171450" indent="-171450" defTabSz="814388">
              <a:lnSpc>
                <a:spcPct val="95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</a:pPr>
            <a:r>
              <a:rPr lang="en-US" sz="1200" dirty="0" smtClean="0"/>
              <a:t>Dynamic ARP inspection, IP Source Guard, </a:t>
            </a:r>
            <a:r>
              <a:rPr lang="en-US" sz="1200" dirty="0" err="1" smtClean="0"/>
              <a:t>DHCP</a:t>
            </a:r>
            <a:r>
              <a:rPr lang="en-US" sz="1200" dirty="0" smtClean="0"/>
              <a:t> Snooping</a:t>
            </a:r>
          </a:p>
          <a:p>
            <a:pPr marL="171450" indent="-171450" defTabSz="814388">
              <a:lnSpc>
                <a:spcPct val="95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</a:pPr>
            <a:r>
              <a:rPr lang="en-US" sz="1200" dirty="0" smtClean="0"/>
              <a:t>Suppress broadcast storm</a:t>
            </a:r>
            <a:endParaRPr lang="en-US" sz="1200" dirty="0">
              <a:latin typeface="+mj-lt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6012054" y="4092611"/>
            <a:ext cx="1237508" cy="1274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30" name="Line 11"/>
          <p:cNvSpPr>
            <a:spLocks noChangeShapeType="1"/>
          </p:cNvSpPr>
          <p:nvPr/>
        </p:nvSpPr>
        <p:spPr bwMode="auto">
          <a:xfrm flipH="1" flipV="1">
            <a:off x="7412087" y="3687646"/>
            <a:ext cx="587187" cy="605029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82124" tIns="41061" rIns="82124" bIns="41061" anchor="ctr">
            <a:spAutoFit/>
          </a:bodyPr>
          <a:lstStyle/>
          <a:p>
            <a:endParaRPr lang="en-US" dirty="0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V="1">
            <a:off x="5254389" y="3710692"/>
            <a:ext cx="587187" cy="605029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square" lIns="82124" tIns="41061" rIns="82124" bIns="41061" anchor="ctr">
            <a:spAutoFit/>
          </a:bodyPr>
          <a:lstStyle/>
          <a:p>
            <a:endParaRPr lang="en-US" dirty="0"/>
          </a:p>
        </p:txBody>
      </p:sp>
      <p:pic>
        <p:nvPicPr>
          <p:cNvPr id="9" name="Picture 27" descr="ICON_Cloud_Q308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626927" y="2691486"/>
            <a:ext cx="2049296" cy="130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ounded Rectangle 25"/>
          <p:cNvSpPr/>
          <p:nvPr/>
        </p:nvSpPr>
        <p:spPr bwMode="auto">
          <a:xfrm>
            <a:off x="6035081" y="4111935"/>
            <a:ext cx="1200177" cy="777923"/>
          </a:xfrm>
          <a:prstGeom prst="roundRect">
            <a:avLst>
              <a:gd name="adj" fmla="val 752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4" tIns="41061" rIns="82124" bIns="91440" anchor="b"/>
          <a:lstStyle/>
          <a:p>
            <a:pPr algn="ctr"/>
            <a:r>
              <a:rPr lang="en-US" sz="1050" b="1" dirty="0" smtClean="0">
                <a:solidFill>
                  <a:srgbClr val="515151"/>
                </a:solidFill>
                <a:ea typeface="MS PGothic" pitchFamily="34" charset="-128"/>
              </a:rPr>
              <a:t>                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7486623" y="4111935"/>
            <a:ext cx="1200177" cy="777923"/>
          </a:xfrm>
          <a:prstGeom prst="roundRect">
            <a:avLst>
              <a:gd name="adj" fmla="val 752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4" tIns="41061" rIns="82124" bIns="91440" anchor="b"/>
          <a:lstStyle/>
          <a:p>
            <a:pPr algn="ctr"/>
            <a:r>
              <a:rPr lang="en-US" sz="1050" b="1" dirty="0" smtClean="0">
                <a:solidFill>
                  <a:srgbClr val="515151"/>
                </a:solidFill>
                <a:ea typeface="MS PGothic" pitchFamily="34" charset="-128"/>
              </a:rPr>
              <a:t>                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4572000" y="4111935"/>
            <a:ext cx="1200177" cy="917265"/>
          </a:xfrm>
          <a:prstGeom prst="roundRect">
            <a:avLst>
              <a:gd name="adj" fmla="val 752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4" tIns="41061" rIns="82124" bIns="91440" anchor="b"/>
          <a:lstStyle/>
          <a:p>
            <a:pPr algn="ctr"/>
            <a:r>
              <a:rPr lang="en-US" sz="1050" b="1" dirty="0" smtClean="0">
                <a:solidFill>
                  <a:srgbClr val="515151"/>
                </a:solidFill>
                <a:ea typeface="MS PGothic" pitchFamily="34" charset="-128"/>
              </a:rPr>
              <a:t>             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54487" y="4800600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</a:rPr>
              <a:t>Hypervisor</a:t>
            </a:r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39667" y="4627707"/>
            <a:ext cx="978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Hypervisor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91209" y="4627707"/>
            <a:ext cx="978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Hypervisor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82" name="Picture 42" descr="File Server_Updated200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600" y="4777760"/>
            <a:ext cx="273515" cy="36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42" descr="File Server_Updated200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7545" y="4771155"/>
            <a:ext cx="273515" cy="36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3"/>
          <p:cNvGrpSpPr/>
          <p:nvPr/>
        </p:nvGrpSpPr>
        <p:grpSpPr>
          <a:xfrm>
            <a:off x="7782209" y="4212207"/>
            <a:ext cx="738148" cy="395109"/>
            <a:chOff x="403039" y="2244285"/>
            <a:chExt cx="919758" cy="493006"/>
          </a:xfrm>
          <a:solidFill>
            <a:srgbClr val="00B050"/>
          </a:solidFill>
        </p:grpSpPr>
        <p:sp>
          <p:nvSpPr>
            <p:cNvPr id="64" name="Rounded Rectangle 6"/>
            <p:cNvSpPr>
              <a:spLocks noChangeAspect="1"/>
            </p:cNvSpPr>
            <p:nvPr/>
          </p:nvSpPr>
          <p:spPr bwMode="auto">
            <a:xfrm>
              <a:off x="403039" y="2244285"/>
              <a:ext cx="919758" cy="493006"/>
            </a:xfrm>
            <a:prstGeom prst="roundRect">
              <a:avLst>
                <a:gd name="adj" fmla="val 7841"/>
              </a:avLst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82124" tIns="41061" rIns="82124" bIns="41061" anchor="ctr"/>
            <a:lstStyle/>
            <a:p>
              <a:pPr algn="ctr"/>
              <a:endParaRPr lang="en-US" sz="1100" dirty="0">
                <a:solidFill>
                  <a:srgbClr val="002060"/>
                </a:solidFill>
                <a:ea typeface="MS PGothic" pitchFamily="34" charset="-128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54981" y="2359983"/>
              <a:ext cx="639919" cy="2616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2060"/>
                  </a:solidFill>
                </a:rPr>
                <a:t>VEM-N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" name="Group 77"/>
          <p:cNvGrpSpPr/>
          <p:nvPr/>
        </p:nvGrpSpPr>
        <p:grpSpPr>
          <a:xfrm>
            <a:off x="6245095" y="4201062"/>
            <a:ext cx="738148" cy="395109"/>
            <a:chOff x="403039" y="2244285"/>
            <a:chExt cx="919758" cy="493006"/>
          </a:xfrm>
          <a:solidFill>
            <a:srgbClr val="00B050"/>
          </a:solidFill>
        </p:grpSpPr>
        <p:sp>
          <p:nvSpPr>
            <p:cNvPr id="70" name="Rounded Rectangle 6"/>
            <p:cNvSpPr>
              <a:spLocks noChangeAspect="1"/>
            </p:cNvSpPr>
            <p:nvPr/>
          </p:nvSpPr>
          <p:spPr bwMode="auto">
            <a:xfrm>
              <a:off x="403039" y="2244285"/>
              <a:ext cx="919758" cy="493006"/>
            </a:xfrm>
            <a:prstGeom prst="roundRect">
              <a:avLst>
                <a:gd name="adj" fmla="val 7841"/>
              </a:avLst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82124" tIns="41061" rIns="82124" bIns="41061" anchor="ctr"/>
            <a:lstStyle/>
            <a:p>
              <a:pPr algn="ctr"/>
              <a:endParaRPr lang="en-US" sz="1100" dirty="0">
                <a:solidFill>
                  <a:srgbClr val="002060"/>
                </a:solidFill>
                <a:ea typeface="MS PGothic" pitchFamily="34" charset="-128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4981" y="2359983"/>
              <a:ext cx="615874" cy="2616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002060"/>
                  </a:solidFill>
                </a:rPr>
                <a:t>VEM-2</a:t>
              </a:r>
              <a:endParaRPr lang="en-US" sz="11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" name="Group 72"/>
          <p:cNvGrpSpPr/>
          <p:nvPr/>
        </p:nvGrpSpPr>
        <p:grpSpPr>
          <a:xfrm>
            <a:off x="6321508" y="2669471"/>
            <a:ext cx="562583" cy="1389777"/>
            <a:chOff x="4274223" y="3188656"/>
            <a:chExt cx="700998" cy="1734125"/>
          </a:xfrm>
        </p:grpSpPr>
        <p:grpSp>
          <p:nvGrpSpPr>
            <p:cNvPr id="5" name="Group 66"/>
            <p:cNvGrpSpPr/>
            <p:nvPr/>
          </p:nvGrpSpPr>
          <p:grpSpPr>
            <a:xfrm>
              <a:off x="4274223" y="3188656"/>
              <a:ext cx="289805" cy="1734125"/>
              <a:chOff x="4041310" y="3241929"/>
              <a:chExt cx="289805" cy="1734125"/>
            </a:xfrm>
          </p:grpSpPr>
          <p:sp>
            <p:nvSpPr>
              <p:cNvPr id="79" name="Rounded Rectangle 6"/>
              <p:cNvSpPr>
                <a:spLocks noChangeAspect="1"/>
              </p:cNvSpPr>
              <p:nvPr/>
            </p:nvSpPr>
            <p:spPr bwMode="auto">
              <a:xfrm rot="16200000">
                <a:off x="3447331" y="3964090"/>
                <a:ext cx="1477763" cy="289805"/>
              </a:xfrm>
              <a:prstGeom prst="roundRect">
                <a:avLst>
                  <a:gd name="adj" fmla="val 7841"/>
                </a:avLst>
              </a:prstGeom>
              <a:gradFill flip="none" rotWithShape="1">
                <a:gsLst>
                  <a:gs pos="0">
                    <a:srgbClr val="515151"/>
                  </a:gs>
                  <a:gs pos="100000">
                    <a:schemeClr val="bg2">
                      <a:lumMod val="65000"/>
                    </a:scheme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/>
                <a:endParaRPr lang="en-US" sz="1400" dirty="0">
                  <a:solidFill>
                    <a:srgbClr val="00206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3319150" y="3966375"/>
                <a:ext cx="1734125" cy="2852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L2 Mode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69"/>
            <p:cNvGrpSpPr/>
            <p:nvPr/>
          </p:nvGrpSpPr>
          <p:grpSpPr>
            <a:xfrm>
              <a:off x="4685416" y="3188656"/>
              <a:ext cx="289805" cy="1734125"/>
              <a:chOff x="4041310" y="3241929"/>
              <a:chExt cx="289805" cy="1734125"/>
            </a:xfrm>
          </p:grpSpPr>
          <p:sp>
            <p:nvSpPr>
              <p:cNvPr id="77" name="Rounded Rectangle 6"/>
              <p:cNvSpPr>
                <a:spLocks noChangeAspect="1"/>
              </p:cNvSpPr>
              <p:nvPr/>
            </p:nvSpPr>
            <p:spPr bwMode="auto">
              <a:xfrm rot="16200000">
                <a:off x="3447331" y="3964090"/>
                <a:ext cx="1477763" cy="289805"/>
              </a:xfrm>
              <a:prstGeom prst="roundRect">
                <a:avLst>
                  <a:gd name="adj" fmla="val 7841"/>
                </a:avLst>
              </a:prstGeom>
              <a:gradFill flip="none" rotWithShape="1">
                <a:gsLst>
                  <a:gs pos="0">
                    <a:srgbClr val="515151"/>
                  </a:gs>
                  <a:gs pos="100000">
                    <a:schemeClr val="bg2">
                      <a:lumMod val="65000"/>
                    </a:schemeClr>
                  </a:gs>
                </a:gsLst>
                <a:lin ang="16200000" scaled="0"/>
                <a:tileRect/>
              </a:gra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2124" tIns="41061" rIns="82124" bIns="41061" anchor="ctr"/>
              <a:lstStyle/>
              <a:p>
                <a:pPr algn="ctr"/>
                <a:endParaRPr lang="en-US" sz="1400" dirty="0">
                  <a:solidFill>
                    <a:srgbClr val="00206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16200000">
                <a:off x="3319150" y="3966375"/>
                <a:ext cx="1734125" cy="2852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L3 Mode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" name="Group 90"/>
          <p:cNvGrpSpPr/>
          <p:nvPr/>
        </p:nvGrpSpPr>
        <p:grpSpPr>
          <a:xfrm>
            <a:off x="6416339" y="1475723"/>
            <a:ext cx="454421" cy="888340"/>
            <a:chOff x="3897712" y="1835388"/>
            <a:chExt cx="566224" cy="1108446"/>
          </a:xfrm>
        </p:grpSpPr>
        <p:grpSp>
          <p:nvGrpSpPr>
            <p:cNvPr id="8" name="Group 89"/>
            <p:cNvGrpSpPr/>
            <p:nvPr/>
          </p:nvGrpSpPr>
          <p:grpSpPr>
            <a:xfrm>
              <a:off x="3901207" y="1835388"/>
              <a:ext cx="562729" cy="494817"/>
              <a:chOff x="3901207" y="1835388"/>
              <a:chExt cx="562729" cy="494817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3913908" y="1835388"/>
                <a:ext cx="537327" cy="2308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73025" tIns="36511" rIns="73025" bIns="36511" anchor="ctr"/>
              <a:lstStyle/>
              <a:p>
                <a:pPr algn="ctr" defTabSz="814388">
                  <a:defRPr/>
                </a:pPr>
                <a:r>
                  <a:rPr lang="en-US" sz="900" b="1" dirty="0" smtClean="0">
                    <a:solidFill>
                      <a:srgbClr val="333333"/>
                    </a:solidFill>
                    <a:latin typeface="Arial"/>
                    <a:ea typeface="Arial" charset="0"/>
                    <a:cs typeface="Arial" charset="0"/>
                  </a:rPr>
                  <a:t>VSM1</a:t>
                </a:r>
                <a:endParaRPr lang="en-US" sz="900" b="1" dirty="0">
                  <a:solidFill>
                    <a:srgbClr val="333333"/>
                  </a:solidFill>
                  <a:latin typeface="Arial"/>
                  <a:ea typeface="Arial" charset="0"/>
                  <a:cs typeface="Arial" charset="0"/>
                </a:endParaRPr>
              </a:p>
            </p:txBody>
          </p:sp>
          <p:pic>
            <p:nvPicPr>
              <p:cNvPr id="51" name="Picture 22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901207" y="2052033"/>
                <a:ext cx="562729" cy="27817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Group 88"/>
            <p:cNvGrpSpPr/>
            <p:nvPr/>
          </p:nvGrpSpPr>
          <p:grpSpPr>
            <a:xfrm>
              <a:off x="3897712" y="2449017"/>
              <a:ext cx="562729" cy="494817"/>
              <a:chOff x="3897712" y="2449017"/>
              <a:chExt cx="562729" cy="494817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3910413" y="2449017"/>
                <a:ext cx="537327" cy="2308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73025" tIns="36511" rIns="73025" bIns="36511" anchor="ctr"/>
              <a:lstStyle/>
              <a:p>
                <a:pPr algn="ctr" defTabSz="814388">
                  <a:defRPr/>
                </a:pPr>
                <a:r>
                  <a:rPr lang="en-US" sz="900" b="1" dirty="0" smtClean="0">
                    <a:solidFill>
                      <a:srgbClr val="333333"/>
                    </a:solidFill>
                    <a:latin typeface="Arial"/>
                    <a:ea typeface="Arial" charset="0"/>
                    <a:cs typeface="Arial" charset="0"/>
                  </a:rPr>
                  <a:t>VSM2</a:t>
                </a:r>
                <a:endParaRPr lang="en-US" sz="900" b="1" dirty="0">
                  <a:solidFill>
                    <a:srgbClr val="333333"/>
                  </a:solidFill>
                  <a:latin typeface="Arial"/>
                  <a:ea typeface="Arial" charset="0"/>
                  <a:cs typeface="Arial" charset="0"/>
                </a:endParaRPr>
              </a:p>
            </p:txBody>
          </p:sp>
          <p:pic>
            <p:nvPicPr>
              <p:cNvPr id="48" name="Picture 22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897712" y="2665662"/>
                <a:ext cx="562729" cy="27817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1" name="Group 91"/>
          <p:cNvGrpSpPr/>
          <p:nvPr/>
        </p:nvGrpSpPr>
        <p:grpSpPr>
          <a:xfrm>
            <a:off x="5540153" y="1143000"/>
            <a:ext cx="2124746" cy="1760966"/>
            <a:chOff x="3266746" y="1301310"/>
            <a:chExt cx="2647508" cy="2197284"/>
          </a:xfrm>
        </p:grpSpPr>
        <p:sp>
          <p:nvSpPr>
            <p:cNvPr id="53" name="Rectangle 52"/>
            <p:cNvSpPr/>
            <p:nvPr/>
          </p:nvSpPr>
          <p:spPr bwMode="auto">
            <a:xfrm>
              <a:off x="3276050" y="1657693"/>
              <a:ext cx="2628900" cy="184090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  <a:alpha val="0"/>
                  </a:schemeClr>
                </a:gs>
                <a:gs pos="100000">
                  <a:srgbClr val="000000">
                    <a:alpha val="10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82124" tIns="41061" rIns="82124" bIns="41061" anchor="ctr"/>
            <a:lstStyle/>
            <a:p>
              <a:pPr marL="122238" indent="-7938" algn="ctr" defTabSz="814388">
                <a:spcAft>
                  <a:spcPct val="30000"/>
                </a:spcAft>
                <a:defRPr/>
              </a:pPr>
              <a:endParaRPr lang="en-US" dirty="0">
                <a:solidFill>
                  <a:srgbClr val="FFFFFF"/>
                </a:solidFill>
                <a:latin typeface="Arial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66746" y="1301310"/>
              <a:ext cx="2647508" cy="375090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016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82124" tIns="41061" rIns="82124" bIns="41061" anchor="ctr"/>
            <a:lstStyle/>
            <a:p>
              <a:pPr marL="122238" indent="-7938" algn="ctr" defTabSz="814388">
                <a:lnSpc>
                  <a:spcPct val="95000"/>
                </a:lnSpc>
                <a:spcAft>
                  <a:spcPct val="30000"/>
                </a:spcAft>
                <a:defRPr/>
              </a:pPr>
              <a:r>
                <a:rPr lang="en-US" sz="1600" dirty="0" smtClean="0">
                  <a:solidFill>
                    <a:srgbClr val="FFFFFF"/>
                  </a:solidFill>
                  <a:ea typeface="ＭＳ Ｐゴシック" charset="-128"/>
                  <a:cs typeface="ＭＳ Ｐゴシック" charset="-128"/>
                </a:rPr>
                <a:t>Virtual Appliance</a:t>
              </a:r>
            </a:p>
          </p:txBody>
        </p:sp>
      </p:grpSp>
      <p:pic>
        <p:nvPicPr>
          <p:cNvPr id="106" name="Picture 2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4191000"/>
            <a:ext cx="611389" cy="313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" name="AutoShape 115"/>
          <p:cNvSpPr>
            <a:spLocks noChangeArrowheads="1"/>
          </p:cNvSpPr>
          <p:nvPr/>
        </p:nvSpPr>
        <p:spPr bwMode="auto">
          <a:xfrm flipH="1">
            <a:off x="5486400" y="4240428"/>
            <a:ext cx="381744" cy="2686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algn="ctr" defTabSz="814388">
              <a:buClr>
                <a:srgbClr val="343434"/>
              </a:buClr>
              <a:buFont typeface="Arial" pitchFamily="34" charset="0"/>
              <a:buNone/>
            </a:pPr>
            <a:r>
              <a:rPr lang="en-US" sz="1000" b="1" dirty="0">
                <a:solidFill>
                  <a:srgbClr val="343434"/>
                </a:solidFill>
                <a:cs typeface="Arial" pitchFamily="34" charset="0"/>
                <a:sym typeface="Arial" pitchFamily="34" charset="0"/>
              </a:rPr>
              <a:t>Nexus</a:t>
            </a:r>
          </a:p>
          <a:p>
            <a:pPr algn="ctr" defTabSz="814388">
              <a:buClr>
                <a:srgbClr val="343434"/>
              </a:buClr>
              <a:buFont typeface="Arial" pitchFamily="34" charset="0"/>
              <a:buNone/>
            </a:pPr>
            <a:r>
              <a:rPr lang="en-US" sz="1000" b="1" dirty="0" err="1">
                <a:solidFill>
                  <a:srgbClr val="343434"/>
                </a:solidFill>
                <a:cs typeface="Arial" pitchFamily="34" charset="0"/>
                <a:sym typeface="Arial" pitchFamily="34" charset="0"/>
              </a:rPr>
              <a:t>1000V</a:t>
            </a:r>
            <a:endParaRPr lang="en-US" sz="1000" b="1" dirty="0">
              <a:solidFill>
                <a:srgbClr val="343434"/>
              </a:solidFill>
              <a:cs typeface="Arial" pitchFamily="34" charset="0"/>
              <a:sym typeface="Arial" pitchFamily="34" charset="0"/>
            </a:endParaRPr>
          </a:p>
          <a:p>
            <a:pPr algn="ctr" defTabSz="814388">
              <a:buClr>
                <a:srgbClr val="343434"/>
              </a:buClr>
              <a:buFont typeface="Arial" pitchFamily="34" charset="0"/>
              <a:buNone/>
            </a:pPr>
            <a:r>
              <a:rPr lang="en-US" sz="1000" b="1" dirty="0">
                <a:solidFill>
                  <a:srgbClr val="343434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000" b="1" dirty="0" err="1">
                <a:solidFill>
                  <a:srgbClr val="343434"/>
                </a:solidFill>
                <a:cs typeface="Arial" pitchFamily="34" charset="0"/>
                <a:sym typeface="Arial" pitchFamily="34" charset="0"/>
              </a:rPr>
              <a:t>VEM</a:t>
            </a:r>
            <a:endParaRPr lang="en-US" sz="1000" b="1" dirty="0">
              <a:solidFill>
                <a:srgbClr val="343434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13" name="Rounded Rectangle 6"/>
          <p:cNvSpPr>
            <a:spLocks noChangeAspect="1"/>
          </p:cNvSpPr>
          <p:nvPr/>
        </p:nvSpPr>
        <p:spPr bwMode="auto">
          <a:xfrm>
            <a:off x="4648200" y="4614891"/>
            <a:ext cx="268229" cy="185709"/>
          </a:xfrm>
          <a:prstGeom prst="roundRect">
            <a:avLst>
              <a:gd name="adj" fmla="val 7843"/>
            </a:avLst>
          </a:prstGeom>
          <a:gradFill rotWithShape="0">
            <a:gsLst>
              <a:gs pos="0">
                <a:srgbClr val="BFBFBF"/>
              </a:gs>
              <a:gs pos="100000">
                <a:srgbClr val="FFFFFF"/>
              </a:gs>
            </a:gsLst>
            <a:lin ang="16200000"/>
          </a:gradFill>
          <a:ln w="9525">
            <a:solidFill>
              <a:srgbClr val="A6A6A6"/>
            </a:solidFill>
            <a:round/>
            <a:headEnd/>
            <a:tailEnd/>
          </a:ln>
        </p:spPr>
        <p:txBody>
          <a:bodyPr lIns="82124" tIns="41061" rIns="82124" bIns="41061" anchor="ctr"/>
          <a:lstStyle/>
          <a:p>
            <a:pPr algn="ctr">
              <a:buClr>
                <a:srgbClr val="002060"/>
              </a:buClr>
              <a:buFont typeface="Arial" pitchFamily="34" charset="0"/>
              <a:buNone/>
            </a:pPr>
            <a:r>
              <a:rPr lang="en-US" sz="600">
                <a:solidFill>
                  <a:srgbClr val="002060"/>
                </a:solidFill>
                <a:ea typeface="ＭＳ Ｐゴシック" pitchFamily="34" charset="-128"/>
                <a:sym typeface="Arial" pitchFamily="34" charset="0"/>
              </a:rPr>
              <a:t>VM</a:t>
            </a:r>
          </a:p>
        </p:txBody>
      </p:sp>
      <p:sp>
        <p:nvSpPr>
          <p:cNvPr id="114" name="Rounded Rectangle 6"/>
          <p:cNvSpPr>
            <a:spLocks noChangeAspect="1"/>
          </p:cNvSpPr>
          <p:nvPr/>
        </p:nvSpPr>
        <p:spPr bwMode="auto">
          <a:xfrm>
            <a:off x="4913871" y="4614891"/>
            <a:ext cx="268229" cy="185709"/>
          </a:xfrm>
          <a:prstGeom prst="roundRect">
            <a:avLst>
              <a:gd name="adj" fmla="val 7843"/>
            </a:avLst>
          </a:prstGeom>
          <a:gradFill rotWithShape="0">
            <a:gsLst>
              <a:gs pos="0">
                <a:srgbClr val="BFBFBF"/>
              </a:gs>
              <a:gs pos="100000">
                <a:srgbClr val="FFFFFF"/>
              </a:gs>
            </a:gsLst>
            <a:lin ang="16200000"/>
          </a:gradFill>
          <a:ln w="9525">
            <a:solidFill>
              <a:srgbClr val="A6A6A6"/>
            </a:solidFill>
            <a:round/>
            <a:headEnd/>
            <a:tailEnd/>
          </a:ln>
        </p:spPr>
        <p:txBody>
          <a:bodyPr lIns="82124" tIns="41061" rIns="82124" bIns="41061" anchor="ctr"/>
          <a:lstStyle/>
          <a:p>
            <a:pPr algn="ctr">
              <a:buClr>
                <a:srgbClr val="002060"/>
              </a:buClr>
              <a:buFont typeface="Arial" pitchFamily="34" charset="0"/>
              <a:buNone/>
            </a:pPr>
            <a:r>
              <a:rPr lang="en-US" sz="600">
                <a:solidFill>
                  <a:srgbClr val="002060"/>
                </a:solidFill>
                <a:ea typeface="ＭＳ Ｐゴシック" pitchFamily="34" charset="-128"/>
                <a:sym typeface="Arial" pitchFamily="34" charset="0"/>
              </a:rPr>
              <a:t>VM</a:t>
            </a:r>
          </a:p>
        </p:txBody>
      </p:sp>
      <p:sp>
        <p:nvSpPr>
          <p:cNvPr id="115" name="Rounded Rectangle 6"/>
          <p:cNvSpPr>
            <a:spLocks noChangeAspect="1"/>
          </p:cNvSpPr>
          <p:nvPr/>
        </p:nvSpPr>
        <p:spPr bwMode="auto">
          <a:xfrm>
            <a:off x="5183658" y="4614891"/>
            <a:ext cx="268229" cy="185709"/>
          </a:xfrm>
          <a:prstGeom prst="roundRect">
            <a:avLst>
              <a:gd name="adj" fmla="val 7843"/>
            </a:avLst>
          </a:prstGeom>
          <a:gradFill rotWithShape="0">
            <a:gsLst>
              <a:gs pos="0">
                <a:srgbClr val="BFBFBF"/>
              </a:gs>
              <a:gs pos="100000">
                <a:srgbClr val="FFFFFF"/>
              </a:gs>
            </a:gsLst>
            <a:lin ang="16200000"/>
          </a:gradFill>
          <a:ln w="9525">
            <a:solidFill>
              <a:srgbClr val="A6A6A6"/>
            </a:solidFill>
            <a:round/>
            <a:headEnd/>
            <a:tailEnd/>
          </a:ln>
        </p:spPr>
        <p:txBody>
          <a:bodyPr lIns="82124" tIns="41061" rIns="82124" bIns="41061" anchor="ctr"/>
          <a:lstStyle/>
          <a:p>
            <a:pPr algn="ctr">
              <a:buClr>
                <a:srgbClr val="002060"/>
              </a:buClr>
              <a:buFont typeface="Arial" pitchFamily="34" charset="0"/>
              <a:buNone/>
            </a:pPr>
            <a:r>
              <a:rPr lang="en-US" sz="600" dirty="0" err="1">
                <a:solidFill>
                  <a:srgbClr val="002060"/>
                </a:solidFill>
                <a:ea typeface="ＭＳ Ｐゴシック" pitchFamily="34" charset="-128"/>
                <a:sym typeface="Arial" pitchFamily="34" charset="0"/>
              </a:rPr>
              <a:t>VM</a:t>
            </a:r>
            <a:endParaRPr lang="en-US" sz="600" dirty="0">
              <a:solidFill>
                <a:srgbClr val="002060"/>
              </a:solidFill>
              <a:ea typeface="ＭＳ Ｐゴシック" pitchFamily="34" charset="-128"/>
              <a:sym typeface="Arial" pitchFamily="34" charset="0"/>
            </a:endParaRPr>
          </a:p>
        </p:txBody>
      </p:sp>
      <p:sp>
        <p:nvSpPr>
          <p:cNvPr id="116" name="Rounded Rectangle 194"/>
          <p:cNvSpPr>
            <a:spLocks noChangeAspect="1"/>
          </p:cNvSpPr>
          <p:nvPr/>
        </p:nvSpPr>
        <p:spPr bwMode="auto">
          <a:xfrm>
            <a:off x="5045208" y="4419600"/>
            <a:ext cx="106423" cy="81980"/>
          </a:xfrm>
          <a:prstGeom prst="roundRect">
            <a:avLst>
              <a:gd name="adj" fmla="val 7843"/>
            </a:avLst>
          </a:prstGeom>
          <a:gradFill rotWithShape="0">
            <a:gsLst>
              <a:gs pos="0">
                <a:srgbClr val="005E29"/>
              </a:gs>
              <a:gs pos="50000">
                <a:srgbClr val="008A3F"/>
              </a:gs>
              <a:gs pos="100000">
                <a:srgbClr val="00A64D"/>
              </a:gs>
            </a:gsLst>
            <a:lin ang="16200000" scaled="1"/>
          </a:gradFill>
          <a:ln w="9525">
            <a:solidFill>
              <a:srgbClr val="F2F2F2"/>
            </a:solidFill>
            <a:round/>
            <a:headEnd/>
            <a:tailEnd/>
          </a:ln>
        </p:spPr>
        <p:txBody>
          <a:bodyPr lIns="82124" tIns="41061" rIns="82124" bIns="41061" anchor="ctr"/>
          <a:lstStyle/>
          <a:p>
            <a:pPr algn="ctr">
              <a:buClr>
                <a:srgbClr val="6DB344"/>
              </a:buClr>
              <a:buFont typeface="Arial" pitchFamily="34" charset="0"/>
              <a:buNone/>
            </a:pPr>
            <a:endParaRPr lang="en-US" sz="600">
              <a:solidFill>
                <a:srgbClr val="6DB344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34" charset="-128"/>
              <a:sym typeface="Arial" pitchFamily="34" charset="0"/>
            </a:endParaRPr>
          </a:p>
        </p:txBody>
      </p:sp>
      <p:sp>
        <p:nvSpPr>
          <p:cNvPr id="117" name="Rounded Rectangle 195"/>
          <p:cNvSpPr>
            <a:spLocks noChangeAspect="1"/>
          </p:cNvSpPr>
          <p:nvPr/>
        </p:nvSpPr>
        <p:spPr bwMode="auto">
          <a:xfrm>
            <a:off x="5306921" y="4419600"/>
            <a:ext cx="105337" cy="81980"/>
          </a:xfrm>
          <a:prstGeom prst="roundRect">
            <a:avLst>
              <a:gd name="adj" fmla="val 7843"/>
            </a:avLst>
          </a:prstGeom>
          <a:gradFill rotWithShape="0">
            <a:gsLst>
              <a:gs pos="0">
                <a:srgbClr val="003F77"/>
              </a:gs>
              <a:gs pos="50000">
                <a:srgbClr val="005FAD"/>
              </a:gs>
              <a:gs pos="100000">
                <a:srgbClr val="0072CE"/>
              </a:gs>
            </a:gsLst>
            <a:lin ang="16200000" scaled="1"/>
          </a:gradFill>
          <a:ln w="9525">
            <a:solidFill>
              <a:srgbClr val="F2F2F2"/>
            </a:solidFill>
            <a:round/>
            <a:headEnd/>
            <a:tailEnd/>
          </a:ln>
        </p:spPr>
        <p:txBody>
          <a:bodyPr lIns="82124" tIns="41061" rIns="82124" bIns="41061" anchor="ctr"/>
          <a:lstStyle/>
          <a:p>
            <a:pPr algn="ctr">
              <a:buClr>
                <a:srgbClr val="6DB344"/>
              </a:buClr>
              <a:buFont typeface="Arial" pitchFamily="34" charset="0"/>
              <a:buNone/>
            </a:pPr>
            <a:endParaRPr lang="en-US" sz="600">
              <a:solidFill>
                <a:srgbClr val="6DB344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34" charset="-128"/>
              <a:sym typeface="Arial" pitchFamily="34" charset="0"/>
            </a:endParaRPr>
          </a:p>
        </p:txBody>
      </p:sp>
      <p:sp>
        <p:nvSpPr>
          <p:cNvPr id="118" name="Rounded Rectangle 196"/>
          <p:cNvSpPr>
            <a:spLocks noChangeAspect="1"/>
          </p:cNvSpPr>
          <p:nvPr/>
        </p:nvSpPr>
        <p:spPr bwMode="auto">
          <a:xfrm>
            <a:off x="4913808" y="4419600"/>
            <a:ext cx="106423" cy="81980"/>
          </a:xfrm>
          <a:prstGeom prst="roundRect">
            <a:avLst>
              <a:gd name="adj" fmla="val 7843"/>
            </a:avLst>
          </a:prstGeom>
          <a:gradFill rotWithShape="0">
            <a:gsLst>
              <a:gs pos="0">
                <a:srgbClr val="6E8212"/>
              </a:gs>
              <a:gs pos="50000">
                <a:srgbClr val="A0BB1F"/>
              </a:gs>
              <a:gs pos="100000">
                <a:srgbClr val="BFDF27"/>
              </a:gs>
            </a:gsLst>
            <a:lin ang="16200000" scaled="1"/>
          </a:gradFill>
          <a:ln w="9525">
            <a:solidFill>
              <a:srgbClr val="F2F2F2"/>
            </a:solidFill>
            <a:round/>
            <a:headEnd/>
            <a:tailEnd/>
          </a:ln>
        </p:spPr>
        <p:txBody>
          <a:bodyPr lIns="82124" tIns="41061" rIns="82124" bIns="41061" anchor="ctr"/>
          <a:lstStyle/>
          <a:p>
            <a:pPr algn="ctr">
              <a:buClr>
                <a:srgbClr val="6DB344"/>
              </a:buClr>
              <a:buFont typeface="Arial" pitchFamily="34" charset="0"/>
              <a:buNone/>
            </a:pPr>
            <a:endParaRPr lang="en-US" sz="600">
              <a:solidFill>
                <a:srgbClr val="6DB344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34" charset="-128"/>
              <a:sym typeface="Arial" pitchFamily="34" charset="0"/>
            </a:endParaRPr>
          </a:p>
        </p:txBody>
      </p:sp>
      <p:sp>
        <p:nvSpPr>
          <p:cNvPr id="119" name="Rounded Rectangle 197"/>
          <p:cNvSpPr>
            <a:spLocks noChangeAspect="1"/>
          </p:cNvSpPr>
          <p:nvPr/>
        </p:nvSpPr>
        <p:spPr bwMode="auto">
          <a:xfrm>
            <a:off x="5176608" y="4419600"/>
            <a:ext cx="105337" cy="81980"/>
          </a:xfrm>
          <a:prstGeom prst="roundRect">
            <a:avLst>
              <a:gd name="adj" fmla="val 7843"/>
            </a:avLst>
          </a:prstGeom>
          <a:gradFill rotWithShape="0">
            <a:gsLst>
              <a:gs pos="0">
                <a:srgbClr val="A07D00"/>
              </a:gs>
              <a:gs pos="50000">
                <a:srgbClr val="E6B500"/>
              </a:gs>
              <a:gs pos="100000">
                <a:srgbClr val="FFD700"/>
              </a:gs>
            </a:gsLst>
            <a:lin ang="16200000" scaled="1"/>
          </a:gradFill>
          <a:ln w="9525">
            <a:solidFill>
              <a:srgbClr val="F2F2F2"/>
            </a:solidFill>
            <a:round/>
            <a:headEnd/>
            <a:tailEnd/>
          </a:ln>
        </p:spPr>
        <p:txBody>
          <a:bodyPr lIns="82124" tIns="41061" rIns="82124" bIns="41061" anchor="ctr"/>
          <a:lstStyle/>
          <a:p>
            <a:pPr algn="ctr">
              <a:buClr>
                <a:srgbClr val="6DB344"/>
              </a:buClr>
              <a:buFont typeface="Arial" pitchFamily="34" charset="0"/>
              <a:buNone/>
            </a:pPr>
            <a:endParaRPr lang="en-US" sz="600">
              <a:solidFill>
                <a:srgbClr val="6DB344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34" charset="-128"/>
              <a:sym typeface="Arial" pitchFamily="34" charset="0"/>
            </a:endParaRPr>
          </a:p>
        </p:txBody>
      </p:sp>
      <p:sp>
        <p:nvSpPr>
          <p:cNvPr id="120" name="Rounded Rectangle 6"/>
          <p:cNvSpPr>
            <a:spLocks noChangeAspect="1"/>
          </p:cNvSpPr>
          <p:nvPr/>
        </p:nvSpPr>
        <p:spPr bwMode="auto">
          <a:xfrm>
            <a:off x="5463744" y="4614891"/>
            <a:ext cx="268229" cy="185709"/>
          </a:xfrm>
          <a:prstGeom prst="roundRect">
            <a:avLst>
              <a:gd name="adj" fmla="val 7843"/>
            </a:avLst>
          </a:prstGeom>
          <a:gradFill rotWithShape="0">
            <a:gsLst>
              <a:gs pos="0">
                <a:srgbClr val="BFBFBF"/>
              </a:gs>
              <a:gs pos="100000">
                <a:srgbClr val="FFFFFF"/>
              </a:gs>
            </a:gsLst>
            <a:lin ang="16200000"/>
          </a:gradFill>
          <a:ln w="9525">
            <a:solidFill>
              <a:srgbClr val="A6A6A6"/>
            </a:solidFill>
            <a:round/>
            <a:headEnd/>
            <a:tailEnd/>
          </a:ln>
        </p:spPr>
        <p:txBody>
          <a:bodyPr lIns="82124" tIns="41061" rIns="82124" bIns="41061" anchor="ctr"/>
          <a:lstStyle/>
          <a:p>
            <a:pPr algn="ctr">
              <a:buClr>
                <a:srgbClr val="002060"/>
              </a:buClr>
              <a:buFont typeface="Arial" pitchFamily="34" charset="0"/>
              <a:buNone/>
            </a:pPr>
            <a:r>
              <a:rPr lang="en-US" sz="600">
                <a:solidFill>
                  <a:srgbClr val="002060"/>
                </a:solidFill>
                <a:ea typeface="ＭＳ Ｐゴシック" pitchFamily="34" charset="-128"/>
                <a:sym typeface="Arial" pitchFamily="34" charset="0"/>
              </a:rPr>
              <a:t>VM</a:t>
            </a:r>
          </a:p>
        </p:txBody>
      </p:sp>
      <p:cxnSp>
        <p:nvCxnSpPr>
          <p:cNvPr id="123" name="Straight Connector 122"/>
          <p:cNvCxnSpPr>
            <a:stCxn id="113" idx="0"/>
            <a:endCxn id="118" idx="2"/>
          </p:cNvCxnSpPr>
          <p:nvPr/>
        </p:nvCxnSpPr>
        <p:spPr>
          <a:xfrm flipV="1">
            <a:off x="4782315" y="4501580"/>
            <a:ext cx="184705" cy="113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6" idx="2"/>
            <a:endCxn id="114" idx="0"/>
          </p:cNvCxnSpPr>
          <p:nvPr/>
        </p:nvCxnSpPr>
        <p:spPr>
          <a:xfrm flipH="1">
            <a:off x="5047986" y="4501580"/>
            <a:ext cx="50434" cy="113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9" idx="2"/>
            <a:endCxn id="115" idx="0"/>
          </p:cNvCxnSpPr>
          <p:nvPr/>
        </p:nvCxnSpPr>
        <p:spPr>
          <a:xfrm>
            <a:off x="5229277" y="4501580"/>
            <a:ext cx="88496" cy="113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7" idx="3"/>
            <a:endCxn id="120" idx="0"/>
          </p:cNvCxnSpPr>
          <p:nvPr/>
        </p:nvCxnSpPr>
        <p:spPr>
          <a:xfrm>
            <a:off x="5412258" y="4460590"/>
            <a:ext cx="185601" cy="15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9"/>
          <p:cNvGrpSpPr>
            <a:grpSpLocks/>
          </p:cNvGrpSpPr>
          <p:nvPr/>
        </p:nvGrpSpPr>
        <p:grpSpPr bwMode="auto">
          <a:xfrm>
            <a:off x="7566029" y="1844824"/>
            <a:ext cx="1398460" cy="1656184"/>
            <a:chOff x="216" y="1848"/>
            <a:chExt cx="1653" cy="1365"/>
          </a:xfrm>
        </p:grpSpPr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216" y="1848"/>
              <a:ext cx="1653" cy="1365"/>
            </a:xfrm>
            <a:prstGeom prst="rect">
              <a:avLst/>
            </a:prstGeom>
            <a:gradFill rotWithShape="0">
              <a:gsLst>
                <a:gs pos="0">
                  <a:srgbClr val="0077B6"/>
                </a:gs>
                <a:gs pos="80000">
                  <a:srgbClr val="009EEE"/>
                </a:gs>
                <a:gs pos="100000">
                  <a:srgbClr val="00A0F5"/>
                </a:gs>
              </a:gsLst>
              <a:lin ang="16200000"/>
            </a:gradFill>
            <a:ln w="9525">
              <a:solidFill>
                <a:srgbClr val="0095D6"/>
              </a:solidFill>
              <a:miter lim="800000"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82124" tIns="41061" rIns="82124" bIns="41061" anchor="ctr"/>
            <a:lstStyle/>
            <a:p>
              <a:pPr marL="122238" indent="-7938" algn="ctr" defTabSz="814388">
                <a:lnSpc>
                  <a:spcPct val="95000"/>
                </a:lnSpc>
                <a:spcAft>
                  <a:spcPct val="30000"/>
                </a:spcAft>
                <a:buClr>
                  <a:srgbClr val="FFFFFF"/>
                </a:buClr>
                <a:buFont typeface="Arial" pitchFamily="34" charset="0"/>
                <a:buNone/>
              </a:pPr>
              <a:endParaRPr lang="en-US" sz="1000">
                <a:solidFill>
                  <a:srgbClr val="FFFFFF"/>
                </a:solidFill>
                <a:ea typeface="ＭＳ Ｐゴシック" pitchFamily="34" charset="-128"/>
                <a:sym typeface="Arial" pitchFamily="34" charset="0"/>
              </a:endParaRPr>
            </a:p>
          </p:txBody>
        </p:sp>
        <p:sp>
          <p:nvSpPr>
            <p:cNvPr id="57" name="TextBox 17"/>
            <p:cNvSpPr txBox="1">
              <a:spLocks noChangeArrowheads="1"/>
            </p:cNvSpPr>
            <p:nvPr/>
          </p:nvSpPr>
          <p:spPr bwMode="auto">
            <a:xfrm>
              <a:off x="996" y="2732"/>
              <a:ext cx="26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1000">
                  <a:solidFill>
                    <a:srgbClr val="FFFFFF"/>
                  </a:solidFill>
                  <a:ea typeface="ＭＳ Ｐゴシック" pitchFamily="34" charset="-128"/>
                  <a:sym typeface="Arial" pitchFamily="34" charset="0"/>
                </a:rPr>
                <a:t>…</a:t>
              </a:r>
            </a:p>
          </p:txBody>
        </p:sp>
        <p:sp>
          <p:nvSpPr>
            <p:cNvPr id="60" name="Rounded Rectangle 6"/>
            <p:cNvSpPr>
              <a:spLocks noChangeAspect="1"/>
            </p:cNvSpPr>
            <p:nvPr/>
          </p:nvSpPr>
          <p:spPr bwMode="auto">
            <a:xfrm>
              <a:off x="494" y="1907"/>
              <a:ext cx="1265" cy="241"/>
            </a:xfrm>
            <a:prstGeom prst="roundRect">
              <a:avLst>
                <a:gd name="adj" fmla="val 7843"/>
              </a:avLst>
            </a:prstGeom>
            <a:gradFill rotWithShape="0">
              <a:gsLst>
                <a:gs pos="0">
                  <a:srgbClr val="7F7F7F"/>
                </a:gs>
                <a:gs pos="100000">
                  <a:srgbClr val="D9D9D9"/>
                </a:gs>
              </a:gsLst>
              <a:lin ang="16200000"/>
            </a:gradFill>
            <a:ln w="9525">
              <a:solidFill>
                <a:srgbClr val="A6A6A6"/>
              </a:solidFill>
              <a:round/>
              <a:headEnd/>
              <a:tailEnd/>
            </a:ln>
          </p:spPr>
          <p:txBody>
            <a:bodyPr lIns="82124" tIns="41061" rIns="82124" bIns="41061" anchor="ctr"/>
            <a:lstStyle/>
            <a:p>
              <a:pPr algn="ctr">
                <a:buClr>
                  <a:srgbClr val="002060"/>
                </a:buClr>
                <a:buFont typeface="Arial" pitchFamily="34" charset="0"/>
                <a:buNone/>
              </a:pPr>
              <a:endParaRPr lang="en-US" sz="1000">
                <a:solidFill>
                  <a:srgbClr val="002060"/>
                </a:solidFill>
                <a:ea typeface="ＭＳ Ｐゴシック" pitchFamily="34" charset="-128"/>
                <a:sym typeface="Arial" pitchFamily="34" charset="0"/>
              </a:endParaRPr>
            </a:p>
          </p:txBody>
        </p:sp>
        <p:sp>
          <p:nvSpPr>
            <p:cNvPr id="61" name="Rounded Rectangle 6"/>
            <p:cNvSpPr>
              <a:spLocks noChangeAspect="1"/>
            </p:cNvSpPr>
            <p:nvPr/>
          </p:nvSpPr>
          <p:spPr bwMode="auto">
            <a:xfrm>
              <a:off x="494" y="2145"/>
              <a:ext cx="1265" cy="218"/>
            </a:xfrm>
            <a:prstGeom prst="roundRect">
              <a:avLst>
                <a:gd name="adj" fmla="val 7843"/>
              </a:avLst>
            </a:prstGeom>
            <a:gradFill rotWithShape="0">
              <a:gsLst>
                <a:gs pos="0">
                  <a:srgbClr val="7F7F7F"/>
                </a:gs>
                <a:gs pos="100000">
                  <a:srgbClr val="D9D9D9"/>
                </a:gs>
              </a:gsLst>
              <a:lin ang="16200000"/>
            </a:gradFill>
            <a:ln w="9525">
              <a:solidFill>
                <a:srgbClr val="A6A6A6"/>
              </a:solidFill>
              <a:round/>
              <a:headEnd/>
              <a:tailEnd/>
            </a:ln>
          </p:spPr>
          <p:txBody>
            <a:bodyPr lIns="82124" tIns="41061" rIns="82124" bIns="41061" anchor="ctr"/>
            <a:lstStyle/>
            <a:p>
              <a:pPr algn="ctr">
                <a:buClr>
                  <a:srgbClr val="002060"/>
                </a:buClr>
                <a:buFont typeface="Arial" pitchFamily="34" charset="0"/>
                <a:buNone/>
              </a:pPr>
              <a:endParaRPr lang="en-US" sz="1000">
                <a:solidFill>
                  <a:srgbClr val="002060"/>
                </a:solidFill>
                <a:ea typeface="ＭＳ Ｐゴシック" pitchFamily="34" charset="-128"/>
                <a:sym typeface="Arial" pitchFamily="34" charset="0"/>
              </a:endParaRPr>
            </a:p>
          </p:txBody>
        </p:sp>
        <p:sp>
          <p:nvSpPr>
            <p:cNvPr id="62" name="Rounded Rectangle 6"/>
            <p:cNvSpPr>
              <a:spLocks noChangeAspect="1"/>
            </p:cNvSpPr>
            <p:nvPr/>
          </p:nvSpPr>
          <p:spPr bwMode="auto">
            <a:xfrm>
              <a:off x="494" y="2471"/>
              <a:ext cx="1265" cy="185"/>
            </a:xfrm>
            <a:prstGeom prst="roundRect">
              <a:avLst>
                <a:gd name="adj" fmla="val 7843"/>
              </a:avLst>
            </a:prstGeom>
            <a:gradFill rotWithShape="0"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16200000"/>
            </a:gradFill>
            <a:ln w="9525">
              <a:solidFill>
                <a:srgbClr val="A6A6A6"/>
              </a:solidFill>
              <a:round/>
              <a:headEnd/>
              <a:tailEnd/>
            </a:ln>
          </p:spPr>
          <p:txBody>
            <a:bodyPr lIns="82124" tIns="41061" rIns="82124" bIns="41061" anchor="ctr"/>
            <a:lstStyle/>
            <a:p>
              <a:pPr algn="ctr">
                <a:buClr>
                  <a:srgbClr val="002060"/>
                </a:buClr>
                <a:buFont typeface="Arial" pitchFamily="34" charset="0"/>
                <a:buNone/>
              </a:pPr>
              <a:endParaRPr lang="en-US" sz="1000">
                <a:solidFill>
                  <a:srgbClr val="002060"/>
                </a:solidFill>
                <a:ea typeface="ＭＳ Ｐゴシック" pitchFamily="34" charset="-128"/>
                <a:sym typeface="Arial" pitchFamily="34" charset="0"/>
              </a:endParaRPr>
            </a:p>
          </p:txBody>
        </p:sp>
        <p:sp>
          <p:nvSpPr>
            <p:cNvPr id="66" name="Rounded Rectangle 6"/>
            <p:cNvSpPr>
              <a:spLocks noChangeAspect="1"/>
            </p:cNvSpPr>
            <p:nvPr/>
          </p:nvSpPr>
          <p:spPr bwMode="auto">
            <a:xfrm>
              <a:off x="494" y="2692"/>
              <a:ext cx="1265" cy="185"/>
            </a:xfrm>
            <a:prstGeom prst="roundRect">
              <a:avLst>
                <a:gd name="adj" fmla="val 7843"/>
              </a:avLst>
            </a:prstGeom>
            <a:gradFill rotWithShape="0"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16200000"/>
            </a:gradFill>
            <a:ln w="9525">
              <a:solidFill>
                <a:srgbClr val="A6A6A6"/>
              </a:solidFill>
              <a:round/>
              <a:headEnd/>
              <a:tailEnd/>
            </a:ln>
          </p:spPr>
          <p:txBody>
            <a:bodyPr lIns="82124" tIns="41061" rIns="82124" bIns="41061" anchor="ctr"/>
            <a:lstStyle/>
            <a:p>
              <a:pPr algn="ctr">
                <a:buClr>
                  <a:srgbClr val="002060"/>
                </a:buClr>
                <a:buFont typeface="Arial" pitchFamily="34" charset="0"/>
                <a:buNone/>
              </a:pPr>
              <a:endParaRPr lang="en-US" sz="1000">
                <a:solidFill>
                  <a:srgbClr val="002060"/>
                </a:solidFill>
                <a:ea typeface="ＭＳ Ｐゴシック" pitchFamily="34" charset="-128"/>
                <a:sym typeface="Arial" pitchFamily="34" charset="0"/>
              </a:endParaRPr>
            </a:p>
          </p:txBody>
        </p:sp>
        <p:sp>
          <p:nvSpPr>
            <p:cNvPr id="67" name="Rounded Rectangle 6"/>
            <p:cNvSpPr>
              <a:spLocks noChangeAspect="1"/>
            </p:cNvSpPr>
            <p:nvPr/>
          </p:nvSpPr>
          <p:spPr bwMode="auto">
            <a:xfrm>
              <a:off x="494" y="3028"/>
              <a:ext cx="1265" cy="185"/>
            </a:xfrm>
            <a:prstGeom prst="roundRect">
              <a:avLst>
                <a:gd name="adj" fmla="val 7843"/>
              </a:avLst>
            </a:prstGeom>
            <a:gradFill rotWithShape="0"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16200000"/>
            </a:gradFill>
            <a:ln w="9525">
              <a:solidFill>
                <a:srgbClr val="A6A6A6"/>
              </a:solidFill>
              <a:round/>
              <a:headEnd/>
              <a:tailEnd/>
            </a:ln>
          </p:spPr>
          <p:txBody>
            <a:bodyPr lIns="82124" tIns="41061" rIns="82124" bIns="41061" anchor="ctr"/>
            <a:lstStyle/>
            <a:p>
              <a:pPr algn="ctr">
                <a:buClr>
                  <a:srgbClr val="002060"/>
                </a:buClr>
                <a:buFont typeface="Arial" pitchFamily="34" charset="0"/>
                <a:buNone/>
              </a:pPr>
              <a:endParaRPr lang="en-US" sz="1000">
                <a:solidFill>
                  <a:srgbClr val="002060"/>
                </a:solidFill>
                <a:ea typeface="ＭＳ Ｐゴシック" pitchFamily="34" charset="-128"/>
                <a:sym typeface="Arial" pitchFamily="34" charset="0"/>
              </a:endParaRPr>
            </a:p>
          </p:txBody>
        </p:sp>
        <p:sp>
          <p:nvSpPr>
            <p:cNvPr id="68" name="Rounded Rectangle 6"/>
            <p:cNvSpPr>
              <a:spLocks noChangeAspect="1"/>
            </p:cNvSpPr>
            <p:nvPr/>
          </p:nvSpPr>
          <p:spPr bwMode="auto">
            <a:xfrm rot="-5400000">
              <a:off x="-224" y="2462"/>
              <a:ext cx="1167" cy="183"/>
            </a:xfrm>
            <a:prstGeom prst="roundRect">
              <a:avLst>
                <a:gd name="adj" fmla="val 7843"/>
              </a:avLst>
            </a:prstGeom>
            <a:gradFill rotWithShape="0">
              <a:gsLst>
                <a:gs pos="0">
                  <a:srgbClr val="515151"/>
                </a:gs>
                <a:gs pos="100000">
                  <a:srgbClr val="A6A6A6"/>
                </a:gs>
              </a:gsLst>
              <a:lin ang="16200000"/>
            </a:gradFill>
            <a:ln w="9525">
              <a:solidFill>
                <a:srgbClr val="A6A6A6"/>
              </a:solidFill>
              <a:round/>
              <a:headEnd/>
              <a:tailEnd/>
            </a:ln>
          </p:spPr>
          <p:txBody>
            <a:bodyPr lIns="82124" tIns="41061" rIns="82124" bIns="41061" anchor="ctr"/>
            <a:lstStyle/>
            <a:p>
              <a:pPr algn="ctr">
                <a:buClr>
                  <a:srgbClr val="002060"/>
                </a:buClr>
                <a:buFont typeface="Arial" pitchFamily="34" charset="0"/>
                <a:buNone/>
              </a:pPr>
              <a:endParaRPr lang="en-US" sz="1000">
                <a:solidFill>
                  <a:srgbClr val="002060"/>
                </a:solidFill>
                <a:ea typeface="ＭＳ Ｐゴシック" pitchFamily="34" charset="-128"/>
                <a:sym typeface="Arial" pitchFamily="34" charset="0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587" y="3030"/>
              <a:ext cx="10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Clr>
                  <a:srgbClr val="515151"/>
                </a:buClr>
                <a:buFont typeface="Arial" pitchFamily="34" charset="0"/>
                <a:buNone/>
              </a:pPr>
              <a:r>
                <a:rPr lang="en-US" sz="1000">
                  <a:solidFill>
                    <a:srgbClr val="515151"/>
                  </a:solidFill>
                  <a:ea typeface="ＭＳ Ｐゴシック" pitchFamily="34" charset="-128"/>
                  <a:sym typeface="Arial" pitchFamily="34" charset="0"/>
                </a:rPr>
                <a:t>Linecard-N</a:t>
              </a:r>
            </a:p>
          </p:txBody>
        </p:sp>
        <p:sp>
          <p:nvSpPr>
            <p:cNvPr id="72" name="Rectangle 25"/>
            <p:cNvSpPr>
              <a:spLocks noChangeArrowheads="1"/>
            </p:cNvSpPr>
            <p:nvPr/>
          </p:nvSpPr>
          <p:spPr bwMode="auto">
            <a:xfrm>
              <a:off x="480" y="1907"/>
              <a:ext cx="1296" cy="18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1000" dirty="0">
                  <a:solidFill>
                    <a:srgbClr val="FFFFFF"/>
                  </a:solidFill>
                  <a:ea typeface="ＭＳ Ｐゴシック" pitchFamily="34" charset="-128"/>
                  <a:sym typeface="Arial" pitchFamily="34" charset="0"/>
                </a:rPr>
                <a:t>Supervisor-1 (Active)</a:t>
              </a:r>
            </a:p>
          </p:txBody>
        </p:sp>
        <p:sp>
          <p:nvSpPr>
            <p:cNvPr id="73" name="Rectangle 26"/>
            <p:cNvSpPr>
              <a:spLocks noChangeArrowheads="1"/>
            </p:cNvSpPr>
            <p:nvPr/>
          </p:nvSpPr>
          <p:spPr bwMode="auto">
            <a:xfrm>
              <a:off x="507" y="2145"/>
              <a:ext cx="1296" cy="21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1000" dirty="0">
                  <a:solidFill>
                    <a:srgbClr val="FFFFFF"/>
                  </a:solidFill>
                  <a:ea typeface="ＭＳ Ｐゴシック" pitchFamily="34" charset="-128"/>
                  <a:sym typeface="Arial" pitchFamily="34" charset="0"/>
                </a:rPr>
                <a:t>Supervisor-2 (</a:t>
              </a:r>
              <a:r>
                <a:rPr lang="en-US" sz="1000" dirty="0" err="1">
                  <a:solidFill>
                    <a:srgbClr val="FFFFFF"/>
                  </a:solidFill>
                  <a:ea typeface="ＭＳ Ｐゴシック" pitchFamily="34" charset="-128"/>
                  <a:sym typeface="Arial" pitchFamily="34" charset="0"/>
                </a:rPr>
                <a:t>StandBy</a:t>
              </a:r>
              <a:r>
                <a:rPr lang="en-US" sz="1000" dirty="0">
                  <a:solidFill>
                    <a:srgbClr val="FFFFFF"/>
                  </a:solidFill>
                  <a:ea typeface="ＭＳ Ｐゴシック" pitchFamily="34" charset="-128"/>
                  <a:sym typeface="Arial" pitchFamily="34" charset="0"/>
                </a:rPr>
                <a:t>)</a:t>
              </a:r>
            </a:p>
          </p:txBody>
        </p:sp>
        <p:sp>
          <p:nvSpPr>
            <p:cNvPr id="74" name="Rectangle 27"/>
            <p:cNvSpPr>
              <a:spLocks noChangeArrowheads="1"/>
            </p:cNvSpPr>
            <p:nvPr/>
          </p:nvSpPr>
          <p:spPr bwMode="auto">
            <a:xfrm>
              <a:off x="587" y="2472"/>
              <a:ext cx="10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Clr>
                  <a:srgbClr val="515151"/>
                </a:buClr>
                <a:buFont typeface="Arial" pitchFamily="34" charset="0"/>
                <a:buNone/>
              </a:pPr>
              <a:r>
                <a:rPr lang="en-US" sz="1000" dirty="0" err="1">
                  <a:solidFill>
                    <a:srgbClr val="515151"/>
                  </a:solidFill>
                  <a:ea typeface="ＭＳ Ｐゴシック" pitchFamily="34" charset="-128"/>
                  <a:sym typeface="Arial" pitchFamily="34" charset="0"/>
                </a:rPr>
                <a:t>Linecard</a:t>
              </a:r>
              <a:r>
                <a:rPr lang="en-US" sz="1000" dirty="0">
                  <a:solidFill>
                    <a:srgbClr val="515151"/>
                  </a:solidFill>
                  <a:ea typeface="ＭＳ Ｐゴシック" pitchFamily="34" charset="-128"/>
                  <a:sym typeface="Arial" pitchFamily="34" charset="0"/>
                </a:rPr>
                <a:t>-1</a:t>
              </a:r>
            </a:p>
          </p:txBody>
        </p:sp>
        <p:sp>
          <p:nvSpPr>
            <p:cNvPr id="75" name="Rectangle 28"/>
            <p:cNvSpPr>
              <a:spLocks noChangeArrowheads="1"/>
            </p:cNvSpPr>
            <p:nvPr/>
          </p:nvSpPr>
          <p:spPr bwMode="auto">
            <a:xfrm>
              <a:off x="587" y="2675"/>
              <a:ext cx="10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Clr>
                  <a:srgbClr val="515151"/>
                </a:buClr>
                <a:buFont typeface="Arial" pitchFamily="34" charset="0"/>
                <a:buNone/>
              </a:pPr>
              <a:r>
                <a:rPr lang="en-US" sz="1000" dirty="0" err="1">
                  <a:solidFill>
                    <a:srgbClr val="515151"/>
                  </a:solidFill>
                  <a:ea typeface="ＭＳ Ｐゴシック" pitchFamily="34" charset="-128"/>
                  <a:sym typeface="Arial" pitchFamily="34" charset="0"/>
                </a:rPr>
                <a:t>Linecard</a:t>
              </a:r>
              <a:r>
                <a:rPr lang="en-US" sz="1000" dirty="0">
                  <a:solidFill>
                    <a:srgbClr val="515151"/>
                  </a:solidFill>
                  <a:ea typeface="ＭＳ Ｐゴシック" pitchFamily="34" charset="-128"/>
                  <a:sym typeface="Arial" pitchFamily="34" charset="0"/>
                </a:rPr>
                <a:t>-2</a:t>
              </a:r>
            </a:p>
          </p:txBody>
        </p:sp>
        <p:sp>
          <p:nvSpPr>
            <p:cNvPr id="76" name="Rectangle 29"/>
            <p:cNvSpPr>
              <a:spLocks noChangeArrowheads="1"/>
            </p:cNvSpPr>
            <p:nvPr/>
          </p:nvSpPr>
          <p:spPr bwMode="auto">
            <a:xfrm rot="-5400000">
              <a:off x="-186" y="2463"/>
              <a:ext cx="1092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1000">
                  <a:solidFill>
                    <a:srgbClr val="FFFFFF"/>
                  </a:solidFill>
                  <a:ea typeface="ＭＳ Ｐゴシック" pitchFamily="34" charset="-128"/>
                  <a:sym typeface="Arial" pitchFamily="34" charset="0"/>
                </a:rPr>
                <a:t>Back Plane</a:t>
              </a:r>
            </a:p>
          </p:txBody>
        </p:sp>
      </p:grpSp>
      <p:cxnSp>
        <p:nvCxnSpPr>
          <p:cNvPr id="84" name="Straight Arrow Connector 83"/>
          <p:cNvCxnSpPr>
            <a:stCxn id="60" idx="1"/>
          </p:cNvCxnSpPr>
          <p:nvPr/>
        </p:nvCxnSpPr>
        <p:spPr>
          <a:xfrm flipH="1" flipV="1">
            <a:off x="6804249" y="1700810"/>
            <a:ext cx="996972" cy="362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1" idx="1"/>
          </p:cNvCxnSpPr>
          <p:nvPr/>
        </p:nvCxnSpPr>
        <p:spPr>
          <a:xfrm flipH="1" flipV="1">
            <a:off x="6804249" y="2204866"/>
            <a:ext cx="996972" cy="132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9" idx="2"/>
            <a:endCxn id="27" idx="0"/>
          </p:cNvCxnSpPr>
          <p:nvPr/>
        </p:nvCxnSpPr>
        <p:spPr>
          <a:xfrm flipH="1">
            <a:off x="8086712" y="3499796"/>
            <a:ext cx="249189" cy="612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70" idx="0"/>
          </p:cNvCxnSpPr>
          <p:nvPr/>
        </p:nvCxnSpPr>
        <p:spPr>
          <a:xfrm flipH="1">
            <a:off x="6614169" y="2996952"/>
            <a:ext cx="1342207" cy="1204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4" idx="1"/>
            <a:endCxn id="106" idx="0"/>
          </p:cNvCxnSpPr>
          <p:nvPr/>
        </p:nvCxnSpPr>
        <p:spPr>
          <a:xfrm flipH="1">
            <a:off x="5182495" y="2712350"/>
            <a:ext cx="2697405" cy="1478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2969053" y="1295934"/>
            <a:ext cx="2086415" cy="625642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07053" y="1295934"/>
            <a:ext cx="767367" cy="625642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35443" y="2005721"/>
            <a:ext cx="1366787" cy="1122519"/>
          </a:xfrm>
          <a:prstGeom prst="rect">
            <a:avLst/>
          </a:prstGeom>
          <a:solidFill>
            <a:srgbClr val="FFD13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10164" y="2005721"/>
            <a:ext cx="2107934" cy="112251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5453" y="1295934"/>
            <a:ext cx="1371712" cy="625642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54436" cy="838200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</a:rPr>
              <a:t>虚拟安全网关</a:t>
            </a:r>
            <a:r>
              <a:rPr lang="en-US" altLang="zh-CN" sz="36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altLang="zh-CN" sz="3600" dirty="0" err="1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</a:rPr>
              <a:t>VSG</a:t>
            </a:r>
            <a:r>
              <a:rPr lang="en-US" altLang="zh-CN" sz="36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</a:rPr>
              <a:t>)</a:t>
            </a:r>
            <a:r>
              <a:rPr lang="en-US" sz="2000" i="1" dirty="0" smtClean="0">
                <a:latin typeface="华文细黑" pitchFamily="2" charset="-122"/>
                <a:ea typeface="华文细黑" pitchFamily="2" charset="-122"/>
              </a:rPr>
              <a:t/>
            </a:r>
            <a:br>
              <a:rPr lang="en-US" sz="2000" i="1" dirty="0" smtClean="0">
                <a:latin typeface="华文细黑" pitchFamily="2" charset="-122"/>
                <a:ea typeface="华文细黑" pitchFamily="2" charset="-122"/>
              </a:rPr>
            </a:b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基于内容</a:t>
            </a:r>
            <a:r>
              <a:rPr lang="en-US" sz="1400" dirty="0" smtClean="0">
                <a:latin typeface="华文细黑" pitchFamily="2" charset="-122"/>
                <a:ea typeface="华文细黑" pitchFamily="2" charset="-122"/>
              </a:rPr>
              <a:t>, 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虚拟感知</a:t>
            </a:r>
            <a:r>
              <a:rPr lang="en-US" sz="1400" dirty="0" smtClean="0">
                <a:latin typeface="华文细黑" pitchFamily="2" charset="-122"/>
                <a:ea typeface="华文细黑" pitchFamily="2" charset="-122"/>
              </a:rPr>
              <a:t>, 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多容器，工作分离</a:t>
            </a:r>
            <a:endParaRPr lang="en-US" sz="14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00776" y="3361676"/>
            <a:ext cx="6070023" cy="9128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Nexus 1000V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Distributed Virtual Switch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分布式虚拟交换机</a:t>
            </a:r>
            <a:r>
              <a:rPr lang="en-US" sz="1000" dirty="0" smtClean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 </a:t>
            </a:r>
            <a:endParaRPr lang="en-US" sz="10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92750" y="2683553"/>
            <a:ext cx="432588" cy="33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674933" y="2683553"/>
            <a:ext cx="432588" cy="33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357115" y="2683553"/>
            <a:ext cx="432588" cy="33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992750" y="2086422"/>
            <a:ext cx="432588" cy="33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357115" y="2086422"/>
            <a:ext cx="432588" cy="33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92750" y="1461682"/>
            <a:ext cx="432588" cy="33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098019" y="2683553"/>
            <a:ext cx="432588" cy="33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780203" y="2683553"/>
            <a:ext cx="432588" cy="33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462385" y="2683553"/>
            <a:ext cx="432588" cy="33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462385" y="2086422"/>
            <a:ext cx="432588" cy="33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203289" y="1461682"/>
            <a:ext cx="432588" cy="33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203289" y="2683553"/>
            <a:ext cx="432588" cy="33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885471" y="2683553"/>
            <a:ext cx="432588" cy="33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567653" y="2683553"/>
            <a:ext cx="432588" cy="33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203289" y="2086422"/>
            <a:ext cx="432588" cy="33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885471" y="2086422"/>
            <a:ext cx="432588" cy="33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567653" y="2086422"/>
            <a:ext cx="432588" cy="33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3098019" y="2086422"/>
            <a:ext cx="432588" cy="33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462385" y="1461682"/>
            <a:ext cx="432588" cy="3363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409135" y="3595832"/>
            <a:ext cx="1409586" cy="41880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FFFFFF"/>
                </a:solidFill>
                <a:latin typeface="华文细黑" pitchFamily="2" charset="-122"/>
                <a:ea typeface="华文细黑" pitchFamily="2" charset="-122"/>
              </a:rPr>
              <a:t>vPath</a:t>
            </a:r>
            <a:endParaRPr lang="en-US" sz="1000" dirty="0">
              <a:solidFill>
                <a:srgbClr val="FFFFFF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7070808" y="3790148"/>
            <a:ext cx="1023490" cy="1649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512822" y="1121628"/>
            <a:ext cx="1410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VNMC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43" name="Picture 13" descr="ICON_Storage_1up_Q308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882649" y="4839572"/>
            <a:ext cx="7810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TextBox 43"/>
          <p:cNvSpPr txBox="1"/>
          <p:nvPr/>
        </p:nvSpPr>
        <p:spPr>
          <a:xfrm>
            <a:off x="7396588" y="5793660"/>
            <a:ext cx="1695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Log/Audit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日志</a:t>
            </a:r>
            <a:r>
              <a:rPr lang="en-US" altLang="zh-CN" sz="1000" dirty="0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/</a:t>
            </a:r>
            <a:r>
              <a:rPr lang="zh-CN" altLang="en-US" sz="1000" dirty="0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审计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7959104" y="2743388"/>
            <a:ext cx="629731" cy="158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15" descr="ICON_Gear_3D_Q109.pn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806728" y="1482028"/>
            <a:ext cx="8524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/>
          <p:nvPr/>
        </p:nvSpPr>
        <p:spPr>
          <a:xfrm>
            <a:off x="8399988" y="4035423"/>
            <a:ext cx="745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VSG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1000" dirty="0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主用</a:t>
            </a:r>
            <a:r>
              <a:rPr lang="en-US" sz="1000" dirty="0" smtClean="0">
                <a:solidFill>
                  <a:srgbClr val="0096D6"/>
                </a:solidFill>
                <a:latin typeface="华文细黑" pitchFamily="2" charset="-122"/>
                <a:ea typeface="华文细黑" pitchFamily="2" charset="-122"/>
              </a:rPr>
              <a:t>)</a:t>
            </a:r>
            <a:endParaRPr lang="en-US" sz="1000" dirty="0">
              <a:solidFill>
                <a:srgbClr val="0096D6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71" name="Straight Arrow Connector 70"/>
          <p:cNvCxnSpPr>
            <a:endCxn id="43" idx="0"/>
          </p:cNvCxnSpPr>
          <p:nvPr/>
        </p:nvCxnSpPr>
        <p:spPr>
          <a:xfrm rot="5400000">
            <a:off x="7999007" y="4558560"/>
            <a:ext cx="555180" cy="684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67709" y="5091389"/>
            <a:ext cx="2254456" cy="4939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安全隔离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VLAN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 agnostic)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864075" y="5091389"/>
            <a:ext cx="2254456" cy="4939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高效部署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(secure multiple hosts)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67709" y="5711499"/>
            <a:ext cx="2254456" cy="4939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透明接入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(topology agnostic)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864075" y="5711499"/>
            <a:ext cx="2254456" cy="4939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高可靠性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(HA)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260438" y="5091389"/>
            <a:ext cx="2254456" cy="4939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动态策略配置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华文细黑" pitchFamily="2" charset="-122"/>
              <a:ea typeface="华文细黑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Dynamic policy-based provisioning)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260438" y="5711499"/>
            <a:ext cx="2254456" cy="4939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 err="1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VM</a:t>
            </a:r>
            <a:r>
              <a:rPr lang="zh-CN" altLang="en-US" sz="1000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移动感知</a:t>
            </a:r>
            <a:r>
              <a:rPr lang="en-US" sz="1000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(policies follow </a:t>
            </a:r>
            <a:r>
              <a:rPr lang="en-US" sz="1000" dirty="0" err="1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vMotion</a:t>
            </a:r>
            <a:r>
              <a:rPr lang="en-US" sz="1000" dirty="0" smtClean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rPr>
              <a:t>)</a:t>
            </a:r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692313" y="3790881"/>
            <a:ext cx="288267" cy="70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52" descr="Data_Center_Building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3365" y="4430281"/>
            <a:ext cx="731217" cy="59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" name="Picture 52" descr="Data_Center_Building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3531" y="4430281"/>
            <a:ext cx="731217" cy="59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52" descr="Data_Center_Building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88799" y="4430281"/>
            <a:ext cx="731217" cy="59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52" descr="Data_Center_Building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8856" y="4430281"/>
            <a:ext cx="731217" cy="59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" name="Picture 52" descr="Data_Center_Building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17779" y="4430281"/>
            <a:ext cx="731217" cy="59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" name="Picture 52" descr="Data_Center_Building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54126" y="4430281"/>
            <a:ext cx="731217" cy="59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TextBox 53"/>
          <p:cNvSpPr txBox="1"/>
          <p:nvPr/>
        </p:nvSpPr>
        <p:spPr>
          <a:xfrm>
            <a:off x="50378" y="4020240"/>
            <a:ext cx="98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96D6">
                    <a:lumMod val="50000"/>
                    <a:lumOff val="50000"/>
                  </a:srgbClr>
                </a:solidFill>
                <a:latin typeface="华文细黑" pitchFamily="2" charset="-122"/>
                <a:ea typeface="华文细黑" pitchFamily="2" charset="-122"/>
              </a:rPr>
              <a:t>VSG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smtClean="0">
                <a:solidFill>
                  <a:srgbClr val="0096D6">
                    <a:lumMod val="50000"/>
                    <a:lumOff val="50000"/>
                  </a:srgbClr>
                </a:solidFill>
                <a:latin typeface="华文细黑" pitchFamily="2" charset="-122"/>
                <a:ea typeface="华文细黑" pitchFamily="2" charset="-122"/>
              </a:rPr>
              <a:t>(</a:t>
            </a:r>
            <a:r>
              <a:rPr lang="zh-CN" altLang="en-US" sz="1000" dirty="0" smtClean="0">
                <a:solidFill>
                  <a:srgbClr val="0096D6">
                    <a:lumMod val="50000"/>
                    <a:lumOff val="50000"/>
                  </a:srgbClr>
                </a:solidFill>
                <a:latin typeface="华文细黑" pitchFamily="2" charset="-122"/>
                <a:ea typeface="华文细黑" pitchFamily="2" charset="-122"/>
              </a:rPr>
              <a:t>备用</a:t>
            </a:r>
            <a:r>
              <a:rPr lang="en-US" sz="1000" dirty="0" smtClean="0">
                <a:solidFill>
                  <a:srgbClr val="0096D6">
                    <a:lumMod val="50000"/>
                    <a:lumOff val="50000"/>
                  </a:srgbClr>
                </a:solidFill>
                <a:latin typeface="华文细黑" pitchFamily="2" charset="-122"/>
                <a:ea typeface="华文细黑" pitchFamily="2" charset="-122"/>
              </a:rPr>
              <a:t>)</a:t>
            </a:r>
            <a:endParaRPr lang="en-US" sz="1000" dirty="0">
              <a:solidFill>
                <a:srgbClr val="0096D6">
                  <a:lumMod val="50000"/>
                  <a:lumOff val="50000"/>
                </a:srgb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186139" y="6324600"/>
            <a:ext cx="2957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000" dirty="0" err="1" smtClean="0">
                <a:solidFill>
                  <a:srgbClr val="0096D6">
                    <a:lumMod val="50000"/>
                    <a:lumOff val="50000"/>
                  </a:srgbClr>
                </a:solidFill>
                <a:latin typeface="华文细黑" pitchFamily="2" charset="-122"/>
                <a:ea typeface="华文细黑" pitchFamily="2" charset="-122"/>
              </a:rPr>
              <a:t>VNMC</a:t>
            </a:r>
            <a:r>
              <a:rPr lang="en-US" sz="1000" dirty="0" smtClean="0">
                <a:solidFill>
                  <a:srgbClr val="0096D6">
                    <a:lumMod val="50000"/>
                    <a:lumOff val="50000"/>
                  </a:srgbClr>
                </a:solidFill>
                <a:latin typeface="华文细黑" pitchFamily="2" charset="-122"/>
                <a:ea typeface="华文细黑" pitchFamily="2" charset="-122"/>
              </a:rPr>
              <a:t>: Virtual Network Management Center</a:t>
            </a:r>
            <a:endParaRPr lang="en-US" sz="1000" dirty="0">
              <a:solidFill>
                <a:srgbClr val="0096D6">
                  <a:lumMod val="50000"/>
                  <a:lumOff val="50000"/>
                </a:srgbClr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0" name="Oval 263"/>
          <p:cNvSpPr>
            <a:spLocks/>
          </p:cNvSpPr>
          <p:nvPr/>
        </p:nvSpPr>
        <p:spPr bwMode="auto">
          <a:xfrm>
            <a:off x="7806728" y="3336504"/>
            <a:ext cx="728663" cy="731520"/>
          </a:xfrm>
          <a:prstGeom prst="ellipse">
            <a:avLst/>
          </a:prstGeom>
          <a:solidFill>
            <a:srgbClr val="C00000"/>
          </a:solidFill>
          <a:ln w="25400" cap="flat">
            <a:gradFill>
              <a:gsLst>
                <a:gs pos="0">
                  <a:srgbClr val="0183B7">
                    <a:lumMod val="20000"/>
                    <a:lumOff val="80000"/>
                  </a:srgbClr>
                </a:gs>
                <a:gs pos="100000">
                  <a:srgbClr val="0183B7">
                    <a:lumMod val="20000"/>
                    <a:lumOff val="80000"/>
                    <a:alpha val="39000"/>
                  </a:srgbClr>
                </a:gs>
              </a:gsLst>
              <a:lin ang="5400000" scaled="0"/>
            </a:gradFill>
            <a:round/>
            <a:headEnd type="none" w="med" len="med"/>
            <a:tailEnd type="none" w="med" len="med"/>
          </a:ln>
          <a:effectLst>
            <a:outerShdw blurRad="241300" algn="ctr" rotWithShape="0">
              <a:sysClr val="windowText" lastClr="000000">
                <a:alpha val="73000"/>
              </a:sysClr>
            </a:outerShdw>
          </a:effectLst>
        </p:spPr>
        <p:txBody>
          <a:bodyPr lIns="0" tIns="0" rIns="0" bIns="0"/>
          <a:lstStyle/>
          <a:p>
            <a:pPr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 dirty="0">
              <a:solidFill>
                <a:srgbClr val="00B0F0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3" name="Group 157"/>
          <p:cNvGrpSpPr>
            <a:grpSpLocks noChangeAspect="1"/>
          </p:cNvGrpSpPr>
          <p:nvPr/>
        </p:nvGrpSpPr>
        <p:grpSpPr>
          <a:xfrm>
            <a:off x="7938968" y="3563302"/>
            <a:ext cx="464140" cy="288013"/>
            <a:chOff x="13636625" y="1373188"/>
            <a:chExt cx="1330325" cy="825500"/>
          </a:xfrm>
          <a:solidFill>
            <a:schemeClr val="bg1"/>
          </a:solidFill>
        </p:grpSpPr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13636625" y="1373188"/>
              <a:ext cx="406400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14100175" y="1373188"/>
              <a:ext cx="406400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68" name="Rectangle 19"/>
            <p:cNvSpPr>
              <a:spLocks noChangeArrowheads="1"/>
            </p:cNvSpPr>
            <p:nvPr/>
          </p:nvSpPr>
          <p:spPr bwMode="auto">
            <a:xfrm>
              <a:off x="14560550" y="1373188"/>
              <a:ext cx="406400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13868400" y="1519238"/>
              <a:ext cx="406400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72" name="Rectangle 21"/>
            <p:cNvSpPr>
              <a:spLocks noChangeArrowheads="1"/>
            </p:cNvSpPr>
            <p:nvPr/>
          </p:nvSpPr>
          <p:spPr bwMode="auto">
            <a:xfrm>
              <a:off x="14328775" y="1519238"/>
              <a:ext cx="406400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94" name="Rectangle 22"/>
            <p:cNvSpPr>
              <a:spLocks noChangeArrowheads="1"/>
            </p:cNvSpPr>
            <p:nvPr/>
          </p:nvSpPr>
          <p:spPr bwMode="auto">
            <a:xfrm>
              <a:off x="13636625" y="1519238"/>
              <a:ext cx="174625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95" name="Rectangle 23"/>
            <p:cNvSpPr>
              <a:spLocks noChangeArrowheads="1"/>
            </p:cNvSpPr>
            <p:nvPr/>
          </p:nvSpPr>
          <p:spPr bwMode="auto">
            <a:xfrm>
              <a:off x="14792325" y="1519238"/>
              <a:ext cx="174625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13636625" y="1665288"/>
              <a:ext cx="406400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14100175" y="1665288"/>
              <a:ext cx="406400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14560550" y="1665288"/>
              <a:ext cx="406400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13868400" y="1814513"/>
              <a:ext cx="406400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07" name="Rectangle 28"/>
            <p:cNvSpPr>
              <a:spLocks noChangeArrowheads="1"/>
            </p:cNvSpPr>
            <p:nvPr/>
          </p:nvSpPr>
          <p:spPr bwMode="auto">
            <a:xfrm>
              <a:off x="14328775" y="1814513"/>
              <a:ext cx="406400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08" name="Rectangle 29"/>
            <p:cNvSpPr>
              <a:spLocks noChangeArrowheads="1"/>
            </p:cNvSpPr>
            <p:nvPr/>
          </p:nvSpPr>
          <p:spPr bwMode="auto">
            <a:xfrm>
              <a:off x="13636625" y="1814513"/>
              <a:ext cx="174625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09" name="Rectangle 30"/>
            <p:cNvSpPr>
              <a:spLocks noChangeArrowheads="1"/>
            </p:cNvSpPr>
            <p:nvPr/>
          </p:nvSpPr>
          <p:spPr bwMode="auto">
            <a:xfrm>
              <a:off x="14792325" y="1814513"/>
              <a:ext cx="174625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10" name="Rectangle 31"/>
            <p:cNvSpPr>
              <a:spLocks noChangeArrowheads="1"/>
            </p:cNvSpPr>
            <p:nvPr/>
          </p:nvSpPr>
          <p:spPr bwMode="auto">
            <a:xfrm>
              <a:off x="13636625" y="1960563"/>
              <a:ext cx="406400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11" name="Rectangle 32"/>
            <p:cNvSpPr>
              <a:spLocks noChangeArrowheads="1"/>
            </p:cNvSpPr>
            <p:nvPr/>
          </p:nvSpPr>
          <p:spPr bwMode="auto">
            <a:xfrm>
              <a:off x="14100175" y="1960563"/>
              <a:ext cx="406400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12" name="Rectangle 33"/>
            <p:cNvSpPr>
              <a:spLocks noChangeArrowheads="1"/>
            </p:cNvSpPr>
            <p:nvPr/>
          </p:nvSpPr>
          <p:spPr bwMode="auto">
            <a:xfrm>
              <a:off x="14560550" y="1960563"/>
              <a:ext cx="406400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13" name="Rectangle 34"/>
            <p:cNvSpPr>
              <a:spLocks noChangeArrowheads="1"/>
            </p:cNvSpPr>
            <p:nvPr/>
          </p:nvSpPr>
          <p:spPr bwMode="auto">
            <a:xfrm>
              <a:off x="13868400" y="2106613"/>
              <a:ext cx="406400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14" name="Rectangle 35"/>
            <p:cNvSpPr>
              <a:spLocks noChangeArrowheads="1"/>
            </p:cNvSpPr>
            <p:nvPr/>
          </p:nvSpPr>
          <p:spPr bwMode="auto">
            <a:xfrm>
              <a:off x="14328775" y="2106613"/>
              <a:ext cx="406400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15" name="Rectangle 36"/>
            <p:cNvSpPr>
              <a:spLocks noChangeArrowheads="1"/>
            </p:cNvSpPr>
            <p:nvPr/>
          </p:nvSpPr>
          <p:spPr bwMode="auto">
            <a:xfrm>
              <a:off x="13636625" y="2106613"/>
              <a:ext cx="174625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16" name="Rectangle 37"/>
            <p:cNvSpPr>
              <a:spLocks noChangeArrowheads="1"/>
            </p:cNvSpPr>
            <p:nvPr/>
          </p:nvSpPr>
          <p:spPr bwMode="auto">
            <a:xfrm>
              <a:off x="14792325" y="2106613"/>
              <a:ext cx="174625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sp>
        <p:nvSpPr>
          <p:cNvPr id="118" name="Oval 263"/>
          <p:cNvSpPr>
            <a:spLocks/>
          </p:cNvSpPr>
          <p:nvPr/>
        </p:nvSpPr>
        <p:spPr bwMode="auto">
          <a:xfrm>
            <a:off x="8071363" y="3194113"/>
            <a:ext cx="728663" cy="731520"/>
          </a:xfrm>
          <a:prstGeom prst="ellipse">
            <a:avLst/>
          </a:prstGeom>
          <a:solidFill>
            <a:srgbClr val="C00000"/>
          </a:solidFill>
          <a:ln w="25400" cap="flat">
            <a:gradFill>
              <a:gsLst>
                <a:gs pos="0">
                  <a:srgbClr val="0183B7">
                    <a:lumMod val="20000"/>
                    <a:lumOff val="80000"/>
                  </a:srgbClr>
                </a:gs>
                <a:gs pos="100000">
                  <a:srgbClr val="0183B7">
                    <a:lumMod val="20000"/>
                    <a:lumOff val="80000"/>
                    <a:alpha val="39000"/>
                  </a:srgbClr>
                </a:gs>
              </a:gsLst>
              <a:lin ang="5400000" scaled="0"/>
            </a:gradFill>
            <a:round/>
            <a:headEnd type="none" w="med" len="med"/>
            <a:tailEnd type="none" w="med" len="med"/>
          </a:ln>
          <a:effectLst>
            <a:outerShdw blurRad="241300" algn="ctr" rotWithShape="0">
              <a:sysClr val="windowText" lastClr="000000">
                <a:alpha val="73000"/>
              </a:sysClr>
            </a:outerShdw>
          </a:effectLst>
        </p:spPr>
        <p:txBody>
          <a:bodyPr lIns="0" tIns="0" rIns="0" bIns="0"/>
          <a:lstStyle/>
          <a:p>
            <a:pPr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000" kern="0" dirty="0">
              <a:solidFill>
                <a:srgbClr val="00B0F0"/>
              </a:solidFill>
              <a:latin typeface="华文细黑" pitchFamily="2" charset="-122"/>
              <a:ea typeface="华文细黑" pitchFamily="2" charset="-122"/>
            </a:endParaRPr>
          </a:p>
        </p:txBody>
      </p:sp>
      <p:grpSp>
        <p:nvGrpSpPr>
          <p:cNvPr id="4" name="Group 157"/>
          <p:cNvGrpSpPr>
            <a:grpSpLocks noChangeAspect="1"/>
          </p:cNvGrpSpPr>
          <p:nvPr/>
        </p:nvGrpSpPr>
        <p:grpSpPr>
          <a:xfrm>
            <a:off x="8203603" y="3420911"/>
            <a:ext cx="464140" cy="288013"/>
            <a:chOff x="13636625" y="1373188"/>
            <a:chExt cx="1330325" cy="825500"/>
          </a:xfrm>
          <a:solidFill>
            <a:schemeClr val="bg1"/>
          </a:solidFill>
        </p:grpSpPr>
        <p:sp>
          <p:nvSpPr>
            <p:cNvPr id="120" name="Rectangle 17"/>
            <p:cNvSpPr>
              <a:spLocks noChangeArrowheads="1"/>
            </p:cNvSpPr>
            <p:nvPr/>
          </p:nvSpPr>
          <p:spPr bwMode="auto">
            <a:xfrm>
              <a:off x="13636625" y="1373188"/>
              <a:ext cx="406400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21" name="Rectangle 18"/>
            <p:cNvSpPr>
              <a:spLocks noChangeArrowheads="1"/>
            </p:cNvSpPr>
            <p:nvPr/>
          </p:nvSpPr>
          <p:spPr bwMode="auto">
            <a:xfrm>
              <a:off x="14100175" y="1373188"/>
              <a:ext cx="406400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22" name="Rectangle 19"/>
            <p:cNvSpPr>
              <a:spLocks noChangeArrowheads="1"/>
            </p:cNvSpPr>
            <p:nvPr/>
          </p:nvSpPr>
          <p:spPr bwMode="auto">
            <a:xfrm>
              <a:off x="14560550" y="1373188"/>
              <a:ext cx="406400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23" name="Rectangle 20"/>
            <p:cNvSpPr>
              <a:spLocks noChangeArrowheads="1"/>
            </p:cNvSpPr>
            <p:nvPr/>
          </p:nvSpPr>
          <p:spPr bwMode="auto">
            <a:xfrm>
              <a:off x="13868400" y="1519238"/>
              <a:ext cx="406400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24" name="Rectangle 21"/>
            <p:cNvSpPr>
              <a:spLocks noChangeArrowheads="1"/>
            </p:cNvSpPr>
            <p:nvPr/>
          </p:nvSpPr>
          <p:spPr bwMode="auto">
            <a:xfrm>
              <a:off x="14328775" y="1519238"/>
              <a:ext cx="406400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25" name="Rectangle 22"/>
            <p:cNvSpPr>
              <a:spLocks noChangeArrowheads="1"/>
            </p:cNvSpPr>
            <p:nvPr/>
          </p:nvSpPr>
          <p:spPr bwMode="auto">
            <a:xfrm>
              <a:off x="13636625" y="1519238"/>
              <a:ext cx="174625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26" name="Rectangle 23"/>
            <p:cNvSpPr>
              <a:spLocks noChangeArrowheads="1"/>
            </p:cNvSpPr>
            <p:nvPr/>
          </p:nvSpPr>
          <p:spPr bwMode="auto">
            <a:xfrm>
              <a:off x="14792325" y="1519238"/>
              <a:ext cx="174625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27" name="Rectangle 24"/>
            <p:cNvSpPr>
              <a:spLocks noChangeArrowheads="1"/>
            </p:cNvSpPr>
            <p:nvPr/>
          </p:nvSpPr>
          <p:spPr bwMode="auto">
            <a:xfrm>
              <a:off x="13636625" y="1665288"/>
              <a:ext cx="406400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28" name="Rectangle 25"/>
            <p:cNvSpPr>
              <a:spLocks noChangeArrowheads="1"/>
            </p:cNvSpPr>
            <p:nvPr/>
          </p:nvSpPr>
          <p:spPr bwMode="auto">
            <a:xfrm>
              <a:off x="14100175" y="1665288"/>
              <a:ext cx="406400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29" name="Rectangle 26"/>
            <p:cNvSpPr>
              <a:spLocks noChangeArrowheads="1"/>
            </p:cNvSpPr>
            <p:nvPr/>
          </p:nvSpPr>
          <p:spPr bwMode="auto">
            <a:xfrm>
              <a:off x="14560550" y="1665288"/>
              <a:ext cx="406400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0" name="Rectangle 27"/>
            <p:cNvSpPr>
              <a:spLocks noChangeArrowheads="1"/>
            </p:cNvSpPr>
            <p:nvPr/>
          </p:nvSpPr>
          <p:spPr bwMode="auto">
            <a:xfrm>
              <a:off x="13868400" y="1814513"/>
              <a:ext cx="406400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1" name="Rectangle 28"/>
            <p:cNvSpPr>
              <a:spLocks noChangeArrowheads="1"/>
            </p:cNvSpPr>
            <p:nvPr/>
          </p:nvSpPr>
          <p:spPr bwMode="auto">
            <a:xfrm>
              <a:off x="14328775" y="1814513"/>
              <a:ext cx="406400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2" name="Rectangle 29"/>
            <p:cNvSpPr>
              <a:spLocks noChangeArrowheads="1"/>
            </p:cNvSpPr>
            <p:nvPr/>
          </p:nvSpPr>
          <p:spPr bwMode="auto">
            <a:xfrm>
              <a:off x="13636625" y="1814513"/>
              <a:ext cx="174625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3" name="Rectangle 30"/>
            <p:cNvSpPr>
              <a:spLocks noChangeArrowheads="1"/>
            </p:cNvSpPr>
            <p:nvPr/>
          </p:nvSpPr>
          <p:spPr bwMode="auto">
            <a:xfrm>
              <a:off x="14792325" y="1814513"/>
              <a:ext cx="174625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4" name="Rectangle 31"/>
            <p:cNvSpPr>
              <a:spLocks noChangeArrowheads="1"/>
            </p:cNvSpPr>
            <p:nvPr/>
          </p:nvSpPr>
          <p:spPr bwMode="auto">
            <a:xfrm>
              <a:off x="13636625" y="1960563"/>
              <a:ext cx="406400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5" name="Rectangle 32"/>
            <p:cNvSpPr>
              <a:spLocks noChangeArrowheads="1"/>
            </p:cNvSpPr>
            <p:nvPr/>
          </p:nvSpPr>
          <p:spPr bwMode="auto">
            <a:xfrm>
              <a:off x="14100175" y="1960563"/>
              <a:ext cx="406400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6" name="Rectangle 33"/>
            <p:cNvSpPr>
              <a:spLocks noChangeArrowheads="1"/>
            </p:cNvSpPr>
            <p:nvPr/>
          </p:nvSpPr>
          <p:spPr bwMode="auto">
            <a:xfrm>
              <a:off x="14560550" y="1960563"/>
              <a:ext cx="406400" cy="88900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7" name="Rectangle 34"/>
            <p:cNvSpPr>
              <a:spLocks noChangeArrowheads="1"/>
            </p:cNvSpPr>
            <p:nvPr/>
          </p:nvSpPr>
          <p:spPr bwMode="auto">
            <a:xfrm>
              <a:off x="13868400" y="2106613"/>
              <a:ext cx="406400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8" name="Rectangle 35"/>
            <p:cNvSpPr>
              <a:spLocks noChangeArrowheads="1"/>
            </p:cNvSpPr>
            <p:nvPr/>
          </p:nvSpPr>
          <p:spPr bwMode="auto">
            <a:xfrm>
              <a:off x="14328775" y="2106613"/>
              <a:ext cx="406400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9" name="Rectangle 36"/>
            <p:cNvSpPr>
              <a:spLocks noChangeArrowheads="1"/>
            </p:cNvSpPr>
            <p:nvPr/>
          </p:nvSpPr>
          <p:spPr bwMode="auto">
            <a:xfrm>
              <a:off x="13636625" y="2106613"/>
              <a:ext cx="174625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40" name="Rectangle 37"/>
            <p:cNvSpPr>
              <a:spLocks noChangeArrowheads="1"/>
            </p:cNvSpPr>
            <p:nvPr/>
          </p:nvSpPr>
          <p:spPr bwMode="auto">
            <a:xfrm>
              <a:off x="14792325" y="2106613"/>
              <a:ext cx="174625" cy="92075"/>
            </a:xfrm>
            <a:prstGeom prst="rect">
              <a:avLst/>
            </a:prstGeom>
            <a:solidFill>
              <a:srgbClr val="FFFFFF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190380" fontAlgn="auto">
                <a:spcBef>
                  <a:spcPts val="0"/>
                </a:spcBef>
                <a:spcAft>
                  <a:spcPts val="0"/>
                </a:spcAft>
              </a:pPr>
              <a:endParaRPr lang="en-US" sz="1000" dirty="0" smtClean="0">
                <a:solidFill>
                  <a:srgbClr val="4C4D4F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</p:grpSp>
      <p:grpSp>
        <p:nvGrpSpPr>
          <p:cNvPr id="5" name="Group 188"/>
          <p:cNvGrpSpPr/>
          <p:nvPr/>
        </p:nvGrpSpPr>
        <p:grpSpPr>
          <a:xfrm>
            <a:off x="98003" y="3311039"/>
            <a:ext cx="728663" cy="731520"/>
            <a:chOff x="50378" y="3463439"/>
            <a:chExt cx="728663" cy="731520"/>
          </a:xfrm>
        </p:grpSpPr>
        <p:sp>
          <p:nvSpPr>
            <p:cNvPr id="142" name="Oval 263"/>
            <p:cNvSpPr>
              <a:spLocks/>
            </p:cNvSpPr>
            <p:nvPr/>
          </p:nvSpPr>
          <p:spPr bwMode="auto">
            <a:xfrm>
              <a:off x="50378" y="3463439"/>
              <a:ext cx="728663" cy="73152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 w="25400" cap="flat">
              <a:gradFill>
                <a:gsLst>
                  <a:gs pos="0">
                    <a:srgbClr val="0183B7">
                      <a:lumMod val="20000"/>
                      <a:lumOff val="80000"/>
                    </a:srgbClr>
                  </a:gs>
                  <a:gs pos="100000">
                    <a:srgbClr val="0183B7">
                      <a:lumMod val="20000"/>
                      <a:lumOff val="80000"/>
                      <a:alpha val="39000"/>
                    </a:srgbClr>
                  </a:gs>
                </a:gsLst>
                <a:lin ang="5400000" scaled="0"/>
              </a:gradFill>
              <a:round/>
              <a:headEnd type="none" w="med" len="med"/>
              <a:tailEnd type="none" w="med" len="med"/>
            </a:ln>
            <a:effectLst>
              <a:outerShdw blurRad="241300" algn="ctr" rotWithShape="0">
                <a:sysClr val="windowText" lastClr="000000">
                  <a:alpha val="73000"/>
                </a:sysClr>
              </a:outerShdw>
            </a:effectLst>
          </p:spPr>
          <p:txBody>
            <a:bodyPr lIns="0" tIns="0" rIns="0" bIns="0"/>
            <a:lstStyle/>
            <a:p>
              <a:pPr eaLnBrk="0" fontAlgn="auto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 dirty="0">
                <a:solidFill>
                  <a:srgbClr val="00B0F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grpSp>
          <p:nvGrpSpPr>
            <p:cNvPr id="6" name="Group 157"/>
            <p:cNvGrpSpPr>
              <a:grpSpLocks noChangeAspect="1"/>
            </p:cNvGrpSpPr>
            <p:nvPr/>
          </p:nvGrpSpPr>
          <p:grpSpPr>
            <a:xfrm>
              <a:off x="182618" y="3690237"/>
              <a:ext cx="464140" cy="288013"/>
              <a:chOff x="13636625" y="1373188"/>
              <a:chExt cx="1330325" cy="825500"/>
            </a:xfrm>
            <a:solidFill>
              <a:schemeClr val="bg2">
                <a:lumMod val="95000"/>
              </a:schemeClr>
            </a:solidFill>
          </p:grpSpPr>
          <p:sp>
            <p:nvSpPr>
              <p:cNvPr id="144" name="Rectangle 17"/>
              <p:cNvSpPr>
                <a:spLocks noChangeArrowheads="1"/>
              </p:cNvSpPr>
              <p:nvPr/>
            </p:nvSpPr>
            <p:spPr bwMode="auto">
              <a:xfrm>
                <a:off x="13636625" y="1373188"/>
                <a:ext cx="406400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45" name="Rectangle 18"/>
              <p:cNvSpPr>
                <a:spLocks noChangeArrowheads="1"/>
              </p:cNvSpPr>
              <p:nvPr/>
            </p:nvSpPr>
            <p:spPr bwMode="auto">
              <a:xfrm>
                <a:off x="14100175" y="1373188"/>
                <a:ext cx="406400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46" name="Rectangle 19"/>
              <p:cNvSpPr>
                <a:spLocks noChangeArrowheads="1"/>
              </p:cNvSpPr>
              <p:nvPr/>
            </p:nvSpPr>
            <p:spPr bwMode="auto">
              <a:xfrm>
                <a:off x="14560550" y="1373188"/>
                <a:ext cx="406400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47" name="Rectangle 20"/>
              <p:cNvSpPr>
                <a:spLocks noChangeArrowheads="1"/>
              </p:cNvSpPr>
              <p:nvPr/>
            </p:nvSpPr>
            <p:spPr bwMode="auto">
              <a:xfrm>
                <a:off x="13868400" y="1519238"/>
                <a:ext cx="406400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48" name="Rectangle 21"/>
              <p:cNvSpPr>
                <a:spLocks noChangeArrowheads="1"/>
              </p:cNvSpPr>
              <p:nvPr/>
            </p:nvSpPr>
            <p:spPr bwMode="auto">
              <a:xfrm>
                <a:off x="14328775" y="1519238"/>
                <a:ext cx="406400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49" name="Rectangle 22"/>
              <p:cNvSpPr>
                <a:spLocks noChangeArrowheads="1"/>
              </p:cNvSpPr>
              <p:nvPr/>
            </p:nvSpPr>
            <p:spPr bwMode="auto">
              <a:xfrm>
                <a:off x="13636625" y="1519238"/>
                <a:ext cx="174625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50" name="Rectangle 23"/>
              <p:cNvSpPr>
                <a:spLocks noChangeArrowheads="1"/>
              </p:cNvSpPr>
              <p:nvPr/>
            </p:nvSpPr>
            <p:spPr bwMode="auto">
              <a:xfrm>
                <a:off x="14792325" y="1519238"/>
                <a:ext cx="174625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51" name="Rectangle 24"/>
              <p:cNvSpPr>
                <a:spLocks noChangeArrowheads="1"/>
              </p:cNvSpPr>
              <p:nvPr/>
            </p:nvSpPr>
            <p:spPr bwMode="auto">
              <a:xfrm>
                <a:off x="13636625" y="1665288"/>
                <a:ext cx="406400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52" name="Rectangle 25"/>
              <p:cNvSpPr>
                <a:spLocks noChangeArrowheads="1"/>
              </p:cNvSpPr>
              <p:nvPr/>
            </p:nvSpPr>
            <p:spPr bwMode="auto">
              <a:xfrm>
                <a:off x="14100175" y="1665288"/>
                <a:ext cx="406400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53" name="Rectangle 26"/>
              <p:cNvSpPr>
                <a:spLocks noChangeArrowheads="1"/>
              </p:cNvSpPr>
              <p:nvPr/>
            </p:nvSpPr>
            <p:spPr bwMode="auto">
              <a:xfrm>
                <a:off x="14560550" y="1665288"/>
                <a:ext cx="406400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54" name="Rectangle 27"/>
              <p:cNvSpPr>
                <a:spLocks noChangeArrowheads="1"/>
              </p:cNvSpPr>
              <p:nvPr/>
            </p:nvSpPr>
            <p:spPr bwMode="auto">
              <a:xfrm>
                <a:off x="13868400" y="1814513"/>
                <a:ext cx="406400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55" name="Rectangle 28"/>
              <p:cNvSpPr>
                <a:spLocks noChangeArrowheads="1"/>
              </p:cNvSpPr>
              <p:nvPr/>
            </p:nvSpPr>
            <p:spPr bwMode="auto">
              <a:xfrm>
                <a:off x="14328775" y="1814513"/>
                <a:ext cx="406400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56" name="Rectangle 29"/>
              <p:cNvSpPr>
                <a:spLocks noChangeArrowheads="1"/>
              </p:cNvSpPr>
              <p:nvPr/>
            </p:nvSpPr>
            <p:spPr bwMode="auto">
              <a:xfrm>
                <a:off x="13636625" y="1814513"/>
                <a:ext cx="174625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57" name="Rectangle 30"/>
              <p:cNvSpPr>
                <a:spLocks noChangeArrowheads="1"/>
              </p:cNvSpPr>
              <p:nvPr/>
            </p:nvSpPr>
            <p:spPr bwMode="auto">
              <a:xfrm>
                <a:off x="14792325" y="1814513"/>
                <a:ext cx="174625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58" name="Rectangle 31"/>
              <p:cNvSpPr>
                <a:spLocks noChangeArrowheads="1"/>
              </p:cNvSpPr>
              <p:nvPr/>
            </p:nvSpPr>
            <p:spPr bwMode="auto">
              <a:xfrm>
                <a:off x="13636625" y="1960563"/>
                <a:ext cx="406400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59" name="Rectangle 32"/>
              <p:cNvSpPr>
                <a:spLocks noChangeArrowheads="1"/>
              </p:cNvSpPr>
              <p:nvPr/>
            </p:nvSpPr>
            <p:spPr bwMode="auto">
              <a:xfrm>
                <a:off x="14100175" y="1960563"/>
                <a:ext cx="406400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60" name="Rectangle 33"/>
              <p:cNvSpPr>
                <a:spLocks noChangeArrowheads="1"/>
              </p:cNvSpPr>
              <p:nvPr/>
            </p:nvSpPr>
            <p:spPr bwMode="auto">
              <a:xfrm>
                <a:off x="14560550" y="1960563"/>
                <a:ext cx="406400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61" name="Rectangle 34"/>
              <p:cNvSpPr>
                <a:spLocks noChangeArrowheads="1"/>
              </p:cNvSpPr>
              <p:nvPr/>
            </p:nvSpPr>
            <p:spPr bwMode="auto">
              <a:xfrm>
                <a:off x="13868400" y="2106613"/>
                <a:ext cx="406400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62" name="Rectangle 35"/>
              <p:cNvSpPr>
                <a:spLocks noChangeArrowheads="1"/>
              </p:cNvSpPr>
              <p:nvPr/>
            </p:nvSpPr>
            <p:spPr bwMode="auto">
              <a:xfrm>
                <a:off x="14328775" y="2106613"/>
                <a:ext cx="406400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63" name="Rectangle 36"/>
              <p:cNvSpPr>
                <a:spLocks noChangeArrowheads="1"/>
              </p:cNvSpPr>
              <p:nvPr/>
            </p:nvSpPr>
            <p:spPr bwMode="auto">
              <a:xfrm>
                <a:off x="13636625" y="2106613"/>
                <a:ext cx="174625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64" name="Rectangle 37"/>
              <p:cNvSpPr>
                <a:spLocks noChangeArrowheads="1"/>
              </p:cNvSpPr>
              <p:nvPr/>
            </p:nvSpPr>
            <p:spPr bwMode="auto">
              <a:xfrm>
                <a:off x="14792325" y="2106613"/>
                <a:ext cx="174625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</p:grpSp>
      <p:grpSp>
        <p:nvGrpSpPr>
          <p:cNvPr id="7" name="Group 189"/>
          <p:cNvGrpSpPr/>
          <p:nvPr/>
        </p:nvGrpSpPr>
        <p:grpSpPr>
          <a:xfrm>
            <a:off x="21803" y="3091964"/>
            <a:ext cx="728663" cy="731520"/>
            <a:chOff x="50378" y="3463439"/>
            <a:chExt cx="728663" cy="731520"/>
          </a:xfrm>
        </p:grpSpPr>
        <p:sp>
          <p:nvSpPr>
            <p:cNvPr id="191" name="Oval 263"/>
            <p:cNvSpPr>
              <a:spLocks/>
            </p:cNvSpPr>
            <p:nvPr/>
          </p:nvSpPr>
          <p:spPr bwMode="auto">
            <a:xfrm>
              <a:off x="50378" y="3463439"/>
              <a:ext cx="728663" cy="731520"/>
            </a:xfrm>
            <a:prstGeom prst="ellipse">
              <a:avLst/>
            </a:prstGeom>
            <a:solidFill>
              <a:schemeClr val="bg2">
                <a:lumMod val="65000"/>
              </a:schemeClr>
            </a:solidFill>
            <a:ln w="25400" cap="flat">
              <a:gradFill>
                <a:gsLst>
                  <a:gs pos="0">
                    <a:srgbClr val="0183B7">
                      <a:lumMod val="20000"/>
                      <a:lumOff val="80000"/>
                    </a:srgbClr>
                  </a:gs>
                  <a:gs pos="100000">
                    <a:srgbClr val="0183B7">
                      <a:lumMod val="20000"/>
                      <a:lumOff val="80000"/>
                      <a:alpha val="39000"/>
                    </a:srgbClr>
                  </a:gs>
                </a:gsLst>
                <a:lin ang="5400000" scaled="0"/>
              </a:gradFill>
              <a:round/>
              <a:headEnd type="none" w="med" len="med"/>
              <a:tailEnd type="none" w="med" len="med"/>
            </a:ln>
            <a:effectLst>
              <a:outerShdw blurRad="241300" algn="ctr" rotWithShape="0">
                <a:sysClr val="windowText" lastClr="000000">
                  <a:alpha val="73000"/>
                </a:sysClr>
              </a:outerShdw>
            </a:effectLst>
          </p:spPr>
          <p:txBody>
            <a:bodyPr lIns="0" tIns="0" rIns="0" bIns="0"/>
            <a:lstStyle/>
            <a:p>
              <a:pPr eaLnBrk="0" fontAlgn="auto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 kern="0" dirty="0">
                <a:solidFill>
                  <a:srgbClr val="00B0F0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grpSp>
          <p:nvGrpSpPr>
            <p:cNvPr id="8" name="Group 157"/>
            <p:cNvGrpSpPr>
              <a:grpSpLocks noChangeAspect="1"/>
            </p:cNvGrpSpPr>
            <p:nvPr/>
          </p:nvGrpSpPr>
          <p:grpSpPr>
            <a:xfrm>
              <a:off x="182618" y="3690237"/>
              <a:ext cx="464140" cy="288013"/>
              <a:chOff x="13636625" y="1373188"/>
              <a:chExt cx="1330325" cy="825500"/>
            </a:xfrm>
            <a:solidFill>
              <a:schemeClr val="bg2">
                <a:lumMod val="95000"/>
              </a:schemeClr>
            </a:solidFill>
          </p:grpSpPr>
          <p:sp>
            <p:nvSpPr>
              <p:cNvPr id="193" name="Rectangle 17"/>
              <p:cNvSpPr>
                <a:spLocks noChangeArrowheads="1"/>
              </p:cNvSpPr>
              <p:nvPr/>
            </p:nvSpPr>
            <p:spPr bwMode="auto">
              <a:xfrm>
                <a:off x="13636625" y="1373188"/>
                <a:ext cx="406400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94" name="Rectangle 18"/>
              <p:cNvSpPr>
                <a:spLocks noChangeArrowheads="1"/>
              </p:cNvSpPr>
              <p:nvPr/>
            </p:nvSpPr>
            <p:spPr bwMode="auto">
              <a:xfrm>
                <a:off x="14100175" y="1373188"/>
                <a:ext cx="406400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95" name="Rectangle 19"/>
              <p:cNvSpPr>
                <a:spLocks noChangeArrowheads="1"/>
              </p:cNvSpPr>
              <p:nvPr/>
            </p:nvSpPr>
            <p:spPr bwMode="auto">
              <a:xfrm>
                <a:off x="14560550" y="1373188"/>
                <a:ext cx="406400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96" name="Rectangle 20"/>
              <p:cNvSpPr>
                <a:spLocks noChangeArrowheads="1"/>
              </p:cNvSpPr>
              <p:nvPr/>
            </p:nvSpPr>
            <p:spPr bwMode="auto">
              <a:xfrm>
                <a:off x="13868400" y="1519238"/>
                <a:ext cx="406400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97" name="Rectangle 21"/>
              <p:cNvSpPr>
                <a:spLocks noChangeArrowheads="1"/>
              </p:cNvSpPr>
              <p:nvPr/>
            </p:nvSpPr>
            <p:spPr bwMode="auto">
              <a:xfrm>
                <a:off x="14328775" y="1519238"/>
                <a:ext cx="406400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98" name="Rectangle 22"/>
              <p:cNvSpPr>
                <a:spLocks noChangeArrowheads="1"/>
              </p:cNvSpPr>
              <p:nvPr/>
            </p:nvSpPr>
            <p:spPr bwMode="auto">
              <a:xfrm>
                <a:off x="13636625" y="1519238"/>
                <a:ext cx="174625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99" name="Rectangle 23"/>
              <p:cNvSpPr>
                <a:spLocks noChangeArrowheads="1"/>
              </p:cNvSpPr>
              <p:nvPr/>
            </p:nvSpPr>
            <p:spPr bwMode="auto">
              <a:xfrm>
                <a:off x="14792325" y="1519238"/>
                <a:ext cx="174625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200" name="Rectangle 24"/>
              <p:cNvSpPr>
                <a:spLocks noChangeArrowheads="1"/>
              </p:cNvSpPr>
              <p:nvPr/>
            </p:nvSpPr>
            <p:spPr bwMode="auto">
              <a:xfrm>
                <a:off x="13636625" y="1665288"/>
                <a:ext cx="406400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201" name="Rectangle 25"/>
              <p:cNvSpPr>
                <a:spLocks noChangeArrowheads="1"/>
              </p:cNvSpPr>
              <p:nvPr/>
            </p:nvSpPr>
            <p:spPr bwMode="auto">
              <a:xfrm>
                <a:off x="14100175" y="1665288"/>
                <a:ext cx="406400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202" name="Rectangle 26"/>
              <p:cNvSpPr>
                <a:spLocks noChangeArrowheads="1"/>
              </p:cNvSpPr>
              <p:nvPr/>
            </p:nvSpPr>
            <p:spPr bwMode="auto">
              <a:xfrm>
                <a:off x="14560550" y="1665288"/>
                <a:ext cx="406400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203" name="Rectangle 27"/>
              <p:cNvSpPr>
                <a:spLocks noChangeArrowheads="1"/>
              </p:cNvSpPr>
              <p:nvPr/>
            </p:nvSpPr>
            <p:spPr bwMode="auto">
              <a:xfrm>
                <a:off x="13868400" y="1814513"/>
                <a:ext cx="406400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204" name="Rectangle 28"/>
              <p:cNvSpPr>
                <a:spLocks noChangeArrowheads="1"/>
              </p:cNvSpPr>
              <p:nvPr/>
            </p:nvSpPr>
            <p:spPr bwMode="auto">
              <a:xfrm>
                <a:off x="14328775" y="1814513"/>
                <a:ext cx="406400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205" name="Rectangle 29"/>
              <p:cNvSpPr>
                <a:spLocks noChangeArrowheads="1"/>
              </p:cNvSpPr>
              <p:nvPr/>
            </p:nvSpPr>
            <p:spPr bwMode="auto">
              <a:xfrm>
                <a:off x="13636625" y="1814513"/>
                <a:ext cx="174625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206" name="Rectangle 30"/>
              <p:cNvSpPr>
                <a:spLocks noChangeArrowheads="1"/>
              </p:cNvSpPr>
              <p:nvPr/>
            </p:nvSpPr>
            <p:spPr bwMode="auto">
              <a:xfrm>
                <a:off x="14792325" y="1814513"/>
                <a:ext cx="174625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207" name="Rectangle 31"/>
              <p:cNvSpPr>
                <a:spLocks noChangeArrowheads="1"/>
              </p:cNvSpPr>
              <p:nvPr/>
            </p:nvSpPr>
            <p:spPr bwMode="auto">
              <a:xfrm>
                <a:off x="13636625" y="1960563"/>
                <a:ext cx="406400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208" name="Rectangle 32"/>
              <p:cNvSpPr>
                <a:spLocks noChangeArrowheads="1"/>
              </p:cNvSpPr>
              <p:nvPr/>
            </p:nvSpPr>
            <p:spPr bwMode="auto">
              <a:xfrm>
                <a:off x="14100175" y="1960563"/>
                <a:ext cx="406400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209" name="Rectangle 33"/>
              <p:cNvSpPr>
                <a:spLocks noChangeArrowheads="1"/>
              </p:cNvSpPr>
              <p:nvPr/>
            </p:nvSpPr>
            <p:spPr bwMode="auto">
              <a:xfrm>
                <a:off x="14560550" y="1960563"/>
                <a:ext cx="406400" cy="88900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210" name="Rectangle 34"/>
              <p:cNvSpPr>
                <a:spLocks noChangeArrowheads="1"/>
              </p:cNvSpPr>
              <p:nvPr/>
            </p:nvSpPr>
            <p:spPr bwMode="auto">
              <a:xfrm>
                <a:off x="13868400" y="2106613"/>
                <a:ext cx="406400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211" name="Rectangle 35"/>
              <p:cNvSpPr>
                <a:spLocks noChangeArrowheads="1"/>
              </p:cNvSpPr>
              <p:nvPr/>
            </p:nvSpPr>
            <p:spPr bwMode="auto">
              <a:xfrm>
                <a:off x="14328775" y="2106613"/>
                <a:ext cx="406400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212" name="Rectangle 36"/>
              <p:cNvSpPr>
                <a:spLocks noChangeArrowheads="1"/>
              </p:cNvSpPr>
              <p:nvPr/>
            </p:nvSpPr>
            <p:spPr bwMode="auto">
              <a:xfrm>
                <a:off x="13636625" y="2106613"/>
                <a:ext cx="174625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213" name="Rectangle 37"/>
              <p:cNvSpPr>
                <a:spLocks noChangeArrowheads="1"/>
              </p:cNvSpPr>
              <p:nvPr/>
            </p:nvSpPr>
            <p:spPr bwMode="auto">
              <a:xfrm>
                <a:off x="14792325" y="2106613"/>
                <a:ext cx="174625" cy="92075"/>
              </a:xfrm>
              <a:prstGeom prst="rect">
                <a:avLst/>
              </a:prstGeom>
              <a:grpFill/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19038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000" dirty="0" smtClean="0">
                  <a:solidFill>
                    <a:srgbClr val="4C4D4F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</p:grpSp>
      <p:sp>
        <p:nvSpPr>
          <p:cNvPr id="165" name="Rectangle 164"/>
          <p:cNvSpPr/>
          <p:nvPr/>
        </p:nvSpPr>
        <p:spPr>
          <a:xfrm>
            <a:off x="2865359" y="6314586"/>
            <a:ext cx="2254456" cy="4939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自动设计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rPr>
              <a:t>(XML API, security profiles)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457200" y="6324600"/>
            <a:ext cx="2254456" cy="4939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000" dirty="0" smtClean="0">
                <a:solidFill>
                  <a:srgbClr val="FF0000"/>
                </a:solidFill>
              </a:rPr>
              <a:t>通过物理</a:t>
            </a:r>
            <a:r>
              <a:rPr lang="en-US" altLang="zh-CN" sz="1000" dirty="0" smtClean="0">
                <a:solidFill>
                  <a:srgbClr val="FF0000"/>
                </a:solidFill>
              </a:rPr>
              <a:t>CPU</a:t>
            </a:r>
            <a:r>
              <a:rPr lang="zh-CN" altLang="en-US" sz="1000" dirty="0" smtClean="0">
                <a:solidFill>
                  <a:srgbClr val="FF0000"/>
                </a:solidFill>
              </a:rPr>
              <a:t>数量来限制</a:t>
            </a:r>
            <a:r>
              <a:rPr lang="en-US" altLang="zh-CN" sz="1000" dirty="0" smtClean="0">
                <a:solidFill>
                  <a:srgbClr val="FF0000"/>
                </a:solidFill>
              </a:rPr>
              <a:t>License(</a:t>
            </a:r>
            <a:r>
              <a:rPr lang="zh-CN" altLang="en-US" sz="1000" dirty="0" smtClean="0">
                <a:solidFill>
                  <a:srgbClr val="FF0000"/>
                </a:solidFill>
              </a:rPr>
              <a:t>不限制</a:t>
            </a:r>
            <a:r>
              <a:rPr lang="en-US" altLang="zh-CN" sz="1000" dirty="0" smtClean="0">
                <a:solidFill>
                  <a:srgbClr val="FF0000"/>
                </a:solidFill>
              </a:rPr>
              <a:t>Core</a:t>
            </a:r>
            <a:r>
              <a:rPr lang="zh-CN" altLang="en-US" sz="1000" dirty="0" smtClean="0">
                <a:solidFill>
                  <a:srgbClr val="FF0000"/>
                </a:solidFill>
              </a:rPr>
              <a:t>的数量</a:t>
            </a:r>
            <a:r>
              <a:rPr lang="en-US" altLang="zh-CN" sz="1000" dirty="0" smtClean="0">
                <a:solidFill>
                  <a:srgbClr val="FF0000"/>
                </a:solidFill>
              </a:rPr>
              <a:t>)</a:t>
            </a:r>
          </a:p>
          <a:p>
            <a:pPr lvl="0" algn="ctr"/>
            <a:endParaRPr lang="en-US" sz="1000" dirty="0" smtClean="0">
              <a:solidFill>
                <a:srgbClr val="FF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4461" y="0"/>
            <a:ext cx="8588861" cy="685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1800" dirty="0" smtClean="0">
                <a:solidFill>
                  <a:schemeClr val="accent1">
                    <a:lumMod val="75000"/>
                  </a:schemeClr>
                </a:solidFill>
                <a:latin typeface="华文细黑" pitchFamily="2" charset="-122"/>
                <a:ea typeface="华文细黑" pitchFamily="2" charset="-122"/>
              </a:rPr>
              <a:t> 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虚拟服务点方式的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Cloud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安全</a:t>
            </a:r>
            <a:endParaRPr lang="en-US" altLang="en-US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>
            <a:off x="323528" y="4767282"/>
            <a:ext cx="8534400" cy="0"/>
          </a:xfrm>
          <a:prstGeom prst="lin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323528" y="5696556"/>
            <a:ext cx="853440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4357936" y="980728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华文细黑" pitchFamily="2" charset="-122"/>
                <a:ea typeface="华文细黑" pitchFamily="2" charset="-122"/>
              </a:rPr>
              <a:t>ASR9K</a:t>
            </a:r>
            <a:endParaRPr lang="en-US" sz="1400" b="1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395536" y="836712"/>
            <a:ext cx="8309992" cy="5802586"/>
            <a:chOff x="145082" y="54592"/>
            <a:chExt cx="8846518" cy="6800730"/>
          </a:xfrm>
        </p:grpSpPr>
        <p:sp>
          <p:nvSpPr>
            <p:cNvPr id="247" name="Rounded Rectangle 246"/>
            <p:cNvSpPr/>
            <p:nvPr/>
          </p:nvSpPr>
          <p:spPr>
            <a:xfrm>
              <a:off x="152400" y="2337914"/>
              <a:ext cx="8839200" cy="102973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1371600" y="2414114"/>
              <a:ext cx="2667000" cy="12192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197" name="Rounded Rectangle 196"/>
            <p:cNvSpPr/>
            <p:nvPr/>
          </p:nvSpPr>
          <p:spPr>
            <a:xfrm>
              <a:off x="4343400" y="2427896"/>
              <a:ext cx="2286000" cy="12192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152400" y="1702309"/>
              <a:ext cx="8839200" cy="62195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166048" y="3441785"/>
              <a:ext cx="990600" cy="64753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7" name="Rounded Rectangle 11"/>
            <p:cNvSpPr>
              <a:spLocks noChangeArrowheads="1"/>
            </p:cNvSpPr>
            <p:nvPr/>
          </p:nvSpPr>
          <p:spPr bwMode="auto">
            <a:xfrm>
              <a:off x="214952" y="6006152"/>
              <a:ext cx="914400" cy="83820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40000"/>
                <a:lumOff val="60000"/>
                <a:alpha val="36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buClr>
                  <a:srgbClr val="FFFFFF"/>
                </a:buClr>
                <a:buFont typeface="Arial" pitchFamily="34" charset="0"/>
                <a:buNone/>
              </a:pPr>
              <a:endParaRPr lang="en-US" sz="14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8" name="Rounded Rectangle 12"/>
            <p:cNvSpPr>
              <a:spLocks noChangeArrowheads="1"/>
            </p:cNvSpPr>
            <p:nvPr/>
          </p:nvSpPr>
          <p:spPr bwMode="auto">
            <a:xfrm>
              <a:off x="197212" y="5080948"/>
              <a:ext cx="945788" cy="8382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85000"/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buClr>
                  <a:srgbClr val="FFFFFF"/>
                </a:buClr>
                <a:buFont typeface="Arial" pitchFamily="34" charset="0"/>
                <a:buNone/>
              </a:pPr>
              <a:endParaRPr lang="en-US" sz="14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7" name="Rounded Rectangle 11"/>
            <p:cNvSpPr>
              <a:spLocks noChangeArrowheads="1"/>
            </p:cNvSpPr>
            <p:nvPr/>
          </p:nvSpPr>
          <p:spPr bwMode="auto">
            <a:xfrm>
              <a:off x="197212" y="4164490"/>
              <a:ext cx="945787" cy="8382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 w="9525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lIns="82124" tIns="41061" rIns="82124" bIns="41061" anchor="ctr"/>
            <a:lstStyle/>
            <a:p>
              <a:pPr algn="ctr" defTabSz="814388">
                <a:lnSpc>
                  <a:spcPct val="90000"/>
                </a:lnSpc>
                <a:buClr>
                  <a:srgbClr val="FFFFFF"/>
                </a:buClr>
                <a:buFont typeface="Arial" pitchFamily="34" charset="0"/>
                <a:buNone/>
              </a:pPr>
              <a:endParaRPr lang="en-US" sz="14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9" name="TextBox 13"/>
            <p:cNvSpPr txBox="1">
              <a:spLocks noChangeArrowheads="1"/>
            </p:cNvSpPr>
            <p:nvPr/>
          </p:nvSpPr>
          <p:spPr bwMode="auto">
            <a:xfrm>
              <a:off x="185461" y="4376917"/>
              <a:ext cx="95090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buClr>
                  <a:srgbClr val="FFFFFF"/>
                </a:buClr>
                <a:buSzPct val="100000"/>
                <a:buFont typeface="Wingdings" pitchFamily="2" charset="2"/>
                <a:buNone/>
              </a:pPr>
              <a:r>
                <a:rPr lang="zh-CN" altLang="en-US" sz="1000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区域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1</a:t>
              </a:r>
            </a:p>
            <a:p>
              <a:pPr>
                <a:lnSpc>
                  <a:spcPct val="85000"/>
                </a:lnSpc>
                <a:spcBef>
                  <a:spcPct val="50000"/>
                </a:spcBef>
                <a:buClr>
                  <a:srgbClr val="FFFFFF"/>
                </a:buClr>
                <a:buSzPct val="100000"/>
                <a:buFont typeface="Wingdings" pitchFamily="2" charset="2"/>
                <a:buNone/>
              </a:pPr>
              <a:r>
                <a:rPr lang="en-US" sz="1000" dirty="0" err="1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VLAN</a:t>
              </a:r>
              <a:r>
                <a:rPr lang="en-US" sz="1000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 1-1000</a:t>
              </a:r>
              <a:endParaRPr lang="en-US" sz="1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185461" y="5293375"/>
              <a:ext cx="116249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buClr>
                  <a:srgbClr val="FFFFFF"/>
                </a:buClr>
                <a:buSzPct val="100000"/>
                <a:buFont typeface="Wingdings" pitchFamily="2" charset="2"/>
                <a:buNone/>
              </a:pPr>
              <a:r>
                <a:rPr lang="zh-CN" altLang="en-US" sz="1000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区域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2</a:t>
              </a:r>
            </a:p>
            <a:p>
              <a:pPr>
                <a:lnSpc>
                  <a:spcPct val="85000"/>
                </a:lnSpc>
                <a:spcBef>
                  <a:spcPct val="50000"/>
                </a:spcBef>
                <a:buClr>
                  <a:srgbClr val="FFFFFF"/>
                </a:buClr>
                <a:buSzPct val="100000"/>
                <a:buFont typeface="Wingdings" pitchFamily="2" charset="2"/>
                <a:buNone/>
              </a:pPr>
              <a:r>
                <a:rPr lang="en-US" sz="1000" dirty="0" err="1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VLAN</a:t>
              </a:r>
              <a:r>
                <a:rPr lang="en-US" sz="1000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 1001-2000</a:t>
              </a:r>
              <a:endParaRPr lang="en-US" sz="100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185461" y="6283975"/>
              <a:ext cx="116249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  <a:buClr>
                  <a:srgbClr val="FFFFFF"/>
                </a:buClr>
                <a:buSzPct val="100000"/>
              </a:pPr>
              <a:r>
                <a:rPr lang="zh-CN" altLang="en-US" sz="1000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区域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3</a:t>
              </a:r>
            </a:p>
            <a:p>
              <a:pPr>
                <a:lnSpc>
                  <a:spcPct val="85000"/>
                </a:lnSpc>
                <a:spcBef>
                  <a:spcPct val="50000"/>
                </a:spcBef>
                <a:buClr>
                  <a:srgbClr val="FFFFFF"/>
                </a:buClr>
                <a:buSzPct val="100000"/>
              </a:pPr>
              <a:r>
                <a:rPr lang="en-US" sz="1000" dirty="0" err="1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VLAN</a:t>
              </a:r>
              <a:r>
                <a:rPr lang="en-US" sz="1000" dirty="0" smtClean="0">
                  <a:solidFill>
                    <a:srgbClr val="000000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 2001-3000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858000" y="3567413"/>
              <a:ext cx="2057400" cy="3276600"/>
            </a:xfrm>
            <a:prstGeom prst="roundRect">
              <a:avLst/>
            </a:prstGeom>
            <a:noFill/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01" name="TextBox 27"/>
            <p:cNvSpPr txBox="1">
              <a:spLocks noChangeArrowheads="1"/>
            </p:cNvSpPr>
            <p:nvPr/>
          </p:nvSpPr>
          <p:spPr bwMode="auto">
            <a:xfrm>
              <a:off x="7569741" y="3625655"/>
              <a:ext cx="885178" cy="24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FFFFFF"/>
                </a:buClr>
                <a:buSzPct val="100000"/>
                <a:buFont typeface="Wingdings" pitchFamily="2" charset="2"/>
                <a:buNone/>
              </a:pPr>
              <a:r>
                <a:rPr lang="zh-CN" altLang="en-US" sz="1200" dirty="0" smtClean="0">
                  <a:solidFill>
                    <a:schemeClr val="accent6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应用系统</a:t>
              </a:r>
              <a:r>
                <a:rPr lang="en-US" altLang="zh-CN" sz="1200" dirty="0" smtClean="0">
                  <a:solidFill>
                    <a:schemeClr val="accent6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2</a:t>
              </a:r>
              <a:endParaRPr lang="en-US" sz="1200" dirty="0">
                <a:solidFill>
                  <a:schemeClr val="accent6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7133899" y="2642715"/>
              <a:ext cx="562301" cy="1237382"/>
            </a:xfrm>
            <a:custGeom>
              <a:avLst/>
              <a:gdLst>
                <a:gd name="connsiteX0" fmla="*/ 57806 w 688427"/>
                <a:gd name="connsiteY0" fmla="*/ 1497725 h 1497725"/>
                <a:gd name="connsiteX1" fmla="*/ 105103 w 688427"/>
                <a:gd name="connsiteY1" fmla="*/ 646387 h 1497725"/>
                <a:gd name="connsiteX2" fmla="*/ 688427 w 688427"/>
                <a:gd name="connsiteY2" fmla="*/ 0 h 149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8427" h="1497725">
                  <a:moveTo>
                    <a:pt x="57806" y="1497725"/>
                  </a:moveTo>
                  <a:cubicBezTo>
                    <a:pt x="28903" y="1196866"/>
                    <a:pt x="0" y="896008"/>
                    <a:pt x="105103" y="646387"/>
                  </a:cubicBezTo>
                  <a:cubicBezTo>
                    <a:pt x="210207" y="396766"/>
                    <a:pt x="449317" y="198383"/>
                    <a:pt x="688427" y="0"/>
                  </a:cubicBez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7848601" y="2642714"/>
              <a:ext cx="76200" cy="2220099"/>
            </a:xfrm>
            <a:custGeom>
              <a:avLst/>
              <a:gdLst>
                <a:gd name="connsiteX0" fmla="*/ 110359 w 110359"/>
                <a:gd name="connsiteY0" fmla="*/ 2364827 h 2364827"/>
                <a:gd name="connsiteX1" fmla="*/ 78828 w 110359"/>
                <a:gd name="connsiteY1" fmla="*/ 583324 h 2364827"/>
                <a:gd name="connsiteX2" fmla="*/ 0 w 110359"/>
                <a:gd name="connsiteY2" fmla="*/ 0 h 236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359" h="2364827">
                  <a:moveTo>
                    <a:pt x="110359" y="2364827"/>
                  </a:moveTo>
                  <a:cubicBezTo>
                    <a:pt x="103790" y="1671144"/>
                    <a:pt x="97221" y="977462"/>
                    <a:pt x="78828" y="583324"/>
                  </a:cubicBezTo>
                  <a:cubicBezTo>
                    <a:pt x="60435" y="189186"/>
                    <a:pt x="0" y="0"/>
                    <a:pt x="0" y="0"/>
                  </a:cubicBez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8001000" y="2718914"/>
              <a:ext cx="457200" cy="3131871"/>
            </a:xfrm>
            <a:custGeom>
              <a:avLst/>
              <a:gdLst>
                <a:gd name="connsiteX0" fmla="*/ 520262 w 622737"/>
                <a:gd name="connsiteY0" fmla="*/ 3578772 h 3578772"/>
                <a:gd name="connsiteX1" fmla="*/ 536027 w 622737"/>
                <a:gd name="connsiteY1" fmla="*/ 914400 h 3578772"/>
                <a:gd name="connsiteX2" fmla="*/ 0 w 622737"/>
                <a:gd name="connsiteY2" fmla="*/ 0 h 357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2737" h="3578772">
                  <a:moveTo>
                    <a:pt x="520262" y="3578772"/>
                  </a:moveTo>
                  <a:cubicBezTo>
                    <a:pt x="571499" y="2544817"/>
                    <a:pt x="622737" y="1510862"/>
                    <a:pt x="536027" y="914400"/>
                  </a:cubicBezTo>
                  <a:cubicBezTo>
                    <a:pt x="449317" y="317938"/>
                    <a:pt x="224658" y="158969"/>
                    <a:pt x="0" y="0"/>
                  </a:cubicBez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6922852" y="3916881"/>
              <a:ext cx="925748" cy="838200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 err="1" smtClean="0">
                  <a:solidFill>
                    <a:schemeClr val="accent6"/>
                  </a:solidFill>
                  <a:latin typeface="华文细黑" pitchFamily="2" charset="-122"/>
                  <a:ea typeface="华文细黑" pitchFamily="2" charset="-122"/>
                </a:rPr>
                <a:t>VLAN</a:t>
              </a:r>
              <a:r>
                <a:rPr lang="en-US" sz="800" b="1" dirty="0" smtClean="0">
                  <a:solidFill>
                    <a:schemeClr val="accent6"/>
                  </a:solidFill>
                  <a:latin typeface="华文细黑" pitchFamily="2" charset="-122"/>
                  <a:ea typeface="华文细黑" pitchFamily="2" charset="-122"/>
                </a:rPr>
                <a:t> 3</a:t>
              </a:r>
            </a:p>
          </p:txBody>
        </p:sp>
        <p:pic>
          <p:nvPicPr>
            <p:cNvPr id="158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23638" y="4490903"/>
              <a:ext cx="215362" cy="222488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</p:spPr>
        </p:pic>
        <p:pic>
          <p:nvPicPr>
            <p:cNvPr id="160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66748" y="4481813"/>
              <a:ext cx="221720" cy="229056"/>
            </a:xfrm>
            <a:prstGeom prst="rect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</p:spPr>
        </p:pic>
        <p:sp>
          <p:nvSpPr>
            <p:cNvPr id="159" name="Rounded Rectangle 33"/>
            <p:cNvSpPr>
              <a:spLocks noChangeArrowheads="1"/>
            </p:cNvSpPr>
            <p:nvPr/>
          </p:nvSpPr>
          <p:spPr bwMode="auto">
            <a:xfrm>
              <a:off x="7010400" y="4183581"/>
              <a:ext cx="607343" cy="292918"/>
            </a:xfrm>
            <a:prstGeom prst="roundRect">
              <a:avLst>
                <a:gd name="adj" fmla="val 16667"/>
              </a:avLst>
            </a:prstGeom>
            <a:solidFill>
              <a:srgbClr val="FFD13F"/>
            </a:solidFill>
            <a:ln w="12700" algn="ctr">
              <a:solidFill>
                <a:schemeClr val="accent6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635000"/>
            </a:effectLst>
            <a:scene3d>
              <a:camera prst="orthographicFront"/>
              <a:lightRig rig="brightRoom" dir="t"/>
            </a:scene3d>
            <a:sp3d prstMaterial="metal">
              <a:bevelT w="38100" h="38100" prst="softRound"/>
              <a:bevelB w="38100" h="38100" prst="softRound"/>
            </a:sp3d>
          </p:spPr>
          <p:txBody>
            <a:bodyPr wrap="none" lIns="73025" tIns="36511" rIns="73025" bIns="36511" anchor="ctr"/>
            <a:lstStyle/>
            <a:p>
              <a:pPr algn="ctr" rtl="0">
                <a:lnSpc>
                  <a:spcPct val="95000"/>
                </a:lnSpc>
                <a:defRPr/>
              </a:pPr>
              <a:r>
                <a:rPr lang="en-US" sz="900" kern="12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Nexus</a:t>
              </a:r>
            </a:p>
            <a:p>
              <a:pPr algn="ctr" rtl="0">
                <a:lnSpc>
                  <a:spcPct val="95000"/>
                </a:lnSpc>
                <a:defRPr/>
              </a:pPr>
              <a:r>
                <a:rPr lang="en-US" sz="9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1000V</a:t>
              </a:r>
              <a:endParaRPr lang="en-US" sz="900" kern="1200" dirty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grpSp>
          <p:nvGrpSpPr>
            <p:cNvPr id="3" name="Group 112"/>
            <p:cNvGrpSpPr/>
            <p:nvPr/>
          </p:nvGrpSpPr>
          <p:grpSpPr>
            <a:xfrm>
              <a:off x="7391400" y="4944701"/>
              <a:ext cx="925748" cy="838200"/>
              <a:chOff x="4267200" y="4724400"/>
              <a:chExt cx="925748" cy="838200"/>
            </a:xfrm>
          </p:grpSpPr>
          <p:sp>
            <p:nvSpPr>
              <p:cNvPr id="161" name="Rounded Rectangle 160"/>
              <p:cNvSpPr/>
              <p:nvPr/>
            </p:nvSpPr>
            <p:spPr>
              <a:xfrm>
                <a:off x="4267200" y="4724400"/>
                <a:ext cx="925748" cy="83820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  <a:effectLst>
                <a:outerShdw blurRad="76200" dist="50800" dir="5400000" algn="ctr" rotWithShape="0">
                  <a:srgbClr val="000000">
                    <a:alpha val="2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800" b="1" dirty="0" err="1" smtClean="0">
                    <a:solidFill>
                      <a:schemeClr val="accent6"/>
                    </a:solidFill>
                    <a:latin typeface="华文细黑" pitchFamily="2" charset="-122"/>
                    <a:ea typeface="华文细黑" pitchFamily="2" charset="-122"/>
                  </a:rPr>
                  <a:t>VLAN</a:t>
                </a:r>
                <a:r>
                  <a:rPr lang="en-US" sz="800" b="1" dirty="0" smtClean="0">
                    <a:solidFill>
                      <a:schemeClr val="accent6"/>
                    </a:solidFill>
                    <a:latin typeface="华文细黑" pitchFamily="2" charset="-122"/>
                    <a:ea typeface="华文细黑" pitchFamily="2" charset="-122"/>
                  </a:rPr>
                  <a:t> 1003</a:t>
                </a:r>
              </a:p>
            </p:txBody>
          </p:sp>
          <p:pic>
            <p:nvPicPr>
              <p:cNvPr id="162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32838" y="5298422"/>
                <a:ext cx="215362" cy="222488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round/>
                <a:headEnd/>
                <a:tailEnd/>
              </a:ln>
            </p:spPr>
          </p:pic>
          <p:pic>
            <p:nvPicPr>
              <p:cNvPr id="163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75948" y="5289332"/>
                <a:ext cx="221720" cy="229056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round/>
                <a:headEnd/>
                <a:tailEnd/>
              </a:ln>
            </p:spPr>
          </p:pic>
          <p:sp>
            <p:nvSpPr>
              <p:cNvPr id="164" name="Rounded Rectangle 33"/>
              <p:cNvSpPr>
                <a:spLocks noChangeArrowheads="1"/>
              </p:cNvSpPr>
              <p:nvPr/>
            </p:nvSpPr>
            <p:spPr bwMode="auto">
              <a:xfrm>
                <a:off x="4419600" y="4991100"/>
                <a:ext cx="607343" cy="292918"/>
              </a:xfrm>
              <a:prstGeom prst="roundRect">
                <a:avLst>
                  <a:gd name="adj" fmla="val 16667"/>
                </a:avLst>
              </a:prstGeom>
              <a:solidFill>
                <a:srgbClr val="FFD13F"/>
              </a:solidFill>
              <a:ln w="12700" algn="ctr">
                <a:solidFill>
                  <a:schemeClr val="accent6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635000"/>
              </a:effectLst>
              <a:scene3d>
                <a:camera prst="orthographicFront"/>
                <a:lightRig rig="brightRoom" dir="t"/>
              </a:scene3d>
              <a:sp3d prstMaterial="metal">
                <a:bevelT w="38100" h="38100" prst="softRound"/>
                <a:bevelB w="38100" h="38100" prst="softRound"/>
              </a:sp3d>
            </p:spPr>
            <p:txBody>
              <a:bodyPr wrap="none" lIns="73025" tIns="36511" rIns="73025" bIns="36511" anchor="ctr"/>
              <a:lstStyle/>
              <a:p>
                <a:pPr algn="ctr" rtl="0">
                  <a:lnSpc>
                    <a:spcPct val="95000"/>
                  </a:lnSpc>
                  <a:defRPr/>
                </a:pPr>
                <a:r>
                  <a:rPr lang="en-US" sz="900" kern="1200" dirty="0" smtClean="0">
                    <a:solidFill>
                      <a:srgbClr val="4D4D4D"/>
                    </a:solidFill>
                    <a:latin typeface="华文细黑" pitchFamily="2" charset="-122"/>
                    <a:ea typeface="华文细黑" pitchFamily="2" charset="-122"/>
                  </a:rPr>
                  <a:t>Nexus</a:t>
                </a:r>
              </a:p>
              <a:p>
                <a:pPr algn="ctr" rtl="0">
                  <a:lnSpc>
                    <a:spcPct val="95000"/>
                  </a:lnSpc>
                  <a:defRPr/>
                </a:pPr>
                <a:r>
                  <a:rPr lang="en-US" sz="900" dirty="0" smtClean="0">
                    <a:solidFill>
                      <a:srgbClr val="4D4D4D"/>
                    </a:solidFill>
                    <a:latin typeface="华文细黑" pitchFamily="2" charset="-122"/>
                    <a:ea typeface="华文细黑" pitchFamily="2" charset="-122"/>
                  </a:rPr>
                  <a:t>1000V</a:t>
                </a:r>
                <a:endParaRPr lang="en-US" sz="900" kern="1200" dirty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grpSp>
          <p:nvGrpSpPr>
            <p:cNvPr id="4" name="Group 111"/>
            <p:cNvGrpSpPr/>
            <p:nvPr/>
          </p:nvGrpSpPr>
          <p:grpSpPr>
            <a:xfrm>
              <a:off x="7924800" y="5894869"/>
              <a:ext cx="925748" cy="838200"/>
              <a:chOff x="4953000" y="5701864"/>
              <a:chExt cx="925748" cy="838200"/>
            </a:xfrm>
          </p:grpSpPr>
          <p:sp>
            <p:nvSpPr>
              <p:cNvPr id="165" name="Rounded Rectangle 164"/>
              <p:cNvSpPr/>
              <p:nvPr/>
            </p:nvSpPr>
            <p:spPr>
              <a:xfrm>
                <a:off x="4953000" y="5701864"/>
                <a:ext cx="925748" cy="838200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  <a:effectLst>
                <a:outerShdw blurRad="76200" dist="50800" dir="5400000" algn="ctr" rotWithShape="0">
                  <a:srgbClr val="000000">
                    <a:alpha val="2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800" b="1" dirty="0" err="1" smtClean="0">
                    <a:solidFill>
                      <a:schemeClr val="accent6"/>
                    </a:solidFill>
                    <a:latin typeface="华文细黑" pitchFamily="2" charset="-122"/>
                    <a:ea typeface="华文细黑" pitchFamily="2" charset="-122"/>
                  </a:rPr>
                  <a:t>VLAN</a:t>
                </a:r>
                <a:r>
                  <a:rPr lang="en-US" sz="800" b="1" dirty="0" smtClean="0">
                    <a:solidFill>
                      <a:schemeClr val="accent6"/>
                    </a:solidFill>
                    <a:latin typeface="华文细黑" pitchFamily="2" charset="-122"/>
                    <a:ea typeface="华文细黑" pitchFamily="2" charset="-122"/>
                  </a:rPr>
                  <a:t> 2003</a:t>
                </a:r>
              </a:p>
            </p:txBody>
          </p:sp>
          <p:pic>
            <p:nvPicPr>
              <p:cNvPr id="166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53786" y="6275886"/>
                <a:ext cx="215362" cy="222488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round/>
                <a:headEnd/>
                <a:tailEnd/>
              </a:ln>
            </p:spPr>
          </p:pic>
          <p:pic>
            <p:nvPicPr>
              <p:cNvPr id="167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96896" y="6266796"/>
                <a:ext cx="221720" cy="229056"/>
              </a:xfrm>
              <a:prstGeom prst="rect">
                <a:avLst/>
              </a:prstGeom>
              <a:noFill/>
              <a:ln w="9525">
                <a:solidFill>
                  <a:schemeClr val="accent6"/>
                </a:solidFill>
                <a:round/>
                <a:headEnd/>
                <a:tailEnd/>
              </a:ln>
            </p:spPr>
          </p:pic>
          <p:sp>
            <p:nvSpPr>
              <p:cNvPr id="168" name="Rounded Rectangle 33"/>
              <p:cNvSpPr>
                <a:spLocks noChangeArrowheads="1"/>
              </p:cNvSpPr>
              <p:nvPr/>
            </p:nvSpPr>
            <p:spPr bwMode="auto">
              <a:xfrm>
                <a:off x="5040548" y="5968564"/>
                <a:ext cx="607343" cy="292918"/>
              </a:xfrm>
              <a:prstGeom prst="roundRect">
                <a:avLst>
                  <a:gd name="adj" fmla="val 16667"/>
                </a:avLst>
              </a:prstGeom>
              <a:solidFill>
                <a:srgbClr val="FFD13F"/>
              </a:solidFill>
              <a:ln w="12700" algn="ctr">
                <a:solidFill>
                  <a:schemeClr val="accent6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635000"/>
              </a:effectLst>
              <a:scene3d>
                <a:camera prst="orthographicFront"/>
                <a:lightRig rig="brightRoom" dir="t"/>
              </a:scene3d>
              <a:sp3d prstMaterial="metal">
                <a:bevelT w="38100" h="38100" prst="softRound"/>
                <a:bevelB w="38100" h="38100" prst="softRound"/>
              </a:sp3d>
            </p:spPr>
            <p:txBody>
              <a:bodyPr wrap="none" lIns="73025" tIns="36511" rIns="73025" bIns="36511" anchor="ctr"/>
              <a:lstStyle/>
              <a:p>
                <a:pPr algn="ctr" rtl="0">
                  <a:lnSpc>
                    <a:spcPct val="95000"/>
                  </a:lnSpc>
                  <a:defRPr/>
                </a:pPr>
                <a:r>
                  <a:rPr lang="en-US" sz="900" kern="1200" dirty="0" smtClean="0">
                    <a:solidFill>
                      <a:srgbClr val="4D4D4D"/>
                    </a:solidFill>
                    <a:latin typeface="华文细黑" pitchFamily="2" charset="-122"/>
                    <a:ea typeface="华文细黑" pitchFamily="2" charset="-122"/>
                  </a:rPr>
                  <a:t>Nexus</a:t>
                </a:r>
              </a:p>
              <a:p>
                <a:pPr algn="ctr" rtl="0">
                  <a:lnSpc>
                    <a:spcPct val="95000"/>
                  </a:lnSpc>
                  <a:defRPr/>
                </a:pPr>
                <a:r>
                  <a:rPr lang="en-US" sz="900" dirty="0" smtClean="0">
                    <a:solidFill>
                      <a:srgbClr val="4D4D4D"/>
                    </a:solidFill>
                    <a:latin typeface="华文细黑" pitchFamily="2" charset="-122"/>
                    <a:ea typeface="华文细黑" pitchFamily="2" charset="-122"/>
                  </a:rPr>
                  <a:t>1000V</a:t>
                </a:r>
                <a:endParaRPr lang="en-US" sz="900" kern="1200" dirty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190" name="TextBox 189"/>
            <p:cNvSpPr txBox="1"/>
            <p:nvPr/>
          </p:nvSpPr>
          <p:spPr>
            <a:xfrm>
              <a:off x="272134" y="3516441"/>
              <a:ext cx="779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华文细黑" pitchFamily="2" charset="-122"/>
                  <a:ea typeface="华文细黑" pitchFamily="2" charset="-122"/>
                </a:rPr>
                <a:t>Layer2</a:t>
              </a:r>
              <a:endParaRPr lang="en-US" sz="1200" dirty="0" smtClean="0">
                <a:latin typeface="华文细黑" pitchFamily="2" charset="-122"/>
                <a:ea typeface="华文细黑" pitchFamily="2" charset="-122"/>
              </a:endParaRPr>
            </a:p>
            <a:p>
              <a:r>
                <a:rPr lang="en-US" sz="1200" dirty="0" err="1" smtClean="0">
                  <a:latin typeface="华文细黑" pitchFamily="2" charset="-122"/>
                  <a:ea typeface="华文细黑" pitchFamily="2" charset="-122"/>
                </a:rPr>
                <a:t>N7</a:t>
              </a:r>
              <a:r>
                <a:rPr lang="en-US" sz="1200" dirty="0" smtClean="0">
                  <a:latin typeface="华文细黑" pitchFamily="2" charset="-122"/>
                  <a:ea typeface="华文细黑" pitchFamily="2" charset="-122"/>
                </a:rPr>
                <a:t>/5/</a:t>
              </a:r>
              <a:r>
                <a:rPr lang="en-US" sz="1200" dirty="0" err="1" smtClean="0">
                  <a:latin typeface="华文细黑" pitchFamily="2" charset="-122"/>
                  <a:ea typeface="华文细黑" pitchFamily="2" charset="-122"/>
                </a:rPr>
                <a:t>2K</a:t>
              </a:r>
              <a:endParaRPr lang="en-US" sz="12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4378656" y="3573587"/>
              <a:ext cx="2209800" cy="3276600"/>
            </a:xfrm>
            <a:prstGeom prst="round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25" name="TextBox 27"/>
            <p:cNvSpPr txBox="1">
              <a:spLocks noChangeArrowheads="1"/>
            </p:cNvSpPr>
            <p:nvPr/>
          </p:nvSpPr>
          <p:spPr bwMode="auto">
            <a:xfrm>
              <a:off x="5283740" y="3661519"/>
              <a:ext cx="885179" cy="24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FFFFFF"/>
                </a:buClr>
                <a:buSzPct val="100000"/>
                <a:buFont typeface="Wingdings" pitchFamily="2" charset="2"/>
                <a:buNone/>
              </a:pPr>
              <a:r>
                <a:rPr lang="zh-CN" altLang="en-US" sz="1200" dirty="0" smtClean="0">
                  <a:solidFill>
                    <a:srgbClr val="00B0F0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应用系统</a:t>
              </a:r>
              <a:r>
                <a:rPr lang="en-US" altLang="zh-CN" sz="1200" dirty="0" smtClean="0">
                  <a:solidFill>
                    <a:srgbClr val="00B0F0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1</a:t>
              </a:r>
              <a:endParaRPr lang="en-US" sz="1200" dirty="0">
                <a:solidFill>
                  <a:srgbClr val="00B0F0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4876799" y="2680980"/>
              <a:ext cx="533401" cy="1257134"/>
            </a:xfrm>
            <a:custGeom>
              <a:avLst/>
              <a:gdLst>
                <a:gd name="connsiteX0" fmla="*/ 57806 w 688427"/>
                <a:gd name="connsiteY0" fmla="*/ 1497725 h 1497725"/>
                <a:gd name="connsiteX1" fmla="*/ 105103 w 688427"/>
                <a:gd name="connsiteY1" fmla="*/ 646387 h 1497725"/>
                <a:gd name="connsiteX2" fmla="*/ 688427 w 688427"/>
                <a:gd name="connsiteY2" fmla="*/ 0 h 149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8427" h="1497725">
                  <a:moveTo>
                    <a:pt x="57806" y="1497725"/>
                  </a:moveTo>
                  <a:cubicBezTo>
                    <a:pt x="28903" y="1196866"/>
                    <a:pt x="0" y="896008"/>
                    <a:pt x="105103" y="646387"/>
                  </a:cubicBezTo>
                  <a:cubicBezTo>
                    <a:pt x="210207" y="396766"/>
                    <a:pt x="449317" y="198383"/>
                    <a:pt x="688427" y="0"/>
                  </a:cubicBezTo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 flipH="1">
              <a:off x="5537885" y="2560827"/>
              <a:ext cx="76200" cy="2362200"/>
            </a:xfrm>
            <a:custGeom>
              <a:avLst/>
              <a:gdLst>
                <a:gd name="connsiteX0" fmla="*/ 110359 w 110359"/>
                <a:gd name="connsiteY0" fmla="*/ 2364827 h 2364827"/>
                <a:gd name="connsiteX1" fmla="*/ 78828 w 110359"/>
                <a:gd name="connsiteY1" fmla="*/ 583324 h 2364827"/>
                <a:gd name="connsiteX2" fmla="*/ 0 w 110359"/>
                <a:gd name="connsiteY2" fmla="*/ 0 h 236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359" h="2364827">
                  <a:moveTo>
                    <a:pt x="110359" y="2364827"/>
                  </a:moveTo>
                  <a:cubicBezTo>
                    <a:pt x="103790" y="1671144"/>
                    <a:pt x="97221" y="977462"/>
                    <a:pt x="78828" y="583324"/>
                  </a:cubicBezTo>
                  <a:cubicBezTo>
                    <a:pt x="60435" y="189186"/>
                    <a:pt x="0" y="0"/>
                    <a:pt x="0" y="0"/>
                  </a:cubicBezTo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5715000" y="2680980"/>
              <a:ext cx="457200" cy="3238334"/>
            </a:xfrm>
            <a:custGeom>
              <a:avLst/>
              <a:gdLst>
                <a:gd name="connsiteX0" fmla="*/ 520262 w 622737"/>
                <a:gd name="connsiteY0" fmla="*/ 3578772 h 3578772"/>
                <a:gd name="connsiteX1" fmla="*/ 536027 w 622737"/>
                <a:gd name="connsiteY1" fmla="*/ 914400 h 3578772"/>
                <a:gd name="connsiteX2" fmla="*/ 0 w 622737"/>
                <a:gd name="connsiteY2" fmla="*/ 0 h 357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2737" h="3578772">
                  <a:moveTo>
                    <a:pt x="520262" y="3578772"/>
                  </a:moveTo>
                  <a:cubicBezTo>
                    <a:pt x="571499" y="2544817"/>
                    <a:pt x="622737" y="1510862"/>
                    <a:pt x="536027" y="914400"/>
                  </a:cubicBezTo>
                  <a:cubicBezTo>
                    <a:pt x="449317" y="317938"/>
                    <a:pt x="224658" y="158969"/>
                    <a:pt x="0" y="0"/>
                  </a:cubicBezTo>
                </a:path>
              </a:pathLst>
            </a:cu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599781" y="3997197"/>
              <a:ext cx="824834" cy="838200"/>
            </a:xfrm>
            <a:prstGeom prst="round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 err="1" smtClean="0">
                  <a:solidFill>
                    <a:schemeClr val="accent6"/>
                  </a:solidFill>
                  <a:latin typeface="华文细黑" pitchFamily="2" charset="-122"/>
                  <a:ea typeface="华文细黑" pitchFamily="2" charset="-122"/>
                </a:rPr>
                <a:t>VLAN</a:t>
              </a:r>
              <a:r>
                <a:rPr lang="en-US" sz="800" b="1" dirty="0" smtClean="0">
                  <a:solidFill>
                    <a:schemeClr val="accent6"/>
                  </a:solidFill>
                  <a:latin typeface="华文细黑" pitchFamily="2" charset="-122"/>
                  <a:ea typeface="华文细黑" pitchFamily="2" charset="-122"/>
                </a:rPr>
                <a:t> 2</a:t>
              </a:r>
            </a:p>
          </p:txBody>
        </p:sp>
        <p:pic>
          <p:nvPicPr>
            <p:cNvPr id="131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37638" y="4571219"/>
              <a:ext cx="215362" cy="222488"/>
            </a:xfrm>
            <a:prstGeom prst="rect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</p:pic>
        <p:pic>
          <p:nvPicPr>
            <p:cNvPr id="13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80748" y="4562129"/>
              <a:ext cx="221720" cy="229056"/>
            </a:xfrm>
            <a:prstGeom prst="rect">
              <a:avLst/>
            </a:prstGeom>
            <a:noFill/>
            <a:ln w="952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</p:spPr>
        </p:pic>
        <p:sp>
          <p:nvSpPr>
            <p:cNvPr id="133" name="Rounded Rectangle 33"/>
            <p:cNvSpPr>
              <a:spLocks noChangeArrowheads="1"/>
            </p:cNvSpPr>
            <p:nvPr/>
          </p:nvSpPr>
          <p:spPr bwMode="auto">
            <a:xfrm>
              <a:off x="4724400" y="4263897"/>
              <a:ext cx="607343" cy="292918"/>
            </a:xfrm>
            <a:prstGeom prst="roundRect">
              <a:avLst>
                <a:gd name="adj" fmla="val 16667"/>
              </a:avLst>
            </a:prstGeom>
            <a:solidFill>
              <a:srgbClr val="FFD13F"/>
            </a:solidFill>
            <a:ln w="12700" algn="ctr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635000"/>
            </a:effectLst>
            <a:scene3d>
              <a:camera prst="orthographicFront"/>
              <a:lightRig rig="brightRoom" dir="t"/>
            </a:scene3d>
            <a:sp3d prstMaterial="metal">
              <a:bevelT w="38100" h="38100" prst="softRound"/>
              <a:bevelB w="38100" h="38100" prst="softRound"/>
            </a:sp3d>
          </p:spPr>
          <p:txBody>
            <a:bodyPr wrap="none" lIns="73025" tIns="36511" rIns="73025" bIns="36511" anchor="ctr"/>
            <a:lstStyle/>
            <a:p>
              <a:pPr algn="ctr" rtl="0">
                <a:lnSpc>
                  <a:spcPct val="95000"/>
                </a:lnSpc>
                <a:defRPr/>
              </a:pPr>
              <a:r>
                <a:rPr lang="en-US" sz="900" kern="12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Nexus</a:t>
              </a:r>
            </a:p>
            <a:p>
              <a:pPr algn="ctr" rtl="0">
                <a:lnSpc>
                  <a:spcPct val="95000"/>
                </a:lnSpc>
                <a:defRPr/>
              </a:pPr>
              <a:r>
                <a:rPr lang="en-US" sz="9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1000V</a:t>
              </a:r>
              <a:endParaRPr lang="en-US" sz="900" kern="1200" dirty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grpSp>
          <p:nvGrpSpPr>
            <p:cNvPr id="5" name="Group 112"/>
            <p:cNvGrpSpPr/>
            <p:nvPr/>
          </p:nvGrpSpPr>
          <p:grpSpPr>
            <a:xfrm>
              <a:off x="5105400" y="4937227"/>
              <a:ext cx="925748" cy="838200"/>
              <a:chOff x="4267200" y="4724400"/>
              <a:chExt cx="925748" cy="838200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4267200" y="4724400"/>
                <a:ext cx="925748" cy="838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outerShdw blurRad="76200" dist="50800" dir="5400000" algn="ctr" rotWithShape="0">
                  <a:srgbClr val="000000">
                    <a:alpha val="2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800" b="1" dirty="0" err="1" smtClean="0">
                    <a:solidFill>
                      <a:schemeClr val="accent6"/>
                    </a:solidFill>
                    <a:latin typeface="华文细黑" pitchFamily="2" charset="-122"/>
                    <a:ea typeface="华文细黑" pitchFamily="2" charset="-122"/>
                  </a:rPr>
                  <a:t>VLAN</a:t>
                </a:r>
                <a:r>
                  <a:rPr lang="en-US" sz="800" b="1" dirty="0" smtClean="0">
                    <a:solidFill>
                      <a:schemeClr val="accent6"/>
                    </a:solidFill>
                    <a:latin typeface="华文细黑" pitchFamily="2" charset="-122"/>
                    <a:ea typeface="华文细黑" pitchFamily="2" charset="-122"/>
                  </a:rPr>
                  <a:t> 1002</a:t>
                </a:r>
              </a:p>
            </p:txBody>
          </p:sp>
          <p:pic>
            <p:nvPicPr>
              <p:cNvPr id="141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432838" y="5298422"/>
                <a:ext cx="215362" cy="222488"/>
              </a:xfrm>
              <a:prstGeom prst="rect">
                <a:avLst/>
              </a:prstGeom>
              <a:no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</p:pic>
          <p:pic>
            <p:nvPicPr>
              <p:cNvPr id="143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75948" y="5289332"/>
                <a:ext cx="221720" cy="229056"/>
              </a:xfrm>
              <a:prstGeom prst="rect">
                <a:avLst/>
              </a:prstGeom>
              <a:no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</p:pic>
          <p:sp>
            <p:nvSpPr>
              <p:cNvPr id="144" name="Rounded Rectangle 33"/>
              <p:cNvSpPr>
                <a:spLocks noChangeArrowheads="1"/>
              </p:cNvSpPr>
              <p:nvPr/>
            </p:nvSpPr>
            <p:spPr bwMode="auto">
              <a:xfrm>
                <a:off x="4419600" y="4991100"/>
                <a:ext cx="607343" cy="292918"/>
              </a:xfrm>
              <a:prstGeom prst="roundRect">
                <a:avLst>
                  <a:gd name="adj" fmla="val 16667"/>
                </a:avLst>
              </a:prstGeom>
              <a:solidFill>
                <a:srgbClr val="FFD13F"/>
              </a:solidFill>
              <a:ln w="12700" algn="ctr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635000"/>
              </a:effectLst>
              <a:scene3d>
                <a:camera prst="orthographicFront"/>
                <a:lightRig rig="brightRoom" dir="t"/>
              </a:scene3d>
              <a:sp3d prstMaterial="metal">
                <a:bevelT w="38100" h="38100" prst="softRound"/>
                <a:bevelB w="38100" h="38100" prst="softRound"/>
              </a:sp3d>
            </p:spPr>
            <p:txBody>
              <a:bodyPr wrap="none" lIns="73025" tIns="36511" rIns="73025" bIns="36511" anchor="ctr"/>
              <a:lstStyle/>
              <a:p>
                <a:pPr algn="ctr" rtl="0">
                  <a:lnSpc>
                    <a:spcPct val="95000"/>
                  </a:lnSpc>
                  <a:defRPr/>
                </a:pPr>
                <a:r>
                  <a:rPr lang="en-US" sz="900" kern="1200" dirty="0" smtClean="0">
                    <a:solidFill>
                      <a:srgbClr val="4D4D4D"/>
                    </a:solidFill>
                    <a:latin typeface="华文细黑" pitchFamily="2" charset="-122"/>
                    <a:ea typeface="华文细黑" pitchFamily="2" charset="-122"/>
                  </a:rPr>
                  <a:t>Nexus</a:t>
                </a:r>
              </a:p>
              <a:p>
                <a:pPr algn="ctr" rtl="0">
                  <a:lnSpc>
                    <a:spcPct val="95000"/>
                  </a:lnSpc>
                  <a:defRPr/>
                </a:pPr>
                <a:r>
                  <a:rPr lang="en-US" sz="900" dirty="0" smtClean="0">
                    <a:solidFill>
                      <a:srgbClr val="4D4D4D"/>
                    </a:solidFill>
                    <a:latin typeface="华文细黑" pitchFamily="2" charset="-122"/>
                    <a:ea typeface="华文细黑" pitchFamily="2" charset="-122"/>
                  </a:rPr>
                  <a:t>1000V</a:t>
                </a:r>
                <a:endParaRPr lang="en-US" sz="900" kern="1200" dirty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grpSp>
          <p:nvGrpSpPr>
            <p:cNvPr id="6" name="Group 111"/>
            <p:cNvGrpSpPr/>
            <p:nvPr/>
          </p:nvGrpSpPr>
          <p:grpSpPr>
            <a:xfrm>
              <a:off x="5638800" y="5901043"/>
              <a:ext cx="925748" cy="838200"/>
              <a:chOff x="4953000" y="5701864"/>
              <a:chExt cx="925748" cy="838200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4953000" y="5701864"/>
                <a:ext cx="925748" cy="838200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effectLst>
                <a:outerShdw blurRad="76200" dist="50800" dir="5400000" algn="ctr" rotWithShape="0">
                  <a:srgbClr val="000000">
                    <a:alpha val="2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800" b="1" dirty="0" err="1" smtClean="0">
                    <a:solidFill>
                      <a:schemeClr val="accent6"/>
                    </a:solidFill>
                    <a:latin typeface="华文细黑" pitchFamily="2" charset="-122"/>
                    <a:ea typeface="华文细黑" pitchFamily="2" charset="-122"/>
                  </a:rPr>
                  <a:t>VLAN</a:t>
                </a:r>
                <a:r>
                  <a:rPr lang="en-US" sz="800" b="1" dirty="0" smtClean="0">
                    <a:solidFill>
                      <a:schemeClr val="accent6"/>
                    </a:solidFill>
                    <a:latin typeface="华文细黑" pitchFamily="2" charset="-122"/>
                    <a:ea typeface="华文细黑" pitchFamily="2" charset="-122"/>
                  </a:rPr>
                  <a:t> 2002</a:t>
                </a:r>
              </a:p>
            </p:txBody>
          </p:sp>
          <p:pic>
            <p:nvPicPr>
              <p:cNvPr id="137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53786" y="6275886"/>
                <a:ext cx="215362" cy="222488"/>
              </a:xfrm>
              <a:prstGeom prst="rect">
                <a:avLst/>
              </a:prstGeom>
              <a:no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</p:pic>
          <p:pic>
            <p:nvPicPr>
              <p:cNvPr id="138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96896" y="6266796"/>
                <a:ext cx="221720" cy="229056"/>
              </a:xfrm>
              <a:prstGeom prst="rect">
                <a:avLst/>
              </a:prstGeom>
              <a:no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</p:pic>
          <p:sp>
            <p:nvSpPr>
              <p:cNvPr id="139" name="Rounded Rectangle 33"/>
              <p:cNvSpPr>
                <a:spLocks noChangeArrowheads="1"/>
              </p:cNvSpPr>
              <p:nvPr/>
            </p:nvSpPr>
            <p:spPr bwMode="auto">
              <a:xfrm>
                <a:off x="5040548" y="5968564"/>
                <a:ext cx="607343" cy="292918"/>
              </a:xfrm>
              <a:prstGeom prst="roundRect">
                <a:avLst>
                  <a:gd name="adj" fmla="val 16667"/>
                </a:avLst>
              </a:prstGeom>
              <a:solidFill>
                <a:srgbClr val="FFD13F"/>
              </a:solidFill>
              <a:ln w="12700" algn="ctr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softEdge rad="635000"/>
              </a:effectLst>
              <a:scene3d>
                <a:camera prst="orthographicFront"/>
                <a:lightRig rig="brightRoom" dir="t"/>
              </a:scene3d>
              <a:sp3d prstMaterial="metal">
                <a:bevelT w="38100" h="38100" prst="softRound"/>
                <a:bevelB w="38100" h="38100" prst="softRound"/>
              </a:sp3d>
            </p:spPr>
            <p:txBody>
              <a:bodyPr wrap="none" lIns="73025" tIns="36511" rIns="73025" bIns="36511" anchor="ctr"/>
              <a:lstStyle/>
              <a:p>
                <a:pPr algn="ctr" rtl="0">
                  <a:lnSpc>
                    <a:spcPct val="95000"/>
                  </a:lnSpc>
                  <a:defRPr/>
                </a:pPr>
                <a:r>
                  <a:rPr lang="en-US" sz="900" kern="1200" dirty="0" smtClean="0">
                    <a:solidFill>
                      <a:srgbClr val="4D4D4D"/>
                    </a:solidFill>
                    <a:latin typeface="华文细黑" pitchFamily="2" charset="-122"/>
                    <a:ea typeface="华文细黑" pitchFamily="2" charset="-122"/>
                  </a:rPr>
                  <a:t>Nexus</a:t>
                </a:r>
              </a:p>
              <a:p>
                <a:pPr algn="ctr" rtl="0">
                  <a:lnSpc>
                    <a:spcPct val="95000"/>
                  </a:lnSpc>
                  <a:defRPr/>
                </a:pPr>
                <a:r>
                  <a:rPr lang="en-US" sz="900" dirty="0" smtClean="0">
                    <a:solidFill>
                      <a:srgbClr val="4D4D4D"/>
                    </a:solidFill>
                    <a:latin typeface="华文细黑" pitchFamily="2" charset="-122"/>
                    <a:ea typeface="华文细黑" pitchFamily="2" charset="-122"/>
                  </a:rPr>
                  <a:t>1000V</a:t>
                </a:r>
                <a:endParaRPr lang="en-US" sz="900" kern="1200" dirty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203" name="Rounded Rectangle 202"/>
            <p:cNvSpPr/>
            <p:nvPr/>
          </p:nvSpPr>
          <p:spPr>
            <a:xfrm>
              <a:off x="1414816" y="3490278"/>
              <a:ext cx="2582840" cy="3276600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4" name="TextBox 27"/>
            <p:cNvSpPr txBox="1">
              <a:spLocks noChangeArrowheads="1"/>
            </p:cNvSpPr>
            <p:nvPr/>
          </p:nvSpPr>
          <p:spPr bwMode="auto">
            <a:xfrm>
              <a:off x="3022239" y="3646962"/>
              <a:ext cx="800219" cy="249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>
                  <a:srgbClr val="FFFFFF"/>
                </a:buClr>
                <a:buSzPct val="100000"/>
                <a:buFont typeface="Wingdings" pitchFamily="2" charset="2"/>
                <a:buNone/>
              </a:pPr>
              <a:r>
                <a:rPr lang="zh-CN" altLang="en-US" sz="1200" dirty="0" smtClean="0">
                  <a:solidFill>
                    <a:srgbClr val="92D050"/>
                  </a:solidFill>
                  <a:latin typeface="华文细黑" pitchFamily="2" charset="-122"/>
                  <a:ea typeface="华文细黑" pitchFamily="2" charset="-122"/>
                  <a:cs typeface="Arial" pitchFamily="34" charset="0"/>
                  <a:sym typeface="Arial" pitchFamily="34" charset="0"/>
                </a:rPr>
                <a:t>应用系统</a:t>
              </a:r>
              <a:endParaRPr lang="en-US" sz="1200" dirty="0">
                <a:solidFill>
                  <a:srgbClr val="92D050"/>
                </a:solidFill>
                <a:latin typeface="华文细黑" pitchFamily="2" charset="-122"/>
                <a:ea typeface="华文细黑" pitchFamily="2" charset="-122"/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208" name="Freeform 207"/>
            <p:cNvSpPr/>
            <p:nvPr/>
          </p:nvSpPr>
          <p:spPr>
            <a:xfrm flipH="1">
              <a:off x="2555716" y="2642714"/>
              <a:ext cx="45719" cy="2362200"/>
            </a:xfrm>
            <a:custGeom>
              <a:avLst/>
              <a:gdLst>
                <a:gd name="connsiteX0" fmla="*/ 110359 w 110359"/>
                <a:gd name="connsiteY0" fmla="*/ 2364827 h 2364827"/>
                <a:gd name="connsiteX1" fmla="*/ 78828 w 110359"/>
                <a:gd name="connsiteY1" fmla="*/ 583324 h 2364827"/>
                <a:gd name="connsiteX2" fmla="*/ 0 w 110359"/>
                <a:gd name="connsiteY2" fmla="*/ 0 h 236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359" h="2364827">
                  <a:moveTo>
                    <a:pt x="110359" y="2364827"/>
                  </a:moveTo>
                  <a:cubicBezTo>
                    <a:pt x="103790" y="1671144"/>
                    <a:pt x="97221" y="977462"/>
                    <a:pt x="78828" y="583324"/>
                  </a:cubicBezTo>
                  <a:cubicBezTo>
                    <a:pt x="60435" y="189186"/>
                    <a:pt x="0" y="0"/>
                    <a:pt x="0" y="0"/>
                  </a:cubicBezTo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2751160" y="2718914"/>
              <a:ext cx="685800" cy="3200400"/>
            </a:xfrm>
            <a:custGeom>
              <a:avLst/>
              <a:gdLst>
                <a:gd name="connsiteX0" fmla="*/ 520262 w 622737"/>
                <a:gd name="connsiteY0" fmla="*/ 3578772 h 3578772"/>
                <a:gd name="connsiteX1" fmla="*/ 536027 w 622737"/>
                <a:gd name="connsiteY1" fmla="*/ 914400 h 3578772"/>
                <a:gd name="connsiteX2" fmla="*/ 0 w 622737"/>
                <a:gd name="connsiteY2" fmla="*/ 0 h 357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2737" h="3578772">
                  <a:moveTo>
                    <a:pt x="520262" y="3578772"/>
                  </a:moveTo>
                  <a:cubicBezTo>
                    <a:pt x="571499" y="2544817"/>
                    <a:pt x="622737" y="1510862"/>
                    <a:pt x="536027" y="914400"/>
                  </a:cubicBezTo>
                  <a:cubicBezTo>
                    <a:pt x="449317" y="317938"/>
                    <a:pt x="224658" y="158969"/>
                    <a:pt x="0" y="0"/>
                  </a:cubicBezTo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1520612" y="4090514"/>
              <a:ext cx="925748" cy="8382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 err="1" smtClean="0">
                  <a:solidFill>
                    <a:schemeClr val="accent6"/>
                  </a:solidFill>
                  <a:latin typeface="华文细黑" pitchFamily="2" charset="-122"/>
                  <a:ea typeface="华文细黑" pitchFamily="2" charset="-122"/>
                </a:rPr>
                <a:t>VLAN</a:t>
              </a:r>
              <a:r>
                <a:rPr lang="en-US" sz="800" b="1" dirty="0" smtClean="0">
                  <a:solidFill>
                    <a:schemeClr val="accent6"/>
                  </a:solidFill>
                  <a:latin typeface="华文细黑" pitchFamily="2" charset="-122"/>
                  <a:ea typeface="华文细黑" pitchFamily="2" charset="-122"/>
                </a:rPr>
                <a:t> 1</a:t>
              </a:r>
            </a:p>
          </p:txBody>
        </p:sp>
        <p:pic>
          <p:nvPicPr>
            <p:cNvPr id="214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9041" y="4639822"/>
              <a:ext cx="215362" cy="222488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</p:pic>
        <p:pic>
          <p:nvPicPr>
            <p:cNvPr id="219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5889" y="4643089"/>
              <a:ext cx="221720" cy="229056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</p:pic>
        <p:sp>
          <p:nvSpPr>
            <p:cNvPr id="221" name="Rounded Rectangle 33"/>
            <p:cNvSpPr>
              <a:spLocks noChangeArrowheads="1"/>
            </p:cNvSpPr>
            <p:nvPr/>
          </p:nvSpPr>
          <p:spPr bwMode="auto">
            <a:xfrm>
              <a:off x="1608160" y="4357214"/>
              <a:ext cx="762000" cy="250934"/>
            </a:xfrm>
            <a:prstGeom prst="roundRect">
              <a:avLst>
                <a:gd name="adj" fmla="val 16667"/>
              </a:avLst>
            </a:prstGeom>
            <a:solidFill>
              <a:srgbClr val="FFD13F"/>
            </a:solidFill>
            <a:ln w="12700" algn="ctr">
              <a:solidFill>
                <a:srgbClr val="00B050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635000"/>
            </a:effectLst>
            <a:scene3d>
              <a:camera prst="orthographicFront"/>
              <a:lightRig rig="brightRoom" dir="t"/>
            </a:scene3d>
            <a:sp3d prstMaterial="metal">
              <a:bevelT w="38100" h="38100" prst="softRound"/>
              <a:bevelB w="38100" h="38100" prst="softRound"/>
            </a:sp3d>
          </p:spPr>
          <p:txBody>
            <a:bodyPr wrap="none" lIns="73025" tIns="36511" rIns="73025" bIns="36511" anchor="ctr"/>
            <a:lstStyle/>
            <a:p>
              <a:pPr algn="ctr" rtl="0">
                <a:lnSpc>
                  <a:spcPct val="95000"/>
                </a:lnSpc>
                <a:defRPr/>
              </a:pPr>
              <a:r>
                <a:rPr lang="en-US" sz="900" kern="12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Nexus</a:t>
              </a:r>
            </a:p>
            <a:p>
              <a:pPr algn="ctr" rtl="0">
                <a:lnSpc>
                  <a:spcPct val="95000"/>
                </a:lnSpc>
                <a:defRPr/>
              </a:pPr>
              <a:r>
                <a:rPr lang="en-US" sz="9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1000V</a:t>
              </a:r>
              <a:endParaRPr lang="en-US" sz="900" kern="1200" dirty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2122252" y="4983306"/>
              <a:ext cx="925748" cy="8382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 err="1" smtClean="0">
                  <a:solidFill>
                    <a:schemeClr val="accent6"/>
                  </a:solidFill>
                  <a:latin typeface="华文细黑" pitchFamily="2" charset="-122"/>
                  <a:ea typeface="华文细黑" pitchFamily="2" charset="-122"/>
                </a:rPr>
                <a:t>VLAN</a:t>
              </a:r>
              <a:r>
                <a:rPr lang="en-US" sz="800" b="1" dirty="0" smtClean="0">
                  <a:solidFill>
                    <a:schemeClr val="accent6"/>
                  </a:solidFill>
                  <a:latin typeface="华文细黑" pitchFamily="2" charset="-122"/>
                  <a:ea typeface="华文细黑" pitchFamily="2" charset="-122"/>
                </a:rPr>
                <a:t> 1001</a:t>
              </a:r>
            </a:p>
          </p:txBody>
        </p:sp>
        <p:pic>
          <p:nvPicPr>
            <p:cNvPr id="22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99238" y="5540836"/>
              <a:ext cx="215362" cy="222488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</p:pic>
        <p:pic>
          <p:nvPicPr>
            <p:cNvPr id="224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2348" y="5531746"/>
              <a:ext cx="221720" cy="229056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</p:pic>
        <p:sp>
          <p:nvSpPr>
            <p:cNvPr id="225" name="Rounded Rectangle 33"/>
            <p:cNvSpPr>
              <a:spLocks noChangeArrowheads="1"/>
            </p:cNvSpPr>
            <p:nvPr/>
          </p:nvSpPr>
          <p:spPr bwMode="auto">
            <a:xfrm>
              <a:off x="2286000" y="5233514"/>
              <a:ext cx="607343" cy="292918"/>
            </a:xfrm>
            <a:prstGeom prst="roundRect">
              <a:avLst>
                <a:gd name="adj" fmla="val 16667"/>
              </a:avLst>
            </a:prstGeom>
            <a:solidFill>
              <a:srgbClr val="FFD13F"/>
            </a:solidFill>
            <a:ln w="12700" algn="ctr">
              <a:solidFill>
                <a:srgbClr val="00B050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635000"/>
            </a:effectLst>
            <a:scene3d>
              <a:camera prst="orthographicFront"/>
              <a:lightRig rig="brightRoom" dir="t"/>
            </a:scene3d>
            <a:sp3d prstMaterial="metal">
              <a:bevelT w="38100" h="38100" prst="softRound"/>
              <a:bevelB w="38100" h="38100" prst="softRound"/>
            </a:sp3d>
          </p:spPr>
          <p:txBody>
            <a:bodyPr wrap="none" lIns="73025" tIns="36511" rIns="73025" bIns="36511" anchor="ctr"/>
            <a:lstStyle/>
            <a:p>
              <a:pPr algn="ctr" rtl="0">
                <a:lnSpc>
                  <a:spcPct val="95000"/>
                </a:lnSpc>
                <a:defRPr/>
              </a:pPr>
              <a:r>
                <a:rPr lang="en-US" sz="900" kern="12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Nexus</a:t>
              </a:r>
            </a:p>
            <a:p>
              <a:pPr algn="ctr" rtl="0">
                <a:lnSpc>
                  <a:spcPct val="95000"/>
                </a:lnSpc>
                <a:defRPr/>
              </a:pPr>
              <a:r>
                <a:rPr lang="en-US" sz="9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1000V</a:t>
              </a:r>
              <a:endParaRPr lang="en-US" sz="900" kern="1200" dirty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2876788" y="5919314"/>
              <a:ext cx="925748" cy="8382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 err="1" smtClean="0">
                  <a:solidFill>
                    <a:schemeClr val="accent6"/>
                  </a:solidFill>
                  <a:latin typeface="华文细黑" pitchFamily="2" charset="-122"/>
                  <a:ea typeface="华文细黑" pitchFamily="2" charset="-122"/>
                </a:rPr>
                <a:t>VLAN</a:t>
              </a:r>
              <a:r>
                <a:rPr lang="en-US" sz="800" b="1" dirty="0" smtClean="0">
                  <a:solidFill>
                    <a:schemeClr val="accent6"/>
                  </a:solidFill>
                  <a:latin typeface="华文细黑" pitchFamily="2" charset="-122"/>
                  <a:ea typeface="华文细黑" pitchFamily="2" charset="-122"/>
                </a:rPr>
                <a:t> 2001</a:t>
              </a:r>
            </a:p>
          </p:txBody>
        </p:sp>
        <p:pic>
          <p:nvPicPr>
            <p:cNvPr id="233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7574" y="6493336"/>
              <a:ext cx="215362" cy="222488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</p:pic>
        <p:pic>
          <p:nvPicPr>
            <p:cNvPr id="234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20684" y="6484246"/>
              <a:ext cx="221720" cy="229056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</p:pic>
        <p:sp>
          <p:nvSpPr>
            <p:cNvPr id="236" name="Rounded Rectangle 33"/>
            <p:cNvSpPr>
              <a:spLocks noChangeArrowheads="1"/>
            </p:cNvSpPr>
            <p:nvPr/>
          </p:nvSpPr>
          <p:spPr bwMode="auto">
            <a:xfrm>
              <a:off x="2964336" y="6186014"/>
              <a:ext cx="607343" cy="292918"/>
            </a:xfrm>
            <a:prstGeom prst="roundRect">
              <a:avLst>
                <a:gd name="adj" fmla="val 16667"/>
              </a:avLst>
            </a:prstGeom>
            <a:solidFill>
              <a:srgbClr val="FFD13F"/>
            </a:solidFill>
            <a:ln w="12700" algn="ctr">
              <a:solidFill>
                <a:srgbClr val="00B050"/>
              </a:solidFill>
              <a:round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635000"/>
            </a:effectLst>
            <a:scene3d>
              <a:camera prst="orthographicFront"/>
              <a:lightRig rig="brightRoom" dir="t"/>
            </a:scene3d>
            <a:sp3d prstMaterial="metal">
              <a:bevelT w="38100" h="38100" prst="softRound"/>
              <a:bevelB w="38100" h="38100" prst="softRound"/>
            </a:sp3d>
          </p:spPr>
          <p:txBody>
            <a:bodyPr wrap="none" lIns="73025" tIns="36511" rIns="73025" bIns="36511" anchor="ctr"/>
            <a:lstStyle/>
            <a:p>
              <a:pPr algn="ctr" rtl="0">
                <a:lnSpc>
                  <a:spcPct val="95000"/>
                </a:lnSpc>
                <a:defRPr/>
              </a:pPr>
              <a:r>
                <a:rPr lang="en-US" sz="900" kern="12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Nexus</a:t>
              </a:r>
            </a:p>
            <a:p>
              <a:pPr algn="ctr" rtl="0">
                <a:lnSpc>
                  <a:spcPct val="95000"/>
                </a:lnSpc>
                <a:defRPr/>
              </a:pPr>
              <a:r>
                <a:rPr lang="en-US" sz="900" dirty="0" smtClean="0">
                  <a:solidFill>
                    <a:srgbClr val="4D4D4D"/>
                  </a:solidFill>
                  <a:latin typeface="华文细黑" pitchFamily="2" charset="-122"/>
                  <a:ea typeface="华文细黑" pitchFamily="2" charset="-122"/>
                </a:rPr>
                <a:t>1000V</a:t>
              </a:r>
              <a:endParaRPr lang="en-US" sz="900" kern="1200" dirty="0">
                <a:solidFill>
                  <a:srgbClr val="4D4D4D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179696" y="1121296"/>
              <a:ext cx="8763000" cy="530818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5" name="Rounded Rectangle 204"/>
            <p:cNvSpPr/>
            <p:nvPr/>
          </p:nvSpPr>
          <p:spPr>
            <a:xfrm>
              <a:off x="4267200" y="1652114"/>
              <a:ext cx="2438400" cy="5181600"/>
            </a:xfrm>
            <a:prstGeom prst="roundRect">
              <a:avLst/>
            </a:prstGeom>
            <a:noFill/>
            <a:ln w="28575">
              <a:solidFill>
                <a:schemeClr val="accent3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pic>
          <p:nvPicPr>
            <p:cNvPr id="252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8141" y="4646821"/>
              <a:ext cx="221720" cy="229056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</p:pic>
        <p:grpSp>
          <p:nvGrpSpPr>
            <p:cNvPr id="11" name="Group 91"/>
            <p:cNvGrpSpPr>
              <a:grpSpLocks/>
            </p:cNvGrpSpPr>
            <p:nvPr/>
          </p:nvGrpSpPr>
          <p:grpSpPr bwMode="auto">
            <a:xfrm>
              <a:off x="2182504" y="5725970"/>
              <a:ext cx="830263" cy="182563"/>
              <a:chOff x="2199" y="2320"/>
              <a:chExt cx="523" cy="115"/>
            </a:xfrm>
          </p:grpSpPr>
          <p:grpSp>
            <p:nvGrpSpPr>
              <p:cNvPr id="12" name="Group 92"/>
              <p:cNvGrpSpPr>
                <a:grpSpLocks/>
              </p:cNvGrpSpPr>
              <p:nvPr/>
            </p:nvGrpSpPr>
            <p:grpSpPr bwMode="auto">
              <a:xfrm>
                <a:off x="2199" y="2320"/>
                <a:ext cx="523" cy="115"/>
                <a:chOff x="2199" y="2320"/>
                <a:chExt cx="523" cy="115"/>
              </a:xfrm>
            </p:grpSpPr>
            <p:sp>
              <p:nvSpPr>
                <p:cNvPr id="264" name="Rounded Rectangle 157"/>
                <p:cNvSpPr>
                  <a:spLocks noChangeArrowheads="1"/>
                </p:cNvSpPr>
                <p:nvPr/>
              </p:nvSpPr>
              <p:spPr bwMode="auto">
                <a:xfrm>
                  <a:off x="2199" y="2320"/>
                  <a:ext cx="154" cy="11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ffectLst>
                  <a:outerShdw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0" hangingPunct="0">
                    <a:buClr>
                      <a:srgbClr val="000000"/>
                    </a:buClr>
                    <a:buFont typeface="Arial" pitchFamily="34" charset="0"/>
                    <a:buNone/>
                  </a:pPr>
                  <a:endParaRPr lang="en-US" sz="1100">
                    <a:solidFill>
                      <a:srgbClr val="000000"/>
                    </a:solidFill>
                    <a:latin typeface="华文细黑" pitchFamily="2" charset="-122"/>
                    <a:ea typeface="华文细黑" pitchFamily="2" charset="-122"/>
                    <a:sym typeface="Arial" pitchFamily="34" charset="0"/>
                  </a:endParaRPr>
                </a:p>
              </p:txBody>
            </p:sp>
            <p:sp>
              <p:nvSpPr>
                <p:cNvPr id="265" name="Rounded Rectangle 158"/>
                <p:cNvSpPr>
                  <a:spLocks noChangeArrowheads="1"/>
                </p:cNvSpPr>
                <p:nvPr/>
              </p:nvSpPr>
              <p:spPr bwMode="auto">
                <a:xfrm>
                  <a:off x="2384" y="2320"/>
                  <a:ext cx="154" cy="11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>
                  <a:outerShdw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0" hangingPunct="0">
                    <a:buClr>
                      <a:srgbClr val="000000"/>
                    </a:buClr>
                    <a:buFont typeface="Arial" pitchFamily="34" charset="0"/>
                    <a:buNone/>
                  </a:pPr>
                  <a:endParaRPr lang="en-US" sz="1100">
                    <a:solidFill>
                      <a:srgbClr val="000000"/>
                    </a:solidFill>
                    <a:latin typeface="华文细黑" pitchFamily="2" charset="-122"/>
                    <a:ea typeface="华文细黑" pitchFamily="2" charset="-122"/>
                    <a:sym typeface="Arial" pitchFamily="34" charset="0"/>
                  </a:endParaRPr>
                </a:p>
              </p:txBody>
            </p:sp>
            <p:sp>
              <p:nvSpPr>
                <p:cNvPr id="266" name="Rounded Rectangle 159"/>
                <p:cNvSpPr>
                  <a:spLocks noChangeArrowheads="1"/>
                </p:cNvSpPr>
                <p:nvPr/>
              </p:nvSpPr>
              <p:spPr bwMode="auto">
                <a:xfrm>
                  <a:off x="2568" y="2320"/>
                  <a:ext cx="154" cy="11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8575">
                  <a:solidFill>
                    <a:srgbClr val="8F2F00"/>
                  </a:solidFill>
                  <a:round/>
                  <a:headEnd/>
                  <a:tailEnd/>
                </a:ln>
                <a:effectLst>
                  <a:outerShdw rotWithShape="0">
                    <a:srgbClr val="000000">
                      <a:alpha val="37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0" hangingPunct="0">
                    <a:buClr>
                      <a:srgbClr val="000000"/>
                    </a:buClr>
                    <a:buFont typeface="Arial" pitchFamily="34" charset="0"/>
                    <a:buNone/>
                  </a:pPr>
                  <a:endParaRPr lang="en-US" sz="1100">
                    <a:solidFill>
                      <a:srgbClr val="000000"/>
                    </a:solidFill>
                    <a:latin typeface="华文细黑" pitchFamily="2" charset="-122"/>
                    <a:ea typeface="华文细黑" pitchFamily="2" charset="-122"/>
                    <a:sym typeface="Arial" pitchFamily="34" charset="0"/>
                  </a:endParaRPr>
                </a:p>
              </p:txBody>
            </p:sp>
          </p:grpSp>
          <p:pic>
            <p:nvPicPr>
              <p:cNvPr id="261" name="Picture 153" descr="Windows_logo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599" y="2329"/>
                <a:ext cx="9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algn="tl" rotWithShape="0">
                  <a:schemeClr val="bg1">
                    <a:alpha val="42999"/>
                  </a:schemeClr>
                </a:outerShdw>
              </a:effectLst>
            </p:spPr>
          </p:pic>
          <p:pic>
            <p:nvPicPr>
              <p:cNvPr id="262" name="Picture 155" descr="Windows_logo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414" y="2329"/>
                <a:ext cx="9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algn="tl" rotWithShape="0">
                  <a:schemeClr val="bg1">
                    <a:alpha val="42999"/>
                  </a:schemeClr>
                </a:outerShdw>
              </a:effectLst>
            </p:spPr>
          </p:pic>
          <p:pic>
            <p:nvPicPr>
              <p:cNvPr id="263" name="Picture 156" descr="Windows_logo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30" y="2329"/>
                <a:ext cx="9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algn="tl" rotWithShape="0">
                  <a:schemeClr val="bg1">
                    <a:alpha val="42999"/>
                  </a:schemeClr>
                </a:outerShdw>
              </a:effectLst>
            </p:spPr>
          </p:pic>
        </p:grpSp>
        <p:sp>
          <p:nvSpPr>
            <p:cNvPr id="267" name="TextBox 266"/>
            <p:cNvSpPr txBox="1"/>
            <p:nvPr/>
          </p:nvSpPr>
          <p:spPr>
            <a:xfrm>
              <a:off x="1600200" y="521190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虚拟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华文细黑" pitchFamily="2" charset="-122"/>
                  <a:ea typeface="华文细黑" pitchFamily="2" charset="-122"/>
                </a:rPr>
                <a:t>桌面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68" name="Rounded Rectangle 267"/>
            <p:cNvSpPr/>
            <p:nvPr/>
          </p:nvSpPr>
          <p:spPr>
            <a:xfrm>
              <a:off x="1328074" y="1652114"/>
              <a:ext cx="2786726" cy="5181600"/>
            </a:xfrm>
            <a:prstGeom prst="roundRect">
              <a:avLst/>
            </a:prstGeom>
            <a:noFill/>
            <a:ln w="28575">
              <a:solidFill>
                <a:schemeClr val="accent3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048000" y="1804514"/>
              <a:ext cx="82747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业务系统</a:t>
              </a:r>
              <a:r>
                <a:rPr lang="en-US" altLang="zh-CN" sz="1100" dirty="0" smtClean="0">
                  <a:latin typeface="华文细黑" pitchFamily="2" charset="-122"/>
                  <a:ea typeface="华文细黑" pitchFamily="2" charset="-122"/>
                </a:rPr>
                <a:t>1</a:t>
              </a:r>
            </a:p>
            <a:p>
              <a:r>
                <a:rPr lang="en-US" altLang="zh-CN" sz="1100" dirty="0" smtClean="0">
                  <a:latin typeface="华文细黑" pitchFamily="2" charset="-122"/>
                  <a:ea typeface="华文细黑" pitchFamily="2" charset="-122"/>
                </a:rPr>
                <a:t>/</a:t>
              </a:r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租户</a:t>
              </a:r>
              <a:r>
                <a:rPr lang="en-US" altLang="zh-CN" sz="1100" dirty="0" smtClean="0">
                  <a:latin typeface="华文细黑" pitchFamily="2" charset="-122"/>
                  <a:ea typeface="华文细黑" pitchFamily="2" charset="-122"/>
                </a:rPr>
                <a:t>1</a:t>
              </a:r>
              <a:endParaRPr 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343400" y="1804514"/>
              <a:ext cx="82747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业务系统</a:t>
              </a:r>
              <a:r>
                <a:rPr lang="en-US" altLang="zh-CN" sz="1100" dirty="0" smtClean="0">
                  <a:latin typeface="华文细黑" pitchFamily="2" charset="-122"/>
                  <a:ea typeface="华文细黑" pitchFamily="2" charset="-122"/>
                </a:rPr>
                <a:t>2</a:t>
              </a:r>
            </a:p>
            <a:p>
              <a:r>
                <a:rPr lang="en-US" altLang="zh-CN" sz="1100" dirty="0" smtClean="0">
                  <a:latin typeface="华文细黑" pitchFamily="2" charset="-122"/>
                  <a:ea typeface="华文细黑" pitchFamily="2" charset="-122"/>
                </a:rPr>
                <a:t>/</a:t>
              </a:r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租户</a:t>
              </a:r>
              <a:r>
                <a:rPr lang="en-US" altLang="zh-CN" sz="1100" dirty="0" smtClean="0">
                  <a:latin typeface="华文细黑" pitchFamily="2" charset="-122"/>
                  <a:ea typeface="华文细黑" pitchFamily="2" charset="-122"/>
                </a:rPr>
                <a:t>2</a:t>
              </a:r>
              <a:endParaRPr 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81" name="Rounded Rectangle 280"/>
            <p:cNvSpPr/>
            <p:nvPr/>
          </p:nvSpPr>
          <p:spPr>
            <a:xfrm>
              <a:off x="4648200" y="5073154"/>
              <a:ext cx="483338" cy="652674"/>
            </a:xfrm>
            <a:prstGeom prst="roundRect">
              <a:avLst>
                <a:gd name="adj" fmla="val 7756"/>
              </a:avLst>
            </a:prstGeom>
            <a:gradFill>
              <a:gsLst>
                <a:gs pos="0">
                  <a:schemeClr val="accent3">
                    <a:lumMod val="9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>
              <a:noFill/>
            </a:ln>
            <a:effectLst>
              <a:outerShdw blurRad="40000" dist="12700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3" name="Group 75"/>
            <p:cNvGrpSpPr/>
            <p:nvPr/>
          </p:nvGrpSpPr>
          <p:grpSpPr>
            <a:xfrm>
              <a:off x="4710752" y="5165938"/>
              <a:ext cx="366234" cy="503168"/>
              <a:chOff x="7446510" y="4696052"/>
              <a:chExt cx="536347" cy="761320"/>
            </a:xfrm>
          </p:grpSpPr>
          <p:sp>
            <p:nvSpPr>
              <p:cNvPr id="283" name="Rounded Rectangle 282"/>
              <p:cNvSpPr/>
              <p:nvPr/>
            </p:nvSpPr>
            <p:spPr>
              <a:xfrm>
                <a:off x="7446510" y="4696052"/>
                <a:ext cx="536347" cy="354919"/>
              </a:xfrm>
              <a:prstGeom prst="roundRect">
                <a:avLst>
                  <a:gd name="adj" fmla="val 7756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dirty="0" smtClean="0">
                    <a:solidFill>
                      <a:schemeClr val="bg1"/>
                    </a:solidFill>
                    <a:latin typeface="Arial"/>
                  </a:rPr>
                  <a:t>APP</a:t>
                </a:r>
                <a:endParaRPr lang="en-US" sz="900" dirty="0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284" name="Rounded Rectangle 283"/>
              <p:cNvSpPr/>
              <p:nvPr/>
            </p:nvSpPr>
            <p:spPr>
              <a:xfrm>
                <a:off x="7446510" y="5102453"/>
                <a:ext cx="536347" cy="354919"/>
              </a:xfrm>
              <a:prstGeom prst="roundRect">
                <a:avLst>
                  <a:gd name="adj" fmla="val 7756"/>
                </a:avLst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dirty="0" smtClean="0">
                    <a:solidFill>
                      <a:schemeClr val="bg1"/>
                    </a:solidFill>
                    <a:latin typeface="Arial"/>
                  </a:rPr>
                  <a:t>OS</a:t>
                </a:r>
                <a:endParaRPr lang="en-US" sz="900" dirty="0">
                  <a:solidFill>
                    <a:schemeClr val="bg1"/>
                  </a:solidFill>
                  <a:latin typeface="Arial"/>
                </a:endParaRPr>
              </a:p>
            </p:txBody>
          </p:sp>
        </p:grpSp>
        <p:sp>
          <p:nvSpPr>
            <p:cNvPr id="285" name="Rounded Rectangle 284"/>
            <p:cNvSpPr/>
            <p:nvPr/>
          </p:nvSpPr>
          <p:spPr>
            <a:xfrm>
              <a:off x="5155462" y="6050106"/>
              <a:ext cx="483338" cy="652674"/>
            </a:xfrm>
            <a:prstGeom prst="roundRect">
              <a:avLst>
                <a:gd name="adj" fmla="val 7756"/>
              </a:avLst>
            </a:prstGeom>
            <a:gradFill>
              <a:gsLst>
                <a:gs pos="0">
                  <a:schemeClr val="accent3">
                    <a:lumMod val="9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>
              <a:noFill/>
            </a:ln>
            <a:effectLst>
              <a:outerShdw blurRad="40000" dist="12700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4" name="Group 75"/>
            <p:cNvGrpSpPr/>
            <p:nvPr/>
          </p:nvGrpSpPr>
          <p:grpSpPr>
            <a:xfrm>
              <a:off x="5218014" y="6142890"/>
              <a:ext cx="366234" cy="503168"/>
              <a:chOff x="7446510" y="4696052"/>
              <a:chExt cx="536347" cy="761320"/>
            </a:xfrm>
          </p:grpSpPr>
          <p:sp>
            <p:nvSpPr>
              <p:cNvPr id="287" name="Rounded Rectangle 286"/>
              <p:cNvSpPr/>
              <p:nvPr/>
            </p:nvSpPr>
            <p:spPr>
              <a:xfrm>
                <a:off x="7446510" y="4696052"/>
                <a:ext cx="536347" cy="354919"/>
              </a:xfrm>
              <a:prstGeom prst="roundRect">
                <a:avLst>
                  <a:gd name="adj" fmla="val 7756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dirty="0" smtClean="0">
                    <a:solidFill>
                      <a:schemeClr val="bg1"/>
                    </a:solidFill>
                    <a:latin typeface="Arial"/>
                  </a:rPr>
                  <a:t>DB</a:t>
                </a:r>
                <a:endParaRPr lang="en-US" sz="900" dirty="0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288" name="Rounded Rectangle 287"/>
              <p:cNvSpPr/>
              <p:nvPr/>
            </p:nvSpPr>
            <p:spPr>
              <a:xfrm>
                <a:off x="7446510" y="5102453"/>
                <a:ext cx="536347" cy="354919"/>
              </a:xfrm>
              <a:prstGeom prst="roundRect">
                <a:avLst>
                  <a:gd name="adj" fmla="val 7756"/>
                </a:avLst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dirty="0" smtClean="0">
                    <a:solidFill>
                      <a:schemeClr val="bg1"/>
                    </a:solidFill>
                    <a:latin typeface="Arial"/>
                  </a:rPr>
                  <a:t>OS</a:t>
                </a:r>
                <a:endParaRPr lang="en-US" sz="900" dirty="0">
                  <a:solidFill>
                    <a:schemeClr val="bg1"/>
                  </a:solidFill>
                  <a:latin typeface="Arial"/>
                </a:endParaRPr>
              </a:p>
            </p:txBody>
          </p:sp>
        </p:grpSp>
        <p:sp>
          <p:nvSpPr>
            <p:cNvPr id="289" name="Rounded Rectangle 288"/>
            <p:cNvSpPr/>
            <p:nvPr/>
          </p:nvSpPr>
          <p:spPr>
            <a:xfrm>
              <a:off x="4171664" y="4109850"/>
              <a:ext cx="483338" cy="652674"/>
            </a:xfrm>
            <a:prstGeom prst="roundRect">
              <a:avLst>
                <a:gd name="adj" fmla="val 7756"/>
              </a:avLst>
            </a:prstGeom>
            <a:gradFill>
              <a:gsLst>
                <a:gs pos="0">
                  <a:schemeClr val="accent3">
                    <a:lumMod val="9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>
              <a:noFill/>
            </a:ln>
            <a:effectLst>
              <a:outerShdw blurRad="40000" dist="12700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00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5" name="Group 75"/>
            <p:cNvGrpSpPr/>
            <p:nvPr/>
          </p:nvGrpSpPr>
          <p:grpSpPr>
            <a:xfrm>
              <a:off x="4234216" y="4202634"/>
              <a:ext cx="366234" cy="503168"/>
              <a:chOff x="7446510" y="4696052"/>
              <a:chExt cx="536347" cy="761320"/>
            </a:xfrm>
          </p:grpSpPr>
          <p:sp>
            <p:nvSpPr>
              <p:cNvPr id="291" name="Rounded Rectangle 290"/>
              <p:cNvSpPr/>
              <p:nvPr/>
            </p:nvSpPr>
            <p:spPr>
              <a:xfrm>
                <a:off x="7446510" y="4696052"/>
                <a:ext cx="536347" cy="354919"/>
              </a:xfrm>
              <a:prstGeom prst="roundRect">
                <a:avLst>
                  <a:gd name="adj" fmla="val 7756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dirty="0" smtClean="0">
                    <a:solidFill>
                      <a:schemeClr val="bg1"/>
                    </a:solidFill>
                    <a:latin typeface="Arial"/>
                  </a:rPr>
                  <a:t>WEB</a:t>
                </a:r>
                <a:endParaRPr lang="en-US" sz="900" dirty="0">
                  <a:solidFill>
                    <a:schemeClr val="bg1"/>
                  </a:solidFill>
                  <a:latin typeface="Arial"/>
                </a:endParaRPr>
              </a:p>
            </p:txBody>
          </p:sp>
          <p:sp>
            <p:nvSpPr>
              <p:cNvPr id="292" name="Rounded Rectangle 291"/>
              <p:cNvSpPr/>
              <p:nvPr/>
            </p:nvSpPr>
            <p:spPr>
              <a:xfrm>
                <a:off x="7446510" y="5102453"/>
                <a:ext cx="536347" cy="354919"/>
              </a:xfrm>
              <a:prstGeom prst="roundRect">
                <a:avLst>
                  <a:gd name="adj" fmla="val 7756"/>
                </a:avLst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dirty="0" smtClean="0">
                    <a:solidFill>
                      <a:schemeClr val="bg1"/>
                    </a:solidFill>
                    <a:latin typeface="Arial"/>
                  </a:rPr>
                  <a:t>OS</a:t>
                </a:r>
                <a:endParaRPr lang="en-US" sz="900" dirty="0">
                  <a:solidFill>
                    <a:schemeClr val="bg1"/>
                  </a:solidFill>
                  <a:latin typeface="Arial"/>
                </a:endParaRPr>
              </a:p>
            </p:txBody>
          </p:sp>
        </p:grpSp>
        <p:pic>
          <p:nvPicPr>
            <p:cNvPr id="134" name="Picture 15" descr="firewall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10000" y="5233514"/>
              <a:ext cx="354949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5" name="Left-Right Arrow 134"/>
            <p:cNvSpPr/>
            <p:nvPr/>
          </p:nvSpPr>
          <p:spPr>
            <a:xfrm>
              <a:off x="3048000" y="5309714"/>
              <a:ext cx="762000" cy="304800"/>
            </a:xfrm>
            <a:prstGeom prst="leftRightArrow">
              <a:avLst/>
            </a:prstGeom>
            <a:solidFill>
              <a:srgbClr val="C00000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华文细黑" pitchFamily="2" charset="-122"/>
                  <a:ea typeface="华文细黑" pitchFamily="2" charset="-122"/>
                </a:rPr>
                <a:t>vPath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810000" y="5004914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华文细黑" pitchFamily="2" charset="-122"/>
                  <a:ea typeface="华文细黑" pitchFamily="2" charset="-122"/>
                </a:rPr>
                <a:t>VSG</a:t>
              </a:r>
              <a:endParaRPr lang="en-US" sz="1200" dirty="0">
                <a:latin typeface="华文细黑" pitchFamily="2" charset="-122"/>
                <a:ea typeface="华文细黑" pitchFamily="2" charset="-122"/>
              </a:endParaRPr>
            </a:p>
          </p:txBody>
        </p:sp>
        <p:grpSp>
          <p:nvGrpSpPr>
            <p:cNvPr id="16" name="Group 145"/>
            <p:cNvGrpSpPr/>
            <p:nvPr/>
          </p:nvGrpSpPr>
          <p:grpSpPr>
            <a:xfrm>
              <a:off x="7370743" y="2425561"/>
              <a:ext cx="914400" cy="467361"/>
              <a:chOff x="7370743" y="2373647"/>
              <a:chExt cx="914400" cy="467361"/>
            </a:xfrm>
          </p:grpSpPr>
          <p:pic>
            <p:nvPicPr>
              <p:cNvPr id="149" name="Group 70"/>
              <p:cNvPicPr>
                <a:picLocks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370743" y="2373647"/>
                <a:ext cx="914400" cy="467361"/>
              </a:xfrm>
              <a:prstGeom prst="rect">
                <a:avLst/>
              </a:prstGeom>
              <a:noFill/>
            </p:spPr>
          </p:pic>
          <p:sp>
            <p:nvSpPr>
              <p:cNvPr id="150" name="TextBox 149"/>
              <p:cNvSpPr txBox="1"/>
              <p:nvPr/>
            </p:nvSpPr>
            <p:spPr>
              <a:xfrm>
                <a:off x="7584744" y="2494644"/>
                <a:ext cx="6463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>
                    <a:solidFill>
                      <a:schemeClr val="bg2"/>
                    </a:solidFill>
                    <a:latin typeface="华文细黑" pitchFamily="2" charset="-122"/>
                    <a:ea typeface="华文细黑" pitchFamily="2" charset="-122"/>
                  </a:rPr>
                  <a:t>VRF</a:t>
                </a:r>
                <a:r>
                  <a:rPr lang="en-US" sz="1000" dirty="0" smtClean="0">
                    <a:solidFill>
                      <a:schemeClr val="bg2"/>
                    </a:solidFill>
                    <a:latin typeface="华文细黑" pitchFamily="2" charset="-122"/>
                    <a:ea typeface="华文细黑" pitchFamily="2" charset="-122"/>
                  </a:rPr>
                  <a:t>-L</a:t>
                </a:r>
                <a:endParaRPr lang="en-US" sz="1000" dirty="0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228600" y="1880714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latin typeface="华文细黑" pitchFamily="2" charset="-122"/>
                  <a:ea typeface="华文细黑" pitchFamily="2" charset="-122"/>
                </a:rPr>
                <a:t>N7K</a:t>
              </a:r>
              <a:r>
                <a:rPr lang="en-US" sz="1100" dirty="0" smtClean="0">
                  <a:latin typeface="华文细黑" pitchFamily="2" charset="-122"/>
                  <a:ea typeface="华文细黑" pitchFamily="2" charset="-122"/>
                </a:rPr>
                <a:t>(</a:t>
              </a:r>
              <a:r>
                <a:rPr lang="en-US" sz="1100" dirty="0" err="1" smtClean="0">
                  <a:latin typeface="华文细黑" pitchFamily="2" charset="-122"/>
                  <a:ea typeface="华文细黑" pitchFamily="2" charset="-122"/>
                </a:rPr>
                <a:t>VDC</a:t>
              </a:r>
              <a:r>
                <a:rPr lang="en-US" sz="1100" dirty="0" smtClean="0">
                  <a:latin typeface="华文细黑" pitchFamily="2" charset="-122"/>
                  <a:ea typeface="华文细黑" pitchFamily="2" charset="-122"/>
                </a:rPr>
                <a:t>)</a:t>
              </a:r>
              <a:endParaRPr 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09264" y="1271114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>
                  <a:latin typeface="华文细黑" pitchFamily="2" charset="-122"/>
                  <a:ea typeface="华文细黑" pitchFamily="2" charset="-122"/>
                </a:rPr>
                <a:t>N7K</a:t>
              </a:r>
              <a:r>
                <a:rPr lang="en-US" sz="1100" dirty="0" smtClean="0">
                  <a:latin typeface="华文细黑" pitchFamily="2" charset="-122"/>
                  <a:ea typeface="华文细黑" pitchFamily="2" charset="-122"/>
                </a:rPr>
                <a:t>(</a:t>
              </a:r>
              <a:r>
                <a:rPr lang="en-US" sz="1100" dirty="0" err="1" smtClean="0">
                  <a:latin typeface="华文细黑" pitchFamily="2" charset="-122"/>
                  <a:ea typeface="华文细黑" pitchFamily="2" charset="-122"/>
                </a:rPr>
                <a:t>VDC</a:t>
              </a:r>
              <a:r>
                <a:rPr lang="en-US" sz="1100" dirty="0" smtClean="0">
                  <a:latin typeface="华文细黑" pitchFamily="2" charset="-122"/>
                  <a:ea typeface="华文细黑" pitchFamily="2" charset="-122"/>
                </a:rPr>
                <a:t>)</a:t>
              </a:r>
              <a:endParaRPr 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cxnSp>
          <p:nvCxnSpPr>
            <p:cNvPr id="155" name="Straight Connector 154"/>
            <p:cNvCxnSpPr/>
            <p:nvPr/>
          </p:nvCxnSpPr>
          <p:spPr>
            <a:xfrm>
              <a:off x="5562600" y="2185514"/>
              <a:ext cx="13648" cy="259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Freeform 168"/>
            <p:cNvSpPr/>
            <p:nvPr/>
          </p:nvSpPr>
          <p:spPr>
            <a:xfrm>
              <a:off x="4452582" y="1321156"/>
              <a:ext cx="982639" cy="559558"/>
            </a:xfrm>
            <a:custGeom>
              <a:avLst/>
              <a:gdLst>
                <a:gd name="connsiteX0" fmla="*/ 0 w 982639"/>
                <a:gd name="connsiteY0" fmla="*/ 0 h 559558"/>
                <a:gd name="connsiteX1" fmla="*/ 464024 w 982639"/>
                <a:gd name="connsiteY1" fmla="*/ 109182 h 559558"/>
                <a:gd name="connsiteX2" fmla="*/ 982639 w 982639"/>
                <a:gd name="connsiteY2" fmla="*/ 559558 h 559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2639" h="559558">
                  <a:moveTo>
                    <a:pt x="0" y="0"/>
                  </a:moveTo>
                  <a:cubicBezTo>
                    <a:pt x="150125" y="7961"/>
                    <a:pt x="300251" y="15922"/>
                    <a:pt x="464024" y="109182"/>
                  </a:cubicBezTo>
                  <a:cubicBezTo>
                    <a:pt x="627797" y="202442"/>
                    <a:pt x="805218" y="381000"/>
                    <a:pt x="982639" y="55955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667000" y="1356412"/>
              <a:ext cx="1294263" cy="600502"/>
            </a:xfrm>
            <a:custGeom>
              <a:avLst/>
              <a:gdLst>
                <a:gd name="connsiteX0" fmla="*/ 1255594 w 1255594"/>
                <a:gd name="connsiteY0" fmla="*/ 0 h 600502"/>
                <a:gd name="connsiteX1" fmla="*/ 341194 w 1255594"/>
                <a:gd name="connsiteY1" fmla="*/ 177421 h 600502"/>
                <a:gd name="connsiteX2" fmla="*/ 0 w 1255594"/>
                <a:gd name="connsiteY2" fmla="*/ 600502 h 6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5594" h="600502">
                  <a:moveTo>
                    <a:pt x="1255594" y="0"/>
                  </a:moveTo>
                  <a:cubicBezTo>
                    <a:pt x="903027" y="38668"/>
                    <a:pt x="550460" y="77337"/>
                    <a:pt x="341194" y="177421"/>
                  </a:cubicBezTo>
                  <a:cubicBezTo>
                    <a:pt x="131928" y="277505"/>
                    <a:pt x="0" y="600502"/>
                    <a:pt x="0" y="600502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6844352" y="1652114"/>
              <a:ext cx="2147248" cy="5203208"/>
            </a:xfrm>
            <a:prstGeom prst="roundRect">
              <a:avLst/>
            </a:prstGeom>
            <a:noFill/>
            <a:ln w="28575">
              <a:solidFill>
                <a:schemeClr val="accent3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7315200" y="1804514"/>
              <a:ext cx="124906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业务系统</a:t>
              </a:r>
              <a:r>
                <a:rPr lang="en-US" altLang="zh-CN" sz="1100" dirty="0" smtClean="0">
                  <a:latin typeface="华文细黑" pitchFamily="2" charset="-122"/>
                  <a:ea typeface="华文细黑" pitchFamily="2" charset="-122"/>
                </a:rPr>
                <a:t>3/</a:t>
              </a:r>
              <a:r>
                <a:rPr lang="zh-CN" altLang="en-US" sz="1100" dirty="0" smtClean="0">
                  <a:latin typeface="华文细黑" pitchFamily="2" charset="-122"/>
                  <a:ea typeface="华文细黑" pitchFamily="2" charset="-122"/>
                </a:rPr>
                <a:t>租户</a:t>
              </a:r>
              <a:r>
                <a:rPr lang="en-US" altLang="zh-CN" sz="1100" dirty="0" smtClean="0">
                  <a:latin typeface="华文细黑" pitchFamily="2" charset="-122"/>
                  <a:ea typeface="华文细黑" pitchFamily="2" charset="-122"/>
                </a:rPr>
                <a:t>3</a:t>
              </a:r>
              <a:endParaRPr lang="en-US" sz="11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74" name="Freeform 173"/>
            <p:cNvSpPr/>
            <p:nvPr/>
          </p:nvSpPr>
          <p:spPr>
            <a:xfrm>
              <a:off x="4503761" y="1280213"/>
              <a:ext cx="3111690" cy="1187355"/>
            </a:xfrm>
            <a:custGeom>
              <a:avLst/>
              <a:gdLst>
                <a:gd name="connsiteX0" fmla="*/ 0 w 3111690"/>
                <a:gd name="connsiteY0" fmla="*/ 0 h 1187355"/>
                <a:gd name="connsiteX1" fmla="*/ 2101755 w 3111690"/>
                <a:gd name="connsiteY1" fmla="*/ 313898 h 1187355"/>
                <a:gd name="connsiteX2" fmla="*/ 3111690 w 3111690"/>
                <a:gd name="connsiteY2" fmla="*/ 1187355 h 118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11690" h="1187355">
                  <a:moveTo>
                    <a:pt x="0" y="0"/>
                  </a:moveTo>
                  <a:cubicBezTo>
                    <a:pt x="791570" y="58003"/>
                    <a:pt x="1583140" y="116006"/>
                    <a:pt x="2101755" y="313898"/>
                  </a:cubicBezTo>
                  <a:cubicBezTo>
                    <a:pt x="2620370" y="511791"/>
                    <a:pt x="2866030" y="849573"/>
                    <a:pt x="3111690" y="118735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780666" y="1115737"/>
              <a:ext cx="1181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latin typeface="华文细黑" pitchFamily="2" charset="-122"/>
                  <a:ea typeface="华文细黑" pitchFamily="2" charset="-122"/>
                </a:rPr>
                <a:t>全局</a:t>
              </a:r>
              <a:r>
                <a:rPr lang="en-US" altLang="zh-CN" sz="1200" dirty="0" err="1" smtClean="0">
                  <a:latin typeface="华文细黑" pitchFamily="2" charset="-122"/>
                  <a:ea typeface="华文细黑" pitchFamily="2" charset="-122"/>
                </a:rPr>
                <a:t>VRF</a:t>
              </a:r>
              <a:r>
                <a:rPr lang="en-US" altLang="zh-CN" sz="1200" dirty="0" smtClean="0">
                  <a:latin typeface="华文细黑" pitchFamily="2" charset="-122"/>
                  <a:ea typeface="华文细黑" pitchFamily="2" charset="-122"/>
                </a:rPr>
                <a:t>/</a:t>
              </a:r>
              <a:r>
                <a:rPr lang="en-US" altLang="zh-CN" sz="1200" dirty="0" err="1" smtClean="0">
                  <a:latin typeface="华文细黑" pitchFamily="2" charset="-122"/>
                  <a:ea typeface="华文细黑" pitchFamily="2" charset="-122"/>
                </a:rPr>
                <a:t>VDC</a:t>
              </a:r>
              <a:endParaRPr lang="en-US" sz="1200" dirty="0">
                <a:latin typeface="华文细黑" pitchFamily="2" charset="-122"/>
                <a:ea typeface="华文细黑" pitchFamily="2" charset="-122"/>
              </a:endParaRPr>
            </a:p>
          </p:txBody>
        </p:sp>
        <p:pic>
          <p:nvPicPr>
            <p:cNvPr id="181" name="Group 70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33800" y="1194914"/>
              <a:ext cx="914400" cy="467361"/>
            </a:xfrm>
            <a:prstGeom prst="rect">
              <a:avLst/>
            </a:prstGeom>
            <a:noFill/>
          </p:spPr>
        </p:pic>
        <p:sp>
          <p:nvSpPr>
            <p:cNvPr id="182" name="TextBox 181"/>
            <p:cNvSpPr txBox="1"/>
            <p:nvPr/>
          </p:nvSpPr>
          <p:spPr>
            <a:xfrm>
              <a:off x="3947801" y="1315911"/>
              <a:ext cx="646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VRF</a:t>
              </a:r>
              <a:r>
                <a:rPr lang="en-US" sz="1000" dirty="0" smtClean="0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rPr>
                <a:t>-L</a:t>
              </a:r>
              <a:endParaRPr lang="en-US" sz="1000" dirty="0">
                <a:solidFill>
                  <a:schemeClr val="bg2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4490112" y="757050"/>
              <a:ext cx="5164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latin typeface="华文细黑" pitchFamily="2" charset="-122"/>
                  <a:ea typeface="华文细黑" pitchFamily="2" charset="-122"/>
                </a:rPr>
                <a:t>ASR</a:t>
              </a:r>
              <a:endParaRPr lang="en-US" sz="1400" b="1" dirty="0"/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2841008" y="106981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Freeform 191"/>
            <p:cNvSpPr/>
            <p:nvPr/>
          </p:nvSpPr>
          <p:spPr>
            <a:xfrm>
              <a:off x="1844722" y="2726875"/>
              <a:ext cx="584579" cy="1364776"/>
            </a:xfrm>
            <a:custGeom>
              <a:avLst/>
              <a:gdLst>
                <a:gd name="connsiteX0" fmla="*/ 584579 w 584579"/>
                <a:gd name="connsiteY0" fmla="*/ 0 h 1364776"/>
                <a:gd name="connsiteX1" fmla="*/ 93260 w 584579"/>
                <a:gd name="connsiteY1" fmla="*/ 504967 h 1364776"/>
                <a:gd name="connsiteX2" fmla="*/ 25021 w 584579"/>
                <a:gd name="connsiteY2" fmla="*/ 1364776 h 13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4579" h="1364776">
                  <a:moveTo>
                    <a:pt x="584579" y="0"/>
                  </a:moveTo>
                  <a:cubicBezTo>
                    <a:pt x="385549" y="138752"/>
                    <a:pt x="186520" y="277504"/>
                    <a:pt x="93260" y="504967"/>
                  </a:cubicBezTo>
                  <a:cubicBezTo>
                    <a:pt x="0" y="732430"/>
                    <a:pt x="12510" y="1048603"/>
                    <a:pt x="25021" y="1364776"/>
                  </a:cubicBezTo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华文细黑" pitchFamily="2" charset="-122"/>
                <a:ea typeface="华文细黑" pitchFamily="2" charset="-122"/>
              </a:endParaRPr>
            </a:p>
          </p:txBody>
        </p:sp>
        <p:grpSp>
          <p:nvGrpSpPr>
            <p:cNvPr id="18" name="Group 151"/>
            <p:cNvGrpSpPr/>
            <p:nvPr/>
          </p:nvGrpSpPr>
          <p:grpSpPr>
            <a:xfrm>
              <a:off x="2209800" y="1880714"/>
              <a:ext cx="914400" cy="467361"/>
              <a:chOff x="7370743" y="2373647"/>
              <a:chExt cx="914400" cy="467361"/>
            </a:xfrm>
          </p:grpSpPr>
          <p:pic>
            <p:nvPicPr>
              <p:cNvPr id="153" name="Group 70"/>
              <p:cNvPicPr>
                <a:picLocks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370743" y="2373647"/>
                <a:ext cx="914400" cy="467361"/>
              </a:xfrm>
              <a:prstGeom prst="rect">
                <a:avLst/>
              </a:prstGeom>
              <a:noFill/>
            </p:spPr>
          </p:pic>
          <p:sp>
            <p:nvSpPr>
              <p:cNvPr id="154" name="TextBox 153"/>
              <p:cNvSpPr txBox="1"/>
              <p:nvPr/>
            </p:nvSpPr>
            <p:spPr>
              <a:xfrm>
                <a:off x="7584744" y="2494644"/>
                <a:ext cx="6463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>
                    <a:solidFill>
                      <a:schemeClr val="bg2"/>
                    </a:solidFill>
                    <a:latin typeface="华文细黑" pitchFamily="2" charset="-122"/>
                    <a:ea typeface="华文细黑" pitchFamily="2" charset="-122"/>
                  </a:rPr>
                  <a:t>VRF</a:t>
                </a:r>
                <a:r>
                  <a:rPr lang="en-US" sz="1000" dirty="0" smtClean="0">
                    <a:solidFill>
                      <a:schemeClr val="bg2"/>
                    </a:solidFill>
                    <a:latin typeface="华文细黑" pitchFamily="2" charset="-122"/>
                    <a:ea typeface="华文细黑" pitchFamily="2" charset="-122"/>
                  </a:rPr>
                  <a:t>-L</a:t>
                </a:r>
                <a:endParaRPr lang="en-US" sz="1000" dirty="0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sp>
          <p:nvSpPr>
            <p:cNvPr id="180" name="Left-Up Arrow 179"/>
            <p:cNvSpPr/>
            <p:nvPr/>
          </p:nvSpPr>
          <p:spPr>
            <a:xfrm>
              <a:off x="2362200" y="3557114"/>
              <a:ext cx="609600" cy="914400"/>
            </a:xfrm>
            <a:prstGeom prst="leftUpArrow">
              <a:avLst/>
            </a:prstGeom>
            <a:solidFill>
              <a:srgbClr val="C00000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 smtClean="0">
                <a:latin typeface="华文细黑" pitchFamily="2" charset="-122"/>
                <a:ea typeface="华文细黑" pitchFamily="2" charset="-122"/>
              </a:endParaRPr>
            </a:p>
          </p:txBody>
        </p:sp>
        <p:pic>
          <p:nvPicPr>
            <p:cNvPr id="248" name="Picture 17" descr="Application Control Engine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76400" y="2961162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4" name="Picture 389" descr="WAE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340592" y="2947514"/>
              <a:ext cx="533400" cy="323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" name="TextBox 255"/>
            <p:cNvSpPr txBox="1"/>
            <p:nvPr/>
          </p:nvSpPr>
          <p:spPr>
            <a:xfrm>
              <a:off x="1619574" y="3225018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华文细黑" pitchFamily="2" charset="-122"/>
                  <a:ea typeface="华文细黑" pitchFamily="2" charset="-122"/>
                </a:rPr>
                <a:t>vACE</a:t>
              </a:r>
              <a:endParaRPr lang="en-US" sz="1200" dirty="0" smtClean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239551" y="3217058"/>
              <a:ext cx="72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华文细黑" pitchFamily="2" charset="-122"/>
                  <a:ea typeface="华文细黑" pitchFamily="2" charset="-122"/>
                </a:rPr>
                <a:t>vWAAS</a:t>
              </a:r>
              <a:endParaRPr lang="en-US" sz="1200" dirty="0" smtClean="0">
                <a:latin typeface="华文细黑" pitchFamily="2" charset="-122"/>
                <a:ea typeface="华文细黑" pitchFamily="2" charset="-122"/>
              </a:endParaRPr>
            </a:p>
          </p:txBody>
        </p:sp>
        <p:pic>
          <p:nvPicPr>
            <p:cNvPr id="145" name="Picture 70" descr="icon_color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375848" y="2490314"/>
              <a:ext cx="457200" cy="405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sx="102000" sy="102000" algn="ctr" rotWithShape="0">
                <a:srgbClr val="000000">
                  <a:alpha val="39999"/>
                </a:srgbClr>
              </a:outerShdw>
            </a:effectLst>
          </p:spPr>
        </p:pic>
        <p:sp>
          <p:nvSpPr>
            <p:cNvPr id="148" name="TextBox 147"/>
            <p:cNvSpPr txBox="1"/>
            <p:nvPr/>
          </p:nvSpPr>
          <p:spPr>
            <a:xfrm>
              <a:off x="2819400" y="2490314"/>
              <a:ext cx="834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ASA1000V</a:t>
              </a:r>
              <a:endParaRPr lang="en-US" sz="1200" dirty="0"/>
            </a:p>
          </p:txBody>
        </p:sp>
        <p:cxnSp>
          <p:nvCxnSpPr>
            <p:cNvPr id="172" name="Straight Connector 171"/>
            <p:cNvCxnSpPr/>
            <p:nvPr/>
          </p:nvCxnSpPr>
          <p:spPr>
            <a:xfrm flipH="1">
              <a:off x="2598760" y="2247932"/>
              <a:ext cx="3767" cy="2423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1447800" y="2378858"/>
              <a:ext cx="990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 smtClean="0"/>
                <a:t>VSN</a:t>
              </a:r>
              <a:endParaRPr lang="en-US" sz="1200" dirty="0" smtClean="0"/>
            </a:p>
            <a:p>
              <a:pPr algn="ctr"/>
              <a:r>
                <a:rPr lang="zh-CN" altLang="en-US" sz="1200" dirty="0" smtClean="0"/>
                <a:t>虚拟服务点</a:t>
              </a:r>
              <a:endParaRPr lang="en-US" sz="1200" dirty="0"/>
            </a:p>
          </p:txBody>
        </p:sp>
        <p:pic>
          <p:nvPicPr>
            <p:cNvPr id="184" name="Picture 15" descr="firewall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505200" y="2718914"/>
              <a:ext cx="354949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6" name="TextBox 185"/>
            <p:cNvSpPr txBox="1"/>
            <p:nvPr/>
          </p:nvSpPr>
          <p:spPr>
            <a:xfrm>
              <a:off x="3352800" y="3099914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华文细黑" pitchFamily="2" charset="-122"/>
                  <a:ea typeface="华文细黑" pitchFamily="2" charset="-122"/>
                </a:rPr>
                <a:t>VSG</a:t>
              </a:r>
              <a:endParaRPr lang="en-US" sz="12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645392" y="3739315"/>
              <a:ext cx="369332" cy="52193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vPath</a:t>
              </a:r>
              <a:endParaRPr lang="en-US" sz="12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45082" y="2372039"/>
              <a:ext cx="1191645" cy="97394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华文细黑" pitchFamily="2" charset="-122"/>
                  <a:ea typeface="华文细黑" pitchFamily="2" charset="-122"/>
                </a:rPr>
                <a:t>Virtual Service</a:t>
              </a:r>
            </a:p>
            <a:p>
              <a:pPr algn="ctr"/>
              <a:r>
                <a:rPr lang="en-US" sz="1200" dirty="0" smtClean="0">
                  <a:latin typeface="华文细黑" pitchFamily="2" charset="-122"/>
                  <a:ea typeface="华文细黑" pitchFamily="2" charset="-122"/>
                </a:rPr>
                <a:t> Node</a:t>
              </a:r>
            </a:p>
            <a:p>
              <a:pPr algn="ctr"/>
              <a:r>
                <a:rPr lang="zh-CN" altLang="en-US" sz="1200" b="1" dirty="0" smtClean="0">
                  <a:latin typeface="华文细黑" pitchFamily="2" charset="-122"/>
                  <a:ea typeface="华文细黑" pitchFamily="2" charset="-122"/>
                </a:rPr>
                <a:t>虚拟服务点</a:t>
              </a:r>
              <a:endParaRPr lang="en-US" sz="1200" b="1" dirty="0">
                <a:latin typeface="华文细黑" pitchFamily="2" charset="-122"/>
                <a:ea typeface="华文细黑" pitchFamily="2" charset="-122"/>
              </a:endParaRPr>
            </a:p>
          </p:txBody>
        </p:sp>
        <p:pic>
          <p:nvPicPr>
            <p:cNvPr id="198" name="Picture 17" descr="Application Control Engine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48200" y="2974944"/>
              <a:ext cx="533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9" name="Picture 389" descr="WAE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12392" y="2961296"/>
              <a:ext cx="533400" cy="323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0" name="TextBox 199"/>
            <p:cNvSpPr txBox="1"/>
            <p:nvPr/>
          </p:nvSpPr>
          <p:spPr>
            <a:xfrm>
              <a:off x="4591374" y="323880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华文细黑" pitchFamily="2" charset="-122"/>
                  <a:ea typeface="华文细黑" pitchFamily="2" charset="-122"/>
                </a:rPr>
                <a:t>vACE</a:t>
              </a:r>
              <a:endParaRPr lang="en-US" sz="1200" dirty="0" smtClean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211351" y="3230840"/>
              <a:ext cx="72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华文细黑" pitchFamily="2" charset="-122"/>
                  <a:ea typeface="华文细黑" pitchFamily="2" charset="-122"/>
                </a:rPr>
                <a:t>vWAAS</a:t>
              </a:r>
              <a:endParaRPr lang="en-US" sz="1200" dirty="0" smtClean="0">
                <a:latin typeface="华文细黑" pitchFamily="2" charset="-122"/>
                <a:ea typeface="华文细黑" pitchFamily="2" charset="-122"/>
              </a:endParaRPr>
            </a:p>
          </p:txBody>
        </p:sp>
        <p:pic>
          <p:nvPicPr>
            <p:cNvPr id="202" name="Picture 70" descr="icon_color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347648" y="2504096"/>
              <a:ext cx="457200" cy="405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sx="102000" sy="102000" algn="ctr" rotWithShape="0">
                <a:srgbClr val="000000">
                  <a:alpha val="39999"/>
                </a:srgbClr>
              </a:outerShdw>
            </a:effectLst>
          </p:spPr>
        </p:pic>
        <p:sp>
          <p:nvSpPr>
            <p:cNvPr id="207" name="TextBox 206"/>
            <p:cNvSpPr txBox="1"/>
            <p:nvPr/>
          </p:nvSpPr>
          <p:spPr>
            <a:xfrm>
              <a:off x="5791200" y="2504096"/>
              <a:ext cx="834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ASA1000V</a:t>
              </a:r>
              <a:endParaRPr lang="en-US" sz="1200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343400" y="2414114"/>
              <a:ext cx="9906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 smtClean="0"/>
                <a:t>VSN</a:t>
              </a:r>
              <a:endParaRPr lang="en-US" sz="1200" dirty="0" smtClean="0"/>
            </a:p>
            <a:p>
              <a:pPr algn="ctr"/>
              <a:r>
                <a:rPr lang="zh-CN" altLang="en-US" sz="1200" dirty="0" smtClean="0"/>
                <a:t>虚拟服务点</a:t>
              </a:r>
              <a:endParaRPr lang="en-US" sz="1200" dirty="0"/>
            </a:p>
          </p:txBody>
        </p:sp>
        <p:pic>
          <p:nvPicPr>
            <p:cNvPr id="212" name="Picture 15" descr="firewall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72200" y="2732696"/>
              <a:ext cx="354949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" name="TextBox 214"/>
            <p:cNvSpPr txBox="1"/>
            <p:nvPr/>
          </p:nvSpPr>
          <p:spPr>
            <a:xfrm>
              <a:off x="6084792" y="3113696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华文细黑" pitchFamily="2" charset="-122"/>
                  <a:ea typeface="华文细黑" pitchFamily="2" charset="-122"/>
                </a:rPr>
                <a:t>VSG</a:t>
              </a:r>
              <a:endParaRPr lang="en-US" sz="1200" dirty="0">
                <a:latin typeface="华文细黑" pitchFamily="2" charset="-122"/>
                <a:ea typeface="华文细黑" pitchFamily="2" charset="-122"/>
              </a:endParaRPr>
            </a:p>
          </p:txBody>
        </p:sp>
        <p:grpSp>
          <p:nvGrpSpPr>
            <p:cNvPr id="20" name="Group 215"/>
            <p:cNvGrpSpPr/>
            <p:nvPr/>
          </p:nvGrpSpPr>
          <p:grpSpPr>
            <a:xfrm>
              <a:off x="5029200" y="1880714"/>
              <a:ext cx="914400" cy="467361"/>
              <a:chOff x="7370743" y="2373647"/>
              <a:chExt cx="914400" cy="467361"/>
            </a:xfrm>
          </p:grpSpPr>
          <p:pic>
            <p:nvPicPr>
              <p:cNvPr id="217" name="Group 70"/>
              <p:cNvPicPr>
                <a:picLocks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370743" y="2373647"/>
                <a:ext cx="914400" cy="467361"/>
              </a:xfrm>
              <a:prstGeom prst="rect">
                <a:avLst/>
              </a:prstGeom>
              <a:noFill/>
            </p:spPr>
          </p:pic>
          <p:sp>
            <p:nvSpPr>
              <p:cNvPr id="218" name="TextBox 217"/>
              <p:cNvSpPr txBox="1"/>
              <p:nvPr/>
            </p:nvSpPr>
            <p:spPr>
              <a:xfrm>
                <a:off x="7584744" y="2494644"/>
                <a:ext cx="6463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>
                    <a:solidFill>
                      <a:schemeClr val="bg2"/>
                    </a:solidFill>
                    <a:latin typeface="华文细黑" pitchFamily="2" charset="-122"/>
                    <a:ea typeface="华文细黑" pitchFamily="2" charset="-122"/>
                  </a:rPr>
                  <a:t>VRF</a:t>
                </a:r>
                <a:r>
                  <a:rPr lang="en-US" sz="1000" dirty="0" smtClean="0">
                    <a:solidFill>
                      <a:schemeClr val="bg2"/>
                    </a:solidFill>
                    <a:latin typeface="华文细黑" pitchFamily="2" charset="-122"/>
                    <a:ea typeface="华文细黑" pitchFamily="2" charset="-122"/>
                  </a:rPr>
                  <a:t>-L</a:t>
                </a:r>
                <a:endParaRPr lang="en-US" sz="1000" dirty="0">
                  <a:solidFill>
                    <a:schemeClr val="bg2"/>
                  </a:solidFill>
                  <a:latin typeface="华文细黑" pitchFamily="2" charset="-122"/>
                  <a:ea typeface="华文细黑" pitchFamily="2" charset="-122"/>
                </a:endParaRPr>
              </a:p>
            </p:txBody>
          </p:sp>
        </p:grpSp>
        <p:pic>
          <p:nvPicPr>
            <p:cNvPr id="228" name="Picture 15" descr="firewall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72200" y="4090514"/>
              <a:ext cx="354949" cy="452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9" name="Left-Right Arrow 228"/>
            <p:cNvSpPr/>
            <p:nvPr/>
          </p:nvSpPr>
          <p:spPr>
            <a:xfrm>
              <a:off x="5410200" y="4166714"/>
              <a:ext cx="762000" cy="304800"/>
            </a:xfrm>
            <a:prstGeom prst="leftRightArrow">
              <a:avLst/>
            </a:prstGeom>
            <a:solidFill>
              <a:srgbClr val="C00000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华文细黑" pitchFamily="2" charset="-122"/>
                  <a:ea typeface="华文细黑" pitchFamily="2" charset="-122"/>
                </a:rPr>
                <a:t>vPath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6019800" y="4471514"/>
              <a:ext cx="503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华文细黑" pitchFamily="2" charset="-122"/>
                  <a:ea typeface="华文细黑" pitchFamily="2" charset="-122"/>
                </a:rPr>
                <a:t>VSG</a:t>
              </a:r>
              <a:endParaRPr lang="en-US" sz="1200" dirty="0"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32" name="Left-Right Arrow 231"/>
            <p:cNvSpPr/>
            <p:nvPr/>
          </p:nvSpPr>
          <p:spPr>
            <a:xfrm rot="18727535">
              <a:off x="5702591" y="4913577"/>
              <a:ext cx="762000" cy="304800"/>
            </a:xfrm>
            <a:prstGeom prst="leftRightArrow">
              <a:avLst/>
            </a:prstGeom>
            <a:solidFill>
              <a:srgbClr val="C00000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华文细黑" pitchFamily="2" charset="-122"/>
                  <a:ea typeface="华文细黑" pitchFamily="2" charset="-122"/>
                </a:rPr>
                <a:t>vPath</a:t>
              </a:r>
            </a:p>
          </p:txBody>
        </p:sp>
        <p:sp>
          <p:nvSpPr>
            <p:cNvPr id="235" name="Left-Right Arrow 234"/>
            <p:cNvSpPr/>
            <p:nvPr/>
          </p:nvSpPr>
          <p:spPr>
            <a:xfrm rot="16781419">
              <a:off x="5929357" y="5329931"/>
              <a:ext cx="762000" cy="304800"/>
            </a:xfrm>
            <a:prstGeom prst="leftRightArrow">
              <a:avLst/>
            </a:prstGeom>
            <a:solidFill>
              <a:srgbClr val="C00000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华文细黑" pitchFamily="2" charset="-122"/>
                  <a:ea typeface="华文细黑" pitchFamily="2" charset="-122"/>
                </a:rPr>
                <a:t>vPath</a:t>
              </a:r>
            </a:p>
          </p:txBody>
        </p:sp>
        <p:sp>
          <p:nvSpPr>
            <p:cNvPr id="237" name="Left-Right Arrow 236"/>
            <p:cNvSpPr/>
            <p:nvPr/>
          </p:nvSpPr>
          <p:spPr>
            <a:xfrm rot="1554419">
              <a:off x="2680620" y="4713758"/>
              <a:ext cx="1172730" cy="277510"/>
            </a:xfrm>
            <a:prstGeom prst="leftRightArrow">
              <a:avLst/>
            </a:prstGeom>
            <a:solidFill>
              <a:srgbClr val="C00000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华文细黑" pitchFamily="2" charset="-122"/>
                  <a:ea typeface="华文细黑" pitchFamily="2" charset="-122"/>
                </a:rPr>
                <a:t>vPath</a:t>
              </a:r>
            </a:p>
          </p:txBody>
        </p:sp>
        <p:sp>
          <p:nvSpPr>
            <p:cNvPr id="238" name="Left-Right Arrow 237"/>
            <p:cNvSpPr/>
            <p:nvPr/>
          </p:nvSpPr>
          <p:spPr>
            <a:xfrm rot="18115514">
              <a:off x="3482701" y="5866075"/>
              <a:ext cx="762000" cy="304800"/>
            </a:xfrm>
            <a:prstGeom prst="leftRightArrow">
              <a:avLst/>
            </a:prstGeom>
            <a:solidFill>
              <a:srgbClr val="C00000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华文细黑" pitchFamily="2" charset="-122"/>
                  <a:ea typeface="华文细黑" pitchFamily="2" charset="-122"/>
                </a:rPr>
                <a:t>vPath</a:t>
              </a:r>
            </a:p>
          </p:txBody>
        </p:sp>
        <p:sp>
          <p:nvSpPr>
            <p:cNvPr id="239" name="Left-Right Arrow 238"/>
            <p:cNvSpPr/>
            <p:nvPr/>
          </p:nvSpPr>
          <p:spPr>
            <a:xfrm rot="16200000">
              <a:off x="4876800" y="3785714"/>
              <a:ext cx="762000" cy="304800"/>
            </a:xfrm>
            <a:prstGeom prst="leftRightArrow">
              <a:avLst/>
            </a:prstGeom>
            <a:solidFill>
              <a:srgbClr val="C00000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latin typeface="华文细黑" pitchFamily="2" charset="-122"/>
                  <a:ea typeface="华文细黑" pitchFamily="2" charset="-122"/>
                </a:rPr>
                <a:t>vPath</a:t>
              </a: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195616" y="535982"/>
              <a:ext cx="8763000" cy="530818"/>
            </a:xfrm>
            <a:prstGeom prst="round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华文细黑" pitchFamily="2" charset="-122"/>
                <a:ea typeface="华文细黑" pitchFamily="2" charset="-122"/>
              </a:endParaRPr>
            </a:p>
          </p:txBody>
        </p:sp>
        <p:pic>
          <p:nvPicPr>
            <p:cNvPr id="241" name="Picture 72"/>
            <p:cNvPicPr>
              <a:picLocks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894160" y="283192"/>
              <a:ext cx="533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2" name="Cloud 241"/>
            <p:cNvSpPr/>
            <p:nvPr/>
          </p:nvSpPr>
          <p:spPr>
            <a:xfrm>
              <a:off x="3396016" y="54592"/>
              <a:ext cx="914400" cy="45720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华文细黑" pitchFamily="2" charset="-122"/>
                  <a:ea typeface="华文细黑" pitchFamily="2" charset="-122"/>
                </a:rPr>
                <a:t>出口</a:t>
              </a:r>
              <a:endParaRPr lang="en-US" sz="14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160360" y="664192"/>
              <a:ext cx="15295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华文细黑" pitchFamily="2" charset="-122"/>
                  <a:ea typeface="华文细黑" pitchFamily="2" charset="-122"/>
                </a:rPr>
                <a:t>Internet</a:t>
              </a:r>
              <a:r>
                <a:rPr lang="zh-CN" altLang="en-US" sz="1200" dirty="0" smtClean="0">
                  <a:latin typeface="华文细黑" pitchFamily="2" charset="-122"/>
                  <a:ea typeface="华文细黑" pitchFamily="2" charset="-122"/>
                </a:rPr>
                <a:t>出口防火墙</a:t>
              </a:r>
              <a:endParaRPr lang="en-US" sz="1200" dirty="0">
                <a:latin typeface="华文细黑" pitchFamily="2" charset="-122"/>
                <a:ea typeface="华文细黑" pitchFamily="2" charset="-122"/>
              </a:endParaRPr>
            </a:p>
          </p:txBody>
        </p:sp>
        <p:cxnSp>
          <p:nvCxnSpPr>
            <p:cNvPr id="249" name="Straight Connector 248"/>
            <p:cNvCxnSpPr/>
            <p:nvPr/>
          </p:nvCxnSpPr>
          <p:spPr>
            <a:xfrm>
              <a:off x="4198960" y="664192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0" name="Picture 105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858904" y="789296"/>
              <a:ext cx="661650" cy="247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53" name="Straight Connector 252"/>
            <p:cNvCxnSpPr/>
            <p:nvPr/>
          </p:nvCxnSpPr>
          <p:spPr>
            <a:xfrm>
              <a:off x="4177352" y="9906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Rounded Rectangle 178"/>
          <p:cNvSpPr/>
          <p:nvPr/>
        </p:nvSpPr>
        <p:spPr>
          <a:xfrm>
            <a:off x="6858000" y="152400"/>
            <a:ext cx="2133600" cy="1447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zh-CN" altLang="en-US" sz="1000" dirty="0" smtClean="0"/>
              <a:t>按需生成服务点，方便流程化管理。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透明物理拓扑部署 。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en-US" altLang="zh-CN" sz="1000" dirty="0" smtClean="0"/>
              <a:t>License</a:t>
            </a:r>
            <a:r>
              <a:rPr lang="zh-CN" altLang="en-US" sz="1000" dirty="0" smtClean="0"/>
              <a:t>按照</a:t>
            </a:r>
            <a:r>
              <a:rPr lang="en-US" altLang="zh-CN" sz="1000" dirty="0" smtClean="0"/>
              <a:t>CPU</a:t>
            </a:r>
            <a:r>
              <a:rPr lang="zh-CN" altLang="en-US" sz="1000" dirty="0" smtClean="0"/>
              <a:t>数收取。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按照实际性能需求可自行扩充</a:t>
            </a:r>
            <a:r>
              <a:rPr lang="en-US" altLang="zh-CN" sz="1000" dirty="0" smtClean="0"/>
              <a:t>CPU</a:t>
            </a:r>
            <a:r>
              <a:rPr lang="zh-CN" altLang="en-US" sz="1000" dirty="0" smtClean="0"/>
              <a:t>和内存。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计算资源可以重复利用。</a:t>
            </a:r>
            <a:endParaRPr lang="en-US" altLang="zh-CN" sz="1000" dirty="0" smtClean="0"/>
          </a:p>
          <a:p>
            <a:pPr marL="228600" indent="-228600">
              <a:buAutoNum type="arabicPeriod"/>
            </a:pPr>
            <a:r>
              <a:rPr lang="zh-CN" altLang="en-US" sz="1000" dirty="0" smtClean="0"/>
              <a:t>方便迁移。</a:t>
            </a:r>
            <a:endParaRPr lang="en-US" sz="1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>
            <a:spLocks noChangeArrowheads="1"/>
          </p:cNvSpPr>
          <p:nvPr/>
        </p:nvSpPr>
        <p:spPr bwMode="auto">
          <a:xfrm>
            <a:off x="4433888" y="1498600"/>
            <a:ext cx="3978275" cy="2125663"/>
          </a:xfrm>
          <a:prstGeom prst="rect">
            <a:avLst/>
          </a:prstGeom>
          <a:solidFill>
            <a:srgbClr val="C4EDFF"/>
          </a:solidFill>
          <a:ln w="9525">
            <a:noFill/>
            <a:round/>
            <a:headEnd/>
            <a:tailEnd/>
          </a:ln>
        </p:spPr>
        <p:txBody>
          <a:bodyPr lIns="82124" tIns="41061" rIns="82124" bIns="41061" anchor="ctr"/>
          <a:lstStyle/>
          <a:p>
            <a:pPr marL="122238" indent="-7938" algn="ctr" defTabSz="814388">
              <a:spcAft>
                <a:spcPct val="30000"/>
              </a:spcAft>
              <a:buClr>
                <a:srgbClr val="FFFFFF"/>
              </a:buClr>
              <a:buFont typeface="Arial" pitchFamily="34" charset="0"/>
              <a:buNone/>
            </a:pPr>
            <a:endParaRPr lang="en-US">
              <a:solidFill>
                <a:srgbClr val="FFFFFF"/>
              </a:solidFill>
              <a:ea typeface="ＭＳ Ｐゴシック" pitchFamily="34" charset="-128"/>
              <a:sym typeface="Arial" pitchFamily="34" charset="0"/>
            </a:endParaRPr>
          </a:p>
        </p:txBody>
      </p:sp>
      <p:sp>
        <p:nvSpPr>
          <p:cNvPr id="142339" name="Line 11"/>
          <p:cNvSpPr>
            <a:spLocks noChangeShapeType="1"/>
          </p:cNvSpPr>
          <p:nvPr/>
        </p:nvSpPr>
        <p:spPr bwMode="auto">
          <a:xfrm flipH="1" flipV="1">
            <a:off x="6757988" y="4295775"/>
            <a:ext cx="731837" cy="755650"/>
          </a:xfrm>
          <a:prstGeom prst="line">
            <a:avLst/>
          </a:prstGeom>
          <a:noFill/>
          <a:ln w="19050">
            <a:solidFill>
              <a:srgbClr val="7F7F7F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sp>
        <p:nvSpPr>
          <p:cNvPr id="142340" name="Line 11"/>
          <p:cNvSpPr>
            <a:spLocks noChangeShapeType="1"/>
          </p:cNvSpPr>
          <p:nvPr/>
        </p:nvSpPr>
        <p:spPr bwMode="auto">
          <a:xfrm flipV="1">
            <a:off x="5286375" y="4333875"/>
            <a:ext cx="731838" cy="754063"/>
          </a:xfrm>
          <a:prstGeom prst="line">
            <a:avLst/>
          </a:prstGeom>
          <a:noFill/>
          <a:ln w="19050">
            <a:solidFill>
              <a:srgbClr val="7F7F7F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en-US"/>
          </a:p>
        </p:txBody>
      </p:sp>
      <p:pic>
        <p:nvPicPr>
          <p:cNvPr id="142341" name="Title 3"/>
          <p:cNvPicPr>
            <a:picLocks noGrp="1" noChangeArrowheads="1"/>
          </p:cNvPicPr>
          <p:nvPr>
            <p:ph type="title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92075" y="6350"/>
            <a:ext cx="9345613" cy="852488"/>
          </a:xfrm>
        </p:spPr>
      </p:pic>
      <p:pic>
        <p:nvPicPr>
          <p:cNvPr id="142342" name="Picture 27" descr="ICON_Cloud_Q30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1275" y="3060700"/>
            <a:ext cx="25527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4433888" y="1128713"/>
            <a:ext cx="3998912" cy="376237"/>
          </a:xfrm>
          <a:prstGeom prst="rect">
            <a:avLst/>
          </a:prstGeom>
          <a:gradFill rotWithShape="0">
            <a:gsLst>
              <a:gs pos="0">
                <a:srgbClr val="006A96"/>
              </a:gs>
              <a:gs pos="50000">
                <a:srgbClr val="009AD9"/>
              </a:gs>
              <a:gs pos="100000">
                <a:srgbClr val="00B8FF"/>
              </a:gs>
            </a:gsLst>
            <a:lin ang="16200000" scaled="1"/>
          </a:gradFill>
          <a:ln w="9525">
            <a:noFill/>
            <a:round/>
            <a:headEnd/>
            <a:tailEnd/>
          </a:ln>
          <a:effectLst>
            <a:outerShdw dist="38100" dir="5400000" algn="t" rotWithShape="0">
              <a:srgbClr val="000000">
                <a:alpha val="39999"/>
              </a:srgbClr>
            </a:outerShdw>
          </a:effectLst>
        </p:spPr>
        <p:txBody>
          <a:bodyPr lIns="82124" tIns="41061" rIns="82124" bIns="41061" anchor="ctr"/>
          <a:lstStyle/>
          <a:p>
            <a:pPr marL="122238" indent="-7938" algn="ctr" defTabSz="814388">
              <a:lnSpc>
                <a:spcPct val="95000"/>
              </a:lnSpc>
              <a:spcAft>
                <a:spcPct val="30000"/>
              </a:spcAft>
              <a:buClr>
                <a:srgbClr val="FFFFFF"/>
              </a:buClr>
              <a:buFont typeface="Arial" charset="0"/>
              <a:buNone/>
              <a:defRPr/>
            </a:pPr>
            <a:r>
              <a:rPr lang="en-US" sz="1400">
                <a:solidFill>
                  <a:srgbClr val="FFFFFF"/>
                </a:solidFill>
                <a:latin typeface="Arial" charset="0"/>
                <a:ea typeface="ＭＳ Ｐゴシック" charset="-128"/>
                <a:sym typeface="Arial" charset="0"/>
              </a:rPr>
              <a:t>Virtual Appliance</a:t>
            </a:r>
          </a:p>
        </p:txBody>
      </p:sp>
      <p:sp>
        <p:nvSpPr>
          <p:cNvPr id="142344" name="TextBox 19"/>
          <p:cNvSpPr txBox="1">
            <a:spLocks noChangeArrowheads="1"/>
          </p:cNvSpPr>
          <p:nvPr/>
        </p:nvSpPr>
        <p:spPr bwMode="auto">
          <a:xfrm>
            <a:off x="7162800" y="1501775"/>
            <a:ext cx="569913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515151"/>
              </a:buClr>
              <a:buFont typeface="Arial" pitchFamily="34" charset="0"/>
              <a:buNone/>
            </a:pPr>
            <a:r>
              <a:rPr lang="en-US" sz="1400">
                <a:solidFill>
                  <a:srgbClr val="515151"/>
                </a:solidFill>
                <a:cs typeface="Arial" pitchFamily="34" charset="0"/>
                <a:sym typeface="Arial" pitchFamily="34" charset="0"/>
              </a:rPr>
              <a:t>VSM</a:t>
            </a:r>
          </a:p>
        </p:txBody>
      </p:sp>
      <p:sp>
        <p:nvSpPr>
          <p:cNvPr id="142345" name="Rounded Rectangle 36"/>
          <p:cNvSpPr>
            <a:spLocks noChangeArrowheads="1"/>
          </p:cNvSpPr>
          <p:nvPr/>
        </p:nvSpPr>
        <p:spPr bwMode="auto">
          <a:xfrm>
            <a:off x="4745038" y="4833938"/>
            <a:ext cx="1495425" cy="969962"/>
          </a:xfrm>
          <a:prstGeom prst="roundRect">
            <a:avLst>
              <a:gd name="adj" fmla="val 7528"/>
            </a:avLst>
          </a:prstGeom>
          <a:solidFill>
            <a:srgbClr val="D9D9D9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82124" tIns="41061" rIns="82124" bIns="91440" anchor="b"/>
          <a:lstStyle/>
          <a:p>
            <a:pPr algn="ctr">
              <a:buClr>
                <a:srgbClr val="515151"/>
              </a:buClr>
              <a:buFont typeface="Arial" pitchFamily="34" charset="0"/>
              <a:buNone/>
            </a:pPr>
            <a:r>
              <a:rPr lang="en-US" sz="1000" b="1">
                <a:solidFill>
                  <a:srgbClr val="515151"/>
                </a:solidFill>
                <a:ea typeface="ＭＳ Ｐゴシック" pitchFamily="34" charset="-128"/>
                <a:sym typeface="Arial" pitchFamily="34" charset="0"/>
              </a:rPr>
              <a:t>                </a:t>
            </a:r>
          </a:p>
        </p:txBody>
      </p:sp>
      <p:sp>
        <p:nvSpPr>
          <p:cNvPr id="142346" name="Rounded Rectangle 37"/>
          <p:cNvSpPr>
            <a:spLocks noChangeArrowheads="1"/>
          </p:cNvSpPr>
          <p:nvPr/>
        </p:nvSpPr>
        <p:spPr bwMode="auto">
          <a:xfrm>
            <a:off x="6554788" y="4833938"/>
            <a:ext cx="1495425" cy="969962"/>
          </a:xfrm>
          <a:prstGeom prst="roundRect">
            <a:avLst>
              <a:gd name="adj" fmla="val 7528"/>
            </a:avLst>
          </a:prstGeom>
          <a:solidFill>
            <a:srgbClr val="D9D9D9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82124" tIns="41061" rIns="82124" bIns="91440" anchor="b"/>
          <a:lstStyle/>
          <a:p>
            <a:pPr algn="ctr">
              <a:buClr>
                <a:srgbClr val="515151"/>
              </a:buClr>
              <a:buFont typeface="Arial" pitchFamily="34" charset="0"/>
              <a:buNone/>
            </a:pPr>
            <a:r>
              <a:rPr lang="en-US" sz="1000" b="1">
                <a:solidFill>
                  <a:srgbClr val="515151"/>
                </a:solidFill>
                <a:ea typeface="ＭＳ Ｐゴシック" pitchFamily="34" charset="-128"/>
                <a:sym typeface="Arial" pitchFamily="34" charset="0"/>
              </a:rPr>
              <a:t>                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033963" y="4938713"/>
            <a:ext cx="919162" cy="493712"/>
            <a:chOff x="3171" y="3111"/>
            <a:chExt cx="579" cy="311"/>
          </a:xfrm>
        </p:grpSpPr>
        <p:sp>
          <p:nvSpPr>
            <p:cNvPr id="142369" name="Rounded Rectangle 6"/>
            <p:cNvSpPr>
              <a:spLocks noChangeAspect="1"/>
            </p:cNvSpPr>
            <p:nvPr/>
          </p:nvSpPr>
          <p:spPr bwMode="auto">
            <a:xfrm>
              <a:off x="3171" y="3111"/>
              <a:ext cx="579" cy="311"/>
            </a:xfrm>
            <a:prstGeom prst="roundRect">
              <a:avLst>
                <a:gd name="adj" fmla="val 7843"/>
              </a:avLst>
            </a:prstGeom>
            <a:gradFill rotWithShape="0"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16200000"/>
            </a:gradFill>
            <a:ln w="9525">
              <a:solidFill>
                <a:srgbClr val="A6A6A6"/>
              </a:solidFill>
              <a:round/>
              <a:headEnd/>
              <a:tailEnd/>
            </a:ln>
          </p:spPr>
          <p:txBody>
            <a:bodyPr lIns="82124" tIns="41061" rIns="82124" bIns="41061" anchor="ctr"/>
            <a:lstStyle/>
            <a:p>
              <a:pPr algn="ctr">
                <a:buClr>
                  <a:srgbClr val="002060"/>
                </a:buClr>
                <a:buFont typeface="Arial" pitchFamily="34" charset="0"/>
                <a:buNone/>
              </a:pPr>
              <a:endParaRPr lang="en-US" sz="1100">
                <a:solidFill>
                  <a:srgbClr val="002060"/>
                </a:solidFill>
                <a:ea typeface="ＭＳ Ｐゴシック" pitchFamily="34" charset="-128"/>
                <a:sym typeface="Arial" pitchFamily="34" charset="0"/>
              </a:endParaRPr>
            </a:p>
          </p:txBody>
        </p:sp>
        <p:sp>
          <p:nvSpPr>
            <p:cNvPr id="142370" name="TextBox 42"/>
            <p:cNvSpPr txBox="1">
              <a:spLocks noChangeArrowheads="1"/>
            </p:cNvSpPr>
            <p:nvPr/>
          </p:nvSpPr>
          <p:spPr bwMode="auto">
            <a:xfrm>
              <a:off x="3263" y="3115"/>
              <a:ext cx="38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002060"/>
                </a:buClr>
                <a:buFont typeface="Arial" pitchFamily="34" charset="0"/>
                <a:buNone/>
              </a:pPr>
              <a:r>
                <a:rPr lang="en-US" sz="1100">
                  <a:solidFill>
                    <a:srgbClr val="002060"/>
                  </a:solidFill>
                  <a:cs typeface="Arial" pitchFamily="34" charset="0"/>
                  <a:sym typeface="Arial" pitchFamily="34" charset="0"/>
                </a:rPr>
                <a:t>VEM-1</a:t>
              </a:r>
            </a:p>
          </p:txBody>
        </p:sp>
        <p:grpSp>
          <p:nvGrpSpPr>
            <p:cNvPr id="3" name="Group 56"/>
            <p:cNvGrpSpPr>
              <a:grpSpLocks/>
            </p:cNvGrpSpPr>
            <p:nvPr/>
          </p:nvGrpSpPr>
          <p:grpSpPr bwMode="auto">
            <a:xfrm>
              <a:off x="3283" y="3249"/>
              <a:ext cx="343" cy="165"/>
              <a:chOff x="3283" y="3249"/>
              <a:chExt cx="343" cy="165"/>
            </a:xfrm>
          </p:grpSpPr>
          <p:sp>
            <p:nvSpPr>
              <p:cNvPr id="249892" name="Rounded Rectangle 6"/>
              <p:cNvSpPr>
                <a:spLocks noChangeAspect="1"/>
              </p:cNvSpPr>
              <p:nvPr/>
            </p:nvSpPr>
            <p:spPr bwMode="auto">
              <a:xfrm>
                <a:off x="3285" y="3264"/>
                <a:ext cx="340" cy="135"/>
              </a:xfrm>
              <a:prstGeom prst="roundRect">
                <a:avLst>
                  <a:gd name="adj" fmla="val 7843"/>
                </a:avLst>
              </a:prstGeom>
              <a:gradFill rotWithShape="0">
                <a:gsLst>
                  <a:gs pos="0">
                    <a:srgbClr val="07526B"/>
                  </a:gs>
                  <a:gs pos="50000">
                    <a:srgbClr val="0F799B"/>
                  </a:gs>
                  <a:gs pos="100000">
                    <a:srgbClr val="1491B9"/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  <a:effectLst>
                <a:outerShdw dist="38100" dir="5400000" algn="t" rotWithShape="0">
                  <a:srgbClr val="000000">
                    <a:alpha val="39999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pPr algn="ctr">
                  <a:lnSpc>
                    <a:spcPct val="95000"/>
                  </a:lnSpc>
                  <a:spcAft>
                    <a:spcPct val="30000"/>
                  </a:spcAft>
                  <a:buClr>
                    <a:srgbClr val="FFFFFF"/>
                  </a:buClr>
                  <a:buFont typeface="Arial" pitchFamily="34" charset="0"/>
                  <a:buNone/>
                </a:pPr>
                <a:endParaRPr lang="en-US" sz="1400">
                  <a:solidFill>
                    <a:srgbClr val="FFFFFF"/>
                  </a:solidFill>
                  <a:ea typeface="ＭＳ Ｐゴシック" pitchFamily="34" charset="-128"/>
                  <a:sym typeface="Arial" pitchFamily="34" charset="0"/>
                </a:endParaRPr>
              </a:p>
            </p:txBody>
          </p:sp>
          <p:sp>
            <p:nvSpPr>
              <p:cNvPr id="142373" name="TextBox 45"/>
              <p:cNvSpPr txBox="1">
                <a:spLocks noChangeArrowheads="1"/>
              </p:cNvSpPr>
              <p:nvPr/>
            </p:nvSpPr>
            <p:spPr bwMode="auto">
              <a:xfrm>
                <a:off x="3283" y="3249"/>
                <a:ext cx="32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Clr>
                    <a:srgbClr val="FFFFFF"/>
                  </a:buClr>
                  <a:buFont typeface="Arial" pitchFamily="34" charset="0"/>
                  <a:buNone/>
                </a:pPr>
                <a:r>
                  <a:rPr lang="en-US" sz="1000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vPath</a:t>
                </a:r>
              </a:p>
            </p:txBody>
          </p:sp>
        </p:grp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6842125" y="4938713"/>
            <a:ext cx="919163" cy="493712"/>
            <a:chOff x="4310" y="3111"/>
            <a:chExt cx="579" cy="311"/>
          </a:xfrm>
        </p:grpSpPr>
        <p:sp>
          <p:nvSpPr>
            <p:cNvPr id="142364" name="Rounded Rectangle 6"/>
            <p:cNvSpPr>
              <a:spLocks noChangeAspect="1"/>
            </p:cNvSpPr>
            <p:nvPr/>
          </p:nvSpPr>
          <p:spPr bwMode="auto">
            <a:xfrm>
              <a:off x="4310" y="3111"/>
              <a:ext cx="579" cy="311"/>
            </a:xfrm>
            <a:prstGeom prst="roundRect">
              <a:avLst>
                <a:gd name="adj" fmla="val 7843"/>
              </a:avLst>
            </a:prstGeom>
            <a:gradFill rotWithShape="0">
              <a:gsLst>
                <a:gs pos="0">
                  <a:srgbClr val="BFBFBF"/>
                </a:gs>
                <a:gs pos="100000">
                  <a:srgbClr val="FFFFFF"/>
                </a:gs>
              </a:gsLst>
              <a:lin ang="16200000"/>
            </a:gradFill>
            <a:ln w="9525">
              <a:solidFill>
                <a:srgbClr val="A6A6A6"/>
              </a:solidFill>
              <a:round/>
              <a:headEnd/>
              <a:tailEnd/>
            </a:ln>
          </p:spPr>
          <p:txBody>
            <a:bodyPr lIns="82124" tIns="41061" rIns="82124" bIns="41061" anchor="ctr"/>
            <a:lstStyle/>
            <a:p>
              <a:pPr algn="ctr">
                <a:buClr>
                  <a:srgbClr val="002060"/>
                </a:buClr>
                <a:buFont typeface="Arial" pitchFamily="34" charset="0"/>
                <a:buNone/>
              </a:pPr>
              <a:endParaRPr lang="en-US" sz="1100">
                <a:solidFill>
                  <a:srgbClr val="002060"/>
                </a:solidFill>
                <a:ea typeface="ＭＳ Ｐゴシック" pitchFamily="34" charset="-128"/>
                <a:sym typeface="Arial" pitchFamily="34" charset="0"/>
              </a:endParaRPr>
            </a:p>
          </p:txBody>
        </p:sp>
        <p:sp>
          <p:nvSpPr>
            <p:cNvPr id="142365" name="TextBox 48"/>
            <p:cNvSpPr txBox="1">
              <a:spLocks noChangeArrowheads="1"/>
            </p:cNvSpPr>
            <p:nvPr/>
          </p:nvSpPr>
          <p:spPr bwMode="auto">
            <a:xfrm>
              <a:off x="4402" y="3115"/>
              <a:ext cx="38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002060"/>
                </a:buClr>
                <a:buFont typeface="Arial" pitchFamily="34" charset="0"/>
                <a:buNone/>
              </a:pPr>
              <a:r>
                <a:rPr lang="en-US" sz="1100">
                  <a:solidFill>
                    <a:srgbClr val="002060"/>
                  </a:solidFill>
                  <a:cs typeface="Arial" pitchFamily="34" charset="0"/>
                  <a:sym typeface="Arial" pitchFamily="34" charset="0"/>
                </a:rPr>
                <a:t>VEM-2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4422" y="3249"/>
              <a:ext cx="343" cy="165"/>
              <a:chOff x="4422" y="3249"/>
              <a:chExt cx="343" cy="165"/>
            </a:xfrm>
          </p:grpSpPr>
          <p:sp>
            <p:nvSpPr>
              <p:cNvPr id="249887" name="Rounded Rectangle 6"/>
              <p:cNvSpPr>
                <a:spLocks noChangeAspect="1"/>
              </p:cNvSpPr>
              <p:nvPr/>
            </p:nvSpPr>
            <p:spPr bwMode="auto">
              <a:xfrm>
                <a:off x="4424" y="3264"/>
                <a:ext cx="340" cy="135"/>
              </a:xfrm>
              <a:prstGeom prst="roundRect">
                <a:avLst>
                  <a:gd name="adj" fmla="val 7843"/>
                </a:avLst>
              </a:prstGeom>
              <a:gradFill rotWithShape="0">
                <a:gsLst>
                  <a:gs pos="0">
                    <a:srgbClr val="07526B"/>
                  </a:gs>
                  <a:gs pos="50000">
                    <a:srgbClr val="0F799B"/>
                  </a:gs>
                  <a:gs pos="100000">
                    <a:srgbClr val="1491B9"/>
                  </a:gs>
                </a:gsLst>
                <a:lin ang="16200000" scaled="1"/>
              </a:gradFill>
              <a:ln w="9525">
                <a:noFill/>
                <a:round/>
                <a:headEnd/>
                <a:tailEnd/>
              </a:ln>
              <a:effectLst>
                <a:outerShdw dist="38100" dir="5400000" algn="t" rotWithShape="0">
                  <a:srgbClr val="000000">
                    <a:alpha val="39999"/>
                  </a:srgbClr>
                </a:outerShdw>
              </a:effectLst>
            </p:spPr>
            <p:txBody>
              <a:bodyPr lIns="82124" tIns="41061" rIns="82124" bIns="41061" anchor="ctr"/>
              <a:lstStyle/>
              <a:p>
                <a:pPr algn="ctr">
                  <a:lnSpc>
                    <a:spcPct val="95000"/>
                  </a:lnSpc>
                  <a:spcAft>
                    <a:spcPct val="30000"/>
                  </a:spcAft>
                  <a:buClr>
                    <a:srgbClr val="FFFFFF"/>
                  </a:buClr>
                  <a:buFont typeface="Arial" pitchFamily="34" charset="0"/>
                  <a:buNone/>
                </a:pPr>
                <a:endParaRPr lang="en-US" sz="1400">
                  <a:solidFill>
                    <a:srgbClr val="FFFFFF"/>
                  </a:solidFill>
                  <a:ea typeface="ＭＳ Ｐゴシック" pitchFamily="34" charset="-128"/>
                  <a:sym typeface="Arial" pitchFamily="34" charset="0"/>
                </a:endParaRPr>
              </a:p>
            </p:txBody>
          </p:sp>
          <p:sp>
            <p:nvSpPr>
              <p:cNvPr id="142368" name="TextBox 51"/>
              <p:cNvSpPr txBox="1">
                <a:spLocks noChangeArrowheads="1"/>
              </p:cNvSpPr>
              <p:nvPr/>
            </p:nvSpPr>
            <p:spPr bwMode="auto">
              <a:xfrm>
                <a:off x="4422" y="3249"/>
                <a:ext cx="32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>
                  <a:buClr>
                    <a:srgbClr val="FFFFFF"/>
                  </a:buClr>
                  <a:buFont typeface="Arial" pitchFamily="34" charset="0"/>
                  <a:buNone/>
                </a:pPr>
                <a:r>
                  <a:rPr lang="en-US" sz="1000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vPath</a:t>
                </a:r>
              </a:p>
            </p:txBody>
          </p:sp>
        </p:grpSp>
      </p:grpSp>
      <p:pic>
        <p:nvPicPr>
          <p:cNvPr id="142349" name="Picture 2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43738" y="1797050"/>
            <a:ext cx="668337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2350" name="Picture 2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750" y="1909763"/>
            <a:ext cx="669925" cy="331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2351" name="TextBox 67"/>
          <p:cNvSpPr txBox="1">
            <a:spLocks noChangeArrowheads="1"/>
          </p:cNvSpPr>
          <p:nvPr/>
        </p:nvSpPr>
        <p:spPr bwMode="auto">
          <a:xfrm>
            <a:off x="5219700" y="5443538"/>
            <a:ext cx="102552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515151"/>
              </a:buClr>
              <a:buFont typeface="Arial" pitchFamily="34" charset="0"/>
              <a:buNone/>
            </a:pPr>
            <a:r>
              <a:rPr lang="en-US" sz="1400">
                <a:solidFill>
                  <a:srgbClr val="515151"/>
                </a:solidFill>
                <a:cs typeface="Arial" pitchFamily="34" charset="0"/>
                <a:sym typeface="Arial" pitchFamily="34" charset="0"/>
              </a:rPr>
              <a:t>Hypervisor</a:t>
            </a:r>
          </a:p>
        </p:txBody>
      </p:sp>
      <p:sp>
        <p:nvSpPr>
          <p:cNvPr id="142352" name="TextBox 68"/>
          <p:cNvSpPr txBox="1">
            <a:spLocks noChangeArrowheads="1"/>
          </p:cNvSpPr>
          <p:nvPr/>
        </p:nvSpPr>
        <p:spPr bwMode="auto">
          <a:xfrm>
            <a:off x="7029450" y="5443538"/>
            <a:ext cx="102552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515151"/>
              </a:buClr>
              <a:buFont typeface="Arial" pitchFamily="34" charset="0"/>
              <a:buNone/>
            </a:pPr>
            <a:r>
              <a:rPr lang="en-US" sz="1400">
                <a:solidFill>
                  <a:srgbClr val="515151"/>
                </a:solidFill>
                <a:cs typeface="Arial" pitchFamily="34" charset="0"/>
                <a:sym typeface="Arial" pitchFamily="34" charset="0"/>
              </a:rPr>
              <a:t>Hypervisor</a:t>
            </a:r>
          </a:p>
        </p:txBody>
      </p:sp>
      <p:pic>
        <p:nvPicPr>
          <p:cNvPr id="142353" name="Picture 42" descr="File Server_Updated200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22888" y="5713413"/>
            <a:ext cx="3413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354" name="Picture 42" descr="File Server_Updated200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31050" y="5713413"/>
            <a:ext cx="3413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55" name="TextBox 46"/>
          <p:cNvSpPr txBox="1">
            <a:spLocks noChangeArrowheads="1"/>
          </p:cNvSpPr>
          <p:nvPr/>
        </p:nvSpPr>
        <p:spPr bwMode="auto">
          <a:xfrm>
            <a:off x="6157913" y="1895475"/>
            <a:ext cx="560387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515151"/>
              </a:buClr>
              <a:buFont typeface="Arial" pitchFamily="34" charset="0"/>
              <a:buNone/>
            </a:pPr>
            <a:r>
              <a:rPr lang="en-US" sz="1400">
                <a:solidFill>
                  <a:srgbClr val="515151"/>
                </a:solidFill>
                <a:cs typeface="Arial" pitchFamily="34" charset="0"/>
                <a:sym typeface="Arial" pitchFamily="34" charset="0"/>
              </a:rPr>
              <a:t>VSG</a:t>
            </a:r>
          </a:p>
        </p:txBody>
      </p:sp>
      <p:pic>
        <p:nvPicPr>
          <p:cNvPr id="142356" name="Picture 1053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27738" y="2243138"/>
            <a:ext cx="782637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57" name="TextBox 52"/>
          <p:cNvSpPr txBox="1">
            <a:spLocks noChangeArrowheads="1"/>
          </p:cNvSpPr>
          <p:nvPr/>
        </p:nvSpPr>
        <p:spPr bwMode="auto">
          <a:xfrm>
            <a:off x="4925860" y="2393950"/>
            <a:ext cx="9415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515151"/>
              </a:buClr>
              <a:buFont typeface="Arial" pitchFamily="34" charset="0"/>
              <a:buNone/>
            </a:pPr>
            <a:r>
              <a:rPr lang="en-US" sz="1400" dirty="0" err="1" smtClean="0">
                <a:solidFill>
                  <a:srgbClr val="515151"/>
                </a:solidFill>
                <a:cs typeface="Arial" pitchFamily="34" charset="0"/>
                <a:sym typeface="Arial" pitchFamily="34" charset="0"/>
              </a:rPr>
              <a:t>ASA1000V</a:t>
            </a:r>
            <a:endParaRPr lang="en-US" sz="1400" dirty="0">
              <a:solidFill>
                <a:srgbClr val="515151"/>
              </a:solidFill>
              <a:cs typeface="Arial" pitchFamily="34" charset="0"/>
              <a:sym typeface="Arial" pitchFamily="34" charset="0"/>
            </a:endParaRPr>
          </a:p>
        </p:txBody>
      </p:sp>
      <p:pic>
        <p:nvPicPr>
          <p:cNvPr id="142358" name="Picture 1053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35538" y="2674938"/>
            <a:ext cx="78422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621088" y="2043113"/>
            <a:ext cx="1044575" cy="923925"/>
            <a:chOff x="2281" y="1287"/>
            <a:chExt cx="658" cy="582"/>
          </a:xfrm>
        </p:grpSpPr>
        <p:sp>
          <p:nvSpPr>
            <p:cNvPr id="249881" name="Rectangle 17"/>
            <p:cNvSpPr>
              <a:spLocks noChangeArrowheads="1"/>
            </p:cNvSpPr>
            <p:nvPr/>
          </p:nvSpPr>
          <p:spPr bwMode="auto">
            <a:xfrm>
              <a:off x="2281" y="1287"/>
              <a:ext cx="658" cy="384"/>
            </a:xfrm>
            <a:prstGeom prst="rect">
              <a:avLst/>
            </a:prstGeom>
            <a:gradFill rotWithShape="0">
              <a:gsLst>
                <a:gs pos="0">
                  <a:srgbClr val="8BD2FF"/>
                </a:gs>
                <a:gs pos="35001">
                  <a:srgbClr val="AFDEFF"/>
                </a:gs>
                <a:gs pos="100000">
                  <a:srgbClr val="DEF2FF"/>
                </a:gs>
              </a:gsLst>
              <a:lin ang="16200000" scaled="1"/>
            </a:gradFill>
            <a:ln w="9525">
              <a:solidFill>
                <a:srgbClr val="0095D6"/>
              </a:solidFill>
              <a:miter lim="800000"/>
              <a:headEnd/>
              <a:tailEnd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buClr>
                  <a:srgbClr val="0096D6"/>
                </a:buClr>
                <a:buFont typeface="Arial" pitchFamily="34" charset="0"/>
                <a:buNone/>
              </a:pPr>
              <a:endParaRPr lang="en-US">
                <a:solidFill>
                  <a:srgbClr val="0096D6"/>
                </a:solidFill>
                <a:cs typeface="Arial" pitchFamily="34" charset="0"/>
                <a:sym typeface="Arial" pitchFamily="34" charset="0"/>
              </a:endParaRPr>
            </a:p>
          </p:txBody>
        </p:sp>
        <p:pic>
          <p:nvPicPr>
            <p:cNvPr id="142362" name="Picture 16" descr="Toolkit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61" y="1320"/>
              <a:ext cx="303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2363" name="TextBox 18"/>
            <p:cNvSpPr txBox="1">
              <a:spLocks noChangeArrowheads="1"/>
            </p:cNvSpPr>
            <p:nvPr/>
          </p:nvSpPr>
          <p:spPr bwMode="auto">
            <a:xfrm>
              <a:off x="2306" y="1675"/>
              <a:ext cx="583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0096D6"/>
                </a:buClr>
                <a:buFont typeface="Arial" pitchFamily="34" charset="0"/>
                <a:buNone/>
              </a:pPr>
              <a:r>
                <a:rPr lang="en-US" sz="140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rPr>
                <a:t>VNMC</a:t>
              </a:r>
            </a:p>
          </p:txBody>
        </p:sp>
      </p:grpSp>
      <p:sp>
        <p:nvSpPr>
          <p:cNvPr id="142360" name="TextBox 23"/>
          <p:cNvSpPr txBox="1">
            <a:spLocks noChangeArrowheads="1"/>
          </p:cNvSpPr>
          <p:nvPr/>
        </p:nvSpPr>
        <p:spPr bwMode="auto">
          <a:xfrm>
            <a:off x="265113" y="1123950"/>
            <a:ext cx="31083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rgbClr val="0096D6"/>
              </a:buClr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96D6"/>
                </a:solidFill>
                <a:cs typeface="Arial" pitchFamily="34" charset="0"/>
                <a:sym typeface="Arial" pitchFamily="34" charset="0"/>
              </a:rPr>
              <a:t>单管理接口管理思科虚拟服务设备</a:t>
            </a:r>
            <a:endParaRPr lang="en-US" altLang="zh-CN" sz="1600" dirty="0" smtClean="0">
              <a:solidFill>
                <a:srgbClr val="0096D6"/>
              </a:solidFill>
              <a:cs typeface="Arial" pitchFamily="34" charset="0"/>
              <a:sym typeface="Arial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rgbClr val="0096D6"/>
              </a:buClr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96D6"/>
                </a:solidFill>
                <a:cs typeface="Arial" pitchFamily="34" charset="0"/>
                <a:sym typeface="Arial" pitchFamily="34" charset="0"/>
              </a:rPr>
              <a:t>通过</a:t>
            </a:r>
            <a:r>
              <a:rPr lang="en-US" altLang="zh-CN" sz="1600" dirty="0" smtClean="0">
                <a:solidFill>
                  <a:srgbClr val="0096D6"/>
                </a:solidFill>
                <a:cs typeface="Arial" pitchFamily="34" charset="0"/>
                <a:sym typeface="Arial" pitchFamily="34" charset="0"/>
              </a:rPr>
              <a:t>SDK</a:t>
            </a:r>
            <a:r>
              <a:rPr lang="zh-CN" altLang="en-US" sz="1600" dirty="0" smtClean="0">
                <a:solidFill>
                  <a:srgbClr val="0096D6"/>
                </a:solidFill>
                <a:cs typeface="Arial" pitchFamily="34" charset="0"/>
                <a:sym typeface="Arial" pitchFamily="34" charset="0"/>
              </a:rPr>
              <a:t>实现附加业务灵活性</a:t>
            </a:r>
            <a:endParaRPr lang="en-US" sz="1600" dirty="0">
              <a:solidFill>
                <a:srgbClr val="0096D6"/>
              </a:solidFill>
              <a:cs typeface="Arial" pitchFamily="34" charset="0"/>
              <a:sym typeface="Arial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rgbClr val="0096D6"/>
              </a:buClr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96D6"/>
                </a:solidFill>
                <a:cs typeface="Arial" pitchFamily="34" charset="0"/>
                <a:sym typeface="Arial" pitchFamily="34" charset="0"/>
              </a:rPr>
              <a:t>常见</a:t>
            </a:r>
            <a:r>
              <a:rPr lang="zh-CN" altLang="en-US" sz="1600" dirty="0" smtClean="0">
                <a:solidFill>
                  <a:srgbClr val="0096D6"/>
                </a:solidFill>
                <a:cs typeface="Arial" pitchFamily="34" charset="0"/>
                <a:sym typeface="Arial" pitchFamily="34" charset="0"/>
              </a:rPr>
              <a:t>的用户体验和</a:t>
            </a:r>
            <a:r>
              <a:rPr lang="zh-CN" altLang="en-US" sz="1600" dirty="0" smtClean="0">
                <a:solidFill>
                  <a:srgbClr val="0096D6"/>
                </a:solidFill>
                <a:cs typeface="Arial" pitchFamily="34" charset="0"/>
                <a:sym typeface="Arial" pitchFamily="34" charset="0"/>
              </a:rPr>
              <a:t>操作流程</a:t>
            </a:r>
            <a:endParaRPr lang="en-US" sz="1600" dirty="0">
              <a:solidFill>
                <a:srgbClr val="0096D6"/>
              </a:solidFill>
              <a:cs typeface="Arial" pitchFamily="34" charset="0"/>
              <a:sym typeface="Arial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rgbClr val="0096D6"/>
              </a:buClr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96D6"/>
                </a:solidFill>
                <a:cs typeface="Arial" pitchFamily="34" charset="0"/>
                <a:sym typeface="Arial" pitchFamily="34" charset="0"/>
              </a:rPr>
              <a:t>通过</a:t>
            </a:r>
            <a:r>
              <a:rPr lang="en-US" altLang="zh-CN" sz="1600" dirty="0" smtClean="0">
                <a:solidFill>
                  <a:srgbClr val="0096D6"/>
                </a:solidFill>
                <a:cs typeface="Arial" pitchFamily="34" charset="0"/>
                <a:sym typeface="Arial" pitchFamily="34" charset="0"/>
              </a:rPr>
              <a:t>XML API</a:t>
            </a:r>
            <a:r>
              <a:rPr lang="zh-CN" altLang="en-US" sz="1600" dirty="0" smtClean="0">
                <a:solidFill>
                  <a:srgbClr val="0096D6"/>
                </a:solidFill>
                <a:cs typeface="Arial" pitchFamily="34" charset="0"/>
                <a:sym typeface="Arial" pitchFamily="34" charset="0"/>
              </a:rPr>
              <a:t>集成第三方流程管理工具，易于操作管理</a:t>
            </a:r>
            <a:r>
              <a:rPr lang="en-US" sz="1600" dirty="0" smtClean="0">
                <a:solidFill>
                  <a:srgbClr val="0096D6"/>
                </a:solidFill>
                <a:cs typeface="Arial" pitchFamily="34" charset="0"/>
                <a:sym typeface="Arial" pitchFamily="34" charset="0"/>
              </a:rPr>
              <a:t>orchestration </a:t>
            </a:r>
            <a:r>
              <a:rPr lang="en-US" sz="1600" dirty="0">
                <a:solidFill>
                  <a:srgbClr val="0096D6"/>
                </a:solidFill>
                <a:cs typeface="Arial" pitchFamily="34" charset="0"/>
                <a:sym typeface="Arial" pitchFamily="34" charset="0"/>
              </a:rPr>
              <a:t>tools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rgbClr val="0096D6"/>
              </a:buClr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rgbClr val="0096D6"/>
                </a:solidFill>
                <a:cs typeface="Arial" pitchFamily="34" charset="0"/>
                <a:sym typeface="Arial" pitchFamily="34" charset="0"/>
              </a:rPr>
              <a:t>属于思科云管理</a:t>
            </a:r>
            <a:r>
              <a:rPr lang="zh-CN" altLang="en-US" sz="1600" dirty="0" smtClean="0">
                <a:solidFill>
                  <a:srgbClr val="0096D6"/>
                </a:solidFill>
                <a:cs typeface="Arial" pitchFamily="34" charset="0"/>
                <a:sym typeface="Arial" pitchFamily="34" charset="0"/>
              </a:rPr>
              <a:t>组件生态系统</a:t>
            </a:r>
            <a:endParaRPr lang="en-US" sz="1600" dirty="0">
              <a:solidFill>
                <a:srgbClr val="0096D6"/>
              </a:solidFill>
              <a:cs typeface="Arial" pitchFamily="34" charset="0"/>
              <a:sym typeface="Arial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50000"/>
              </a:spcBef>
              <a:buClr>
                <a:srgbClr val="0096D6"/>
              </a:buClr>
              <a:buFont typeface="Arial" pitchFamily="34" charset="0"/>
              <a:buChar char="•"/>
            </a:pPr>
            <a:endParaRPr lang="en-US" sz="1600" dirty="0">
              <a:solidFill>
                <a:srgbClr val="0096D6"/>
              </a:solidFill>
              <a:cs typeface="Arial" pitchFamily="34" charset="0"/>
              <a:sym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63688" y="1159644"/>
            <a:ext cx="5832648" cy="1765300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云数据中心安全战略</a:t>
            </a:r>
            <a:endParaRPr lang="en-US" sz="4800" dirty="0" smtClean="0"/>
          </a:p>
        </p:txBody>
      </p:sp>
      <p:cxnSp>
        <p:nvCxnSpPr>
          <p:cNvPr id="3" name="Straight Connector 27"/>
          <p:cNvCxnSpPr>
            <a:cxnSpLocks noChangeShapeType="1"/>
          </p:cNvCxnSpPr>
          <p:nvPr/>
        </p:nvCxnSpPr>
        <p:spPr bwMode="auto">
          <a:xfrm>
            <a:off x="246063" y="2355056"/>
            <a:ext cx="8520112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228600" y="4419600"/>
            <a:ext cx="8648700" cy="2133600"/>
            <a:chOff x="144" y="2784"/>
            <a:chExt cx="5448" cy="1344"/>
          </a:xfrm>
        </p:grpSpPr>
        <p:sp>
          <p:nvSpPr>
            <p:cNvPr id="35895" name="Rounded Rectangle 25"/>
            <p:cNvSpPr>
              <a:spLocks noChangeArrowheads="1"/>
            </p:cNvSpPr>
            <p:nvPr/>
          </p:nvSpPr>
          <p:spPr bwMode="auto">
            <a:xfrm>
              <a:off x="144" y="2784"/>
              <a:ext cx="5448" cy="1344"/>
            </a:xfrm>
            <a:prstGeom prst="roundRect">
              <a:avLst>
                <a:gd name="adj" fmla="val 16667"/>
              </a:avLst>
            </a:prstGeom>
            <a:solidFill>
              <a:srgbClr val="0096D6"/>
            </a:solidFill>
            <a:ln w="25400">
              <a:noFill/>
              <a:round/>
              <a:headEnd/>
              <a:tailEnd/>
            </a:ln>
            <a:effectLst>
              <a:outerShdw dist="508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buClr>
                  <a:srgbClr val="FFFFFF"/>
                </a:buClr>
                <a:buFont typeface="Arial" pitchFamily="34" charset="0"/>
                <a:buNone/>
              </a:pPr>
              <a:endParaRPr lang="en-US">
                <a:solidFill>
                  <a:srgbClr val="FFFFFF"/>
                </a:solidFill>
                <a:cs typeface="Arial" pitchFamily="34" charset="0"/>
                <a:sym typeface="Arial" pitchFamily="34" charset="0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4560" y="3414"/>
              <a:ext cx="672" cy="553"/>
              <a:chOff x="4560" y="3414"/>
              <a:chExt cx="672" cy="553"/>
            </a:xfrm>
          </p:grpSpPr>
          <p:pic>
            <p:nvPicPr>
              <p:cNvPr id="48198" name="Picture 20" descr="20_Data_Center_Cloud.png"/>
              <p:cNvPicPr>
                <a:picLocks noChangeAspect="1"/>
              </p:cNvPicPr>
              <p:nvPr/>
            </p:nvPicPr>
            <p:blipFill>
              <a:blip r:embed="rId3" cstate="print"/>
              <a:srcRect l="2016" t="2660" r="2016" b="26596"/>
              <a:stretch>
                <a:fillRect/>
              </a:stretch>
            </p:blipFill>
            <p:spPr bwMode="auto">
              <a:xfrm>
                <a:off x="4560" y="3414"/>
                <a:ext cx="672" cy="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199" name="TextBox 13"/>
              <p:cNvSpPr txBox="1">
                <a:spLocks noChangeArrowheads="1"/>
              </p:cNvSpPr>
              <p:nvPr/>
            </p:nvSpPr>
            <p:spPr bwMode="auto">
              <a:xfrm>
                <a:off x="4681" y="3643"/>
                <a:ext cx="451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331645"/>
                  </a:buClr>
                  <a:buFont typeface="Arial" pitchFamily="34" charset="0"/>
                  <a:buNone/>
                </a:pPr>
                <a:r>
                  <a:rPr lang="en-US" sz="1400" b="1">
                    <a:solidFill>
                      <a:srgbClr val="331645"/>
                    </a:solidFill>
                    <a:cs typeface="Arial" pitchFamily="34" charset="0"/>
                    <a:sym typeface="Arial" pitchFamily="34" charset="0"/>
                  </a:rPr>
                  <a:t>Public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480" y="3391"/>
              <a:ext cx="677" cy="557"/>
              <a:chOff x="480" y="3391"/>
              <a:chExt cx="677" cy="557"/>
            </a:xfrm>
          </p:grpSpPr>
          <p:pic>
            <p:nvPicPr>
              <p:cNvPr id="48196" name="Picture 20" descr="20_Data_Center_Cloud.png"/>
              <p:cNvPicPr>
                <a:picLocks noChangeAspect="1"/>
              </p:cNvPicPr>
              <p:nvPr/>
            </p:nvPicPr>
            <p:blipFill>
              <a:blip r:embed="rId3" cstate="print"/>
              <a:srcRect l="2016" t="2660" r="2016" b="26596"/>
              <a:stretch>
                <a:fillRect/>
              </a:stretch>
            </p:blipFill>
            <p:spPr bwMode="auto">
              <a:xfrm>
                <a:off x="480" y="3391"/>
                <a:ext cx="677" cy="5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197" name="TextBox 17"/>
              <p:cNvSpPr txBox="1">
                <a:spLocks noChangeArrowheads="1"/>
              </p:cNvSpPr>
              <p:nvPr/>
            </p:nvSpPr>
            <p:spPr bwMode="auto">
              <a:xfrm>
                <a:off x="544" y="3625"/>
                <a:ext cx="487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331645"/>
                  </a:buClr>
                  <a:buFont typeface="Arial" pitchFamily="34" charset="0"/>
                  <a:buNone/>
                </a:pPr>
                <a:r>
                  <a:rPr lang="en-US" sz="1400" b="1">
                    <a:solidFill>
                      <a:srgbClr val="331645"/>
                    </a:solidFill>
                    <a:cs typeface="Arial" pitchFamily="34" charset="0"/>
                    <a:sym typeface="Arial" pitchFamily="34" charset="0"/>
                  </a:rPr>
                  <a:t>Private</a:t>
                </a:r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547" y="3410"/>
              <a:ext cx="725" cy="557"/>
              <a:chOff x="3547" y="3410"/>
              <a:chExt cx="725" cy="557"/>
            </a:xfrm>
          </p:grpSpPr>
          <p:pic>
            <p:nvPicPr>
              <p:cNvPr id="48194" name="Picture 20" descr="20_Data_Center_Cloud.png"/>
              <p:cNvPicPr>
                <a:picLocks noChangeAspect="1"/>
              </p:cNvPicPr>
              <p:nvPr/>
            </p:nvPicPr>
            <p:blipFill>
              <a:blip r:embed="rId3" cstate="print"/>
              <a:srcRect l="2016" t="2660" r="2016" b="26596"/>
              <a:stretch>
                <a:fillRect/>
              </a:stretch>
            </p:blipFill>
            <p:spPr bwMode="auto">
              <a:xfrm>
                <a:off x="3547" y="3410"/>
                <a:ext cx="725" cy="5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195" name="TextBox 20"/>
              <p:cNvSpPr txBox="1">
                <a:spLocks noChangeArrowheads="1"/>
              </p:cNvSpPr>
              <p:nvPr/>
            </p:nvSpPr>
            <p:spPr bwMode="auto">
              <a:xfrm>
                <a:off x="3658" y="3625"/>
                <a:ext cx="469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331645"/>
                  </a:buClr>
                  <a:buFont typeface="Arial" pitchFamily="34" charset="0"/>
                  <a:buNone/>
                </a:pPr>
                <a:r>
                  <a:rPr lang="en-US" sz="1400" b="1">
                    <a:solidFill>
                      <a:srgbClr val="331645"/>
                    </a:solidFill>
                    <a:cs typeface="Arial" pitchFamily="34" charset="0"/>
                    <a:sym typeface="Arial" pitchFamily="34" charset="0"/>
                  </a:rPr>
                  <a:t>Hybrid</a:t>
                </a:r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1440" y="3382"/>
              <a:ext cx="769" cy="566"/>
              <a:chOff x="1440" y="3382"/>
              <a:chExt cx="769" cy="566"/>
            </a:xfrm>
          </p:grpSpPr>
          <p:pic>
            <p:nvPicPr>
              <p:cNvPr id="48192" name="Picture 20" descr="20_Data_Center_Cloud.png"/>
              <p:cNvPicPr>
                <a:picLocks noChangeAspect="1"/>
              </p:cNvPicPr>
              <p:nvPr/>
            </p:nvPicPr>
            <p:blipFill>
              <a:blip r:embed="rId3" cstate="print"/>
              <a:srcRect l="2016" t="2660" r="2016" b="26596"/>
              <a:stretch>
                <a:fillRect/>
              </a:stretch>
            </p:blipFill>
            <p:spPr bwMode="auto">
              <a:xfrm>
                <a:off x="1440" y="3382"/>
                <a:ext cx="768" cy="5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193" name="TextBox 23"/>
              <p:cNvSpPr txBox="1">
                <a:spLocks noChangeArrowheads="1"/>
              </p:cNvSpPr>
              <p:nvPr/>
            </p:nvSpPr>
            <p:spPr bwMode="auto">
              <a:xfrm>
                <a:off x="1470" y="3625"/>
                <a:ext cx="730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buClr>
                    <a:srgbClr val="331645"/>
                  </a:buClr>
                  <a:buFont typeface="Arial" pitchFamily="34" charset="0"/>
                  <a:buNone/>
                </a:pPr>
                <a:r>
                  <a:rPr lang="en-US" sz="1400" b="1">
                    <a:solidFill>
                      <a:srgbClr val="331645"/>
                    </a:solidFill>
                    <a:cs typeface="Arial" pitchFamily="34" charset="0"/>
                    <a:sym typeface="Arial" pitchFamily="34" charset="0"/>
                  </a:rPr>
                  <a:t>Community</a:t>
                </a:r>
              </a:p>
            </p:txBody>
          </p:sp>
        </p:grpSp>
        <p:sp>
          <p:nvSpPr>
            <p:cNvPr id="48188" name="TextBox 24"/>
            <p:cNvSpPr txBox="1">
              <a:spLocks noChangeArrowheads="1"/>
            </p:cNvSpPr>
            <p:nvPr/>
          </p:nvSpPr>
          <p:spPr bwMode="auto">
            <a:xfrm>
              <a:off x="1440" y="2886"/>
              <a:ext cx="30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FFFFFF"/>
                </a:buClr>
                <a:buFont typeface="Calibri" pitchFamily="34" charset="0"/>
                <a:buNone/>
              </a:pPr>
              <a:r>
                <a:rPr lang="en-US" sz="2800" b="1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Arial" pitchFamily="34" charset="0"/>
                </a:rPr>
                <a:t>Where?  </a:t>
              </a:r>
              <a:r>
                <a:rPr lang="en-US" dirty="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Arial" pitchFamily="34" charset="0"/>
                </a:rPr>
                <a:t>Deployment Models</a:t>
              </a:r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544" y="3360"/>
              <a:ext cx="768" cy="588"/>
              <a:chOff x="2544" y="3360"/>
              <a:chExt cx="768" cy="588"/>
            </a:xfrm>
          </p:grpSpPr>
          <p:pic>
            <p:nvPicPr>
              <p:cNvPr id="48190" name="Picture 20" descr="20_Data_Center_Cloud.png"/>
              <p:cNvPicPr>
                <a:picLocks noChangeAspect="1"/>
              </p:cNvPicPr>
              <p:nvPr/>
            </p:nvPicPr>
            <p:blipFill>
              <a:blip r:embed="rId3" cstate="print"/>
              <a:srcRect l="2016" t="2660" r="2016" b="26596"/>
              <a:stretch>
                <a:fillRect/>
              </a:stretch>
            </p:blipFill>
            <p:spPr bwMode="auto">
              <a:xfrm>
                <a:off x="2544" y="3360"/>
                <a:ext cx="768" cy="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191" name="TextBox 20"/>
              <p:cNvSpPr txBox="1">
                <a:spLocks noChangeArrowheads="1"/>
              </p:cNvSpPr>
              <p:nvPr/>
            </p:nvSpPr>
            <p:spPr bwMode="auto">
              <a:xfrm>
                <a:off x="2704" y="3541"/>
                <a:ext cx="5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Clr>
                    <a:srgbClr val="331645"/>
                  </a:buClr>
                  <a:buFont typeface="Arial" pitchFamily="34" charset="0"/>
                  <a:buNone/>
                </a:pPr>
                <a:r>
                  <a:rPr lang="en-US" sz="1400" b="1">
                    <a:solidFill>
                      <a:srgbClr val="331645"/>
                    </a:solidFill>
                    <a:cs typeface="Arial" pitchFamily="34" charset="0"/>
                    <a:sym typeface="Arial" pitchFamily="34" charset="0"/>
                  </a:rPr>
                  <a:t>Virtual Private</a:t>
                </a:r>
              </a:p>
            </p:txBody>
          </p:sp>
        </p:grpSp>
      </p:grpSp>
      <p:grpSp>
        <p:nvGrpSpPr>
          <p:cNvPr id="8" name="Group 100"/>
          <p:cNvGrpSpPr>
            <a:grpSpLocks/>
          </p:cNvGrpSpPr>
          <p:nvPr/>
        </p:nvGrpSpPr>
        <p:grpSpPr bwMode="auto">
          <a:xfrm>
            <a:off x="228600" y="1295400"/>
            <a:ext cx="5149850" cy="2971800"/>
            <a:chOff x="144" y="816"/>
            <a:chExt cx="3244" cy="1872"/>
          </a:xfrm>
        </p:grpSpPr>
        <p:sp>
          <p:nvSpPr>
            <p:cNvPr id="35869" name="Rounded Rectangle 31"/>
            <p:cNvSpPr>
              <a:spLocks noChangeArrowheads="1"/>
            </p:cNvSpPr>
            <p:nvPr/>
          </p:nvSpPr>
          <p:spPr bwMode="auto">
            <a:xfrm>
              <a:off x="144" y="816"/>
              <a:ext cx="3244" cy="1872"/>
            </a:xfrm>
            <a:prstGeom prst="roundRect">
              <a:avLst>
                <a:gd name="adj" fmla="val 9690"/>
              </a:avLst>
            </a:prstGeom>
            <a:solidFill>
              <a:srgbClr val="0071A0"/>
            </a:solidFill>
            <a:ln w="25400">
              <a:noFill/>
              <a:round/>
              <a:headEnd/>
              <a:tailEnd/>
            </a:ln>
            <a:effectLst>
              <a:outerShdw dist="508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buClr>
                  <a:srgbClr val="FFFFFF"/>
                </a:buClr>
                <a:buFont typeface="ＭＳ ゴシック" pitchFamily="49" charset="-128"/>
                <a:buNone/>
              </a:pPr>
              <a:r>
                <a:rPr lang="en-US">
                  <a:solidFill>
                    <a:srgbClr val="FFFFFF"/>
                  </a:solidFill>
                  <a:latin typeface="ＭＳ ゴシック" pitchFamily="49" charset="-128"/>
                  <a:ea typeface="ＭＳ ゴシック" pitchFamily="49" charset="-128"/>
                  <a:sym typeface="Arial" pitchFamily="34" charset="0"/>
                </a:rPr>
                <a:t>∞</a:t>
              </a:r>
            </a:p>
          </p:txBody>
        </p:sp>
        <p:sp>
          <p:nvSpPr>
            <p:cNvPr id="48158" name="TextBox 26"/>
            <p:cNvSpPr txBox="1">
              <a:spLocks noChangeArrowheads="1"/>
            </p:cNvSpPr>
            <p:nvPr/>
          </p:nvSpPr>
          <p:spPr bwMode="auto">
            <a:xfrm>
              <a:off x="287" y="878"/>
              <a:ext cx="292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2400" b="1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What?  </a:t>
              </a:r>
              <a:r>
                <a:rPr lang="en-US" sz="140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Essential Characteristics (NIST)</a:t>
              </a:r>
            </a:p>
          </p:txBody>
        </p:sp>
        <p:sp>
          <p:nvSpPr>
            <p:cNvPr id="35871" name="Rounded Rectangle 23"/>
            <p:cNvSpPr>
              <a:spLocks noChangeArrowheads="1"/>
            </p:cNvSpPr>
            <p:nvPr/>
          </p:nvSpPr>
          <p:spPr bwMode="auto">
            <a:xfrm>
              <a:off x="624" y="2020"/>
              <a:ext cx="1008" cy="428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4C9023"/>
                </a:gs>
                <a:gs pos="80000">
                  <a:srgbClr val="65BD31"/>
                </a:gs>
                <a:gs pos="100000">
                  <a:srgbClr val="65C12F"/>
                </a:gs>
              </a:gsLst>
              <a:lin ang="16200000"/>
            </a:gradFill>
            <a:ln w="9525">
              <a:solidFill>
                <a:srgbClr val="6AB240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buClr>
                  <a:srgbClr val="FFFFFF"/>
                </a:buClr>
                <a:buFont typeface="Arial" pitchFamily="34" charset="0"/>
                <a:buNone/>
              </a:pPr>
              <a:endParaRPr lang="en-US" sz="1400">
                <a:solidFill>
                  <a:srgbClr val="FFFFFF"/>
                </a:solidFill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35872" name="Rounded Rectangle 24"/>
            <p:cNvSpPr>
              <a:spLocks noChangeArrowheads="1"/>
            </p:cNvSpPr>
            <p:nvPr/>
          </p:nvSpPr>
          <p:spPr bwMode="auto">
            <a:xfrm>
              <a:off x="1861" y="2037"/>
              <a:ext cx="1067" cy="428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4C9023"/>
                </a:gs>
                <a:gs pos="80000">
                  <a:srgbClr val="65BD31"/>
                </a:gs>
                <a:gs pos="100000">
                  <a:srgbClr val="65C12F"/>
                </a:gs>
              </a:gsLst>
              <a:lin ang="16200000"/>
            </a:gradFill>
            <a:ln w="9525">
              <a:solidFill>
                <a:srgbClr val="6AB240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buClr>
                  <a:srgbClr val="FFFFFF"/>
                </a:buClr>
                <a:buFont typeface="Arial" pitchFamily="34" charset="0"/>
                <a:buNone/>
              </a:pPr>
              <a:endParaRPr lang="en-US" sz="1400">
                <a:solidFill>
                  <a:srgbClr val="FFFFFF"/>
                </a:solidFill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48161" name="TextBox 34"/>
            <p:cNvSpPr txBox="1">
              <a:spLocks noChangeArrowheads="1"/>
            </p:cNvSpPr>
            <p:nvPr/>
          </p:nvSpPr>
          <p:spPr bwMode="auto">
            <a:xfrm>
              <a:off x="2241" y="2064"/>
              <a:ext cx="72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1600" dirty="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Measured Services</a:t>
              </a:r>
            </a:p>
          </p:txBody>
        </p:sp>
        <p:sp>
          <p:nvSpPr>
            <p:cNvPr id="48162" name="TextBox 35"/>
            <p:cNvSpPr txBox="1">
              <a:spLocks noChangeArrowheads="1"/>
            </p:cNvSpPr>
            <p:nvPr/>
          </p:nvSpPr>
          <p:spPr bwMode="auto">
            <a:xfrm>
              <a:off x="960" y="2064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FFFFFF"/>
                </a:buClr>
                <a:buFont typeface="Arial" pitchFamily="34" charset="0"/>
                <a:buNone/>
              </a:pPr>
              <a:r>
                <a:rPr lang="en-US" sz="160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rPr>
                <a:t>Rapid Elasticity</a:t>
              </a:r>
            </a:p>
          </p:txBody>
        </p:sp>
        <p:grpSp>
          <p:nvGrpSpPr>
            <p:cNvPr id="9" name="Group 75"/>
            <p:cNvGrpSpPr>
              <a:grpSpLocks/>
            </p:cNvGrpSpPr>
            <p:nvPr/>
          </p:nvGrpSpPr>
          <p:grpSpPr bwMode="auto">
            <a:xfrm>
              <a:off x="2335" y="1440"/>
              <a:ext cx="960" cy="428"/>
              <a:chOff x="2335" y="1440"/>
              <a:chExt cx="960" cy="428"/>
            </a:xfrm>
          </p:grpSpPr>
          <p:sp>
            <p:nvSpPr>
              <p:cNvPr id="35892" name="Rounded Rectangle 22"/>
              <p:cNvSpPr>
                <a:spLocks noChangeArrowheads="1"/>
              </p:cNvSpPr>
              <p:nvPr/>
            </p:nvSpPr>
            <p:spPr bwMode="auto">
              <a:xfrm>
                <a:off x="2335" y="1440"/>
                <a:ext cx="960" cy="428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4C9023"/>
                  </a:gs>
                  <a:gs pos="80000">
                    <a:srgbClr val="65BD31"/>
                  </a:gs>
                  <a:gs pos="100000">
                    <a:srgbClr val="65C12F"/>
                  </a:gs>
                </a:gsLst>
                <a:lin ang="16200000"/>
              </a:gradFill>
              <a:ln w="9525">
                <a:solidFill>
                  <a:srgbClr val="6AB240"/>
                </a:solidFill>
                <a:round/>
                <a:headEnd/>
                <a:tailEnd/>
              </a:ln>
              <a:effectLst>
                <a:outerShdw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buClr>
                    <a:srgbClr val="FFFFFF"/>
                  </a:buClr>
                  <a:buFont typeface="Arial" pitchFamily="34" charset="0"/>
                  <a:buNone/>
                </a:pPr>
                <a:endParaRPr lang="en-US" sz="140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48181" name="TextBox 26"/>
              <p:cNvSpPr txBox="1">
                <a:spLocks noChangeArrowheads="1"/>
              </p:cNvSpPr>
              <p:nvPr/>
            </p:nvSpPr>
            <p:spPr bwMode="auto">
              <a:xfrm>
                <a:off x="2623" y="1456"/>
                <a:ext cx="663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FFFFFF"/>
                  </a:buClr>
                  <a:buFont typeface="Arial" pitchFamily="34" charset="0"/>
                  <a:buNone/>
                </a:pPr>
                <a:r>
                  <a:rPr lang="en-US" sz="1600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Resource</a:t>
                </a:r>
                <a:br>
                  <a:rPr lang="en-US" sz="1600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</a:br>
                <a:r>
                  <a:rPr lang="en-US" sz="1600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Pooling</a:t>
                </a:r>
              </a:p>
            </p:txBody>
          </p:sp>
          <p:sp>
            <p:nvSpPr>
              <p:cNvPr id="35894" name="Frame 40"/>
              <p:cNvSpPr>
                <a:spLocks noChangeArrowheads="1"/>
              </p:cNvSpPr>
              <p:nvPr/>
            </p:nvSpPr>
            <p:spPr bwMode="auto">
              <a:xfrm rot="2645359">
                <a:off x="2421" y="1564"/>
                <a:ext cx="170" cy="178"/>
              </a:xfrm>
              <a:custGeom>
                <a:avLst/>
                <a:gdLst>
                  <a:gd name="T0" fmla="*/ 0 w 388552"/>
                  <a:gd name="T1" fmla="*/ 0 h 405905"/>
                  <a:gd name="T2" fmla="*/ 228894 w 388552"/>
                  <a:gd name="T3" fmla="*/ 48937 h 405905"/>
                  <a:gd name="T4" fmla="*/ 270269 w 388552"/>
                  <a:gd name="T5" fmla="*/ 282339 h 405905"/>
                  <a:gd name="T6" fmla="*/ 37078 w 388552"/>
                  <a:gd name="T7" fmla="*/ 241431 h 405905"/>
                  <a:gd name="T8" fmla="*/ 0 w 388552"/>
                  <a:gd name="T9" fmla="*/ 0 h 405905"/>
                  <a:gd name="T10" fmla="*/ 33784 w 388552"/>
                  <a:gd name="T11" fmla="*/ 33784 h 405905"/>
                  <a:gd name="T12" fmla="*/ 63446 w 388552"/>
                  <a:gd name="T13" fmla="*/ 215828 h 405905"/>
                  <a:gd name="T14" fmla="*/ 236485 w 388552"/>
                  <a:gd name="T15" fmla="*/ 248555 h 405905"/>
                  <a:gd name="T16" fmla="*/ 203856 w 388552"/>
                  <a:gd name="T17" fmla="*/ 69783 h 405905"/>
                  <a:gd name="T18" fmla="*/ 33784 w 388552"/>
                  <a:gd name="T19" fmla="*/ 33784 h 40590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88552"/>
                  <a:gd name="T31" fmla="*/ 0 h 405905"/>
                  <a:gd name="T32" fmla="*/ 388552 w 388552"/>
                  <a:gd name="T33" fmla="*/ 405905 h 40590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88552" h="405905">
                    <a:moveTo>
                      <a:pt x="0" y="0"/>
                    </a:moveTo>
                    <a:lnTo>
                      <a:pt x="329069" y="70355"/>
                    </a:lnTo>
                    <a:lnTo>
                      <a:pt x="388552" y="405905"/>
                    </a:lnTo>
                    <a:lnTo>
                      <a:pt x="53305" y="347093"/>
                    </a:lnTo>
                    <a:lnTo>
                      <a:pt x="0" y="0"/>
                    </a:lnTo>
                    <a:close/>
                    <a:moveTo>
                      <a:pt x="48569" y="48569"/>
                    </a:moveTo>
                    <a:lnTo>
                      <a:pt x="91213" y="310286"/>
                    </a:lnTo>
                    <a:lnTo>
                      <a:pt x="339983" y="357336"/>
                    </a:lnTo>
                    <a:lnTo>
                      <a:pt x="293073" y="100324"/>
                    </a:lnTo>
                    <a:lnTo>
                      <a:pt x="48569" y="48569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  <a:effectLst>
                <a:outerShdw dist="50800" dir="5400000" algn="ctr" rotWithShape="0">
                  <a:srgbClr val="000000">
                    <a:alpha val="26999"/>
                  </a:srgbClr>
                </a:outerShdw>
              </a:effectLst>
            </p:spPr>
            <p:txBody>
              <a:bodyPr/>
              <a:lstStyle/>
              <a:p>
                <a:pPr>
                  <a:buClr>
                    <a:srgbClr val="FFFFFF"/>
                  </a:buClr>
                  <a:buFont typeface="Arial" pitchFamily="34" charset="0"/>
                  <a:buNone/>
                </a:pPr>
                <a:endParaRPr lang="en-US">
                  <a:solidFill>
                    <a:srgbClr val="FFFFFF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</p:grpSp>
        <p:sp>
          <p:nvSpPr>
            <p:cNvPr id="35876" name="TextBox 42"/>
            <p:cNvSpPr txBox="1">
              <a:spLocks noChangeArrowheads="1"/>
            </p:cNvSpPr>
            <p:nvPr/>
          </p:nvSpPr>
          <p:spPr bwMode="auto">
            <a:xfrm>
              <a:off x="655" y="2064"/>
              <a:ext cx="3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>
                <a:buClr>
                  <a:srgbClr val="FFFFFF"/>
                </a:buClr>
                <a:buFont typeface="ＭＳ ゴシック" pitchFamily="49" charset="-128"/>
                <a:buNone/>
              </a:pPr>
              <a:r>
                <a:rPr lang="en-US" sz="2800">
                  <a:solidFill>
                    <a:srgbClr val="FFFFFF"/>
                  </a:solidFill>
                  <a:latin typeface="ＭＳ ゴシック" pitchFamily="49" charset="-128"/>
                  <a:ea typeface="ＭＳ ゴシック" pitchFamily="49" charset="-128"/>
                  <a:sym typeface="Arial" pitchFamily="34" charset="0"/>
                </a:rPr>
                <a:t>∞</a:t>
              </a:r>
            </a:p>
          </p:txBody>
        </p:sp>
        <p:grpSp>
          <p:nvGrpSpPr>
            <p:cNvPr id="10" name="Group 64"/>
            <p:cNvGrpSpPr>
              <a:grpSpLocks/>
            </p:cNvGrpSpPr>
            <p:nvPr/>
          </p:nvGrpSpPr>
          <p:grpSpPr bwMode="auto">
            <a:xfrm>
              <a:off x="1949" y="2139"/>
              <a:ext cx="248" cy="166"/>
              <a:chOff x="1949" y="2139"/>
              <a:chExt cx="248" cy="166"/>
            </a:xfrm>
          </p:grpSpPr>
          <p:cxnSp>
            <p:nvCxnSpPr>
              <p:cNvPr id="35886" name="Straight Connector 45"/>
              <p:cNvCxnSpPr>
                <a:cxnSpLocks noChangeShapeType="1"/>
              </p:cNvCxnSpPr>
              <p:nvPr/>
            </p:nvCxnSpPr>
            <p:spPr bwMode="auto">
              <a:xfrm flipH="1">
                <a:off x="2051" y="2184"/>
                <a:ext cx="62" cy="121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35887" name="Straight Connector 47"/>
              <p:cNvCxnSpPr>
                <a:cxnSpLocks noChangeShapeType="1"/>
              </p:cNvCxnSpPr>
              <p:nvPr/>
            </p:nvCxnSpPr>
            <p:spPr bwMode="auto">
              <a:xfrm>
                <a:off x="2070" y="2139"/>
                <a:ext cx="0" cy="51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35888" name="Straight Connector 49"/>
              <p:cNvCxnSpPr>
                <a:cxnSpLocks noChangeShapeType="1"/>
              </p:cNvCxnSpPr>
              <p:nvPr/>
            </p:nvCxnSpPr>
            <p:spPr bwMode="auto">
              <a:xfrm>
                <a:off x="1985" y="2196"/>
                <a:ext cx="39" cy="32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35889" name="Straight Connector 55"/>
              <p:cNvCxnSpPr>
                <a:cxnSpLocks noChangeShapeType="1"/>
              </p:cNvCxnSpPr>
              <p:nvPr/>
            </p:nvCxnSpPr>
            <p:spPr bwMode="auto">
              <a:xfrm flipH="1">
                <a:off x="2127" y="2201"/>
                <a:ext cx="40" cy="41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35890" name="Straight Connector 59"/>
              <p:cNvCxnSpPr>
                <a:cxnSpLocks noChangeShapeType="1"/>
              </p:cNvCxnSpPr>
              <p:nvPr/>
            </p:nvCxnSpPr>
            <p:spPr bwMode="auto">
              <a:xfrm flipH="1" flipV="1">
                <a:off x="2143" y="2300"/>
                <a:ext cx="54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  <p:cxnSp>
            <p:nvCxnSpPr>
              <p:cNvPr id="35891" name="Straight Connector 62"/>
              <p:cNvCxnSpPr>
                <a:cxnSpLocks noChangeShapeType="1"/>
              </p:cNvCxnSpPr>
              <p:nvPr/>
            </p:nvCxnSpPr>
            <p:spPr bwMode="auto">
              <a:xfrm flipH="1" flipV="1">
                <a:off x="1949" y="2292"/>
                <a:ext cx="54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/>
                <a:tailEnd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</p:spPr>
          </p:cxnSp>
        </p:grpSp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288" y="1440"/>
              <a:ext cx="960" cy="428"/>
              <a:chOff x="288" y="1440"/>
              <a:chExt cx="960" cy="428"/>
            </a:xfrm>
          </p:grpSpPr>
          <p:sp>
            <p:nvSpPr>
              <p:cNvPr id="35883" name="Rounded Rectangle 20"/>
              <p:cNvSpPr>
                <a:spLocks noChangeArrowheads="1"/>
              </p:cNvSpPr>
              <p:nvPr/>
            </p:nvSpPr>
            <p:spPr bwMode="auto">
              <a:xfrm>
                <a:off x="288" y="1440"/>
                <a:ext cx="912" cy="428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4C9023"/>
                  </a:gs>
                  <a:gs pos="80000">
                    <a:srgbClr val="65BD31"/>
                  </a:gs>
                  <a:gs pos="100000">
                    <a:srgbClr val="65C12F"/>
                  </a:gs>
                </a:gsLst>
                <a:lin ang="16200000"/>
              </a:gradFill>
              <a:ln w="9525">
                <a:solidFill>
                  <a:srgbClr val="6AB240"/>
                </a:solidFill>
                <a:round/>
                <a:headEnd/>
                <a:tailEnd/>
              </a:ln>
              <a:effectLst>
                <a:outerShdw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buClr>
                    <a:srgbClr val="FFFFFF"/>
                  </a:buClr>
                  <a:buFont typeface="Arial" pitchFamily="34" charset="0"/>
                  <a:buNone/>
                </a:pPr>
                <a:endParaRPr lang="en-US" sz="140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48172" name="TextBox 33"/>
              <p:cNvSpPr txBox="1">
                <a:spLocks noChangeArrowheads="1"/>
              </p:cNvSpPr>
              <p:nvPr/>
            </p:nvSpPr>
            <p:spPr bwMode="auto">
              <a:xfrm>
                <a:off x="624" y="1456"/>
                <a:ext cx="6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Clr>
                    <a:srgbClr val="FFFFFF"/>
                  </a:buClr>
                  <a:buFont typeface="Arial" pitchFamily="34" charset="0"/>
                  <a:buNone/>
                </a:pPr>
                <a:r>
                  <a:rPr lang="en-US" sz="1600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Self Service</a:t>
                </a:r>
              </a:p>
            </p:txBody>
          </p:sp>
          <p:sp>
            <p:nvSpPr>
              <p:cNvPr id="35885" name="Rectangle 65"/>
              <p:cNvSpPr>
                <a:spLocks noChangeArrowheads="1"/>
              </p:cNvSpPr>
              <p:nvPr/>
            </p:nvSpPr>
            <p:spPr bwMode="auto">
              <a:xfrm>
                <a:off x="308" y="145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buClr>
                    <a:srgbClr val="FFFFFF"/>
                  </a:buClr>
                  <a:buFont typeface="Webdings" pitchFamily="18" charset="2"/>
                  <a:buNone/>
                </a:pPr>
                <a:r>
                  <a:rPr lang="en-US" sz="2800">
                    <a:solidFill>
                      <a:srgbClr val="FFFFFF"/>
                    </a:solidFill>
                    <a:latin typeface="Webdings" pitchFamily="18" charset="2"/>
                    <a:ea typeface="Webdings" pitchFamily="18" charset="2"/>
                    <a:cs typeface="Webdings" pitchFamily="18" charset="2"/>
                    <a:sym typeface="Webdings" pitchFamily="18" charset="2"/>
                  </a:rPr>
                  <a:t></a:t>
                </a:r>
              </a:p>
            </p:txBody>
          </p:sp>
        </p:grpSp>
        <p:grpSp>
          <p:nvGrpSpPr>
            <p:cNvPr id="12" name="Group 74"/>
            <p:cNvGrpSpPr>
              <a:grpSpLocks/>
            </p:cNvGrpSpPr>
            <p:nvPr/>
          </p:nvGrpSpPr>
          <p:grpSpPr bwMode="auto">
            <a:xfrm>
              <a:off x="1344" y="1440"/>
              <a:ext cx="869" cy="428"/>
              <a:chOff x="1344" y="1440"/>
              <a:chExt cx="869" cy="428"/>
            </a:xfrm>
          </p:grpSpPr>
          <p:sp>
            <p:nvSpPr>
              <p:cNvPr id="35880" name="Rounded Rectangle 21"/>
              <p:cNvSpPr>
                <a:spLocks noChangeArrowheads="1"/>
              </p:cNvSpPr>
              <p:nvPr/>
            </p:nvSpPr>
            <p:spPr bwMode="auto">
              <a:xfrm>
                <a:off x="1344" y="1440"/>
                <a:ext cx="864" cy="428"/>
              </a:xfrm>
              <a:prstGeom prst="roundRect">
                <a:avLst>
                  <a:gd name="adj" fmla="val 0"/>
                </a:avLst>
              </a:prstGeom>
              <a:gradFill rotWithShape="0">
                <a:gsLst>
                  <a:gs pos="0">
                    <a:srgbClr val="4C9023"/>
                  </a:gs>
                  <a:gs pos="80000">
                    <a:srgbClr val="65BD31"/>
                  </a:gs>
                  <a:gs pos="100000">
                    <a:srgbClr val="65C12F"/>
                  </a:gs>
                </a:gsLst>
                <a:lin ang="16200000"/>
              </a:gradFill>
              <a:ln w="9525">
                <a:solidFill>
                  <a:srgbClr val="6AB240"/>
                </a:solidFill>
                <a:round/>
                <a:headEnd/>
                <a:tailEnd/>
              </a:ln>
              <a:effectLst>
                <a:outerShdw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buClr>
                    <a:srgbClr val="FFFFFF"/>
                  </a:buClr>
                  <a:buFont typeface="Arial" pitchFamily="34" charset="0"/>
                  <a:buNone/>
                </a:pPr>
                <a:endParaRPr lang="en-US" sz="140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48169" name="TextBox 32"/>
              <p:cNvSpPr txBox="1">
                <a:spLocks noChangeArrowheads="1"/>
              </p:cNvSpPr>
              <p:nvPr/>
            </p:nvSpPr>
            <p:spPr bwMode="auto">
              <a:xfrm>
                <a:off x="1680" y="1456"/>
                <a:ext cx="528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FFFFFF"/>
                  </a:buClr>
                  <a:buFont typeface="Arial" pitchFamily="34" charset="0"/>
                  <a:buNone/>
                </a:pPr>
                <a:r>
                  <a:rPr lang="en-US" sz="1600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Broad </a:t>
                </a:r>
                <a:br>
                  <a:rPr lang="en-US" sz="1600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</a:br>
                <a:r>
                  <a:rPr lang="en-US" sz="1600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Access</a:t>
                </a:r>
              </a:p>
            </p:txBody>
          </p:sp>
          <p:pic>
            <p:nvPicPr>
              <p:cNvPr id="48170" name="Group 71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402" y="1501"/>
                <a:ext cx="26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3" name="Group 101"/>
          <p:cNvGrpSpPr>
            <a:grpSpLocks/>
          </p:cNvGrpSpPr>
          <p:nvPr/>
        </p:nvGrpSpPr>
        <p:grpSpPr bwMode="auto">
          <a:xfrm>
            <a:off x="5519738" y="1290638"/>
            <a:ext cx="3395662" cy="2976562"/>
            <a:chOff x="3477" y="813"/>
            <a:chExt cx="2139" cy="1875"/>
          </a:xfrm>
        </p:grpSpPr>
        <p:sp>
          <p:nvSpPr>
            <p:cNvPr id="35846" name="Rounded Rectangle 36"/>
            <p:cNvSpPr>
              <a:spLocks noChangeArrowheads="1"/>
            </p:cNvSpPr>
            <p:nvPr/>
          </p:nvSpPr>
          <p:spPr bwMode="auto">
            <a:xfrm>
              <a:off x="3477" y="816"/>
              <a:ext cx="2139" cy="1872"/>
            </a:xfrm>
            <a:prstGeom prst="roundRect">
              <a:avLst>
                <a:gd name="adj" fmla="val 8384"/>
              </a:avLst>
            </a:prstGeom>
            <a:solidFill>
              <a:srgbClr val="004B6B"/>
            </a:solidFill>
            <a:ln w="25400">
              <a:noFill/>
              <a:round/>
              <a:headEnd/>
              <a:tailEnd/>
            </a:ln>
            <a:effectLst>
              <a:outerShdw dist="50800" dir="5400000" algn="ctr" rotWithShape="0">
                <a:srgbClr val="000000">
                  <a:alpha val="26999"/>
                </a:srgbClr>
              </a:outerShdw>
            </a:effectLst>
          </p:spPr>
          <p:txBody>
            <a:bodyPr anchor="ctr"/>
            <a:lstStyle/>
            <a:p>
              <a:pPr algn="ctr">
                <a:buClr>
                  <a:srgbClr val="FFFFFF"/>
                </a:buClr>
                <a:buFont typeface="Arial" pitchFamily="34" charset="0"/>
                <a:buNone/>
              </a:pPr>
              <a:endParaRPr lang="en-US">
                <a:solidFill>
                  <a:srgbClr val="FFFFFF"/>
                </a:solidFill>
                <a:cs typeface="Arial" pitchFamily="34" charset="0"/>
                <a:sym typeface="Arial" pitchFamily="34" charset="0"/>
              </a:endParaRPr>
            </a:p>
          </p:txBody>
        </p:sp>
        <p:sp>
          <p:nvSpPr>
            <p:cNvPr id="48135" name="TextBox 25"/>
            <p:cNvSpPr txBox="1">
              <a:spLocks noChangeArrowheads="1"/>
            </p:cNvSpPr>
            <p:nvPr/>
          </p:nvSpPr>
          <p:spPr bwMode="auto">
            <a:xfrm>
              <a:off x="3847" y="813"/>
              <a:ext cx="151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FFFFFF"/>
                </a:buClr>
                <a:buFont typeface="Calibri" pitchFamily="34" charset="0"/>
                <a:buNone/>
              </a:pPr>
              <a:r>
                <a:rPr lang="en-US" sz="2400" b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Arial" pitchFamily="34" charset="0"/>
                </a:rPr>
                <a:t>How? </a:t>
              </a:r>
              <a:r>
                <a:rPr lang="en-US" sz="160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Arial" pitchFamily="34" charset="0"/>
                </a:rPr>
                <a:t>Service Models</a:t>
              </a:r>
            </a:p>
          </p:txBody>
        </p:sp>
        <p:sp>
          <p:nvSpPr>
            <p:cNvPr id="35848" name="Rounded Rectangle 16"/>
            <p:cNvSpPr>
              <a:spLocks noChangeArrowheads="1"/>
            </p:cNvSpPr>
            <p:nvPr/>
          </p:nvSpPr>
          <p:spPr bwMode="auto">
            <a:xfrm>
              <a:off x="3713" y="2256"/>
              <a:ext cx="1665" cy="336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0077B6"/>
                </a:gs>
                <a:gs pos="80000">
                  <a:srgbClr val="009EEE"/>
                </a:gs>
                <a:gs pos="100000">
                  <a:srgbClr val="00A0F5"/>
                </a:gs>
              </a:gsLst>
              <a:lin ang="16200000"/>
            </a:gradFill>
            <a:ln w="9525">
              <a:solidFill>
                <a:srgbClr val="0095D6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r">
                <a:buClr>
                  <a:srgbClr val="FFFFFF"/>
                </a:buClr>
                <a:buFont typeface="Arial" pitchFamily="34" charset="0"/>
                <a:buNone/>
              </a:pPr>
              <a:endParaRPr lang="en-US" sz="1200" b="1">
                <a:solidFill>
                  <a:srgbClr val="FFFFFF"/>
                </a:solidFill>
                <a:ea typeface="ヒラギノ角ゴ Pro W3"/>
                <a:cs typeface="ヒラギノ角ゴ Pro W3"/>
                <a:sym typeface="Arial" pitchFamily="34" charset="0"/>
              </a:endParaRPr>
            </a:p>
          </p:txBody>
        </p:sp>
        <p:sp>
          <p:nvSpPr>
            <p:cNvPr id="35849" name="Rounded Rectangle 17"/>
            <p:cNvSpPr>
              <a:spLocks noChangeArrowheads="1"/>
            </p:cNvSpPr>
            <p:nvPr/>
          </p:nvSpPr>
          <p:spPr bwMode="auto">
            <a:xfrm>
              <a:off x="3714" y="1752"/>
              <a:ext cx="1672" cy="421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0077B6"/>
                </a:gs>
                <a:gs pos="80000">
                  <a:srgbClr val="009EEE"/>
                </a:gs>
                <a:gs pos="100000">
                  <a:srgbClr val="00A0F5"/>
                </a:gs>
              </a:gsLst>
              <a:lin ang="16200000"/>
            </a:gradFill>
            <a:ln w="9525">
              <a:solidFill>
                <a:srgbClr val="0095D6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r">
                <a:buClr>
                  <a:srgbClr val="FFFFFF"/>
                </a:buClr>
                <a:buFont typeface="Arial" pitchFamily="34" charset="0"/>
                <a:buNone/>
              </a:pPr>
              <a:endParaRPr lang="en-US" sz="1200" b="1">
                <a:solidFill>
                  <a:srgbClr val="FFFFFF"/>
                </a:solidFill>
                <a:ea typeface="ヒラギノ角ゴ Pro W3"/>
                <a:cs typeface="ヒラギノ角ゴ Pro W3"/>
                <a:sym typeface="Arial" pitchFamily="34" charset="0"/>
              </a:endParaRPr>
            </a:p>
          </p:txBody>
        </p:sp>
        <p:sp>
          <p:nvSpPr>
            <p:cNvPr id="35850" name="Rounded Rectangle 18"/>
            <p:cNvSpPr>
              <a:spLocks noChangeArrowheads="1"/>
            </p:cNvSpPr>
            <p:nvPr/>
          </p:nvSpPr>
          <p:spPr bwMode="auto">
            <a:xfrm>
              <a:off x="3714" y="1204"/>
              <a:ext cx="1672" cy="442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0077B6"/>
                </a:gs>
                <a:gs pos="80000">
                  <a:srgbClr val="009EEE"/>
                </a:gs>
                <a:gs pos="100000">
                  <a:srgbClr val="00A0F5"/>
                </a:gs>
              </a:gsLst>
              <a:lin ang="16200000"/>
            </a:gradFill>
            <a:ln w="9525">
              <a:solidFill>
                <a:srgbClr val="0095D6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r">
                <a:buClr>
                  <a:srgbClr val="FFFFFF"/>
                </a:buClr>
                <a:buFont typeface="Arial" pitchFamily="34" charset="0"/>
                <a:buNone/>
              </a:pPr>
              <a:endParaRPr lang="en-US" sz="1200" b="1">
                <a:solidFill>
                  <a:srgbClr val="FFFFFF"/>
                </a:solidFill>
                <a:ea typeface="ヒラギノ角ゴ Pro W3"/>
                <a:cs typeface="ヒラギノ角ゴ Pro W3"/>
                <a:sym typeface="Arial" pitchFamily="34" charset="0"/>
              </a:endParaRPr>
            </a:p>
          </p:txBody>
        </p:sp>
        <p:grpSp>
          <p:nvGrpSpPr>
            <p:cNvPr id="14" name="Group 78"/>
            <p:cNvGrpSpPr>
              <a:grpSpLocks/>
            </p:cNvGrpSpPr>
            <p:nvPr/>
          </p:nvGrpSpPr>
          <p:grpSpPr bwMode="auto">
            <a:xfrm>
              <a:off x="3824" y="1281"/>
              <a:ext cx="290" cy="174"/>
              <a:chOff x="3824" y="1281"/>
              <a:chExt cx="290" cy="174"/>
            </a:xfrm>
          </p:grpSpPr>
          <p:sp>
            <p:nvSpPr>
              <p:cNvPr id="35867" name="Rounded Rectangle 77"/>
              <p:cNvSpPr>
                <a:spLocks noChangeArrowheads="1"/>
              </p:cNvSpPr>
              <p:nvPr/>
            </p:nvSpPr>
            <p:spPr bwMode="auto">
              <a:xfrm>
                <a:off x="3824" y="1294"/>
                <a:ext cx="290" cy="150"/>
              </a:xfrm>
              <a:prstGeom prst="roundRect">
                <a:avLst>
                  <a:gd name="adj" fmla="val 16667"/>
                </a:avLst>
              </a:prstGeom>
              <a:solidFill>
                <a:srgbClr val="0096D6"/>
              </a:solidFill>
              <a:ln w="25400">
                <a:noFill/>
                <a:round/>
                <a:headEnd/>
                <a:tailEnd/>
              </a:ln>
              <a:effectLst>
                <a:outerShdw dist="50800" dir="5400000" algn="ctr" rotWithShape="0">
                  <a:srgbClr val="000000">
                    <a:alpha val="26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buClr>
                    <a:srgbClr val="FFFFFF"/>
                  </a:buClr>
                  <a:buFont typeface="Arial" pitchFamily="34" charset="0"/>
                  <a:buNone/>
                </a:pPr>
                <a:endParaRPr lang="en-US">
                  <a:solidFill>
                    <a:srgbClr val="FFFFFF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48156" name="TextBox 76"/>
              <p:cNvSpPr txBox="1">
                <a:spLocks noChangeArrowheads="1"/>
              </p:cNvSpPr>
              <p:nvPr/>
            </p:nvSpPr>
            <p:spPr bwMode="auto">
              <a:xfrm>
                <a:off x="3839" y="1281"/>
                <a:ext cx="259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FFFFFF"/>
                  </a:buClr>
                  <a:buFont typeface="Arial" pitchFamily="34" charset="0"/>
                  <a:buNone/>
                </a:pPr>
                <a:r>
                  <a:rPr lang="en-US" sz="1200" b="1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VM</a:t>
                </a:r>
              </a:p>
            </p:txBody>
          </p:sp>
        </p:grpSp>
        <p:grpSp>
          <p:nvGrpSpPr>
            <p:cNvPr id="15" name="Group 85"/>
            <p:cNvGrpSpPr>
              <a:grpSpLocks/>
            </p:cNvGrpSpPr>
            <p:nvPr/>
          </p:nvGrpSpPr>
          <p:grpSpPr bwMode="auto">
            <a:xfrm>
              <a:off x="3806" y="1786"/>
              <a:ext cx="290" cy="174"/>
              <a:chOff x="3806" y="1786"/>
              <a:chExt cx="290" cy="174"/>
            </a:xfrm>
          </p:grpSpPr>
          <p:sp>
            <p:nvSpPr>
              <p:cNvPr id="35865" name="Rounded Rectangle 86"/>
              <p:cNvSpPr>
                <a:spLocks noChangeArrowheads="1"/>
              </p:cNvSpPr>
              <p:nvPr/>
            </p:nvSpPr>
            <p:spPr bwMode="auto">
              <a:xfrm>
                <a:off x="3806" y="1799"/>
                <a:ext cx="290" cy="150"/>
              </a:xfrm>
              <a:prstGeom prst="roundRect">
                <a:avLst>
                  <a:gd name="adj" fmla="val 16667"/>
                </a:avLst>
              </a:prstGeom>
              <a:solidFill>
                <a:srgbClr val="0096D6"/>
              </a:solidFill>
              <a:ln w="25400">
                <a:noFill/>
                <a:round/>
                <a:headEnd/>
                <a:tailEnd/>
              </a:ln>
              <a:effectLst>
                <a:outerShdw dist="50800" dir="5400000" algn="ctr" rotWithShape="0">
                  <a:srgbClr val="000000">
                    <a:alpha val="26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buClr>
                    <a:srgbClr val="FFFFFF"/>
                  </a:buClr>
                  <a:buFont typeface="Arial" pitchFamily="34" charset="0"/>
                  <a:buNone/>
                </a:pPr>
                <a:endParaRPr lang="en-US">
                  <a:solidFill>
                    <a:srgbClr val="FFFFFF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48154" name="TextBox 87"/>
              <p:cNvSpPr txBox="1">
                <a:spLocks noChangeArrowheads="1"/>
              </p:cNvSpPr>
              <p:nvPr/>
            </p:nvSpPr>
            <p:spPr bwMode="auto">
              <a:xfrm>
                <a:off x="3821" y="1786"/>
                <a:ext cx="259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FFFFFF"/>
                  </a:buClr>
                  <a:buFont typeface="Arial" pitchFamily="34" charset="0"/>
                  <a:buNone/>
                </a:pPr>
                <a:r>
                  <a:rPr lang="en-US" sz="1200" b="1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VM</a:t>
                </a:r>
              </a:p>
            </p:txBody>
          </p:sp>
        </p:grpSp>
        <p:grpSp>
          <p:nvGrpSpPr>
            <p:cNvPr id="16" name="Group 88"/>
            <p:cNvGrpSpPr>
              <a:grpSpLocks/>
            </p:cNvGrpSpPr>
            <p:nvPr/>
          </p:nvGrpSpPr>
          <p:grpSpPr bwMode="auto">
            <a:xfrm>
              <a:off x="4165" y="1784"/>
              <a:ext cx="290" cy="174"/>
              <a:chOff x="4165" y="1784"/>
              <a:chExt cx="290" cy="174"/>
            </a:xfrm>
          </p:grpSpPr>
          <p:sp>
            <p:nvSpPr>
              <p:cNvPr id="35863" name="Rounded Rectangle 89"/>
              <p:cNvSpPr>
                <a:spLocks noChangeArrowheads="1"/>
              </p:cNvSpPr>
              <p:nvPr/>
            </p:nvSpPr>
            <p:spPr bwMode="auto">
              <a:xfrm>
                <a:off x="4165" y="1797"/>
                <a:ext cx="290" cy="150"/>
              </a:xfrm>
              <a:prstGeom prst="roundRect">
                <a:avLst>
                  <a:gd name="adj" fmla="val 16667"/>
                </a:avLst>
              </a:prstGeom>
              <a:solidFill>
                <a:srgbClr val="0096D6"/>
              </a:solidFill>
              <a:ln w="25400">
                <a:noFill/>
                <a:round/>
                <a:headEnd/>
                <a:tailEnd/>
              </a:ln>
              <a:effectLst>
                <a:outerShdw dist="50800" dir="5400000" algn="ctr" rotWithShape="0">
                  <a:srgbClr val="000000">
                    <a:alpha val="26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buClr>
                    <a:srgbClr val="FFFFFF"/>
                  </a:buClr>
                  <a:buFont typeface="Arial" pitchFamily="34" charset="0"/>
                  <a:buNone/>
                </a:pPr>
                <a:endParaRPr lang="en-US">
                  <a:solidFill>
                    <a:srgbClr val="FFFFFF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48152" name="TextBox 90"/>
              <p:cNvSpPr txBox="1">
                <a:spLocks noChangeArrowheads="1"/>
              </p:cNvSpPr>
              <p:nvPr/>
            </p:nvSpPr>
            <p:spPr bwMode="auto">
              <a:xfrm>
                <a:off x="4180" y="1784"/>
                <a:ext cx="25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Clr>
                    <a:srgbClr val="FFFFFF"/>
                  </a:buClr>
                  <a:buFont typeface="Arial" pitchFamily="34" charset="0"/>
                  <a:buNone/>
                </a:pPr>
                <a:r>
                  <a:rPr lang="en-US" sz="1200" b="1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OS</a:t>
                </a:r>
              </a:p>
            </p:txBody>
          </p:sp>
        </p:grpSp>
        <p:grpSp>
          <p:nvGrpSpPr>
            <p:cNvPr id="17" name="Group 91"/>
            <p:cNvGrpSpPr>
              <a:grpSpLocks/>
            </p:cNvGrpSpPr>
            <p:nvPr/>
          </p:nvGrpSpPr>
          <p:grpSpPr bwMode="auto">
            <a:xfrm>
              <a:off x="3785" y="1971"/>
              <a:ext cx="705" cy="165"/>
              <a:chOff x="3785" y="1971"/>
              <a:chExt cx="705" cy="165"/>
            </a:xfrm>
          </p:grpSpPr>
          <p:sp>
            <p:nvSpPr>
              <p:cNvPr id="35861" name="Rounded Rectangle 92"/>
              <p:cNvSpPr>
                <a:spLocks noChangeArrowheads="1"/>
              </p:cNvSpPr>
              <p:nvPr/>
            </p:nvSpPr>
            <p:spPr bwMode="auto">
              <a:xfrm>
                <a:off x="3803" y="1985"/>
                <a:ext cx="663" cy="136"/>
              </a:xfrm>
              <a:prstGeom prst="roundRect">
                <a:avLst>
                  <a:gd name="adj" fmla="val 16667"/>
                </a:avLst>
              </a:prstGeom>
              <a:solidFill>
                <a:srgbClr val="0096D6"/>
              </a:solidFill>
              <a:ln w="25400">
                <a:noFill/>
                <a:round/>
                <a:headEnd/>
                <a:tailEnd/>
              </a:ln>
              <a:effectLst>
                <a:outerShdw dist="50800" dir="5400000" algn="ctr" rotWithShape="0">
                  <a:srgbClr val="000000">
                    <a:alpha val="26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buClr>
                    <a:srgbClr val="FFFFFF"/>
                  </a:buClr>
                  <a:buFont typeface="Arial" pitchFamily="34" charset="0"/>
                  <a:buNone/>
                </a:pPr>
                <a:endParaRPr lang="en-US" sz="140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48150" name="TextBox 93"/>
              <p:cNvSpPr txBox="1">
                <a:spLocks noChangeArrowheads="1"/>
              </p:cNvSpPr>
              <p:nvPr/>
            </p:nvSpPr>
            <p:spPr bwMode="auto">
              <a:xfrm>
                <a:off x="3785" y="1971"/>
                <a:ext cx="705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Clr>
                    <a:srgbClr val="FFFFFF"/>
                  </a:buClr>
                  <a:buFont typeface="Arial" pitchFamily="34" charset="0"/>
                  <a:buNone/>
                </a:pPr>
                <a:r>
                  <a:rPr lang="en-US" sz="1100" b="1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FRAMEWORK</a:t>
                </a:r>
              </a:p>
            </p:txBody>
          </p:sp>
        </p:grpSp>
        <p:grpSp>
          <p:nvGrpSpPr>
            <p:cNvPr id="18" name="Group 94"/>
            <p:cNvGrpSpPr>
              <a:grpSpLocks/>
            </p:cNvGrpSpPr>
            <p:nvPr/>
          </p:nvGrpSpPr>
          <p:grpSpPr bwMode="auto">
            <a:xfrm>
              <a:off x="3789" y="2328"/>
              <a:ext cx="705" cy="165"/>
              <a:chOff x="3789" y="2328"/>
              <a:chExt cx="705" cy="165"/>
            </a:xfrm>
          </p:grpSpPr>
          <p:sp>
            <p:nvSpPr>
              <p:cNvPr id="35859" name="Rounded Rectangle 95"/>
              <p:cNvSpPr>
                <a:spLocks noChangeArrowheads="1"/>
              </p:cNvSpPr>
              <p:nvPr/>
            </p:nvSpPr>
            <p:spPr bwMode="auto">
              <a:xfrm>
                <a:off x="3807" y="2342"/>
                <a:ext cx="663" cy="136"/>
              </a:xfrm>
              <a:prstGeom prst="roundRect">
                <a:avLst>
                  <a:gd name="adj" fmla="val 16667"/>
                </a:avLst>
              </a:prstGeom>
              <a:solidFill>
                <a:srgbClr val="0096D6"/>
              </a:solidFill>
              <a:ln w="25400">
                <a:noFill/>
                <a:round/>
                <a:headEnd/>
                <a:tailEnd/>
              </a:ln>
              <a:effectLst>
                <a:outerShdw dist="50800" dir="5400000" algn="ctr" rotWithShape="0">
                  <a:srgbClr val="000000">
                    <a:alpha val="26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buClr>
                    <a:srgbClr val="FFFFFF"/>
                  </a:buClr>
                  <a:buFont typeface="Arial" pitchFamily="34" charset="0"/>
                  <a:buNone/>
                </a:pPr>
                <a:endParaRPr lang="en-US" sz="1400">
                  <a:solidFill>
                    <a:srgbClr val="FFFFFF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48148" name="TextBox 96"/>
              <p:cNvSpPr txBox="1">
                <a:spLocks noChangeArrowheads="1"/>
              </p:cNvSpPr>
              <p:nvPr/>
            </p:nvSpPr>
            <p:spPr bwMode="auto">
              <a:xfrm>
                <a:off x="3789" y="2328"/>
                <a:ext cx="705" cy="2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Clr>
                    <a:srgbClr val="FFFFFF"/>
                  </a:buClr>
                  <a:buFont typeface="Arial" pitchFamily="34" charset="0"/>
                  <a:buNone/>
                </a:pPr>
                <a:r>
                  <a:rPr lang="en-US" sz="1100" b="1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APPLICATION</a:t>
                </a:r>
              </a:p>
            </p:txBody>
          </p:sp>
        </p:grpSp>
        <p:sp>
          <p:nvSpPr>
            <p:cNvPr id="48144" name="TextBox 97"/>
            <p:cNvSpPr txBox="1">
              <a:spLocks noChangeArrowheads="1"/>
            </p:cNvSpPr>
            <p:nvPr/>
          </p:nvSpPr>
          <p:spPr bwMode="auto">
            <a:xfrm>
              <a:off x="4666" y="1200"/>
              <a:ext cx="61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FFFFFF"/>
                </a:buClr>
                <a:buFont typeface="Calibri" pitchFamily="34" charset="0"/>
                <a:buNone/>
              </a:pPr>
              <a:r>
                <a:rPr lang="en-US" sz="3600" b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Arial" pitchFamily="34" charset="0"/>
                </a:rPr>
                <a:t>IaaS</a:t>
              </a:r>
            </a:p>
          </p:txBody>
        </p:sp>
        <p:sp>
          <p:nvSpPr>
            <p:cNvPr id="48145" name="TextBox 98"/>
            <p:cNvSpPr txBox="1">
              <a:spLocks noChangeArrowheads="1"/>
            </p:cNvSpPr>
            <p:nvPr/>
          </p:nvSpPr>
          <p:spPr bwMode="auto">
            <a:xfrm>
              <a:off x="4602" y="1734"/>
              <a:ext cx="68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FFFFFF"/>
                </a:buClr>
                <a:buFont typeface="Calibri" pitchFamily="34" charset="0"/>
                <a:buNone/>
              </a:pPr>
              <a:r>
                <a:rPr lang="en-US" sz="3600" b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Arial" pitchFamily="34" charset="0"/>
                </a:rPr>
                <a:t>PaaS</a:t>
              </a:r>
            </a:p>
          </p:txBody>
        </p:sp>
        <p:sp>
          <p:nvSpPr>
            <p:cNvPr id="48146" name="TextBox 99"/>
            <p:cNvSpPr txBox="1">
              <a:spLocks noChangeArrowheads="1"/>
            </p:cNvSpPr>
            <p:nvPr/>
          </p:nvSpPr>
          <p:spPr bwMode="auto">
            <a:xfrm>
              <a:off x="4611" y="2197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FFFFFF"/>
                </a:buClr>
                <a:buFont typeface="Calibri" pitchFamily="34" charset="0"/>
                <a:buNone/>
              </a:pPr>
              <a:r>
                <a:rPr lang="en-US" sz="3600" b="1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  <a:sym typeface="Arial" pitchFamily="34" charset="0"/>
                </a:rPr>
                <a:t>SaaS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23528" y="332656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charset="0"/>
                <a:ea typeface="ＭＳ Ｐゴシック" charset="0"/>
                <a:cs typeface="ＭＳ Ｐゴシック" charset="0"/>
              </a:rPr>
              <a:t>什么是云中心？</a:t>
            </a:r>
            <a:endParaRPr lang="en-US" altLang="en-US" sz="4000" dirty="0" smtClean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0175" y="-73025"/>
            <a:ext cx="3979863" cy="536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0179" name="Rectangle 9"/>
          <p:cNvSpPr>
            <a:spLocks noChangeArrowheads="1"/>
          </p:cNvSpPr>
          <p:nvPr/>
        </p:nvSpPr>
        <p:spPr bwMode="auto">
          <a:xfrm>
            <a:off x="784225" y="1752600"/>
            <a:ext cx="2514600" cy="4724400"/>
          </a:xfrm>
          <a:prstGeom prst="rect">
            <a:avLst/>
          </a:prstGeom>
          <a:gradFill rotWithShape="0">
            <a:gsLst>
              <a:gs pos="0">
                <a:srgbClr val="C4EDFF"/>
              </a:gs>
              <a:gs pos="100000">
                <a:srgbClr val="0071A0">
                  <a:alpha val="0"/>
                </a:srgbClr>
              </a:gs>
            </a:gsLst>
            <a:lin ang="5400000"/>
          </a:gra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buClr>
                <a:srgbClr val="FFFFFF"/>
              </a:buClr>
              <a:buFont typeface="Arial" pitchFamily="34" charset="0"/>
              <a:buNone/>
            </a:pPr>
            <a:endParaRPr lang="en-US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50180" name="Rectangle 10"/>
          <p:cNvSpPr>
            <a:spLocks noChangeArrowheads="1"/>
          </p:cNvSpPr>
          <p:nvPr/>
        </p:nvSpPr>
        <p:spPr bwMode="auto">
          <a:xfrm>
            <a:off x="6115050" y="1752600"/>
            <a:ext cx="2514600" cy="4724400"/>
          </a:xfrm>
          <a:prstGeom prst="rect">
            <a:avLst/>
          </a:prstGeom>
          <a:gradFill rotWithShape="0">
            <a:gsLst>
              <a:gs pos="0">
                <a:srgbClr val="C4EDFF"/>
              </a:gs>
              <a:gs pos="100000">
                <a:srgbClr val="0071A0">
                  <a:alpha val="0"/>
                </a:srgbClr>
              </a:gs>
            </a:gsLst>
            <a:lin ang="5400000"/>
          </a:gra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buClr>
                <a:srgbClr val="FFFFFF"/>
              </a:buClr>
              <a:buFont typeface="Arial" pitchFamily="34" charset="0"/>
              <a:buNone/>
            </a:pPr>
            <a:endParaRPr lang="en-US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50181" name="Rectangle 11"/>
          <p:cNvSpPr>
            <a:spLocks noChangeArrowheads="1"/>
          </p:cNvSpPr>
          <p:nvPr/>
        </p:nvSpPr>
        <p:spPr bwMode="auto">
          <a:xfrm>
            <a:off x="3459163" y="1752600"/>
            <a:ext cx="2514600" cy="4724400"/>
          </a:xfrm>
          <a:prstGeom prst="rect">
            <a:avLst/>
          </a:prstGeom>
          <a:gradFill rotWithShape="0">
            <a:gsLst>
              <a:gs pos="0">
                <a:srgbClr val="C4EDFF"/>
              </a:gs>
              <a:gs pos="100000">
                <a:srgbClr val="0071A0">
                  <a:alpha val="0"/>
                </a:srgbClr>
              </a:gs>
            </a:gsLst>
            <a:lin ang="5400000"/>
          </a:gra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buClr>
                <a:srgbClr val="FFFFFF"/>
              </a:buClr>
              <a:buFont typeface="Arial" pitchFamily="34" charset="0"/>
              <a:buNone/>
            </a:pPr>
            <a:endParaRPr lang="en-US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cxnSp>
        <p:nvCxnSpPr>
          <p:cNvPr id="50182" name="Straight Connector 12"/>
          <p:cNvCxnSpPr>
            <a:cxnSpLocks noChangeShapeType="1"/>
          </p:cNvCxnSpPr>
          <p:nvPr/>
        </p:nvCxnSpPr>
        <p:spPr bwMode="auto">
          <a:xfrm>
            <a:off x="36511" y="2133600"/>
            <a:ext cx="9144001" cy="0"/>
          </a:xfrm>
          <a:prstGeom prst="line">
            <a:avLst/>
          </a:prstGeom>
          <a:noFill/>
          <a:ln w="25400">
            <a:solidFill>
              <a:srgbClr val="C4EDFF"/>
            </a:solidFill>
            <a:round/>
            <a:headEnd/>
            <a:tailEnd/>
          </a:ln>
        </p:spPr>
      </p:cxnSp>
      <p:sp>
        <p:nvSpPr>
          <p:cNvPr id="50183" name="TextBox 13"/>
          <p:cNvSpPr txBox="1">
            <a:spLocks noChangeArrowheads="1"/>
          </p:cNvSpPr>
          <p:nvPr/>
        </p:nvSpPr>
        <p:spPr bwMode="auto">
          <a:xfrm>
            <a:off x="942975" y="2209800"/>
            <a:ext cx="162095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 defTabSz="457200">
              <a:buClr>
                <a:srgbClr val="0096D6"/>
              </a:buClr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4D4D4D"/>
                </a:solidFill>
                <a:ea typeface="ＭＳ Ｐゴシック" pitchFamily="34" charset="-128"/>
                <a:sym typeface="Arial" pitchFamily="34" charset="0"/>
              </a:rPr>
              <a:t>单服务器单应用</a:t>
            </a:r>
            <a:endParaRPr lang="en-US" altLang="zh-CN" sz="1400" dirty="0" smtClean="0">
              <a:solidFill>
                <a:srgbClr val="4D4D4D"/>
              </a:solidFill>
              <a:ea typeface="ＭＳ Ｐゴシック" pitchFamily="34" charset="-128"/>
              <a:sym typeface="Arial" pitchFamily="34" charset="0"/>
            </a:endParaRPr>
          </a:p>
          <a:p>
            <a:pPr marL="177800" indent="-177800" defTabSz="457200">
              <a:buClr>
                <a:srgbClr val="0096D6"/>
              </a:buClr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4D4D4D"/>
                </a:solidFill>
                <a:ea typeface="ＭＳ Ｐゴシック" pitchFamily="34" charset="-128"/>
                <a:sym typeface="Arial" pitchFamily="34" charset="0"/>
              </a:rPr>
              <a:t>静态</a:t>
            </a:r>
            <a:endParaRPr lang="en-US" altLang="zh-CN" sz="1400" dirty="0" smtClean="0">
              <a:solidFill>
                <a:srgbClr val="4D4D4D"/>
              </a:solidFill>
              <a:ea typeface="ＭＳ Ｐゴシック" pitchFamily="34" charset="-128"/>
              <a:sym typeface="Arial" pitchFamily="34" charset="0"/>
            </a:endParaRPr>
          </a:p>
          <a:p>
            <a:pPr marL="177800" indent="-177800" defTabSz="457200">
              <a:buClr>
                <a:srgbClr val="0096D6"/>
              </a:buClr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4D4D4D"/>
                </a:solidFill>
                <a:ea typeface="ＭＳ Ｐゴシック" pitchFamily="34" charset="-128"/>
                <a:sym typeface="Arial" pitchFamily="34" charset="0"/>
              </a:rPr>
              <a:t>手工</a:t>
            </a:r>
            <a:r>
              <a:rPr lang="zh-CN" altLang="en-US" sz="1400" dirty="0" smtClean="0">
                <a:solidFill>
                  <a:srgbClr val="4D4D4D"/>
                </a:solidFill>
                <a:ea typeface="ＭＳ Ｐゴシック" pitchFamily="34" charset="-128"/>
                <a:sym typeface="Arial" pitchFamily="34" charset="0"/>
              </a:rPr>
              <a:t>配置</a:t>
            </a:r>
            <a:endParaRPr lang="en-US" sz="1400" dirty="0">
              <a:solidFill>
                <a:srgbClr val="4D4D4D"/>
              </a:solidFill>
              <a:ea typeface="ＭＳ Ｐゴシック" pitchFamily="34" charset="-128"/>
              <a:sym typeface="Arial" pitchFamily="34" charset="0"/>
            </a:endParaRPr>
          </a:p>
        </p:txBody>
      </p:sp>
      <p:sp>
        <p:nvSpPr>
          <p:cNvPr id="50184" name="TextBox 14"/>
          <p:cNvSpPr txBox="1">
            <a:spLocks noChangeArrowheads="1"/>
          </p:cNvSpPr>
          <p:nvPr/>
        </p:nvSpPr>
        <p:spPr bwMode="auto">
          <a:xfrm>
            <a:off x="3559175" y="2209800"/>
            <a:ext cx="162095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 defTabSz="457200">
              <a:buClr>
                <a:srgbClr val="0096D6"/>
              </a:buClr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4D4D4D"/>
                </a:solidFill>
                <a:ea typeface="ＭＳ Ｐゴシック" pitchFamily="34" charset="-128"/>
                <a:sym typeface="Arial" pitchFamily="34" charset="0"/>
              </a:rPr>
              <a:t>单服务器多应用</a:t>
            </a:r>
            <a:endParaRPr lang="en-US" altLang="zh-CN" sz="1400" dirty="0" smtClean="0">
              <a:solidFill>
                <a:srgbClr val="4D4D4D"/>
              </a:solidFill>
              <a:ea typeface="ＭＳ Ｐゴシック" pitchFamily="34" charset="-128"/>
              <a:sym typeface="Arial" pitchFamily="34" charset="0"/>
            </a:endParaRPr>
          </a:p>
          <a:p>
            <a:pPr marL="177800" indent="-177800" defTabSz="457200">
              <a:buClr>
                <a:srgbClr val="0096D6"/>
              </a:buClr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4D4D4D"/>
                </a:solidFill>
                <a:ea typeface="ＭＳ Ｐゴシック" pitchFamily="34" charset="-128"/>
                <a:sym typeface="Arial" pitchFamily="34" charset="0"/>
              </a:rPr>
              <a:t>移动</a:t>
            </a:r>
            <a:endParaRPr lang="en-US" sz="1400" dirty="0" smtClean="0">
              <a:solidFill>
                <a:srgbClr val="4D4D4D"/>
              </a:solidFill>
              <a:ea typeface="ＭＳ Ｐゴシック" pitchFamily="34" charset="-128"/>
              <a:sym typeface="Arial" pitchFamily="34" charset="0"/>
            </a:endParaRPr>
          </a:p>
          <a:p>
            <a:pPr marL="177800" indent="-177800" defTabSz="457200">
              <a:buClr>
                <a:srgbClr val="0096D6"/>
              </a:buClr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4D4D4D"/>
                </a:solidFill>
                <a:ea typeface="ＭＳ Ｐゴシック" pitchFamily="34" charset="-128"/>
                <a:sym typeface="Arial" pitchFamily="34" charset="0"/>
              </a:rPr>
              <a:t>动态配置</a:t>
            </a:r>
            <a:endParaRPr lang="en-US" sz="1400" dirty="0">
              <a:solidFill>
                <a:srgbClr val="4D4D4D"/>
              </a:solidFill>
              <a:ea typeface="ＭＳ Ｐゴシック" pitchFamily="34" charset="-128"/>
              <a:sym typeface="Arial" pitchFamily="34" charset="0"/>
            </a:endParaRPr>
          </a:p>
        </p:txBody>
      </p:sp>
      <p:sp>
        <p:nvSpPr>
          <p:cNvPr id="50185" name="TextBox 15"/>
          <p:cNvSpPr txBox="1">
            <a:spLocks noChangeArrowheads="1"/>
          </p:cNvSpPr>
          <p:nvPr/>
        </p:nvSpPr>
        <p:spPr bwMode="auto">
          <a:xfrm>
            <a:off x="6291263" y="2209800"/>
            <a:ext cx="162095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7800" indent="-177800" defTabSz="457200">
              <a:buClr>
                <a:srgbClr val="0096D6"/>
              </a:buClr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4D4D4D"/>
                </a:solidFill>
                <a:ea typeface="ＭＳ Ｐゴシック" pitchFamily="34" charset="-128"/>
                <a:sym typeface="Arial" pitchFamily="34" charset="0"/>
              </a:rPr>
              <a:t>单服务器多租户</a:t>
            </a:r>
            <a:endParaRPr lang="en-US" altLang="zh-CN" sz="1400" dirty="0" smtClean="0">
              <a:solidFill>
                <a:srgbClr val="4D4D4D"/>
              </a:solidFill>
              <a:ea typeface="ＭＳ Ｐゴシック" pitchFamily="34" charset="-128"/>
              <a:sym typeface="Arial" pitchFamily="34" charset="0"/>
            </a:endParaRPr>
          </a:p>
          <a:p>
            <a:pPr marL="177800" indent="-177800" defTabSz="457200">
              <a:buClr>
                <a:srgbClr val="0096D6"/>
              </a:buClr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4D4D4D"/>
                </a:solidFill>
                <a:ea typeface="ＭＳ Ｐゴシック" pitchFamily="34" charset="-128"/>
                <a:sym typeface="Arial" pitchFamily="34" charset="0"/>
              </a:rPr>
              <a:t>弹性</a:t>
            </a:r>
            <a:endParaRPr lang="en-US" altLang="zh-CN" sz="1400" dirty="0" smtClean="0">
              <a:solidFill>
                <a:srgbClr val="4D4D4D"/>
              </a:solidFill>
              <a:ea typeface="ＭＳ Ｐゴシック" pitchFamily="34" charset="-128"/>
              <a:sym typeface="Arial" pitchFamily="34" charset="0"/>
            </a:endParaRPr>
          </a:p>
          <a:p>
            <a:pPr marL="177800" indent="-177800" defTabSz="457200">
              <a:buClr>
                <a:srgbClr val="0096D6"/>
              </a:buClr>
              <a:buFont typeface="Arial" pitchFamily="34" charset="0"/>
              <a:buChar char="•"/>
            </a:pPr>
            <a:r>
              <a:rPr lang="zh-CN" altLang="en-US" sz="1400" dirty="0" smtClean="0">
                <a:solidFill>
                  <a:srgbClr val="4D4D4D"/>
                </a:solidFill>
                <a:ea typeface="ＭＳ Ｐゴシック" pitchFamily="34" charset="-128"/>
                <a:sym typeface="Arial" pitchFamily="34" charset="0"/>
              </a:rPr>
              <a:t>自动扩展</a:t>
            </a:r>
            <a:endParaRPr lang="en-US" sz="1400" dirty="0">
              <a:solidFill>
                <a:srgbClr val="4D4D4D"/>
              </a:solidFill>
              <a:ea typeface="ＭＳ Ｐゴシック" pitchFamily="34" charset="-128"/>
              <a:sym typeface="Arial" pitchFamily="34" charset="0"/>
            </a:endParaRPr>
          </a:p>
        </p:txBody>
      </p:sp>
      <p:sp>
        <p:nvSpPr>
          <p:cNvPr id="44042" name="Rounded Rectangle 16"/>
          <p:cNvSpPr>
            <a:spLocks noChangeArrowheads="1"/>
          </p:cNvSpPr>
          <p:nvPr/>
        </p:nvSpPr>
        <p:spPr bwMode="auto">
          <a:xfrm>
            <a:off x="3635375" y="3933825"/>
            <a:ext cx="2209800" cy="4095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6A6A6"/>
              </a:gs>
              <a:gs pos="100000">
                <a:srgbClr val="7F7F7F"/>
              </a:gs>
            </a:gsLst>
            <a:lin ang="5400000"/>
          </a:gradFill>
          <a:ln w="12700">
            <a:solidFill>
              <a:schemeClr val="bg1"/>
            </a:solidFill>
            <a:round/>
            <a:headEnd/>
            <a:tailEnd/>
          </a:ln>
          <a:effectLst>
            <a:outerShdw sx="102000" sy="102000" algn="ctr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 algn="ctr" defTabSz="457200">
              <a:buClr>
                <a:srgbClr val="FFFFFF"/>
              </a:buClr>
              <a:buFont typeface="Arial" pitchFamily="34" charset="0"/>
              <a:buNone/>
              <a:defRPr/>
            </a:pPr>
            <a:r>
              <a:rPr lang="en-US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HYPERVISOR</a:t>
            </a:r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6357938" y="3092450"/>
            <a:ext cx="2066925" cy="1209675"/>
            <a:chOff x="4005" y="1948"/>
            <a:chExt cx="1302" cy="762"/>
          </a:xfrm>
        </p:grpSpPr>
        <p:sp>
          <p:nvSpPr>
            <p:cNvPr id="50241" name="Freeform 6"/>
            <p:cNvSpPr>
              <a:spLocks/>
            </p:cNvSpPr>
            <p:nvPr/>
          </p:nvSpPr>
          <p:spPr bwMode="auto">
            <a:xfrm>
              <a:off x="4005" y="1948"/>
              <a:ext cx="1302" cy="762"/>
            </a:xfrm>
            <a:custGeom>
              <a:avLst/>
              <a:gdLst>
                <a:gd name="T0" fmla="*/ 166 w 699"/>
                <a:gd name="T1" fmla="*/ 276 h 387"/>
                <a:gd name="T2" fmla="*/ 168 w 699"/>
                <a:gd name="T3" fmla="*/ 268 h 387"/>
                <a:gd name="T4" fmla="*/ 365 w 699"/>
                <a:gd name="T5" fmla="*/ 128 h 387"/>
                <a:gd name="T6" fmla="*/ 365 w 699"/>
                <a:gd name="T7" fmla="*/ 128 h 387"/>
                <a:gd name="T8" fmla="*/ 475 w 699"/>
                <a:gd name="T9" fmla="*/ 156 h 387"/>
                <a:gd name="T10" fmla="*/ 475 w 699"/>
                <a:gd name="T11" fmla="*/ 156 h 387"/>
                <a:gd name="T12" fmla="*/ 482 w 699"/>
                <a:gd name="T13" fmla="*/ 161 h 387"/>
                <a:gd name="T14" fmla="*/ 486 w 699"/>
                <a:gd name="T15" fmla="*/ 152 h 387"/>
                <a:gd name="T16" fmla="*/ 672 w 699"/>
                <a:gd name="T17" fmla="*/ 0 h 387"/>
                <a:gd name="T18" fmla="*/ 672 w 699"/>
                <a:gd name="T19" fmla="*/ 0 h 387"/>
                <a:gd name="T20" fmla="*/ 859 w 699"/>
                <a:gd name="T21" fmla="*/ 140 h 387"/>
                <a:gd name="T22" fmla="*/ 859 w 699"/>
                <a:gd name="T23" fmla="*/ 140 h 387"/>
                <a:gd name="T24" fmla="*/ 861 w 699"/>
                <a:gd name="T25" fmla="*/ 148 h 387"/>
                <a:gd name="T26" fmla="*/ 868 w 699"/>
                <a:gd name="T27" fmla="*/ 146 h 387"/>
                <a:gd name="T28" fmla="*/ 954 w 699"/>
                <a:gd name="T29" fmla="*/ 128 h 387"/>
                <a:gd name="T30" fmla="*/ 954 w 699"/>
                <a:gd name="T31" fmla="*/ 128 h 387"/>
                <a:gd name="T32" fmla="*/ 1151 w 699"/>
                <a:gd name="T33" fmla="*/ 264 h 387"/>
                <a:gd name="T34" fmla="*/ 1151 w 699"/>
                <a:gd name="T35" fmla="*/ 264 h 387"/>
                <a:gd name="T36" fmla="*/ 1153 w 699"/>
                <a:gd name="T37" fmla="*/ 270 h 387"/>
                <a:gd name="T38" fmla="*/ 1159 w 699"/>
                <a:gd name="T39" fmla="*/ 270 h 387"/>
                <a:gd name="T40" fmla="*/ 1175 w 699"/>
                <a:gd name="T41" fmla="*/ 270 h 387"/>
                <a:gd name="T42" fmla="*/ 1175 w 699"/>
                <a:gd name="T43" fmla="*/ 270 h 387"/>
                <a:gd name="T44" fmla="*/ 1302 w 699"/>
                <a:gd name="T45" fmla="*/ 406 h 387"/>
                <a:gd name="T46" fmla="*/ 1302 w 699"/>
                <a:gd name="T47" fmla="*/ 406 h 387"/>
                <a:gd name="T48" fmla="*/ 1175 w 699"/>
                <a:gd name="T49" fmla="*/ 543 h 387"/>
                <a:gd name="T50" fmla="*/ 1175 w 699"/>
                <a:gd name="T51" fmla="*/ 543 h 387"/>
                <a:gd name="T52" fmla="*/ 1160 w 699"/>
                <a:gd name="T53" fmla="*/ 543 h 387"/>
                <a:gd name="T54" fmla="*/ 1160 w 699"/>
                <a:gd name="T55" fmla="*/ 543 h 387"/>
                <a:gd name="T56" fmla="*/ 1153 w 699"/>
                <a:gd name="T57" fmla="*/ 541 h 387"/>
                <a:gd name="T58" fmla="*/ 1153 w 699"/>
                <a:gd name="T59" fmla="*/ 549 h 387"/>
                <a:gd name="T60" fmla="*/ 950 w 699"/>
                <a:gd name="T61" fmla="*/ 699 h 387"/>
                <a:gd name="T62" fmla="*/ 950 w 699"/>
                <a:gd name="T63" fmla="*/ 699 h 387"/>
                <a:gd name="T64" fmla="*/ 834 w 699"/>
                <a:gd name="T65" fmla="*/ 666 h 387"/>
                <a:gd name="T66" fmla="*/ 834 w 699"/>
                <a:gd name="T67" fmla="*/ 666 h 387"/>
                <a:gd name="T68" fmla="*/ 827 w 699"/>
                <a:gd name="T69" fmla="*/ 662 h 387"/>
                <a:gd name="T70" fmla="*/ 823 w 699"/>
                <a:gd name="T71" fmla="*/ 667 h 387"/>
                <a:gd name="T72" fmla="*/ 631 w 699"/>
                <a:gd name="T73" fmla="*/ 762 h 387"/>
                <a:gd name="T74" fmla="*/ 631 w 699"/>
                <a:gd name="T75" fmla="*/ 762 h 387"/>
                <a:gd name="T76" fmla="*/ 454 w 699"/>
                <a:gd name="T77" fmla="*/ 685 h 387"/>
                <a:gd name="T78" fmla="*/ 454 w 699"/>
                <a:gd name="T79" fmla="*/ 685 h 387"/>
                <a:gd name="T80" fmla="*/ 451 w 699"/>
                <a:gd name="T81" fmla="*/ 681 h 387"/>
                <a:gd name="T82" fmla="*/ 447 w 699"/>
                <a:gd name="T83" fmla="*/ 683 h 387"/>
                <a:gd name="T84" fmla="*/ 365 w 699"/>
                <a:gd name="T85" fmla="*/ 699 h 387"/>
                <a:gd name="T86" fmla="*/ 365 w 699"/>
                <a:gd name="T87" fmla="*/ 699 h 387"/>
                <a:gd name="T88" fmla="*/ 166 w 699"/>
                <a:gd name="T89" fmla="*/ 545 h 387"/>
                <a:gd name="T90" fmla="*/ 166 w 699"/>
                <a:gd name="T91" fmla="*/ 545 h 387"/>
                <a:gd name="T92" fmla="*/ 162 w 699"/>
                <a:gd name="T93" fmla="*/ 538 h 387"/>
                <a:gd name="T94" fmla="*/ 155 w 699"/>
                <a:gd name="T95" fmla="*/ 540 h 387"/>
                <a:gd name="T96" fmla="*/ 127 w 699"/>
                <a:gd name="T97" fmla="*/ 543 h 387"/>
                <a:gd name="T98" fmla="*/ 127 w 699"/>
                <a:gd name="T99" fmla="*/ 543 h 387"/>
                <a:gd name="T100" fmla="*/ 0 w 699"/>
                <a:gd name="T101" fmla="*/ 406 h 387"/>
                <a:gd name="T102" fmla="*/ 0 w 699"/>
                <a:gd name="T103" fmla="*/ 406 h 387"/>
                <a:gd name="T104" fmla="*/ 129 w 699"/>
                <a:gd name="T105" fmla="*/ 270 h 387"/>
                <a:gd name="T106" fmla="*/ 166 w 699"/>
                <a:gd name="T107" fmla="*/ 276 h 38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99"/>
                <a:gd name="T163" fmla="*/ 0 h 387"/>
                <a:gd name="T164" fmla="*/ 699 w 699"/>
                <a:gd name="T165" fmla="*/ 387 h 38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99" h="387">
                  <a:moveTo>
                    <a:pt x="89" y="140"/>
                  </a:moveTo>
                  <a:cubicBezTo>
                    <a:pt x="90" y="136"/>
                    <a:pt x="90" y="136"/>
                    <a:pt x="90" y="136"/>
                  </a:cubicBezTo>
                  <a:cubicBezTo>
                    <a:pt x="104" y="95"/>
                    <a:pt x="147" y="65"/>
                    <a:pt x="196" y="65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218" y="65"/>
                    <a:pt x="237" y="70"/>
                    <a:pt x="255" y="79"/>
                  </a:cubicBezTo>
                  <a:cubicBezTo>
                    <a:pt x="255" y="79"/>
                    <a:pt x="255" y="79"/>
                    <a:pt x="255" y="79"/>
                  </a:cubicBezTo>
                  <a:cubicBezTo>
                    <a:pt x="259" y="82"/>
                    <a:pt x="259" y="82"/>
                    <a:pt x="259" y="82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72" y="32"/>
                    <a:pt x="313" y="0"/>
                    <a:pt x="361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08" y="0"/>
                    <a:pt x="448" y="30"/>
                    <a:pt x="461" y="71"/>
                  </a:cubicBezTo>
                  <a:cubicBezTo>
                    <a:pt x="461" y="71"/>
                    <a:pt x="461" y="71"/>
                    <a:pt x="461" y="71"/>
                  </a:cubicBezTo>
                  <a:cubicBezTo>
                    <a:pt x="462" y="75"/>
                    <a:pt x="462" y="75"/>
                    <a:pt x="462" y="75"/>
                  </a:cubicBezTo>
                  <a:cubicBezTo>
                    <a:pt x="466" y="74"/>
                    <a:pt x="466" y="74"/>
                    <a:pt x="466" y="74"/>
                  </a:cubicBezTo>
                  <a:cubicBezTo>
                    <a:pt x="480" y="68"/>
                    <a:pt x="496" y="65"/>
                    <a:pt x="512" y="65"/>
                  </a:cubicBezTo>
                  <a:cubicBezTo>
                    <a:pt x="512" y="65"/>
                    <a:pt x="512" y="65"/>
                    <a:pt x="512" y="65"/>
                  </a:cubicBezTo>
                  <a:cubicBezTo>
                    <a:pt x="562" y="65"/>
                    <a:pt x="604" y="94"/>
                    <a:pt x="618" y="134"/>
                  </a:cubicBezTo>
                  <a:cubicBezTo>
                    <a:pt x="618" y="134"/>
                    <a:pt x="618" y="134"/>
                    <a:pt x="618" y="134"/>
                  </a:cubicBezTo>
                  <a:cubicBezTo>
                    <a:pt x="619" y="137"/>
                    <a:pt x="619" y="137"/>
                    <a:pt x="619" y="137"/>
                  </a:cubicBezTo>
                  <a:cubicBezTo>
                    <a:pt x="622" y="137"/>
                    <a:pt x="622" y="137"/>
                    <a:pt x="622" y="137"/>
                  </a:cubicBezTo>
                  <a:cubicBezTo>
                    <a:pt x="625" y="137"/>
                    <a:pt x="627" y="137"/>
                    <a:pt x="631" y="137"/>
                  </a:cubicBezTo>
                  <a:cubicBezTo>
                    <a:pt x="631" y="137"/>
                    <a:pt x="631" y="137"/>
                    <a:pt x="631" y="137"/>
                  </a:cubicBezTo>
                  <a:cubicBezTo>
                    <a:pt x="668" y="137"/>
                    <a:pt x="699" y="167"/>
                    <a:pt x="699" y="206"/>
                  </a:cubicBezTo>
                  <a:cubicBezTo>
                    <a:pt x="699" y="206"/>
                    <a:pt x="699" y="206"/>
                    <a:pt x="699" y="206"/>
                  </a:cubicBezTo>
                  <a:cubicBezTo>
                    <a:pt x="699" y="245"/>
                    <a:pt x="668" y="276"/>
                    <a:pt x="631" y="276"/>
                  </a:cubicBezTo>
                  <a:cubicBezTo>
                    <a:pt x="631" y="276"/>
                    <a:pt x="631" y="276"/>
                    <a:pt x="631" y="276"/>
                  </a:cubicBezTo>
                  <a:cubicBezTo>
                    <a:pt x="627" y="276"/>
                    <a:pt x="625" y="276"/>
                    <a:pt x="623" y="276"/>
                  </a:cubicBezTo>
                  <a:cubicBezTo>
                    <a:pt x="623" y="276"/>
                    <a:pt x="623" y="276"/>
                    <a:pt x="623" y="276"/>
                  </a:cubicBezTo>
                  <a:cubicBezTo>
                    <a:pt x="619" y="275"/>
                    <a:pt x="619" y="275"/>
                    <a:pt x="619" y="275"/>
                  </a:cubicBezTo>
                  <a:cubicBezTo>
                    <a:pt x="619" y="279"/>
                    <a:pt x="619" y="279"/>
                    <a:pt x="619" y="279"/>
                  </a:cubicBezTo>
                  <a:cubicBezTo>
                    <a:pt x="606" y="322"/>
                    <a:pt x="563" y="355"/>
                    <a:pt x="510" y="355"/>
                  </a:cubicBezTo>
                  <a:cubicBezTo>
                    <a:pt x="510" y="355"/>
                    <a:pt x="510" y="355"/>
                    <a:pt x="510" y="355"/>
                  </a:cubicBezTo>
                  <a:cubicBezTo>
                    <a:pt x="487" y="355"/>
                    <a:pt x="466" y="349"/>
                    <a:pt x="448" y="338"/>
                  </a:cubicBezTo>
                  <a:cubicBezTo>
                    <a:pt x="448" y="338"/>
                    <a:pt x="448" y="338"/>
                    <a:pt x="448" y="338"/>
                  </a:cubicBezTo>
                  <a:cubicBezTo>
                    <a:pt x="444" y="336"/>
                    <a:pt x="444" y="336"/>
                    <a:pt x="444" y="336"/>
                  </a:cubicBezTo>
                  <a:cubicBezTo>
                    <a:pt x="442" y="339"/>
                    <a:pt x="442" y="339"/>
                    <a:pt x="442" y="339"/>
                  </a:cubicBezTo>
                  <a:cubicBezTo>
                    <a:pt x="421" y="367"/>
                    <a:pt x="383" y="387"/>
                    <a:pt x="339" y="387"/>
                  </a:cubicBezTo>
                  <a:cubicBezTo>
                    <a:pt x="339" y="387"/>
                    <a:pt x="339" y="387"/>
                    <a:pt x="339" y="387"/>
                  </a:cubicBezTo>
                  <a:cubicBezTo>
                    <a:pt x="301" y="387"/>
                    <a:pt x="266" y="371"/>
                    <a:pt x="244" y="348"/>
                  </a:cubicBezTo>
                  <a:cubicBezTo>
                    <a:pt x="244" y="348"/>
                    <a:pt x="244" y="348"/>
                    <a:pt x="244" y="348"/>
                  </a:cubicBezTo>
                  <a:cubicBezTo>
                    <a:pt x="242" y="346"/>
                    <a:pt x="242" y="346"/>
                    <a:pt x="242" y="346"/>
                  </a:cubicBezTo>
                  <a:cubicBezTo>
                    <a:pt x="240" y="347"/>
                    <a:pt x="240" y="347"/>
                    <a:pt x="240" y="347"/>
                  </a:cubicBezTo>
                  <a:cubicBezTo>
                    <a:pt x="227" y="352"/>
                    <a:pt x="211" y="355"/>
                    <a:pt x="196" y="355"/>
                  </a:cubicBezTo>
                  <a:cubicBezTo>
                    <a:pt x="196" y="355"/>
                    <a:pt x="196" y="355"/>
                    <a:pt x="196" y="355"/>
                  </a:cubicBezTo>
                  <a:cubicBezTo>
                    <a:pt x="144" y="355"/>
                    <a:pt x="99" y="322"/>
                    <a:pt x="89" y="277"/>
                  </a:cubicBezTo>
                  <a:cubicBezTo>
                    <a:pt x="89" y="277"/>
                    <a:pt x="89" y="277"/>
                    <a:pt x="89" y="277"/>
                  </a:cubicBezTo>
                  <a:cubicBezTo>
                    <a:pt x="87" y="273"/>
                    <a:pt x="87" y="273"/>
                    <a:pt x="87" y="273"/>
                  </a:cubicBezTo>
                  <a:cubicBezTo>
                    <a:pt x="83" y="274"/>
                    <a:pt x="83" y="274"/>
                    <a:pt x="83" y="274"/>
                  </a:cubicBezTo>
                  <a:cubicBezTo>
                    <a:pt x="78" y="275"/>
                    <a:pt x="73" y="276"/>
                    <a:pt x="68" y="276"/>
                  </a:cubicBezTo>
                  <a:cubicBezTo>
                    <a:pt x="68" y="276"/>
                    <a:pt x="68" y="276"/>
                    <a:pt x="68" y="276"/>
                  </a:cubicBezTo>
                  <a:cubicBezTo>
                    <a:pt x="30" y="276"/>
                    <a:pt x="0" y="245"/>
                    <a:pt x="0" y="20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167"/>
                    <a:pt x="31" y="137"/>
                    <a:pt x="69" y="137"/>
                  </a:cubicBezTo>
                  <a:cubicBezTo>
                    <a:pt x="69" y="137"/>
                    <a:pt x="82" y="137"/>
                    <a:pt x="89" y="140"/>
                  </a:cubicBezTo>
                  <a:close/>
                </a:path>
              </a:pathLst>
            </a:custGeom>
            <a:gradFill rotWithShape="0">
              <a:gsLst>
                <a:gs pos="0">
                  <a:srgbClr val="BFBFBF"/>
                </a:gs>
                <a:gs pos="98000">
                  <a:srgbClr val="F2F2F2"/>
                </a:gs>
                <a:gs pos="100000">
                  <a:srgbClr val="F2F2F2"/>
                </a:gs>
              </a:gsLst>
              <a:lin ang="5400000" scaled="1"/>
            </a:gradFill>
            <a:ln w="9525">
              <a:solidFill>
                <a:srgbClr val="A6A6A6"/>
              </a:solidFill>
              <a:round/>
              <a:headEnd/>
              <a:tailEnd/>
            </a:ln>
          </p:spPr>
          <p:txBody>
            <a:bodyPr/>
            <a:lstStyle/>
            <a:p>
              <a:pPr defTabSz="457200">
                <a:buClr>
                  <a:srgbClr val="0096D6"/>
                </a:buClr>
                <a:buFont typeface="Arial" pitchFamily="34" charset="0"/>
                <a:buNone/>
              </a:pPr>
              <a:endParaRPr lang="en-US">
                <a:solidFill>
                  <a:srgbClr val="0096D6"/>
                </a:solidFill>
                <a:ea typeface="ＭＳ Ｐゴシック" pitchFamily="34" charset="-128"/>
                <a:sym typeface="Arial" pitchFamily="34" charset="0"/>
              </a:endParaRPr>
            </a:p>
          </p:txBody>
        </p:sp>
        <p:sp>
          <p:nvSpPr>
            <p:cNvPr id="50242" name="Freeform 156"/>
            <p:cNvSpPr>
              <a:spLocks/>
            </p:cNvSpPr>
            <p:nvPr/>
          </p:nvSpPr>
          <p:spPr bwMode="auto">
            <a:xfrm>
              <a:off x="4521" y="1989"/>
              <a:ext cx="317" cy="131"/>
            </a:xfrm>
            <a:custGeom>
              <a:avLst/>
              <a:gdLst>
                <a:gd name="T0" fmla="*/ 0 w 166"/>
                <a:gd name="T1" fmla="*/ 2147483647 h 66"/>
                <a:gd name="T2" fmla="*/ 2147483647 w 166"/>
                <a:gd name="T3" fmla="*/ 2147483647 h 66"/>
                <a:gd name="T4" fmla="*/ 2147483647 w 166"/>
                <a:gd name="T5" fmla="*/ 2147483647 h 66"/>
                <a:gd name="T6" fmla="*/ 2147483647 w 166"/>
                <a:gd name="T7" fmla="*/ 0 h 66"/>
                <a:gd name="T8" fmla="*/ 0 w 166"/>
                <a:gd name="T9" fmla="*/ 2147483647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66"/>
                <a:gd name="T17" fmla="*/ 166 w 166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66">
                  <a:moveTo>
                    <a:pt x="0" y="61"/>
                  </a:moveTo>
                  <a:cubicBezTo>
                    <a:pt x="7" y="43"/>
                    <a:pt x="43" y="15"/>
                    <a:pt x="82" y="15"/>
                  </a:cubicBezTo>
                  <a:cubicBezTo>
                    <a:pt x="122" y="15"/>
                    <a:pt x="159" y="43"/>
                    <a:pt x="166" y="66"/>
                  </a:cubicBezTo>
                  <a:cubicBezTo>
                    <a:pt x="156" y="28"/>
                    <a:pt x="122" y="0"/>
                    <a:pt x="82" y="0"/>
                  </a:cubicBezTo>
                  <a:cubicBezTo>
                    <a:pt x="43" y="0"/>
                    <a:pt x="11" y="26"/>
                    <a:pt x="0" y="6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32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pPr defTabSz="457200" eaLnBrk="0" hangingPunct="0">
                <a:lnSpc>
                  <a:spcPct val="90000"/>
                </a:lnSpc>
                <a:buClr>
                  <a:srgbClr val="FFFFFF"/>
                </a:buClr>
                <a:buFont typeface="Arial" pitchFamily="34" charset="0"/>
                <a:buNone/>
              </a:pPr>
              <a:endParaRPr lang="en-US" sz="900">
                <a:solidFill>
                  <a:srgbClr val="FFFFFF"/>
                </a:solidFill>
                <a:ea typeface="ＭＳ Ｐゴシック" pitchFamily="34" charset="-128"/>
                <a:sym typeface="Arial" pitchFamily="34" charset="0"/>
              </a:endParaRPr>
            </a:p>
          </p:txBody>
        </p:sp>
        <p:sp>
          <p:nvSpPr>
            <p:cNvPr id="50243" name="Freeform 157"/>
            <p:cNvSpPr>
              <a:spLocks/>
            </p:cNvSpPr>
            <p:nvPr/>
          </p:nvSpPr>
          <p:spPr bwMode="auto">
            <a:xfrm>
              <a:off x="4226" y="2112"/>
              <a:ext cx="260" cy="100"/>
            </a:xfrm>
            <a:custGeom>
              <a:avLst/>
              <a:gdLst>
                <a:gd name="T0" fmla="*/ 0 w 145"/>
                <a:gd name="T1" fmla="*/ 2147483647 h 58"/>
                <a:gd name="T2" fmla="*/ 2147483647 w 145"/>
                <a:gd name="T3" fmla="*/ 2147483647 h 58"/>
                <a:gd name="T4" fmla="*/ 2147483647 w 145"/>
                <a:gd name="T5" fmla="*/ 2147483647 h 58"/>
                <a:gd name="T6" fmla="*/ 2147483647 w 145"/>
                <a:gd name="T7" fmla="*/ 0 h 58"/>
                <a:gd name="T8" fmla="*/ 0 w 145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58"/>
                <a:gd name="T17" fmla="*/ 145 w 145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58">
                  <a:moveTo>
                    <a:pt x="0" y="53"/>
                  </a:moveTo>
                  <a:cubicBezTo>
                    <a:pt x="6" y="38"/>
                    <a:pt x="38" y="14"/>
                    <a:pt x="72" y="14"/>
                  </a:cubicBezTo>
                  <a:cubicBezTo>
                    <a:pt x="107" y="14"/>
                    <a:pt x="139" y="38"/>
                    <a:pt x="145" y="58"/>
                  </a:cubicBezTo>
                  <a:cubicBezTo>
                    <a:pt x="137" y="25"/>
                    <a:pt x="107" y="0"/>
                    <a:pt x="72" y="0"/>
                  </a:cubicBezTo>
                  <a:cubicBezTo>
                    <a:pt x="38" y="0"/>
                    <a:pt x="10" y="23"/>
                    <a:pt x="0" y="53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32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pPr defTabSz="457200" eaLnBrk="0" hangingPunct="0">
                <a:lnSpc>
                  <a:spcPct val="90000"/>
                </a:lnSpc>
                <a:buClr>
                  <a:srgbClr val="FFFFFF"/>
                </a:buClr>
                <a:buFont typeface="Arial" pitchFamily="34" charset="0"/>
                <a:buNone/>
              </a:pPr>
              <a:endParaRPr lang="en-US" sz="900">
                <a:solidFill>
                  <a:srgbClr val="FFFFFF"/>
                </a:solidFill>
                <a:ea typeface="ＭＳ Ｐゴシック" pitchFamily="34" charset="-128"/>
                <a:sym typeface="Arial" pitchFamily="34" charset="0"/>
              </a:endParaRPr>
            </a:p>
          </p:txBody>
        </p:sp>
        <p:sp>
          <p:nvSpPr>
            <p:cNvPr id="50244" name="Freeform 158"/>
            <p:cNvSpPr>
              <a:spLocks/>
            </p:cNvSpPr>
            <p:nvPr/>
          </p:nvSpPr>
          <p:spPr bwMode="auto">
            <a:xfrm>
              <a:off x="4853" y="2108"/>
              <a:ext cx="259" cy="100"/>
            </a:xfrm>
            <a:custGeom>
              <a:avLst/>
              <a:gdLst>
                <a:gd name="T0" fmla="*/ 0 w 145"/>
                <a:gd name="T1" fmla="*/ 2147483647 h 58"/>
                <a:gd name="T2" fmla="*/ 2147483647 w 145"/>
                <a:gd name="T3" fmla="*/ 2147483647 h 58"/>
                <a:gd name="T4" fmla="*/ 2147483647 w 145"/>
                <a:gd name="T5" fmla="*/ 2147483647 h 58"/>
                <a:gd name="T6" fmla="*/ 2147483647 w 145"/>
                <a:gd name="T7" fmla="*/ 0 h 58"/>
                <a:gd name="T8" fmla="*/ 0 w 145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"/>
                <a:gd name="T16" fmla="*/ 0 h 58"/>
                <a:gd name="T17" fmla="*/ 145 w 145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" h="58">
                  <a:moveTo>
                    <a:pt x="0" y="53"/>
                  </a:moveTo>
                  <a:cubicBezTo>
                    <a:pt x="6" y="38"/>
                    <a:pt x="38" y="14"/>
                    <a:pt x="72" y="14"/>
                  </a:cubicBezTo>
                  <a:cubicBezTo>
                    <a:pt x="107" y="14"/>
                    <a:pt x="139" y="38"/>
                    <a:pt x="145" y="58"/>
                  </a:cubicBezTo>
                  <a:cubicBezTo>
                    <a:pt x="137" y="25"/>
                    <a:pt x="107" y="0"/>
                    <a:pt x="72" y="0"/>
                  </a:cubicBezTo>
                  <a:cubicBezTo>
                    <a:pt x="38" y="0"/>
                    <a:pt x="10" y="23"/>
                    <a:pt x="0" y="53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32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 w="38100">
              <a:noFill/>
              <a:round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pPr defTabSz="457200" eaLnBrk="0" hangingPunct="0">
                <a:lnSpc>
                  <a:spcPct val="90000"/>
                </a:lnSpc>
                <a:buClr>
                  <a:srgbClr val="FFFFFF"/>
                </a:buClr>
                <a:buFont typeface="Arial" pitchFamily="34" charset="0"/>
                <a:buNone/>
              </a:pPr>
              <a:endParaRPr lang="en-US" sz="900">
                <a:solidFill>
                  <a:srgbClr val="FFFFFF"/>
                </a:solidFill>
                <a:ea typeface="ＭＳ Ｐゴシック" pitchFamily="34" charset="-128"/>
                <a:sym typeface="Arial" pitchFamily="34" charset="0"/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936625" y="3124200"/>
            <a:ext cx="533400" cy="533400"/>
            <a:chOff x="590" y="1968"/>
            <a:chExt cx="336" cy="336"/>
          </a:xfrm>
        </p:grpSpPr>
        <p:sp>
          <p:nvSpPr>
            <p:cNvPr id="44095" name="Oval 23"/>
            <p:cNvSpPr>
              <a:spLocks noChangeArrowheads="1"/>
            </p:cNvSpPr>
            <p:nvPr/>
          </p:nvSpPr>
          <p:spPr bwMode="auto">
            <a:xfrm>
              <a:off x="590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1F8BAE"/>
                </a:gs>
                <a:gs pos="100000">
                  <a:srgbClr val="004B6B"/>
                </a:gs>
              </a:gsLst>
              <a:lin ang="5400000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sx="102000" sy="102000" algn="ctr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buClr>
                  <a:srgbClr val="FFFFFF"/>
                </a:buClr>
                <a:buFont typeface="Arial" pitchFamily="34" charset="0"/>
                <a:buNone/>
              </a:pPr>
              <a:endParaRPr lang="en-US">
                <a:solidFill>
                  <a:srgbClr val="FFFFFF"/>
                </a:solidFill>
                <a:cs typeface="Arial" pitchFamily="34" charset="0"/>
                <a:sym typeface="Arial" pitchFamily="34" charset="0"/>
              </a:endParaRPr>
            </a:p>
          </p:txBody>
        </p:sp>
        <p:pic>
          <p:nvPicPr>
            <p:cNvPr id="50240" name="Group 199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1" y="2028"/>
              <a:ext cx="238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774825" y="3124200"/>
            <a:ext cx="533400" cy="533400"/>
            <a:chOff x="1118" y="1968"/>
            <a:chExt cx="336" cy="336"/>
          </a:xfrm>
        </p:grpSpPr>
        <p:sp>
          <p:nvSpPr>
            <p:cNvPr id="44093" name="Oval 31"/>
            <p:cNvSpPr>
              <a:spLocks noChangeArrowheads="1"/>
            </p:cNvSpPr>
            <p:nvPr/>
          </p:nvSpPr>
          <p:spPr bwMode="auto">
            <a:xfrm>
              <a:off x="1118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528633"/>
                </a:gs>
                <a:gs pos="100000">
                  <a:srgbClr val="365A22"/>
                </a:gs>
              </a:gsLst>
              <a:lin ang="5400000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sx="102000" sy="102000" algn="ctr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buClr>
                  <a:srgbClr val="FFFFFF"/>
                </a:buClr>
                <a:buFont typeface="Arial" pitchFamily="34" charset="0"/>
                <a:buNone/>
              </a:pPr>
              <a:endParaRPr lang="en-US">
                <a:solidFill>
                  <a:srgbClr val="FFFFFF"/>
                </a:solidFill>
                <a:cs typeface="Arial" pitchFamily="34" charset="0"/>
                <a:sym typeface="Arial" pitchFamily="34" charset="0"/>
              </a:endParaRPr>
            </a:p>
          </p:txBody>
        </p:sp>
        <p:pic>
          <p:nvPicPr>
            <p:cNvPr id="50238" name="Group 205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63" y="2028"/>
              <a:ext cx="23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2613025" y="3124200"/>
            <a:ext cx="533400" cy="533400"/>
            <a:chOff x="1646" y="1968"/>
            <a:chExt cx="336" cy="336"/>
          </a:xfrm>
        </p:grpSpPr>
        <p:sp>
          <p:nvSpPr>
            <p:cNvPr id="44091" name="Oval 39"/>
            <p:cNvSpPr>
              <a:spLocks noChangeArrowheads="1"/>
            </p:cNvSpPr>
            <p:nvPr/>
          </p:nvSpPr>
          <p:spPr bwMode="auto">
            <a:xfrm>
              <a:off x="1646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4C2267"/>
                </a:gs>
                <a:gs pos="100000">
                  <a:srgbClr val="331645"/>
                </a:gs>
              </a:gsLst>
              <a:lin ang="5400000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sx="102000" sy="102000" algn="ctr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buClr>
                  <a:srgbClr val="FFFFFF"/>
                </a:buClr>
                <a:buFont typeface="Arial" pitchFamily="34" charset="0"/>
                <a:buNone/>
              </a:pPr>
              <a:endParaRPr lang="en-US">
                <a:solidFill>
                  <a:srgbClr val="FFFFFF"/>
                </a:solidFill>
                <a:cs typeface="Arial" pitchFamily="34" charset="0"/>
                <a:sym typeface="Arial" pitchFamily="34" charset="0"/>
              </a:endParaRPr>
            </a:p>
          </p:txBody>
        </p:sp>
        <p:pic>
          <p:nvPicPr>
            <p:cNvPr id="50236" name="Group 211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89" y="2028"/>
              <a:ext cx="238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3635375" y="3124200"/>
            <a:ext cx="533400" cy="533400"/>
            <a:chOff x="2290" y="1968"/>
            <a:chExt cx="336" cy="336"/>
          </a:xfrm>
        </p:grpSpPr>
        <p:sp>
          <p:nvSpPr>
            <p:cNvPr id="44089" name="Oval 47"/>
            <p:cNvSpPr>
              <a:spLocks noChangeArrowheads="1"/>
            </p:cNvSpPr>
            <p:nvPr/>
          </p:nvSpPr>
          <p:spPr bwMode="auto">
            <a:xfrm>
              <a:off x="2290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1F8BAE"/>
                </a:gs>
                <a:gs pos="100000">
                  <a:srgbClr val="004B6B"/>
                </a:gs>
              </a:gsLst>
              <a:lin ang="5400000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sx="102000" sy="102000" algn="ctr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buClr>
                  <a:srgbClr val="FFFFFF"/>
                </a:buClr>
                <a:buFont typeface="Arial" pitchFamily="34" charset="0"/>
                <a:buNone/>
              </a:pPr>
              <a:endParaRPr lang="en-US">
                <a:solidFill>
                  <a:srgbClr val="FFFFFF"/>
                </a:solidFill>
                <a:cs typeface="Arial" pitchFamily="34" charset="0"/>
                <a:sym typeface="Arial" pitchFamily="34" charset="0"/>
              </a:endParaRPr>
            </a:p>
          </p:txBody>
        </p:sp>
        <p:pic>
          <p:nvPicPr>
            <p:cNvPr id="50234" name="Group 219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35" y="2028"/>
              <a:ext cx="238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4473575" y="3124200"/>
            <a:ext cx="533400" cy="533400"/>
            <a:chOff x="2818" y="1968"/>
            <a:chExt cx="336" cy="336"/>
          </a:xfrm>
        </p:grpSpPr>
        <p:sp>
          <p:nvSpPr>
            <p:cNvPr id="44087" name="Oval 55"/>
            <p:cNvSpPr>
              <a:spLocks noChangeArrowheads="1"/>
            </p:cNvSpPr>
            <p:nvPr/>
          </p:nvSpPr>
          <p:spPr bwMode="auto">
            <a:xfrm>
              <a:off x="2818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528633"/>
                </a:gs>
                <a:gs pos="100000">
                  <a:srgbClr val="365A22"/>
                </a:gs>
              </a:gsLst>
              <a:lin ang="5400000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sx="102000" sy="102000" algn="ctr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buClr>
                  <a:srgbClr val="FFFFFF"/>
                </a:buClr>
                <a:buFont typeface="Arial" pitchFamily="34" charset="0"/>
                <a:buNone/>
              </a:pPr>
              <a:endParaRPr lang="en-US">
                <a:solidFill>
                  <a:srgbClr val="FFFFFF"/>
                </a:solidFill>
                <a:cs typeface="Arial" pitchFamily="34" charset="0"/>
                <a:sym typeface="Arial" pitchFamily="34" charset="0"/>
              </a:endParaRPr>
            </a:p>
          </p:txBody>
        </p:sp>
        <p:pic>
          <p:nvPicPr>
            <p:cNvPr id="50232" name="Group 225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65" y="2028"/>
              <a:ext cx="23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5311775" y="3124200"/>
            <a:ext cx="533400" cy="533400"/>
            <a:chOff x="3346" y="1968"/>
            <a:chExt cx="336" cy="336"/>
          </a:xfrm>
        </p:grpSpPr>
        <p:sp>
          <p:nvSpPr>
            <p:cNvPr id="44085" name="Oval 63"/>
            <p:cNvSpPr>
              <a:spLocks noChangeArrowheads="1"/>
            </p:cNvSpPr>
            <p:nvPr/>
          </p:nvSpPr>
          <p:spPr bwMode="auto">
            <a:xfrm>
              <a:off x="3346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4C2267"/>
                </a:gs>
                <a:gs pos="100000">
                  <a:srgbClr val="331645"/>
                </a:gs>
              </a:gsLst>
              <a:lin ang="5400000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sx="102000" sy="102000" algn="ctr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buClr>
                  <a:srgbClr val="FFFFFF"/>
                </a:buClr>
                <a:buFont typeface="Arial" pitchFamily="34" charset="0"/>
                <a:buNone/>
              </a:pPr>
              <a:endParaRPr lang="en-US">
                <a:solidFill>
                  <a:srgbClr val="FFFFFF"/>
                </a:solidFill>
                <a:cs typeface="Arial" pitchFamily="34" charset="0"/>
                <a:sym typeface="Arial" pitchFamily="34" charset="0"/>
              </a:endParaRPr>
            </a:p>
          </p:txBody>
        </p:sp>
        <p:pic>
          <p:nvPicPr>
            <p:cNvPr id="50230" name="Group 231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10" y="2028"/>
              <a:ext cx="23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0194" name="Straight Connector 70"/>
          <p:cNvCxnSpPr>
            <a:cxnSpLocks noChangeShapeType="1"/>
          </p:cNvCxnSpPr>
          <p:nvPr/>
        </p:nvCxnSpPr>
        <p:spPr bwMode="auto">
          <a:xfrm>
            <a:off x="4730750" y="3657600"/>
            <a:ext cx="0" cy="276225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 type="oval" w="med" len="med"/>
            <a:tailEnd type="oval" w="med" len="med"/>
          </a:ln>
        </p:spPr>
      </p:cxnSp>
      <p:cxnSp>
        <p:nvCxnSpPr>
          <p:cNvPr id="50195" name="Straight Connector 71"/>
          <p:cNvCxnSpPr>
            <a:cxnSpLocks noChangeShapeType="1"/>
          </p:cNvCxnSpPr>
          <p:nvPr/>
        </p:nvCxnSpPr>
        <p:spPr bwMode="auto">
          <a:xfrm>
            <a:off x="5578475" y="3657600"/>
            <a:ext cx="0" cy="276225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 type="oval" w="med" len="med"/>
            <a:tailEnd type="oval" w="med" len="med"/>
          </a:ln>
        </p:spPr>
      </p:cxnSp>
      <p:cxnSp>
        <p:nvCxnSpPr>
          <p:cNvPr id="50196" name="Straight Connector 72"/>
          <p:cNvCxnSpPr>
            <a:cxnSpLocks noChangeShapeType="1"/>
          </p:cNvCxnSpPr>
          <p:nvPr/>
        </p:nvCxnSpPr>
        <p:spPr bwMode="auto">
          <a:xfrm>
            <a:off x="7396163" y="3009900"/>
            <a:ext cx="0" cy="1352550"/>
          </a:xfrm>
          <a:prstGeom prst="line">
            <a:avLst/>
          </a:prstGeom>
          <a:noFill/>
          <a:ln w="25400">
            <a:solidFill>
              <a:srgbClr val="7F7F7F"/>
            </a:solidFill>
            <a:prstDash val="sysDash"/>
            <a:round/>
            <a:headEnd type="oval" w="med" len="med"/>
            <a:tailEnd type="oval" w="med" len="med"/>
          </a:ln>
        </p:spPr>
      </p:cxnSp>
      <p:pic>
        <p:nvPicPr>
          <p:cNvPr id="50197" name="Group 384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7050" y="3717925"/>
            <a:ext cx="127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98" name="Group 384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05725" y="3717925"/>
            <a:ext cx="127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99" name="TextBox 83"/>
          <p:cNvSpPr txBox="1">
            <a:spLocks noChangeArrowheads="1"/>
          </p:cNvSpPr>
          <p:nvPr/>
        </p:nvSpPr>
        <p:spPr bwMode="auto">
          <a:xfrm>
            <a:off x="6653213" y="4200525"/>
            <a:ext cx="566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>
              <a:buClr>
                <a:srgbClr val="4D4D4D"/>
              </a:buClr>
              <a:buFont typeface="Arial" pitchFamily="34" charset="0"/>
              <a:buNone/>
            </a:pPr>
            <a:r>
              <a:rPr lang="en-US" sz="1000">
                <a:solidFill>
                  <a:srgbClr val="4D4D4D"/>
                </a:solidFill>
                <a:ea typeface="ＭＳ Ｐゴシック" pitchFamily="34" charset="-128"/>
                <a:sym typeface="Arial" pitchFamily="34" charset="0"/>
              </a:rPr>
              <a:t>VDC-1</a:t>
            </a:r>
          </a:p>
        </p:txBody>
      </p:sp>
      <p:sp>
        <p:nvSpPr>
          <p:cNvPr id="50200" name="TextBox 84"/>
          <p:cNvSpPr txBox="1">
            <a:spLocks noChangeArrowheads="1"/>
          </p:cNvSpPr>
          <p:nvPr/>
        </p:nvSpPr>
        <p:spPr bwMode="auto">
          <a:xfrm>
            <a:off x="7548563" y="4200525"/>
            <a:ext cx="566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>
              <a:buClr>
                <a:srgbClr val="4D4D4D"/>
              </a:buClr>
              <a:buFont typeface="Arial" pitchFamily="34" charset="0"/>
              <a:buNone/>
            </a:pPr>
            <a:r>
              <a:rPr lang="en-US" sz="1000">
                <a:solidFill>
                  <a:srgbClr val="4D4D4D"/>
                </a:solidFill>
                <a:ea typeface="ＭＳ Ｐゴシック" pitchFamily="34" charset="-128"/>
                <a:sym typeface="Arial" pitchFamily="34" charset="0"/>
              </a:rPr>
              <a:t>VDC-2</a:t>
            </a:r>
          </a:p>
        </p:txBody>
      </p: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6672263" y="3095625"/>
            <a:ext cx="533400" cy="533400"/>
            <a:chOff x="4203" y="1950"/>
            <a:chExt cx="336" cy="336"/>
          </a:xfrm>
        </p:grpSpPr>
        <p:sp>
          <p:nvSpPr>
            <p:cNvPr id="44083" name="Oval 86"/>
            <p:cNvSpPr>
              <a:spLocks noChangeArrowheads="1"/>
            </p:cNvSpPr>
            <p:nvPr/>
          </p:nvSpPr>
          <p:spPr bwMode="auto">
            <a:xfrm>
              <a:off x="4203" y="195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1F8BAE"/>
                </a:gs>
                <a:gs pos="100000">
                  <a:srgbClr val="004B6B"/>
                </a:gs>
              </a:gsLst>
              <a:lin ang="5400000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sx="102000" sy="102000" algn="ctr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buClr>
                  <a:srgbClr val="FFFFFF"/>
                </a:buClr>
                <a:buFont typeface="Arial" pitchFamily="34" charset="0"/>
                <a:buNone/>
              </a:pPr>
              <a:endParaRPr lang="en-US">
                <a:solidFill>
                  <a:srgbClr val="FFFFFF"/>
                </a:solidFill>
                <a:cs typeface="Arial" pitchFamily="34" charset="0"/>
                <a:sym typeface="Arial" pitchFamily="34" charset="0"/>
              </a:endParaRPr>
            </a:p>
          </p:txBody>
        </p:sp>
        <p:pic>
          <p:nvPicPr>
            <p:cNvPr id="50228" name="Group 254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50" y="2008"/>
              <a:ext cx="23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267"/>
          <p:cNvGrpSpPr>
            <a:grpSpLocks/>
          </p:cNvGrpSpPr>
          <p:nvPr/>
        </p:nvGrpSpPr>
        <p:grpSpPr bwMode="auto">
          <a:xfrm>
            <a:off x="7529513" y="3124200"/>
            <a:ext cx="533400" cy="533400"/>
            <a:chOff x="4743" y="1968"/>
            <a:chExt cx="336" cy="336"/>
          </a:xfrm>
        </p:grpSpPr>
        <p:sp>
          <p:nvSpPr>
            <p:cNvPr id="44081" name="Oval 94"/>
            <p:cNvSpPr>
              <a:spLocks noChangeArrowheads="1"/>
            </p:cNvSpPr>
            <p:nvPr/>
          </p:nvSpPr>
          <p:spPr bwMode="auto">
            <a:xfrm>
              <a:off x="4743" y="1968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4C2267"/>
                </a:gs>
                <a:gs pos="100000">
                  <a:srgbClr val="331645"/>
                </a:gs>
              </a:gsLst>
              <a:lin ang="5400000"/>
            </a:gradFill>
            <a:ln w="12700">
              <a:solidFill>
                <a:schemeClr val="bg1"/>
              </a:solidFill>
              <a:round/>
              <a:headEnd/>
              <a:tailEnd/>
            </a:ln>
            <a:effectLst>
              <a:outerShdw sx="102000" sy="102000" algn="ctr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 defTabSz="457200">
                <a:buClr>
                  <a:srgbClr val="FFFFFF"/>
                </a:buClr>
                <a:buFont typeface="Arial" pitchFamily="34" charset="0"/>
                <a:buNone/>
              </a:pPr>
              <a:endParaRPr lang="en-US">
                <a:solidFill>
                  <a:srgbClr val="FFFFFF"/>
                </a:solidFill>
                <a:cs typeface="Arial" pitchFamily="34" charset="0"/>
                <a:sym typeface="Arial" pitchFamily="34" charset="0"/>
              </a:endParaRPr>
            </a:p>
          </p:txBody>
        </p:sp>
        <p:pic>
          <p:nvPicPr>
            <p:cNvPr id="50226" name="Group 261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807" y="2028"/>
              <a:ext cx="234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0203" name="Straight Connector 101"/>
          <p:cNvCxnSpPr>
            <a:cxnSpLocks noChangeShapeType="1"/>
          </p:cNvCxnSpPr>
          <p:nvPr/>
        </p:nvCxnSpPr>
        <p:spPr bwMode="auto">
          <a:xfrm>
            <a:off x="3892550" y="3657600"/>
            <a:ext cx="0" cy="276225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 type="oval" w="med" len="med"/>
            <a:tailEnd type="oval" w="med" len="med"/>
          </a:ln>
        </p:spPr>
      </p:cxnSp>
      <p:sp>
        <p:nvSpPr>
          <p:cNvPr id="44060" name="Rounded Rectangle 102"/>
          <p:cNvSpPr>
            <a:spLocks noChangeArrowheads="1"/>
          </p:cNvSpPr>
          <p:nvPr/>
        </p:nvSpPr>
        <p:spPr bwMode="auto">
          <a:xfrm>
            <a:off x="957263" y="4648200"/>
            <a:ext cx="7542212" cy="3079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AADEB8"/>
              </a:gs>
              <a:gs pos="35001">
                <a:srgbClr val="C5E7CD"/>
              </a:gs>
              <a:gs pos="100000">
                <a:srgbClr val="E8F6EC"/>
              </a:gs>
            </a:gsLst>
            <a:lin ang="16200000" scaled="1"/>
          </a:gradFill>
          <a:ln w="9525">
            <a:solidFill>
              <a:srgbClr val="00803F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defTabSz="457200">
              <a:buClr>
                <a:srgbClr val="7F7F7F"/>
              </a:buClr>
              <a:buFont typeface="Arial" pitchFamily="34" charset="0"/>
              <a:buNone/>
              <a:defRPr/>
            </a:pPr>
            <a:r>
              <a:rPr lang="en-US" sz="1400" dirty="0" smtClean="0">
                <a:solidFill>
                  <a:srgbClr val="7F7F7F"/>
                </a:solidFill>
                <a:cs typeface="Arial" pitchFamily="34" charset="0"/>
                <a:sym typeface="Arial" pitchFamily="34" charset="0"/>
              </a:rPr>
              <a:t>CONSISTENCY(</a:t>
            </a:r>
            <a:r>
              <a:rPr lang="zh-CN" altLang="en-US" sz="1400" dirty="0" smtClean="0">
                <a:solidFill>
                  <a:srgbClr val="7F7F7F"/>
                </a:solidFill>
                <a:cs typeface="Arial" pitchFamily="34" charset="0"/>
                <a:sym typeface="Arial" pitchFamily="34" charset="0"/>
              </a:rPr>
              <a:t>一致性</a:t>
            </a:r>
            <a:r>
              <a:rPr lang="en-US" altLang="zh-CN" sz="1400" dirty="0" smtClean="0">
                <a:solidFill>
                  <a:srgbClr val="7F7F7F"/>
                </a:solidFill>
                <a:cs typeface="Arial" pitchFamily="34" charset="0"/>
                <a:sym typeface="Arial" pitchFamily="34" charset="0"/>
              </a:rPr>
              <a:t>)</a:t>
            </a:r>
            <a:r>
              <a:rPr lang="en-US" sz="1400" dirty="0" smtClean="0">
                <a:solidFill>
                  <a:srgbClr val="7F7F7F"/>
                </a:solidFill>
                <a:cs typeface="Arial" pitchFamily="34" charset="0"/>
                <a:sym typeface="Arial" pitchFamily="34" charset="0"/>
              </a:rPr>
              <a:t>:  </a:t>
            </a:r>
            <a:r>
              <a:rPr lang="zh-CN" altLang="en-US" sz="1400" dirty="0" smtClean="0">
                <a:solidFill>
                  <a:srgbClr val="7F7F7F"/>
                </a:solidFill>
                <a:cs typeface="Arial" pitchFamily="34" charset="0"/>
                <a:sym typeface="Arial" pitchFamily="34" charset="0"/>
              </a:rPr>
              <a:t>策略</a:t>
            </a:r>
            <a:r>
              <a:rPr lang="en-US" sz="1400" dirty="0" smtClean="0">
                <a:solidFill>
                  <a:srgbClr val="7F7F7F"/>
                </a:solidFill>
                <a:cs typeface="Arial" pitchFamily="34" charset="0"/>
                <a:sym typeface="Arial" pitchFamily="34" charset="0"/>
              </a:rPr>
              <a:t>, </a:t>
            </a:r>
            <a:r>
              <a:rPr lang="zh-CN" altLang="en-US" sz="1400" dirty="0" smtClean="0">
                <a:solidFill>
                  <a:srgbClr val="7F7F7F"/>
                </a:solidFill>
                <a:cs typeface="Arial" pitchFamily="34" charset="0"/>
                <a:sym typeface="Arial" pitchFamily="34" charset="0"/>
              </a:rPr>
              <a:t>功能，安全，管理</a:t>
            </a:r>
            <a:endParaRPr lang="en-US" sz="1400" dirty="0">
              <a:solidFill>
                <a:srgbClr val="7F7F7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50206" name="Pentagon 3"/>
          <p:cNvSpPr>
            <a:spLocks noChangeArrowheads="1"/>
          </p:cNvSpPr>
          <p:nvPr/>
        </p:nvSpPr>
        <p:spPr bwMode="auto">
          <a:xfrm>
            <a:off x="5453063" y="1524000"/>
            <a:ext cx="3690937" cy="609600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rgbClr val="A7D48D"/>
              </a:gs>
              <a:gs pos="100000">
                <a:srgbClr val="365A22"/>
              </a:gs>
            </a:gsLst>
            <a:lin ang="2700000" scaled="1"/>
          </a:gra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buClr>
                <a:srgbClr val="FFFFFF"/>
              </a:buClr>
              <a:buFont typeface="Arial" pitchFamily="34" charset="0"/>
              <a:buNone/>
            </a:pPr>
            <a:endParaRPr lang="en-US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50207" name="Pentagon 4"/>
          <p:cNvSpPr>
            <a:spLocks noChangeArrowheads="1"/>
          </p:cNvSpPr>
          <p:nvPr/>
        </p:nvSpPr>
        <p:spPr bwMode="auto">
          <a:xfrm>
            <a:off x="2524125" y="1524000"/>
            <a:ext cx="3767138" cy="609600"/>
          </a:xfrm>
          <a:prstGeom prst="homePlate">
            <a:avLst>
              <a:gd name="adj" fmla="val 49981"/>
            </a:avLst>
          </a:prstGeom>
          <a:gradFill rotWithShape="0">
            <a:gsLst>
              <a:gs pos="0">
                <a:srgbClr val="A7D48D"/>
              </a:gs>
              <a:gs pos="100000">
                <a:srgbClr val="365A22"/>
              </a:gs>
            </a:gsLst>
            <a:lin ang="2700000" scaled="1"/>
          </a:gra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buClr>
                <a:srgbClr val="FFFFFF"/>
              </a:buClr>
              <a:buFont typeface="Arial" pitchFamily="34" charset="0"/>
              <a:buNone/>
            </a:pPr>
            <a:endParaRPr lang="en-US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50208" name="Pentagon 5"/>
          <p:cNvSpPr>
            <a:spLocks noChangeArrowheads="1"/>
          </p:cNvSpPr>
          <p:nvPr/>
        </p:nvSpPr>
        <p:spPr bwMode="auto">
          <a:xfrm>
            <a:off x="0" y="1524000"/>
            <a:ext cx="3635375" cy="609600"/>
          </a:xfrm>
          <a:prstGeom prst="homePlate">
            <a:avLst>
              <a:gd name="adj" fmla="val 50021"/>
            </a:avLst>
          </a:prstGeom>
          <a:gradFill rotWithShape="0">
            <a:gsLst>
              <a:gs pos="0">
                <a:srgbClr val="A7D48D"/>
              </a:gs>
              <a:gs pos="100000">
                <a:srgbClr val="365A22"/>
              </a:gs>
            </a:gsLst>
            <a:lin ang="2700000" scaled="1"/>
          </a:gra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457200">
              <a:buClr>
                <a:srgbClr val="FFFFFF"/>
              </a:buClr>
              <a:buFont typeface="Arial" pitchFamily="34" charset="0"/>
              <a:buNone/>
            </a:pPr>
            <a:endParaRPr lang="en-US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50209" name="Rounded Rectangle 6"/>
          <p:cNvSpPr>
            <a:spLocks noChangeArrowheads="1"/>
          </p:cNvSpPr>
          <p:nvPr/>
        </p:nvSpPr>
        <p:spPr bwMode="auto">
          <a:xfrm>
            <a:off x="1265238" y="1511300"/>
            <a:ext cx="1447800" cy="609600"/>
          </a:xfrm>
          <a:prstGeom prst="roundRect">
            <a:avLst>
              <a:gd name="adj" fmla="val 16667"/>
            </a:avLst>
          </a:prstGeom>
          <a:noFill/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 defTabSz="457200">
              <a:buClr>
                <a:srgbClr val="FFFFFF"/>
              </a:buClr>
              <a:buFont typeface="Arial" pitchFamily="34" charset="0"/>
              <a:buNone/>
            </a:pPr>
            <a:r>
              <a:rPr lang="zh-CN" altLang="en-US" sz="1400" dirty="0" smtClean="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物理</a:t>
            </a:r>
            <a:r>
              <a:rPr lang="en-US" sz="1400" dirty="0" smtClean="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WORKLOAD</a:t>
            </a:r>
            <a:endParaRPr lang="en-US" sz="1400" dirty="0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50210" name="Rounded Rectangle 7"/>
          <p:cNvSpPr>
            <a:spLocks noChangeArrowheads="1"/>
          </p:cNvSpPr>
          <p:nvPr/>
        </p:nvSpPr>
        <p:spPr bwMode="auto">
          <a:xfrm>
            <a:off x="4017963" y="1511300"/>
            <a:ext cx="1447800" cy="609600"/>
          </a:xfrm>
          <a:prstGeom prst="roundRect">
            <a:avLst>
              <a:gd name="adj" fmla="val 16667"/>
            </a:avLst>
          </a:prstGeom>
          <a:noFill/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 defTabSz="457200">
              <a:buClr>
                <a:srgbClr val="FFFFFF"/>
              </a:buClr>
              <a:buFont typeface="Arial" pitchFamily="34" charset="0"/>
              <a:buNone/>
            </a:pPr>
            <a:r>
              <a:rPr lang="zh-CN" altLang="en-US" sz="1400" dirty="0" smtClean="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虚拟化</a:t>
            </a:r>
            <a:r>
              <a:rPr lang="en-US" sz="1400" dirty="0" smtClean="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WORKLOAD</a:t>
            </a:r>
            <a:endParaRPr lang="en-US" sz="1400" dirty="0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50211" name="Rounded Rectangle 8"/>
          <p:cNvSpPr>
            <a:spLocks noChangeArrowheads="1"/>
          </p:cNvSpPr>
          <p:nvPr/>
        </p:nvSpPr>
        <p:spPr bwMode="auto">
          <a:xfrm>
            <a:off x="6672263" y="1511300"/>
            <a:ext cx="1447800" cy="609600"/>
          </a:xfrm>
          <a:prstGeom prst="roundRect">
            <a:avLst>
              <a:gd name="adj" fmla="val 16667"/>
            </a:avLst>
          </a:prstGeom>
          <a:noFill/>
          <a:ln w="25400">
            <a:noFill/>
            <a:round/>
            <a:headEnd/>
            <a:tailEnd/>
          </a:ln>
        </p:spPr>
        <p:txBody>
          <a:bodyPr anchor="ctr"/>
          <a:lstStyle/>
          <a:p>
            <a:pPr algn="ctr" defTabSz="457200">
              <a:buClr>
                <a:srgbClr val="FFFFFF"/>
              </a:buClr>
              <a:buFont typeface="Arial" pitchFamily="34" charset="0"/>
              <a:buNone/>
            </a:pPr>
            <a:r>
              <a:rPr lang="zh-CN" altLang="en-US" sz="1400" dirty="0" smtClean="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云化</a:t>
            </a:r>
            <a:endParaRPr lang="en-US" sz="1400" dirty="0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  <a:p>
            <a:pPr algn="ctr" defTabSz="457200">
              <a:buClr>
                <a:srgbClr val="FFFFFF"/>
              </a:buClr>
              <a:buFont typeface="Arial" pitchFamily="34" charset="0"/>
              <a:buNone/>
            </a:pPr>
            <a:r>
              <a:rPr lang="en-US" sz="1400" dirty="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WORKLOAD</a:t>
            </a:r>
          </a:p>
        </p:txBody>
      </p:sp>
      <p:sp>
        <p:nvSpPr>
          <p:cNvPr id="44068" name="Rounded Rectangle 103"/>
          <p:cNvSpPr>
            <a:spLocks noChangeArrowheads="1"/>
          </p:cNvSpPr>
          <p:nvPr/>
        </p:nvSpPr>
        <p:spPr bwMode="auto">
          <a:xfrm>
            <a:off x="0" y="5130800"/>
            <a:ext cx="9144000" cy="3683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noFill/>
            <a:round/>
            <a:headEnd/>
            <a:tailEnd/>
          </a:ln>
          <a:effectLst>
            <a:outerShdw dist="508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 defTabSz="457200">
              <a:buClr>
                <a:srgbClr val="FFFFFF"/>
              </a:buClr>
              <a:buFont typeface="Arial" pitchFamily="34" charset="0"/>
              <a:buNone/>
            </a:pPr>
            <a:endParaRPr lang="en-US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4069" name="Rounded Rectangle 104"/>
          <p:cNvSpPr>
            <a:spLocks noChangeArrowheads="1"/>
          </p:cNvSpPr>
          <p:nvPr/>
        </p:nvSpPr>
        <p:spPr bwMode="auto">
          <a:xfrm>
            <a:off x="0" y="5594350"/>
            <a:ext cx="9144000" cy="3683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noFill/>
            <a:round/>
            <a:headEnd/>
            <a:tailEnd/>
          </a:ln>
          <a:effectLst>
            <a:outerShdw dist="508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 defTabSz="457200">
              <a:buClr>
                <a:srgbClr val="FFFFFF"/>
              </a:buClr>
              <a:buFont typeface="Arial" pitchFamily="34" charset="0"/>
              <a:buNone/>
            </a:pPr>
            <a:endParaRPr lang="en-US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4070" name="Rounded Rectangle 105"/>
          <p:cNvSpPr>
            <a:spLocks noChangeArrowheads="1"/>
          </p:cNvSpPr>
          <p:nvPr/>
        </p:nvSpPr>
        <p:spPr bwMode="auto">
          <a:xfrm>
            <a:off x="-12700" y="6045200"/>
            <a:ext cx="9156700" cy="3683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>
            <a:noFill/>
            <a:round/>
            <a:headEnd/>
            <a:tailEnd/>
          </a:ln>
          <a:effectLst>
            <a:outerShdw dist="50800" dir="5400000" algn="ctr" rotWithShape="0">
              <a:srgbClr val="000000">
                <a:alpha val="26999"/>
              </a:srgbClr>
            </a:outerShdw>
          </a:effectLst>
        </p:spPr>
        <p:txBody>
          <a:bodyPr anchor="ctr"/>
          <a:lstStyle/>
          <a:p>
            <a:pPr algn="ctr" defTabSz="457200">
              <a:buClr>
                <a:srgbClr val="FFFFFF"/>
              </a:buClr>
              <a:buFont typeface="Arial" pitchFamily="34" charset="0"/>
              <a:buNone/>
            </a:pPr>
            <a:endParaRPr lang="en-US">
              <a:solidFill>
                <a:srgbClr val="FFFFFF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50215" name="Rectangle 106"/>
          <p:cNvSpPr>
            <a:spLocks noChangeArrowheads="1"/>
          </p:cNvSpPr>
          <p:nvPr/>
        </p:nvSpPr>
        <p:spPr bwMode="auto">
          <a:xfrm>
            <a:off x="4419600" y="5145088"/>
            <a:ext cx="2549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>
              <a:buClr>
                <a:srgbClr val="FFFFFF"/>
              </a:buClr>
              <a:buFont typeface="Arial" pitchFamily="34" charset="0"/>
              <a:buNone/>
            </a:pPr>
            <a:r>
              <a:rPr lang="en-US" sz="1600">
                <a:solidFill>
                  <a:srgbClr val="FFFFFF"/>
                </a:solidFill>
                <a:ea typeface="ＭＳ Ｐゴシック" pitchFamily="34" charset="-128"/>
                <a:sym typeface="Arial" pitchFamily="34" charset="0"/>
              </a:rPr>
              <a:t>Nexus 1000V, VM-FEX</a:t>
            </a:r>
          </a:p>
        </p:txBody>
      </p:sp>
      <p:sp>
        <p:nvSpPr>
          <p:cNvPr id="50216" name="Rectangle 107"/>
          <p:cNvSpPr>
            <a:spLocks noChangeArrowheads="1"/>
          </p:cNvSpPr>
          <p:nvPr/>
        </p:nvSpPr>
        <p:spPr bwMode="auto">
          <a:xfrm>
            <a:off x="4419600" y="5608638"/>
            <a:ext cx="459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>
              <a:buClr>
                <a:srgbClr val="FFFFFF"/>
              </a:buClr>
              <a:buFont typeface="Arial" pitchFamily="34" charset="0"/>
              <a:buNone/>
            </a:pPr>
            <a:r>
              <a:rPr lang="en-US" sz="1600">
                <a:solidFill>
                  <a:srgbClr val="FFFFFF"/>
                </a:solidFill>
                <a:ea typeface="ＭＳ Ｐゴシック" pitchFamily="34" charset="-128"/>
                <a:sym typeface="Arial" pitchFamily="34" charset="0"/>
              </a:rPr>
              <a:t>VSG*, ASA 1000V**</a:t>
            </a:r>
          </a:p>
        </p:txBody>
      </p:sp>
      <p:sp>
        <p:nvSpPr>
          <p:cNvPr id="50217" name="Rectangle 108"/>
          <p:cNvSpPr>
            <a:spLocks noChangeArrowheads="1"/>
          </p:cNvSpPr>
          <p:nvPr/>
        </p:nvSpPr>
        <p:spPr bwMode="auto">
          <a:xfrm>
            <a:off x="4419600" y="6059488"/>
            <a:ext cx="3292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>
              <a:buClr>
                <a:srgbClr val="FFFFFF"/>
              </a:buClr>
              <a:buFont typeface="Arial" pitchFamily="34" charset="0"/>
              <a:buNone/>
            </a:pPr>
            <a:r>
              <a:rPr lang="en-US" sz="1600" dirty="0" err="1">
                <a:solidFill>
                  <a:srgbClr val="FFFFFF"/>
                </a:solidFill>
                <a:ea typeface="ＭＳ Ｐゴシック" pitchFamily="34" charset="-128"/>
                <a:sym typeface="Arial" pitchFamily="34" charset="0"/>
              </a:rPr>
              <a:t>UCS</a:t>
            </a:r>
            <a:r>
              <a:rPr lang="en-US" sz="1600" dirty="0">
                <a:solidFill>
                  <a:srgbClr val="FFFFFF"/>
                </a:solidFill>
                <a:ea typeface="ＭＳ Ｐゴシック" pitchFamily="34" charset="-128"/>
                <a:sym typeface="Arial" pitchFamily="34" charset="0"/>
              </a:rPr>
              <a:t> for Virtualized Workloads</a:t>
            </a:r>
          </a:p>
        </p:txBody>
      </p:sp>
      <p:sp>
        <p:nvSpPr>
          <p:cNvPr id="50218" name="Rectangle 109"/>
          <p:cNvSpPr>
            <a:spLocks noChangeArrowheads="1"/>
          </p:cNvSpPr>
          <p:nvPr/>
        </p:nvSpPr>
        <p:spPr bwMode="auto">
          <a:xfrm>
            <a:off x="1219200" y="5145088"/>
            <a:ext cx="2224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>
              <a:buClr>
                <a:srgbClr val="FFFFFF"/>
              </a:buClr>
              <a:buFont typeface="Arial" pitchFamily="34" charset="0"/>
              <a:buNone/>
            </a:pPr>
            <a:r>
              <a:rPr lang="en-US" sz="1600">
                <a:solidFill>
                  <a:srgbClr val="FFFFFF"/>
                </a:solidFill>
                <a:ea typeface="ＭＳ Ｐゴシック" pitchFamily="34" charset="-128"/>
                <a:sym typeface="Arial" pitchFamily="34" charset="0"/>
              </a:rPr>
              <a:t>Nexus 7K/5K/3K/2K</a:t>
            </a:r>
          </a:p>
        </p:txBody>
      </p:sp>
      <p:sp>
        <p:nvSpPr>
          <p:cNvPr id="50219" name="Rectangle 110"/>
          <p:cNvSpPr>
            <a:spLocks noChangeArrowheads="1"/>
          </p:cNvSpPr>
          <p:nvPr/>
        </p:nvSpPr>
        <p:spPr bwMode="auto">
          <a:xfrm>
            <a:off x="1219200" y="5608638"/>
            <a:ext cx="2524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>
              <a:buClr>
                <a:srgbClr val="FFFFFF"/>
              </a:buClr>
              <a:buFont typeface="Arial" pitchFamily="34" charset="0"/>
              <a:buNone/>
            </a:pPr>
            <a:r>
              <a:rPr lang="en-US" sz="1600">
                <a:solidFill>
                  <a:srgbClr val="FFFFFF"/>
                </a:solidFill>
                <a:ea typeface="ＭＳ Ｐゴシック" pitchFamily="34" charset="-128"/>
                <a:sym typeface="Arial" pitchFamily="34" charset="0"/>
              </a:rPr>
              <a:t>ASA 5585, ASA SM</a:t>
            </a:r>
          </a:p>
        </p:txBody>
      </p:sp>
      <p:sp>
        <p:nvSpPr>
          <p:cNvPr id="50220" name="Rectangle 111"/>
          <p:cNvSpPr>
            <a:spLocks noChangeArrowheads="1"/>
          </p:cNvSpPr>
          <p:nvPr/>
        </p:nvSpPr>
        <p:spPr bwMode="auto">
          <a:xfrm>
            <a:off x="1219200" y="6059488"/>
            <a:ext cx="2185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>
              <a:buClr>
                <a:srgbClr val="FFFFFF"/>
              </a:buClr>
              <a:buFont typeface="Arial" pitchFamily="34" charset="0"/>
              <a:buNone/>
            </a:pPr>
            <a:r>
              <a:rPr lang="en-US" sz="1600" dirty="0" err="1">
                <a:solidFill>
                  <a:srgbClr val="FFFFFF"/>
                </a:solidFill>
                <a:ea typeface="ＭＳ Ｐゴシック" pitchFamily="34" charset="-128"/>
                <a:sym typeface="Arial" pitchFamily="34" charset="0"/>
              </a:rPr>
              <a:t>UCS</a:t>
            </a:r>
            <a:r>
              <a:rPr lang="en-US" sz="1600" dirty="0">
                <a:solidFill>
                  <a:srgbClr val="FFFFFF"/>
                </a:solidFill>
                <a:ea typeface="ＭＳ Ｐゴシック" pitchFamily="34" charset="-128"/>
                <a:sym typeface="Arial" pitchFamily="34" charset="0"/>
              </a:rPr>
              <a:t> for Bare Metal</a:t>
            </a:r>
          </a:p>
        </p:txBody>
      </p:sp>
      <p:sp>
        <p:nvSpPr>
          <p:cNvPr id="50221" name="TextBox 112"/>
          <p:cNvSpPr txBox="1">
            <a:spLocks noChangeArrowheads="1"/>
          </p:cNvSpPr>
          <p:nvPr/>
        </p:nvSpPr>
        <p:spPr bwMode="auto">
          <a:xfrm>
            <a:off x="5867400" y="6605588"/>
            <a:ext cx="197326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>
              <a:buClr>
                <a:srgbClr val="0096D6"/>
              </a:buClr>
              <a:buFont typeface="Arial" pitchFamily="34" charset="0"/>
              <a:buNone/>
            </a:pPr>
            <a:r>
              <a:rPr lang="en-US" sz="1100">
                <a:solidFill>
                  <a:srgbClr val="0096D6"/>
                </a:solidFill>
                <a:ea typeface="ＭＳ Ｐゴシック" pitchFamily="34" charset="-128"/>
                <a:sym typeface="Arial" pitchFamily="34" charset="0"/>
              </a:rPr>
              <a:t>  * Virtual only, ** Announced</a:t>
            </a:r>
          </a:p>
        </p:txBody>
      </p:sp>
      <p:sp>
        <p:nvSpPr>
          <p:cNvPr id="44078" name="TextBox 113"/>
          <p:cNvSpPr txBox="1">
            <a:spLocks noChangeArrowheads="1"/>
          </p:cNvSpPr>
          <p:nvPr/>
        </p:nvSpPr>
        <p:spPr bwMode="auto">
          <a:xfrm>
            <a:off x="0" y="5138738"/>
            <a:ext cx="1066800" cy="352425"/>
          </a:xfrm>
          <a:prstGeom prst="rect">
            <a:avLst/>
          </a:prstGeom>
          <a:solidFill>
            <a:srgbClr val="1F8BAE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lIns="45720" tIns="0" rIns="45720" bIns="0" anchor="ctr"/>
          <a:lstStyle/>
          <a:p>
            <a:pPr algn="ctr">
              <a:buClr>
                <a:srgbClr val="FFFFFF"/>
              </a:buClr>
              <a:buFont typeface="Arial" pitchFamily="34" charset="0"/>
              <a:buNone/>
              <a:defRPr/>
            </a:pPr>
            <a:r>
              <a:rPr lang="en-US" sz="160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Switching</a:t>
            </a:r>
          </a:p>
        </p:txBody>
      </p:sp>
      <p:sp>
        <p:nvSpPr>
          <p:cNvPr id="44079" name="TextBox 114"/>
          <p:cNvSpPr txBox="1">
            <a:spLocks noChangeArrowheads="1"/>
          </p:cNvSpPr>
          <p:nvPr/>
        </p:nvSpPr>
        <p:spPr bwMode="auto">
          <a:xfrm>
            <a:off x="0" y="5602288"/>
            <a:ext cx="1066800" cy="352425"/>
          </a:xfrm>
          <a:prstGeom prst="rect">
            <a:avLst/>
          </a:prstGeom>
          <a:solidFill>
            <a:srgbClr val="1F8BAE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lIns="45720" tIns="0" rIns="45720" bIns="0" anchor="ctr"/>
          <a:lstStyle/>
          <a:p>
            <a:pPr algn="ctr">
              <a:buClr>
                <a:srgbClr val="FFFFFF"/>
              </a:buClr>
              <a:buFont typeface="Arial" pitchFamily="34" charset="0"/>
              <a:buNone/>
              <a:defRPr/>
            </a:pPr>
            <a:r>
              <a:rPr lang="en-US" sz="160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Security</a:t>
            </a:r>
          </a:p>
        </p:txBody>
      </p:sp>
      <p:sp>
        <p:nvSpPr>
          <p:cNvPr id="44080" name="TextBox 115"/>
          <p:cNvSpPr txBox="1">
            <a:spLocks noChangeArrowheads="1"/>
          </p:cNvSpPr>
          <p:nvPr/>
        </p:nvSpPr>
        <p:spPr bwMode="auto">
          <a:xfrm>
            <a:off x="0" y="6053138"/>
            <a:ext cx="1066800" cy="352425"/>
          </a:xfrm>
          <a:prstGeom prst="rect">
            <a:avLst/>
          </a:prstGeom>
          <a:solidFill>
            <a:srgbClr val="1F8BAE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lIns="45720" tIns="0" rIns="45720" bIns="0" anchor="ctr"/>
          <a:lstStyle/>
          <a:p>
            <a:pPr algn="ctr">
              <a:buClr>
                <a:srgbClr val="FFFFFF"/>
              </a:buClr>
              <a:buFont typeface="Arial" pitchFamily="34" charset="0"/>
              <a:buNone/>
              <a:defRPr/>
            </a:pPr>
            <a:r>
              <a:rPr lang="en-US" sz="1600">
                <a:solidFill>
                  <a:srgbClr val="FFFFFF"/>
                </a:solidFill>
                <a:cs typeface="Arial" pitchFamily="34" charset="0"/>
                <a:sym typeface="Arial" pitchFamily="34" charset="0"/>
              </a:rPr>
              <a:t>Compute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79512" y="314653"/>
            <a:ext cx="5929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charset="0"/>
                <a:ea typeface="ＭＳ Ｐゴシック" charset="0"/>
                <a:cs typeface="ＭＳ Ｐゴシック" charset="0"/>
              </a:rPr>
              <a:t>数据中心变迁历程</a:t>
            </a:r>
            <a:r>
              <a:rPr lang="zh-CN" altLang="en-US" sz="28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charset="0"/>
                <a:ea typeface="ＭＳ Ｐゴシック" charset="0"/>
                <a:cs typeface="ＭＳ Ｐゴシック" charset="0"/>
              </a:rPr>
              <a:t>：</a:t>
            </a:r>
            <a:endParaRPr lang="en-US" altLang="zh-CN" sz="2800" dirty="0" smtClean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zh-CN" altLang="en-US" sz="28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charset="0"/>
                <a:ea typeface="ＭＳ Ｐゴシック" charset="0"/>
                <a:cs typeface="ＭＳ Ｐゴシック" charset="0"/>
              </a:rPr>
              <a:t>从</a:t>
            </a:r>
            <a:r>
              <a:rPr lang="zh-CN" altLang="en-US" sz="28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charset="0"/>
                <a:ea typeface="ＭＳ Ｐゴシック" charset="0"/>
                <a:cs typeface="ＭＳ Ｐゴシック" charset="0"/>
              </a:rPr>
              <a:t>物理传统的数据中心到云数据中心</a:t>
            </a:r>
            <a:endParaRPr lang="en-US" sz="2800" dirty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Arial" charset="0"/>
                <a:ea typeface="ＭＳ Ｐゴシック" charset="0"/>
                <a:cs typeface="ＭＳ Ｐゴシック" charset="0"/>
              </a:rPr>
              <a:t>安全架构要求</a:t>
            </a:r>
            <a:endParaRPr lang="en-US" sz="4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逻辑隔离Logical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separation</a:t>
            </a:r>
          </a:p>
          <a:p>
            <a:pPr>
              <a:lnSpc>
                <a:spcPct val="200000"/>
              </a:lnSpc>
            </a:pP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策略一致性Policy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CONSISTENCY(</a:t>
            </a:r>
            <a:r>
              <a:rPr lang="zh-CN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一致性</a:t>
            </a:r>
            <a:r>
              <a:rPr lang="en-US" altLang="zh-CN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200000"/>
              </a:lnSpc>
            </a:pP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认证和接入控制Authentication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access control</a:t>
            </a:r>
          </a:p>
          <a:p>
            <a:pPr>
              <a:lnSpc>
                <a:spcPct val="200000"/>
              </a:lnSpc>
            </a:pP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扩展和性能Scalability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performance</a:t>
            </a:r>
          </a:p>
          <a:p>
            <a:pPr>
              <a:lnSpc>
                <a:spcPct val="200000"/>
              </a:lnSpc>
            </a:pP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自动化管理AUTOMATION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zh-CN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自动化</a:t>
            </a:r>
            <a:r>
              <a:rPr lang="en-US" altLang="zh-CN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670550" y="4827590"/>
            <a:ext cx="965200" cy="917575"/>
            <a:chOff x="5670970" y="4827112"/>
            <a:chExt cx="965568" cy="917302"/>
          </a:xfrm>
        </p:grpSpPr>
        <p:sp>
          <p:nvSpPr>
            <p:cNvPr id="52" name="Oval 51"/>
            <p:cNvSpPr/>
            <p:nvPr/>
          </p:nvSpPr>
          <p:spPr>
            <a:xfrm>
              <a:off x="5694792" y="4831873"/>
              <a:ext cx="898868" cy="845886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rgbClr val="003D58">
                    <a:alpha val="75000"/>
                  </a:srgbClr>
                </a:gs>
              </a:gsLst>
              <a:lin ang="5400000" scaled="1"/>
            </a:gradFill>
            <a:ln w="66675">
              <a:solidFill>
                <a:schemeClr val="bg2"/>
              </a:solidFill>
            </a:ln>
            <a:effectLst>
              <a:outerShdw blurRad="635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58" name="Freeform 9"/>
            <p:cNvSpPr>
              <a:spLocks noEditPoints="1"/>
            </p:cNvSpPr>
            <p:nvPr/>
          </p:nvSpPr>
          <p:spPr bwMode="auto">
            <a:xfrm>
              <a:off x="5670970" y="4827112"/>
              <a:ext cx="965568" cy="917302"/>
            </a:xfrm>
            <a:custGeom>
              <a:avLst/>
              <a:gdLst/>
              <a:ahLst/>
              <a:cxnLst>
                <a:cxn ang="0">
                  <a:pos x="86" y="105"/>
                </a:cxn>
                <a:cxn ang="0">
                  <a:pos x="68" y="166"/>
                </a:cxn>
                <a:cxn ang="0">
                  <a:pos x="138" y="105"/>
                </a:cxn>
                <a:cxn ang="0">
                  <a:pos x="80" y="159"/>
                </a:cxn>
                <a:cxn ang="0">
                  <a:pos x="126" y="151"/>
                </a:cxn>
                <a:cxn ang="0">
                  <a:pos x="215" y="105"/>
                </a:cxn>
                <a:cxn ang="0">
                  <a:pos x="144" y="166"/>
                </a:cxn>
                <a:cxn ang="0">
                  <a:pos x="215" y="105"/>
                </a:cxn>
                <a:cxn ang="0">
                  <a:pos x="157" y="159"/>
                </a:cxn>
                <a:cxn ang="0">
                  <a:pos x="202" y="113"/>
                </a:cxn>
                <a:cxn ang="0">
                  <a:pos x="195" y="120"/>
                </a:cxn>
                <a:cxn ang="0">
                  <a:pos x="164" y="151"/>
                </a:cxn>
                <a:cxn ang="0">
                  <a:pos x="195" y="120"/>
                </a:cxn>
                <a:cxn ang="0">
                  <a:pos x="70" y="260"/>
                </a:cxn>
                <a:cxn ang="0">
                  <a:pos x="93" y="243"/>
                </a:cxn>
                <a:cxn ang="0">
                  <a:pos x="131" y="260"/>
                </a:cxn>
                <a:cxn ang="0">
                  <a:pos x="117" y="185"/>
                </a:cxn>
                <a:cxn ang="0">
                  <a:pos x="99" y="229"/>
                </a:cxn>
                <a:cxn ang="0">
                  <a:pos x="119" y="229"/>
                </a:cxn>
                <a:cxn ang="0">
                  <a:pos x="274" y="105"/>
                </a:cxn>
                <a:cxn ang="0">
                  <a:pos x="221" y="166"/>
                </a:cxn>
                <a:cxn ang="0">
                  <a:pos x="291" y="122"/>
                </a:cxn>
                <a:cxn ang="0">
                  <a:pos x="279" y="159"/>
                </a:cxn>
                <a:cxn ang="0">
                  <a:pos x="233" y="113"/>
                </a:cxn>
                <a:cxn ang="0">
                  <a:pos x="279" y="159"/>
                </a:cxn>
                <a:cxn ang="0">
                  <a:pos x="239" y="147"/>
                </a:cxn>
                <a:cxn ang="0">
                  <a:pos x="239" y="125"/>
                </a:cxn>
                <a:cxn ang="0">
                  <a:pos x="245" y="119"/>
                </a:cxn>
                <a:cxn ang="0">
                  <a:pos x="267" y="119"/>
                </a:cxn>
                <a:cxn ang="0">
                  <a:pos x="202" y="188"/>
                </a:cxn>
                <a:cxn ang="0">
                  <a:pos x="160" y="186"/>
                </a:cxn>
                <a:cxn ang="0">
                  <a:pos x="176" y="260"/>
                </a:cxn>
                <a:cxn ang="0">
                  <a:pos x="188" y="238"/>
                </a:cxn>
                <a:cxn ang="0">
                  <a:pos x="210" y="231"/>
                </a:cxn>
                <a:cxn ang="0">
                  <a:pos x="218" y="212"/>
                </a:cxn>
                <a:cxn ang="0">
                  <a:pos x="216" y="201"/>
                </a:cxn>
                <a:cxn ang="0">
                  <a:pos x="202" y="212"/>
                </a:cxn>
                <a:cxn ang="0">
                  <a:pos x="189" y="223"/>
                </a:cxn>
                <a:cxn ang="0">
                  <a:pos x="176" y="201"/>
                </a:cxn>
                <a:cxn ang="0">
                  <a:pos x="198" y="203"/>
                </a:cxn>
                <a:cxn ang="0">
                  <a:pos x="181" y="0"/>
                </a:cxn>
                <a:cxn ang="0">
                  <a:pos x="181" y="362"/>
                </a:cxn>
                <a:cxn ang="0">
                  <a:pos x="181" y="0"/>
                </a:cxn>
                <a:cxn ang="0">
                  <a:pos x="24" y="181"/>
                </a:cxn>
                <a:cxn ang="0">
                  <a:pos x="338" y="181"/>
                </a:cxn>
                <a:cxn ang="0">
                  <a:pos x="273" y="147"/>
                </a:cxn>
                <a:cxn ang="0">
                  <a:pos x="261" y="136"/>
                </a:cxn>
                <a:cxn ang="0">
                  <a:pos x="245" y="152"/>
                </a:cxn>
                <a:cxn ang="0">
                  <a:pos x="256" y="141"/>
                </a:cxn>
                <a:cxn ang="0">
                  <a:pos x="281" y="193"/>
                </a:cxn>
                <a:cxn ang="0">
                  <a:pos x="260" y="186"/>
                </a:cxn>
                <a:cxn ang="0">
                  <a:pos x="230" y="260"/>
                </a:cxn>
                <a:cxn ang="0">
                  <a:pos x="246" y="238"/>
                </a:cxn>
                <a:cxn ang="0">
                  <a:pos x="270" y="236"/>
                </a:cxn>
                <a:cxn ang="0">
                  <a:pos x="286" y="223"/>
                </a:cxn>
                <a:cxn ang="0">
                  <a:pos x="289" y="211"/>
                </a:cxn>
                <a:cxn ang="0">
                  <a:pos x="281" y="193"/>
                </a:cxn>
                <a:cxn ang="0">
                  <a:pos x="269" y="220"/>
                </a:cxn>
                <a:cxn ang="0">
                  <a:pos x="246" y="223"/>
                </a:cxn>
                <a:cxn ang="0">
                  <a:pos x="259" y="201"/>
                </a:cxn>
                <a:cxn ang="0">
                  <a:pos x="272" y="212"/>
                </a:cxn>
              </a:cxnLst>
              <a:rect l="0" t="0" r="r" b="b"/>
              <a:pathLst>
                <a:path w="362" h="362">
                  <a:moveTo>
                    <a:pt x="138" y="105"/>
                  </a:moveTo>
                  <a:cubicBezTo>
                    <a:pt x="86" y="105"/>
                    <a:pt x="86" y="105"/>
                    <a:pt x="86" y="105"/>
                  </a:cubicBezTo>
                  <a:cubicBezTo>
                    <a:pt x="76" y="105"/>
                    <a:pt x="68" y="113"/>
                    <a:pt x="68" y="122"/>
                  </a:cubicBezTo>
                  <a:cubicBezTo>
                    <a:pt x="68" y="166"/>
                    <a:pt x="68" y="166"/>
                    <a:pt x="68" y="166"/>
                  </a:cubicBezTo>
                  <a:cubicBezTo>
                    <a:pt x="138" y="166"/>
                    <a:pt x="138" y="166"/>
                    <a:pt x="138" y="166"/>
                  </a:cubicBezTo>
                  <a:lnTo>
                    <a:pt x="138" y="105"/>
                  </a:lnTo>
                  <a:close/>
                  <a:moveTo>
                    <a:pt x="126" y="159"/>
                  </a:moveTo>
                  <a:cubicBezTo>
                    <a:pt x="80" y="159"/>
                    <a:pt x="80" y="159"/>
                    <a:pt x="80" y="159"/>
                  </a:cubicBezTo>
                  <a:cubicBezTo>
                    <a:pt x="80" y="151"/>
                    <a:pt x="80" y="151"/>
                    <a:pt x="80" y="151"/>
                  </a:cubicBezTo>
                  <a:cubicBezTo>
                    <a:pt x="126" y="151"/>
                    <a:pt x="126" y="151"/>
                    <a:pt x="126" y="151"/>
                  </a:cubicBezTo>
                  <a:lnTo>
                    <a:pt x="126" y="159"/>
                  </a:lnTo>
                  <a:close/>
                  <a:moveTo>
                    <a:pt x="215" y="105"/>
                  </a:moveTo>
                  <a:cubicBezTo>
                    <a:pt x="144" y="105"/>
                    <a:pt x="144" y="105"/>
                    <a:pt x="144" y="105"/>
                  </a:cubicBezTo>
                  <a:cubicBezTo>
                    <a:pt x="144" y="166"/>
                    <a:pt x="144" y="166"/>
                    <a:pt x="144" y="166"/>
                  </a:cubicBezTo>
                  <a:cubicBezTo>
                    <a:pt x="215" y="166"/>
                    <a:pt x="215" y="166"/>
                    <a:pt x="215" y="166"/>
                  </a:cubicBezTo>
                  <a:lnTo>
                    <a:pt x="215" y="105"/>
                  </a:lnTo>
                  <a:close/>
                  <a:moveTo>
                    <a:pt x="202" y="159"/>
                  </a:moveTo>
                  <a:cubicBezTo>
                    <a:pt x="157" y="159"/>
                    <a:pt x="157" y="159"/>
                    <a:pt x="157" y="159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202" y="113"/>
                    <a:pt x="202" y="113"/>
                    <a:pt x="202" y="113"/>
                  </a:cubicBezTo>
                  <a:lnTo>
                    <a:pt x="202" y="159"/>
                  </a:lnTo>
                  <a:close/>
                  <a:moveTo>
                    <a:pt x="195" y="120"/>
                  </a:moveTo>
                  <a:cubicBezTo>
                    <a:pt x="164" y="120"/>
                    <a:pt x="164" y="120"/>
                    <a:pt x="164" y="120"/>
                  </a:cubicBezTo>
                  <a:cubicBezTo>
                    <a:pt x="164" y="151"/>
                    <a:pt x="164" y="151"/>
                    <a:pt x="164" y="151"/>
                  </a:cubicBezTo>
                  <a:cubicBezTo>
                    <a:pt x="195" y="151"/>
                    <a:pt x="195" y="151"/>
                    <a:pt x="195" y="151"/>
                  </a:cubicBezTo>
                  <a:lnTo>
                    <a:pt x="195" y="120"/>
                  </a:lnTo>
                  <a:close/>
                  <a:moveTo>
                    <a:pt x="102" y="185"/>
                  </a:moveTo>
                  <a:cubicBezTo>
                    <a:pt x="70" y="260"/>
                    <a:pt x="70" y="260"/>
                    <a:pt x="70" y="260"/>
                  </a:cubicBezTo>
                  <a:cubicBezTo>
                    <a:pt x="87" y="260"/>
                    <a:pt x="87" y="260"/>
                    <a:pt x="87" y="260"/>
                  </a:cubicBezTo>
                  <a:cubicBezTo>
                    <a:pt x="93" y="243"/>
                    <a:pt x="93" y="243"/>
                    <a:pt x="93" y="243"/>
                  </a:cubicBezTo>
                  <a:cubicBezTo>
                    <a:pt x="125" y="243"/>
                    <a:pt x="125" y="243"/>
                    <a:pt x="125" y="243"/>
                  </a:cubicBezTo>
                  <a:cubicBezTo>
                    <a:pt x="131" y="260"/>
                    <a:pt x="131" y="260"/>
                    <a:pt x="131" y="260"/>
                  </a:cubicBezTo>
                  <a:cubicBezTo>
                    <a:pt x="148" y="260"/>
                    <a:pt x="148" y="260"/>
                    <a:pt x="148" y="260"/>
                  </a:cubicBezTo>
                  <a:cubicBezTo>
                    <a:pt x="117" y="185"/>
                    <a:pt x="117" y="185"/>
                    <a:pt x="117" y="185"/>
                  </a:cubicBezTo>
                  <a:lnTo>
                    <a:pt x="102" y="185"/>
                  </a:lnTo>
                  <a:close/>
                  <a:moveTo>
                    <a:pt x="99" y="229"/>
                  </a:moveTo>
                  <a:cubicBezTo>
                    <a:pt x="109" y="205"/>
                    <a:pt x="109" y="205"/>
                    <a:pt x="109" y="205"/>
                  </a:cubicBezTo>
                  <a:cubicBezTo>
                    <a:pt x="119" y="229"/>
                    <a:pt x="119" y="229"/>
                    <a:pt x="119" y="229"/>
                  </a:cubicBezTo>
                  <a:lnTo>
                    <a:pt x="99" y="229"/>
                  </a:lnTo>
                  <a:close/>
                  <a:moveTo>
                    <a:pt x="274" y="105"/>
                  </a:moveTo>
                  <a:cubicBezTo>
                    <a:pt x="221" y="105"/>
                    <a:pt x="221" y="105"/>
                    <a:pt x="221" y="105"/>
                  </a:cubicBezTo>
                  <a:cubicBezTo>
                    <a:pt x="221" y="166"/>
                    <a:pt x="221" y="166"/>
                    <a:pt x="221" y="166"/>
                  </a:cubicBezTo>
                  <a:cubicBezTo>
                    <a:pt x="291" y="166"/>
                    <a:pt x="291" y="166"/>
                    <a:pt x="291" y="166"/>
                  </a:cubicBezTo>
                  <a:cubicBezTo>
                    <a:pt x="291" y="122"/>
                    <a:pt x="291" y="122"/>
                    <a:pt x="291" y="122"/>
                  </a:cubicBezTo>
                  <a:cubicBezTo>
                    <a:pt x="291" y="113"/>
                    <a:pt x="284" y="105"/>
                    <a:pt x="274" y="105"/>
                  </a:cubicBezTo>
                  <a:close/>
                  <a:moveTo>
                    <a:pt x="279" y="159"/>
                  </a:moveTo>
                  <a:cubicBezTo>
                    <a:pt x="233" y="159"/>
                    <a:pt x="233" y="159"/>
                    <a:pt x="233" y="159"/>
                  </a:cubicBezTo>
                  <a:cubicBezTo>
                    <a:pt x="233" y="113"/>
                    <a:pt x="233" y="113"/>
                    <a:pt x="233" y="113"/>
                  </a:cubicBezTo>
                  <a:cubicBezTo>
                    <a:pt x="279" y="113"/>
                    <a:pt x="279" y="113"/>
                    <a:pt x="279" y="113"/>
                  </a:cubicBezTo>
                  <a:lnTo>
                    <a:pt x="279" y="159"/>
                  </a:lnTo>
                  <a:close/>
                  <a:moveTo>
                    <a:pt x="239" y="125"/>
                  </a:moveTo>
                  <a:cubicBezTo>
                    <a:pt x="239" y="147"/>
                    <a:pt x="239" y="147"/>
                    <a:pt x="239" y="147"/>
                  </a:cubicBezTo>
                  <a:cubicBezTo>
                    <a:pt x="250" y="136"/>
                    <a:pt x="250" y="136"/>
                    <a:pt x="250" y="136"/>
                  </a:cubicBezTo>
                  <a:lnTo>
                    <a:pt x="239" y="125"/>
                  </a:lnTo>
                  <a:close/>
                  <a:moveTo>
                    <a:pt x="267" y="119"/>
                  </a:moveTo>
                  <a:cubicBezTo>
                    <a:pt x="245" y="119"/>
                    <a:pt x="245" y="119"/>
                    <a:pt x="245" y="119"/>
                  </a:cubicBezTo>
                  <a:cubicBezTo>
                    <a:pt x="256" y="130"/>
                    <a:pt x="256" y="130"/>
                    <a:pt x="256" y="130"/>
                  </a:cubicBezTo>
                  <a:lnTo>
                    <a:pt x="267" y="119"/>
                  </a:lnTo>
                  <a:close/>
                  <a:moveTo>
                    <a:pt x="211" y="193"/>
                  </a:moveTo>
                  <a:cubicBezTo>
                    <a:pt x="208" y="191"/>
                    <a:pt x="205" y="189"/>
                    <a:pt x="202" y="188"/>
                  </a:cubicBezTo>
                  <a:cubicBezTo>
                    <a:pt x="198" y="187"/>
                    <a:pt x="194" y="186"/>
                    <a:pt x="190" y="186"/>
                  </a:cubicBezTo>
                  <a:cubicBezTo>
                    <a:pt x="160" y="186"/>
                    <a:pt x="160" y="186"/>
                    <a:pt x="160" y="186"/>
                  </a:cubicBezTo>
                  <a:cubicBezTo>
                    <a:pt x="160" y="260"/>
                    <a:pt x="160" y="260"/>
                    <a:pt x="160" y="260"/>
                  </a:cubicBezTo>
                  <a:cubicBezTo>
                    <a:pt x="176" y="260"/>
                    <a:pt x="176" y="260"/>
                    <a:pt x="176" y="260"/>
                  </a:cubicBezTo>
                  <a:cubicBezTo>
                    <a:pt x="176" y="238"/>
                    <a:pt x="176" y="238"/>
                    <a:pt x="176" y="238"/>
                  </a:cubicBezTo>
                  <a:cubicBezTo>
                    <a:pt x="188" y="238"/>
                    <a:pt x="188" y="238"/>
                    <a:pt x="188" y="238"/>
                  </a:cubicBezTo>
                  <a:cubicBezTo>
                    <a:pt x="193" y="238"/>
                    <a:pt x="196" y="237"/>
                    <a:pt x="200" y="236"/>
                  </a:cubicBezTo>
                  <a:cubicBezTo>
                    <a:pt x="204" y="235"/>
                    <a:pt x="207" y="233"/>
                    <a:pt x="210" y="231"/>
                  </a:cubicBezTo>
                  <a:cubicBezTo>
                    <a:pt x="212" y="229"/>
                    <a:pt x="214" y="226"/>
                    <a:pt x="216" y="223"/>
                  </a:cubicBezTo>
                  <a:cubicBezTo>
                    <a:pt x="217" y="220"/>
                    <a:pt x="218" y="216"/>
                    <a:pt x="218" y="212"/>
                  </a:cubicBezTo>
                  <a:cubicBezTo>
                    <a:pt x="218" y="211"/>
                    <a:pt x="218" y="211"/>
                    <a:pt x="218" y="211"/>
                  </a:cubicBezTo>
                  <a:cubicBezTo>
                    <a:pt x="218" y="208"/>
                    <a:pt x="218" y="204"/>
                    <a:pt x="216" y="201"/>
                  </a:cubicBezTo>
                  <a:cubicBezTo>
                    <a:pt x="215" y="198"/>
                    <a:pt x="213" y="195"/>
                    <a:pt x="211" y="193"/>
                  </a:cubicBezTo>
                  <a:close/>
                  <a:moveTo>
                    <a:pt x="202" y="212"/>
                  </a:moveTo>
                  <a:cubicBezTo>
                    <a:pt x="202" y="215"/>
                    <a:pt x="201" y="218"/>
                    <a:pt x="198" y="220"/>
                  </a:cubicBezTo>
                  <a:cubicBezTo>
                    <a:pt x="196" y="222"/>
                    <a:pt x="193" y="223"/>
                    <a:pt x="189" y="223"/>
                  </a:cubicBezTo>
                  <a:cubicBezTo>
                    <a:pt x="176" y="223"/>
                    <a:pt x="176" y="223"/>
                    <a:pt x="176" y="223"/>
                  </a:cubicBezTo>
                  <a:cubicBezTo>
                    <a:pt x="176" y="201"/>
                    <a:pt x="176" y="201"/>
                    <a:pt x="176" y="201"/>
                  </a:cubicBezTo>
                  <a:cubicBezTo>
                    <a:pt x="189" y="201"/>
                    <a:pt x="189" y="201"/>
                    <a:pt x="189" y="201"/>
                  </a:cubicBezTo>
                  <a:cubicBezTo>
                    <a:pt x="193" y="201"/>
                    <a:pt x="196" y="202"/>
                    <a:pt x="198" y="203"/>
                  </a:cubicBezTo>
                  <a:cubicBezTo>
                    <a:pt x="201" y="205"/>
                    <a:pt x="202" y="208"/>
                    <a:pt x="202" y="212"/>
                  </a:cubicBezTo>
                  <a:close/>
                  <a:moveTo>
                    <a:pt x="181" y="0"/>
                  </a:moveTo>
                  <a:cubicBezTo>
                    <a:pt x="81" y="0"/>
                    <a:pt x="0" y="81"/>
                    <a:pt x="0" y="181"/>
                  </a:cubicBezTo>
                  <a:cubicBezTo>
                    <a:pt x="0" y="281"/>
                    <a:pt x="81" y="362"/>
                    <a:pt x="181" y="362"/>
                  </a:cubicBezTo>
                  <a:cubicBezTo>
                    <a:pt x="281" y="362"/>
                    <a:pt x="362" y="281"/>
                    <a:pt x="362" y="181"/>
                  </a:cubicBezTo>
                  <a:cubicBezTo>
                    <a:pt x="362" y="81"/>
                    <a:pt x="281" y="0"/>
                    <a:pt x="181" y="0"/>
                  </a:cubicBezTo>
                  <a:close/>
                  <a:moveTo>
                    <a:pt x="181" y="338"/>
                  </a:moveTo>
                  <a:cubicBezTo>
                    <a:pt x="94" y="338"/>
                    <a:pt x="24" y="268"/>
                    <a:pt x="24" y="181"/>
                  </a:cubicBezTo>
                  <a:cubicBezTo>
                    <a:pt x="24" y="95"/>
                    <a:pt x="94" y="24"/>
                    <a:pt x="181" y="24"/>
                  </a:cubicBezTo>
                  <a:cubicBezTo>
                    <a:pt x="268" y="24"/>
                    <a:pt x="338" y="95"/>
                    <a:pt x="338" y="181"/>
                  </a:cubicBezTo>
                  <a:cubicBezTo>
                    <a:pt x="338" y="268"/>
                    <a:pt x="268" y="338"/>
                    <a:pt x="181" y="338"/>
                  </a:cubicBezTo>
                  <a:close/>
                  <a:moveTo>
                    <a:pt x="273" y="147"/>
                  </a:moveTo>
                  <a:cubicBezTo>
                    <a:pt x="273" y="124"/>
                    <a:pt x="273" y="124"/>
                    <a:pt x="273" y="124"/>
                  </a:cubicBezTo>
                  <a:cubicBezTo>
                    <a:pt x="261" y="136"/>
                    <a:pt x="261" y="136"/>
                    <a:pt x="261" y="136"/>
                  </a:cubicBezTo>
                  <a:lnTo>
                    <a:pt x="273" y="147"/>
                  </a:lnTo>
                  <a:close/>
                  <a:moveTo>
                    <a:pt x="245" y="152"/>
                  </a:moveTo>
                  <a:cubicBezTo>
                    <a:pt x="267" y="152"/>
                    <a:pt x="267" y="152"/>
                    <a:pt x="267" y="152"/>
                  </a:cubicBezTo>
                  <a:cubicBezTo>
                    <a:pt x="256" y="141"/>
                    <a:pt x="256" y="141"/>
                    <a:pt x="256" y="141"/>
                  </a:cubicBezTo>
                  <a:lnTo>
                    <a:pt x="245" y="152"/>
                  </a:lnTo>
                  <a:close/>
                  <a:moveTo>
                    <a:pt x="281" y="193"/>
                  </a:moveTo>
                  <a:cubicBezTo>
                    <a:pt x="279" y="191"/>
                    <a:pt x="276" y="189"/>
                    <a:pt x="272" y="188"/>
                  </a:cubicBezTo>
                  <a:cubicBezTo>
                    <a:pt x="269" y="187"/>
                    <a:pt x="265" y="186"/>
                    <a:pt x="260" y="186"/>
                  </a:cubicBezTo>
                  <a:cubicBezTo>
                    <a:pt x="230" y="186"/>
                    <a:pt x="230" y="186"/>
                    <a:pt x="230" y="186"/>
                  </a:cubicBezTo>
                  <a:cubicBezTo>
                    <a:pt x="230" y="260"/>
                    <a:pt x="230" y="260"/>
                    <a:pt x="230" y="260"/>
                  </a:cubicBezTo>
                  <a:cubicBezTo>
                    <a:pt x="246" y="260"/>
                    <a:pt x="246" y="260"/>
                    <a:pt x="246" y="260"/>
                  </a:cubicBezTo>
                  <a:cubicBezTo>
                    <a:pt x="246" y="238"/>
                    <a:pt x="246" y="238"/>
                    <a:pt x="246" y="238"/>
                  </a:cubicBezTo>
                  <a:cubicBezTo>
                    <a:pt x="259" y="238"/>
                    <a:pt x="259" y="238"/>
                    <a:pt x="259" y="238"/>
                  </a:cubicBezTo>
                  <a:cubicBezTo>
                    <a:pt x="263" y="238"/>
                    <a:pt x="267" y="237"/>
                    <a:pt x="270" y="236"/>
                  </a:cubicBezTo>
                  <a:cubicBezTo>
                    <a:pt x="274" y="235"/>
                    <a:pt x="277" y="233"/>
                    <a:pt x="280" y="231"/>
                  </a:cubicBezTo>
                  <a:cubicBezTo>
                    <a:pt x="283" y="229"/>
                    <a:pt x="285" y="226"/>
                    <a:pt x="286" y="223"/>
                  </a:cubicBezTo>
                  <a:cubicBezTo>
                    <a:pt x="288" y="220"/>
                    <a:pt x="289" y="216"/>
                    <a:pt x="289" y="212"/>
                  </a:cubicBezTo>
                  <a:cubicBezTo>
                    <a:pt x="289" y="211"/>
                    <a:pt x="289" y="211"/>
                    <a:pt x="289" y="211"/>
                  </a:cubicBezTo>
                  <a:cubicBezTo>
                    <a:pt x="289" y="208"/>
                    <a:pt x="288" y="204"/>
                    <a:pt x="287" y="201"/>
                  </a:cubicBezTo>
                  <a:cubicBezTo>
                    <a:pt x="285" y="198"/>
                    <a:pt x="284" y="195"/>
                    <a:pt x="281" y="193"/>
                  </a:cubicBezTo>
                  <a:close/>
                  <a:moveTo>
                    <a:pt x="272" y="212"/>
                  </a:moveTo>
                  <a:cubicBezTo>
                    <a:pt x="272" y="215"/>
                    <a:pt x="271" y="218"/>
                    <a:pt x="269" y="220"/>
                  </a:cubicBezTo>
                  <a:cubicBezTo>
                    <a:pt x="267" y="222"/>
                    <a:pt x="263" y="223"/>
                    <a:pt x="259" y="223"/>
                  </a:cubicBezTo>
                  <a:cubicBezTo>
                    <a:pt x="246" y="223"/>
                    <a:pt x="246" y="223"/>
                    <a:pt x="246" y="223"/>
                  </a:cubicBezTo>
                  <a:cubicBezTo>
                    <a:pt x="246" y="201"/>
                    <a:pt x="246" y="201"/>
                    <a:pt x="246" y="201"/>
                  </a:cubicBezTo>
                  <a:cubicBezTo>
                    <a:pt x="259" y="201"/>
                    <a:pt x="259" y="201"/>
                    <a:pt x="259" y="201"/>
                  </a:cubicBezTo>
                  <a:cubicBezTo>
                    <a:pt x="263" y="201"/>
                    <a:pt x="266" y="202"/>
                    <a:pt x="269" y="203"/>
                  </a:cubicBezTo>
                  <a:cubicBezTo>
                    <a:pt x="271" y="205"/>
                    <a:pt x="272" y="208"/>
                    <a:pt x="272" y="212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  <a:effectLst>
              <a:innerShdw blurRad="762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endParaRPr lang="en-US" sz="1800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876256" y="4005064"/>
            <a:ext cx="960437" cy="908051"/>
            <a:chOff x="5646015" y="3180804"/>
            <a:chExt cx="960654" cy="908162"/>
          </a:xfrm>
        </p:grpSpPr>
        <p:sp>
          <p:nvSpPr>
            <p:cNvPr id="51" name="Oval 50"/>
            <p:cNvSpPr/>
            <p:nvPr/>
          </p:nvSpPr>
          <p:spPr>
            <a:xfrm>
              <a:off x="5658718" y="3207795"/>
              <a:ext cx="898728" cy="846241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rgbClr val="003D58">
                    <a:alpha val="75000"/>
                  </a:srgbClr>
                </a:gs>
              </a:gsLst>
              <a:lin ang="5400000" scaled="1"/>
            </a:gradFill>
            <a:ln w="66675">
              <a:solidFill>
                <a:schemeClr val="bg2"/>
              </a:solidFill>
            </a:ln>
            <a:effectLst>
              <a:outerShdw blurRad="635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61" name="Freeform 6"/>
            <p:cNvSpPr>
              <a:spLocks noEditPoints="1"/>
            </p:cNvSpPr>
            <p:nvPr/>
          </p:nvSpPr>
          <p:spPr bwMode="auto">
            <a:xfrm>
              <a:off x="5646015" y="3180804"/>
              <a:ext cx="960654" cy="908162"/>
            </a:xfrm>
            <a:custGeom>
              <a:avLst/>
              <a:gdLst/>
              <a:ahLst/>
              <a:cxnLst>
                <a:cxn ang="0">
                  <a:pos x="181" y="77"/>
                </a:cxn>
                <a:cxn ang="0">
                  <a:pos x="118" y="140"/>
                </a:cxn>
                <a:cxn ang="0">
                  <a:pos x="138" y="184"/>
                </a:cxn>
                <a:cxn ang="0">
                  <a:pos x="181" y="295"/>
                </a:cxn>
                <a:cxn ang="0">
                  <a:pos x="181" y="295"/>
                </a:cxn>
                <a:cxn ang="0">
                  <a:pos x="224" y="184"/>
                </a:cxn>
                <a:cxn ang="0">
                  <a:pos x="244" y="140"/>
                </a:cxn>
                <a:cxn ang="0">
                  <a:pos x="181" y="77"/>
                </a:cxn>
                <a:cxn ang="0">
                  <a:pos x="180" y="166"/>
                </a:cxn>
                <a:cxn ang="0">
                  <a:pos x="152" y="138"/>
                </a:cxn>
                <a:cxn ang="0">
                  <a:pos x="180" y="110"/>
                </a:cxn>
                <a:cxn ang="0">
                  <a:pos x="208" y="138"/>
                </a:cxn>
                <a:cxn ang="0">
                  <a:pos x="180" y="166"/>
                </a:cxn>
                <a:cxn ang="0">
                  <a:pos x="181" y="0"/>
                </a:cxn>
                <a:cxn ang="0">
                  <a:pos x="0" y="181"/>
                </a:cxn>
                <a:cxn ang="0">
                  <a:pos x="181" y="362"/>
                </a:cxn>
                <a:cxn ang="0">
                  <a:pos x="362" y="181"/>
                </a:cxn>
                <a:cxn ang="0">
                  <a:pos x="181" y="0"/>
                </a:cxn>
                <a:cxn ang="0">
                  <a:pos x="181" y="338"/>
                </a:cxn>
                <a:cxn ang="0">
                  <a:pos x="24" y="181"/>
                </a:cxn>
                <a:cxn ang="0">
                  <a:pos x="181" y="24"/>
                </a:cxn>
                <a:cxn ang="0">
                  <a:pos x="338" y="181"/>
                </a:cxn>
                <a:cxn ang="0">
                  <a:pos x="181" y="338"/>
                </a:cxn>
              </a:cxnLst>
              <a:rect l="0" t="0" r="r" b="b"/>
              <a:pathLst>
                <a:path w="362" h="362">
                  <a:moveTo>
                    <a:pt x="181" y="77"/>
                  </a:moveTo>
                  <a:cubicBezTo>
                    <a:pt x="146" y="77"/>
                    <a:pt x="118" y="105"/>
                    <a:pt x="118" y="140"/>
                  </a:cubicBezTo>
                  <a:cubicBezTo>
                    <a:pt x="118" y="150"/>
                    <a:pt x="125" y="167"/>
                    <a:pt x="138" y="184"/>
                  </a:cubicBezTo>
                  <a:cubicBezTo>
                    <a:pt x="162" y="215"/>
                    <a:pt x="179" y="265"/>
                    <a:pt x="181" y="295"/>
                  </a:cubicBezTo>
                  <a:cubicBezTo>
                    <a:pt x="181" y="295"/>
                    <a:pt x="181" y="295"/>
                    <a:pt x="181" y="295"/>
                  </a:cubicBezTo>
                  <a:cubicBezTo>
                    <a:pt x="183" y="265"/>
                    <a:pt x="200" y="215"/>
                    <a:pt x="224" y="184"/>
                  </a:cubicBezTo>
                  <a:cubicBezTo>
                    <a:pt x="238" y="167"/>
                    <a:pt x="244" y="150"/>
                    <a:pt x="244" y="140"/>
                  </a:cubicBezTo>
                  <a:cubicBezTo>
                    <a:pt x="244" y="105"/>
                    <a:pt x="216" y="77"/>
                    <a:pt x="181" y="77"/>
                  </a:cubicBezTo>
                  <a:close/>
                  <a:moveTo>
                    <a:pt x="180" y="166"/>
                  </a:moveTo>
                  <a:cubicBezTo>
                    <a:pt x="165" y="166"/>
                    <a:pt x="152" y="153"/>
                    <a:pt x="152" y="138"/>
                  </a:cubicBezTo>
                  <a:cubicBezTo>
                    <a:pt x="152" y="122"/>
                    <a:pt x="165" y="110"/>
                    <a:pt x="180" y="110"/>
                  </a:cubicBezTo>
                  <a:cubicBezTo>
                    <a:pt x="196" y="110"/>
                    <a:pt x="208" y="122"/>
                    <a:pt x="208" y="138"/>
                  </a:cubicBezTo>
                  <a:cubicBezTo>
                    <a:pt x="208" y="153"/>
                    <a:pt x="196" y="166"/>
                    <a:pt x="180" y="166"/>
                  </a:cubicBezTo>
                  <a:close/>
                  <a:moveTo>
                    <a:pt x="181" y="0"/>
                  </a:moveTo>
                  <a:cubicBezTo>
                    <a:pt x="81" y="0"/>
                    <a:pt x="0" y="81"/>
                    <a:pt x="0" y="181"/>
                  </a:cubicBezTo>
                  <a:cubicBezTo>
                    <a:pt x="0" y="281"/>
                    <a:pt x="81" y="362"/>
                    <a:pt x="181" y="362"/>
                  </a:cubicBezTo>
                  <a:cubicBezTo>
                    <a:pt x="281" y="362"/>
                    <a:pt x="362" y="281"/>
                    <a:pt x="362" y="181"/>
                  </a:cubicBezTo>
                  <a:cubicBezTo>
                    <a:pt x="362" y="81"/>
                    <a:pt x="281" y="0"/>
                    <a:pt x="181" y="0"/>
                  </a:cubicBezTo>
                  <a:close/>
                  <a:moveTo>
                    <a:pt x="181" y="338"/>
                  </a:moveTo>
                  <a:cubicBezTo>
                    <a:pt x="94" y="338"/>
                    <a:pt x="24" y="268"/>
                    <a:pt x="24" y="181"/>
                  </a:cubicBezTo>
                  <a:cubicBezTo>
                    <a:pt x="24" y="95"/>
                    <a:pt x="94" y="24"/>
                    <a:pt x="181" y="24"/>
                  </a:cubicBezTo>
                  <a:cubicBezTo>
                    <a:pt x="268" y="24"/>
                    <a:pt x="338" y="95"/>
                    <a:pt x="338" y="181"/>
                  </a:cubicBezTo>
                  <a:cubicBezTo>
                    <a:pt x="338" y="268"/>
                    <a:pt x="268" y="338"/>
                    <a:pt x="181" y="33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  <a:effectLst>
              <a:innerShdw blurRad="762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endParaRPr lang="en-US" sz="1800" dirty="0"/>
            </a:p>
          </p:txBody>
        </p:sp>
      </p:grpSp>
      <p:grpSp>
        <p:nvGrpSpPr>
          <p:cNvPr id="4" name="Group 229"/>
          <p:cNvGrpSpPr>
            <a:grpSpLocks/>
          </p:cNvGrpSpPr>
          <p:nvPr/>
        </p:nvGrpSpPr>
        <p:grpSpPr bwMode="auto">
          <a:xfrm>
            <a:off x="7059613" y="2238375"/>
            <a:ext cx="900112" cy="846139"/>
            <a:chOff x="1960591" y="3829051"/>
            <a:chExt cx="483408" cy="483406"/>
          </a:xfrm>
        </p:grpSpPr>
        <p:sp>
          <p:nvSpPr>
            <p:cNvPr id="64" name="Oval 63"/>
            <p:cNvSpPr/>
            <p:nvPr/>
          </p:nvSpPr>
          <p:spPr>
            <a:xfrm>
              <a:off x="1960591" y="3829051"/>
              <a:ext cx="483408" cy="483406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rgbClr val="003D58">
                    <a:alpha val="75000"/>
                  </a:srgbClr>
                </a:gs>
              </a:gsLst>
              <a:lin ang="5400000" scaled="1"/>
            </a:gradFill>
            <a:ln w="66675">
              <a:solidFill>
                <a:schemeClr val="bg2"/>
              </a:solidFill>
            </a:ln>
            <a:effectLst>
              <a:outerShdw blurRad="635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85027" name="Freeform 6"/>
            <p:cNvSpPr>
              <a:spLocks/>
            </p:cNvSpPr>
            <p:nvPr/>
          </p:nvSpPr>
          <p:spPr bwMode="auto">
            <a:xfrm>
              <a:off x="2060576" y="3971924"/>
              <a:ext cx="270138" cy="222251"/>
            </a:xfrm>
            <a:custGeom>
              <a:avLst/>
              <a:gdLst>
                <a:gd name="T0" fmla="*/ 234529 w 220"/>
                <a:gd name="T1" fmla="*/ 0 h 181"/>
                <a:gd name="T2" fmla="*/ 112967 w 220"/>
                <a:gd name="T3" fmla="*/ 158400 h 181"/>
                <a:gd name="T4" fmla="*/ 27014 w 220"/>
                <a:gd name="T5" fmla="*/ 93321 h 181"/>
                <a:gd name="T6" fmla="*/ 0 w 220"/>
                <a:gd name="T7" fmla="*/ 128930 h 181"/>
                <a:gd name="T8" fmla="*/ 85953 w 220"/>
                <a:gd name="T9" fmla="*/ 195237 h 181"/>
                <a:gd name="T10" fmla="*/ 122790 w 220"/>
                <a:gd name="T11" fmla="*/ 222251 h 181"/>
                <a:gd name="T12" fmla="*/ 149804 w 220"/>
                <a:gd name="T13" fmla="*/ 186642 h 181"/>
                <a:gd name="T14" fmla="*/ 270138 w 220"/>
                <a:gd name="T15" fmla="*/ 27014 h 181"/>
                <a:gd name="T16" fmla="*/ 234529 w 220"/>
                <a:gd name="T17" fmla="*/ 0 h 1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0" h="181">
                  <a:moveTo>
                    <a:pt x="191" y="0"/>
                  </a:moveTo>
                  <a:lnTo>
                    <a:pt x="92" y="129"/>
                  </a:lnTo>
                  <a:lnTo>
                    <a:pt x="22" y="76"/>
                  </a:lnTo>
                  <a:lnTo>
                    <a:pt x="0" y="105"/>
                  </a:lnTo>
                  <a:lnTo>
                    <a:pt x="70" y="159"/>
                  </a:lnTo>
                  <a:lnTo>
                    <a:pt x="100" y="181"/>
                  </a:lnTo>
                  <a:lnTo>
                    <a:pt x="122" y="152"/>
                  </a:lnTo>
                  <a:lnTo>
                    <a:pt x="220" y="2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8"/>
          <p:cNvGrpSpPr/>
          <p:nvPr/>
        </p:nvGrpSpPr>
        <p:grpSpPr>
          <a:xfrm>
            <a:off x="5703381" y="1555777"/>
            <a:ext cx="900751" cy="791569"/>
            <a:chOff x="7642748" y="5131552"/>
            <a:chExt cx="900751" cy="791569"/>
          </a:xfrm>
          <a:solidFill>
            <a:schemeClr val="bg1">
              <a:lumMod val="50000"/>
            </a:schemeClr>
          </a:solidFill>
        </p:grpSpPr>
        <p:sp>
          <p:nvSpPr>
            <p:cNvPr id="50" name="Oval 49"/>
            <p:cNvSpPr/>
            <p:nvPr/>
          </p:nvSpPr>
          <p:spPr>
            <a:xfrm>
              <a:off x="7642748" y="5131552"/>
              <a:ext cx="900751" cy="791569"/>
            </a:xfrm>
            <a:prstGeom prst="ellipse">
              <a:avLst/>
            </a:prstGeom>
            <a:grpFill/>
            <a:ln w="53975">
              <a:solidFill>
                <a:schemeClr val="bg1"/>
              </a:solidFill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 dirty="0"/>
            </a:p>
          </p:txBody>
        </p:sp>
        <p:cxnSp>
          <p:nvCxnSpPr>
            <p:cNvPr id="57" name="Straight Connector 56"/>
            <p:cNvCxnSpPr>
              <a:stCxn id="50" idx="4"/>
            </p:cNvCxnSpPr>
            <p:nvPr/>
          </p:nvCxnSpPr>
          <p:spPr>
            <a:xfrm rot="5400000" flipH="1" flipV="1">
              <a:off x="7877036" y="5431800"/>
              <a:ext cx="707408" cy="275233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 flipH="1" flipV="1">
              <a:off x="7606348" y="5352184"/>
              <a:ext cx="707408" cy="275233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812360" y="3140968"/>
            <a:ext cx="900113" cy="846137"/>
            <a:chOff x="7023644" y="4056211"/>
            <a:chExt cx="898998" cy="846149"/>
          </a:xfrm>
        </p:grpSpPr>
        <p:sp>
          <p:nvSpPr>
            <p:cNvPr id="54" name="Oval 53"/>
            <p:cNvSpPr/>
            <p:nvPr/>
          </p:nvSpPr>
          <p:spPr>
            <a:xfrm>
              <a:off x="7023644" y="4056211"/>
              <a:ext cx="898998" cy="846149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rgbClr val="003D58">
                    <a:alpha val="75000"/>
                  </a:srgbClr>
                </a:gs>
              </a:gsLst>
              <a:lin ang="5400000" scaled="1"/>
            </a:gradFill>
            <a:ln w="66675">
              <a:solidFill>
                <a:schemeClr val="bg2"/>
              </a:solidFill>
            </a:ln>
            <a:effectLst>
              <a:outerShdw blurRad="63500" algn="ctr" rotWithShape="0">
                <a:srgbClr val="000000">
                  <a:alpha val="44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90000"/>
                </a:lnSpc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grpSp>
          <p:nvGrpSpPr>
            <p:cNvPr id="8" name="Group 77"/>
            <p:cNvGrpSpPr>
              <a:grpSpLocks/>
            </p:cNvGrpSpPr>
            <p:nvPr/>
          </p:nvGrpSpPr>
          <p:grpSpPr bwMode="auto">
            <a:xfrm>
              <a:off x="7226307" y="4156378"/>
              <a:ext cx="530220" cy="623305"/>
              <a:chOff x="4208463" y="2987676"/>
              <a:chExt cx="728662" cy="1042986"/>
            </a:xfrm>
          </p:grpSpPr>
          <p:sp>
            <p:nvSpPr>
              <p:cNvPr id="24" name="Freeform 75"/>
              <p:cNvSpPr>
                <a:spLocks/>
              </p:cNvSpPr>
              <p:nvPr/>
            </p:nvSpPr>
            <p:spPr bwMode="auto">
              <a:xfrm>
                <a:off x="4526981" y="3003357"/>
                <a:ext cx="80621" cy="37190"/>
              </a:xfrm>
              <a:custGeom>
                <a:avLst/>
                <a:gdLst>
                  <a:gd name="T0" fmla="*/ 6 w 21"/>
                  <a:gd name="T1" fmla="*/ 0 h 10"/>
                  <a:gd name="T2" fmla="*/ 13 w 21"/>
                  <a:gd name="T3" fmla="*/ 0 h 10"/>
                  <a:gd name="T4" fmla="*/ 0 w 21"/>
                  <a:gd name="T5" fmla="*/ 4 h 10"/>
                  <a:gd name="T6" fmla="*/ 6 w 21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10">
                    <a:moveTo>
                      <a:pt x="6" y="0"/>
                    </a:moveTo>
                    <a:cubicBezTo>
                      <a:pt x="8" y="0"/>
                      <a:pt x="10" y="0"/>
                      <a:pt x="13" y="0"/>
                    </a:cubicBezTo>
                    <a:cubicBezTo>
                      <a:pt x="21" y="6"/>
                      <a:pt x="2" y="10"/>
                      <a:pt x="0" y="4"/>
                    </a:cubicBezTo>
                    <a:cubicBezTo>
                      <a:pt x="0" y="1"/>
                      <a:pt x="4" y="2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25" name="Freeform 76"/>
              <p:cNvSpPr>
                <a:spLocks/>
              </p:cNvSpPr>
              <p:nvPr/>
            </p:nvSpPr>
            <p:spPr bwMode="auto">
              <a:xfrm>
                <a:off x="4415855" y="2987418"/>
                <a:ext cx="372598" cy="143447"/>
              </a:xfrm>
              <a:custGeom>
                <a:avLst/>
                <a:gdLst>
                  <a:gd name="T0" fmla="*/ 67 w 99"/>
                  <a:gd name="T1" fmla="*/ 14 h 38"/>
                  <a:gd name="T2" fmla="*/ 55 w 99"/>
                  <a:gd name="T3" fmla="*/ 15 h 38"/>
                  <a:gd name="T4" fmla="*/ 81 w 99"/>
                  <a:gd name="T5" fmla="*/ 23 h 38"/>
                  <a:gd name="T6" fmla="*/ 99 w 99"/>
                  <a:gd name="T7" fmla="*/ 38 h 38"/>
                  <a:gd name="T8" fmla="*/ 77 w 99"/>
                  <a:gd name="T9" fmla="*/ 28 h 38"/>
                  <a:gd name="T10" fmla="*/ 36 w 99"/>
                  <a:gd name="T11" fmla="*/ 23 h 38"/>
                  <a:gd name="T12" fmla="*/ 22 w 99"/>
                  <a:gd name="T13" fmla="*/ 20 h 38"/>
                  <a:gd name="T14" fmla="*/ 0 w 99"/>
                  <a:gd name="T15" fmla="*/ 24 h 38"/>
                  <a:gd name="T16" fmla="*/ 40 w 99"/>
                  <a:gd name="T17" fmla="*/ 13 h 38"/>
                  <a:gd name="T18" fmla="*/ 67 w 99"/>
                  <a:gd name="T1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" h="38">
                    <a:moveTo>
                      <a:pt x="67" y="14"/>
                    </a:moveTo>
                    <a:cubicBezTo>
                      <a:pt x="62" y="14"/>
                      <a:pt x="59" y="12"/>
                      <a:pt x="55" y="15"/>
                    </a:cubicBezTo>
                    <a:cubicBezTo>
                      <a:pt x="62" y="19"/>
                      <a:pt x="72" y="19"/>
                      <a:pt x="81" y="23"/>
                    </a:cubicBezTo>
                    <a:cubicBezTo>
                      <a:pt x="88" y="26"/>
                      <a:pt x="98" y="28"/>
                      <a:pt x="99" y="38"/>
                    </a:cubicBezTo>
                    <a:cubicBezTo>
                      <a:pt x="91" y="36"/>
                      <a:pt x="85" y="31"/>
                      <a:pt x="77" y="28"/>
                    </a:cubicBezTo>
                    <a:cubicBezTo>
                      <a:pt x="64" y="24"/>
                      <a:pt x="53" y="25"/>
                      <a:pt x="36" y="23"/>
                    </a:cubicBezTo>
                    <a:cubicBezTo>
                      <a:pt x="31" y="23"/>
                      <a:pt x="27" y="20"/>
                      <a:pt x="22" y="20"/>
                    </a:cubicBezTo>
                    <a:cubicBezTo>
                      <a:pt x="14" y="21"/>
                      <a:pt x="7" y="28"/>
                      <a:pt x="0" y="24"/>
                    </a:cubicBezTo>
                    <a:cubicBezTo>
                      <a:pt x="3" y="9"/>
                      <a:pt x="25" y="15"/>
                      <a:pt x="40" y="13"/>
                    </a:cubicBezTo>
                    <a:cubicBezTo>
                      <a:pt x="49" y="12"/>
                      <a:pt x="64" y="0"/>
                      <a:pt x="67" y="14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26" name="Freeform 77"/>
              <p:cNvSpPr>
                <a:spLocks/>
              </p:cNvSpPr>
              <p:nvPr/>
            </p:nvSpPr>
            <p:spPr bwMode="auto">
              <a:xfrm>
                <a:off x="4686044" y="3021953"/>
                <a:ext cx="54473" cy="47816"/>
              </a:xfrm>
              <a:custGeom>
                <a:avLst/>
                <a:gdLst>
                  <a:gd name="T0" fmla="*/ 14 w 15"/>
                  <a:gd name="T1" fmla="*/ 12 h 13"/>
                  <a:gd name="T2" fmla="*/ 0 w 15"/>
                  <a:gd name="T3" fmla="*/ 7 h 13"/>
                  <a:gd name="T4" fmla="*/ 14 w 15"/>
                  <a:gd name="T5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3">
                    <a:moveTo>
                      <a:pt x="14" y="12"/>
                    </a:moveTo>
                    <a:cubicBezTo>
                      <a:pt x="9" y="13"/>
                      <a:pt x="3" y="10"/>
                      <a:pt x="0" y="7"/>
                    </a:cubicBezTo>
                    <a:cubicBezTo>
                      <a:pt x="1" y="0"/>
                      <a:pt x="15" y="5"/>
                      <a:pt x="14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27" name="Freeform 78"/>
              <p:cNvSpPr>
                <a:spLocks/>
              </p:cNvSpPr>
              <p:nvPr/>
            </p:nvSpPr>
            <p:spPr bwMode="auto">
              <a:xfrm>
                <a:off x="4291655" y="3072424"/>
                <a:ext cx="612283" cy="294864"/>
              </a:xfrm>
              <a:custGeom>
                <a:avLst/>
                <a:gdLst>
                  <a:gd name="T0" fmla="*/ 160 w 163"/>
                  <a:gd name="T1" fmla="*/ 78 h 78"/>
                  <a:gd name="T2" fmla="*/ 149 w 163"/>
                  <a:gd name="T3" fmla="*/ 60 h 78"/>
                  <a:gd name="T4" fmla="*/ 136 w 163"/>
                  <a:gd name="T5" fmla="*/ 45 h 78"/>
                  <a:gd name="T6" fmla="*/ 134 w 163"/>
                  <a:gd name="T7" fmla="*/ 33 h 78"/>
                  <a:gd name="T8" fmla="*/ 88 w 163"/>
                  <a:gd name="T9" fmla="*/ 12 h 78"/>
                  <a:gd name="T10" fmla="*/ 53 w 163"/>
                  <a:gd name="T11" fmla="*/ 8 h 78"/>
                  <a:gd name="T12" fmla="*/ 86 w 163"/>
                  <a:gd name="T13" fmla="*/ 15 h 78"/>
                  <a:gd name="T14" fmla="*/ 130 w 163"/>
                  <a:gd name="T15" fmla="*/ 40 h 78"/>
                  <a:gd name="T16" fmla="*/ 85 w 163"/>
                  <a:gd name="T17" fmla="*/ 22 h 78"/>
                  <a:gd name="T18" fmla="*/ 65 w 163"/>
                  <a:gd name="T19" fmla="*/ 22 h 78"/>
                  <a:gd name="T20" fmla="*/ 49 w 163"/>
                  <a:gd name="T21" fmla="*/ 17 h 78"/>
                  <a:gd name="T22" fmla="*/ 1 w 163"/>
                  <a:gd name="T23" fmla="*/ 39 h 78"/>
                  <a:gd name="T24" fmla="*/ 18 w 163"/>
                  <a:gd name="T25" fmla="*/ 24 h 78"/>
                  <a:gd name="T26" fmla="*/ 45 w 163"/>
                  <a:gd name="T27" fmla="*/ 5 h 78"/>
                  <a:gd name="T28" fmla="*/ 69 w 163"/>
                  <a:gd name="T29" fmla="*/ 5 h 78"/>
                  <a:gd name="T30" fmla="*/ 90 w 163"/>
                  <a:gd name="T31" fmla="*/ 5 h 78"/>
                  <a:gd name="T32" fmla="*/ 140 w 163"/>
                  <a:gd name="T33" fmla="*/ 27 h 78"/>
                  <a:gd name="T34" fmla="*/ 144 w 163"/>
                  <a:gd name="T35" fmla="*/ 41 h 78"/>
                  <a:gd name="T36" fmla="*/ 152 w 163"/>
                  <a:gd name="T37" fmla="*/ 50 h 78"/>
                  <a:gd name="T38" fmla="*/ 160 w 163"/>
                  <a:gd name="T3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3" h="78">
                    <a:moveTo>
                      <a:pt x="160" y="78"/>
                    </a:moveTo>
                    <a:cubicBezTo>
                      <a:pt x="155" y="73"/>
                      <a:pt x="153" y="67"/>
                      <a:pt x="149" y="60"/>
                    </a:cubicBezTo>
                    <a:cubicBezTo>
                      <a:pt x="145" y="55"/>
                      <a:pt x="138" y="50"/>
                      <a:pt x="136" y="45"/>
                    </a:cubicBezTo>
                    <a:cubicBezTo>
                      <a:pt x="135" y="41"/>
                      <a:pt x="136" y="37"/>
                      <a:pt x="134" y="33"/>
                    </a:cubicBezTo>
                    <a:cubicBezTo>
                      <a:pt x="129" y="22"/>
                      <a:pt x="105" y="13"/>
                      <a:pt x="88" y="12"/>
                    </a:cubicBezTo>
                    <a:cubicBezTo>
                      <a:pt x="74" y="11"/>
                      <a:pt x="65" y="11"/>
                      <a:pt x="53" y="8"/>
                    </a:cubicBezTo>
                    <a:cubicBezTo>
                      <a:pt x="58" y="17"/>
                      <a:pt x="73" y="15"/>
                      <a:pt x="86" y="15"/>
                    </a:cubicBezTo>
                    <a:cubicBezTo>
                      <a:pt x="106" y="17"/>
                      <a:pt x="128" y="24"/>
                      <a:pt x="130" y="40"/>
                    </a:cubicBezTo>
                    <a:cubicBezTo>
                      <a:pt x="116" y="33"/>
                      <a:pt x="103" y="23"/>
                      <a:pt x="85" y="22"/>
                    </a:cubicBezTo>
                    <a:cubicBezTo>
                      <a:pt x="78" y="21"/>
                      <a:pt x="72" y="23"/>
                      <a:pt x="65" y="22"/>
                    </a:cubicBezTo>
                    <a:cubicBezTo>
                      <a:pt x="60" y="21"/>
                      <a:pt x="55" y="17"/>
                      <a:pt x="49" y="17"/>
                    </a:cubicBezTo>
                    <a:cubicBezTo>
                      <a:pt x="30" y="15"/>
                      <a:pt x="20" y="39"/>
                      <a:pt x="1" y="39"/>
                    </a:cubicBezTo>
                    <a:cubicBezTo>
                      <a:pt x="0" y="30"/>
                      <a:pt x="12" y="28"/>
                      <a:pt x="18" y="24"/>
                    </a:cubicBezTo>
                    <a:cubicBezTo>
                      <a:pt x="26" y="19"/>
                      <a:pt x="36" y="10"/>
                      <a:pt x="45" y="5"/>
                    </a:cubicBezTo>
                    <a:cubicBezTo>
                      <a:pt x="52" y="0"/>
                      <a:pt x="61" y="3"/>
                      <a:pt x="69" y="5"/>
                    </a:cubicBezTo>
                    <a:cubicBezTo>
                      <a:pt x="76" y="6"/>
                      <a:pt x="83" y="5"/>
                      <a:pt x="90" y="5"/>
                    </a:cubicBezTo>
                    <a:cubicBezTo>
                      <a:pt x="106" y="6"/>
                      <a:pt x="132" y="16"/>
                      <a:pt x="140" y="27"/>
                    </a:cubicBezTo>
                    <a:cubicBezTo>
                      <a:pt x="143" y="31"/>
                      <a:pt x="142" y="36"/>
                      <a:pt x="144" y="41"/>
                    </a:cubicBezTo>
                    <a:cubicBezTo>
                      <a:pt x="145" y="45"/>
                      <a:pt x="149" y="46"/>
                      <a:pt x="152" y="50"/>
                    </a:cubicBezTo>
                    <a:cubicBezTo>
                      <a:pt x="158" y="57"/>
                      <a:pt x="163" y="67"/>
                      <a:pt x="160" y="78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28" name="Freeform 79"/>
              <p:cNvSpPr>
                <a:spLocks/>
              </p:cNvSpPr>
              <p:nvPr/>
            </p:nvSpPr>
            <p:spPr bwMode="auto">
              <a:xfrm>
                <a:off x="4339592" y="3088363"/>
                <a:ext cx="71906" cy="55786"/>
              </a:xfrm>
              <a:custGeom>
                <a:avLst/>
                <a:gdLst>
                  <a:gd name="T0" fmla="*/ 19 w 19"/>
                  <a:gd name="T1" fmla="*/ 2 h 15"/>
                  <a:gd name="T2" fmla="*/ 0 w 19"/>
                  <a:gd name="T3" fmla="*/ 15 h 15"/>
                  <a:gd name="T4" fmla="*/ 19 w 19"/>
                  <a:gd name="T5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5">
                    <a:moveTo>
                      <a:pt x="19" y="2"/>
                    </a:moveTo>
                    <a:cubicBezTo>
                      <a:pt x="16" y="10"/>
                      <a:pt x="7" y="14"/>
                      <a:pt x="0" y="15"/>
                    </a:cubicBezTo>
                    <a:cubicBezTo>
                      <a:pt x="2" y="7"/>
                      <a:pt x="9" y="0"/>
                      <a:pt x="19" y="2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29" name="Freeform 80"/>
              <p:cNvSpPr>
                <a:spLocks/>
              </p:cNvSpPr>
              <p:nvPr/>
            </p:nvSpPr>
            <p:spPr bwMode="auto">
              <a:xfrm>
                <a:off x="4232825" y="3138835"/>
                <a:ext cx="261473" cy="241734"/>
              </a:xfrm>
              <a:custGeom>
                <a:avLst/>
                <a:gdLst>
                  <a:gd name="T0" fmla="*/ 70 w 70"/>
                  <a:gd name="T1" fmla="*/ 6 h 65"/>
                  <a:gd name="T2" fmla="*/ 40 w 70"/>
                  <a:gd name="T3" fmla="*/ 26 h 65"/>
                  <a:gd name="T4" fmla="*/ 35 w 70"/>
                  <a:gd name="T5" fmla="*/ 36 h 65"/>
                  <a:gd name="T6" fmla="*/ 17 w 70"/>
                  <a:gd name="T7" fmla="*/ 49 h 65"/>
                  <a:gd name="T8" fmla="*/ 2 w 70"/>
                  <a:gd name="T9" fmla="*/ 65 h 65"/>
                  <a:gd name="T10" fmla="*/ 16 w 70"/>
                  <a:gd name="T11" fmla="*/ 41 h 65"/>
                  <a:gd name="T12" fmla="*/ 29 w 70"/>
                  <a:gd name="T13" fmla="*/ 33 h 65"/>
                  <a:gd name="T14" fmla="*/ 37 w 70"/>
                  <a:gd name="T15" fmla="*/ 18 h 65"/>
                  <a:gd name="T16" fmla="*/ 70 w 70"/>
                  <a:gd name="T17" fmla="*/ 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65">
                    <a:moveTo>
                      <a:pt x="70" y="6"/>
                    </a:moveTo>
                    <a:cubicBezTo>
                      <a:pt x="59" y="13"/>
                      <a:pt x="47" y="16"/>
                      <a:pt x="40" y="26"/>
                    </a:cubicBezTo>
                    <a:cubicBezTo>
                      <a:pt x="37" y="29"/>
                      <a:pt x="37" y="33"/>
                      <a:pt x="35" y="36"/>
                    </a:cubicBezTo>
                    <a:cubicBezTo>
                      <a:pt x="30" y="41"/>
                      <a:pt x="23" y="44"/>
                      <a:pt x="17" y="49"/>
                    </a:cubicBezTo>
                    <a:cubicBezTo>
                      <a:pt x="12" y="55"/>
                      <a:pt x="9" y="62"/>
                      <a:pt x="2" y="65"/>
                    </a:cubicBezTo>
                    <a:cubicBezTo>
                      <a:pt x="0" y="55"/>
                      <a:pt x="9" y="48"/>
                      <a:pt x="16" y="41"/>
                    </a:cubicBezTo>
                    <a:cubicBezTo>
                      <a:pt x="20" y="38"/>
                      <a:pt x="26" y="36"/>
                      <a:pt x="29" y="33"/>
                    </a:cubicBezTo>
                    <a:cubicBezTo>
                      <a:pt x="32" y="29"/>
                      <a:pt x="34" y="23"/>
                      <a:pt x="37" y="18"/>
                    </a:cubicBezTo>
                    <a:cubicBezTo>
                      <a:pt x="44" y="11"/>
                      <a:pt x="62" y="0"/>
                      <a:pt x="70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30" name="Freeform 81"/>
              <p:cNvSpPr>
                <a:spLocks/>
              </p:cNvSpPr>
              <p:nvPr/>
            </p:nvSpPr>
            <p:spPr bwMode="auto">
              <a:xfrm>
                <a:off x="4389708" y="3160087"/>
                <a:ext cx="546913" cy="536598"/>
              </a:xfrm>
              <a:custGeom>
                <a:avLst/>
                <a:gdLst>
                  <a:gd name="T0" fmla="*/ 146 w 146"/>
                  <a:gd name="T1" fmla="*/ 107 h 143"/>
                  <a:gd name="T2" fmla="*/ 146 w 146"/>
                  <a:gd name="T3" fmla="*/ 122 h 143"/>
                  <a:gd name="T4" fmla="*/ 137 w 146"/>
                  <a:gd name="T5" fmla="*/ 143 h 143"/>
                  <a:gd name="T6" fmla="*/ 139 w 146"/>
                  <a:gd name="T7" fmla="*/ 105 h 143"/>
                  <a:gd name="T8" fmla="*/ 104 w 146"/>
                  <a:gd name="T9" fmla="*/ 32 h 143"/>
                  <a:gd name="T10" fmla="*/ 18 w 146"/>
                  <a:gd name="T11" fmla="*/ 16 h 143"/>
                  <a:gd name="T12" fmla="*/ 0 w 146"/>
                  <a:gd name="T13" fmla="*/ 27 h 143"/>
                  <a:gd name="T14" fmla="*/ 20 w 146"/>
                  <a:gd name="T15" fmla="*/ 8 h 143"/>
                  <a:gd name="T16" fmla="*/ 66 w 146"/>
                  <a:gd name="T17" fmla="*/ 3 h 143"/>
                  <a:gd name="T18" fmla="*/ 146 w 146"/>
                  <a:gd name="T19" fmla="*/ 107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6" h="143">
                    <a:moveTo>
                      <a:pt x="146" y="107"/>
                    </a:moveTo>
                    <a:cubicBezTo>
                      <a:pt x="146" y="112"/>
                      <a:pt x="146" y="117"/>
                      <a:pt x="146" y="122"/>
                    </a:cubicBezTo>
                    <a:cubicBezTo>
                      <a:pt x="143" y="129"/>
                      <a:pt x="144" y="140"/>
                      <a:pt x="137" y="143"/>
                    </a:cubicBezTo>
                    <a:cubicBezTo>
                      <a:pt x="136" y="130"/>
                      <a:pt x="140" y="118"/>
                      <a:pt x="139" y="105"/>
                    </a:cubicBezTo>
                    <a:cubicBezTo>
                      <a:pt x="137" y="78"/>
                      <a:pt x="118" y="47"/>
                      <a:pt x="104" y="32"/>
                    </a:cubicBezTo>
                    <a:cubicBezTo>
                      <a:pt x="86" y="14"/>
                      <a:pt x="48" y="0"/>
                      <a:pt x="18" y="16"/>
                    </a:cubicBezTo>
                    <a:cubicBezTo>
                      <a:pt x="12" y="20"/>
                      <a:pt x="9" y="28"/>
                      <a:pt x="0" y="27"/>
                    </a:cubicBezTo>
                    <a:cubicBezTo>
                      <a:pt x="3" y="18"/>
                      <a:pt x="12" y="12"/>
                      <a:pt x="20" y="8"/>
                    </a:cubicBezTo>
                    <a:cubicBezTo>
                      <a:pt x="33" y="3"/>
                      <a:pt x="51" y="0"/>
                      <a:pt x="66" y="3"/>
                    </a:cubicBezTo>
                    <a:cubicBezTo>
                      <a:pt x="111" y="14"/>
                      <a:pt x="140" y="58"/>
                      <a:pt x="146" y="107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31" name="Freeform 82"/>
              <p:cNvSpPr>
                <a:spLocks/>
              </p:cNvSpPr>
              <p:nvPr/>
            </p:nvSpPr>
            <p:spPr bwMode="auto">
              <a:xfrm>
                <a:off x="4208856" y="3207903"/>
                <a:ext cx="686367" cy="464874"/>
              </a:xfrm>
              <a:custGeom>
                <a:avLst/>
                <a:gdLst>
                  <a:gd name="T0" fmla="*/ 0 w 183"/>
                  <a:gd name="T1" fmla="*/ 84 h 124"/>
                  <a:gd name="T2" fmla="*/ 0 w 183"/>
                  <a:gd name="T3" fmla="*/ 78 h 124"/>
                  <a:gd name="T4" fmla="*/ 40 w 183"/>
                  <a:gd name="T5" fmla="*/ 24 h 124"/>
                  <a:gd name="T6" fmla="*/ 53 w 183"/>
                  <a:gd name="T7" fmla="*/ 19 h 124"/>
                  <a:gd name="T8" fmla="*/ 68 w 183"/>
                  <a:gd name="T9" fmla="*/ 8 h 124"/>
                  <a:gd name="T10" fmla="*/ 105 w 183"/>
                  <a:gd name="T11" fmla="*/ 0 h 124"/>
                  <a:gd name="T12" fmla="*/ 151 w 183"/>
                  <a:gd name="T13" fmla="*/ 26 h 124"/>
                  <a:gd name="T14" fmla="*/ 181 w 183"/>
                  <a:gd name="T15" fmla="*/ 99 h 124"/>
                  <a:gd name="T16" fmla="*/ 175 w 183"/>
                  <a:gd name="T17" fmla="*/ 124 h 124"/>
                  <a:gd name="T18" fmla="*/ 173 w 183"/>
                  <a:gd name="T19" fmla="*/ 97 h 124"/>
                  <a:gd name="T20" fmla="*/ 147 w 183"/>
                  <a:gd name="T21" fmla="*/ 34 h 124"/>
                  <a:gd name="T22" fmla="*/ 74 w 183"/>
                  <a:gd name="T23" fmla="*/ 13 h 124"/>
                  <a:gd name="T24" fmla="*/ 55 w 183"/>
                  <a:gd name="T25" fmla="*/ 27 h 124"/>
                  <a:gd name="T26" fmla="*/ 42 w 183"/>
                  <a:gd name="T27" fmla="*/ 31 h 124"/>
                  <a:gd name="T28" fmla="*/ 12 w 183"/>
                  <a:gd name="T29" fmla="*/ 67 h 124"/>
                  <a:gd name="T30" fmla="*/ 0 w 183"/>
                  <a:gd name="T31" fmla="*/ 8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3" h="124">
                    <a:moveTo>
                      <a:pt x="0" y="84"/>
                    </a:moveTo>
                    <a:cubicBezTo>
                      <a:pt x="0" y="82"/>
                      <a:pt x="0" y="80"/>
                      <a:pt x="0" y="78"/>
                    </a:cubicBezTo>
                    <a:cubicBezTo>
                      <a:pt x="6" y="57"/>
                      <a:pt x="22" y="32"/>
                      <a:pt x="40" y="24"/>
                    </a:cubicBezTo>
                    <a:cubicBezTo>
                      <a:pt x="44" y="21"/>
                      <a:pt x="49" y="21"/>
                      <a:pt x="53" y="19"/>
                    </a:cubicBezTo>
                    <a:cubicBezTo>
                      <a:pt x="59" y="15"/>
                      <a:pt x="64" y="10"/>
                      <a:pt x="68" y="8"/>
                    </a:cubicBezTo>
                    <a:cubicBezTo>
                      <a:pt x="77" y="2"/>
                      <a:pt x="89" y="0"/>
                      <a:pt x="105" y="0"/>
                    </a:cubicBezTo>
                    <a:cubicBezTo>
                      <a:pt x="124" y="1"/>
                      <a:pt x="141" y="14"/>
                      <a:pt x="151" y="26"/>
                    </a:cubicBezTo>
                    <a:cubicBezTo>
                      <a:pt x="167" y="44"/>
                      <a:pt x="181" y="70"/>
                      <a:pt x="181" y="99"/>
                    </a:cubicBezTo>
                    <a:cubicBezTo>
                      <a:pt x="181" y="108"/>
                      <a:pt x="183" y="118"/>
                      <a:pt x="175" y="124"/>
                    </a:cubicBezTo>
                    <a:cubicBezTo>
                      <a:pt x="171" y="114"/>
                      <a:pt x="174" y="105"/>
                      <a:pt x="173" y="97"/>
                    </a:cubicBezTo>
                    <a:cubicBezTo>
                      <a:pt x="172" y="71"/>
                      <a:pt x="159" y="49"/>
                      <a:pt x="147" y="34"/>
                    </a:cubicBezTo>
                    <a:cubicBezTo>
                      <a:pt x="133" y="16"/>
                      <a:pt x="102" y="0"/>
                      <a:pt x="74" y="13"/>
                    </a:cubicBezTo>
                    <a:cubicBezTo>
                      <a:pt x="67" y="17"/>
                      <a:pt x="62" y="24"/>
                      <a:pt x="55" y="27"/>
                    </a:cubicBezTo>
                    <a:cubicBezTo>
                      <a:pt x="51" y="29"/>
                      <a:pt x="46" y="29"/>
                      <a:pt x="42" y="31"/>
                    </a:cubicBezTo>
                    <a:cubicBezTo>
                      <a:pt x="28" y="37"/>
                      <a:pt x="18" y="54"/>
                      <a:pt x="12" y="67"/>
                    </a:cubicBezTo>
                    <a:cubicBezTo>
                      <a:pt x="9" y="73"/>
                      <a:pt x="6" y="87"/>
                      <a:pt x="0" y="84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32" name="Freeform 83"/>
              <p:cNvSpPr>
                <a:spLocks/>
              </p:cNvSpPr>
              <p:nvPr/>
            </p:nvSpPr>
            <p:spPr bwMode="auto">
              <a:xfrm>
                <a:off x="4269866" y="3223841"/>
                <a:ext cx="69726" cy="66410"/>
              </a:xfrm>
              <a:custGeom>
                <a:avLst/>
                <a:gdLst>
                  <a:gd name="T0" fmla="*/ 19 w 19"/>
                  <a:gd name="T1" fmla="*/ 0 h 18"/>
                  <a:gd name="T2" fmla="*/ 0 w 19"/>
                  <a:gd name="T3" fmla="*/ 18 h 18"/>
                  <a:gd name="T4" fmla="*/ 19 w 19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8">
                    <a:moveTo>
                      <a:pt x="19" y="0"/>
                    </a:moveTo>
                    <a:cubicBezTo>
                      <a:pt x="17" y="11"/>
                      <a:pt x="8" y="14"/>
                      <a:pt x="0" y="18"/>
                    </a:cubicBezTo>
                    <a:cubicBezTo>
                      <a:pt x="0" y="8"/>
                      <a:pt x="9" y="2"/>
                      <a:pt x="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33" name="Freeform 84"/>
              <p:cNvSpPr>
                <a:spLocks/>
              </p:cNvSpPr>
              <p:nvPr/>
            </p:nvSpPr>
            <p:spPr bwMode="auto">
              <a:xfrm>
                <a:off x="4221929" y="3253061"/>
                <a:ext cx="557808" cy="714580"/>
              </a:xfrm>
              <a:custGeom>
                <a:avLst/>
                <a:gdLst>
                  <a:gd name="T0" fmla="*/ 69 w 149"/>
                  <a:gd name="T1" fmla="*/ 19 h 190"/>
                  <a:gd name="T2" fmla="*/ 84 w 149"/>
                  <a:gd name="T3" fmla="*/ 16 h 190"/>
                  <a:gd name="T4" fmla="*/ 149 w 149"/>
                  <a:gd name="T5" fmla="*/ 72 h 190"/>
                  <a:gd name="T6" fmla="*/ 148 w 149"/>
                  <a:gd name="T7" fmla="*/ 77 h 190"/>
                  <a:gd name="T8" fmla="*/ 124 w 149"/>
                  <a:gd name="T9" fmla="*/ 156 h 190"/>
                  <a:gd name="T10" fmla="*/ 97 w 149"/>
                  <a:gd name="T11" fmla="*/ 169 h 190"/>
                  <a:gd name="T12" fmla="*/ 77 w 149"/>
                  <a:gd name="T13" fmla="*/ 180 h 190"/>
                  <a:gd name="T14" fmla="*/ 54 w 149"/>
                  <a:gd name="T15" fmla="*/ 184 h 190"/>
                  <a:gd name="T16" fmla="*/ 40 w 149"/>
                  <a:gd name="T17" fmla="*/ 188 h 190"/>
                  <a:gd name="T18" fmla="*/ 70 w 149"/>
                  <a:gd name="T19" fmla="*/ 174 h 190"/>
                  <a:gd name="T20" fmla="*/ 123 w 149"/>
                  <a:gd name="T21" fmla="*/ 113 h 190"/>
                  <a:gd name="T22" fmla="*/ 127 w 149"/>
                  <a:gd name="T23" fmla="*/ 94 h 190"/>
                  <a:gd name="T24" fmla="*/ 129 w 149"/>
                  <a:gd name="T25" fmla="*/ 118 h 190"/>
                  <a:gd name="T26" fmla="*/ 111 w 149"/>
                  <a:gd name="T27" fmla="*/ 155 h 190"/>
                  <a:gd name="T28" fmla="*/ 137 w 149"/>
                  <a:gd name="T29" fmla="*/ 95 h 190"/>
                  <a:gd name="T30" fmla="*/ 139 w 149"/>
                  <a:gd name="T31" fmla="*/ 65 h 190"/>
                  <a:gd name="T32" fmla="*/ 93 w 149"/>
                  <a:gd name="T33" fmla="*/ 24 h 190"/>
                  <a:gd name="T34" fmla="*/ 58 w 149"/>
                  <a:gd name="T35" fmla="*/ 37 h 190"/>
                  <a:gd name="T36" fmla="*/ 36 w 149"/>
                  <a:gd name="T37" fmla="*/ 58 h 190"/>
                  <a:gd name="T38" fmla="*/ 20 w 149"/>
                  <a:gd name="T39" fmla="*/ 91 h 190"/>
                  <a:gd name="T40" fmla="*/ 3 w 149"/>
                  <a:gd name="T41" fmla="*/ 116 h 190"/>
                  <a:gd name="T42" fmla="*/ 14 w 149"/>
                  <a:gd name="T43" fmla="*/ 86 h 190"/>
                  <a:gd name="T44" fmla="*/ 27 w 149"/>
                  <a:gd name="T45" fmla="*/ 56 h 190"/>
                  <a:gd name="T46" fmla="*/ 48 w 149"/>
                  <a:gd name="T47" fmla="*/ 34 h 190"/>
                  <a:gd name="T48" fmla="*/ 90 w 149"/>
                  <a:gd name="T49" fmla="*/ 1 h 190"/>
                  <a:gd name="T50" fmla="*/ 102 w 149"/>
                  <a:gd name="T51" fmla="*/ 5 h 190"/>
                  <a:gd name="T52" fmla="*/ 84 w 149"/>
                  <a:gd name="T53" fmla="*/ 11 h 190"/>
                  <a:gd name="T54" fmla="*/ 69 w 149"/>
                  <a:gd name="T55" fmla="*/ 1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9" h="190">
                    <a:moveTo>
                      <a:pt x="69" y="19"/>
                    </a:moveTo>
                    <a:cubicBezTo>
                      <a:pt x="75" y="20"/>
                      <a:pt x="79" y="16"/>
                      <a:pt x="84" y="16"/>
                    </a:cubicBezTo>
                    <a:cubicBezTo>
                      <a:pt x="117" y="12"/>
                      <a:pt x="149" y="43"/>
                      <a:pt x="149" y="72"/>
                    </a:cubicBezTo>
                    <a:cubicBezTo>
                      <a:pt x="149" y="74"/>
                      <a:pt x="148" y="76"/>
                      <a:pt x="148" y="77"/>
                    </a:cubicBezTo>
                    <a:cubicBezTo>
                      <a:pt x="141" y="111"/>
                      <a:pt x="144" y="138"/>
                      <a:pt x="124" y="156"/>
                    </a:cubicBezTo>
                    <a:cubicBezTo>
                      <a:pt x="116" y="164"/>
                      <a:pt x="107" y="165"/>
                      <a:pt x="97" y="169"/>
                    </a:cubicBezTo>
                    <a:cubicBezTo>
                      <a:pt x="90" y="171"/>
                      <a:pt x="85" y="177"/>
                      <a:pt x="77" y="180"/>
                    </a:cubicBezTo>
                    <a:cubicBezTo>
                      <a:pt x="71" y="183"/>
                      <a:pt x="62" y="182"/>
                      <a:pt x="54" y="184"/>
                    </a:cubicBezTo>
                    <a:cubicBezTo>
                      <a:pt x="50" y="185"/>
                      <a:pt x="46" y="190"/>
                      <a:pt x="40" y="188"/>
                    </a:cubicBezTo>
                    <a:cubicBezTo>
                      <a:pt x="39" y="175"/>
                      <a:pt x="59" y="178"/>
                      <a:pt x="70" y="174"/>
                    </a:cubicBezTo>
                    <a:cubicBezTo>
                      <a:pt x="95" y="165"/>
                      <a:pt x="117" y="142"/>
                      <a:pt x="123" y="113"/>
                    </a:cubicBezTo>
                    <a:cubicBezTo>
                      <a:pt x="124" y="107"/>
                      <a:pt x="122" y="100"/>
                      <a:pt x="127" y="94"/>
                    </a:cubicBezTo>
                    <a:cubicBezTo>
                      <a:pt x="136" y="98"/>
                      <a:pt x="131" y="110"/>
                      <a:pt x="129" y="118"/>
                    </a:cubicBezTo>
                    <a:cubicBezTo>
                      <a:pt x="125" y="133"/>
                      <a:pt x="120" y="146"/>
                      <a:pt x="111" y="155"/>
                    </a:cubicBezTo>
                    <a:cubicBezTo>
                      <a:pt x="131" y="148"/>
                      <a:pt x="135" y="122"/>
                      <a:pt x="137" y="95"/>
                    </a:cubicBezTo>
                    <a:cubicBezTo>
                      <a:pt x="138" y="84"/>
                      <a:pt x="141" y="75"/>
                      <a:pt x="139" y="65"/>
                    </a:cubicBezTo>
                    <a:cubicBezTo>
                      <a:pt x="134" y="45"/>
                      <a:pt x="116" y="25"/>
                      <a:pt x="93" y="24"/>
                    </a:cubicBezTo>
                    <a:cubicBezTo>
                      <a:pt x="79" y="24"/>
                      <a:pt x="67" y="30"/>
                      <a:pt x="58" y="37"/>
                    </a:cubicBezTo>
                    <a:cubicBezTo>
                      <a:pt x="51" y="43"/>
                      <a:pt x="42" y="51"/>
                      <a:pt x="36" y="58"/>
                    </a:cubicBezTo>
                    <a:cubicBezTo>
                      <a:pt x="30" y="66"/>
                      <a:pt x="26" y="80"/>
                      <a:pt x="20" y="91"/>
                    </a:cubicBezTo>
                    <a:cubicBezTo>
                      <a:pt x="16" y="100"/>
                      <a:pt x="13" y="112"/>
                      <a:pt x="3" y="116"/>
                    </a:cubicBezTo>
                    <a:cubicBezTo>
                      <a:pt x="0" y="106"/>
                      <a:pt x="9" y="96"/>
                      <a:pt x="14" y="86"/>
                    </a:cubicBezTo>
                    <a:cubicBezTo>
                      <a:pt x="19" y="77"/>
                      <a:pt x="21" y="65"/>
                      <a:pt x="27" y="56"/>
                    </a:cubicBezTo>
                    <a:cubicBezTo>
                      <a:pt x="32" y="48"/>
                      <a:pt x="41" y="41"/>
                      <a:pt x="48" y="34"/>
                    </a:cubicBezTo>
                    <a:cubicBezTo>
                      <a:pt x="61" y="19"/>
                      <a:pt x="66" y="3"/>
                      <a:pt x="90" y="1"/>
                    </a:cubicBezTo>
                    <a:cubicBezTo>
                      <a:pt x="94" y="1"/>
                      <a:pt x="102" y="0"/>
                      <a:pt x="102" y="5"/>
                    </a:cubicBezTo>
                    <a:cubicBezTo>
                      <a:pt x="103" y="11"/>
                      <a:pt x="89" y="9"/>
                      <a:pt x="84" y="11"/>
                    </a:cubicBezTo>
                    <a:cubicBezTo>
                      <a:pt x="78" y="12"/>
                      <a:pt x="72" y="14"/>
                      <a:pt x="69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34" name="Freeform 85"/>
              <p:cNvSpPr>
                <a:spLocks/>
              </p:cNvSpPr>
              <p:nvPr/>
            </p:nvSpPr>
            <p:spPr bwMode="auto">
              <a:xfrm>
                <a:off x="4618496" y="3258374"/>
                <a:ext cx="228789" cy="414403"/>
              </a:xfrm>
              <a:custGeom>
                <a:avLst/>
                <a:gdLst>
                  <a:gd name="T0" fmla="*/ 54 w 61"/>
                  <a:gd name="T1" fmla="*/ 111 h 111"/>
                  <a:gd name="T2" fmla="*/ 53 w 61"/>
                  <a:gd name="T3" fmla="*/ 84 h 111"/>
                  <a:gd name="T4" fmla="*/ 49 w 61"/>
                  <a:gd name="T5" fmla="*/ 74 h 111"/>
                  <a:gd name="T6" fmla="*/ 41 w 61"/>
                  <a:gd name="T7" fmla="*/ 47 h 111"/>
                  <a:gd name="T8" fmla="*/ 14 w 61"/>
                  <a:gd name="T9" fmla="*/ 17 h 111"/>
                  <a:gd name="T10" fmla="*/ 0 w 61"/>
                  <a:gd name="T11" fmla="*/ 6 h 111"/>
                  <a:gd name="T12" fmla="*/ 35 w 61"/>
                  <a:gd name="T13" fmla="*/ 24 h 111"/>
                  <a:gd name="T14" fmla="*/ 60 w 61"/>
                  <a:gd name="T15" fmla="*/ 81 h 111"/>
                  <a:gd name="T16" fmla="*/ 54 w 61"/>
                  <a:gd name="T1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11">
                    <a:moveTo>
                      <a:pt x="54" y="111"/>
                    </a:moveTo>
                    <a:cubicBezTo>
                      <a:pt x="49" y="104"/>
                      <a:pt x="55" y="93"/>
                      <a:pt x="53" y="84"/>
                    </a:cubicBezTo>
                    <a:cubicBezTo>
                      <a:pt x="52" y="80"/>
                      <a:pt x="50" y="77"/>
                      <a:pt x="49" y="74"/>
                    </a:cubicBezTo>
                    <a:cubicBezTo>
                      <a:pt x="47" y="64"/>
                      <a:pt x="45" y="56"/>
                      <a:pt x="41" y="47"/>
                    </a:cubicBezTo>
                    <a:cubicBezTo>
                      <a:pt x="35" y="36"/>
                      <a:pt x="24" y="23"/>
                      <a:pt x="14" y="17"/>
                    </a:cubicBezTo>
                    <a:cubicBezTo>
                      <a:pt x="9" y="14"/>
                      <a:pt x="1" y="14"/>
                      <a:pt x="0" y="6"/>
                    </a:cubicBezTo>
                    <a:cubicBezTo>
                      <a:pt x="8" y="0"/>
                      <a:pt x="28" y="15"/>
                      <a:pt x="35" y="24"/>
                    </a:cubicBezTo>
                    <a:cubicBezTo>
                      <a:pt x="47" y="39"/>
                      <a:pt x="59" y="62"/>
                      <a:pt x="60" y="81"/>
                    </a:cubicBezTo>
                    <a:cubicBezTo>
                      <a:pt x="61" y="92"/>
                      <a:pt x="61" y="106"/>
                      <a:pt x="54" y="11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35" name="Freeform 86"/>
              <p:cNvSpPr>
                <a:spLocks/>
              </p:cNvSpPr>
              <p:nvPr/>
            </p:nvSpPr>
            <p:spPr bwMode="auto">
              <a:xfrm>
                <a:off x="4221929" y="3330098"/>
                <a:ext cx="187389" cy="276268"/>
              </a:xfrm>
              <a:custGeom>
                <a:avLst/>
                <a:gdLst>
                  <a:gd name="T0" fmla="*/ 49 w 50"/>
                  <a:gd name="T1" fmla="*/ 0 h 74"/>
                  <a:gd name="T2" fmla="*/ 33 w 50"/>
                  <a:gd name="T3" fmla="*/ 20 h 74"/>
                  <a:gd name="T4" fmla="*/ 18 w 50"/>
                  <a:gd name="T5" fmla="*/ 43 h 74"/>
                  <a:gd name="T6" fmla="*/ 1 w 50"/>
                  <a:gd name="T7" fmla="*/ 74 h 74"/>
                  <a:gd name="T8" fmla="*/ 9 w 50"/>
                  <a:gd name="T9" fmla="*/ 47 h 74"/>
                  <a:gd name="T10" fmla="*/ 19 w 50"/>
                  <a:gd name="T11" fmla="*/ 22 h 74"/>
                  <a:gd name="T12" fmla="*/ 48 w 50"/>
                  <a:gd name="T13" fmla="*/ 0 h 74"/>
                  <a:gd name="T14" fmla="*/ 49 w 50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74">
                    <a:moveTo>
                      <a:pt x="49" y="0"/>
                    </a:moveTo>
                    <a:cubicBezTo>
                      <a:pt x="50" y="10"/>
                      <a:pt x="39" y="14"/>
                      <a:pt x="33" y="20"/>
                    </a:cubicBezTo>
                    <a:cubicBezTo>
                      <a:pt x="27" y="26"/>
                      <a:pt x="21" y="35"/>
                      <a:pt x="18" y="43"/>
                    </a:cubicBezTo>
                    <a:cubicBezTo>
                      <a:pt x="13" y="54"/>
                      <a:pt x="12" y="67"/>
                      <a:pt x="1" y="74"/>
                    </a:cubicBezTo>
                    <a:cubicBezTo>
                      <a:pt x="0" y="65"/>
                      <a:pt x="5" y="56"/>
                      <a:pt x="9" y="47"/>
                    </a:cubicBezTo>
                    <a:cubicBezTo>
                      <a:pt x="12" y="39"/>
                      <a:pt x="15" y="29"/>
                      <a:pt x="19" y="22"/>
                    </a:cubicBezTo>
                    <a:cubicBezTo>
                      <a:pt x="25" y="14"/>
                      <a:pt x="39" y="4"/>
                      <a:pt x="48" y="0"/>
                    </a:cubicBezTo>
                    <a:cubicBezTo>
                      <a:pt x="48" y="0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36" name="Freeform 87"/>
              <p:cNvSpPr>
                <a:spLocks/>
              </p:cNvSpPr>
              <p:nvPr/>
            </p:nvSpPr>
            <p:spPr bwMode="auto">
              <a:xfrm>
                <a:off x="4276403" y="3348692"/>
                <a:ext cx="464113" cy="557850"/>
              </a:xfrm>
              <a:custGeom>
                <a:avLst/>
                <a:gdLst>
                  <a:gd name="T0" fmla="*/ 113 w 124"/>
                  <a:gd name="T1" fmla="*/ 65 h 149"/>
                  <a:gd name="T2" fmla="*/ 80 w 124"/>
                  <a:gd name="T3" fmla="*/ 15 h 149"/>
                  <a:gd name="T4" fmla="*/ 47 w 124"/>
                  <a:gd name="T5" fmla="*/ 27 h 149"/>
                  <a:gd name="T6" fmla="*/ 42 w 124"/>
                  <a:gd name="T7" fmla="*/ 34 h 149"/>
                  <a:gd name="T8" fmla="*/ 30 w 124"/>
                  <a:gd name="T9" fmla="*/ 48 h 149"/>
                  <a:gd name="T10" fmla="*/ 94 w 124"/>
                  <a:gd name="T11" fmla="*/ 24 h 149"/>
                  <a:gd name="T12" fmla="*/ 98 w 124"/>
                  <a:gd name="T13" fmla="*/ 103 h 149"/>
                  <a:gd name="T14" fmla="*/ 68 w 124"/>
                  <a:gd name="T15" fmla="*/ 137 h 149"/>
                  <a:gd name="T16" fmla="*/ 55 w 124"/>
                  <a:gd name="T17" fmla="*/ 143 h 149"/>
                  <a:gd name="T18" fmla="*/ 43 w 124"/>
                  <a:gd name="T19" fmla="*/ 147 h 149"/>
                  <a:gd name="T20" fmla="*/ 69 w 124"/>
                  <a:gd name="T21" fmla="*/ 126 h 149"/>
                  <a:gd name="T22" fmla="*/ 95 w 124"/>
                  <a:gd name="T23" fmla="*/ 75 h 149"/>
                  <a:gd name="T24" fmla="*/ 93 w 124"/>
                  <a:gd name="T25" fmla="*/ 35 h 149"/>
                  <a:gd name="T26" fmla="*/ 61 w 124"/>
                  <a:gd name="T27" fmla="*/ 30 h 149"/>
                  <a:gd name="T28" fmla="*/ 47 w 124"/>
                  <a:gd name="T29" fmla="*/ 46 h 149"/>
                  <a:gd name="T30" fmla="*/ 36 w 124"/>
                  <a:gd name="T31" fmla="*/ 55 h 149"/>
                  <a:gd name="T32" fmla="*/ 33 w 124"/>
                  <a:gd name="T33" fmla="*/ 78 h 149"/>
                  <a:gd name="T34" fmla="*/ 21 w 124"/>
                  <a:gd name="T35" fmla="*/ 103 h 149"/>
                  <a:gd name="T36" fmla="*/ 0 w 124"/>
                  <a:gd name="T37" fmla="*/ 117 h 149"/>
                  <a:gd name="T38" fmla="*/ 15 w 124"/>
                  <a:gd name="T39" fmla="*/ 95 h 149"/>
                  <a:gd name="T40" fmla="*/ 23 w 124"/>
                  <a:gd name="T41" fmla="*/ 64 h 149"/>
                  <a:gd name="T42" fmla="*/ 23 w 124"/>
                  <a:gd name="T43" fmla="*/ 40 h 149"/>
                  <a:gd name="T44" fmla="*/ 45 w 124"/>
                  <a:gd name="T45" fmla="*/ 19 h 149"/>
                  <a:gd name="T46" fmla="*/ 115 w 124"/>
                  <a:gd name="T47" fmla="*/ 31 h 149"/>
                  <a:gd name="T48" fmla="*/ 113 w 124"/>
                  <a:gd name="T49" fmla="*/ 6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4" h="149">
                    <a:moveTo>
                      <a:pt x="113" y="65"/>
                    </a:moveTo>
                    <a:cubicBezTo>
                      <a:pt x="113" y="39"/>
                      <a:pt x="104" y="15"/>
                      <a:pt x="80" y="15"/>
                    </a:cubicBezTo>
                    <a:cubicBezTo>
                      <a:pt x="68" y="14"/>
                      <a:pt x="55" y="20"/>
                      <a:pt x="47" y="27"/>
                    </a:cubicBezTo>
                    <a:cubicBezTo>
                      <a:pt x="45" y="29"/>
                      <a:pt x="44" y="32"/>
                      <a:pt x="42" y="34"/>
                    </a:cubicBezTo>
                    <a:cubicBezTo>
                      <a:pt x="38" y="38"/>
                      <a:pt x="29" y="40"/>
                      <a:pt x="30" y="48"/>
                    </a:cubicBezTo>
                    <a:cubicBezTo>
                      <a:pt x="46" y="40"/>
                      <a:pt x="67" y="6"/>
                      <a:pt x="94" y="24"/>
                    </a:cubicBezTo>
                    <a:cubicBezTo>
                      <a:pt x="111" y="35"/>
                      <a:pt x="107" y="83"/>
                      <a:pt x="98" y="103"/>
                    </a:cubicBezTo>
                    <a:cubicBezTo>
                      <a:pt x="91" y="117"/>
                      <a:pt x="79" y="131"/>
                      <a:pt x="68" y="137"/>
                    </a:cubicBezTo>
                    <a:cubicBezTo>
                      <a:pt x="64" y="139"/>
                      <a:pt x="59" y="141"/>
                      <a:pt x="55" y="143"/>
                    </a:cubicBezTo>
                    <a:cubicBezTo>
                      <a:pt x="51" y="145"/>
                      <a:pt x="47" y="149"/>
                      <a:pt x="43" y="147"/>
                    </a:cubicBezTo>
                    <a:cubicBezTo>
                      <a:pt x="47" y="134"/>
                      <a:pt x="60" y="134"/>
                      <a:pt x="69" y="126"/>
                    </a:cubicBezTo>
                    <a:cubicBezTo>
                      <a:pt x="84" y="115"/>
                      <a:pt x="92" y="99"/>
                      <a:pt x="95" y="75"/>
                    </a:cubicBezTo>
                    <a:cubicBezTo>
                      <a:pt x="96" y="61"/>
                      <a:pt x="101" y="45"/>
                      <a:pt x="93" y="35"/>
                    </a:cubicBezTo>
                    <a:cubicBezTo>
                      <a:pt x="87" y="25"/>
                      <a:pt x="71" y="25"/>
                      <a:pt x="61" y="30"/>
                    </a:cubicBezTo>
                    <a:cubicBezTo>
                      <a:pt x="56" y="33"/>
                      <a:pt x="53" y="40"/>
                      <a:pt x="47" y="46"/>
                    </a:cubicBezTo>
                    <a:cubicBezTo>
                      <a:pt x="44" y="49"/>
                      <a:pt x="38" y="51"/>
                      <a:pt x="36" y="55"/>
                    </a:cubicBezTo>
                    <a:cubicBezTo>
                      <a:pt x="32" y="62"/>
                      <a:pt x="35" y="69"/>
                      <a:pt x="33" y="78"/>
                    </a:cubicBezTo>
                    <a:cubicBezTo>
                      <a:pt x="32" y="86"/>
                      <a:pt x="26" y="96"/>
                      <a:pt x="21" y="103"/>
                    </a:cubicBezTo>
                    <a:cubicBezTo>
                      <a:pt x="16" y="109"/>
                      <a:pt x="10" y="117"/>
                      <a:pt x="0" y="117"/>
                    </a:cubicBezTo>
                    <a:cubicBezTo>
                      <a:pt x="1" y="107"/>
                      <a:pt x="11" y="102"/>
                      <a:pt x="15" y="95"/>
                    </a:cubicBezTo>
                    <a:cubicBezTo>
                      <a:pt x="20" y="88"/>
                      <a:pt x="24" y="77"/>
                      <a:pt x="23" y="64"/>
                    </a:cubicBezTo>
                    <a:cubicBezTo>
                      <a:pt x="22" y="56"/>
                      <a:pt x="19" y="48"/>
                      <a:pt x="23" y="40"/>
                    </a:cubicBezTo>
                    <a:cubicBezTo>
                      <a:pt x="26" y="33"/>
                      <a:pt x="37" y="25"/>
                      <a:pt x="45" y="19"/>
                    </a:cubicBezTo>
                    <a:cubicBezTo>
                      <a:pt x="68" y="0"/>
                      <a:pt x="102" y="2"/>
                      <a:pt x="115" y="31"/>
                    </a:cubicBezTo>
                    <a:cubicBezTo>
                      <a:pt x="119" y="39"/>
                      <a:pt x="124" y="62"/>
                      <a:pt x="113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37" name="Freeform 88"/>
              <p:cNvSpPr>
                <a:spLocks/>
              </p:cNvSpPr>
              <p:nvPr/>
            </p:nvSpPr>
            <p:spPr bwMode="auto">
              <a:xfrm>
                <a:off x="4546592" y="3444324"/>
                <a:ext cx="87158" cy="63754"/>
              </a:xfrm>
              <a:custGeom>
                <a:avLst/>
                <a:gdLst>
                  <a:gd name="T0" fmla="*/ 18 w 23"/>
                  <a:gd name="T1" fmla="*/ 17 h 17"/>
                  <a:gd name="T2" fmla="*/ 3 w 23"/>
                  <a:gd name="T3" fmla="*/ 12 h 17"/>
                  <a:gd name="T4" fmla="*/ 18 w 23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17">
                    <a:moveTo>
                      <a:pt x="18" y="17"/>
                    </a:moveTo>
                    <a:cubicBezTo>
                      <a:pt x="14" y="15"/>
                      <a:pt x="9" y="13"/>
                      <a:pt x="3" y="12"/>
                    </a:cubicBezTo>
                    <a:cubicBezTo>
                      <a:pt x="0" y="0"/>
                      <a:pt x="23" y="7"/>
                      <a:pt x="18" y="17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38" name="Freeform 89"/>
              <p:cNvSpPr>
                <a:spLocks/>
              </p:cNvSpPr>
              <p:nvPr/>
            </p:nvSpPr>
            <p:spPr bwMode="auto">
              <a:xfrm>
                <a:off x="4400602" y="3449637"/>
                <a:ext cx="150347" cy="175324"/>
              </a:xfrm>
              <a:custGeom>
                <a:avLst/>
                <a:gdLst>
                  <a:gd name="T0" fmla="*/ 40 w 40"/>
                  <a:gd name="T1" fmla="*/ 9 h 47"/>
                  <a:gd name="T2" fmla="*/ 33 w 40"/>
                  <a:gd name="T3" fmla="*/ 14 h 47"/>
                  <a:gd name="T4" fmla="*/ 16 w 40"/>
                  <a:gd name="T5" fmla="*/ 32 h 47"/>
                  <a:gd name="T6" fmla="*/ 6 w 40"/>
                  <a:gd name="T7" fmla="*/ 47 h 47"/>
                  <a:gd name="T8" fmla="*/ 21 w 40"/>
                  <a:gd name="T9" fmla="*/ 17 h 47"/>
                  <a:gd name="T10" fmla="*/ 40 w 40"/>
                  <a:gd name="T11" fmla="*/ 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7">
                    <a:moveTo>
                      <a:pt x="40" y="9"/>
                    </a:moveTo>
                    <a:cubicBezTo>
                      <a:pt x="40" y="13"/>
                      <a:pt x="35" y="12"/>
                      <a:pt x="33" y="14"/>
                    </a:cubicBezTo>
                    <a:cubicBezTo>
                      <a:pt x="29" y="22"/>
                      <a:pt x="21" y="26"/>
                      <a:pt x="16" y="32"/>
                    </a:cubicBezTo>
                    <a:cubicBezTo>
                      <a:pt x="12" y="37"/>
                      <a:pt x="12" y="44"/>
                      <a:pt x="6" y="47"/>
                    </a:cubicBezTo>
                    <a:cubicBezTo>
                      <a:pt x="0" y="35"/>
                      <a:pt x="14" y="25"/>
                      <a:pt x="21" y="17"/>
                    </a:cubicBezTo>
                    <a:cubicBezTo>
                      <a:pt x="25" y="12"/>
                      <a:pt x="32" y="0"/>
                      <a:pt x="40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39" name="Freeform 90"/>
              <p:cNvSpPr>
                <a:spLocks/>
              </p:cNvSpPr>
              <p:nvPr/>
            </p:nvSpPr>
            <p:spPr bwMode="auto">
              <a:xfrm>
                <a:off x="4298193" y="3497452"/>
                <a:ext cx="326841" cy="425028"/>
              </a:xfrm>
              <a:custGeom>
                <a:avLst/>
                <a:gdLst>
                  <a:gd name="T0" fmla="*/ 9 w 87"/>
                  <a:gd name="T1" fmla="*/ 109 h 113"/>
                  <a:gd name="T2" fmla="*/ 22 w 87"/>
                  <a:gd name="T3" fmla="*/ 100 h 113"/>
                  <a:gd name="T4" fmla="*/ 42 w 87"/>
                  <a:gd name="T5" fmla="*/ 81 h 113"/>
                  <a:gd name="T6" fmla="*/ 54 w 87"/>
                  <a:gd name="T7" fmla="*/ 77 h 113"/>
                  <a:gd name="T8" fmla="*/ 78 w 87"/>
                  <a:gd name="T9" fmla="*/ 37 h 113"/>
                  <a:gd name="T10" fmla="*/ 77 w 87"/>
                  <a:gd name="T11" fmla="*/ 29 h 113"/>
                  <a:gd name="T12" fmla="*/ 72 w 87"/>
                  <a:gd name="T13" fmla="*/ 10 h 113"/>
                  <a:gd name="T14" fmla="*/ 60 w 87"/>
                  <a:gd name="T15" fmla="*/ 23 h 113"/>
                  <a:gd name="T16" fmla="*/ 12 w 87"/>
                  <a:gd name="T17" fmla="*/ 87 h 113"/>
                  <a:gd name="T18" fmla="*/ 0 w 87"/>
                  <a:gd name="T19" fmla="*/ 90 h 113"/>
                  <a:gd name="T20" fmla="*/ 14 w 87"/>
                  <a:gd name="T21" fmla="*/ 76 h 113"/>
                  <a:gd name="T22" fmla="*/ 43 w 87"/>
                  <a:gd name="T23" fmla="*/ 26 h 113"/>
                  <a:gd name="T24" fmla="*/ 53 w 87"/>
                  <a:gd name="T25" fmla="*/ 18 h 113"/>
                  <a:gd name="T26" fmla="*/ 61 w 87"/>
                  <a:gd name="T27" fmla="*/ 7 h 113"/>
                  <a:gd name="T28" fmla="*/ 86 w 87"/>
                  <a:gd name="T29" fmla="*/ 16 h 113"/>
                  <a:gd name="T30" fmla="*/ 84 w 87"/>
                  <a:gd name="T31" fmla="*/ 29 h 113"/>
                  <a:gd name="T32" fmla="*/ 84 w 87"/>
                  <a:gd name="T33" fmla="*/ 44 h 113"/>
                  <a:gd name="T34" fmla="*/ 64 w 87"/>
                  <a:gd name="T35" fmla="*/ 80 h 113"/>
                  <a:gd name="T36" fmla="*/ 47 w 87"/>
                  <a:gd name="T37" fmla="*/ 88 h 113"/>
                  <a:gd name="T38" fmla="*/ 9 w 87"/>
                  <a:gd name="T39" fmla="*/ 10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7" h="113">
                    <a:moveTo>
                      <a:pt x="9" y="109"/>
                    </a:moveTo>
                    <a:cubicBezTo>
                      <a:pt x="11" y="104"/>
                      <a:pt x="16" y="104"/>
                      <a:pt x="22" y="100"/>
                    </a:cubicBezTo>
                    <a:cubicBezTo>
                      <a:pt x="29" y="95"/>
                      <a:pt x="35" y="85"/>
                      <a:pt x="42" y="81"/>
                    </a:cubicBezTo>
                    <a:cubicBezTo>
                      <a:pt x="46" y="79"/>
                      <a:pt x="50" y="79"/>
                      <a:pt x="54" y="77"/>
                    </a:cubicBezTo>
                    <a:cubicBezTo>
                      <a:pt x="66" y="70"/>
                      <a:pt x="77" y="51"/>
                      <a:pt x="78" y="37"/>
                    </a:cubicBezTo>
                    <a:cubicBezTo>
                      <a:pt x="78" y="34"/>
                      <a:pt x="77" y="31"/>
                      <a:pt x="77" y="29"/>
                    </a:cubicBezTo>
                    <a:cubicBezTo>
                      <a:pt x="77" y="21"/>
                      <a:pt x="81" y="11"/>
                      <a:pt x="72" y="10"/>
                    </a:cubicBezTo>
                    <a:cubicBezTo>
                      <a:pt x="64" y="9"/>
                      <a:pt x="62" y="16"/>
                      <a:pt x="60" y="23"/>
                    </a:cubicBezTo>
                    <a:cubicBezTo>
                      <a:pt x="41" y="39"/>
                      <a:pt x="34" y="74"/>
                      <a:pt x="12" y="87"/>
                    </a:cubicBezTo>
                    <a:cubicBezTo>
                      <a:pt x="9" y="89"/>
                      <a:pt x="4" y="91"/>
                      <a:pt x="0" y="90"/>
                    </a:cubicBezTo>
                    <a:cubicBezTo>
                      <a:pt x="0" y="81"/>
                      <a:pt x="8" y="81"/>
                      <a:pt x="14" y="76"/>
                    </a:cubicBezTo>
                    <a:cubicBezTo>
                      <a:pt x="28" y="64"/>
                      <a:pt x="31" y="41"/>
                      <a:pt x="43" y="26"/>
                    </a:cubicBezTo>
                    <a:cubicBezTo>
                      <a:pt x="46" y="23"/>
                      <a:pt x="50" y="21"/>
                      <a:pt x="53" y="18"/>
                    </a:cubicBezTo>
                    <a:cubicBezTo>
                      <a:pt x="56" y="14"/>
                      <a:pt x="58" y="9"/>
                      <a:pt x="61" y="7"/>
                    </a:cubicBezTo>
                    <a:cubicBezTo>
                      <a:pt x="71" y="0"/>
                      <a:pt x="85" y="5"/>
                      <a:pt x="86" y="16"/>
                    </a:cubicBezTo>
                    <a:cubicBezTo>
                      <a:pt x="87" y="20"/>
                      <a:pt x="84" y="25"/>
                      <a:pt x="84" y="29"/>
                    </a:cubicBezTo>
                    <a:cubicBezTo>
                      <a:pt x="84" y="35"/>
                      <a:pt x="85" y="40"/>
                      <a:pt x="84" y="44"/>
                    </a:cubicBezTo>
                    <a:cubicBezTo>
                      <a:pt x="82" y="59"/>
                      <a:pt x="74" y="72"/>
                      <a:pt x="64" y="80"/>
                    </a:cubicBezTo>
                    <a:cubicBezTo>
                      <a:pt x="59" y="84"/>
                      <a:pt x="53" y="85"/>
                      <a:pt x="47" y="88"/>
                    </a:cubicBezTo>
                    <a:cubicBezTo>
                      <a:pt x="36" y="95"/>
                      <a:pt x="27" y="113"/>
                      <a:pt x="9" y="109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40" name="Freeform 91"/>
              <p:cNvSpPr>
                <a:spLocks noEditPoints="1"/>
              </p:cNvSpPr>
              <p:nvPr/>
            </p:nvSpPr>
            <p:spPr bwMode="auto">
              <a:xfrm>
                <a:off x="4306909" y="3550581"/>
                <a:ext cx="281082" cy="340023"/>
              </a:xfrm>
              <a:custGeom>
                <a:avLst/>
                <a:gdLst>
                  <a:gd name="T0" fmla="*/ 70 w 75"/>
                  <a:gd name="T1" fmla="*/ 0 h 91"/>
                  <a:gd name="T2" fmla="*/ 68 w 75"/>
                  <a:gd name="T3" fmla="*/ 14 h 91"/>
                  <a:gd name="T4" fmla="*/ 56 w 75"/>
                  <a:gd name="T5" fmla="*/ 53 h 91"/>
                  <a:gd name="T6" fmla="*/ 29 w 75"/>
                  <a:gd name="T7" fmla="*/ 70 h 91"/>
                  <a:gd name="T8" fmla="*/ 0 w 75"/>
                  <a:gd name="T9" fmla="*/ 85 h 91"/>
                  <a:gd name="T10" fmla="*/ 14 w 75"/>
                  <a:gd name="T11" fmla="*/ 75 h 91"/>
                  <a:gd name="T12" fmla="*/ 38 w 75"/>
                  <a:gd name="T13" fmla="*/ 49 h 91"/>
                  <a:gd name="T14" fmla="*/ 62 w 75"/>
                  <a:gd name="T15" fmla="*/ 11 h 91"/>
                  <a:gd name="T16" fmla="*/ 68 w 75"/>
                  <a:gd name="T17" fmla="*/ 0 h 91"/>
                  <a:gd name="T18" fmla="*/ 70 w 75"/>
                  <a:gd name="T19" fmla="*/ 0 h 91"/>
                  <a:gd name="T20" fmla="*/ 47 w 75"/>
                  <a:gd name="T21" fmla="*/ 47 h 91"/>
                  <a:gd name="T22" fmla="*/ 62 w 75"/>
                  <a:gd name="T23" fmla="*/ 22 h 91"/>
                  <a:gd name="T24" fmla="*/ 60 w 75"/>
                  <a:gd name="T25" fmla="*/ 21 h 91"/>
                  <a:gd name="T26" fmla="*/ 47 w 75"/>
                  <a:gd name="T27" fmla="*/ 4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91">
                    <a:moveTo>
                      <a:pt x="70" y="0"/>
                    </a:moveTo>
                    <a:cubicBezTo>
                      <a:pt x="74" y="4"/>
                      <a:pt x="70" y="10"/>
                      <a:pt x="68" y="14"/>
                    </a:cubicBezTo>
                    <a:cubicBezTo>
                      <a:pt x="75" y="22"/>
                      <a:pt x="65" y="49"/>
                      <a:pt x="56" y="53"/>
                    </a:cubicBezTo>
                    <a:cubicBezTo>
                      <a:pt x="44" y="58"/>
                      <a:pt x="37" y="61"/>
                      <a:pt x="29" y="70"/>
                    </a:cubicBezTo>
                    <a:cubicBezTo>
                      <a:pt x="23" y="76"/>
                      <a:pt x="11" y="91"/>
                      <a:pt x="0" y="85"/>
                    </a:cubicBezTo>
                    <a:cubicBezTo>
                      <a:pt x="3" y="79"/>
                      <a:pt x="9" y="78"/>
                      <a:pt x="14" y="75"/>
                    </a:cubicBezTo>
                    <a:cubicBezTo>
                      <a:pt x="19" y="71"/>
                      <a:pt x="35" y="56"/>
                      <a:pt x="38" y="49"/>
                    </a:cubicBezTo>
                    <a:cubicBezTo>
                      <a:pt x="43" y="36"/>
                      <a:pt x="50" y="19"/>
                      <a:pt x="62" y="11"/>
                    </a:cubicBezTo>
                    <a:cubicBezTo>
                      <a:pt x="63" y="6"/>
                      <a:pt x="64" y="1"/>
                      <a:pt x="68" y="0"/>
                    </a:cubicBezTo>
                    <a:cubicBezTo>
                      <a:pt x="69" y="0"/>
                      <a:pt x="69" y="0"/>
                      <a:pt x="70" y="0"/>
                    </a:cubicBezTo>
                    <a:close/>
                    <a:moveTo>
                      <a:pt x="47" y="47"/>
                    </a:moveTo>
                    <a:cubicBezTo>
                      <a:pt x="56" y="46"/>
                      <a:pt x="63" y="33"/>
                      <a:pt x="62" y="22"/>
                    </a:cubicBezTo>
                    <a:cubicBezTo>
                      <a:pt x="61" y="22"/>
                      <a:pt x="61" y="21"/>
                      <a:pt x="60" y="21"/>
                    </a:cubicBezTo>
                    <a:cubicBezTo>
                      <a:pt x="56" y="30"/>
                      <a:pt x="51" y="38"/>
                      <a:pt x="47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41" name="Freeform 92"/>
              <p:cNvSpPr>
                <a:spLocks/>
              </p:cNvSpPr>
              <p:nvPr/>
            </p:nvSpPr>
            <p:spPr bwMode="auto">
              <a:xfrm>
                <a:off x="4768844" y="3563864"/>
                <a:ext cx="43579" cy="98287"/>
              </a:xfrm>
              <a:custGeom>
                <a:avLst/>
                <a:gdLst>
                  <a:gd name="T0" fmla="*/ 7 w 12"/>
                  <a:gd name="T1" fmla="*/ 0 h 27"/>
                  <a:gd name="T2" fmla="*/ 3 w 12"/>
                  <a:gd name="T3" fmla="*/ 27 h 27"/>
                  <a:gd name="T4" fmla="*/ 7 w 1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7">
                    <a:moveTo>
                      <a:pt x="7" y="0"/>
                    </a:moveTo>
                    <a:cubicBezTo>
                      <a:pt x="12" y="5"/>
                      <a:pt x="10" y="24"/>
                      <a:pt x="3" y="27"/>
                    </a:cubicBezTo>
                    <a:cubicBezTo>
                      <a:pt x="2" y="19"/>
                      <a:pt x="0" y="3"/>
                      <a:pt x="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42" name="Freeform 93"/>
              <p:cNvSpPr>
                <a:spLocks/>
              </p:cNvSpPr>
              <p:nvPr/>
            </p:nvSpPr>
            <p:spPr bwMode="auto">
              <a:xfrm>
                <a:off x="4243719" y="3574489"/>
                <a:ext cx="106769" cy="170011"/>
              </a:xfrm>
              <a:custGeom>
                <a:avLst/>
                <a:gdLst>
                  <a:gd name="T0" fmla="*/ 25 w 29"/>
                  <a:gd name="T1" fmla="*/ 1 h 46"/>
                  <a:gd name="T2" fmla="*/ 20 w 29"/>
                  <a:gd name="T3" fmla="*/ 28 h 46"/>
                  <a:gd name="T4" fmla="*/ 3 w 29"/>
                  <a:gd name="T5" fmla="*/ 46 h 46"/>
                  <a:gd name="T6" fmla="*/ 22 w 29"/>
                  <a:gd name="T7" fmla="*/ 2 h 46"/>
                  <a:gd name="T8" fmla="*/ 23 w 29"/>
                  <a:gd name="T9" fmla="*/ 0 h 46"/>
                  <a:gd name="T10" fmla="*/ 25 w 29"/>
                  <a:gd name="T11" fmla="*/ 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46">
                    <a:moveTo>
                      <a:pt x="25" y="1"/>
                    </a:moveTo>
                    <a:cubicBezTo>
                      <a:pt x="29" y="11"/>
                      <a:pt x="25" y="21"/>
                      <a:pt x="20" y="28"/>
                    </a:cubicBezTo>
                    <a:cubicBezTo>
                      <a:pt x="16" y="34"/>
                      <a:pt x="10" y="42"/>
                      <a:pt x="3" y="46"/>
                    </a:cubicBezTo>
                    <a:cubicBezTo>
                      <a:pt x="0" y="27"/>
                      <a:pt x="19" y="19"/>
                      <a:pt x="22" y="2"/>
                    </a:cubicBezTo>
                    <a:cubicBezTo>
                      <a:pt x="22" y="1"/>
                      <a:pt x="23" y="1"/>
                      <a:pt x="23" y="0"/>
                    </a:cubicBezTo>
                    <a:cubicBezTo>
                      <a:pt x="24" y="0"/>
                      <a:pt x="24" y="1"/>
                      <a:pt x="25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43" name="Freeform 94"/>
              <p:cNvSpPr>
                <a:spLocks/>
              </p:cNvSpPr>
              <p:nvPr/>
            </p:nvSpPr>
            <p:spPr bwMode="auto">
              <a:xfrm>
                <a:off x="4457255" y="3686059"/>
                <a:ext cx="342094" cy="345335"/>
              </a:xfrm>
              <a:custGeom>
                <a:avLst/>
                <a:gdLst>
                  <a:gd name="T0" fmla="*/ 88 w 91"/>
                  <a:gd name="T1" fmla="*/ 0 h 92"/>
                  <a:gd name="T2" fmla="*/ 79 w 91"/>
                  <a:gd name="T3" fmla="*/ 34 h 92"/>
                  <a:gd name="T4" fmla="*/ 59 w 91"/>
                  <a:gd name="T5" fmla="*/ 58 h 92"/>
                  <a:gd name="T6" fmla="*/ 29 w 91"/>
                  <a:gd name="T7" fmla="*/ 71 h 92"/>
                  <a:gd name="T8" fmla="*/ 57 w 91"/>
                  <a:gd name="T9" fmla="*/ 64 h 92"/>
                  <a:gd name="T10" fmla="*/ 22 w 91"/>
                  <a:gd name="T11" fmla="*/ 80 h 92"/>
                  <a:gd name="T12" fmla="*/ 0 w 91"/>
                  <a:gd name="T13" fmla="*/ 89 h 92"/>
                  <a:gd name="T14" fmla="*/ 10 w 91"/>
                  <a:gd name="T15" fmla="*/ 80 h 92"/>
                  <a:gd name="T16" fmla="*/ 25 w 91"/>
                  <a:gd name="T17" fmla="*/ 64 h 92"/>
                  <a:gd name="T18" fmla="*/ 59 w 91"/>
                  <a:gd name="T19" fmla="*/ 49 h 92"/>
                  <a:gd name="T20" fmla="*/ 84 w 91"/>
                  <a:gd name="T21" fmla="*/ 3 h 92"/>
                  <a:gd name="T22" fmla="*/ 86 w 91"/>
                  <a:gd name="T23" fmla="*/ 0 h 92"/>
                  <a:gd name="T24" fmla="*/ 88 w 91"/>
                  <a:gd name="T25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92">
                    <a:moveTo>
                      <a:pt x="88" y="0"/>
                    </a:moveTo>
                    <a:cubicBezTo>
                      <a:pt x="91" y="12"/>
                      <a:pt x="85" y="24"/>
                      <a:pt x="79" y="34"/>
                    </a:cubicBezTo>
                    <a:cubicBezTo>
                      <a:pt x="74" y="43"/>
                      <a:pt x="68" y="53"/>
                      <a:pt x="59" y="58"/>
                    </a:cubicBezTo>
                    <a:cubicBezTo>
                      <a:pt x="49" y="63"/>
                      <a:pt x="37" y="63"/>
                      <a:pt x="29" y="71"/>
                    </a:cubicBezTo>
                    <a:cubicBezTo>
                      <a:pt x="39" y="73"/>
                      <a:pt x="49" y="65"/>
                      <a:pt x="57" y="64"/>
                    </a:cubicBezTo>
                    <a:cubicBezTo>
                      <a:pt x="56" y="81"/>
                      <a:pt x="35" y="75"/>
                      <a:pt x="22" y="80"/>
                    </a:cubicBezTo>
                    <a:cubicBezTo>
                      <a:pt x="14" y="82"/>
                      <a:pt x="9" y="92"/>
                      <a:pt x="0" y="89"/>
                    </a:cubicBezTo>
                    <a:cubicBezTo>
                      <a:pt x="1" y="82"/>
                      <a:pt x="7" y="82"/>
                      <a:pt x="10" y="80"/>
                    </a:cubicBezTo>
                    <a:cubicBezTo>
                      <a:pt x="16" y="75"/>
                      <a:pt x="19" y="68"/>
                      <a:pt x="25" y="64"/>
                    </a:cubicBezTo>
                    <a:cubicBezTo>
                      <a:pt x="36" y="55"/>
                      <a:pt x="50" y="56"/>
                      <a:pt x="59" y="49"/>
                    </a:cubicBezTo>
                    <a:cubicBezTo>
                      <a:pt x="75" y="37"/>
                      <a:pt x="76" y="22"/>
                      <a:pt x="84" y="3"/>
                    </a:cubicBezTo>
                    <a:cubicBezTo>
                      <a:pt x="85" y="2"/>
                      <a:pt x="85" y="1"/>
                      <a:pt x="86" y="0"/>
                    </a:cubicBezTo>
                    <a:cubicBezTo>
                      <a:pt x="87" y="0"/>
                      <a:pt x="87" y="0"/>
                      <a:pt x="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44" name="Freeform 95"/>
              <p:cNvSpPr>
                <a:spLocks/>
              </p:cNvSpPr>
              <p:nvPr/>
            </p:nvSpPr>
            <p:spPr bwMode="auto">
              <a:xfrm>
                <a:off x="4681686" y="3694028"/>
                <a:ext cx="204820" cy="244391"/>
              </a:xfrm>
              <a:custGeom>
                <a:avLst/>
                <a:gdLst>
                  <a:gd name="T0" fmla="*/ 52 w 55"/>
                  <a:gd name="T1" fmla="*/ 0 h 65"/>
                  <a:gd name="T2" fmla="*/ 39 w 55"/>
                  <a:gd name="T3" fmla="*/ 34 h 65"/>
                  <a:gd name="T4" fmla="*/ 27 w 55"/>
                  <a:gd name="T5" fmla="*/ 41 h 65"/>
                  <a:gd name="T6" fmla="*/ 0 w 55"/>
                  <a:gd name="T7" fmla="*/ 61 h 65"/>
                  <a:gd name="T8" fmla="*/ 9 w 55"/>
                  <a:gd name="T9" fmla="*/ 51 h 65"/>
                  <a:gd name="T10" fmla="*/ 31 w 55"/>
                  <a:gd name="T11" fmla="*/ 13 h 65"/>
                  <a:gd name="T12" fmla="*/ 37 w 55"/>
                  <a:gd name="T13" fmla="*/ 0 h 65"/>
                  <a:gd name="T14" fmla="*/ 32 w 55"/>
                  <a:gd name="T15" fmla="*/ 29 h 65"/>
                  <a:gd name="T16" fmla="*/ 49 w 55"/>
                  <a:gd name="T17" fmla="*/ 0 h 65"/>
                  <a:gd name="T18" fmla="*/ 52 w 55"/>
                  <a:gd name="T1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65">
                    <a:moveTo>
                      <a:pt x="52" y="0"/>
                    </a:moveTo>
                    <a:cubicBezTo>
                      <a:pt x="55" y="13"/>
                      <a:pt x="47" y="27"/>
                      <a:pt x="39" y="34"/>
                    </a:cubicBezTo>
                    <a:cubicBezTo>
                      <a:pt x="36" y="37"/>
                      <a:pt x="31" y="38"/>
                      <a:pt x="27" y="41"/>
                    </a:cubicBezTo>
                    <a:cubicBezTo>
                      <a:pt x="19" y="49"/>
                      <a:pt x="14" y="65"/>
                      <a:pt x="0" y="61"/>
                    </a:cubicBezTo>
                    <a:cubicBezTo>
                      <a:pt x="0" y="55"/>
                      <a:pt x="5" y="55"/>
                      <a:pt x="9" y="51"/>
                    </a:cubicBezTo>
                    <a:cubicBezTo>
                      <a:pt x="19" y="43"/>
                      <a:pt x="27" y="27"/>
                      <a:pt x="31" y="13"/>
                    </a:cubicBezTo>
                    <a:cubicBezTo>
                      <a:pt x="32" y="9"/>
                      <a:pt x="32" y="2"/>
                      <a:pt x="37" y="0"/>
                    </a:cubicBezTo>
                    <a:cubicBezTo>
                      <a:pt x="44" y="8"/>
                      <a:pt x="33" y="21"/>
                      <a:pt x="32" y="29"/>
                    </a:cubicBezTo>
                    <a:cubicBezTo>
                      <a:pt x="42" y="26"/>
                      <a:pt x="42" y="7"/>
                      <a:pt x="49" y="0"/>
                    </a:cubicBezTo>
                    <a:cubicBezTo>
                      <a:pt x="50" y="0"/>
                      <a:pt x="51" y="0"/>
                      <a:pt x="5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45" name="Freeform 96"/>
              <p:cNvSpPr>
                <a:spLocks/>
              </p:cNvSpPr>
              <p:nvPr/>
            </p:nvSpPr>
            <p:spPr bwMode="auto">
              <a:xfrm>
                <a:off x="4635928" y="3821536"/>
                <a:ext cx="226610" cy="172669"/>
              </a:xfrm>
              <a:custGeom>
                <a:avLst/>
                <a:gdLst>
                  <a:gd name="T0" fmla="*/ 59 w 60"/>
                  <a:gd name="T1" fmla="*/ 0 h 46"/>
                  <a:gd name="T2" fmla="*/ 45 w 60"/>
                  <a:gd name="T3" fmla="*/ 18 h 46"/>
                  <a:gd name="T4" fmla="*/ 52 w 60"/>
                  <a:gd name="T5" fmla="*/ 16 h 46"/>
                  <a:gd name="T6" fmla="*/ 45 w 60"/>
                  <a:gd name="T7" fmla="*/ 26 h 46"/>
                  <a:gd name="T8" fmla="*/ 0 w 60"/>
                  <a:gd name="T9" fmla="*/ 46 h 46"/>
                  <a:gd name="T10" fmla="*/ 17 w 60"/>
                  <a:gd name="T11" fmla="*/ 33 h 46"/>
                  <a:gd name="T12" fmla="*/ 35 w 60"/>
                  <a:gd name="T13" fmla="*/ 21 h 46"/>
                  <a:gd name="T14" fmla="*/ 57 w 60"/>
                  <a:gd name="T15" fmla="*/ 0 h 46"/>
                  <a:gd name="T16" fmla="*/ 59 w 60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46">
                    <a:moveTo>
                      <a:pt x="59" y="0"/>
                    </a:moveTo>
                    <a:cubicBezTo>
                      <a:pt x="60" y="9"/>
                      <a:pt x="50" y="12"/>
                      <a:pt x="45" y="18"/>
                    </a:cubicBezTo>
                    <a:cubicBezTo>
                      <a:pt x="47" y="20"/>
                      <a:pt x="48" y="15"/>
                      <a:pt x="52" y="16"/>
                    </a:cubicBezTo>
                    <a:cubicBezTo>
                      <a:pt x="52" y="22"/>
                      <a:pt x="47" y="23"/>
                      <a:pt x="45" y="26"/>
                    </a:cubicBezTo>
                    <a:cubicBezTo>
                      <a:pt x="27" y="29"/>
                      <a:pt x="18" y="45"/>
                      <a:pt x="0" y="46"/>
                    </a:cubicBezTo>
                    <a:cubicBezTo>
                      <a:pt x="3" y="39"/>
                      <a:pt x="11" y="37"/>
                      <a:pt x="17" y="33"/>
                    </a:cubicBezTo>
                    <a:cubicBezTo>
                      <a:pt x="23" y="30"/>
                      <a:pt x="30" y="26"/>
                      <a:pt x="35" y="21"/>
                    </a:cubicBezTo>
                    <a:cubicBezTo>
                      <a:pt x="42" y="15"/>
                      <a:pt x="47" y="4"/>
                      <a:pt x="57" y="0"/>
                    </a:cubicBezTo>
                    <a:cubicBezTo>
                      <a:pt x="57" y="0"/>
                      <a:pt x="58" y="0"/>
                      <a:pt x="5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46" name="Freeform 97"/>
              <p:cNvSpPr>
                <a:spLocks/>
              </p:cNvSpPr>
              <p:nvPr/>
            </p:nvSpPr>
            <p:spPr bwMode="auto">
              <a:xfrm>
                <a:off x="4400602" y="3951702"/>
                <a:ext cx="93695" cy="58441"/>
              </a:xfrm>
              <a:custGeom>
                <a:avLst/>
                <a:gdLst>
                  <a:gd name="T0" fmla="*/ 25 w 25"/>
                  <a:gd name="T1" fmla="*/ 1 h 15"/>
                  <a:gd name="T2" fmla="*/ 0 w 25"/>
                  <a:gd name="T3" fmla="*/ 9 h 15"/>
                  <a:gd name="T4" fmla="*/ 25 w 25"/>
                  <a:gd name="T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15">
                    <a:moveTo>
                      <a:pt x="25" y="1"/>
                    </a:moveTo>
                    <a:cubicBezTo>
                      <a:pt x="22" y="8"/>
                      <a:pt x="7" y="15"/>
                      <a:pt x="0" y="9"/>
                    </a:cubicBezTo>
                    <a:cubicBezTo>
                      <a:pt x="2" y="1"/>
                      <a:pt x="18" y="0"/>
                      <a:pt x="25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47" name="Freeform 98"/>
              <p:cNvSpPr>
                <a:spLocks/>
              </p:cNvSpPr>
              <p:nvPr/>
            </p:nvSpPr>
            <p:spPr bwMode="auto">
              <a:xfrm>
                <a:off x="4505191" y="3978266"/>
                <a:ext cx="93695" cy="45158"/>
              </a:xfrm>
              <a:custGeom>
                <a:avLst/>
                <a:gdLst>
                  <a:gd name="T0" fmla="*/ 14 w 25"/>
                  <a:gd name="T1" fmla="*/ 12 h 12"/>
                  <a:gd name="T2" fmla="*/ 6 w 25"/>
                  <a:gd name="T3" fmla="*/ 12 h 12"/>
                  <a:gd name="T4" fmla="*/ 25 w 25"/>
                  <a:gd name="T5" fmla="*/ 5 h 12"/>
                  <a:gd name="T6" fmla="*/ 14 w 25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2">
                    <a:moveTo>
                      <a:pt x="14" y="12"/>
                    </a:moveTo>
                    <a:cubicBezTo>
                      <a:pt x="11" y="12"/>
                      <a:pt x="9" y="12"/>
                      <a:pt x="6" y="12"/>
                    </a:cubicBezTo>
                    <a:cubicBezTo>
                      <a:pt x="0" y="5"/>
                      <a:pt x="19" y="0"/>
                      <a:pt x="25" y="5"/>
                    </a:cubicBezTo>
                    <a:cubicBezTo>
                      <a:pt x="24" y="10"/>
                      <a:pt x="18" y="10"/>
                      <a:pt x="14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 algn="ctr">
                <a:noFill/>
                <a:miter lim="800000"/>
                <a:headEnd/>
                <a:tailEnd/>
              </a:ln>
              <a:effectLst>
                <a:outerShdw blurRad="114300" sx="101000" sy="101000" algn="ctr" rotWithShape="0">
                  <a:prstClr val="black">
                    <a:alpha val="58000"/>
                  </a:prstClr>
                </a:outerShdw>
              </a:effectLst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73025" tIns="36511" rIns="73025" bIns="36511" anchor="ctr"/>
              <a:lstStyle/>
              <a:p>
                <a:pPr>
                  <a:defRPr/>
                </a:pPr>
                <a:endParaRPr lang="en-US" sz="1800" dirty="0">
                  <a:latin typeface="Verdana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6761254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43608" y="1375668"/>
            <a:ext cx="6984776" cy="17653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云中心安全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 smtClean="0"/>
          </a:p>
        </p:txBody>
      </p:sp>
      <p:cxnSp>
        <p:nvCxnSpPr>
          <p:cNvPr id="3" name="Straight Connector 27"/>
          <p:cNvCxnSpPr>
            <a:cxnSpLocks noChangeShapeType="1"/>
          </p:cNvCxnSpPr>
          <p:nvPr/>
        </p:nvCxnSpPr>
        <p:spPr bwMode="auto">
          <a:xfrm>
            <a:off x="246063" y="2355056"/>
            <a:ext cx="8520112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1775" y="1355725"/>
            <a:ext cx="8910638" cy="4956175"/>
            <a:chOff x="146" y="854"/>
            <a:chExt cx="5613" cy="3122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46" y="854"/>
              <a:ext cx="5613" cy="3122"/>
              <a:chOff x="146" y="854"/>
              <a:chExt cx="5613" cy="3122"/>
            </a:xfrm>
          </p:grpSpPr>
          <p:sp>
            <p:nvSpPr>
              <p:cNvPr id="59403" name="Rectangle 33"/>
              <p:cNvSpPr>
                <a:spLocks noChangeArrowheads="1"/>
              </p:cNvSpPr>
              <p:nvPr/>
            </p:nvSpPr>
            <p:spPr bwMode="auto">
              <a:xfrm>
                <a:off x="193" y="854"/>
                <a:ext cx="1328" cy="1363"/>
              </a:xfrm>
              <a:prstGeom prst="rect">
                <a:avLst/>
              </a:prstGeom>
              <a:solidFill>
                <a:srgbClr val="9A9A9A"/>
              </a:solidFill>
              <a:ln w="25400">
                <a:solidFill>
                  <a:srgbClr val="652D8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rgbClr val="002060"/>
                  </a:buClr>
                  <a:buFont typeface="Arial" pitchFamily="34" charset="0"/>
                  <a:buNone/>
                </a:pPr>
                <a:r>
                  <a:rPr lang="en-US" sz="1400" b="1">
                    <a:solidFill>
                      <a:srgbClr val="002060"/>
                    </a:solidFill>
                    <a:cs typeface="Arial" pitchFamily="34" charset="0"/>
                    <a:sym typeface="Arial" pitchFamily="34" charset="0"/>
                  </a:rPr>
                  <a:t>Security Management</a:t>
                </a:r>
              </a:p>
              <a:p>
                <a:pPr algn="ctr">
                  <a:buClr>
                    <a:srgbClr val="002060"/>
                  </a:buClr>
                  <a:buFont typeface="Arial" pitchFamily="34" charset="0"/>
                  <a:buNone/>
                </a:pPr>
                <a:endParaRPr lang="en-US" sz="1400" b="1">
                  <a:solidFill>
                    <a:srgbClr val="002060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59404" name="Rectangle 78"/>
              <p:cNvSpPr>
                <a:spLocks noChangeArrowheads="1"/>
              </p:cNvSpPr>
              <p:nvPr/>
            </p:nvSpPr>
            <p:spPr bwMode="auto">
              <a:xfrm>
                <a:off x="4332" y="856"/>
                <a:ext cx="1328" cy="1294"/>
              </a:xfrm>
              <a:prstGeom prst="rect">
                <a:avLst/>
              </a:prstGeom>
              <a:solidFill>
                <a:srgbClr val="9A9A9A"/>
              </a:solidFill>
              <a:ln w="25400">
                <a:solidFill>
                  <a:srgbClr val="652D8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rgbClr val="002060"/>
                  </a:buClr>
                  <a:buFont typeface="Arial" pitchFamily="34" charset="0"/>
                  <a:buNone/>
                </a:pPr>
                <a:r>
                  <a:rPr lang="en-US" sz="1400" b="1">
                    <a:solidFill>
                      <a:srgbClr val="002060"/>
                    </a:solidFill>
                    <a:cs typeface="Arial" pitchFamily="34" charset="0"/>
                    <a:sym typeface="Arial" pitchFamily="34" charset="0"/>
                  </a:rPr>
                  <a:t>Infrastructure Security</a:t>
                </a:r>
              </a:p>
              <a:p>
                <a:pPr algn="ctr">
                  <a:buClr>
                    <a:srgbClr val="002060"/>
                  </a:buClr>
                  <a:buFont typeface="Arial" pitchFamily="34" charset="0"/>
                  <a:buNone/>
                </a:pPr>
                <a:endParaRPr lang="en-US" sz="1400" b="1">
                  <a:solidFill>
                    <a:srgbClr val="002060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59405" name="Rectangle 85"/>
              <p:cNvSpPr>
                <a:spLocks noChangeArrowheads="1"/>
              </p:cNvSpPr>
              <p:nvPr/>
            </p:nvSpPr>
            <p:spPr bwMode="auto">
              <a:xfrm>
                <a:off x="4332" y="2176"/>
                <a:ext cx="1328" cy="760"/>
              </a:xfrm>
              <a:prstGeom prst="rect">
                <a:avLst/>
              </a:prstGeom>
              <a:solidFill>
                <a:srgbClr val="9A9A9A"/>
              </a:solidFill>
              <a:ln w="25400">
                <a:solidFill>
                  <a:srgbClr val="652D8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rgbClr val="002060"/>
                  </a:buClr>
                  <a:buFont typeface="Arial" pitchFamily="34" charset="0"/>
                  <a:buNone/>
                </a:pPr>
                <a:r>
                  <a:rPr lang="en-US" sz="1400" b="1">
                    <a:solidFill>
                      <a:srgbClr val="002060"/>
                    </a:solidFill>
                    <a:cs typeface="Arial" pitchFamily="34" charset="0"/>
                    <a:sym typeface="Arial" pitchFamily="34" charset="0"/>
                  </a:rPr>
                  <a:t>Services</a:t>
                </a:r>
              </a:p>
              <a:p>
                <a:pPr algn="ctr">
                  <a:buClr>
                    <a:srgbClr val="002060"/>
                  </a:buClr>
                  <a:buFont typeface="Arial" pitchFamily="34" charset="0"/>
                  <a:buNone/>
                </a:pPr>
                <a:endParaRPr lang="en-US" sz="1400" b="1">
                  <a:solidFill>
                    <a:srgbClr val="002060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59406" name="Rectangle 92"/>
              <p:cNvSpPr>
                <a:spLocks noChangeArrowheads="1"/>
              </p:cNvSpPr>
              <p:nvPr/>
            </p:nvSpPr>
            <p:spPr bwMode="auto">
              <a:xfrm>
                <a:off x="186" y="2246"/>
                <a:ext cx="1328" cy="1728"/>
              </a:xfrm>
              <a:prstGeom prst="rect">
                <a:avLst/>
              </a:prstGeom>
              <a:solidFill>
                <a:srgbClr val="9A9A9A"/>
              </a:solidFill>
              <a:ln w="25400">
                <a:solidFill>
                  <a:srgbClr val="652D8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rgbClr val="002060"/>
                  </a:buClr>
                  <a:buFont typeface="Arial" pitchFamily="34" charset="0"/>
                  <a:buNone/>
                </a:pPr>
                <a:r>
                  <a:rPr lang="en-US" sz="1400" b="1">
                    <a:solidFill>
                      <a:srgbClr val="002060"/>
                    </a:solidFill>
                    <a:cs typeface="Arial" pitchFamily="34" charset="0"/>
                    <a:sym typeface="Arial" pitchFamily="34" charset="0"/>
                  </a:rPr>
                  <a:t>Services</a:t>
                </a:r>
              </a:p>
              <a:p>
                <a:pPr algn="ctr">
                  <a:buClr>
                    <a:srgbClr val="002060"/>
                  </a:buClr>
                  <a:buFont typeface="Arial" pitchFamily="34" charset="0"/>
                  <a:buNone/>
                </a:pPr>
                <a:endParaRPr lang="en-US" sz="1400" b="1">
                  <a:solidFill>
                    <a:srgbClr val="002060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59407" name="Rectangle 119"/>
              <p:cNvSpPr>
                <a:spLocks noChangeArrowheads="1"/>
              </p:cNvSpPr>
              <p:nvPr/>
            </p:nvSpPr>
            <p:spPr bwMode="auto">
              <a:xfrm>
                <a:off x="4065" y="2966"/>
                <a:ext cx="1002" cy="1008"/>
              </a:xfrm>
              <a:prstGeom prst="rect">
                <a:avLst/>
              </a:prstGeom>
              <a:solidFill>
                <a:srgbClr val="104657"/>
              </a:solidFill>
              <a:ln w="25400">
                <a:solidFill>
                  <a:srgbClr val="006D9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FFFFFF"/>
                  </a:buClr>
                  <a:buFont typeface="Arial" pitchFamily="34" charset="0"/>
                  <a:buNone/>
                </a:pPr>
                <a:r>
                  <a:rPr lang="en-US" sz="1600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UCS</a:t>
                </a:r>
              </a:p>
            </p:txBody>
          </p:sp>
          <p:sp>
            <p:nvSpPr>
              <p:cNvPr id="59408" name="Rectangle 116"/>
              <p:cNvSpPr>
                <a:spLocks noChangeArrowheads="1"/>
              </p:cNvSpPr>
              <p:nvPr/>
            </p:nvSpPr>
            <p:spPr bwMode="auto">
              <a:xfrm>
                <a:off x="2818" y="2968"/>
                <a:ext cx="1205" cy="1008"/>
              </a:xfrm>
              <a:prstGeom prst="rect">
                <a:avLst/>
              </a:prstGeom>
              <a:solidFill>
                <a:srgbClr val="104657"/>
              </a:solidFill>
              <a:ln w="25400">
                <a:solidFill>
                  <a:srgbClr val="006D9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FFFFFF"/>
                  </a:buClr>
                  <a:buFont typeface="Arial" pitchFamily="34" charset="0"/>
                  <a:buNone/>
                </a:pPr>
                <a:r>
                  <a:rPr lang="en-US" sz="1600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Virtual</a:t>
                </a:r>
                <a:br>
                  <a:rPr lang="en-US" sz="1600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</a:br>
                <a:r>
                  <a:rPr lang="en-US" sz="1600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Access</a:t>
                </a:r>
              </a:p>
            </p:txBody>
          </p:sp>
          <p:sp>
            <p:nvSpPr>
              <p:cNvPr id="59409" name="Rectangle 117"/>
              <p:cNvSpPr>
                <a:spLocks noChangeArrowheads="1"/>
              </p:cNvSpPr>
              <p:nvPr/>
            </p:nvSpPr>
            <p:spPr bwMode="auto">
              <a:xfrm>
                <a:off x="1767" y="2968"/>
                <a:ext cx="1002" cy="1008"/>
              </a:xfrm>
              <a:prstGeom prst="rect">
                <a:avLst/>
              </a:prstGeom>
              <a:solidFill>
                <a:srgbClr val="104657"/>
              </a:solidFill>
              <a:ln w="25400">
                <a:solidFill>
                  <a:srgbClr val="006D9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FFFFFF"/>
                  </a:buClr>
                  <a:buFont typeface="Arial" pitchFamily="34" charset="0"/>
                  <a:buNone/>
                </a:pPr>
                <a:r>
                  <a:rPr lang="en-US" sz="1600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Storage</a:t>
                </a:r>
              </a:p>
            </p:txBody>
          </p:sp>
          <p:sp>
            <p:nvSpPr>
              <p:cNvPr id="59410" name="Rectangle 84"/>
              <p:cNvSpPr>
                <a:spLocks noChangeArrowheads="1"/>
              </p:cNvSpPr>
              <p:nvPr/>
            </p:nvSpPr>
            <p:spPr bwMode="auto">
              <a:xfrm>
                <a:off x="1767" y="1967"/>
                <a:ext cx="2479" cy="969"/>
              </a:xfrm>
              <a:prstGeom prst="rect">
                <a:avLst/>
              </a:prstGeom>
              <a:solidFill>
                <a:srgbClr val="104657"/>
              </a:solidFill>
              <a:ln w="25400">
                <a:solidFill>
                  <a:srgbClr val="006D9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FFFFFF"/>
                  </a:buClr>
                  <a:buFont typeface="Arial" pitchFamily="34" charset="0"/>
                  <a:buNone/>
                </a:pPr>
                <a:r>
                  <a:rPr lang="en-US" sz="1600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Access</a:t>
                </a:r>
              </a:p>
            </p:txBody>
          </p:sp>
          <p:cxnSp>
            <p:nvCxnSpPr>
              <p:cNvPr id="59411" name="Straight Connector 9"/>
              <p:cNvCxnSpPr>
                <a:cxnSpLocks noChangeShapeType="1"/>
              </p:cNvCxnSpPr>
              <p:nvPr/>
            </p:nvCxnSpPr>
            <p:spPr bwMode="auto">
              <a:xfrm flipV="1">
                <a:off x="2796" y="1468"/>
                <a:ext cx="965" cy="5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412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2796" y="1468"/>
                <a:ext cx="965" cy="5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59413" name="Rectangle 81"/>
              <p:cNvSpPr>
                <a:spLocks noChangeArrowheads="1"/>
              </p:cNvSpPr>
              <p:nvPr/>
            </p:nvSpPr>
            <p:spPr bwMode="auto">
              <a:xfrm>
                <a:off x="2348" y="1524"/>
                <a:ext cx="1903" cy="418"/>
              </a:xfrm>
              <a:prstGeom prst="rect">
                <a:avLst/>
              </a:prstGeom>
              <a:solidFill>
                <a:srgbClr val="104657"/>
              </a:solidFill>
              <a:ln w="25400">
                <a:solidFill>
                  <a:srgbClr val="006D9D"/>
                </a:solidFill>
                <a:miter lim="800000"/>
                <a:headEnd/>
                <a:tailEnd/>
              </a:ln>
            </p:spPr>
            <p:txBody>
              <a:bodyPr anchor="b"/>
              <a:lstStyle/>
              <a:p>
                <a:pPr algn="ctr">
                  <a:buClr>
                    <a:srgbClr val="FFFFFF"/>
                  </a:buClr>
                  <a:buFont typeface="Arial" pitchFamily="34" charset="0"/>
                  <a:buNone/>
                </a:pPr>
                <a:r>
                  <a:rPr lang="en-US" sz="1600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Services</a:t>
                </a:r>
              </a:p>
            </p:txBody>
          </p:sp>
          <p:sp>
            <p:nvSpPr>
              <p:cNvPr id="59414" name="Rectangle 80"/>
              <p:cNvSpPr>
                <a:spLocks noChangeArrowheads="1"/>
              </p:cNvSpPr>
              <p:nvPr/>
            </p:nvSpPr>
            <p:spPr bwMode="auto">
              <a:xfrm>
                <a:off x="2653" y="1082"/>
                <a:ext cx="1239" cy="418"/>
              </a:xfrm>
              <a:prstGeom prst="rect">
                <a:avLst/>
              </a:prstGeom>
              <a:solidFill>
                <a:srgbClr val="104657"/>
              </a:solidFill>
              <a:ln w="25400">
                <a:solidFill>
                  <a:srgbClr val="006D9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rgbClr val="FFFFFF"/>
                  </a:buClr>
                  <a:buFont typeface="Arial" pitchFamily="34" charset="0"/>
                  <a:buNone/>
                </a:pPr>
                <a:r>
                  <a:rPr lang="en-US" sz="1600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Aggregation</a:t>
                </a:r>
              </a:p>
            </p:txBody>
          </p:sp>
          <p:sp>
            <p:nvSpPr>
              <p:cNvPr id="59415" name="Rectangle 35"/>
              <p:cNvSpPr>
                <a:spLocks noChangeArrowheads="1"/>
              </p:cNvSpPr>
              <p:nvPr/>
            </p:nvSpPr>
            <p:spPr bwMode="auto">
              <a:xfrm>
                <a:off x="2653" y="854"/>
                <a:ext cx="1239" cy="202"/>
              </a:xfrm>
              <a:prstGeom prst="rect">
                <a:avLst/>
              </a:prstGeom>
              <a:solidFill>
                <a:srgbClr val="104657"/>
              </a:solidFill>
              <a:ln w="25400">
                <a:solidFill>
                  <a:srgbClr val="006D9D"/>
                </a:solidFill>
                <a:miter lim="800000"/>
                <a:headEnd/>
                <a:tailEnd/>
              </a:ln>
            </p:spPr>
            <p:txBody>
              <a:bodyPr anchor="b"/>
              <a:lstStyle/>
              <a:p>
                <a:pPr algn="ctr">
                  <a:buClr>
                    <a:srgbClr val="FFFFFF"/>
                  </a:buClr>
                  <a:buFont typeface="Arial" pitchFamily="34" charset="0"/>
                  <a:buNone/>
                </a:pPr>
                <a:r>
                  <a:rPr lang="en-US" sz="1600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rPr>
                  <a:t>Core</a:t>
                </a:r>
              </a:p>
            </p:txBody>
          </p:sp>
          <p:sp>
            <p:nvSpPr>
              <p:cNvPr id="59416" name="Rectangle 79"/>
              <p:cNvSpPr>
                <a:spLocks noChangeArrowheads="1"/>
              </p:cNvSpPr>
              <p:nvPr/>
            </p:nvSpPr>
            <p:spPr bwMode="auto">
              <a:xfrm>
                <a:off x="4477" y="1048"/>
                <a:ext cx="1282" cy="105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804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基础架构</a:t>
                </a: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安全保护数据中心控制和数据层面的安全。</a:t>
                </a:r>
                <a:endParaRPr lang="en-US" altLang="zh-CN" sz="1200" dirty="0" smtClean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endParaRPr lang="en-US" sz="1200" dirty="0" smtClean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防止数据丢失，顺从性</a:t>
                </a: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，失败保护</a:t>
                </a:r>
                <a:endParaRPr lang="en-US" altLang="zh-CN" sz="1200" dirty="0" smtClean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endParaRPr lang="en-US" sz="1200" dirty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流量隔离以及认证授权审计</a:t>
                </a:r>
                <a:endParaRPr lang="en-US" sz="1200" dirty="0" smtClean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pic>
            <p:nvPicPr>
              <p:cNvPr id="59417" name="Picture 7" descr="UCS5108BladeServerChassi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17" y="3200"/>
                <a:ext cx="32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9418" name="Straight Connector 10"/>
              <p:cNvCxnSpPr>
                <a:cxnSpLocks noChangeShapeType="1"/>
              </p:cNvCxnSpPr>
              <p:nvPr/>
            </p:nvCxnSpPr>
            <p:spPr bwMode="auto">
              <a:xfrm flipV="1">
                <a:off x="2796" y="2176"/>
                <a:ext cx="965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419" name="Straight Connector 11"/>
              <p:cNvCxnSpPr>
                <a:cxnSpLocks noChangeShapeType="1"/>
              </p:cNvCxnSpPr>
              <p:nvPr/>
            </p:nvCxnSpPr>
            <p:spPr bwMode="auto">
              <a:xfrm>
                <a:off x="2796" y="2176"/>
                <a:ext cx="965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420" name="Straight Connector 12"/>
              <p:cNvCxnSpPr>
                <a:cxnSpLocks noChangeShapeType="1"/>
              </p:cNvCxnSpPr>
              <p:nvPr/>
            </p:nvCxnSpPr>
            <p:spPr bwMode="auto">
              <a:xfrm flipV="1">
                <a:off x="2796" y="1468"/>
                <a:ext cx="0" cy="5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421" name="Straight Connector 13"/>
              <p:cNvCxnSpPr>
                <a:cxnSpLocks noChangeShapeType="1"/>
              </p:cNvCxnSpPr>
              <p:nvPr/>
            </p:nvCxnSpPr>
            <p:spPr bwMode="auto">
              <a:xfrm flipH="1" flipV="1">
                <a:off x="3760" y="1468"/>
                <a:ext cx="0" cy="5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422" name="Straight Connector 1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630" y="2348"/>
                <a:ext cx="347" cy="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423" name="Straight Connector 15"/>
              <p:cNvCxnSpPr>
                <a:cxnSpLocks noChangeShapeType="1"/>
              </p:cNvCxnSpPr>
              <p:nvPr/>
            </p:nvCxnSpPr>
            <p:spPr bwMode="auto">
              <a:xfrm flipV="1">
                <a:off x="3760" y="2176"/>
                <a:ext cx="0" cy="3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59424" name="TextBox 74"/>
              <p:cNvSpPr txBox="1">
                <a:spLocks noChangeArrowheads="1"/>
              </p:cNvSpPr>
              <p:nvPr/>
            </p:nvSpPr>
            <p:spPr bwMode="auto">
              <a:xfrm>
                <a:off x="146" y="2063"/>
                <a:ext cx="51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 pitchFamily="34" charset="0"/>
                  <a:buNone/>
                </a:pPr>
                <a:r>
                  <a:rPr lang="en-US" sz="1200">
                    <a:solidFill>
                      <a:srgbClr val="000000"/>
                    </a:solidFill>
                    <a:cs typeface="Arial" pitchFamily="34" charset="0"/>
                    <a:sym typeface="Arial" pitchFamily="34" charset="0"/>
                  </a:rPr>
                  <a:t>AD</a:t>
                </a:r>
              </a:p>
            </p:txBody>
          </p:sp>
          <p:sp>
            <p:nvSpPr>
              <p:cNvPr id="72737" name="Oval 39"/>
              <p:cNvSpPr>
                <a:spLocks noChangeArrowheads="1"/>
              </p:cNvSpPr>
              <p:nvPr/>
            </p:nvSpPr>
            <p:spPr bwMode="auto">
              <a:xfrm>
                <a:off x="2814" y="1676"/>
                <a:ext cx="978" cy="2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buClr>
                    <a:srgbClr val="FFFFFF"/>
                  </a:buClr>
                  <a:buFont typeface="Arial" pitchFamily="34" charset="0"/>
                  <a:buNone/>
                </a:pPr>
                <a:endParaRPr lang="en-US">
                  <a:solidFill>
                    <a:srgbClr val="FFFFFF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72738" name="Oval 41"/>
              <p:cNvSpPr>
                <a:spLocks noChangeArrowheads="1"/>
              </p:cNvSpPr>
              <p:nvPr/>
            </p:nvSpPr>
            <p:spPr bwMode="auto">
              <a:xfrm>
                <a:off x="2763" y="2340"/>
                <a:ext cx="190" cy="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buClr>
                    <a:srgbClr val="FFFFFF"/>
                  </a:buClr>
                  <a:buFont typeface="Arial" pitchFamily="34" charset="0"/>
                  <a:buNone/>
                </a:pPr>
                <a:endParaRPr lang="en-US">
                  <a:solidFill>
                    <a:srgbClr val="FFFFFF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72739" name="Oval 42"/>
              <p:cNvSpPr>
                <a:spLocks noChangeArrowheads="1"/>
              </p:cNvSpPr>
              <p:nvPr/>
            </p:nvSpPr>
            <p:spPr bwMode="auto">
              <a:xfrm>
                <a:off x="3601" y="2340"/>
                <a:ext cx="191" cy="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buClr>
                    <a:srgbClr val="FFFFFF"/>
                  </a:buClr>
                  <a:buFont typeface="Arial" pitchFamily="34" charset="0"/>
                  <a:buNone/>
                </a:pPr>
                <a:endParaRPr lang="en-US">
                  <a:solidFill>
                    <a:srgbClr val="FFFFFF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cxnSp>
            <p:nvCxnSpPr>
              <p:cNvPr id="72740" name="Straight Connector 65"/>
              <p:cNvCxnSpPr>
                <a:cxnSpLocks noChangeShapeType="1"/>
              </p:cNvCxnSpPr>
              <p:nvPr/>
            </p:nvCxnSpPr>
            <p:spPr bwMode="auto">
              <a:xfrm>
                <a:off x="2835" y="2426"/>
                <a:ext cx="806" cy="0"/>
              </a:xfrm>
              <a:prstGeom prst="line">
                <a:avLst/>
              </a:prstGeom>
              <a:noFill/>
              <a:ln w="12700">
                <a:solidFill>
                  <a:srgbClr val="7F7F7F"/>
                </a:solidFill>
                <a:prstDash val="sysDash"/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72741" name="Straight Connector 66"/>
              <p:cNvCxnSpPr>
                <a:cxnSpLocks noChangeShapeType="1"/>
              </p:cNvCxnSpPr>
              <p:nvPr/>
            </p:nvCxnSpPr>
            <p:spPr bwMode="auto">
              <a:xfrm>
                <a:off x="2920" y="2468"/>
                <a:ext cx="806" cy="0"/>
              </a:xfrm>
              <a:prstGeom prst="line">
                <a:avLst/>
              </a:prstGeom>
              <a:noFill/>
              <a:ln w="12700">
                <a:solidFill>
                  <a:srgbClr val="7F7F7F"/>
                </a:solidFill>
                <a:prstDash val="sysDash"/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</p:cxnSp>
          <p:cxnSp>
            <p:nvCxnSpPr>
              <p:cNvPr id="59430" name="Straight Connector 70"/>
              <p:cNvCxnSpPr>
                <a:cxnSpLocks noChangeShapeType="1"/>
              </p:cNvCxnSpPr>
              <p:nvPr/>
            </p:nvCxnSpPr>
            <p:spPr bwMode="auto">
              <a:xfrm flipH="1">
                <a:off x="2584" y="1468"/>
                <a:ext cx="212" cy="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431" name="Straight Connector 71"/>
              <p:cNvCxnSpPr>
                <a:cxnSpLocks noChangeShapeType="1"/>
              </p:cNvCxnSpPr>
              <p:nvPr/>
            </p:nvCxnSpPr>
            <p:spPr bwMode="auto">
              <a:xfrm flipH="1">
                <a:off x="2584" y="1468"/>
                <a:ext cx="1177" cy="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432" name="Straight Connector 72"/>
              <p:cNvCxnSpPr>
                <a:cxnSpLocks noChangeShapeType="1"/>
              </p:cNvCxnSpPr>
              <p:nvPr/>
            </p:nvCxnSpPr>
            <p:spPr bwMode="auto">
              <a:xfrm flipH="1" flipV="1">
                <a:off x="3760" y="1468"/>
                <a:ext cx="262" cy="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9433" name="Straight Connector 73"/>
              <p:cNvCxnSpPr>
                <a:cxnSpLocks noChangeShapeType="1"/>
              </p:cNvCxnSpPr>
              <p:nvPr/>
            </p:nvCxnSpPr>
            <p:spPr bwMode="auto">
              <a:xfrm>
                <a:off x="2796" y="1468"/>
                <a:ext cx="1227" cy="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72746" name="Oval 74"/>
              <p:cNvSpPr>
                <a:spLocks noChangeArrowheads="1"/>
              </p:cNvSpPr>
              <p:nvPr/>
            </p:nvSpPr>
            <p:spPr bwMode="auto">
              <a:xfrm rot="2700000">
                <a:off x="2629" y="1599"/>
                <a:ext cx="183" cy="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buClr>
                    <a:srgbClr val="FFFFFF"/>
                  </a:buClr>
                  <a:buFont typeface="Arial" pitchFamily="34" charset="0"/>
                  <a:buNone/>
                </a:pPr>
                <a:endParaRPr lang="en-US">
                  <a:solidFill>
                    <a:srgbClr val="FFFFFF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72747" name="Oval 75"/>
              <p:cNvSpPr>
                <a:spLocks noChangeArrowheads="1"/>
              </p:cNvSpPr>
              <p:nvPr/>
            </p:nvSpPr>
            <p:spPr bwMode="auto">
              <a:xfrm rot="-2700000">
                <a:off x="3785" y="1599"/>
                <a:ext cx="191" cy="2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buClr>
                    <a:srgbClr val="FFFFFF"/>
                  </a:buClr>
                  <a:buFont typeface="Arial" pitchFamily="34" charset="0"/>
                  <a:buNone/>
                </a:pPr>
                <a:endParaRPr lang="en-US">
                  <a:solidFill>
                    <a:srgbClr val="FFFFFF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cxnSp>
            <p:nvCxnSpPr>
              <p:cNvPr id="59436" name="Straight Connector 76"/>
              <p:cNvCxnSpPr>
                <a:cxnSpLocks noChangeShapeType="1"/>
              </p:cNvCxnSpPr>
              <p:nvPr/>
            </p:nvCxnSpPr>
            <p:spPr bwMode="auto">
              <a:xfrm flipV="1">
                <a:off x="2517" y="1746"/>
                <a:ext cx="155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59437" name="Straight Connector 77"/>
              <p:cNvCxnSpPr>
                <a:cxnSpLocks noChangeShapeType="1"/>
              </p:cNvCxnSpPr>
              <p:nvPr/>
            </p:nvCxnSpPr>
            <p:spPr bwMode="auto">
              <a:xfrm>
                <a:off x="2565" y="1722"/>
                <a:ext cx="1498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</p:cxnSp>
          <p:pic>
            <p:nvPicPr>
              <p:cNvPr id="59438" name="Picture 44" descr="FAS60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64" y="3199"/>
                <a:ext cx="410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101"/>
              <p:cNvGrpSpPr>
                <a:grpSpLocks/>
              </p:cNvGrpSpPr>
              <p:nvPr/>
            </p:nvGrpSpPr>
            <p:grpSpPr bwMode="auto">
              <a:xfrm>
                <a:off x="2846" y="1266"/>
                <a:ext cx="828" cy="135"/>
                <a:chOff x="2846" y="1266"/>
                <a:chExt cx="828" cy="135"/>
              </a:xfrm>
            </p:grpSpPr>
            <p:cxnSp>
              <p:nvCxnSpPr>
                <p:cNvPr id="59483" name="Straight Connector 102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3260" y="891"/>
                  <a:ext cx="0" cy="8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9484" name="Straight Connector 103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3260" y="955"/>
                  <a:ext cx="0" cy="8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72797" name="Oval 104"/>
                <p:cNvSpPr>
                  <a:spLocks noChangeArrowheads="1"/>
                </p:cNvSpPr>
                <p:nvPr/>
              </p:nvSpPr>
              <p:spPr bwMode="auto">
                <a:xfrm rot="5400000">
                  <a:off x="3207" y="1317"/>
                  <a:ext cx="135" cy="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23000" dir="5400000" rotWithShape="0">
                    <a:srgbClr val="808080">
                      <a:alpha val="34998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buClr>
                      <a:srgbClr val="FFFFFF"/>
                    </a:buClr>
                    <a:buFont typeface="Arial" pitchFamily="34" charset="0"/>
                    <a:buNone/>
                  </a:pPr>
                  <a:endParaRPr lang="en-US">
                    <a:solidFill>
                      <a:srgbClr val="FFFFFF"/>
                    </a:solidFill>
                    <a:cs typeface="Arial" pitchFamily="34" charset="0"/>
                    <a:sym typeface="Arial" pitchFamily="34" charset="0"/>
                  </a:endParaRPr>
                </a:p>
              </p:txBody>
            </p:sp>
          </p:grpSp>
          <p:pic>
            <p:nvPicPr>
              <p:cNvPr id="59440" name="Picture 10" descr="SecurityManagementBeig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68" y="1842"/>
                <a:ext cx="19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441" name="Picture 11" descr="SecurityManagementBlue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4" y="1842"/>
                <a:ext cx="19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9442" name="Straight Connector 16"/>
              <p:cNvCxnSpPr>
                <a:cxnSpLocks noChangeShapeType="1"/>
              </p:cNvCxnSpPr>
              <p:nvPr/>
            </p:nvCxnSpPr>
            <p:spPr bwMode="auto">
              <a:xfrm flipV="1">
                <a:off x="2796" y="1041"/>
                <a:ext cx="0" cy="127"/>
              </a:xfrm>
              <a:prstGeom prst="line">
                <a:avLst/>
              </a:prstGeom>
              <a:noFill/>
              <a:ln w="9525">
                <a:solidFill>
                  <a:srgbClr val="0095D6"/>
                </a:solidFill>
                <a:round/>
                <a:headEnd/>
                <a:tailEnd/>
              </a:ln>
            </p:spPr>
          </p:cxnSp>
          <p:cxnSp>
            <p:nvCxnSpPr>
              <p:cNvPr id="59443" name="Straight Connector 18"/>
              <p:cNvCxnSpPr>
                <a:cxnSpLocks noChangeShapeType="1"/>
              </p:cNvCxnSpPr>
              <p:nvPr/>
            </p:nvCxnSpPr>
            <p:spPr bwMode="auto">
              <a:xfrm flipV="1">
                <a:off x="3760" y="1041"/>
                <a:ext cx="0" cy="127"/>
              </a:xfrm>
              <a:prstGeom prst="line">
                <a:avLst/>
              </a:prstGeom>
              <a:noFill/>
              <a:ln w="9525">
                <a:solidFill>
                  <a:srgbClr val="0095D6"/>
                </a:solidFill>
                <a:round/>
                <a:headEnd/>
                <a:tailEnd/>
              </a:ln>
            </p:spPr>
          </p:cxnSp>
          <p:cxnSp>
            <p:nvCxnSpPr>
              <p:cNvPr id="59444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2911" y="923"/>
                <a:ext cx="734" cy="0"/>
              </a:xfrm>
              <a:prstGeom prst="line">
                <a:avLst/>
              </a:prstGeom>
              <a:noFill/>
              <a:ln w="9525">
                <a:solidFill>
                  <a:srgbClr val="0095D6"/>
                </a:solidFill>
                <a:round/>
                <a:headEnd/>
                <a:tailEnd/>
              </a:ln>
            </p:spPr>
          </p:cxnSp>
          <p:sp>
            <p:nvSpPr>
              <p:cNvPr id="59445" name="Rectangle 34"/>
              <p:cNvSpPr>
                <a:spLocks noChangeArrowheads="1"/>
              </p:cNvSpPr>
              <p:nvPr/>
            </p:nvSpPr>
            <p:spPr bwMode="auto">
              <a:xfrm>
                <a:off x="314" y="1048"/>
                <a:ext cx="1367" cy="74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804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171450" indent="-171450">
                  <a:buClr>
                    <a:srgbClr val="0096D6"/>
                  </a:buClr>
                  <a:buFont typeface="Arial" pitchFamily="34" charset="0"/>
                  <a:buChar char="•"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可视化要求</a:t>
                </a:r>
                <a:endParaRPr lang="en-US" sz="1200" dirty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  <a:p>
                <a:pPr marL="171450" indent="-171450">
                  <a:buClr>
                    <a:srgbClr val="0096D6"/>
                  </a:buClr>
                  <a:buFont typeface="Arial" pitchFamily="34" charset="0"/>
                  <a:buChar char="•"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日志，事件信息，集中认证</a:t>
                </a:r>
                <a:endParaRPr lang="en-US" altLang="zh-CN" sz="1200" dirty="0" smtClean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  <a:p>
                <a:pPr marL="171450" indent="-171450">
                  <a:buClr>
                    <a:srgbClr val="0096D6"/>
                  </a:buClr>
                  <a:buFont typeface="Arial" pitchFamily="34" charset="0"/>
                  <a:buChar char="•"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取证</a:t>
                </a:r>
                <a:endParaRPr lang="en-US" altLang="zh-CN" sz="1200" dirty="0" smtClean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  <a:p>
                <a:pPr marL="171450" indent="-171450">
                  <a:buClr>
                    <a:srgbClr val="0096D6"/>
                  </a:buClr>
                  <a:buFont typeface="Arial" pitchFamily="34" charset="0"/>
                  <a:buChar char="•"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异常</a:t>
                </a: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行为检测</a:t>
                </a:r>
                <a:endParaRPr lang="en-US" altLang="zh-CN" sz="1200" dirty="0" smtClean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  <a:p>
                <a:pPr marL="171450" indent="-171450">
                  <a:buClr>
                    <a:srgbClr val="0096D6"/>
                  </a:buClr>
                  <a:buFont typeface="Arial" pitchFamily="34" charset="0"/>
                  <a:buChar char="•"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顺从性</a:t>
                </a:r>
                <a:endParaRPr lang="en-US" sz="1200" dirty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pic>
            <p:nvPicPr>
              <p:cNvPr id="59446" name="Picture 8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682" y="1168"/>
                <a:ext cx="226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447" name="Picture 1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647" y="1168"/>
                <a:ext cx="226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448" name="Picture 3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645" y="878"/>
                <a:ext cx="230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449" name="Picture 3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680" y="878"/>
                <a:ext cx="230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450" name="Picture 49" descr="VSS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023" y="1538"/>
                <a:ext cx="212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451" name="Picture 49" descr="VSS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372" y="1538"/>
                <a:ext cx="212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452" name="Picture 12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3585" y="2380"/>
                <a:ext cx="350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453" name="Picture 9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592" y="2021"/>
                <a:ext cx="406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454" name="Picture 10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3557" y="2021"/>
                <a:ext cx="406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9455" name="Rectangle 86"/>
              <p:cNvSpPr>
                <a:spLocks noChangeArrowheads="1"/>
              </p:cNvSpPr>
              <p:nvPr/>
            </p:nvSpPr>
            <p:spPr bwMode="auto">
              <a:xfrm>
                <a:off x="4453" y="2369"/>
                <a:ext cx="1282" cy="51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804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网络入侵检测和阻挡</a:t>
                </a:r>
                <a:endParaRPr lang="en-US" altLang="zh-CN" sz="1200" dirty="0" smtClean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endParaRPr lang="en-US" altLang="zh-CN" sz="1200" dirty="0" smtClean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网络监控，分析，取证</a:t>
                </a:r>
                <a:endParaRPr lang="en-US" sz="1200" dirty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59456" name="TextBox 74"/>
              <p:cNvSpPr txBox="1">
                <a:spLocks noChangeArrowheads="1"/>
              </p:cNvSpPr>
              <p:nvPr/>
            </p:nvSpPr>
            <p:spPr bwMode="auto">
              <a:xfrm>
                <a:off x="403" y="2067"/>
                <a:ext cx="51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 pitchFamily="34" charset="0"/>
                  <a:buNone/>
                </a:pPr>
                <a:r>
                  <a:rPr lang="en-US" sz="1200">
                    <a:solidFill>
                      <a:srgbClr val="000000"/>
                    </a:solidFill>
                    <a:cs typeface="Arial" pitchFamily="34" charset="0"/>
                    <a:sym typeface="Arial" pitchFamily="34" charset="0"/>
                  </a:rPr>
                  <a:t>CSM</a:t>
                </a:r>
              </a:p>
            </p:txBody>
          </p:sp>
          <p:sp>
            <p:nvSpPr>
              <p:cNvPr id="59457" name="TextBox 74"/>
              <p:cNvSpPr txBox="1">
                <a:spLocks noChangeArrowheads="1"/>
              </p:cNvSpPr>
              <p:nvPr/>
            </p:nvSpPr>
            <p:spPr bwMode="auto">
              <a:xfrm>
                <a:off x="667" y="2063"/>
                <a:ext cx="51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 pitchFamily="34" charset="0"/>
                  <a:buNone/>
                </a:pPr>
                <a:r>
                  <a:rPr lang="en-US" sz="1200">
                    <a:solidFill>
                      <a:srgbClr val="000000"/>
                    </a:solidFill>
                    <a:cs typeface="Arial" pitchFamily="34" charset="0"/>
                    <a:sym typeface="Arial" pitchFamily="34" charset="0"/>
                  </a:rPr>
                  <a:t>ACS</a:t>
                </a:r>
              </a:p>
            </p:txBody>
          </p:sp>
          <p:pic>
            <p:nvPicPr>
              <p:cNvPr id="59458" name="Picture 10" descr="SecurityManagementBeig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26" y="1836"/>
                <a:ext cx="199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9459" name="Rectangle 93"/>
              <p:cNvSpPr>
                <a:spLocks noChangeArrowheads="1"/>
              </p:cNvSpPr>
              <p:nvPr/>
            </p:nvSpPr>
            <p:spPr bwMode="auto">
              <a:xfrm>
                <a:off x="307" y="2440"/>
                <a:ext cx="1282" cy="63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804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数据中心进出流量过滤</a:t>
                </a:r>
                <a:endParaRPr lang="en-US" altLang="zh-CN" sz="1200" dirty="0" smtClean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endParaRPr lang="en-US" altLang="zh-CN" sz="1200" dirty="0" smtClean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虚拟防火</a:t>
                </a: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墙，策略分离，应对服务器之间过滤需求</a:t>
                </a:r>
                <a:endParaRPr lang="en-US" sz="1200" dirty="0" smtClean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59460" name="Rectangle 95"/>
              <p:cNvSpPr>
                <a:spLocks noChangeArrowheads="1"/>
              </p:cNvSpPr>
              <p:nvPr/>
            </p:nvSpPr>
            <p:spPr bwMode="auto">
              <a:xfrm>
                <a:off x="308" y="3118"/>
                <a:ext cx="1282" cy="39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804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特殊的防火墙服务，保护服务器群</a:t>
                </a:r>
                <a:endParaRPr lang="en-US" sz="1200" dirty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sp>
            <p:nvSpPr>
              <p:cNvPr id="59461" name="Rectangle 96"/>
              <p:cNvSpPr>
                <a:spLocks noChangeArrowheads="1"/>
              </p:cNvSpPr>
              <p:nvPr/>
            </p:nvSpPr>
            <p:spPr bwMode="auto">
              <a:xfrm>
                <a:off x="307" y="3541"/>
                <a:ext cx="1282" cy="40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804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负载均衡，隐藏服务和应用。</a:t>
                </a:r>
                <a:endParaRPr lang="en-US" sz="1200" dirty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pic>
            <p:nvPicPr>
              <p:cNvPr id="59462" name="Picture 222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3291" y="2920"/>
                <a:ext cx="34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9463" name="Rectangle 118"/>
              <p:cNvSpPr>
                <a:spLocks noChangeArrowheads="1"/>
              </p:cNvSpPr>
              <p:nvPr/>
            </p:nvSpPr>
            <p:spPr bwMode="auto">
              <a:xfrm>
                <a:off x="1791" y="3429"/>
                <a:ext cx="945" cy="51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804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数据安全</a:t>
                </a:r>
                <a:endParaRPr lang="en-US" altLang="zh-CN" sz="1200" dirty="0" smtClean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认证</a:t>
                </a:r>
                <a:endParaRPr lang="en-US" altLang="zh-CN" sz="1200" dirty="0" smtClean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访问</a:t>
                </a: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控制</a:t>
                </a:r>
                <a:endParaRPr lang="en-US" sz="1200" dirty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pic>
            <p:nvPicPr>
              <p:cNvPr id="59464" name="Picture 120" descr="ICON_VM_basic_label_Q308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3388" y="3234"/>
                <a:ext cx="154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9465" name="Rectangle 122"/>
              <p:cNvSpPr>
                <a:spLocks noChangeArrowheads="1"/>
              </p:cNvSpPr>
              <p:nvPr/>
            </p:nvSpPr>
            <p:spPr bwMode="auto">
              <a:xfrm>
                <a:off x="4100" y="3428"/>
                <a:ext cx="945" cy="51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804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端口安全</a:t>
                </a:r>
                <a:endParaRPr lang="en-US" altLang="zh-CN" sz="1200" dirty="0" smtClean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认证</a:t>
                </a:r>
                <a:endParaRPr lang="en-US" altLang="zh-CN" sz="1200" dirty="0" smtClean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r>
                  <a:rPr lang="en-US" altLang="zh-CN" sz="1200" dirty="0" err="1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QOS</a:t>
                </a:r>
                <a:endParaRPr lang="en-US" sz="1200" dirty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pic>
            <p:nvPicPr>
              <p:cNvPr id="59466" name="Picture 123" descr="ICON_VM_basic_label_Q308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3581" y="3234"/>
                <a:ext cx="154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9467" name="Picture 124" descr="ICON_VM_basic_label_Q308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3775" y="3234"/>
                <a:ext cx="154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9468" name="Rectangle 125"/>
              <p:cNvSpPr>
                <a:spLocks noChangeArrowheads="1"/>
              </p:cNvSpPr>
              <p:nvPr/>
            </p:nvSpPr>
            <p:spPr bwMode="auto">
              <a:xfrm>
                <a:off x="2856" y="3428"/>
                <a:ext cx="1131" cy="51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804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虚拟</a:t>
                </a: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防火墙</a:t>
                </a:r>
                <a:endParaRPr lang="en-US" altLang="zh-CN" sz="1200" dirty="0" smtClean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endParaRPr lang="en-US" altLang="zh-CN" sz="1200" dirty="0" smtClean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r>
                  <a:rPr lang="zh-CN" altLang="en-US" sz="1200" dirty="0" smtClean="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防火墙规则的实时监控</a:t>
                </a:r>
                <a:endParaRPr lang="en-US" sz="1200" dirty="0">
                  <a:solidFill>
                    <a:srgbClr val="0096D6"/>
                  </a:solidFill>
                  <a:cs typeface="Arial" pitchFamily="34" charset="0"/>
                  <a:sym typeface="Arial" pitchFamily="34" charset="0"/>
                </a:endParaRPr>
              </a:p>
            </p:txBody>
          </p:sp>
          <p:cxnSp>
            <p:nvCxnSpPr>
              <p:cNvPr id="59469" name="Straight Arrow Connector 43"/>
              <p:cNvCxnSpPr>
                <a:cxnSpLocks noChangeShapeType="1"/>
                <a:endCxn id="59415" idx="1"/>
              </p:cNvCxnSpPr>
              <p:nvPr/>
            </p:nvCxnSpPr>
            <p:spPr bwMode="auto">
              <a:xfrm>
                <a:off x="1514" y="955"/>
                <a:ext cx="1139" cy="0"/>
              </a:xfrm>
              <a:prstGeom prst="straightConnector1">
                <a:avLst/>
              </a:prstGeom>
              <a:noFill/>
              <a:ln w="12700">
                <a:solidFill>
                  <a:srgbClr val="C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59470" name="Straight Arrow Connector 126"/>
              <p:cNvCxnSpPr>
                <a:cxnSpLocks noChangeShapeType="1"/>
                <a:endCxn id="59414" idx="1"/>
              </p:cNvCxnSpPr>
              <p:nvPr/>
            </p:nvCxnSpPr>
            <p:spPr bwMode="auto">
              <a:xfrm>
                <a:off x="1681" y="1291"/>
                <a:ext cx="972" cy="0"/>
              </a:xfrm>
              <a:prstGeom prst="straightConnector1">
                <a:avLst/>
              </a:prstGeom>
              <a:noFill/>
              <a:ln w="12700">
                <a:solidFill>
                  <a:srgbClr val="C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59471" name="Straight Arrow Connector 127"/>
              <p:cNvCxnSpPr>
                <a:cxnSpLocks noChangeShapeType="1"/>
              </p:cNvCxnSpPr>
              <p:nvPr/>
            </p:nvCxnSpPr>
            <p:spPr bwMode="auto">
              <a:xfrm flipV="1">
                <a:off x="1681" y="1676"/>
                <a:ext cx="667" cy="10"/>
              </a:xfrm>
              <a:prstGeom prst="straightConnector1">
                <a:avLst/>
              </a:prstGeom>
              <a:noFill/>
              <a:ln w="12700">
                <a:solidFill>
                  <a:srgbClr val="C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59472" name="Straight Arrow Connector 128"/>
              <p:cNvCxnSpPr>
                <a:cxnSpLocks noChangeShapeType="1"/>
              </p:cNvCxnSpPr>
              <p:nvPr/>
            </p:nvCxnSpPr>
            <p:spPr bwMode="auto">
              <a:xfrm>
                <a:off x="1537" y="2039"/>
                <a:ext cx="230" cy="0"/>
              </a:xfrm>
              <a:prstGeom prst="straightConnector1">
                <a:avLst/>
              </a:prstGeom>
              <a:noFill/>
              <a:ln w="12700">
                <a:solidFill>
                  <a:srgbClr val="C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59473" name="Straight Arrow Connector 129"/>
              <p:cNvCxnSpPr>
                <a:cxnSpLocks noChangeShapeType="1"/>
              </p:cNvCxnSpPr>
              <p:nvPr/>
            </p:nvCxnSpPr>
            <p:spPr bwMode="auto">
              <a:xfrm>
                <a:off x="1537" y="2217"/>
                <a:ext cx="1280" cy="751"/>
              </a:xfrm>
              <a:prstGeom prst="straightConnector1">
                <a:avLst/>
              </a:prstGeom>
              <a:noFill/>
              <a:ln w="12700">
                <a:solidFill>
                  <a:srgbClr val="C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59474" name="Straight Arrow Connector 130"/>
              <p:cNvCxnSpPr>
                <a:cxnSpLocks noChangeShapeType="1"/>
              </p:cNvCxnSpPr>
              <p:nvPr/>
            </p:nvCxnSpPr>
            <p:spPr bwMode="auto">
              <a:xfrm>
                <a:off x="1514" y="2099"/>
                <a:ext cx="2558" cy="869"/>
              </a:xfrm>
              <a:prstGeom prst="straightConnector1">
                <a:avLst/>
              </a:prstGeom>
              <a:noFill/>
              <a:ln w="12700">
                <a:solidFill>
                  <a:srgbClr val="C00000"/>
                </a:solidFill>
                <a:prstDash val="dash"/>
                <a:round/>
                <a:headEnd/>
                <a:tailEnd type="triangle" w="med" len="med"/>
              </a:ln>
            </p:spPr>
          </p:cxnSp>
          <p:sp>
            <p:nvSpPr>
              <p:cNvPr id="59475" name="Rectangle 97"/>
              <p:cNvSpPr>
                <a:spLocks noChangeArrowheads="1"/>
              </p:cNvSpPr>
              <p:nvPr/>
            </p:nvSpPr>
            <p:spPr bwMode="auto">
              <a:xfrm>
                <a:off x="1791" y="2571"/>
                <a:ext cx="1969" cy="31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804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rgbClr val="0096D6"/>
                  </a:buClr>
                  <a:buFont typeface="Arial" pitchFamily="34" charset="0"/>
                  <a:buNone/>
                </a:pPr>
                <a:r>
                  <a:rPr lang="en-US" sz="1200">
                    <a:solidFill>
                      <a:srgbClr val="0096D6"/>
                    </a:solidFill>
                    <a:cs typeface="Arial" pitchFamily="34" charset="0"/>
                    <a:sym typeface="Arial" pitchFamily="34" charset="0"/>
                  </a:rPr>
                  <a:t>ACLs, Port Security, VN Tag, Netflow, ERSPAN, QoS, CoPP, DHCP snooping</a:t>
                </a:r>
              </a:p>
            </p:txBody>
          </p:sp>
          <p:pic>
            <p:nvPicPr>
              <p:cNvPr id="59476" name="Picture 6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621" y="2380"/>
                <a:ext cx="349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9477" name="Straight Arrow Connector 131"/>
              <p:cNvCxnSpPr>
                <a:cxnSpLocks noChangeShapeType="1"/>
              </p:cNvCxnSpPr>
              <p:nvPr/>
            </p:nvCxnSpPr>
            <p:spPr bwMode="auto">
              <a:xfrm>
                <a:off x="1514" y="2217"/>
                <a:ext cx="253" cy="751"/>
              </a:xfrm>
              <a:prstGeom prst="straightConnector1">
                <a:avLst/>
              </a:prstGeom>
              <a:noFill/>
              <a:ln w="12700">
                <a:solidFill>
                  <a:srgbClr val="C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59478" name="Straight Arrow Connector 132"/>
              <p:cNvCxnSpPr>
                <a:cxnSpLocks noChangeShapeType="1"/>
              </p:cNvCxnSpPr>
              <p:nvPr/>
            </p:nvCxnSpPr>
            <p:spPr bwMode="auto">
              <a:xfrm flipH="1">
                <a:off x="3929" y="955"/>
                <a:ext cx="402" cy="4"/>
              </a:xfrm>
              <a:prstGeom prst="straightConnector1">
                <a:avLst/>
              </a:prstGeom>
              <a:noFill/>
              <a:ln w="12700">
                <a:solidFill>
                  <a:srgbClr val="C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59479" name="Straight Arrow Connector 135"/>
              <p:cNvCxnSpPr>
                <a:cxnSpLocks noChangeShapeType="1"/>
              </p:cNvCxnSpPr>
              <p:nvPr/>
            </p:nvCxnSpPr>
            <p:spPr bwMode="auto">
              <a:xfrm flipH="1">
                <a:off x="3899" y="1291"/>
                <a:ext cx="432" cy="0"/>
              </a:xfrm>
              <a:prstGeom prst="straightConnector1">
                <a:avLst/>
              </a:prstGeom>
              <a:noFill/>
              <a:ln w="12700">
                <a:solidFill>
                  <a:srgbClr val="C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59480" name="Straight Arrow Connector 137"/>
              <p:cNvCxnSpPr>
                <a:cxnSpLocks noChangeShapeType="1"/>
              </p:cNvCxnSpPr>
              <p:nvPr/>
            </p:nvCxnSpPr>
            <p:spPr bwMode="auto">
              <a:xfrm flipH="1">
                <a:off x="4246" y="1676"/>
                <a:ext cx="86" cy="0"/>
              </a:xfrm>
              <a:prstGeom prst="straightConnector1">
                <a:avLst/>
              </a:prstGeom>
              <a:noFill/>
              <a:ln w="12700">
                <a:solidFill>
                  <a:srgbClr val="C00000"/>
                </a:solidFill>
                <a:prstDash val="dash"/>
                <a:round/>
                <a:headEnd/>
                <a:tailEnd type="triangle" w="med" len="med"/>
              </a:ln>
            </p:spPr>
          </p:cxnSp>
          <p:cxnSp>
            <p:nvCxnSpPr>
              <p:cNvPr id="59481" name="Straight Arrow Connector 143"/>
              <p:cNvCxnSpPr>
                <a:cxnSpLocks noChangeShapeType="1"/>
              </p:cNvCxnSpPr>
              <p:nvPr/>
            </p:nvCxnSpPr>
            <p:spPr bwMode="auto">
              <a:xfrm flipH="1">
                <a:off x="4246" y="1967"/>
                <a:ext cx="86" cy="132"/>
              </a:xfrm>
              <a:prstGeom prst="straightConnector1">
                <a:avLst/>
              </a:prstGeom>
              <a:noFill/>
              <a:ln w="12700">
                <a:solidFill>
                  <a:srgbClr val="C00000"/>
                </a:solidFill>
                <a:prstDash val="dash"/>
                <a:round/>
                <a:headEnd/>
                <a:tailEnd type="triangle" w="med" len="med"/>
              </a:ln>
            </p:spPr>
          </p:cxnSp>
          <p:pic>
            <p:nvPicPr>
              <p:cNvPr id="59482" name="Picture 15" descr="firewall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>
                <a:off x="3772" y="2966"/>
                <a:ext cx="154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9397" name="Picture 12" descr="icon_color"/>
            <p:cNvPicPr preferRelativeResize="0"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508" y="1575"/>
              <a:ext cx="1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398" name="Picture 35" descr="Application Control Engine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726" y="1562"/>
              <a:ext cx="17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399" name="Picture 12" descr="icon_color"/>
            <p:cNvPicPr preferRelativeResize="0"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919" y="1570"/>
              <a:ext cx="127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400" name="Picture 35" descr="Application Control Engine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645" y="1572"/>
              <a:ext cx="17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401" name="Picture 6" descr="NetRanger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638" y="1721"/>
              <a:ext cx="20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402" name="Picture 6" descr="NetRanger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3712" y="1720"/>
              <a:ext cx="20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4" name="TextBox 93"/>
          <p:cNvSpPr txBox="1"/>
          <p:nvPr/>
        </p:nvSpPr>
        <p:spPr>
          <a:xfrm>
            <a:off x="251520" y="332656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Arial" charset="0"/>
                <a:ea typeface="ＭＳ Ｐゴシック" charset="0"/>
                <a:cs typeface="ＭＳ Ｐゴシック" charset="0"/>
              </a:rPr>
              <a:t>虚拟化数据中心安全控制框架</a:t>
            </a:r>
            <a:endParaRPr lang="en-US" altLang="en-US" sz="3600" dirty="0" smtClean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Rounded Rectangle 524"/>
          <p:cNvSpPr/>
          <p:nvPr/>
        </p:nvSpPr>
        <p:spPr>
          <a:xfrm>
            <a:off x="5580112" y="1124744"/>
            <a:ext cx="2952328" cy="2016224"/>
          </a:xfrm>
          <a:prstGeom prst="round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Title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92696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  <a:cs typeface="ＭＳ Ｐゴシック" charset="0"/>
              </a:rPr>
              <a:t>云中心</a:t>
            </a:r>
            <a:r>
              <a:rPr lang="zh-CN" altLang="en-US" sz="36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  <a:cs typeface="ＭＳ Ｐゴシック" charset="0"/>
              </a:rPr>
              <a:t>访问</a:t>
            </a:r>
            <a:r>
              <a:rPr lang="zh-CN" altLang="en-US" sz="3600" dirty="0" smtClean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华文细黑" pitchFamily="2" charset="-122"/>
                <a:ea typeface="华文细黑" pitchFamily="2" charset="-122"/>
                <a:cs typeface="ＭＳ Ｐゴシック" charset="0"/>
              </a:rPr>
              <a:t>控制及网络隔离</a:t>
            </a:r>
            <a:endParaRPr lang="en-US" altLang="en-US" sz="3600" dirty="0" smtClean="0">
              <a:gradFill>
                <a:gsLst>
                  <a:gs pos="0">
                    <a:schemeClr val="tx1"/>
                  </a:gs>
                  <a:gs pos="44000">
                    <a:srgbClr val="01BBBB"/>
                  </a:gs>
                  <a:gs pos="100000">
                    <a:schemeClr val="accent4"/>
                  </a:gs>
                </a:gsLst>
                <a:lin ang="4800000" scaled="0"/>
              </a:gradFill>
              <a:latin typeface="华文细黑" pitchFamily="2" charset="-122"/>
              <a:ea typeface="华文细黑" pitchFamily="2" charset="-122"/>
              <a:cs typeface="ＭＳ Ｐゴシック" charset="0"/>
            </a:endParaRPr>
          </a:p>
        </p:txBody>
      </p:sp>
      <p:grpSp>
        <p:nvGrpSpPr>
          <p:cNvPr id="2" name="Group 494"/>
          <p:cNvGrpSpPr/>
          <p:nvPr/>
        </p:nvGrpSpPr>
        <p:grpSpPr>
          <a:xfrm>
            <a:off x="107504" y="764704"/>
            <a:ext cx="4968552" cy="5688632"/>
            <a:chOff x="395536" y="764704"/>
            <a:chExt cx="4968552" cy="5688632"/>
          </a:xfrm>
        </p:grpSpPr>
        <p:sp>
          <p:nvSpPr>
            <p:cNvPr id="5" name="Rounded Rectangle 4"/>
            <p:cNvSpPr/>
            <p:nvPr/>
          </p:nvSpPr>
          <p:spPr>
            <a:xfrm>
              <a:off x="395536" y="1052736"/>
              <a:ext cx="4968552" cy="540060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1213024" y="764704"/>
              <a:ext cx="3312368" cy="33265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Isolation &amp; Access-Control Model</a:t>
              </a:r>
              <a:endParaRPr lang="en-US" sz="1400" b="1" dirty="0"/>
            </a:p>
          </p:txBody>
        </p:sp>
        <p:sp>
          <p:nvSpPr>
            <p:cNvPr id="206" name="Rounded Rectangle 205"/>
            <p:cNvSpPr/>
            <p:nvPr/>
          </p:nvSpPr>
          <p:spPr>
            <a:xfrm>
              <a:off x="526851" y="1340768"/>
              <a:ext cx="4680521" cy="251601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339752" y="1339101"/>
              <a:ext cx="9457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Intra-Tenant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Group 95"/>
            <p:cNvGrpSpPr/>
            <p:nvPr/>
          </p:nvGrpSpPr>
          <p:grpSpPr>
            <a:xfrm>
              <a:off x="2869928" y="1722016"/>
              <a:ext cx="2227336" cy="1944217"/>
              <a:chOff x="5890971" y="2492896"/>
              <a:chExt cx="2887110" cy="2592288"/>
            </a:xfrm>
          </p:grpSpPr>
          <p:sp>
            <p:nvSpPr>
              <p:cNvPr id="302" name="Rounded Rectangle 301"/>
              <p:cNvSpPr/>
              <p:nvPr/>
            </p:nvSpPr>
            <p:spPr>
              <a:xfrm>
                <a:off x="5897761" y="2492896"/>
                <a:ext cx="2880320" cy="259228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4" name="Group 76"/>
              <p:cNvGrpSpPr/>
              <p:nvPr/>
            </p:nvGrpSpPr>
            <p:grpSpPr>
              <a:xfrm>
                <a:off x="6294052" y="3821391"/>
                <a:ext cx="2288254" cy="1158102"/>
                <a:chOff x="667567" y="4797152"/>
                <a:chExt cx="2288254" cy="1158102"/>
              </a:xfrm>
            </p:grpSpPr>
            <p:sp>
              <p:nvSpPr>
                <p:cNvPr id="321" name="Rounded Rectangle 320"/>
                <p:cNvSpPr/>
                <p:nvPr/>
              </p:nvSpPr>
              <p:spPr>
                <a:xfrm>
                  <a:off x="667567" y="4797152"/>
                  <a:ext cx="2288254" cy="1158102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322" name="TextBox 321"/>
                <p:cNvSpPr txBox="1"/>
                <p:nvPr/>
              </p:nvSpPr>
              <p:spPr>
                <a:xfrm>
                  <a:off x="1293590" y="4805687"/>
                  <a:ext cx="977000" cy="328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chemeClr val="bg1"/>
                      </a:solidFill>
                    </a:rPr>
                    <a:t>Intra-Layer</a:t>
                  </a:r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6" name="Group 36"/>
                <p:cNvGrpSpPr/>
                <p:nvPr/>
              </p:nvGrpSpPr>
              <p:grpSpPr>
                <a:xfrm>
                  <a:off x="736908" y="5105104"/>
                  <a:ext cx="1045569" cy="687060"/>
                  <a:chOff x="683569" y="5157192"/>
                  <a:chExt cx="1085784" cy="792088"/>
                </a:xfrm>
              </p:grpSpPr>
              <p:sp>
                <p:nvSpPr>
                  <p:cNvPr id="330" name="Rounded Rectangle 329"/>
                  <p:cNvSpPr/>
                  <p:nvPr/>
                </p:nvSpPr>
                <p:spPr>
                  <a:xfrm>
                    <a:off x="683569" y="5189196"/>
                    <a:ext cx="1080120" cy="711079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dirty="0"/>
                  </a:p>
                </p:txBody>
              </p:sp>
              <p:sp>
                <p:nvSpPr>
                  <p:cNvPr id="331" name="TextBox 29"/>
                  <p:cNvSpPr txBox="1"/>
                  <p:nvPr/>
                </p:nvSpPr>
                <p:spPr>
                  <a:xfrm>
                    <a:off x="683570" y="5157192"/>
                    <a:ext cx="1085783" cy="378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Intra-Server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32" name="Rounded Rectangle 331"/>
                  <p:cNvSpPr/>
                  <p:nvPr/>
                </p:nvSpPr>
                <p:spPr>
                  <a:xfrm>
                    <a:off x="755576" y="5445224"/>
                    <a:ext cx="432048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  <p:sp>
                <p:nvSpPr>
                  <p:cNvPr id="333" name="Rounded Rectangle 332"/>
                  <p:cNvSpPr/>
                  <p:nvPr/>
                </p:nvSpPr>
                <p:spPr>
                  <a:xfrm>
                    <a:off x="1259632" y="5445224"/>
                    <a:ext cx="432048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  <p:sp>
                <p:nvSpPr>
                  <p:cNvPr id="334" name="Left-Right Arrow 333"/>
                  <p:cNvSpPr/>
                  <p:nvPr/>
                </p:nvSpPr>
                <p:spPr>
                  <a:xfrm>
                    <a:off x="866221" y="5733256"/>
                    <a:ext cx="720080" cy="216024"/>
                  </a:xfrm>
                  <a:prstGeom prst="left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smtClean="0"/>
                      <a:t>Inter-</a:t>
                    </a:r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</p:grpSp>
            <p:grpSp>
              <p:nvGrpSpPr>
                <p:cNvPr id="7" name="Group 37"/>
                <p:cNvGrpSpPr/>
                <p:nvPr/>
              </p:nvGrpSpPr>
              <p:grpSpPr>
                <a:xfrm>
                  <a:off x="1846364" y="5105104"/>
                  <a:ext cx="1045569" cy="687060"/>
                  <a:chOff x="683569" y="5157192"/>
                  <a:chExt cx="1085784" cy="792088"/>
                </a:xfrm>
              </p:grpSpPr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683569" y="5189196"/>
                    <a:ext cx="1080120" cy="711079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dirty="0"/>
                  </a:p>
                </p:txBody>
              </p:sp>
              <p:sp>
                <p:nvSpPr>
                  <p:cNvPr id="326" name="TextBox 325"/>
                  <p:cNvSpPr txBox="1"/>
                  <p:nvPr/>
                </p:nvSpPr>
                <p:spPr>
                  <a:xfrm>
                    <a:off x="683570" y="5157192"/>
                    <a:ext cx="1085783" cy="378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Intra-Server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27" name="Rounded Rectangle 326"/>
                  <p:cNvSpPr/>
                  <p:nvPr/>
                </p:nvSpPr>
                <p:spPr>
                  <a:xfrm>
                    <a:off x="755576" y="5445224"/>
                    <a:ext cx="432048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  <p:sp>
                <p:nvSpPr>
                  <p:cNvPr id="328" name="Rounded Rectangle 41"/>
                  <p:cNvSpPr/>
                  <p:nvPr/>
                </p:nvSpPr>
                <p:spPr>
                  <a:xfrm>
                    <a:off x="1259632" y="5445224"/>
                    <a:ext cx="432048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  <p:sp>
                <p:nvSpPr>
                  <p:cNvPr id="329" name="Left-Right Arrow 42"/>
                  <p:cNvSpPr/>
                  <p:nvPr/>
                </p:nvSpPr>
                <p:spPr>
                  <a:xfrm>
                    <a:off x="866221" y="5733256"/>
                    <a:ext cx="720080" cy="216024"/>
                  </a:xfrm>
                  <a:prstGeom prst="left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smtClean="0"/>
                      <a:t>Inter-</a:t>
                    </a:r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</p:grpSp>
          </p:grpSp>
          <p:grpSp>
            <p:nvGrpSpPr>
              <p:cNvPr id="9" name="Group 77"/>
              <p:cNvGrpSpPr/>
              <p:nvPr/>
            </p:nvGrpSpPr>
            <p:grpSpPr>
              <a:xfrm>
                <a:off x="6260797" y="2568018"/>
                <a:ext cx="2288254" cy="1158102"/>
                <a:chOff x="667567" y="4797152"/>
                <a:chExt cx="2288254" cy="1158102"/>
              </a:xfrm>
            </p:grpSpPr>
            <p:sp>
              <p:nvSpPr>
                <p:cNvPr id="307" name="Rounded Rectangle 306"/>
                <p:cNvSpPr/>
                <p:nvPr/>
              </p:nvSpPr>
              <p:spPr>
                <a:xfrm>
                  <a:off x="667567" y="4797152"/>
                  <a:ext cx="2288254" cy="1158102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308" name="TextBox 307"/>
                <p:cNvSpPr txBox="1"/>
                <p:nvPr/>
              </p:nvSpPr>
              <p:spPr>
                <a:xfrm>
                  <a:off x="1293589" y="4805687"/>
                  <a:ext cx="977000" cy="328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chemeClr val="bg1"/>
                      </a:solidFill>
                    </a:rPr>
                    <a:t>Intra-Layer</a:t>
                  </a:r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0" name="Group 36"/>
                <p:cNvGrpSpPr/>
                <p:nvPr/>
              </p:nvGrpSpPr>
              <p:grpSpPr>
                <a:xfrm>
                  <a:off x="736908" y="5105104"/>
                  <a:ext cx="1045568" cy="687060"/>
                  <a:chOff x="683569" y="5157192"/>
                  <a:chExt cx="1085783" cy="792088"/>
                </a:xfrm>
              </p:grpSpPr>
              <p:sp>
                <p:nvSpPr>
                  <p:cNvPr id="316" name="Rounded Rectangle 315"/>
                  <p:cNvSpPr/>
                  <p:nvPr/>
                </p:nvSpPr>
                <p:spPr>
                  <a:xfrm>
                    <a:off x="683569" y="5189196"/>
                    <a:ext cx="1080120" cy="711079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dirty="0"/>
                  </a:p>
                </p:txBody>
              </p:sp>
              <p:sp>
                <p:nvSpPr>
                  <p:cNvPr id="317" name="TextBox 29"/>
                  <p:cNvSpPr txBox="1"/>
                  <p:nvPr/>
                </p:nvSpPr>
                <p:spPr>
                  <a:xfrm>
                    <a:off x="683569" y="5157192"/>
                    <a:ext cx="1085783" cy="378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Intra-Server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8" name="Rounded Rectangle 317"/>
                  <p:cNvSpPr/>
                  <p:nvPr/>
                </p:nvSpPr>
                <p:spPr>
                  <a:xfrm>
                    <a:off x="755576" y="5445224"/>
                    <a:ext cx="432048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  <p:sp>
                <p:nvSpPr>
                  <p:cNvPr id="319" name="Rounded Rectangle 318"/>
                  <p:cNvSpPr/>
                  <p:nvPr/>
                </p:nvSpPr>
                <p:spPr>
                  <a:xfrm>
                    <a:off x="1259632" y="5445224"/>
                    <a:ext cx="432048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  <p:sp>
                <p:nvSpPr>
                  <p:cNvPr id="320" name="Left-Right Arrow 319"/>
                  <p:cNvSpPr/>
                  <p:nvPr/>
                </p:nvSpPr>
                <p:spPr>
                  <a:xfrm>
                    <a:off x="866221" y="5733256"/>
                    <a:ext cx="720080" cy="216024"/>
                  </a:xfrm>
                  <a:prstGeom prst="left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smtClean="0"/>
                      <a:t>Inter-</a:t>
                    </a:r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</p:grpSp>
            <p:grpSp>
              <p:nvGrpSpPr>
                <p:cNvPr id="11" name="Group 37"/>
                <p:cNvGrpSpPr/>
                <p:nvPr/>
              </p:nvGrpSpPr>
              <p:grpSpPr>
                <a:xfrm>
                  <a:off x="1846364" y="5105104"/>
                  <a:ext cx="1045568" cy="687060"/>
                  <a:chOff x="683569" y="5157192"/>
                  <a:chExt cx="1085783" cy="792088"/>
                </a:xfrm>
              </p:grpSpPr>
              <p:sp>
                <p:nvSpPr>
                  <p:cNvPr id="311" name="Rounded Rectangle 310"/>
                  <p:cNvSpPr/>
                  <p:nvPr/>
                </p:nvSpPr>
                <p:spPr>
                  <a:xfrm>
                    <a:off x="683569" y="5189196"/>
                    <a:ext cx="1080120" cy="711079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dirty="0"/>
                  </a:p>
                </p:txBody>
              </p:sp>
              <p:sp>
                <p:nvSpPr>
                  <p:cNvPr id="312" name="TextBox 311"/>
                  <p:cNvSpPr txBox="1"/>
                  <p:nvPr/>
                </p:nvSpPr>
                <p:spPr>
                  <a:xfrm>
                    <a:off x="683569" y="5157192"/>
                    <a:ext cx="1085783" cy="378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Intra-Server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3" name="Rounded Rectangle 312"/>
                  <p:cNvSpPr/>
                  <p:nvPr/>
                </p:nvSpPr>
                <p:spPr>
                  <a:xfrm>
                    <a:off x="755576" y="5445224"/>
                    <a:ext cx="432048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  <p:sp>
                <p:nvSpPr>
                  <p:cNvPr id="314" name="Rounded Rectangle 41"/>
                  <p:cNvSpPr/>
                  <p:nvPr/>
                </p:nvSpPr>
                <p:spPr>
                  <a:xfrm>
                    <a:off x="1259632" y="5445224"/>
                    <a:ext cx="432048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  <p:sp>
                <p:nvSpPr>
                  <p:cNvPr id="315" name="Left-Right Arrow 42"/>
                  <p:cNvSpPr/>
                  <p:nvPr/>
                </p:nvSpPr>
                <p:spPr>
                  <a:xfrm>
                    <a:off x="866221" y="5733256"/>
                    <a:ext cx="720080" cy="216024"/>
                  </a:xfrm>
                  <a:prstGeom prst="left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smtClean="0"/>
                      <a:t>Inter-</a:t>
                    </a:r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</p:grpSp>
          </p:grpSp>
          <p:sp>
            <p:nvSpPr>
              <p:cNvPr id="305" name="TextBox 304"/>
              <p:cNvSpPr txBox="1"/>
              <p:nvPr/>
            </p:nvSpPr>
            <p:spPr>
              <a:xfrm>
                <a:off x="5890971" y="3356992"/>
                <a:ext cx="438839" cy="100811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sz="1000" dirty="0" smtClean="0"/>
                  <a:t>Intra  APP</a:t>
                </a:r>
                <a:endParaRPr lang="en-US" sz="1000" dirty="0"/>
              </a:p>
            </p:txBody>
          </p:sp>
          <p:sp>
            <p:nvSpPr>
              <p:cNvPr id="306" name="Left-Right Arrow 305"/>
              <p:cNvSpPr/>
              <p:nvPr/>
            </p:nvSpPr>
            <p:spPr>
              <a:xfrm rot="5400000">
                <a:off x="8044031" y="3684493"/>
                <a:ext cx="1145015" cy="312217"/>
              </a:xfrm>
              <a:prstGeom prst="left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Inter-Layer</a:t>
                </a:r>
                <a:endParaRPr lang="en-US" sz="800" dirty="0"/>
              </a:p>
            </p:txBody>
          </p:sp>
        </p:grpSp>
        <p:grpSp>
          <p:nvGrpSpPr>
            <p:cNvPr id="12" name="Group 335"/>
            <p:cNvGrpSpPr/>
            <p:nvPr/>
          </p:nvGrpSpPr>
          <p:grpSpPr>
            <a:xfrm>
              <a:off x="535359" y="3899148"/>
              <a:ext cx="4680521" cy="2444005"/>
              <a:chOff x="742875" y="1052735"/>
              <a:chExt cx="4680521" cy="2444005"/>
            </a:xfrm>
          </p:grpSpPr>
          <p:sp>
            <p:nvSpPr>
              <p:cNvPr id="337" name="Rounded Rectangle 336"/>
              <p:cNvSpPr/>
              <p:nvPr/>
            </p:nvSpPr>
            <p:spPr>
              <a:xfrm>
                <a:off x="742875" y="1052735"/>
                <a:ext cx="4680521" cy="244400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2555776" y="1063769"/>
                <a:ext cx="9457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bg1"/>
                    </a:solidFill>
                  </a:rPr>
                  <a:t>Intra-Tenant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" name="Group 95"/>
              <p:cNvGrpSpPr/>
              <p:nvPr/>
            </p:nvGrpSpPr>
            <p:grpSpPr>
              <a:xfrm>
                <a:off x="836687" y="1340767"/>
                <a:ext cx="2227336" cy="1944217"/>
                <a:chOff x="5890971" y="2492896"/>
                <a:chExt cx="2887110" cy="2592288"/>
              </a:xfrm>
            </p:grpSpPr>
            <p:sp>
              <p:nvSpPr>
                <p:cNvPr id="375" name="Rounded Rectangle 374"/>
                <p:cNvSpPr/>
                <p:nvPr/>
              </p:nvSpPr>
              <p:spPr>
                <a:xfrm>
                  <a:off x="5897761" y="2492896"/>
                  <a:ext cx="2880320" cy="2592288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grpSp>
              <p:nvGrpSpPr>
                <p:cNvPr id="14" name="Group 76"/>
                <p:cNvGrpSpPr/>
                <p:nvPr/>
              </p:nvGrpSpPr>
              <p:grpSpPr>
                <a:xfrm>
                  <a:off x="6294052" y="3821391"/>
                  <a:ext cx="2288254" cy="1158102"/>
                  <a:chOff x="667567" y="4797152"/>
                  <a:chExt cx="2288254" cy="1158102"/>
                </a:xfrm>
              </p:grpSpPr>
              <p:sp>
                <p:nvSpPr>
                  <p:cNvPr id="394" name="Rounded Rectangle 393"/>
                  <p:cNvSpPr/>
                  <p:nvPr/>
                </p:nvSpPr>
                <p:spPr>
                  <a:xfrm>
                    <a:off x="667567" y="4797152"/>
                    <a:ext cx="2288254" cy="1158102"/>
                  </a:xfrm>
                  <a:prstGeom prst="round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/>
                  </a:p>
                </p:txBody>
              </p:sp>
              <p:sp>
                <p:nvSpPr>
                  <p:cNvPr id="395" name="TextBox 394"/>
                  <p:cNvSpPr txBox="1"/>
                  <p:nvPr/>
                </p:nvSpPr>
                <p:spPr>
                  <a:xfrm>
                    <a:off x="1293590" y="4805687"/>
                    <a:ext cx="977000" cy="3282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Intra-Layer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5" name="Group 36"/>
                  <p:cNvGrpSpPr/>
                  <p:nvPr/>
                </p:nvGrpSpPr>
                <p:grpSpPr>
                  <a:xfrm>
                    <a:off x="736908" y="5105104"/>
                    <a:ext cx="1045569" cy="687060"/>
                    <a:chOff x="683569" y="5157192"/>
                    <a:chExt cx="1085784" cy="792088"/>
                  </a:xfrm>
                </p:grpSpPr>
                <p:sp>
                  <p:nvSpPr>
                    <p:cNvPr id="403" name="Rounded Rectangle 402"/>
                    <p:cNvSpPr/>
                    <p:nvPr/>
                  </p:nvSpPr>
                  <p:spPr>
                    <a:xfrm>
                      <a:off x="683569" y="5189196"/>
                      <a:ext cx="1080120" cy="71107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 dirty="0"/>
                    </a:p>
                  </p:txBody>
                </p:sp>
                <p:sp>
                  <p:nvSpPr>
                    <p:cNvPr id="404" name="TextBox 29"/>
                    <p:cNvSpPr txBox="1"/>
                    <p:nvPr/>
                  </p:nvSpPr>
                  <p:spPr>
                    <a:xfrm>
                      <a:off x="683570" y="5157192"/>
                      <a:ext cx="1085783" cy="3784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Intra-Server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05" name="Rounded Rectangle 404"/>
                    <p:cNvSpPr/>
                    <p:nvPr/>
                  </p:nvSpPr>
                  <p:spPr>
                    <a:xfrm>
                      <a:off x="755576" y="5445224"/>
                      <a:ext cx="432048" cy="36004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  <p:sp>
                  <p:nvSpPr>
                    <p:cNvPr id="406" name="Rounded Rectangle 405"/>
                    <p:cNvSpPr/>
                    <p:nvPr/>
                  </p:nvSpPr>
                  <p:spPr>
                    <a:xfrm>
                      <a:off x="1259632" y="5445224"/>
                      <a:ext cx="432048" cy="36004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  <p:sp>
                  <p:nvSpPr>
                    <p:cNvPr id="407" name="Left-Right Arrow 406"/>
                    <p:cNvSpPr/>
                    <p:nvPr/>
                  </p:nvSpPr>
                  <p:spPr>
                    <a:xfrm>
                      <a:off x="866221" y="5733256"/>
                      <a:ext cx="720080" cy="216024"/>
                    </a:xfrm>
                    <a:prstGeom prst="leftRightArrow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smtClean="0"/>
                        <a:t>Inter-</a:t>
                      </a:r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</p:grpSp>
              <p:grpSp>
                <p:nvGrpSpPr>
                  <p:cNvPr id="16" name="Group 37"/>
                  <p:cNvGrpSpPr/>
                  <p:nvPr/>
                </p:nvGrpSpPr>
                <p:grpSpPr>
                  <a:xfrm>
                    <a:off x="1846364" y="5105104"/>
                    <a:ext cx="1045569" cy="687060"/>
                    <a:chOff x="683569" y="5157192"/>
                    <a:chExt cx="1085784" cy="792088"/>
                  </a:xfrm>
                </p:grpSpPr>
                <p:sp>
                  <p:nvSpPr>
                    <p:cNvPr id="398" name="Rounded Rectangle 397"/>
                    <p:cNvSpPr/>
                    <p:nvPr/>
                  </p:nvSpPr>
                  <p:spPr>
                    <a:xfrm>
                      <a:off x="683569" y="5189196"/>
                      <a:ext cx="1080120" cy="71107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 dirty="0"/>
                    </a:p>
                  </p:txBody>
                </p:sp>
                <p:sp>
                  <p:nvSpPr>
                    <p:cNvPr id="399" name="TextBox 398"/>
                    <p:cNvSpPr txBox="1"/>
                    <p:nvPr/>
                  </p:nvSpPr>
                  <p:spPr>
                    <a:xfrm>
                      <a:off x="683570" y="5157192"/>
                      <a:ext cx="1085783" cy="3784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Intra-Server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400" name="Rounded Rectangle 399"/>
                    <p:cNvSpPr/>
                    <p:nvPr/>
                  </p:nvSpPr>
                  <p:spPr>
                    <a:xfrm>
                      <a:off x="755576" y="5445224"/>
                      <a:ext cx="432048" cy="36004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  <p:sp>
                  <p:nvSpPr>
                    <p:cNvPr id="401" name="Rounded Rectangle 41"/>
                    <p:cNvSpPr/>
                    <p:nvPr/>
                  </p:nvSpPr>
                  <p:spPr>
                    <a:xfrm>
                      <a:off x="1259632" y="5445224"/>
                      <a:ext cx="432048" cy="36004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  <p:sp>
                  <p:nvSpPr>
                    <p:cNvPr id="402" name="Left-Right Arrow 42"/>
                    <p:cNvSpPr/>
                    <p:nvPr/>
                  </p:nvSpPr>
                  <p:spPr>
                    <a:xfrm>
                      <a:off x="866221" y="5733256"/>
                      <a:ext cx="720080" cy="216024"/>
                    </a:xfrm>
                    <a:prstGeom prst="leftRightArrow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smtClean="0"/>
                        <a:t>Inter-</a:t>
                      </a:r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</p:grpSp>
            </p:grpSp>
            <p:grpSp>
              <p:nvGrpSpPr>
                <p:cNvPr id="17" name="Group 77"/>
                <p:cNvGrpSpPr/>
                <p:nvPr/>
              </p:nvGrpSpPr>
              <p:grpSpPr>
                <a:xfrm>
                  <a:off x="6260797" y="2568018"/>
                  <a:ext cx="2288254" cy="1158102"/>
                  <a:chOff x="667567" y="4797152"/>
                  <a:chExt cx="2288254" cy="1158102"/>
                </a:xfrm>
              </p:grpSpPr>
              <p:sp>
                <p:nvSpPr>
                  <p:cNvPr id="380" name="Rounded Rectangle 379"/>
                  <p:cNvSpPr/>
                  <p:nvPr/>
                </p:nvSpPr>
                <p:spPr>
                  <a:xfrm>
                    <a:off x="667567" y="4797152"/>
                    <a:ext cx="2288254" cy="1158102"/>
                  </a:xfrm>
                  <a:prstGeom prst="round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/>
                  </a:p>
                </p:txBody>
              </p:sp>
              <p:sp>
                <p:nvSpPr>
                  <p:cNvPr id="381" name="TextBox 380"/>
                  <p:cNvSpPr txBox="1"/>
                  <p:nvPr/>
                </p:nvSpPr>
                <p:spPr>
                  <a:xfrm>
                    <a:off x="1293589" y="4805687"/>
                    <a:ext cx="977000" cy="3282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Intra-Layer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8" name="Group 36"/>
                  <p:cNvGrpSpPr/>
                  <p:nvPr/>
                </p:nvGrpSpPr>
                <p:grpSpPr>
                  <a:xfrm>
                    <a:off x="736908" y="5105104"/>
                    <a:ext cx="1045568" cy="687060"/>
                    <a:chOff x="683569" y="5157192"/>
                    <a:chExt cx="1085783" cy="792088"/>
                  </a:xfrm>
                </p:grpSpPr>
                <p:sp>
                  <p:nvSpPr>
                    <p:cNvPr id="389" name="Rounded Rectangle 388"/>
                    <p:cNvSpPr/>
                    <p:nvPr/>
                  </p:nvSpPr>
                  <p:spPr>
                    <a:xfrm>
                      <a:off x="683569" y="5189196"/>
                      <a:ext cx="1080120" cy="71107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 dirty="0"/>
                    </a:p>
                  </p:txBody>
                </p:sp>
                <p:sp>
                  <p:nvSpPr>
                    <p:cNvPr id="390" name="TextBox 29"/>
                    <p:cNvSpPr txBox="1"/>
                    <p:nvPr/>
                  </p:nvSpPr>
                  <p:spPr>
                    <a:xfrm>
                      <a:off x="683569" y="5157192"/>
                      <a:ext cx="1085783" cy="3784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Intra-Server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91" name="Rounded Rectangle 390"/>
                    <p:cNvSpPr/>
                    <p:nvPr/>
                  </p:nvSpPr>
                  <p:spPr>
                    <a:xfrm>
                      <a:off x="755576" y="5445224"/>
                      <a:ext cx="432048" cy="36004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  <p:sp>
                  <p:nvSpPr>
                    <p:cNvPr id="392" name="Rounded Rectangle 391"/>
                    <p:cNvSpPr/>
                    <p:nvPr/>
                  </p:nvSpPr>
                  <p:spPr>
                    <a:xfrm>
                      <a:off x="1259632" y="5445224"/>
                      <a:ext cx="432048" cy="36004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  <p:sp>
                  <p:nvSpPr>
                    <p:cNvPr id="393" name="Left-Right Arrow 392"/>
                    <p:cNvSpPr/>
                    <p:nvPr/>
                  </p:nvSpPr>
                  <p:spPr>
                    <a:xfrm>
                      <a:off x="866221" y="5733256"/>
                      <a:ext cx="720080" cy="216024"/>
                    </a:xfrm>
                    <a:prstGeom prst="leftRightArrow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smtClean="0"/>
                        <a:t>Inter-</a:t>
                      </a:r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</p:grpSp>
              <p:grpSp>
                <p:nvGrpSpPr>
                  <p:cNvPr id="19" name="Group 37"/>
                  <p:cNvGrpSpPr/>
                  <p:nvPr/>
                </p:nvGrpSpPr>
                <p:grpSpPr>
                  <a:xfrm>
                    <a:off x="1846364" y="5105104"/>
                    <a:ext cx="1045568" cy="687060"/>
                    <a:chOff x="683569" y="5157192"/>
                    <a:chExt cx="1085783" cy="792088"/>
                  </a:xfrm>
                </p:grpSpPr>
                <p:sp>
                  <p:nvSpPr>
                    <p:cNvPr id="384" name="Rounded Rectangle 383"/>
                    <p:cNvSpPr/>
                    <p:nvPr/>
                  </p:nvSpPr>
                  <p:spPr>
                    <a:xfrm>
                      <a:off x="683569" y="5189196"/>
                      <a:ext cx="1080120" cy="71107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 dirty="0"/>
                    </a:p>
                  </p:txBody>
                </p:sp>
                <p:sp>
                  <p:nvSpPr>
                    <p:cNvPr id="385" name="TextBox 384"/>
                    <p:cNvSpPr txBox="1"/>
                    <p:nvPr/>
                  </p:nvSpPr>
                  <p:spPr>
                    <a:xfrm>
                      <a:off x="683569" y="5157192"/>
                      <a:ext cx="1085783" cy="3784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Intra-Server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86" name="Rounded Rectangle 385"/>
                    <p:cNvSpPr/>
                    <p:nvPr/>
                  </p:nvSpPr>
                  <p:spPr>
                    <a:xfrm>
                      <a:off x="755576" y="5445224"/>
                      <a:ext cx="432048" cy="36004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  <p:sp>
                  <p:nvSpPr>
                    <p:cNvPr id="387" name="Rounded Rectangle 41"/>
                    <p:cNvSpPr/>
                    <p:nvPr/>
                  </p:nvSpPr>
                  <p:spPr>
                    <a:xfrm>
                      <a:off x="1259632" y="5445224"/>
                      <a:ext cx="432048" cy="36004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  <p:sp>
                  <p:nvSpPr>
                    <p:cNvPr id="388" name="Left-Right Arrow 42"/>
                    <p:cNvSpPr/>
                    <p:nvPr/>
                  </p:nvSpPr>
                  <p:spPr>
                    <a:xfrm>
                      <a:off x="866221" y="5733256"/>
                      <a:ext cx="720080" cy="216024"/>
                    </a:xfrm>
                    <a:prstGeom prst="leftRightArrow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smtClean="0"/>
                        <a:t>Inter-</a:t>
                      </a:r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</p:grpSp>
            </p:grpSp>
            <p:sp>
              <p:nvSpPr>
                <p:cNvPr id="378" name="TextBox 377"/>
                <p:cNvSpPr txBox="1"/>
                <p:nvPr/>
              </p:nvSpPr>
              <p:spPr>
                <a:xfrm>
                  <a:off x="5890971" y="3356992"/>
                  <a:ext cx="438839" cy="100811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sz="1000" dirty="0" smtClean="0"/>
                    <a:t>Intra  APP</a:t>
                  </a:r>
                  <a:endParaRPr lang="en-US" sz="1000" dirty="0"/>
                </a:p>
              </p:txBody>
            </p:sp>
            <p:sp>
              <p:nvSpPr>
                <p:cNvPr id="379" name="Left-Right Arrow 378"/>
                <p:cNvSpPr/>
                <p:nvPr/>
              </p:nvSpPr>
              <p:spPr>
                <a:xfrm rot="5400000">
                  <a:off x="8044031" y="3684493"/>
                  <a:ext cx="1145015" cy="312217"/>
                </a:xfrm>
                <a:prstGeom prst="leftRightArrow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Inter-Layer</a:t>
                  </a:r>
                  <a:endParaRPr lang="en-US" sz="800" dirty="0"/>
                </a:p>
              </p:txBody>
            </p:sp>
          </p:grpSp>
          <p:grpSp>
            <p:nvGrpSpPr>
              <p:cNvPr id="20" name="Group 95"/>
              <p:cNvGrpSpPr/>
              <p:nvPr/>
            </p:nvGrpSpPr>
            <p:grpSpPr>
              <a:xfrm>
                <a:off x="3085952" y="1361976"/>
                <a:ext cx="2227336" cy="1944217"/>
                <a:chOff x="5890971" y="2492896"/>
                <a:chExt cx="2887110" cy="2592288"/>
              </a:xfrm>
            </p:grpSpPr>
            <p:sp>
              <p:nvSpPr>
                <p:cNvPr id="342" name="Rounded Rectangle 341"/>
                <p:cNvSpPr/>
                <p:nvPr/>
              </p:nvSpPr>
              <p:spPr>
                <a:xfrm>
                  <a:off x="5897761" y="2492896"/>
                  <a:ext cx="2880320" cy="2592288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grpSp>
              <p:nvGrpSpPr>
                <p:cNvPr id="21" name="Group 76"/>
                <p:cNvGrpSpPr/>
                <p:nvPr/>
              </p:nvGrpSpPr>
              <p:grpSpPr>
                <a:xfrm>
                  <a:off x="6294052" y="3821391"/>
                  <a:ext cx="2288254" cy="1158102"/>
                  <a:chOff x="667567" y="4797152"/>
                  <a:chExt cx="2288254" cy="1158102"/>
                </a:xfrm>
              </p:grpSpPr>
              <p:sp>
                <p:nvSpPr>
                  <p:cNvPr id="361" name="Rounded Rectangle 360"/>
                  <p:cNvSpPr/>
                  <p:nvPr/>
                </p:nvSpPr>
                <p:spPr>
                  <a:xfrm>
                    <a:off x="667567" y="4797152"/>
                    <a:ext cx="2288254" cy="1158102"/>
                  </a:xfrm>
                  <a:prstGeom prst="round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/>
                  </a:p>
                </p:txBody>
              </p:sp>
              <p:sp>
                <p:nvSpPr>
                  <p:cNvPr id="362" name="TextBox 361"/>
                  <p:cNvSpPr txBox="1"/>
                  <p:nvPr/>
                </p:nvSpPr>
                <p:spPr>
                  <a:xfrm>
                    <a:off x="1293590" y="4805687"/>
                    <a:ext cx="977000" cy="3282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Intra-Layer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22" name="Group 36"/>
                  <p:cNvGrpSpPr/>
                  <p:nvPr/>
                </p:nvGrpSpPr>
                <p:grpSpPr>
                  <a:xfrm>
                    <a:off x="736908" y="5105104"/>
                    <a:ext cx="1045569" cy="687060"/>
                    <a:chOff x="683569" y="5157192"/>
                    <a:chExt cx="1085784" cy="792088"/>
                  </a:xfrm>
                </p:grpSpPr>
                <p:sp>
                  <p:nvSpPr>
                    <p:cNvPr id="370" name="Rounded Rectangle 369"/>
                    <p:cNvSpPr/>
                    <p:nvPr/>
                  </p:nvSpPr>
                  <p:spPr>
                    <a:xfrm>
                      <a:off x="683569" y="5189196"/>
                      <a:ext cx="1080120" cy="71107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 dirty="0"/>
                    </a:p>
                  </p:txBody>
                </p:sp>
                <p:sp>
                  <p:nvSpPr>
                    <p:cNvPr id="371" name="TextBox 29"/>
                    <p:cNvSpPr txBox="1"/>
                    <p:nvPr/>
                  </p:nvSpPr>
                  <p:spPr>
                    <a:xfrm>
                      <a:off x="683570" y="5157192"/>
                      <a:ext cx="1085783" cy="3784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Intra-Server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72" name="Rounded Rectangle 371"/>
                    <p:cNvSpPr/>
                    <p:nvPr/>
                  </p:nvSpPr>
                  <p:spPr>
                    <a:xfrm>
                      <a:off x="755576" y="5445224"/>
                      <a:ext cx="432048" cy="36004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  <p:sp>
                  <p:nvSpPr>
                    <p:cNvPr id="373" name="Rounded Rectangle 372"/>
                    <p:cNvSpPr/>
                    <p:nvPr/>
                  </p:nvSpPr>
                  <p:spPr>
                    <a:xfrm>
                      <a:off x="1259632" y="5445224"/>
                      <a:ext cx="432048" cy="36004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  <p:sp>
                  <p:nvSpPr>
                    <p:cNvPr id="374" name="Left-Right Arrow 373"/>
                    <p:cNvSpPr/>
                    <p:nvPr/>
                  </p:nvSpPr>
                  <p:spPr>
                    <a:xfrm>
                      <a:off x="866221" y="5733256"/>
                      <a:ext cx="720080" cy="216024"/>
                    </a:xfrm>
                    <a:prstGeom prst="leftRightArrow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smtClean="0"/>
                        <a:t>Inter-</a:t>
                      </a:r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</p:grpSp>
              <p:grpSp>
                <p:nvGrpSpPr>
                  <p:cNvPr id="23" name="Group 37"/>
                  <p:cNvGrpSpPr/>
                  <p:nvPr/>
                </p:nvGrpSpPr>
                <p:grpSpPr>
                  <a:xfrm>
                    <a:off x="1846364" y="5105104"/>
                    <a:ext cx="1045569" cy="687060"/>
                    <a:chOff x="683569" y="5157192"/>
                    <a:chExt cx="1085784" cy="792088"/>
                  </a:xfrm>
                </p:grpSpPr>
                <p:sp>
                  <p:nvSpPr>
                    <p:cNvPr id="365" name="Rounded Rectangle 364"/>
                    <p:cNvSpPr/>
                    <p:nvPr/>
                  </p:nvSpPr>
                  <p:spPr>
                    <a:xfrm>
                      <a:off x="683569" y="5189196"/>
                      <a:ext cx="1080120" cy="71107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 dirty="0"/>
                    </a:p>
                  </p:txBody>
                </p:sp>
                <p:sp>
                  <p:nvSpPr>
                    <p:cNvPr id="366" name="TextBox 365"/>
                    <p:cNvSpPr txBox="1"/>
                    <p:nvPr/>
                  </p:nvSpPr>
                  <p:spPr>
                    <a:xfrm>
                      <a:off x="683570" y="5157192"/>
                      <a:ext cx="1085783" cy="3784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Intra-Server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67" name="Rounded Rectangle 366"/>
                    <p:cNvSpPr/>
                    <p:nvPr/>
                  </p:nvSpPr>
                  <p:spPr>
                    <a:xfrm>
                      <a:off x="755576" y="5445224"/>
                      <a:ext cx="432048" cy="36004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  <p:sp>
                  <p:nvSpPr>
                    <p:cNvPr id="368" name="Rounded Rectangle 41"/>
                    <p:cNvSpPr/>
                    <p:nvPr/>
                  </p:nvSpPr>
                  <p:spPr>
                    <a:xfrm>
                      <a:off x="1259632" y="5445224"/>
                      <a:ext cx="432048" cy="36004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  <p:sp>
                  <p:nvSpPr>
                    <p:cNvPr id="369" name="Left-Right Arrow 42"/>
                    <p:cNvSpPr/>
                    <p:nvPr/>
                  </p:nvSpPr>
                  <p:spPr>
                    <a:xfrm>
                      <a:off x="866221" y="5733256"/>
                      <a:ext cx="720080" cy="216024"/>
                    </a:xfrm>
                    <a:prstGeom prst="leftRightArrow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smtClean="0"/>
                        <a:t>Inter-</a:t>
                      </a:r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</p:grpSp>
            </p:grpSp>
            <p:grpSp>
              <p:nvGrpSpPr>
                <p:cNvPr id="24" name="Group 77"/>
                <p:cNvGrpSpPr/>
                <p:nvPr/>
              </p:nvGrpSpPr>
              <p:grpSpPr>
                <a:xfrm>
                  <a:off x="6260797" y="2568018"/>
                  <a:ext cx="2288254" cy="1158102"/>
                  <a:chOff x="667567" y="4797152"/>
                  <a:chExt cx="2288254" cy="1158102"/>
                </a:xfrm>
              </p:grpSpPr>
              <p:sp>
                <p:nvSpPr>
                  <p:cNvPr id="347" name="Rounded Rectangle 346"/>
                  <p:cNvSpPr/>
                  <p:nvPr/>
                </p:nvSpPr>
                <p:spPr>
                  <a:xfrm>
                    <a:off x="667567" y="4797152"/>
                    <a:ext cx="2288254" cy="1158102"/>
                  </a:xfrm>
                  <a:prstGeom prst="roundRect">
                    <a:avLst/>
                  </a:prstGeom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/>
                  </a:p>
                </p:txBody>
              </p:sp>
              <p:sp>
                <p:nvSpPr>
                  <p:cNvPr id="348" name="TextBox 347"/>
                  <p:cNvSpPr txBox="1"/>
                  <p:nvPr/>
                </p:nvSpPr>
                <p:spPr>
                  <a:xfrm>
                    <a:off x="1293589" y="4805687"/>
                    <a:ext cx="977000" cy="3282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Intra-Layer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25" name="Group 36"/>
                  <p:cNvGrpSpPr/>
                  <p:nvPr/>
                </p:nvGrpSpPr>
                <p:grpSpPr>
                  <a:xfrm>
                    <a:off x="736908" y="5105104"/>
                    <a:ext cx="1045568" cy="687060"/>
                    <a:chOff x="683569" y="5157192"/>
                    <a:chExt cx="1085783" cy="792088"/>
                  </a:xfrm>
                </p:grpSpPr>
                <p:sp>
                  <p:nvSpPr>
                    <p:cNvPr id="356" name="Rounded Rectangle 355"/>
                    <p:cNvSpPr/>
                    <p:nvPr/>
                  </p:nvSpPr>
                  <p:spPr>
                    <a:xfrm>
                      <a:off x="683569" y="5189196"/>
                      <a:ext cx="1080120" cy="71107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 dirty="0"/>
                    </a:p>
                  </p:txBody>
                </p:sp>
                <p:sp>
                  <p:nvSpPr>
                    <p:cNvPr id="357" name="TextBox 29"/>
                    <p:cNvSpPr txBox="1"/>
                    <p:nvPr/>
                  </p:nvSpPr>
                  <p:spPr>
                    <a:xfrm>
                      <a:off x="683569" y="5157192"/>
                      <a:ext cx="1085783" cy="3784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Intra-Server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58" name="Rounded Rectangle 357"/>
                    <p:cNvSpPr/>
                    <p:nvPr/>
                  </p:nvSpPr>
                  <p:spPr>
                    <a:xfrm>
                      <a:off x="755576" y="5445224"/>
                      <a:ext cx="432048" cy="36004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  <p:sp>
                  <p:nvSpPr>
                    <p:cNvPr id="359" name="Rounded Rectangle 358"/>
                    <p:cNvSpPr/>
                    <p:nvPr/>
                  </p:nvSpPr>
                  <p:spPr>
                    <a:xfrm>
                      <a:off x="1259632" y="5445224"/>
                      <a:ext cx="432048" cy="36004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  <p:sp>
                  <p:nvSpPr>
                    <p:cNvPr id="360" name="Left-Right Arrow 359"/>
                    <p:cNvSpPr/>
                    <p:nvPr/>
                  </p:nvSpPr>
                  <p:spPr>
                    <a:xfrm>
                      <a:off x="866221" y="5733256"/>
                      <a:ext cx="720080" cy="216024"/>
                    </a:xfrm>
                    <a:prstGeom prst="leftRightArrow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smtClean="0"/>
                        <a:t>Inter-</a:t>
                      </a:r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</p:grpSp>
              <p:grpSp>
                <p:nvGrpSpPr>
                  <p:cNvPr id="26" name="Group 37"/>
                  <p:cNvGrpSpPr/>
                  <p:nvPr/>
                </p:nvGrpSpPr>
                <p:grpSpPr>
                  <a:xfrm>
                    <a:off x="1846364" y="5105104"/>
                    <a:ext cx="1045568" cy="687060"/>
                    <a:chOff x="683569" y="5157192"/>
                    <a:chExt cx="1085783" cy="792088"/>
                  </a:xfrm>
                </p:grpSpPr>
                <p:sp>
                  <p:nvSpPr>
                    <p:cNvPr id="351" name="Rounded Rectangle 350"/>
                    <p:cNvSpPr/>
                    <p:nvPr/>
                  </p:nvSpPr>
                  <p:spPr>
                    <a:xfrm>
                      <a:off x="683569" y="5189196"/>
                      <a:ext cx="1080120" cy="71107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600" dirty="0"/>
                    </a:p>
                  </p:txBody>
                </p:sp>
                <p:sp>
                  <p:nvSpPr>
                    <p:cNvPr id="352" name="TextBox 351"/>
                    <p:cNvSpPr txBox="1"/>
                    <p:nvPr/>
                  </p:nvSpPr>
                  <p:spPr>
                    <a:xfrm>
                      <a:off x="683569" y="5157192"/>
                      <a:ext cx="1085783" cy="3784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Intra-Server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53" name="Rounded Rectangle 352"/>
                    <p:cNvSpPr/>
                    <p:nvPr/>
                  </p:nvSpPr>
                  <p:spPr>
                    <a:xfrm>
                      <a:off x="755576" y="5445224"/>
                      <a:ext cx="432048" cy="36004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  <p:sp>
                  <p:nvSpPr>
                    <p:cNvPr id="354" name="Rounded Rectangle 41"/>
                    <p:cNvSpPr/>
                    <p:nvPr/>
                  </p:nvSpPr>
                  <p:spPr>
                    <a:xfrm>
                      <a:off x="1259632" y="5445224"/>
                      <a:ext cx="432048" cy="360040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  <p:sp>
                  <p:nvSpPr>
                    <p:cNvPr id="355" name="Left-Right Arrow 42"/>
                    <p:cNvSpPr/>
                    <p:nvPr/>
                  </p:nvSpPr>
                  <p:spPr>
                    <a:xfrm>
                      <a:off x="866221" y="5733256"/>
                      <a:ext cx="720080" cy="216024"/>
                    </a:xfrm>
                    <a:prstGeom prst="leftRightArrow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600" dirty="0" smtClean="0"/>
                        <a:t>Inter-</a:t>
                      </a:r>
                      <a:r>
                        <a:rPr lang="en-US" sz="600" dirty="0" err="1" smtClean="0"/>
                        <a:t>VM</a:t>
                      </a:r>
                      <a:endParaRPr lang="en-US" sz="600" dirty="0"/>
                    </a:p>
                  </p:txBody>
                </p:sp>
              </p:grpSp>
            </p:grpSp>
            <p:sp>
              <p:nvSpPr>
                <p:cNvPr id="345" name="TextBox 344"/>
                <p:cNvSpPr txBox="1"/>
                <p:nvPr/>
              </p:nvSpPr>
              <p:spPr>
                <a:xfrm>
                  <a:off x="5890971" y="3356992"/>
                  <a:ext cx="438839" cy="100811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sz="1000" dirty="0" smtClean="0"/>
                    <a:t>Intra  APP</a:t>
                  </a:r>
                  <a:endParaRPr lang="en-US" sz="1000" dirty="0"/>
                </a:p>
              </p:txBody>
            </p:sp>
            <p:sp>
              <p:nvSpPr>
                <p:cNvPr id="346" name="Left-Right Arrow 345"/>
                <p:cNvSpPr/>
                <p:nvPr/>
              </p:nvSpPr>
              <p:spPr>
                <a:xfrm rot="5400000">
                  <a:off x="8044031" y="3684493"/>
                  <a:ext cx="1145015" cy="312217"/>
                </a:xfrm>
                <a:prstGeom prst="leftRightArrow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/>
                    <a:t>Inter-Layer</a:t>
                  </a:r>
                  <a:endParaRPr lang="en-US" sz="800" dirty="0"/>
                </a:p>
              </p:txBody>
            </p:sp>
          </p:grpSp>
          <p:sp>
            <p:nvSpPr>
              <p:cNvPr id="341" name="Left-Right Arrow 340"/>
              <p:cNvSpPr/>
              <p:nvPr/>
            </p:nvSpPr>
            <p:spPr>
              <a:xfrm>
                <a:off x="2501674" y="3115567"/>
                <a:ext cx="1134222" cy="313433"/>
              </a:xfrm>
              <a:prstGeom prst="left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dk1"/>
                    </a:solidFill>
                  </a:rPr>
                  <a:t>Inter-APP</a:t>
                </a:r>
              </a:p>
            </p:txBody>
          </p:sp>
        </p:grpSp>
        <p:sp>
          <p:nvSpPr>
            <p:cNvPr id="8" name="Left-Right Arrow 7"/>
            <p:cNvSpPr/>
            <p:nvPr/>
          </p:nvSpPr>
          <p:spPr>
            <a:xfrm rot="5400000">
              <a:off x="4499993" y="3573015"/>
              <a:ext cx="1368150" cy="360040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Inter-Tenant</a:t>
              </a:r>
              <a:endParaRPr lang="en-US" sz="1200" dirty="0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2305844" y="1078136"/>
              <a:ext cx="11192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Intra-Cloud DC</a:t>
              </a:r>
              <a:endParaRPr lang="en-US" sz="1200" b="1" dirty="0"/>
            </a:p>
          </p:txBody>
        </p:sp>
        <p:grpSp>
          <p:nvGrpSpPr>
            <p:cNvPr id="27" name="Group 418"/>
            <p:cNvGrpSpPr/>
            <p:nvPr/>
          </p:nvGrpSpPr>
          <p:grpSpPr>
            <a:xfrm>
              <a:off x="721668" y="1556792"/>
              <a:ext cx="2054322" cy="2160241"/>
              <a:chOff x="899593" y="1700808"/>
              <a:chExt cx="2054322" cy="2160241"/>
            </a:xfrm>
          </p:grpSpPr>
          <p:sp>
            <p:nvSpPr>
              <p:cNvPr id="244" name="Rounded Rectangle 243"/>
              <p:cNvSpPr/>
              <p:nvPr/>
            </p:nvSpPr>
            <p:spPr>
              <a:xfrm>
                <a:off x="899593" y="1700809"/>
                <a:ext cx="2054322" cy="216024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grpSp>
            <p:nvGrpSpPr>
              <p:cNvPr id="28" name="Group 76"/>
              <p:cNvGrpSpPr/>
              <p:nvPr/>
            </p:nvGrpSpPr>
            <p:grpSpPr>
              <a:xfrm>
                <a:off x="1037546" y="2913203"/>
                <a:ext cx="1765333" cy="868577"/>
                <a:chOff x="667567" y="4797152"/>
                <a:chExt cx="2288254" cy="1158102"/>
              </a:xfrm>
            </p:grpSpPr>
            <p:sp>
              <p:nvSpPr>
                <p:cNvPr id="263" name="Rounded Rectangle 262"/>
                <p:cNvSpPr/>
                <p:nvPr/>
              </p:nvSpPr>
              <p:spPr>
                <a:xfrm>
                  <a:off x="667567" y="4797152"/>
                  <a:ext cx="2288254" cy="1158102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264" name="TextBox 263"/>
                <p:cNvSpPr txBox="1"/>
                <p:nvPr/>
              </p:nvSpPr>
              <p:spPr>
                <a:xfrm>
                  <a:off x="1293590" y="4805687"/>
                  <a:ext cx="977000" cy="328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chemeClr val="bg1"/>
                      </a:solidFill>
                    </a:rPr>
                    <a:t>Intra-Layer</a:t>
                  </a:r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29" name="Group 36"/>
                <p:cNvGrpSpPr/>
                <p:nvPr/>
              </p:nvGrpSpPr>
              <p:grpSpPr>
                <a:xfrm>
                  <a:off x="736908" y="5105104"/>
                  <a:ext cx="1045569" cy="687060"/>
                  <a:chOff x="683569" y="5157192"/>
                  <a:chExt cx="1085784" cy="792088"/>
                </a:xfrm>
              </p:grpSpPr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683569" y="5189196"/>
                    <a:ext cx="1080120" cy="711079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dirty="0"/>
                  </a:p>
                </p:txBody>
              </p:sp>
              <p:sp>
                <p:nvSpPr>
                  <p:cNvPr id="273" name="TextBox 29"/>
                  <p:cNvSpPr txBox="1"/>
                  <p:nvPr/>
                </p:nvSpPr>
                <p:spPr>
                  <a:xfrm>
                    <a:off x="683570" y="5157192"/>
                    <a:ext cx="1085783" cy="378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Intra-Server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755576" y="5445224"/>
                    <a:ext cx="432048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1259632" y="5445224"/>
                    <a:ext cx="432048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  <p:sp>
                <p:nvSpPr>
                  <p:cNvPr id="276" name="Left-Right Arrow 275"/>
                  <p:cNvSpPr/>
                  <p:nvPr/>
                </p:nvSpPr>
                <p:spPr>
                  <a:xfrm>
                    <a:off x="866221" y="5733256"/>
                    <a:ext cx="720080" cy="216024"/>
                  </a:xfrm>
                  <a:prstGeom prst="left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smtClean="0"/>
                      <a:t>Inter-</a:t>
                    </a:r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</p:grpSp>
            <p:grpSp>
              <p:nvGrpSpPr>
                <p:cNvPr id="30" name="Group 37"/>
                <p:cNvGrpSpPr/>
                <p:nvPr/>
              </p:nvGrpSpPr>
              <p:grpSpPr>
                <a:xfrm>
                  <a:off x="1846364" y="5105104"/>
                  <a:ext cx="1045569" cy="687060"/>
                  <a:chOff x="683569" y="5157192"/>
                  <a:chExt cx="1085784" cy="792088"/>
                </a:xfrm>
              </p:grpSpPr>
              <p:sp>
                <p:nvSpPr>
                  <p:cNvPr id="267" name="Rounded Rectangle 266"/>
                  <p:cNvSpPr/>
                  <p:nvPr/>
                </p:nvSpPr>
                <p:spPr>
                  <a:xfrm>
                    <a:off x="683569" y="5189196"/>
                    <a:ext cx="1080120" cy="711079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dirty="0"/>
                  </a:p>
                </p:txBody>
              </p:sp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683570" y="5157192"/>
                    <a:ext cx="1085783" cy="378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Intra-Server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755576" y="5445224"/>
                    <a:ext cx="432048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  <p:sp>
                <p:nvSpPr>
                  <p:cNvPr id="270" name="Rounded Rectangle 41"/>
                  <p:cNvSpPr/>
                  <p:nvPr/>
                </p:nvSpPr>
                <p:spPr>
                  <a:xfrm>
                    <a:off x="1259632" y="5445224"/>
                    <a:ext cx="432048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  <p:sp>
                <p:nvSpPr>
                  <p:cNvPr id="271" name="Left-Right Arrow 42"/>
                  <p:cNvSpPr/>
                  <p:nvPr/>
                </p:nvSpPr>
                <p:spPr>
                  <a:xfrm>
                    <a:off x="866221" y="5733256"/>
                    <a:ext cx="720080" cy="216024"/>
                  </a:xfrm>
                  <a:prstGeom prst="left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smtClean="0"/>
                      <a:t>Inter-</a:t>
                    </a:r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</p:grpSp>
          </p:grpSp>
          <p:grpSp>
            <p:nvGrpSpPr>
              <p:cNvPr id="31" name="Group 77"/>
              <p:cNvGrpSpPr/>
              <p:nvPr/>
            </p:nvGrpSpPr>
            <p:grpSpPr>
              <a:xfrm>
                <a:off x="1011891" y="1973173"/>
                <a:ext cx="1765333" cy="868577"/>
                <a:chOff x="667567" y="4797152"/>
                <a:chExt cx="2288254" cy="1158102"/>
              </a:xfrm>
            </p:grpSpPr>
            <p:sp>
              <p:nvSpPr>
                <p:cNvPr id="249" name="Rounded Rectangle 248"/>
                <p:cNvSpPr/>
                <p:nvPr/>
              </p:nvSpPr>
              <p:spPr>
                <a:xfrm>
                  <a:off x="667567" y="4797152"/>
                  <a:ext cx="2288254" cy="1158102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"/>
                </a:p>
              </p:txBody>
            </p:sp>
            <p:sp>
              <p:nvSpPr>
                <p:cNvPr id="250" name="TextBox 249"/>
                <p:cNvSpPr txBox="1"/>
                <p:nvPr/>
              </p:nvSpPr>
              <p:spPr>
                <a:xfrm>
                  <a:off x="1293589" y="4805687"/>
                  <a:ext cx="977000" cy="328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smtClean="0">
                      <a:solidFill>
                        <a:schemeClr val="bg1"/>
                      </a:solidFill>
                    </a:rPr>
                    <a:t>Intra-Layer</a:t>
                  </a:r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92" name="Group 36"/>
                <p:cNvGrpSpPr/>
                <p:nvPr/>
              </p:nvGrpSpPr>
              <p:grpSpPr>
                <a:xfrm>
                  <a:off x="736908" y="5105104"/>
                  <a:ext cx="1045568" cy="687060"/>
                  <a:chOff x="683569" y="5157192"/>
                  <a:chExt cx="1085783" cy="792088"/>
                </a:xfrm>
              </p:grpSpPr>
              <p:sp>
                <p:nvSpPr>
                  <p:cNvPr id="258" name="Rounded Rectangle 257"/>
                  <p:cNvSpPr/>
                  <p:nvPr/>
                </p:nvSpPr>
                <p:spPr>
                  <a:xfrm>
                    <a:off x="683569" y="5189196"/>
                    <a:ext cx="1080120" cy="711079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dirty="0"/>
                  </a:p>
                </p:txBody>
              </p:sp>
              <p:sp>
                <p:nvSpPr>
                  <p:cNvPr id="259" name="TextBox 29"/>
                  <p:cNvSpPr txBox="1"/>
                  <p:nvPr/>
                </p:nvSpPr>
                <p:spPr>
                  <a:xfrm>
                    <a:off x="683569" y="5157192"/>
                    <a:ext cx="1085783" cy="378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Intra-Server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0" name="Rounded Rectangle 259"/>
                  <p:cNvSpPr/>
                  <p:nvPr/>
                </p:nvSpPr>
                <p:spPr>
                  <a:xfrm>
                    <a:off x="755576" y="5445224"/>
                    <a:ext cx="432048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  <p:sp>
                <p:nvSpPr>
                  <p:cNvPr id="261" name="Rounded Rectangle 260"/>
                  <p:cNvSpPr/>
                  <p:nvPr/>
                </p:nvSpPr>
                <p:spPr>
                  <a:xfrm>
                    <a:off x="1259632" y="5445224"/>
                    <a:ext cx="432048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  <p:sp>
                <p:nvSpPr>
                  <p:cNvPr id="262" name="Left-Right Arrow 261"/>
                  <p:cNvSpPr/>
                  <p:nvPr/>
                </p:nvSpPr>
                <p:spPr>
                  <a:xfrm>
                    <a:off x="866221" y="5733256"/>
                    <a:ext cx="720080" cy="216024"/>
                  </a:xfrm>
                  <a:prstGeom prst="left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smtClean="0"/>
                      <a:t>Inter-</a:t>
                    </a:r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</p:grpSp>
            <p:grpSp>
              <p:nvGrpSpPr>
                <p:cNvPr id="193" name="Group 37"/>
                <p:cNvGrpSpPr/>
                <p:nvPr/>
              </p:nvGrpSpPr>
              <p:grpSpPr>
                <a:xfrm>
                  <a:off x="1846364" y="5105104"/>
                  <a:ext cx="1045568" cy="687060"/>
                  <a:chOff x="683569" y="5157192"/>
                  <a:chExt cx="1085783" cy="792088"/>
                </a:xfrm>
              </p:grpSpPr>
              <p:sp>
                <p:nvSpPr>
                  <p:cNvPr id="253" name="Rounded Rectangle 252"/>
                  <p:cNvSpPr/>
                  <p:nvPr/>
                </p:nvSpPr>
                <p:spPr>
                  <a:xfrm>
                    <a:off x="683569" y="5189196"/>
                    <a:ext cx="1080120" cy="711079"/>
                  </a:xfrm>
                  <a:prstGeom prst="round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" dirty="0"/>
                  </a:p>
                </p:txBody>
              </p:sp>
              <p:sp>
                <p:nvSpPr>
                  <p:cNvPr id="254" name="TextBox 253"/>
                  <p:cNvSpPr txBox="1"/>
                  <p:nvPr/>
                </p:nvSpPr>
                <p:spPr>
                  <a:xfrm>
                    <a:off x="683569" y="5157192"/>
                    <a:ext cx="1085783" cy="3784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 smtClean="0">
                        <a:solidFill>
                          <a:schemeClr val="bg1"/>
                        </a:solidFill>
                      </a:rPr>
                      <a:t>Intra-Server</a:t>
                    </a:r>
                    <a:endParaRPr lang="en-US" sz="10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55" name="Rounded Rectangle 254"/>
                  <p:cNvSpPr/>
                  <p:nvPr/>
                </p:nvSpPr>
                <p:spPr>
                  <a:xfrm>
                    <a:off x="755576" y="5445224"/>
                    <a:ext cx="432048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  <p:sp>
                <p:nvSpPr>
                  <p:cNvPr id="256" name="Rounded Rectangle 41"/>
                  <p:cNvSpPr/>
                  <p:nvPr/>
                </p:nvSpPr>
                <p:spPr>
                  <a:xfrm>
                    <a:off x="1259632" y="5445224"/>
                    <a:ext cx="432048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  <p:sp>
                <p:nvSpPr>
                  <p:cNvPr id="257" name="Left-Right Arrow 42"/>
                  <p:cNvSpPr/>
                  <p:nvPr/>
                </p:nvSpPr>
                <p:spPr>
                  <a:xfrm>
                    <a:off x="866221" y="5733256"/>
                    <a:ext cx="720080" cy="216024"/>
                  </a:xfrm>
                  <a:prstGeom prst="leftRightArrow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 dirty="0" smtClean="0"/>
                      <a:t>Inter-</a:t>
                    </a:r>
                    <a:r>
                      <a:rPr lang="en-US" sz="600" dirty="0" err="1" smtClean="0"/>
                      <a:t>VM</a:t>
                    </a:r>
                    <a:endParaRPr lang="en-US" sz="600" dirty="0"/>
                  </a:p>
                </p:txBody>
              </p:sp>
            </p:grpSp>
          </p:grpSp>
          <p:sp>
            <p:nvSpPr>
              <p:cNvPr id="248" name="Left-Right Arrow 247"/>
              <p:cNvSpPr/>
              <p:nvPr/>
            </p:nvSpPr>
            <p:spPr>
              <a:xfrm rot="5400000">
                <a:off x="2399908" y="2807177"/>
                <a:ext cx="858762" cy="240868"/>
              </a:xfrm>
              <a:prstGeom prst="left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/>
                  <a:t>Inter-Layer</a:t>
                </a:r>
                <a:endParaRPr lang="en-US" sz="800" dirty="0"/>
              </a:p>
            </p:txBody>
          </p:sp>
          <p:sp>
            <p:nvSpPr>
              <p:cNvPr id="418" name="TextBox 417"/>
              <p:cNvSpPr txBox="1"/>
              <p:nvPr/>
            </p:nvSpPr>
            <p:spPr>
              <a:xfrm>
                <a:off x="1541263" y="1700808"/>
                <a:ext cx="7264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Intra-APP</a:t>
                </a:r>
                <a:endParaRPr lang="en-US" sz="1100" dirty="0"/>
              </a:p>
            </p:txBody>
          </p:sp>
        </p:grpSp>
        <p:sp>
          <p:nvSpPr>
            <p:cNvPr id="210" name="Left-Right Arrow 209"/>
            <p:cNvSpPr/>
            <p:nvPr/>
          </p:nvSpPr>
          <p:spPr>
            <a:xfrm>
              <a:off x="2285650" y="3475607"/>
              <a:ext cx="1134222" cy="313433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dk1"/>
                  </a:solidFill>
                </a:rPr>
                <a:t>Inter-APP</a:t>
              </a:r>
            </a:p>
          </p:txBody>
        </p:sp>
      </p:grpSp>
      <p:sp>
        <p:nvSpPr>
          <p:cNvPr id="428" name="TextBox 427"/>
          <p:cNvSpPr txBox="1"/>
          <p:nvPr/>
        </p:nvSpPr>
        <p:spPr>
          <a:xfrm>
            <a:off x="5436096" y="7647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物理平面化</a:t>
            </a:r>
            <a:endParaRPr lang="en-US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5364088" y="31409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立体化架构</a:t>
            </a:r>
            <a:endParaRPr lang="en-US" dirty="0">
              <a:solidFill>
                <a:srgbClr val="C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30" name="Rounded Rectangle 429"/>
          <p:cNvSpPr/>
          <p:nvPr/>
        </p:nvSpPr>
        <p:spPr>
          <a:xfrm>
            <a:off x="5796136" y="1468016"/>
            <a:ext cx="72008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网络</a:t>
            </a:r>
            <a:endParaRPr lang="en-US" sz="140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pic>
        <p:nvPicPr>
          <p:cNvPr id="431" name="Picture 7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874912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2" name="Picture 338" descr="DC3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2476128"/>
            <a:ext cx="445661" cy="587251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433" name="Picture 45" descr="ICON_Firewall_Q30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25333" y="1730896"/>
            <a:ext cx="7829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4" name="Picture 389" descr="WA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6296" y="1972072"/>
            <a:ext cx="533400" cy="32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5" name="Picture 17" descr="Application Control Engin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9349" y="276416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6" name="Picture 936" descr="NetRange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69349" y="2260104"/>
            <a:ext cx="533400" cy="43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7" name="Picture 20" descr="ICON_Storage_1up_Q308_Comm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336" y="2610743"/>
            <a:ext cx="4460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8" name="Picture 143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42336" y="1852687"/>
            <a:ext cx="43204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9" name="Picture 2" descr="VPNConcentratorAug200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274954" y="2404120"/>
            <a:ext cx="465398" cy="42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" name="Rounded Rectangle 439"/>
          <p:cNvSpPr/>
          <p:nvPr/>
        </p:nvSpPr>
        <p:spPr>
          <a:xfrm>
            <a:off x="6766148" y="1468016"/>
            <a:ext cx="72008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安全</a:t>
            </a:r>
            <a:endParaRPr lang="en-US" sz="140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41" name="Rounded Rectangle 440"/>
          <p:cNvSpPr/>
          <p:nvPr/>
        </p:nvSpPr>
        <p:spPr>
          <a:xfrm>
            <a:off x="7740352" y="1468016"/>
            <a:ext cx="720080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计算</a:t>
            </a:r>
            <a:endParaRPr lang="en-US" sz="1400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98" name="Trapezoid 497"/>
          <p:cNvSpPr/>
          <p:nvPr/>
        </p:nvSpPr>
        <p:spPr>
          <a:xfrm>
            <a:off x="6744940" y="3848348"/>
            <a:ext cx="825996" cy="275332"/>
          </a:xfrm>
          <a:prstGeom prst="trapezoid">
            <a:avLst>
              <a:gd name="adj" fmla="val 63215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9" name="Trapezoid 468"/>
          <p:cNvSpPr/>
          <p:nvPr/>
        </p:nvSpPr>
        <p:spPr>
          <a:xfrm>
            <a:off x="5186164" y="6127204"/>
            <a:ext cx="3923928" cy="326132"/>
          </a:xfrm>
          <a:prstGeom prst="trapezoid">
            <a:avLst>
              <a:gd name="adj" fmla="val 63215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Trapezoid 462"/>
          <p:cNvSpPr/>
          <p:nvPr/>
        </p:nvSpPr>
        <p:spPr>
          <a:xfrm>
            <a:off x="5986760" y="4941168"/>
            <a:ext cx="2342356" cy="360040"/>
          </a:xfrm>
          <a:prstGeom prst="trapezoid">
            <a:avLst>
              <a:gd name="adj" fmla="val 63215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Flowchart: Extract 444"/>
          <p:cNvSpPr/>
          <p:nvPr/>
        </p:nvSpPr>
        <p:spPr>
          <a:xfrm>
            <a:off x="6948264" y="3526408"/>
            <a:ext cx="432048" cy="288032"/>
          </a:xfrm>
          <a:prstGeom prst="flowChartExtra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5" name="Rectangle 454"/>
          <p:cNvSpPr/>
          <p:nvPr/>
        </p:nvSpPr>
        <p:spPr>
          <a:xfrm>
            <a:off x="6266284" y="5022468"/>
            <a:ext cx="432048" cy="185524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latin typeface="华文细黑" pitchFamily="2" charset="-122"/>
                <a:ea typeface="华文细黑" pitchFamily="2" charset="-122"/>
              </a:rPr>
              <a:t>VFW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7202388" y="493187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1" name="Trapezoid 460"/>
          <p:cNvSpPr/>
          <p:nvPr/>
        </p:nvSpPr>
        <p:spPr>
          <a:xfrm>
            <a:off x="6266284" y="4543028"/>
            <a:ext cx="1800200" cy="360040"/>
          </a:xfrm>
          <a:prstGeom prst="trapezoid">
            <a:avLst>
              <a:gd name="adj" fmla="val 63215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6482308" y="4623544"/>
            <a:ext cx="360040" cy="207516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 err="1" smtClean="0">
                <a:latin typeface="华文细黑" pitchFamily="2" charset="-122"/>
                <a:ea typeface="华文细黑" pitchFamily="2" charset="-122"/>
              </a:rPr>
              <a:t>VRF</a:t>
            </a:r>
          </a:p>
        </p:txBody>
      </p:sp>
      <p:sp>
        <p:nvSpPr>
          <p:cNvPr id="453" name="Rectangle 452"/>
          <p:cNvSpPr/>
          <p:nvPr/>
        </p:nvSpPr>
        <p:spPr>
          <a:xfrm>
            <a:off x="6914356" y="4623544"/>
            <a:ext cx="360040" cy="207516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 err="1" smtClean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rPr>
              <a:t>VRF</a:t>
            </a:r>
            <a:endParaRPr lang="en-US" altLang="zh-CN" sz="700" dirty="0" smtClean="0">
              <a:solidFill>
                <a:schemeClr val="dk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7490420" y="4623544"/>
            <a:ext cx="360040" cy="207516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 err="1" smtClean="0">
                <a:solidFill>
                  <a:schemeClr val="dk1"/>
                </a:solidFill>
                <a:latin typeface="华文细黑" pitchFamily="2" charset="-122"/>
                <a:ea typeface="华文细黑" pitchFamily="2" charset="-122"/>
              </a:rPr>
              <a:t>VRF</a:t>
            </a:r>
            <a:endParaRPr lang="en-US" altLang="zh-CN" sz="700" dirty="0" smtClean="0">
              <a:solidFill>
                <a:schemeClr val="dk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62" name="TextBox 461"/>
          <p:cNvSpPr txBox="1"/>
          <p:nvPr/>
        </p:nvSpPr>
        <p:spPr>
          <a:xfrm>
            <a:off x="7202388" y="453373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64" name="Trapezoid 463"/>
          <p:cNvSpPr/>
          <p:nvPr/>
        </p:nvSpPr>
        <p:spPr>
          <a:xfrm>
            <a:off x="5715620" y="5335116"/>
            <a:ext cx="2880320" cy="360040"/>
          </a:xfrm>
          <a:prstGeom prst="trapezoid">
            <a:avLst>
              <a:gd name="adj" fmla="val 63215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rapezoid 464"/>
          <p:cNvSpPr/>
          <p:nvPr/>
        </p:nvSpPr>
        <p:spPr>
          <a:xfrm>
            <a:off x="5436096" y="5733256"/>
            <a:ext cx="3422476" cy="360040"/>
          </a:xfrm>
          <a:prstGeom prst="trapezoid">
            <a:avLst>
              <a:gd name="adj" fmla="val 63215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5978252" y="5398616"/>
            <a:ext cx="432048" cy="216024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 err="1" smtClean="0">
                <a:latin typeface="华文细黑" pitchFamily="2" charset="-122"/>
                <a:ea typeface="华文细黑" pitchFamily="2" charset="-122"/>
              </a:rPr>
              <a:t>VLAN</a:t>
            </a:r>
            <a:endParaRPr lang="en-US" altLang="zh-CN" sz="7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5690220" y="5805264"/>
            <a:ext cx="432048" cy="220216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 err="1" smtClean="0">
                <a:latin typeface="华文细黑" pitchFamily="2" charset="-122"/>
                <a:ea typeface="华文细黑" pitchFamily="2" charset="-122"/>
              </a:rPr>
              <a:t>VN</a:t>
            </a:r>
            <a:r>
              <a:rPr lang="en-US" altLang="zh-CN" sz="700" dirty="0" smtClean="0">
                <a:latin typeface="华文细黑" pitchFamily="2" charset="-122"/>
                <a:ea typeface="华文细黑" pitchFamily="2" charset="-122"/>
              </a:rPr>
              <a:t>-Link</a:t>
            </a:r>
            <a:endParaRPr lang="en-US" altLang="zh-CN" sz="7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68" name="Rounded Rectangle 467"/>
          <p:cNvSpPr/>
          <p:nvPr/>
        </p:nvSpPr>
        <p:spPr>
          <a:xfrm>
            <a:off x="5474196" y="615260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470" name="Trapezoid 469"/>
          <p:cNvSpPr/>
          <p:nvPr/>
        </p:nvSpPr>
        <p:spPr>
          <a:xfrm>
            <a:off x="6520408" y="4161780"/>
            <a:ext cx="1296144" cy="347340"/>
          </a:xfrm>
          <a:prstGeom prst="trapezoid">
            <a:avLst>
              <a:gd name="adj" fmla="val 63215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2" name="Rectangle 471"/>
          <p:cNvSpPr/>
          <p:nvPr/>
        </p:nvSpPr>
        <p:spPr>
          <a:xfrm>
            <a:off x="7248996" y="4233788"/>
            <a:ext cx="385440" cy="207516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 err="1" smtClean="0">
                <a:latin typeface="华文细黑" pitchFamily="2" charset="-122"/>
                <a:ea typeface="华文细黑" pitchFamily="2" charset="-122"/>
              </a:rPr>
              <a:t>VDC</a:t>
            </a:r>
          </a:p>
        </p:txBody>
      </p:sp>
      <p:sp>
        <p:nvSpPr>
          <p:cNvPr id="473" name="TextBox 472"/>
          <p:cNvSpPr txBox="1"/>
          <p:nvPr/>
        </p:nvSpPr>
        <p:spPr>
          <a:xfrm>
            <a:off x="6986364" y="411517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74" name="Rectangle 473"/>
          <p:cNvSpPr/>
          <p:nvPr/>
        </p:nvSpPr>
        <p:spPr>
          <a:xfrm>
            <a:off x="6482308" y="5398616"/>
            <a:ext cx="432048" cy="216024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 err="1" smtClean="0">
                <a:latin typeface="华文细黑" pitchFamily="2" charset="-122"/>
                <a:ea typeface="华文细黑" pitchFamily="2" charset="-122"/>
              </a:rPr>
              <a:t>VLAN</a:t>
            </a:r>
            <a:endParaRPr lang="en-US" altLang="zh-CN" sz="7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6986364" y="5398616"/>
            <a:ext cx="432048" cy="216024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 err="1" smtClean="0">
                <a:latin typeface="华文细黑" pitchFamily="2" charset="-122"/>
                <a:ea typeface="华文细黑" pitchFamily="2" charset="-122"/>
              </a:rPr>
              <a:t>VLAN</a:t>
            </a:r>
            <a:endParaRPr lang="en-US" altLang="zh-CN" sz="7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7850460" y="5398616"/>
            <a:ext cx="432048" cy="216024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 err="1" smtClean="0">
                <a:latin typeface="华文细黑" pitchFamily="2" charset="-122"/>
                <a:ea typeface="华文细黑" pitchFamily="2" charset="-122"/>
              </a:rPr>
              <a:t>VLAN</a:t>
            </a:r>
            <a:endParaRPr lang="en-US" altLang="zh-CN" sz="7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7435088" y="5229200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78" name="Rounded Rectangle 477"/>
          <p:cNvSpPr/>
          <p:nvPr/>
        </p:nvSpPr>
        <p:spPr>
          <a:xfrm>
            <a:off x="5855444" y="615260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479" name="Rounded Rectangle 478"/>
          <p:cNvSpPr/>
          <p:nvPr/>
        </p:nvSpPr>
        <p:spPr>
          <a:xfrm>
            <a:off x="6235721" y="615260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480" name="Rounded Rectangle 479"/>
          <p:cNvSpPr/>
          <p:nvPr/>
        </p:nvSpPr>
        <p:spPr>
          <a:xfrm>
            <a:off x="6621161" y="615260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481" name="Rounded Rectangle 480"/>
          <p:cNvSpPr/>
          <p:nvPr/>
        </p:nvSpPr>
        <p:spPr>
          <a:xfrm>
            <a:off x="7423575" y="615260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482" name="Rounded Rectangle 481"/>
          <p:cNvSpPr/>
          <p:nvPr/>
        </p:nvSpPr>
        <p:spPr>
          <a:xfrm>
            <a:off x="7804823" y="615260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483" name="Rounded Rectangle 482"/>
          <p:cNvSpPr/>
          <p:nvPr/>
        </p:nvSpPr>
        <p:spPr>
          <a:xfrm>
            <a:off x="8185100" y="615260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485" name="TextBox 484"/>
          <p:cNvSpPr txBox="1"/>
          <p:nvPr/>
        </p:nvSpPr>
        <p:spPr>
          <a:xfrm>
            <a:off x="7058372" y="6080596"/>
            <a:ext cx="343364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7" name="Rectangle 486"/>
          <p:cNvSpPr/>
          <p:nvPr/>
        </p:nvSpPr>
        <p:spPr>
          <a:xfrm>
            <a:off x="6681440" y="4233788"/>
            <a:ext cx="385440" cy="207516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 err="1" smtClean="0">
                <a:latin typeface="华文细黑" pitchFamily="2" charset="-122"/>
                <a:ea typeface="华文细黑" pitchFamily="2" charset="-122"/>
              </a:rPr>
              <a:t>VDC</a:t>
            </a:r>
          </a:p>
        </p:txBody>
      </p:sp>
      <p:sp>
        <p:nvSpPr>
          <p:cNvPr id="488" name="Rectangle 487"/>
          <p:cNvSpPr/>
          <p:nvPr/>
        </p:nvSpPr>
        <p:spPr>
          <a:xfrm>
            <a:off x="6770340" y="5030976"/>
            <a:ext cx="432048" cy="185524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latin typeface="华文细黑" pitchFamily="2" charset="-122"/>
                <a:ea typeface="华文细黑" pitchFamily="2" charset="-122"/>
              </a:rPr>
              <a:t>VFW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7562428" y="5043676"/>
            <a:ext cx="432048" cy="185524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latin typeface="华文细黑" pitchFamily="2" charset="-122"/>
                <a:ea typeface="华文细黑" pitchFamily="2" charset="-122"/>
              </a:rPr>
              <a:t>VFW</a:t>
            </a:r>
          </a:p>
        </p:txBody>
      </p:sp>
      <p:sp>
        <p:nvSpPr>
          <p:cNvPr id="490" name="Rectangle 489"/>
          <p:cNvSpPr/>
          <p:nvPr/>
        </p:nvSpPr>
        <p:spPr>
          <a:xfrm>
            <a:off x="6194276" y="5805264"/>
            <a:ext cx="432048" cy="220216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 err="1" smtClean="0">
                <a:latin typeface="华文细黑" pitchFamily="2" charset="-122"/>
                <a:ea typeface="华文细黑" pitchFamily="2" charset="-122"/>
              </a:rPr>
              <a:t>VN</a:t>
            </a:r>
            <a:r>
              <a:rPr lang="en-US" altLang="zh-CN" sz="700" dirty="0" smtClean="0">
                <a:latin typeface="华文细黑" pitchFamily="2" charset="-122"/>
                <a:ea typeface="华文细黑" pitchFamily="2" charset="-122"/>
              </a:rPr>
              <a:t>-Link</a:t>
            </a:r>
            <a:endParaRPr lang="en-US" altLang="zh-CN" sz="7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6698332" y="5805264"/>
            <a:ext cx="432048" cy="220216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 err="1" smtClean="0">
                <a:latin typeface="华文细黑" pitchFamily="2" charset="-122"/>
                <a:ea typeface="华文细黑" pitchFamily="2" charset="-122"/>
              </a:rPr>
              <a:t>VN</a:t>
            </a:r>
            <a:r>
              <a:rPr lang="en-US" altLang="zh-CN" sz="700" dirty="0" smtClean="0">
                <a:latin typeface="华文细黑" pitchFamily="2" charset="-122"/>
                <a:ea typeface="华文细黑" pitchFamily="2" charset="-122"/>
              </a:rPr>
              <a:t>-Link</a:t>
            </a:r>
            <a:endParaRPr lang="en-US" altLang="zh-CN" sz="7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92" name="Rectangle 491"/>
          <p:cNvSpPr/>
          <p:nvPr/>
        </p:nvSpPr>
        <p:spPr>
          <a:xfrm>
            <a:off x="7634436" y="5805264"/>
            <a:ext cx="432048" cy="220216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 err="1" smtClean="0">
                <a:latin typeface="华文细黑" pitchFamily="2" charset="-122"/>
                <a:ea typeface="华文细黑" pitchFamily="2" charset="-122"/>
              </a:rPr>
              <a:t>VN</a:t>
            </a:r>
            <a:r>
              <a:rPr lang="en-US" altLang="zh-CN" sz="700" dirty="0" smtClean="0">
                <a:latin typeface="华文细黑" pitchFamily="2" charset="-122"/>
                <a:ea typeface="华文细黑" pitchFamily="2" charset="-122"/>
              </a:rPr>
              <a:t>-Link</a:t>
            </a:r>
            <a:endParaRPr lang="en-US" altLang="zh-CN" sz="7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93" name="Rectangle 492"/>
          <p:cNvSpPr/>
          <p:nvPr/>
        </p:nvSpPr>
        <p:spPr>
          <a:xfrm>
            <a:off x="8138492" y="5805264"/>
            <a:ext cx="432048" cy="220216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 err="1" smtClean="0">
                <a:latin typeface="华文细黑" pitchFamily="2" charset="-122"/>
                <a:ea typeface="华文细黑" pitchFamily="2" charset="-122"/>
              </a:rPr>
              <a:t>VN</a:t>
            </a:r>
            <a:r>
              <a:rPr lang="en-US" altLang="zh-CN" sz="700" dirty="0" smtClean="0">
                <a:latin typeface="华文细黑" pitchFamily="2" charset="-122"/>
                <a:ea typeface="华文细黑" pitchFamily="2" charset="-122"/>
              </a:rPr>
              <a:t>-Link</a:t>
            </a:r>
            <a:endParaRPr lang="en-US" altLang="zh-CN" sz="7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7202388" y="5661248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96" name="Rounded Rectangle 495"/>
          <p:cNvSpPr/>
          <p:nvPr/>
        </p:nvSpPr>
        <p:spPr>
          <a:xfrm>
            <a:off x="8571511" y="6152604"/>
            <a:ext cx="320969" cy="234225"/>
          </a:xfrm>
          <a:prstGeom prst="round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 err="1" smtClean="0"/>
              <a:t>VM</a:t>
            </a:r>
            <a:endParaRPr lang="en-US" sz="600" dirty="0"/>
          </a:p>
        </p:txBody>
      </p:sp>
      <p:sp>
        <p:nvSpPr>
          <p:cNvPr id="497" name="Rectangle 496"/>
          <p:cNvSpPr/>
          <p:nvPr/>
        </p:nvSpPr>
        <p:spPr>
          <a:xfrm>
            <a:off x="6960964" y="3873748"/>
            <a:ext cx="385440" cy="207516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700" dirty="0" smtClean="0">
                <a:latin typeface="华文细黑" pitchFamily="2" charset="-122"/>
                <a:ea typeface="华文细黑" pitchFamily="2" charset="-122"/>
              </a:rPr>
              <a:t>DC</a:t>
            </a:r>
          </a:p>
        </p:txBody>
      </p:sp>
      <p:sp>
        <p:nvSpPr>
          <p:cNvPr id="501" name="TextBox 500"/>
          <p:cNvSpPr txBox="1"/>
          <p:nvPr/>
        </p:nvSpPr>
        <p:spPr>
          <a:xfrm>
            <a:off x="1763688" y="64533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逻辑</a:t>
            </a:r>
            <a:r>
              <a:rPr lang="zh-CN" altLang="en-US" dirty="0" smtClean="0">
                <a:solidFill>
                  <a:srgbClr val="C00000"/>
                </a:solidFill>
              </a:rPr>
              <a:t>层次化结构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04" name="Straight Connector 503"/>
          <p:cNvCxnSpPr/>
          <p:nvPr/>
        </p:nvCxnSpPr>
        <p:spPr>
          <a:xfrm>
            <a:off x="5575920" y="1065436"/>
            <a:ext cx="2520280" cy="0"/>
          </a:xfrm>
          <a:prstGeom prst="line">
            <a:avLst/>
          </a:prstGeom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>
            <a:off x="5508104" y="3429000"/>
            <a:ext cx="2520280" cy="0"/>
          </a:xfrm>
          <a:prstGeom prst="line">
            <a:avLst/>
          </a:prstGeom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1361356" y="6732860"/>
            <a:ext cx="2520280" cy="0"/>
          </a:xfrm>
          <a:prstGeom prst="line">
            <a:avLst/>
          </a:prstGeom>
          <a:ln w="31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/>
          <p:cNvCxnSpPr>
            <a:endCxn id="468" idx="0"/>
          </p:cNvCxnSpPr>
          <p:nvPr/>
        </p:nvCxnSpPr>
        <p:spPr>
          <a:xfrm flipH="1">
            <a:off x="5634681" y="3717032"/>
            <a:ext cx="1529607" cy="243557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/>
          <p:cNvCxnSpPr>
            <a:endCxn id="496" idx="0"/>
          </p:cNvCxnSpPr>
          <p:nvPr/>
        </p:nvCxnSpPr>
        <p:spPr>
          <a:xfrm>
            <a:off x="7164288" y="3717032"/>
            <a:ext cx="1567708" cy="243557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TextBox 525"/>
          <p:cNvSpPr txBox="1"/>
          <p:nvPr/>
        </p:nvSpPr>
        <p:spPr>
          <a:xfrm>
            <a:off x="6513988" y="1104999"/>
            <a:ext cx="1082348" cy="30777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资源大集中</a:t>
            </a:r>
            <a:endParaRPr lang="en-US" sz="14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13753</TotalTime>
  <Words>3927</Words>
  <Application>Microsoft Office PowerPoint</Application>
  <PresentationFormat>On-screen Show (4:3)</PresentationFormat>
  <Paragraphs>1015</Paragraphs>
  <Slides>26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Clip</vt:lpstr>
      <vt:lpstr>云数据中心安全</vt:lpstr>
      <vt:lpstr>内容</vt:lpstr>
      <vt:lpstr>云数据中心安全战略</vt:lpstr>
      <vt:lpstr>Slide 4</vt:lpstr>
      <vt:lpstr>Slide 5</vt:lpstr>
      <vt:lpstr>安全架构要求</vt:lpstr>
      <vt:lpstr>云中心安全架构 </vt:lpstr>
      <vt:lpstr>Slide 8</vt:lpstr>
      <vt:lpstr>云中心访问控制及网络隔离</vt:lpstr>
      <vt:lpstr>云中心隔离模型</vt:lpstr>
      <vt:lpstr>云中心业务保护模式</vt:lpstr>
      <vt:lpstr>混合云安全架构模型-二层安全结构</vt:lpstr>
      <vt:lpstr>云中心隔离模型-防火墙</vt:lpstr>
      <vt:lpstr>云中心防火墙的特点 – 多虚一技术</vt:lpstr>
      <vt:lpstr>云中心防火墙的特点 –一虚多技术</vt:lpstr>
      <vt:lpstr>Slide 16</vt:lpstr>
      <vt:lpstr>云中心VPN特点 –多虚一技术</vt:lpstr>
      <vt:lpstr>云中心VPN特点 -一虚多技术</vt:lpstr>
      <vt:lpstr>云中心安全虚拟服务点 </vt:lpstr>
      <vt:lpstr>Slide 20</vt:lpstr>
      <vt:lpstr>虚拟化和云需求推动数据中新需求</vt:lpstr>
      <vt:lpstr>Nexus 1000 V 软件交换机  VSM + VEMs = Nexus 1000 Virtual Chassis</vt:lpstr>
      <vt:lpstr>虚拟安全网关(VSG) 基于内容, 虚拟感知, 多容器，工作分离</vt:lpstr>
      <vt:lpstr> 虚拟服务点方式的Cloud安全</vt:lpstr>
      <vt:lpstr>Slide 25</vt:lpstr>
      <vt:lpstr>Slide 26</vt:lpstr>
    </vt:vector>
  </TitlesOfParts>
  <Company>Cisco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yongwli</dc:creator>
  <cp:lastModifiedBy>yongwli</cp:lastModifiedBy>
  <cp:revision>349</cp:revision>
  <dcterms:created xsi:type="dcterms:W3CDTF">2012-06-11T08:55:08Z</dcterms:created>
  <dcterms:modified xsi:type="dcterms:W3CDTF">2012-07-04T05:28:26Z</dcterms:modified>
</cp:coreProperties>
</file>