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6" r:id="rId2"/>
    <p:sldId id="490" r:id="rId3"/>
    <p:sldId id="517" r:id="rId4"/>
    <p:sldId id="493" r:id="rId5"/>
    <p:sldId id="494" r:id="rId6"/>
    <p:sldId id="498" r:id="rId7"/>
    <p:sldId id="530" r:id="rId8"/>
    <p:sldId id="518" r:id="rId9"/>
    <p:sldId id="501" r:id="rId10"/>
    <p:sldId id="524" r:id="rId11"/>
    <p:sldId id="525" r:id="rId12"/>
    <p:sldId id="526" r:id="rId13"/>
    <p:sldId id="528" r:id="rId14"/>
    <p:sldId id="529" r:id="rId15"/>
    <p:sldId id="527" r:id="rId16"/>
    <p:sldId id="519" r:id="rId17"/>
    <p:sldId id="521" r:id="rId18"/>
    <p:sldId id="503" r:id="rId19"/>
    <p:sldId id="504" r:id="rId20"/>
    <p:sldId id="522" r:id="rId21"/>
    <p:sldId id="523" r:id="rId22"/>
    <p:sldId id="510" r:id="rId23"/>
    <p:sldId id="512" r:id="rId24"/>
    <p:sldId id="513" r:id="rId25"/>
    <p:sldId id="25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A7D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718" autoAdjust="0"/>
  </p:normalViewPr>
  <p:slideViewPr>
    <p:cSldViewPr>
      <p:cViewPr varScale="1">
        <p:scale>
          <a:sx n="68" d="100"/>
          <a:sy n="68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2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7788AE4-0DE4-4C1A-99D8-EF1C8F0E2E52}" type="datetimeFigureOut">
              <a:rPr lang="zh-CN" altLang="en-US"/>
              <a:pPr>
                <a:defRPr/>
              </a:pPr>
              <a:t>2012-6-15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A72DD6-1E70-4D4C-8A23-EE701E68E7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01AD90-A593-4B7B-8FFD-DE5D44F4C8C4}" type="datetimeFigureOut">
              <a:rPr lang="zh-CN" altLang="en-US"/>
              <a:pPr>
                <a:defRPr/>
              </a:pPr>
              <a:t>2012-6-15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16EDE1C-E0CF-476B-A23F-65BD0D1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0452F2-D32A-46B7-B393-419FE454280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449E8-3DD5-415C-83AE-9704A7D7D93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684212" y="1844675"/>
            <a:ext cx="7344171" cy="8309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/>
          </p:nvPr>
        </p:nvSpPr>
        <p:spPr>
          <a:xfrm>
            <a:off x="6841832" y="3774790"/>
            <a:ext cx="2016448" cy="12972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428625" y="357188"/>
            <a:ext cx="3857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69081" y="1268983"/>
            <a:ext cx="8207375" cy="525636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971600" y="2636912"/>
            <a:ext cx="7272807" cy="8309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467544" y="1196752"/>
            <a:ext cx="8208912" cy="525658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428596" y="357188"/>
            <a:ext cx="5072098" cy="571482"/>
          </a:xfrm>
          <a:prstGeom prst="rect">
            <a:avLst/>
          </a:prstGeom>
        </p:spPr>
        <p:txBody>
          <a:bodyPr/>
          <a:lstStyle>
            <a:lvl1pPr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3454400" y="2703513"/>
            <a:ext cx="226218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501"/>
            <a:ext cx="8229600" cy="76581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1012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500063" cy="501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F8298-6A4E-4CD1-BA52-513EA1002C83}" type="datetime1">
              <a:rPr lang="zh-CN" altLang="en-US"/>
              <a:pPr>
                <a:defRPr/>
              </a:pPr>
              <a:t>2012-6-15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3462338" y="6430963"/>
            <a:ext cx="2895600" cy="363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30963"/>
            <a:ext cx="2133600" cy="363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0099-7262-46FB-B8A2-07F35DB18A8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55" r:id="rId4"/>
    <p:sldLayoutId id="2147483661" r:id="rId5"/>
    <p:sldLayoutId id="2147483662" r:id="rId6"/>
    <p:sldLayoutId id="2147483656" r:id="rId7"/>
    <p:sldLayoutId id="2147483657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85720" y="1987551"/>
            <a:ext cx="8604448" cy="2513019"/>
          </a:xfrm>
        </p:spPr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sz="4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信息等级保护体系在云安全中的应用</a:t>
            </a:r>
            <a:endParaRPr lang="en-US" altLang="zh-CN" sz="4000" dirty="0" smtClean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266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6516216" y="4918094"/>
            <a:ext cx="2301875" cy="12969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研发中心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eaLnBrk="1" hangingPunct="1"/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2012.7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336" y="214313"/>
            <a:ext cx="8066088" cy="723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常见的二级系统举例</a:t>
            </a:r>
          </a:p>
        </p:txBody>
      </p:sp>
      <p:sp>
        <p:nvSpPr>
          <p:cNvPr id="28675" name="Freeform 15"/>
          <p:cNvSpPr>
            <a:spLocks/>
          </p:cNvSpPr>
          <p:nvPr/>
        </p:nvSpPr>
        <p:spPr bwMode="auto">
          <a:xfrm>
            <a:off x="762000" y="1447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8676" name="Text Box 16"/>
          <p:cNvSpPr txBox="1">
            <a:spLocks noChangeArrowheads="1"/>
          </p:cNvSpPr>
          <p:nvPr/>
        </p:nvSpPr>
        <p:spPr bwMode="auto">
          <a:xfrm>
            <a:off x="838200" y="1544638"/>
            <a:ext cx="5791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地市政府办公自动化系统（内部使用的）</a:t>
            </a:r>
          </a:p>
        </p:txBody>
      </p:sp>
      <p:sp>
        <p:nvSpPr>
          <p:cNvPr id="28677" name="Text Box 18"/>
          <p:cNvSpPr txBox="1">
            <a:spLocks noChangeArrowheads="1"/>
          </p:cNvSpPr>
          <p:nvPr/>
        </p:nvSpPr>
        <p:spPr bwMode="auto">
          <a:xfrm>
            <a:off x="1295400" y="2306638"/>
            <a:ext cx="571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地市政府政务公开网站（外部信息发布）</a:t>
            </a:r>
          </a:p>
        </p:txBody>
      </p:sp>
      <p:sp>
        <p:nvSpPr>
          <p:cNvPr id="28678" name="Freeform 19"/>
          <p:cNvSpPr>
            <a:spLocks/>
          </p:cNvSpPr>
          <p:nvPr/>
        </p:nvSpPr>
        <p:spPr bwMode="auto">
          <a:xfrm>
            <a:off x="1066800" y="2209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8679" name="Text Box 20"/>
          <p:cNvSpPr txBox="1">
            <a:spLocks noChangeArrowheads="1"/>
          </p:cNvSpPr>
          <p:nvPr/>
        </p:nvSpPr>
        <p:spPr bwMode="auto">
          <a:xfrm>
            <a:off x="1600200" y="3089275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地市政府间协同办公系统</a:t>
            </a:r>
          </a:p>
        </p:txBody>
      </p:sp>
      <p:sp>
        <p:nvSpPr>
          <p:cNvPr id="28680" name="Freeform 21"/>
          <p:cNvSpPr>
            <a:spLocks/>
          </p:cNvSpPr>
          <p:nvPr/>
        </p:nvSpPr>
        <p:spPr bwMode="auto">
          <a:xfrm>
            <a:off x="1371600" y="2992438"/>
            <a:ext cx="6019800" cy="477837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7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8681" name="Text Box 22"/>
          <p:cNvSpPr txBox="1">
            <a:spLocks noChangeArrowheads="1"/>
          </p:cNvSpPr>
          <p:nvPr/>
        </p:nvSpPr>
        <p:spPr bwMode="auto">
          <a:xfrm>
            <a:off x="1905000" y="3830638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企业电子商务网站</a:t>
            </a:r>
          </a:p>
        </p:txBody>
      </p:sp>
      <p:sp>
        <p:nvSpPr>
          <p:cNvPr id="28682" name="Freeform 23"/>
          <p:cNvSpPr>
            <a:spLocks/>
          </p:cNvSpPr>
          <p:nvPr/>
        </p:nvSpPr>
        <p:spPr bwMode="auto">
          <a:xfrm>
            <a:off x="1676400" y="3733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8683" name="Text Box 24"/>
          <p:cNvSpPr txBox="1">
            <a:spLocks noChangeArrowheads="1"/>
          </p:cNvSpPr>
          <p:nvPr/>
        </p:nvSpPr>
        <p:spPr bwMode="auto">
          <a:xfrm>
            <a:off x="2209800" y="4592638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银行网站</a:t>
            </a:r>
          </a:p>
        </p:txBody>
      </p:sp>
      <p:sp>
        <p:nvSpPr>
          <p:cNvPr id="28684" name="Freeform 25"/>
          <p:cNvSpPr>
            <a:spLocks/>
          </p:cNvSpPr>
          <p:nvPr/>
        </p:nvSpPr>
        <p:spPr bwMode="auto">
          <a:xfrm>
            <a:off x="1981200" y="4495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8685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943600"/>
            <a:ext cx="80772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特点：与核心业务无关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336" y="214313"/>
            <a:ext cx="8066088" cy="6524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常见的三级系统举例</a:t>
            </a:r>
          </a:p>
        </p:txBody>
      </p:sp>
      <p:sp>
        <p:nvSpPr>
          <p:cNvPr id="29699" name="Freeform 3"/>
          <p:cNvSpPr>
            <a:spLocks/>
          </p:cNvSpPr>
          <p:nvPr/>
        </p:nvSpPr>
        <p:spPr bwMode="auto">
          <a:xfrm>
            <a:off x="762000" y="1447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38200" y="1544638"/>
            <a:ext cx="5791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省政府办公自动化系统（内部使用的）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295400" y="2306638"/>
            <a:ext cx="571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省政府政务公开系统（交互式）</a:t>
            </a:r>
          </a:p>
        </p:txBody>
      </p:sp>
      <p:sp>
        <p:nvSpPr>
          <p:cNvPr id="29702" name="Freeform 6"/>
          <p:cNvSpPr>
            <a:spLocks/>
          </p:cNvSpPr>
          <p:nvPr/>
        </p:nvSpPr>
        <p:spPr bwMode="auto">
          <a:xfrm>
            <a:off x="1066800" y="2209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600200" y="3089275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省政府公文交换系统</a:t>
            </a:r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1371600" y="2992438"/>
            <a:ext cx="6019800" cy="477837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7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905000" y="3830638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企业</a:t>
            </a:r>
            <a:r>
              <a:rPr lang="en-US" altLang="zh-CN" sz="2400" b="1"/>
              <a:t>ERP</a:t>
            </a:r>
            <a:r>
              <a:rPr lang="zh-CN" altLang="en-US" sz="2400" b="1"/>
              <a:t>系统</a:t>
            </a:r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1676400" y="3733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209800" y="4592638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银行生产网</a:t>
            </a:r>
          </a:p>
        </p:txBody>
      </p:sp>
      <p:sp>
        <p:nvSpPr>
          <p:cNvPr id="29708" name="Freeform 12"/>
          <p:cNvSpPr>
            <a:spLocks/>
          </p:cNvSpPr>
          <p:nvPr/>
        </p:nvSpPr>
        <p:spPr bwMode="auto">
          <a:xfrm>
            <a:off x="1981200" y="4495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943600"/>
            <a:ext cx="80772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特点：与业务密切相关的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336" y="285750"/>
            <a:ext cx="8066088" cy="581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常见的四级系统举例</a:t>
            </a:r>
          </a:p>
        </p:txBody>
      </p:sp>
      <p:sp>
        <p:nvSpPr>
          <p:cNvPr id="30723" name="Freeform 3"/>
          <p:cNvSpPr>
            <a:spLocks/>
          </p:cNvSpPr>
          <p:nvPr/>
        </p:nvSpPr>
        <p:spPr bwMode="auto">
          <a:xfrm>
            <a:off x="762000" y="1447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38200" y="1544638"/>
            <a:ext cx="5791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国家电力调度系统（</a:t>
            </a:r>
            <a:r>
              <a:rPr lang="en-US" altLang="zh-CN" sz="2400" b="1"/>
              <a:t>EMS)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95400" y="2306638"/>
            <a:ext cx="571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中国人民银行官方网站</a:t>
            </a:r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1066800" y="2209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600200" y="3089275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财政部财政支付系统</a:t>
            </a: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1371600" y="2992438"/>
            <a:ext cx="6019800" cy="477837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7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905000" y="3830638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交通部应急指挥调度系统</a:t>
            </a:r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1676400" y="3733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209800" y="4592638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银行生产系统</a:t>
            </a:r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1981200" y="4495800"/>
            <a:ext cx="6019800" cy="477838"/>
          </a:xfrm>
          <a:custGeom>
            <a:avLst/>
            <a:gdLst>
              <a:gd name="T0" fmla="*/ 0 w 1720"/>
              <a:gd name="T1" fmla="*/ 0 h 1961"/>
              <a:gd name="T2" fmla="*/ 6019800 w 1720"/>
              <a:gd name="T3" fmla="*/ 0 h 1961"/>
              <a:gd name="T4" fmla="*/ 6019800 w 1720"/>
              <a:gd name="T5" fmla="*/ 477838 h 1961"/>
              <a:gd name="T6" fmla="*/ 0 60000 65536"/>
              <a:gd name="T7" fmla="*/ 0 60000 65536"/>
              <a:gd name="T8" fmla="*/ 0 60000 65536"/>
              <a:gd name="T9" fmla="*/ 0 w 1720"/>
              <a:gd name="T10" fmla="*/ 0 h 1961"/>
              <a:gd name="T11" fmla="*/ 1720 w 1720"/>
              <a:gd name="T12" fmla="*/ 1961 h 1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943600"/>
            <a:ext cx="80772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/>
              <a:t>特点：重要部门与核心业务密切相关的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336" y="285750"/>
            <a:ext cx="8066088" cy="581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云计算中心的虚拟化安全</a:t>
            </a:r>
          </a:p>
        </p:txBody>
      </p:sp>
      <p:sp>
        <p:nvSpPr>
          <p:cNvPr id="32" name="Rectangle 13"/>
          <p:cNvSpPr txBox="1">
            <a:spLocks noChangeArrowheads="1"/>
          </p:cNvSpPr>
          <p:nvPr/>
        </p:nvSpPr>
        <p:spPr bwMode="auto">
          <a:xfrm>
            <a:off x="381000" y="1643050"/>
            <a:ext cx="8077200" cy="4681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虚拟化技术的大量使用，使得云计算中心的各种资源组成了一个大的虚拟化世界，在这个世界里迫切需要建立安全秩序。</a:t>
            </a:r>
            <a:endParaRPr lang="en-US" altLang="zh-CN" sz="2400" dirty="0" smtClean="0">
              <a:latin typeface="+mn-lt"/>
              <a:ea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分租户的新运营模式要求在虚拟化网络里实现安全隔离。通过</a:t>
            </a:r>
            <a:r>
              <a:rPr lang="en-US" altLang="zh-CN" sz="2400" dirty="0" err="1" smtClean="0">
                <a:latin typeface="+mn-lt"/>
                <a:ea typeface="+mn-ea"/>
              </a:rPr>
              <a:t>vSwitch</a:t>
            </a:r>
            <a:r>
              <a:rPr lang="zh-CN" altLang="en-US" sz="2400" dirty="0" smtClean="0">
                <a:latin typeface="+mn-lt"/>
                <a:ea typeface="+mn-ea"/>
              </a:rPr>
              <a:t>等虚拟网络技术可以实现与物理环境相当的网络层安全隔离防护。</a:t>
            </a:r>
            <a:endParaRPr lang="en-US" altLang="zh-CN" sz="2400" dirty="0" smtClean="0">
              <a:latin typeface="+mn-lt"/>
              <a:ea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传统安全产品虚拟化入云可以为虚拟化环境引入成熟的安全技术，从而实现四到七层的应用安全。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336" y="285750"/>
            <a:ext cx="8066088" cy="581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虚拟网络隔离技术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3571876"/>
            <a:ext cx="2114536" cy="2143126"/>
          </a:xfrm>
        </p:spPr>
        <p:txBody>
          <a:bodyPr/>
          <a:lstStyle/>
          <a:p>
            <a:r>
              <a:rPr lang="zh-CN" altLang="zh-CN" sz="2400" dirty="0" smtClean="0"/>
              <a:t>网络隔离</a:t>
            </a:r>
            <a:endParaRPr lang="en-US" altLang="zh-CN" sz="2400" dirty="0" smtClean="0"/>
          </a:p>
          <a:p>
            <a:r>
              <a:rPr lang="en-US" altLang="zh-CN" sz="2400" dirty="0" err="1" smtClean="0"/>
              <a:t>QoS</a:t>
            </a:r>
            <a:r>
              <a:rPr lang="zh-CN" altLang="zh-CN" sz="2400" dirty="0" smtClean="0"/>
              <a:t>配置</a:t>
            </a:r>
            <a:endParaRPr lang="en-US" altLang="zh-CN" sz="2400" dirty="0" smtClean="0"/>
          </a:p>
          <a:p>
            <a:r>
              <a:rPr lang="zh-CN" altLang="en-US" sz="2400" dirty="0" smtClean="0"/>
              <a:t>流量监控</a:t>
            </a:r>
            <a:endParaRPr lang="en-US" altLang="zh-CN" sz="2400" dirty="0" smtClean="0"/>
          </a:p>
          <a:p>
            <a:r>
              <a:rPr lang="zh-CN" altLang="en-US" sz="2400" dirty="0" smtClean="0"/>
              <a:t>数据包分析</a:t>
            </a:r>
            <a:endParaRPr lang="zh-CN" altLang="en-US" sz="2400" dirty="0"/>
          </a:p>
        </p:txBody>
      </p:sp>
      <p:pic>
        <p:nvPicPr>
          <p:cNvPr id="1026" name="Picture 2" descr="2135128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81" y="1504958"/>
            <a:ext cx="6000761" cy="415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336" y="285750"/>
            <a:ext cx="8066088" cy="581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安全设备虚拟化入云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5500716"/>
            <a:ext cx="8115328" cy="107155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各类安全设备虚拟化入云，可实现与虚拟机绑定的安全防护</a:t>
            </a:r>
            <a:endParaRPr lang="zh-CN" altLang="en-US" sz="2400" dirty="0"/>
          </a:p>
        </p:txBody>
      </p:sp>
      <p:grpSp>
        <p:nvGrpSpPr>
          <p:cNvPr id="15" name="组合 9"/>
          <p:cNvGrpSpPr/>
          <p:nvPr/>
        </p:nvGrpSpPr>
        <p:grpSpPr>
          <a:xfrm>
            <a:off x="3214678" y="1357298"/>
            <a:ext cx="2714644" cy="2286016"/>
            <a:chOff x="3357554" y="1023426"/>
            <a:chExt cx="2000264" cy="2286016"/>
          </a:xfrm>
        </p:grpSpPr>
        <p:pic>
          <p:nvPicPr>
            <p:cNvPr id="16" name="Picture 35" descr="VirtualServer_emptyPla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7554" y="1357298"/>
              <a:ext cx="2000264" cy="1952144"/>
            </a:xfrm>
            <a:prstGeom prst="rect">
              <a:avLst/>
            </a:prstGeom>
            <a:noFill/>
          </p:spPr>
        </p:pic>
        <p:pic>
          <p:nvPicPr>
            <p:cNvPr id="17" name="Picture 37" descr="smallv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4220" y="1023426"/>
              <a:ext cx="437120" cy="569375"/>
            </a:xfrm>
            <a:prstGeom prst="rect">
              <a:avLst/>
            </a:prstGeom>
            <a:noFill/>
          </p:spPr>
        </p:pic>
        <p:pic>
          <p:nvPicPr>
            <p:cNvPr id="18" name="Picture 37" descr="smallv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09426" y="1154105"/>
              <a:ext cx="437120" cy="569375"/>
            </a:xfrm>
            <a:prstGeom prst="rect">
              <a:avLst/>
            </a:prstGeom>
            <a:noFill/>
          </p:spPr>
        </p:pic>
        <p:pic>
          <p:nvPicPr>
            <p:cNvPr id="19" name="Picture 38" descr="smallv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87244" y="1280710"/>
              <a:ext cx="437120" cy="569375"/>
            </a:xfrm>
            <a:prstGeom prst="rect">
              <a:avLst/>
            </a:prstGeom>
            <a:noFill/>
          </p:spPr>
        </p:pic>
        <p:pic>
          <p:nvPicPr>
            <p:cNvPr id="20" name="Picture 39" descr="smallv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5062" y="1376444"/>
              <a:ext cx="437120" cy="569375"/>
            </a:xfrm>
            <a:prstGeom prst="rect">
              <a:avLst/>
            </a:prstGeom>
            <a:noFill/>
          </p:spPr>
        </p:pic>
      </p:grpSp>
      <p:grpSp>
        <p:nvGrpSpPr>
          <p:cNvPr id="21" name="组合 40"/>
          <p:cNvGrpSpPr/>
          <p:nvPr/>
        </p:nvGrpSpPr>
        <p:grpSpPr>
          <a:xfrm>
            <a:off x="4714876" y="1643050"/>
            <a:ext cx="2143140" cy="1928826"/>
            <a:chOff x="2714612" y="3857629"/>
            <a:chExt cx="2143140" cy="1928826"/>
          </a:xfrm>
        </p:grpSpPr>
        <p:cxnSp>
          <p:nvCxnSpPr>
            <p:cNvPr id="22" name="直接连接符 21"/>
            <p:cNvCxnSpPr>
              <a:stCxn id="34" idx="3"/>
              <a:endCxn id="28" idx="1"/>
            </p:cNvCxnSpPr>
            <p:nvPr/>
          </p:nvCxnSpPr>
          <p:spPr>
            <a:xfrm flipV="1">
              <a:off x="2714612" y="4230773"/>
              <a:ext cx="1285884" cy="535707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4" idx="3"/>
              <a:endCxn id="29" idx="1"/>
            </p:cNvCxnSpPr>
            <p:nvPr/>
          </p:nvCxnSpPr>
          <p:spPr>
            <a:xfrm flipV="1">
              <a:off x="2714612" y="4627492"/>
              <a:ext cx="1285884" cy="138988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34" idx="3"/>
              <a:endCxn id="31" idx="1"/>
            </p:cNvCxnSpPr>
            <p:nvPr/>
          </p:nvCxnSpPr>
          <p:spPr>
            <a:xfrm>
              <a:off x="2714612" y="4766480"/>
              <a:ext cx="1268234" cy="236664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34" idx="3"/>
              <a:endCxn id="30" idx="1"/>
            </p:cNvCxnSpPr>
            <p:nvPr/>
          </p:nvCxnSpPr>
          <p:spPr>
            <a:xfrm>
              <a:off x="2714612" y="4766480"/>
              <a:ext cx="1285884" cy="64683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62"/>
            <p:cNvGrpSpPr/>
            <p:nvPr/>
          </p:nvGrpSpPr>
          <p:grpSpPr>
            <a:xfrm>
              <a:off x="3857620" y="3857629"/>
              <a:ext cx="1000132" cy="1928826"/>
              <a:chOff x="3857620" y="3857629"/>
              <a:chExt cx="1000132" cy="1928826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3857620" y="3857629"/>
                <a:ext cx="1000132" cy="1928826"/>
              </a:xfrm>
              <a:prstGeom prst="roundRect">
                <a:avLst>
                  <a:gd name="adj" fmla="val 12633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28" name="Picture 60" descr="防火墙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00496" y="4071942"/>
                <a:ext cx="714380" cy="317661"/>
              </a:xfrm>
              <a:prstGeom prst="rect">
                <a:avLst/>
              </a:prstGeom>
              <a:noFill/>
            </p:spPr>
          </p:pic>
          <p:pic>
            <p:nvPicPr>
              <p:cNvPr id="29" name="Picture 60" descr="防火墙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00496" y="4468661"/>
                <a:ext cx="714380" cy="317661"/>
              </a:xfrm>
              <a:prstGeom prst="rect">
                <a:avLst/>
              </a:prstGeom>
              <a:noFill/>
            </p:spPr>
          </p:pic>
          <p:pic>
            <p:nvPicPr>
              <p:cNvPr id="30" name="Picture 60" descr="防火墙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00496" y="5254479"/>
                <a:ext cx="714380" cy="317661"/>
              </a:xfrm>
              <a:prstGeom prst="rect">
                <a:avLst/>
              </a:prstGeom>
              <a:noFill/>
            </p:spPr>
          </p:pic>
          <p:pic>
            <p:nvPicPr>
              <p:cNvPr id="31" name="Picture 60" descr="防火墙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82846" y="4844313"/>
                <a:ext cx="714380" cy="31766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3" name="组合 39"/>
          <p:cNvGrpSpPr/>
          <p:nvPr/>
        </p:nvGrpSpPr>
        <p:grpSpPr>
          <a:xfrm>
            <a:off x="3571868" y="1977716"/>
            <a:ext cx="3429024" cy="3253600"/>
            <a:chOff x="1357290" y="1961350"/>
            <a:chExt cx="3429024" cy="3253600"/>
          </a:xfrm>
        </p:grpSpPr>
        <p:pic>
          <p:nvPicPr>
            <p:cNvPr id="34" name="Picture 34" descr="中继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7290" y="4318010"/>
              <a:ext cx="1357322" cy="89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直接箭头连接符 34"/>
            <p:cNvCxnSpPr/>
            <p:nvPr/>
          </p:nvCxnSpPr>
          <p:spPr>
            <a:xfrm rot="5400000">
              <a:off x="250001" y="3139283"/>
              <a:ext cx="2357454" cy="158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12"/>
            <p:cNvCxnSpPr/>
            <p:nvPr/>
          </p:nvCxnSpPr>
          <p:spPr>
            <a:xfrm rot="16200000" flipH="1">
              <a:off x="693341" y="3205251"/>
              <a:ext cx="2265842" cy="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16200000" flipH="1">
              <a:off x="1178837" y="3273890"/>
              <a:ext cx="2126893" cy="1685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1627917" y="3333003"/>
              <a:ext cx="2033878" cy="336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00430" y="3555510"/>
              <a:ext cx="128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虚拟安全设备</a:t>
              </a:r>
              <a:endPara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8175" y="2569170"/>
            <a:ext cx="5311775" cy="690563"/>
            <a:chOff x="0" y="0"/>
            <a:chExt cx="8365" cy="1085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0" y="0"/>
              <a:ext cx="8365" cy="1085"/>
              <a:chOff x="0" y="0"/>
              <a:chExt cx="4058" cy="480"/>
            </a:xfrm>
          </p:grpSpPr>
          <p:sp>
            <p:nvSpPr>
              <p:cNvPr id="72" name="AutoShap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4" name="AutoShape 32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AutoShap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753" y="170"/>
              <a:ext cx="7080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微软雅黑"/>
                  <a:ea typeface="微软雅黑"/>
                  <a:cs typeface="微软雅黑"/>
                </a:rPr>
                <a:t>等保要求下的云安全</a:t>
              </a:r>
              <a:endParaRPr lang="en-US" altLang="zh-CN" sz="2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1" name="Text Box 35"/>
            <p:cNvSpPr txBox="1">
              <a:spLocks noChangeArrowheads="1"/>
            </p:cNvSpPr>
            <p:nvPr/>
          </p:nvSpPr>
          <p:spPr bwMode="auto">
            <a:xfrm>
              <a:off x="218" y="138"/>
              <a:ext cx="6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cs typeface="Arial" charset="0"/>
                </a:rPr>
                <a:t>2</a:t>
              </a:r>
            </a:p>
          </p:txBody>
        </p:sp>
      </p:grpSp>
      <p:pic>
        <p:nvPicPr>
          <p:cNvPr id="12296" name="Picture 18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12913" y="1700808"/>
            <a:ext cx="79216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908175" y="1705570"/>
            <a:ext cx="5311775" cy="690563"/>
            <a:chOff x="0" y="0"/>
            <a:chExt cx="8365" cy="1085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0" y="0"/>
              <a:ext cx="8365" cy="1085"/>
              <a:chOff x="0" y="0"/>
              <a:chExt cx="4058" cy="480"/>
            </a:xfrm>
          </p:grpSpPr>
          <p:sp>
            <p:nvSpPr>
              <p:cNvPr id="24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26" name="AutoShape 24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AutoShap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2312" name="Text Box 26"/>
            <p:cNvSpPr txBox="1">
              <a:spLocks noChangeArrowheads="1"/>
            </p:cNvSpPr>
            <p:nvPr/>
          </p:nvSpPr>
          <p:spPr bwMode="auto">
            <a:xfrm>
              <a:off x="735" y="180"/>
              <a:ext cx="7542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微软雅黑"/>
                  <a:ea typeface="微软雅黑"/>
                  <a:cs typeface="微软雅黑"/>
                </a:rPr>
                <a:t>等级保护标准体系</a:t>
              </a:r>
              <a:endParaRPr lang="en-US" altLang="zh-CN" sz="2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313" name="Text Box 27"/>
            <p:cNvSpPr txBox="1">
              <a:spLocks noChangeArrowheads="1"/>
            </p:cNvSpPr>
            <p:nvPr/>
          </p:nvSpPr>
          <p:spPr bwMode="auto">
            <a:xfrm>
              <a:off x="198" y="145"/>
              <a:ext cx="6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pic>
        <p:nvPicPr>
          <p:cNvPr id="12301" name="Picture 47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14500" y="171192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908175" y="3447554"/>
            <a:ext cx="5311775" cy="688975"/>
            <a:chOff x="0" y="0"/>
            <a:chExt cx="4058" cy="480"/>
          </a:xfrm>
        </p:grpSpPr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36" name="AutoShape 11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2386013" y="3539629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CloudFirm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云安全管理体系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9" name="Picture 15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08150" y="3411041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054225" y="354756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pic>
        <p:nvPicPr>
          <p:cNvPr id="58" name="Picture 10" descr="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3495679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6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24025" y="2564904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48" y="332656"/>
            <a:ext cx="8229600" cy="765810"/>
          </a:xfrm>
        </p:spPr>
        <p:txBody>
          <a:bodyPr/>
          <a:lstStyle/>
          <a:p>
            <a:pPr algn="l"/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CloudFirm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的内涵</a:t>
            </a:r>
          </a:p>
        </p:txBody>
      </p:sp>
      <p:pic>
        <p:nvPicPr>
          <p:cNvPr id="7" name="Picture 3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495800"/>
            <a:ext cx="162083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6172200"/>
            <a:ext cx="2038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3850" y="3867150"/>
            <a:ext cx="1276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704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 rot="13770025">
            <a:off x="4997450" y="3798888"/>
            <a:ext cx="1103313" cy="21748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51373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 rot="20856083">
            <a:off x="2743200" y="3276600"/>
            <a:ext cx="1146175" cy="198438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48627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rot="18394651">
            <a:off x="5066507" y="2172493"/>
            <a:ext cx="685800" cy="15081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30196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0" y="2057400"/>
            <a:ext cx="1836738" cy="1828800"/>
            <a:chOff x="0" y="0"/>
            <a:chExt cx="1157" cy="1152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0" y="0"/>
              <a:ext cx="1152" cy="1152"/>
              <a:chOff x="0" y="0"/>
              <a:chExt cx="1680" cy="1680"/>
            </a:xfrm>
          </p:grpSpPr>
          <p:sp>
            <p:nvSpPr>
              <p:cNvPr id="17" name="Oval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未知"/>
              <p:cNvSpPr>
                <a:spLocks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2" y="501"/>
              <a:ext cx="10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CloudFirm</a:t>
              </a:r>
              <a:endPara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0" y="1143000"/>
            <a:ext cx="990600" cy="990600"/>
            <a:chOff x="0" y="0"/>
            <a:chExt cx="624" cy="624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0" y="0"/>
              <a:ext cx="624" cy="624"/>
              <a:chOff x="0" y="0"/>
              <a:chExt cx="1680" cy="1680"/>
            </a:xfrm>
          </p:grpSpPr>
          <p:sp>
            <p:nvSpPr>
              <p:cNvPr id="22" name="Oval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0" y="240"/>
              <a:ext cx="5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安全产品</a:t>
              </a:r>
              <a:endPara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295400" y="2438400"/>
            <a:ext cx="1981200" cy="2057400"/>
            <a:chOff x="0" y="0"/>
            <a:chExt cx="1248" cy="1296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0" y="0"/>
              <a:ext cx="1248" cy="1296"/>
              <a:chOff x="0" y="0"/>
              <a:chExt cx="1680" cy="1680"/>
            </a:xfrm>
          </p:grpSpPr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未知"/>
              <p:cNvSpPr>
                <a:spLocks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30" y="576"/>
              <a:ext cx="10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安全技术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5334000" y="3962400"/>
            <a:ext cx="2286000" cy="2286000"/>
            <a:chOff x="0" y="0"/>
            <a:chExt cx="1440" cy="1440"/>
          </a:xfrm>
        </p:grpSpPr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0" y="0"/>
              <a:ext cx="1440" cy="1440"/>
              <a:chOff x="0" y="0"/>
              <a:chExt cx="1680" cy="1680"/>
            </a:xfrm>
          </p:grpSpPr>
          <p:sp>
            <p:nvSpPr>
              <p:cNvPr id="32" name="Oval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未知"/>
              <p:cNvSpPr>
                <a:spLocks/>
              </p:cNvSpPr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71" y="624"/>
              <a:ext cx="10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安全管理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51520" y="4437113"/>
            <a:ext cx="8424935" cy="1800199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Calibri" pitchFamily="34" charset="0"/>
              <a:buAutoNum type="arabicPeriod"/>
            </a:pPr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51520" y="1628801"/>
            <a:ext cx="8424935" cy="27363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Calibri" pitchFamily="34" charset="0"/>
              <a:buAutoNum type="arabicPeriod"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99244"/>
            <a:ext cx="8229600" cy="518614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目标：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/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作为独立体系化产品严格参照等保要求设计、开发，力求达到合规、实用的设计目标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，满足等级保护二级要求。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考虑等保三级的扩展性。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做到等保成果的可视化。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做到等保成果的持久化。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暂时不考虑虚拟化问题。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57250" lvl="1" indent="-457200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指导思想：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贯穿云计算中心建设、整改、测评、运维全过程，全生命周期保证系统符合等保要求。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58775"/>
            <a:ext cx="8229600" cy="766763"/>
          </a:xfrm>
        </p:spPr>
        <p:txBody>
          <a:bodyPr/>
          <a:lstStyle/>
          <a:p>
            <a:pPr algn="l">
              <a:defRPr/>
            </a:pPr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CloudFirm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设计目标及指导思想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512" y="1412776"/>
            <a:ext cx="8424935" cy="3384376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Calibri" pitchFamily="34" charset="0"/>
              <a:buAutoNum type="arabicPeriod"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参考规范：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技术：  </a:t>
            </a:r>
            <a:r>
              <a:rPr lang="en-US" altLang="zh-CN" sz="2000" dirty="0" smtClean="0">
                <a:latin typeface="宋体" charset="-122"/>
              </a:rPr>
              <a:t>《</a:t>
            </a:r>
            <a:r>
              <a:rPr lang="zh-CN" altLang="en-US" sz="2000" dirty="0" smtClean="0">
                <a:latin typeface="宋体" charset="-122"/>
              </a:rPr>
              <a:t>信息系统安全等级保护基本要求</a:t>
            </a:r>
            <a:r>
              <a:rPr lang="en-US" altLang="zh-CN" sz="2000" dirty="0" smtClean="0">
                <a:latin typeface="宋体" charset="-122"/>
              </a:rPr>
              <a:t>》GB/T 22239-2008        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 smtClean="0">
                <a:latin typeface="宋体" charset="-122"/>
              </a:rPr>
              <a:t>        《</a:t>
            </a:r>
            <a:r>
              <a:rPr lang="zh-CN" altLang="en-US" sz="2000" dirty="0" smtClean="0">
                <a:latin typeface="宋体" charset="-122"/>
              </a:rPr>
              <a:t>信息系统通用安全技术要求</a:t>
            </a:r>
            <a:r>
              <a:rPr lang="en-US" altLang="zh-CN" sz="2000" dirty="0" smtClean="0">
                <a:latin typeface="宋体" charset="-122"/>
              </a:rPr>
              <a:t>》GB/T 20271-2006 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 smtClean="0">
                <a:latin typeface="宋体" charset="-122"/>
              </a:rPr>
              <a:t>        《</a:t>
            </a:r>
            <a:r>
              <a:rPr lang="zh-CN" altLang="en-US" sz="2000" dirty="0" smtClean="0">
                <a:latin typeface="宋体" charset="-122"/>
              </a:rPr>
              <a:t>信息系统等级保护安全设计技术要求</a:t>
            </a:r>
            <a:r>
              <a:rPr lang="en-US" altLang="zh-CN" sz="2000" dirty="0" smtClean="0">
                <a:latin typeface="宋体" charset="-122"/>
              </a:rPr>
              <a:t>》 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管理：  </a:t>
            </a:r>
            <a:r>
              <a:rPr lang="en-US" altLang="zh-CN" sz="2000" dirty="0" smtClean="0">
                <a:latin typeface="宋体" charset="-122"/>
              </a:rPr>
              <a:t>《</a:t>
            </a:r>
            <a:r>
              <a:rPr lang="zh-CN" altLang="en-US" sz="2000" dirty="0" smtClean="0">
                <a:latin typeface="宋体" charset="-122"/>
              </a:rPr>
              <a:t>信息系统安全管理要求</a:t>
            </a:r>
            <a:r>
              <a:rPr lang="en-US" altLang="zh-CN" sz="2000" dirty="0" smtClean="0">
                <a:latin typeface="宋体" charset="-122"/>
              </a:rPr>
              <a:t>》GB/T 20269-2006 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 smtClean="0">
                <a:latin typeface="宋体" charset="-122"/>
              </a:rPr>
              <a:t>        《</a:t>
            </a:r>
            <a:r>
              <a:rPr lang="zh-CN" altLang="en-US" sz="2000" dirty="0" smtClean="0">
                <a:latin typeface="宋体" charset="-122"/>
              </a:rPr>
              <a:t>信息系统安全工程管理要求</a:t>
            </a:r>
            <a:r>
              <a:rPr lang="en-US" altLang="zh-CN" sz="2000" dirty="0" smtClean="0">
                <a:latin typeface="宋体" charset="-122"/>
              </a:rPr>
              <a:t>》GB/T 20282-2006 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58775"/>
            <a:ext cx="8229600" cy="766763"/>
          </a:xfrm>
        </p:spPr>
        <p:txBody>
          <a:bodyPr/>
          <a:lstStyle/>
          <a:p>
            <a:pPr algn="l">
              <a:defRPr/>
            </a:pPr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CloudFirm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设计依据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8"/>
          <p:cNvGrpSpPr>
            <a:grpSpLocks/>
          </p:cNvGrpSpPr>
          <p:nvPr/>
        </p:nvGrpSpPr>
        <p:grpSpPr bwMode="auto">
          <a:xfrm>
            <a:off x="1908175" y="2569170"/>
            <a:ext cx="5311775" cy="690563"/>
            <a:chOff x="0" y="0"/>
            <a:chExt cx="8365" cy="1085"/>
          </a:xfrm>
        </p:grpSpPr>
        <p:grpSp>
          <p:nvGrpSpPr>
            <p:cNvPr id="69" name="Group 29"/>
            <p:cNvGrpSpPr>
              <a:grpSpLocks/>
            </p:cNvGrpSpPr>
            <p:nvPr/>
          </p:nvGrpSpPr>
          <p:grpSpPr bwMode="auto">
            <a:xfrm>
              <a:off x="0" y="0"/>
              <a:ext cx="8365" cy="1085"/>
              <a:chOff x="0" y="0"/>
              <a:chExt cx="4058" cy="480"/>
            </a:xfrm>
          </p:grpSpPr>
          <p:sp>
            <p:nvSpPr>
              <p:cNvPr id="72" name="AutoShap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73" name="Group 31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4" name="AutoShape 32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AutoShap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753" y="170"/>
              <a:ext cx="7080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微软雅黑"/>
                  <a:ea typeface="微软雅黑"/>
                  <a:cs typeface="微软雅黑"/>
                </a:rPr>
                <a:t>等保要求下的云安全</a:t>
              </a:r>
              <a:endParaRPr lang="en-US" altLang="zh-CN" sz="2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1" name="Text Box 35"/>
            <p:cNvSpPr txBox="1">
              <a:spLocks noChangeArrowheads="1"/>
            </p:cNvSpPr>
            <p:nvPr/>
          </p:nvSpPr>
          <p:spPr bwMode="auto">
            <a:xfrm>
              <a:off x="218" y="138"/>
              <a:ext cx="6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cs typeface="Arial" charset="0"/>
                </a:rPr>
                <a:t>2</a:t>
              </a:r>
            </a:p>
          </p:txBody>
        </p:sp>
      </p:grpSp>
      <p:pic>
        <p:nvPicPr>
          <p:cNvPr id="12296" name="Picture 18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12913" y="1700808"/>
            <a:ext cx="79216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908175" y="1705570"/>
            <a:ext cx="5311775" cy="690563"/>
            <a:chOff x="0" y="0"/>
            <a:chExt cx="8365" cy="1085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0" y="0"/>
              <a:ext cx="8365" cy="1085"/>
              <a:chOff x="0" y="0"/>
              <a:chExt cx="4058" cy="480"/>
            </a:xfrm>
          </p:grpSpPr>
          <p:sp>
            <p:nvSpPr>
              <p:cNvPr id="24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26" name="AutoShape 24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AutoShap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2312" name="Text Box 26"/>
            <p:cNvSpPr txBox="1">
              <a:spLocks noChangeArrowheads="1"/>
            </p:cNvSpPr>
            <p:nvPr/>
          </p:nvSpPr>
          <p:spPr bwMode="auto">
            <a:xfrm>
              <a:off x="735" y="180"/>
              <a:ext cx="7542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微软雅黑"/>
                  <a:ea typeface="微软雅黑"/>
                  <a:cs typeface="微软雅黑"/>
                </a:rPr>
                <a:t>等级保护标准体系</a:t>
              </a:r>
              <a:endParaRPr lang="en-US" altLang="zh-CN" sz="2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313" name="Text Box 27"/>
            <p:cNvSpPr txBox="1">
              <a:spLocks noChangeArrowheads="1"/>
            </p:cNvSpPr>
            <p:nvPr/>
          </p:nvSpPr>
          <p:spPr bwMode="auto">
            <a:xfrm>
              <a:off x="198" y="145"/>
              <a:ext cx="6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pic>
        <p:nvPicPr>
          <p:cNvPr id="12301" name="Picture 47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14500" y="171192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908175" y="3447554"/>
            <a:ext cx="5311775" cy="688975"/>
            <a:chOff x="0" y="0"/>
            <a:chExt cx="4058" cy="480"/>
          </a:xfrm>
        </p:grpSpPr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36" name="AutoShape 11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2386013" y="3539629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云安全管理中心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CloudFirm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9" name="Picture 15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08150" y="3411041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054225" y="354756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pic>
        <p:nvPicPr>
          <p:cNvPr id="58" name="Picture 10" descr="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772617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6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24025" y="2564904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5213378" y="2478088"/>
            <a:ext cx="2867025" cy="2968625"/>
          </a:xfrm>
          <a:prstGeom prst="ellipse">
            <a:avLst/>
          </a:prstGeom>
          <a:noFill/>
          <a:ln w="57150" cmpd="sng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1209703" y="2478088"/>
            <a:ext cx="2867025" cy="2968625"/>
          </a:xfrm>
          <a:prstGeom prst="ellipse">
            <a:avLst/>
          </a:prstGeom>
          <a:noFill/>
          <a:ln w="57150" cmpd="sng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3314728" y="3395663"/>
            <a:ext cx="2514600" cy="1220787"/>
          </a:xfrm>
          <a:prstGeom prst="roundRect">
            <a:avLst>
              <a:gd name="adj" fmla="val 13264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246912" y="3717032"/>
            <a:ext cx="2621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CloudFirm</a:t>
            </a:r>
            <a:endParaRPr lang="zh-CN" altLang="en-US" sz="28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725641" y="3719513"/>
            <a:ext cx="16462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安全技术</a:t>
            </a:r>
            <a:endParaRPr lang="en-US" altLang="zh-CN" sz="16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9266" y="2095500"/>
            <a:ext cx="1044575" cy="1022350"/>
            <a:chOff x="0" y="0"/>
            <a:chExt cx="1042" cy="101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63498" name="Picture 1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499" name="Oval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4999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63500" name="Picture 12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58841" y="3467100"/>
            <a:ext cx="1044575" cy="1022350"/>
            <a:chOff x="0" y="0"/>
            <a:chExt cx="1042" cy="1019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63503" name="Picture 1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504" name="Oval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4999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63505" name="Picture 17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519266" y="4762500"/>
            <a:ext cx="1044575" cy="1022350"/>
            <a:chOff x="0" y="0"/>
            <a:chExt cx="1042" cy="1019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63508" name="Picture 2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509" name="Oval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4999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63510" name="Picture 22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1508153" y="2327275"/>
            <a:ext cx="1060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网络安全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623916" y="3714750"/>
            <a:ext cx="1060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主机安全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1511328" y="4979988"/>
            <a:ext cx="1060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应用安全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154193" y="2420888"/>
            <a:ext cx="990600" cy="968375"/>
            <a:chOff x="0" y="0"/>
            <a:chExt cx="1042" cy="1019"/>
          </a:xfrm>
        </p:grpSpPr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63522" name="Picture 34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523" name="Oval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4999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63524" name="Picture 36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7092280" y="2641550"/>
            <a:ext cx="1060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安全巡检系统监控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7222058" y="4365104"/>
            <a:ext cx="990600" cy="968375"/>
            <a:chOff x="0" y="0"/>
            <a:chExt cx="1042" cy="1019"/>
          </a:xfrm>
        </p:grpSpPr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63528" name="Picture 40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529" name="Oval 4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4999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63530" name="Picture 42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7183958" y="4569892"/>
            <a:ext cx="1060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事件管理应急响应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5872191" y="3719513"/>
            <a:ext cx="16462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管理运维</a:t>
            </a:r>
            <a:endParaRPr lang="en-US" altLang="zh-CN" sz="16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3533" name="Text Box 9"/>
          <p:cNvSpPr txBox="1">
            <a:spLocks noChangeArrowheads="1"/>
          </p:cNvSpPr>
          <p:nvPr/>
        </p:nvSpPr>
        <p:spPr bwMode="auto">
          <a:xfrm>
            <a:off x="251520" y="395953"/>
            <a:ext cx="714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CloudFirm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云安全体系架构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070238" y="2192336"/>
            <a:ext cx="1044575" cy="1022350"/>
            <a:chOff x="0" y="0"/>
            <a:chExt cx="1042" cy="1019"/>
          </a:xfrm>
        </p:grpSpPr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50" name="Picture 1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Oval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4999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49" name="Picture 12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070238" y="2478088"/>
            <a:ext cx="1060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物理安全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2927362" y="4764104"/>
            <a:ext cx="1044575" cy="1022350"/>
            <a:chOff x="0" y="0"/>
            <a:chExt cx="1042" cy="1019"/>
          </a:xfrm>
        </p:grpSpPr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57" name="Picture 20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Oval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4999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56" name="Picture 22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2919424" y="4981592"/>
            <a:ext cx="1060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数据安全备份恢复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5356254" y="2095500"/>
            <a:ext cx="990600" cy="968375"/>
            <a:chOff x="0" y="0"/>
            <a:chExt cx="1042" cy="1019"/>
          </a:xfrm>
        </p:grpSpPr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63" name="Picture 28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4999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62" name="Picture 30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5318154" y="2300287"/>
            <a:ext cx="1060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制度规范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5537230" y="4770463"/>
            <a:ext cx="990600" cy="968375"/>
            <a:chOff x="0" y="0"/>
            <a:chExt cx="1042" cy="1019"/>
          </a:xfrm>
        </p:grpSpPr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0" y="0"/>
              <a:ext cx="1042" cy="1019"/>
              <a:chOff x="0" y="0"/>
              <a:chExt cx="1042" cy="1019"/>
            </a:xfrm>
          </p:grpSpPr>
          <p:pic>
            <p:nvPicPr>
              <p:cNvPr id="69" name="Picture 28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" name="Oval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4999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4999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68" name="Picture 30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" y="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5499130" y="4975250"/>
            <a:ext cx="1060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合规性</a:t>
            </a:r>
            <a:r>
              <a:rPr lang="en-US" altLang="zh-CN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/>
            </a:r>
            <a:br>
              <a:rPr lang="en-US" altLang="zh-CN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zh-CN" altLang="en-US" sz="1600" b="1" dirty="0" smtClean="0">
                <a:solidFill>
                  <a:srgbClr val="F8F8F8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检查</a:t>
            </a:r>
            <a:endParaRPr lang="zh-CN" altLang="en-US" sz="1600" b="1" dirty="0">
              <a:solidFill>
                <a:srgbClr val="F8F8F8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27584" y="1124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以等保为设计指导思想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为云计算中心量身订做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332656"/>
            <a:ext cx="8229600" cy="765810"/>
          </a:xfrm>
        </p:spPr>
        <p:txBody>
          <a:bodyPr/>
          <a:lstStyle/>
          <a:p>
            <a:pPr algn="l"/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CloudFirm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的设计思路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828675" y="4503738"/>
            <a:ext cx="7400925" cy="1782762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1" dir="t"/>
          </a:scene3d>
          <a:sp3d extrusionH="1218930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 flipH="1">
            <a:off x="866775" y="4562475"/>
            <a:ext cx="2436813" cy="1670050"/>
          </a:xfrm>
          <a:prstGeom prst="rect">
            <a:avLst/>
          </a:prstGeom>
          <a:solidFill>
            <a:schemeClr val="hlink">
              <a:alpha val="50000"/>
            </a:schemeClr>
          </a:solidFill>
          <a:ln w="12700" cmpd="sng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 flipH="1">
            <a:off x="3313113" y="4562475"/>
            <a:ext cx="2436812" cy="1670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cmpd="sng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 flipH="1">
            <a:off x="5751513" y="4560888"/>
            <a:ext cx="2436812" cy="167005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12700" cmpd="sng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866774" y="5170488"/>
            <a:ext cx="249077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虚拟安全设备管理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主机安全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数据安全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安全域隔离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3313113" y="5170488"/>
            <a:ext cx="24320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安全巡检、系统监控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事件管理、应急响应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备份管理、模拟演练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5770563" y="5170488"/>
            <a:ext cx="24320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制度规范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系统设计文档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流程、运行记录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合规性检查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838200" y="4645025"/>
            <a:ext cx="247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安全管理平台</a:t>
            </a:r>
            <a:endParaRPr lang="zh-CN" altLang="en-US" sz="2400" b="1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3275013" y="4645025"/>
            <a:ext cx="247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安全运维平台</a:t>
            </a:r>
            <a:endParaRPr lang="zh-CN" altLang="en-US" sz="2400" b="1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694363" y="4645025"/>
            <a:ext cx="247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182326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等保合规性平台</a:t>
            </a:r>
            <a:endParaRPr lang="zh-CN" altLang="en-US" sz="2400" b="1" dirty="0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11629" name="Picture 13" descr="1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150" y="2667000"/>
            <a:ext cx="1365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31" name="Picture 15" descr="2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9825" y="3200400"/>
            <a:ext cx="10953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32" name="Picture 16" descr="1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6775" y="2568575"/>
            <a:ext cx="14700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33" name="Picture 17" descr="2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011488"/>
            <a:ext cx="1608138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23528" y="980728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安全管理平台：云计算中心安全基础设施（设备、安全软件、网络）的配置管理。</a:t>
            </a:r>
            <a:r>
              <a:rPr lang="zh-CN" altLang="en-US" b="1" dirty="0" smtClean="0"/>
              <a:t>包括对虚拟安全设备镜像的管理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安全运维平台：云计算中心的日常运维管理，对系统运行状态、异常事件等各种安全事件进行监控、记录、维护。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等保合规性平台：云计算中心管理制度的管理、文档记录，方便进行等保测评及合规性检查工作。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9"/>
          <p:cNvGrpSpPr/>
          <p:nvPr/>
        </p:nvGrpSpPr>
        <p:grpSpPr>
          <a:xfrm>
            <a:off x="323528" y="980728"/>
            <a:ext cx="8280920" cy="5791704"/>
            <a:chOff x="323528" y="980728"/>
            <a:chExt cx="8280920" cy="5791704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980728"/>
              <a:ext cx="1144148" cy="5760000"/>
            </a:xfrm>
            <a:prstGeom prst="rect">
              <a:avLst/>
            </a:prstGeom>
            <a:solidFill>
              <a:schemeClr val="accent3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CloudFirm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75656" y="3878464"/>
              <a:ext cx="1065212" cy="288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安全管理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75656" y="980728"/>
              <a:ext cx="1065212" cy="288032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安全技术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68"/>
            <p:cNvGrpSpPr>
              <a:grpSpLocks/>
            </p:cNvGrpSpPr>
            <p:nvPr/>
          </p:nvGrpSpPr>
          <p:grpSpPr bwMode="auto">
            <a:xfrm>
              <a:off x="2557329" y="6219694"/>
              <a:ext cx="6047119" cy="548964"/>
              <a:chOff x="3059832" y="4824441"/>
              <a:chExt cx="6046016" cy="548775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3059832" y="4824441"/>
                <a:ext cx="6046016" cy="18886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系统运维管理</a:t>
                </a: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059832" y="5025673"/>
                <a:ext cx="502411" cy="34595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环境管理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3490249" y="5019325"/>
                <a:ext cx="503964" cy="35389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资产管理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922218" y="5012977"/>
                <a:ext cx="503964" cy="35865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介质管理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138"/>
            <p:cNvGrpSpPr/>
            <p:nvPr/>
          </p:nvGrpSpPr>
          <p:grpSpPr>
            <a:xfrm>
              <a:off x="2555057" y="980728"/>
              <a:ext cx="6049391" cy="5211872"/>
              <a:chOff x="2555057" y="980728"/>
              <a:chExt cx="4899709" cy="5211872"/>
            </a:xfrm>
          </p:grpSpPr>
          <p:grpSp>
            <p:nvGrpSpPr>
              <p:cNvPr id="18" name="组合 61"/>
              <p:cNvGrpSpPr>
                <a:grpSpLocks/>
              </p:cNvGrpSpPr>
              <p:nvPr/>
            </p:nvGrpSpPr>
            <p:grpSpPr bwMode="auto">
              <a:xfrm>
                <a:off x="2555057" y="2060848"/>
                <a:ext cx="4897437" cy="630238"/>
                <a:chOff x="3059832" y="3447953"/>
                <a:chExt cx="4896544" cy="629119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3059832" y="3447953"/>
                  <a:ext cx="4896544" cy="26907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主机安全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059832" y="3717349"/>
                  <a:ext cx="864657" cy="359723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身份鉴别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852494" y="3717349"/>
                  <a:ext cx="865401" cy="359723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访问控制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644389" y="3717349"/>
                  <a:ext cx="791993" cy="359723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安全审计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343531" y="3717349"/>
                  <a:ext cx="812800" cy="359723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入侵防范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2555776" y="1525728"/>
                <a:ext cx="4896544" cy="2404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网络安全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 flipH="1">
                <a:off x="2556644" y="1748549"/>
                <a:ext cx="791220" cy="354012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结构安全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3275782" y="1748549"/>
                <a:ext cx="865187" cy="354012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访问控制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flipH="1">
                <a:off x="4068959" y="1748549"/>
                <a:ext cx="791072" cy="354012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安全审计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flipH="1">
                <a:off x="4788023" y="1742199"/>
                <a:ext cx="936105" cy="354012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边界完整性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flipH="1">
                <a:off x="5652120" y="1742199"/>
                <a:ext cx="806798" cy="354012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入侵防范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flipH="1">
                <a:off x="6372200" y="1742199"/>
                <a:ext cx="1080120" cy="354012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网络设备防护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2" name="组合 68"/>
              <p:cNvGrpSpPr>
                <a:grpSpLocks/>
              </p:cNvGrpSpPr>
              <p:nvPr/>
            </p:nvGrpSpPr>
            <p:grpSpPr bwMode="auto">
              <a:xfrm>
                <a:off x="2555057" y="3284984"/>
                <a:ext cx="4897437" cy="576263"/>
                <a:chOff x="3059832" y="4797152"/>
                <a:chExt cx="4896544" cy="576064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3059832" y="4797152"/>
                  <a:ext cx="4896544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数据安全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3059832" y="5025673"/>
                  <a:ext cx="1656601" cy="345955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数据完整性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6441845" y="5012977"/>
                  <a:ext cx="1514357" cy="358651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备份和恢复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716433" y="5019325"/>
                  <a:ext cx="1727877" cy="353891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数据保密性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" name="组合 65"/>
              <p:cNvGrpSpPr>
                <a:grpSpLocks/>
              </p:cNvGrpSpPr>
              <p:nvPr/>
            </p:nvGrpSpPr>
            <p:grpSpPr bwMode="auto">
              <a:xfrm>
                <a:off x="2555057" y="980728"/>
                <a:ext cx="4883789" cy="536575"/>
                <a:chOff x="3059832" y="1617846"/>
                <a:chExt cx="4882898" cy="536739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063286" y="1617846"/>
                  <a:ext cx="4879444" cy="22697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物理安全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059832" y="1833936"/>
                  <a:ext cx="792662" cy="315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位置选择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780501" y="1833936"/>
                  <a:ext cx="791944" cy="317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访问控制</a:t>
                  </a:r>
                  <a:endParaRPr lang="en-US" altLang="zh-CN" sz="1100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220398" y="1833936"/>
                  <a:ext cx="719949" cy="320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防静电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5868351" y="1833936"/>
                  <a:ext cx="935933" cy="320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温湿度控制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500448" y="1833936"/>
                  <a:ext cx="791944" cy="315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防盗系统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2" name="组合 60"/>
              <p:cNvGrpSpPr>
                <a:grpSpLocks/>
              </p:cNvGrpSpPr>
              <p:nvPr/>
            </p:nvGrpSpPr>
            <p:grpSpPr bwMode="auto">
              <a:xfrm>
                <a:off x="2555057" y="2708920"/>
                <a:ext cx="4897437" cy="576263"/>
                <a:chOff x="3059832" y="4149080"/>
                <a:chExt cx="4896544" cy="576064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3059832" y="4149080"/>
                  <a:ext cx="4896544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应用安全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059832" y="4377601"/>
                  <a:ext cx="792662" cy="345955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身份鉴别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3735797" y="4371253"/>
                  <a:ext cx="764652" cy="353891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访问控制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4383750" y="4364905"/>
                  <a:ext cx="791621" cy="358651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安全审计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031704" y="4364905"/>
                  <a:ext cx="908641" cy="358651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通信完整性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796357" y="4364905"/>
                  <a:ext cx="935932" cy="358651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通信保密性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2" name="矩形 51"/>
              <p:cNvSpPr/>
              <p:nvPr/>
            </p:nvSpPr>
            <p:spPr bwMode="auto">
              <a:xfrm>
                <a:off x="6300192" y="1214168"/>
                <a:ext cx="1152128" cy="30600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电磁防护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5559252" y="2331141"/>
                <a:ext cx="1100980" cy="360363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恶意代码防范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6660232" y="2331464"/>
                <a:ext cx="792088" cy="360363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资源控制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 bwMode="auto">
              <a:xfrm>
                <a:off x="6084169" y="2924944"/>
                <a:ext cx="504055" cy="358775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容错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 bwMode="auto">
              <a:xfrm>
                <a:off x="6588225" y="2924944"/>
                <a:ext cx="864095" cy="358775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资源控制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3" name="组合 61"/>
              <p:cNvGrpSpPr>
                <a:grpSpLocks/>
              </p:cNvGrpSpPr>
              <p:nvPr/>
            </p:nvGrpSpPr>
            <p:grpSpPr bwMode="auto">
              <a:xfrm>
                <a:off x="2557329" y="4968265"/>
                <a:ext cx="4897437" cy="630238"/>
                <a:chOff x="3059832" y="3447953"/>
                <a:chExt cx="4896544" cy="629119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3059832" y="3447953"/>
                  <a:ext cx="4896544" cy="26907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人员安全管理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3059832" y="3717349"/>
                  <a:ext cx="934381" cy="35972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人员录用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922218" y="3717349"/>
                  <a:ext cx="1077651" cy="35972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人员离岗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5002141" y="3717349"/>
                  <a:ext cx="933711" cy="35972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人员考核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5938074" y="3717349"/>
                  <a:ext cx="935933" cy="35972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安全培训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00" name="矩形 99"/>
              <p:cNvSpPr/>
              <p:nvPr/>
            </p:nvSpPr>
            <p:spPr>
              <a:xfrm>
                <a:off x="2558048" y="4433145"/>
                <a:ext cx="4896544" cy="24040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机构安全管理</a:t>
                </a: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flipH="1">
                <a:off x="2558916" y="4655966"/>
                <a:ext cx="791220" cy="3540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岗位设置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flipH="1">
                <a:off x="3278054" y="4655966"/>
                <a:ext cx="865187" cy="3540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人员配置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flipH="1">
                <a:off x="4071230" y="4655966"/>
                <a:ext cx="1076833" cy="3540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授权和审批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flipH="1">
                <a:off x="5148064" y="4649616"/>
                <a:ext cx="936105" cy="3540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沟通和合作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flipH="1">
                <a:off x="6084168" y="4649616"/>
                <a:ext cx="1368152" cy="3540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审核和检查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4" name="组合 65"/>
              <p:cNvGrpSpPr>
                <a:grpSpLocks/>
              </p:cNvGrpSpPr>
              <p:nvPr/>
            </p:nvGrpSpPr>
            <p:grpSpPr bwMode="auto">
              <a:xfrm>
                <a:off x="2557329" y="3888144"/>
                <a:ext cx="4894992" cy="548968"/>
                <a:chOff x="3059832" y="1617846"/>
                <a:chExt cx="4894099" cy="549136"/>
              </a:xfrm>
            </p:grpSpPr>
            <p:sp>
              <p:nvSpPr>
                <p:cNvPr id="113" name="矩形 112"/>
                <p:cNvSpPr/>
                <p:nvPr/>
              </p:nvSpPr>
              <p:spPr>
                <a:xfrm>
                  <a:off x="3063286" y="1617846"/>
                  <a:ext cx="4879444" cy="22697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制度安全管理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3059832" y="1833936"/>
                  <a:ext cx="1654329" cy="333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制度管理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4714161" y="1833936"/>
                  <a:ext cx="1727877" cy="3330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制定和发布</a:t>
                  </a:r>
                  <a:endParaRPr lang="en-US" altLang="zh-CN" sz="1100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6442038" y="1851097"/>
                  <a:ext cx="1511893" cy="315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评审和修订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5" name="组合 60"/>
              <p:cNvGrpSpPr>
                <a:grpSpLocks/>
              </p:cNvGrpSpPr>
              <p:nvPr/>
            </p:nvGrpSpPr>
            <p:grpSpPr bwMode="auto">
              <a:xfrm>
                <a:off x="2557329" y="5616337"/>
                <a:ext cx="4897437" cy="576263"/>
                <a:chOff x="3059832" y="4149080"/>
                <a:chExt cx="4896544" cy="576064"/>
              </a:xfrm>
            </p:grpSpPr>
            <p:sp>
              <p:nvSpPr>
                <p:cNvPr id="120" name="矩形 119"/>
                <p:cNvSpPr/>
                <p:nvPr/>
              </p:nvSpPr>
              <p:spPr>
                <a:xfrm>
                  <a:off x="3059832" y="4149080"/>
                  <a:ext cx="4896544" cy="216024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系统建设管理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3059832" y="4377601"/>
                  <a:ext cx="792662" cy="34595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系统定级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3735797" y="4371253"/>
                  <a:ext cx="764652" cy="353891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方案设计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4383750" y="4364905"/>
                  <a:ext cx="791621" cy="358651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产品采购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5031704" y="4364905"/>
                  <a:ext cx="908641" cy="358651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软件管理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5796357" y="4364905"/>
                  <a:ext cx="935932" cy="358651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zh-CN" altLang="en-US" sz="1100" dirty="0" smtClean="0">
                      <a:latin typeface="微软雅黑" pitchFamily="34" charset="-122"/>
                      <a:ea typeface="微软雅黑" pitchFamily="34" charset="-122"/>
                    </a:rPr>
                    <a:t>实施管理</a:t>
                  </a:r>
                  <a:endParaRPr lang="en-US" altLang="zh-CN" sz="11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27" name="矩形 126"/>
              <p:cNvSpPr/>
              <p:nvPr/>
            </p:nvSpPr>
            <p:spPr bwMode="auto">
              <a:xfrm>
                <a:off x="6351340" y="5238558"/>
                <a:ext cx="1100980" cy="36036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外部人员管理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 bwMode="auto">
              <a:xfrm>
                <a:off x="6012160" y="5832361"/>
                <a:ext cx="792088" cy="358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测试验收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 bwMode="auto">
              <a:xfrm>
                <a:off x="6660232" y="5832361"/>
                <a:ext cx="794360" cy="3587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100" dirty="0" smtClean="0">
                    <a:latin typeface="微软雅黑" pitchFamily="34" charset="-122"/>
                    <a:ea typeface="微软雅黑" pitchFamily="34" charset="-122"/>
                  </a:rPr>
                  <a:t>交付管理</a:t>
                </a:r>
                <a:endParaRPr lang="en-US" altLang="zh-CN" sz="11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1" name="矩形 130"/>
            <p:cNvSpPr/>
            <p:nvPr/>
          </p:nvSpPr>
          <p:spPr bwMode="auto">
            <a:xfrm>
              <a:off x="3851920" y="6408624"/>
              <a:ext cx="504056" cy="358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设备管理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4283969" y="6408624"/>
              <a:ext cx="648071" cy="358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网络安全管理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4860032" y="6408624"/>
              <a:ext cx="648071" cy="358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系统安全管理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5436097" y="6412392"/>
              <a:ext cx="648071" cy="358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恶意代码管理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6012161" y="6408624"/>
              <a:ext cx="504055" cy="358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变更管理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6516216" y="6408624"/>
              <a:ext cx="720080" cy="358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备份恢复管理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7164288" y="6413657"/>
              <a:ext cx="720080" cy="358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安全事件处理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7884368" y="6408624"/>
              <a:ext cx="720080" cy="358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应急预案管理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48" y="332656"/>
            <a:ext cx="8229600" cy="765810"/>
          </a:xfrm>
        </p:spPr>
        <p:txBody>
          <a:bodyPr/>
          <a:lstStyle/>
          <a:p>
            <a:pPr algn="l"/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CloudFirm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整体结构图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48" y="332656"/>
            <a:ext cx="8229600" cy="765810"/>
          </a:xfrm>
        </p:spPr>
        <p:txBody>
          <a:bodyPr/>
          <a:lstStyle/>
          <a:p>
            <a:pPr algn="l"/>
            <a:r>
              <a:rPr lang="en-US" altLang="zh-C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CloudFirm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运维效果</a:t>
            </a:r>
          </a:p>
        </p:txBody>
      </p:sp>
      <p:pic>
        <p:nvPicPr>
          <p:cNvPr id="4" name="Picture 5" descr="DSCN16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933450"/>
            <a:ext cx="7212012" cy="545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48" y="332656"/>
            <a:ext cx="8229600" cy="76581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9313" y="1052513"/>
            <a:ext cx="72580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81000" indent="-381000"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等级保护体系是云计算中心建设运维的指导标准。</a:t>
            </a:r>
            <a:endParaRPr lang="en-US" altLang="zh-CN" sz="2400" dirty="0" smtClean="0"/>
          </a:p>
          <a:p>
            <a:pPr marL="381000" indent="-381000"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云计算中心的安全必须在等级保护的框架内进行建设，同时充分考虑虚拟化和运营等新的安全问题。现阶段基于</a:t>
            </a:r>
            <a:r>
              <a:rPr lang="en-US" altLang="zh-CN" sz="2400" dirty="0" err="1" smtClean="0"/>
              <a:t>vSwitch</a:t>
            </a:r>
            <a:r>
              <a:rPr lang="zh-CN" altLang="en-US" sz="2400" dirty="0" smtClean="0"/>
              <a:t>等虚拟网络安全技术和安全设备虚拟化运用是切实可行的手段。</a:t>
            </a:r>
            <a:endParaRPr lang="en-US" altLang="zh-CN" sz="2400" dirty="0" smtClean="0"/>
          </a:p>
          <a:p>
            <a:pPr marL="381000" indent="-381000">
              <a:buClr>
                <a:srgbClr val="000099"/>
              </a:buClr>
              <a:buFont typeface="Wingdings" pitchFamily="2" charset="2"/>
              <a:buChar char="n"/>
            </a:pPr>
            <a:r>
              <a:rPr lang="en-US" altLang="zh-CN" sz="2400" dirty="0" err="1" smtClean="0"/>
              <a:t>CloudFirm</a:t>
            </a:r>
            <a:r>
              <a:rPr lang="zh-CN" altLang="en-US" sz="2400" dirty="0" smtClean="0"/>
              <a:t>的设计思路不仅要保证云计算中心的管理安全和运维安全，同时要起到保障合规性的效果，保证云计算中心在动态运营的过程中始终满足等级保护的要求，切实达到相应的安全级别。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AutoShape 2"/>
          <p:cNvSpPr>
            <a:spLocks noChangeArrowheads="1"/>
          </p:cNvSpPr>
          <p:nvPr/>
        </p:nvSpPr>
        <p:spPr bwMode="auto">
          <a:xfrm>
            <a:off x="390525" y="2554288"/>
            <a:ext cx="1885950" cy="1231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 cmpd="sng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2574925" y="2554288"/>
            <a:ext cx="1885950" cy="1303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 cmpd="sng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4725988" y="2554288"/>
            <a:ext cx="1885950" cy="137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 cmpd="sng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6877050" y="2554288"/>
            <a:ext cx="1885950" cy="144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 cmpd="sng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8740775" y="2836863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87313" y="1069975"/>
            <a:ext cx="2500312" cy="1255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>
                <a:latin typeface="宋体" pitchFamily="2" charset="-122"/>
              </a:rPr>
              <a:t>《</a:t>
            </a:r>
            <a:r>
              <a:rPr lang="zh-CN" altLang="en-US" sz="1400" b="1">
                <a:latin typeface="宋体" pitchFamily="2" charset="-122"/>
              </a:rPr>
              <a:t>中华人民共和国计算机信息系统安全保护条例</a:t>
            </a:r>
            <a:r>
              <a:rPr lang="en-US" altLang="zh-CN" sz="1400" b="1">
                <a:latin typeface="宋体" pitchFamily="2" charset="-122"/>
              </a:rPr>
              <a:t>》</a:t>
            </a:r>
            <a:r>
              <a:rPr lang="zh-CN" altLang="en-US" sz="1400">
                <a:latin typeface="宋体" pitchFamily="2" charset="-122"/>
              </a:rPr>
              <a:t>（</a:t>
            </a:r>
            <a:r>
              <a:rPr lang="en-US" altLang="zh-CN" sz="1400">
                <a:latin typeface="宋体" pitchFamily="2" charset="-122"/>
              </a:rPr>
              <a:t>1994</a:t>
            </a:r>
            <a:r>
              <a:rPr lang="zh-CN" altLang="en-US" sz="1400">
                <a:latin typeface="宋体" pitchFamily="2" charset="-122"/>
              </a:rPr>
              <a:t>年 国务院</a:t>
            </a:r>
            <a:r>
              <a:rPr lang="en-US" altLang="zh-CN" sz="1400">
                <a:latin typeface="宋体" pitchFamily="2" charset="-122"/>
              </a:rPr>
              <a:t>147</a:t>
            </a:r>
            <a:r>
              <a:rPr lang="zh-CN" altLang="en-US" sz="1400">
                <a:latin typeface="宋体" pitchFamily="2" charset="-122"/>
              </a:rPr>
              <a:t>号令）</a:t>
            </a:r>
          </a:p>
          <a:p>
            <a:pPr>
              <a:lnSpc>
                <a:spcPct val="90000"/>
              </a:lnSpc>
            </a:pPr>
            <a:r>
              <a:rPr lang="en-US" altLang="zh-CN" sz="1400" b="1">
                <a:latin typeface="宋体" pitchFamily="2" charset="-122"/>
              </a:rPr>
              <a:t>《</a:t>
            </a:r>
            <a:r>
              <a:rPr lang="zh-CN" altLang="en-US" sz="1400" b="1">
                <a:latin typeface="宋体" pitchFamily="2" charset="-122"/>
              </a:rPr>
              <a:t>国家信息化领导小组关于加强信息安全保障工作的意见</a:t>
            </a:r>
            <a:r>
              <a:rPr lang="en-US" altLang="zh-CN" sz="1400" b="1">
                <a:latin typeface="宋体" pitchFamily="2" charset="-122"/>
              </a:rPr>
              <a:t>》</a:t>
            </a:r>
            <a:r>
              <a:rPr lang="zh-CN" altLang="en-US" sz="1400">
                <a:latin typeface="宋体" pitchFamily="2" charset="-122"/>
              </a:rPr>
              <a:t>（中办发</a:t>
            </a:r>
            <a:r>
              <a:rPr lang="en-US" altLang="zh-CN" sz="1400">
                <a:latin typeface="宋体" pitchFamily="2" charset="-122"/>
              </a:rPr>
              <a:t>[2003]27</a:t>
            </a:r>
            <a:r>
              <a:rPr lang="zh-CN" altLang="en-US" sz="1400">
                <a:latin typeface="宋体" pitchFamily="2" charset="-122"/>
              </a:rPr>
              <a:t>号）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409575" y="2782888"/>
            <a:ext cx="188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cs typeface="Arial" charset="0"/>
              </a:rPr>
              <a:t>政策法规</a:t>
            </a:r>
            <a:endParaRPr lang="en-US" altLang="zh-CN" sz="2000" b="1">
              <a:solidFill>
                <a:srgbClr val="FFFFFF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cs typeface="Arial" charset="0"/>
              </a:rPr>
              <a:t>1994-2005</a:t>
            </a:r>
            <a:endParaRPr lang="zh-CN" altLang="en-US" sz="20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2571750" y="2782888"/>
            <a:ext cx="188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cs typeface="Arial" charset="0"/>
              </a:rPr>
              <a:t>等保标准体系</a:t>
            </a:r>
            <a:endParaRPr lang="en-US" altLang="zh-CN" sz="2000" b="1">
              <a:solidFill>
                <a:srgbClr val="FFFFFF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cs typeface="Arial" charset="0"/>
              </a:rPr>
              <a:t>2005-2008</a:t>
            </a:r>
            <a:endParaRPr lang="zh-CN" altLang="en-US" sz="20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713288" y="2782888"/>
            <a:ext cx="188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cs typeface="Arial" charset="0"/>
              </a:rPr>
              <a:t>测评管理体系</a:t>
            </a:r>
            <a:endParaRPr lang="en-US" altLang="zh-CN" sz="2000" b="1">
              <a:solidFill>
                <a:srgbClr val="FFFFFF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cs typeface="Arial" charset="0"/>
              </a:rPr>
              <a:t>2008-2010</a:t>
            </a:r>
            <a:endParaRPr lang="zh-CN" altLang="en-US" sz="20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6877050" y="2782888"/>
            <a:ext cx="188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cs typeface="Arial" charset="0"/>
              </a:rPr>
              <a:t>落地实施</a:t>
            </a:r>
            <a:endParaRPr lang="en-US" altLang="zh-CN" sz="2000" b="1">
              <a:solidFill>
                <a:srgbClr val="FFFFFF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cs typeface="Arial" charset="0"/>
              </a:rPr>
              <a:t>2010--</a:t>
            </a:r>
            <a:endParaRPr lang="zh-CN" altLang="en-US" sz="2000" b="1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942975" y="4286250"/>
            <a:ext cx="5143500" cy="22463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《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计算机信息系统安全保护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等级划分准则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》GB 17859-1999</a:t>
            </a:r>
          </a:p>
          <a:p>
            <a:pPr marL="0" lvl="1">
              <a:defRPr/>
            </a:pP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《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信息系统安全等级保护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实施指南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》</a:t>
            </a:r>
            <a:endParaRPr lang="zh-CN" alt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  <a:ea typeface="宋体" charset="-122"/>
            </a:endParaRPr>
          </a:p>
          <a:p>
            <a:pPr marL="0" lvl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 定级：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《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信息系统安全保护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等级定级指南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》GB/T 22240-2008 </a:t>
            </a:r>
          </a:p>
          <a:p>
            <a:pPr marL="0" lvl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 建设：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《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信息系统安全等级保护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基本要求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》GB/T 22239-2008</a:t>
            </a:r>
            <a:endParaRPr lang="en-US" altLang="zh-CN" sz="1400" dirty="0">
              <a:latin typeface="宋体" charset="-122"/>
              <a:ea typeface="宋体" charset="-122"/>
            </a:endParaRPr>
          </a:p>
          <a:p>
            <a:pPr marL="0" lvl="1">
              <a:defRPr/>
            </a:pPr>
            <a:r>
              <a:rPr lang="en-US" altLang="zh-CN" sz="1400" dirty="0">
                <a:latin typeface="宋体" charset="-122"/>
                <a:ea typeface="宋体" charset="-122"/>
              </a:rPr>
              <a:t>        《</a:t>
            </a:r>
            <a:r>
              <a:rPr lang="zh-CN" altLang="en-US" sz="1400" dirty="0">
                <a:latin typeface="宋体" charset="-122"/>
                <a:ea typeface="宋体" charset="-122"/>
              </a:rPr>
              <a:t>信息系统通用安全技术要求</a:t>
            </a:r>
            <a:r>
              <a:rPr lang="en-US" altLang="zh-CN" sz="1400" dirty="0">
                <a:latin typeface="宋体" charset="-122"/>
                <a:ea typeface="宋体" charset="-122"/>
              </a:rPr>
              <a:t>》GB/T 20271-2006 </a:t>
            </a:r>
          </a:p>
          <a:p>
            <a:pPr marL="0" lvl="1">
              <a:defRPr/>
            </a:pPr>
            <a:r>
              <a:rPr lang="en-US" altLang="zh-CN" sz="1400" dirty="0">
                <a:latin typeface="宋体" charset="-122"/>
                <a:ea typeface="宋体" charset="-122"/>
              </a:rPr>
              <a:t>        《</a:t>
            </a:r>
            <a:r>
              <a:rPr lang="zh-CN" altLang="en-US" sz="1400" dirty="0">
                <a:latin typeface="宋体" charset="-122"/>
                <a:ea typeface="宋体" charset="-122"/>
              </a:rPr>
              <a:t>信息系统等级保护安全设计技术要求</a:t>
            </a:r>
            <a:r>
              <a:rPr lang="en-US" altLang="zh-CN" sz="1400" dirty="0">
                <a:latin typeface="宋体" charset="-122"/>
                <a:ea typeface="宋体" charset="-122"/>
              </a:rPr>
              <a:t>》 </a:t>
            </a:r>
          </a:p>
          <a:p>
            <a:pPr marL="0" lvl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 测评：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《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信息系统安全等级保护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测评要求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》</a:t>
            </a:r>
            <a:endParaRPr lang="zh-CN" alt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  <a:ea typeface="宋体" charset="-122"/>
            </a:endParaRPr>
          </a:p>
          <a:p>
            <a:pPr marL="0" lvl="1">
              <a:defRPr/>
            </a:pPr>
            <a:r>
              <a:rPr lang="zh-CN" altLang="en-US" sz="1400" dirty="0">
                <a:latin typeface="宋体" charset="-122"/>
                <a:ea typeface="宋体" charset="-122"/>
              </a:rPr>
              <a:t>        </a:t>
            </a:r>
            <a:r>
              <a:rPr lang="en-US" altLang="zh-CN" sz="1400" dirty="0">
                <a:latin typeface="宋体" charset="-122"/>
                <a:ea typeface="宋体" charset="-122"/>
              </a:rPr>
              <a:t>《</a:t>
            </a:r>
            <a:r>
              <a:rPr lang="zh-CN" altLang="en-US" sz="1400" dirty="0">
                <a:latin typeface="宋体" charset="-122"/>
                <a:ea typeface="宋体" charset="-122"/>
              </a:rPr>
              <a:t>信息系统安全等级保护测评过程指南</a:t>
            </a:r>
            <a:r>
              <a:rPr lang="en-US" altLang="zh-CN" sz="1400" dirty="0">
                <a:latin typeface="宋体" charset="-122"/>
                <a:ea typeface="宋体" charset="-122"/>
              </a:rPr>
              <a:t>》 </a:t>
            </a:r>
          </a:p>
          <a:p>
            <a:pPr marL="0" lvl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宋体" charset="-122"/>
              </a:rPr>
              <a:t> 管理：</a:t>
            </a:r>
            <a:r>
              <a:rPr lang="en-US" altLang="zh-CN" sz="1400" dirty="0">
                <a:latin typeface="宋体" charset="-122"/>
                <a:ea typeface="宋体" charset="-122"/>
              </a:rPr>
              <a:t>《</a:t>
            </a:r>
            <a:r>
              <a:rPr lang="zh-CN" altLang="en-US" sz="1400" dirty="0">
                <a:latin typeface="宋体" charset="-122"/>
                <a:ea typeface="宋体" charset="-122"/>
              </a:rPr>
              <a:t>信息系统安全管理要求</a:t>
            </a:r>
            <a:r>
              <a:rPr lang="en-US" altLang="zh-CN" sz="1400" dirty="0">
                <a:latin typeface="宋体" charset="-122"/>
                <a:ea typeface="宋体" charset="-122"/>
              </a:rPr>
              <a:t>》GB/T 20269-2006 </a:t>
            </a:r>
          </a:p>
          <a:p>
            <a:pPr marL="0" lvl="1">
              <a:defRPr/>
            </a:pPr>
            <a:r>
              <a:rPr lang="en-US" altLang="zh-CN" sz="1400" dirty="0">
                <a:latin typeface="宋体" charset="-122"/>
                <a:ea typeface="宋体" charset="-122"/>
              </a:rPr>
              <a:t>        《</a:t>
            </a:r>
            <a:r>
              <a:rPr lang="zh-CN" altLang="en-US" sz="1400" dirty="0">
                <a:latin typeface="宋体" charset="-122"/>
                <a:ea typeface="宋体" charset="-122"/>
              </a:rPr>
              <a:t>信息系统安全工程管理要求</a:t>
            </a:r>
            <a:r>
              <a:rPr lang="en-US" altLang="zh-CN" sz="1400" dirty="0">
                <a:latin typeface="宋体" charset="-122"/>
                <a:ea typeface="宋体" charset="-122"/>
              </a:rPr>
              <a:t>》GB/T 20282-2006 </a:t>
            </a: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4514850" y="1643063"/>
            <a:ext cx="2314575" cy="738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宋体" pitchFamily="2" charset="-122"/>
              </a:rPr>
              <a:t>网监</a:t>
            </a:r>
            <a:r>
              <a:rPr lang="en-US" altLang="zh-CN" sz="1400">
                <a:latin typeface="宋体" pitchFamily="2" charset="-122"/>
              </a:rPr>
              <a:t>-&gt;</a:t>
            </a:r>
            <a:r>
              <a:rPr lang="zh-CN" altLang="en-US" sz="1400">
                <a:latin typeface="宋体" pitchFamily="2" charset="-122"/>
              </a:rPr>
              <a:t>网安</a:t>
            </a:r>
            <a:endParaRPr lang="en-US" altLang="zh-CN" sz="1400">
              <a:latin typeface="宋体" pitchFamily="2" charset="-122"/>
            </a:endParaRPr>
          </a:p>
          <a:p>
            <a:r>
              <a:rPr lang="zh-CN" altLang="en-US" sz="1400">
                <a:latin typeface="宋体" pitchFamily="2" charset="-122"/>
              </a:rPr>
              <a:t>测评机构认证（</a:t>
            </a:r>
            <a:r>
              <a:rPr lang="en-US" altLang="zh-CN" sz="1400">
                <a:latin typeface="宋体" pitchFamily="2" charset="-122"/>
              </a:rPr>
              <a:t>100</a:t>
            </a:r>
            <a:r>
              <a:rPr lang="zh-CN" altLang="en-US" sz="1400">
                <a:latin typeface="宋体" pitchFamily="2" charset="-122"/>
              </a:rPr>
              <a:t>多家）</a:t>
            </a:r>
            <a:endParaRPr lang="en-US" altLang="zh-CN" sz="1400">
              <a:latin typeface="宋体" pitchFamily="2" charset="-122"/>
            </a:endParaRPr>
          </a:p>
          <a:p>
            <a:r>
              <a:rPr lang="zh-CN" altLang="en-US" sz="1400">
                <a:latin typeface="宋体" pitchFamily="2" charset="-122"/>
              </a:rPr>
              <a:t>测评师培训认证</a:t>
            </a:r>
            <a:endParaRPr lang="en-US" altLang="zh-CN" sz="1400">
              <a:latin typeface="宋体" pitchFamily="2" charset="-122"/>
            </a:endParaRP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6615113" y="4903788"/>
            <a:ext cx="2428875" cy="9540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宋体" pitchFamily="2" charset="-122"/>
              </a:rPr>
              <a:t>二级系统：</a:t>
            </a:r>
            <a:r>
              <a:rPr lang="en-US" altLang="zh-CN" sz="1400">
                <a:latin typeface="宋体" pitchFamily="2" charset="-122"/>
              </a:rPr>
              <a:t>5</a:t>
            </a:r>
            <a:r>
              <a:rPr lang="zh-CN" altLang="en-US" sz="1400">
                <a:latin typeface="宋体" pitchFamily="2" charset="-122"/>
              </a:rPr>
              <a:t>万多个</a:t>
            </a:r>
            <a:endParaRPr lang="en-US" altLang="zh-CN" sz="1400">
              <a:latin typeface="宋体" pitchFamily="2" charset="-122"/>
            </a:endParaRPr>
          </a:p>
          <a:p>
            <a:r>
              <a:rPr lang="zh-CN" altLang="en-US" sz="1400">
                <a:latin typeface="宋体" pitchFamily="2" charset="-122"/>
              </a:rPr>
              <a:t>三级系统：</a:t>
            </a:r>
            <a:r>
              <a:rPr lang="en-US" altLang="zh-CN" sz="1400">
                <a:latin typeface="宋体" pitchFamily="2" charset="-122"/>
              </a:rPr>
              <a:t>2</a:t>
            </a:r>
            <a:r>
              <a:rPr lang="zh-CN" altLang="en-US" sz="1400">
                <a:latin typeface="宋体" pitchFamily="2" charset="-122"/>
              </a:rPr>
              <a:t>万多个</a:t>
            </a:r>
            <a:endParaRPr lang="en-US" altLang="zh-CN" sz="1400">
              <a:latin typeface="宋体" pitchFamily="2" charset="-122"/>
            </a:endParaRPr>
          </a:p>
          <a:p>
            <a:r>
              <a:rPr lang="zh-CN" altLang="en-US" sz="1400">
                <a:latin typeface="宋体" pitchFamily="2" charset="-122"/>
              </a:rPr>
              <a:t>四级系统：</a:t>
            </a:r>
            <a:r>
              <a:rPr lang="en-US" altLang="zh-CN" sz="1400">
                <a:latin typeface="宋体" pitchFamily="2" charset="-122"/>
              </a:rPr>
              <a:t>100</a:t>
            </a:r>
            <a:r>
              <a:rPr lang="zh-CN" altLang="en-US" sz="1400">
                <a:latin typeface="宋体" pitchFamily="2" charset="-122"/>
              </a:rPr>
              <a:t>多个</a:t>
            </a:r>
            <a:endParaRPr lang="en-US" altLang="zh-CN" sz="1400">
              <a:latin typeface="宋体" pitchFamily="2" charset="-122"/>
            </a:endParaRPr>
          </a:p>
          <a:p>
            <a:r>
              <a:rPr lang="en-US" altLang="zh-CN" sz="1400">
                <a:latin typeface="宋体" pitchFamily="2" charset="-122"/>
              </a:rPr>
              <a:t>2011</a:t>
            </a:r>
            <a:r>
              <a:rPr lang="zh-CN" altLang="en-US" sz="1400">
                <a:latin typeface="宋体" pitchFamily="2" charset="-122"/>
              </a:rPr>
              <a:t>年三级系统增加</a:t>
            </a:r>
            <a:r>
              <a:rPr lang="en-US" altLang="zh-CN" sz="1400">
                <a:latin typeface="宋体" pitchFamily="2" charset="-122"/>
              </a:rPr>
              <a:t>100% </a:t>
            </a:r>
          </a:p>
        </p:txBody>
      </p:sp>
      <p:sp>
        <p:nvSpPr>
          <p:cNvPr id="156688" name="AutoShape 16"/>
          <p:cNvSpPr>
            <a:spLocks noChangeArrowheads="1"/>
          </p:cNvSpPr>
          <p:nvPr/>
        </p:nvSpPr>
        <p:spPr bwMode="auto">
          <a:xfrm>
            <a:off x="2319338" y="3368675"/>
            <a:ext cx="265112" cy="274638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6689" name="AutoShape 17"/>
          <p:cNvSpPr>
            <a:spLocks noChangeArrowheads="1"/>
          </p:cNvSpPr>
          <p:nvPr/>
        </p:nvSpPr>
        <p:spPr bwMode="auto">
          <a:xfrm>
            <a:off x="4460875" y="3368675"/>
            <a:ext cx="265113" cy="274638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6690" name="AutoShape 18"/>
          <p:cNvSpPr>
            <a:spLocks noChangeArrowheads="1"/>
          </p:cNvSpPr>
          <p:nvPr/>
        </p:nvSpPr>
        <p:spPr bwMode="auto">
          <a:xfrm>
            <a:off x="6611938" y="3368675"/>
            <a:ext cx="265112" cy="274638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>
            <a:off x="476250" y="3240088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>
            <a:off x="2654300" y="3240088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4832350" y="3240088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Line 22"/>
          <p:cNvSpPr>
            <a:spLocks noChangeShapeType="1"/>
          </p:cNvSpPr>
          <p:nvPr/>
        </p:nvSpPr>
        <p:spPr bwMode="auto">
          <a:xfrm>
            <a:off x="6997700" y="3240088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27050" y="285750"/>
            <a:ext cx="8118475" cy="688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smtClean="0"/>
              <a:t>等级保护发展历程</a:t>
            </a:r>
            <a:endParaRPr lang="en-US" altLang="zh-CN" sz="4000" smtClean="0"/>
          </a:p>
        </p:txBody>
      </p:sp>
      <p:cxnSp>
        <p:nvCxnSpPr>
          <p:cNvPr id="25" name="直接箭头连接符 24"/>
          <p:cNvCxnSpPr>
            <a:stCxn id="156674" idx="0"/>
            <a:endCxn id="8199" idx="2"/>
          </p:cNvCxnSpPr>
          <p:nvPr/>
        </p:nvCxnSpPr>
        <p:spPr>
          <a:xfrm rot="5400000" flipH="1" flipV="1">
            <a:off x="1220788" y="2438400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6676" idx="2"/>
            <a:endCxn id="156685" idx="0"/>
          </p:cNvCxnSpPr>
          <p:nvPr/>
        </p:nvCxnSpPr>
        <p:spPr>
          <a:xfrm rot="5400000">
            <a:off x="3302000" y="4070350"/>
            <a:ext cx="42862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6678" idx="2"/>
            <a:endCxn id="8206" idx="0"/>
          </p:cNvCxnSpPr>
          <p:nvPr/>
        </p:nvCxnSpPr>
        <p:spPr>
          <a:xfrm rot="16200000" flipH="1">
            <a:off x="7373144" y="4447381"/>
            <a:ext cx="903288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6677" idx="0"/>
            <a:endCxn id="8205" idx="2"/>
          </p:cNvCxnSpPr>
          <p:nvPr/>
        </p:nvCxnSpPr>
        <p:spPr>
          <a:xfrm rot="5400000" flipH="1" flipV="1">
            <a:off x="5584032" y="2466181"/>
            <a:ext cx="173038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>
            <a:spLocks/>
          </p:cNvSpPr>
          <p:nvPr/>
        </p:nvSpPr>
        <p:spPr>
          <a:xfrm>
            <a:off x="342900" y="193675"/>
            <a:ext cx="8229600" cy="857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等级保护基本安全要求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309938" y="1462088"/>
            <a:ext cx="192881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某级系统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17575" y="3983038"/>
            <a:ext cx="333375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物理安全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047875" y="3046413"/>
            <a:ext cx="1262063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技术要求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237163" y="3046413"/>
            <a:ext cx="126365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管理要求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309938" y="2254250"/>
            <a:ext cx="1928812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基本要求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516063" y="3983038"/>
            <a:ext cx="331787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网络安全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112963" y="3983038"/>
            <a:ext cx="333375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主机安全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711450" y="3983038"/>
            <a:ext cx="331788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应用安全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309938" y="3983038"/>
            <a:ext cx="333375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数据安全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773613" y="3983038"/>
            <a:ext cx="331787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安全管理机构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370513" y="3983038"/>
            <a:ext cx="333375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安全管理制度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969000" y="3983038"/>
            <a:ext cx="331788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人员安全管理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6567488" y="3983038"/>
            <a:ext cx="331787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系统建设管理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7164388" y="3983038"/>
            <a:ext cx="333375" cy="2232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系统运维管理</a:t>
            </a:r>
          </a:p>
        </p:txBody>
      </p:sp>
      <p:cxnSp>
        <p:nvCxnSpPr>
          <p:cNvPr id="8209" name="AutoShape 17"/>
          <p:cNvCxnSpPr>
            <a:cxnSpLocks noChangeShapeType="1"/>
            <a:stCxn id="8195" idx="2"/>
            <a:endCxn id="8199" idx="0"/>
          </p:cNvCxnSpPr>
          <p:nvPr/>
        </p:nvCxnSpPr>
        <p:spPr bwMode="auto">
          <a:xfrm>
            <a:off x="4275138" y="1820863"/>
            <a:ext cx="0" cy="43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8"/>
          <p:cNvCxnSpPr>
            <a:cxnSpLocks noChangeShapeType="1"/>
            <a:stCxn id="8199" idx="2"/>
            <a:endCxn id="8197" idx="0"/>
          </p:cNvCxnSpPr>
          <p:nvPr/>
        </p:nvCxnSpPr>
        <p:spPr bwMode="auto">
          <a:xfrm flipH="1">
            <a:off x="2679700" y="2613025"/>
            <a:ext cx="1595438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9"/>
          <p:cNvCxnSpPr>
            <a:cxnSpLocks noChangeShapeType="1"/>
            <a:stCxn id="8199" idx="2"/>
            <a:endCxn id="8198" idx="0"/>
          </p:cNvCxnSpPr>
          <p:nvPr/>
        </p:nvCxnSpPr>
        <p:spPr bwMode="auto">
          <a:xfrm>
            <a:off x="4275138" y="2613025"/>
            <a:ext cx="159385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20"/>
          <p:cNvCxnSpPr>
            <a:cxnSpLocks noChangeShapeType="1"/>
            <a:stCxn id="8197" idx="2"/>
            <a:endCxn id="8196" idx="0"/>
          </p:cNvCxnSpPr>
          <p:nvPr/>
        </p:nvCxnSpPr>
        <p:spPr bwMode="auto">
          <a:xfrm flipH="1">
            <a:off x="1084263" y="3405188"/>
            <a:ext cx="1595437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AutoShape 21"/>
          <p:cNvCxnSpPr>
            <a:cxnSpLocks noChangeShapeType="1"/>
            <a:stCxn id="8197" idx="2"/>
            <a:endCxn id="8200" idx="0"/>
          </p:cNvCxnSpPr>
          <p:nvPr/>
        </p:nvCxnSpPr>
        <p:spPr bwMode="auto">
          <a:xfrm flipH="1">
            <a:off x="1682750" y="3405188"/>
            <a:ext cx="9969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4" name="AutoShape 22"/>
          <p:cNvCxnSpPr>
            <a:cxnSpLocks noChangeShapeType="1"/>
            <a:stCxn id="8197" idx="2"/>
            <a:endCxn id="8201" idx="0"/>
          </p:cNvCxnSpPr>
          <p:nvPr/>
        </p:nvCxnSpPr>
        <p:spPr bwMode="auto">
          <a:xfrm flipH="1">
            <a:off x="2279650" y="3405188"/>
            <a:ext cx="4000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5" name="AutoShape 23"/>
          <p:cNvCxnSpPr>
            <a:cxnSpLocks noChangeShapeType="1"/>
            <a:stCxn id="8197" idx="2"/>
            <a:endCxn id="8202" idx="0"/>
          </p:cNvCxnSpPr>
          <p:nvPr/>
        </p:nvCxnSpPr>
        <p:spPr bwMode="auto">
          <a:xfrm>
            <a:off x="2679700" y="3405188"/>
            <a:ext cx="198438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6" name="AutoShape 24"/>
          <p:cNvCxnSpPr>
            <a:cxnSpLocks noChangeShapeType="1"/>
            <a:stCxn id="8197" idx="2"/>
            <a:endCxn id="8203" idx="0"/>
          </p:cNvCxnSpPr>
          <p:nvPr/>
        </p:nvCxnSpPr>
        <p:spPr bwMode="auto">
          <a:xfrm>
            <a:off x="2679700" y="3405188"/>
            <a:ext cx="796925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7" name="AutoShape 25"/>
          <p:cNvCxnSpPr>
            <a:cxnSpLocks noChangeShapeType="1"/>
            <a:stCxn id="8198" idx="2"/>
            <a:endCxn id="8204" idx="0"/>
          </p:cNvCxnSpPr>
          <p:nvPr/>
        </p:nvCxnSpPr>
        <p:spPr bwMode="auto">
          <a:xfrm flipH="1">
            <a:off x="4940300" y="3405188"/>
            <a:ext cx="928688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8" name="AutoShape 26"/>
          <p:cNvCxnSpPr>
            <a:cxnSpLocks noChangeShapeType="1"/>
            <a:stCxn id="8198" idx="2"/>
            <a:endCxn id="8205" idx="0"/>
          </p:cNvCxnSpPr>
          <p:nvPr/>
        </p:nvCxnSpPr>
        <p:spPr bwMode="auto">
          <a:xfrm flipH="1">
            <a:off x="5537200" y="3405188"/>
            <a:ext cx="331788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9" name="AutoShape 27"/>
          <p:cNvCxnSpPr>
            <a:cxnSpLocks noChangeShapeType="1"/>
            <a:stCxn id="8198" idx="2"/>
            <a:endCxn id="8206" idx="0"/>
          </p:cNvCxnSpPr>
          <p:nvPr/>
        </p:nvCxnSpPr>
        <p:spPr bwMode="auto">
          <a:xfrm>
            <a:off x="5868988" y="3405188"/>
            <a:ext cx="26670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0" name="AutoShape 28"/>
          <p:cNvCxnSpPr>
            <a:cxnSpLocks noChangeShapeType="1"/>
            <a:stCxn id="8198" idx="2"/>
            <a:endCxn id="8207" idx="0"/>
          </p:cNvCxnSpPr>
          <p:nvPr/>
        </p:nvCxnSpPr>
        <p:spPr bwMode="auto">
          <a:xfrm>
            <a:off x="5868988" y="3405188"/>
            <a:ext cx="865187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1" name="AutoShape 29"/>
          <p:cNvCxnSpPr>
            <a:cxnSpLocks noChangeShapeType="1"/>
            <a:stCxn id="8198" idx="2"/>
            <a:endCxn id="8208" idx="0"/>
          </p:cNvCxnSpPr>
          <p:nvPr/>
        </p:nvCxnSpPr>
        <p:spPr bwMode="auto">
          <a:xfrm>
            <a:off x="5868988" y="3405188"/>
            <a:ext cx="1462087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56"/>
          <p:cNvGraphicFramePr>
            <a:graphicFrameLocks noGrp="1"/>
          </p:cNvGraphicFramePr>
          <p:nvPr>
            <p:ph idx="4294967295"/>
          </p:nvPr>
        </p:nvGraphicFramePr>
        <p:xfrm>
          <a:off x="365125" y="1143000"/>
          <a:ext cx="8493125" cy="4873626"/>
        </p:xfrm>
        <a:graphic>
          <a:graphicData uri="http://schemas.openxmlformats.org/drawingml/2006/table">
            <a:tbl>
              <a:tblPr/>
              <a:tblGrid>
                <a:gridCol w="1036638"/>
                <a:gridCol w="803275"/>
                <a:gridCol w="2809875"/>
                <a:gridCol w="1938337"/>
                <a:gridCol w="1905000"/>
              </a:tblGrid>
              <a:tr h="5016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等级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对象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侵害客体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侵害程度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监管强度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第一级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9525" marR="0" lvl="0" indent="111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一般系统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9525" marR="0" lvl="0" indent="111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合法权益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损害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自主保护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第二级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06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合法权益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严重损害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社会秩序和公共利益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损害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132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第三级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9525" marR="0" lvl="0" indent="111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重要系统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社会秩序和公共利益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严重损害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监督检查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国家安全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损害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132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第四级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社会秩序和公共利益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特别严重损害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强制监督检查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国家安全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严重损害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50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第五级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111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极端重要系统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国家安全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特别严重损害</a:t>
                      </a: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专门监督检查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82074" marR="8207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342900" y="193675"/>
            <a:ext cx="8229600" cy="857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等级保护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基本级别划分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3965" y="357188"/>
            <a:ext cx="8118475" cy="688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不同级别系统控制项的差异汇总</a:t>
            </a:r>
          </a:p>
        </p:txBody>
      </p:sp>
      <p:pic>
        <p:nvPicPr>
          <p:cNvPr id="32771" name="Picture 4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500188"/>
            <a:ext cx="796131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3965" y="357188"/>
            <a:ext cx="8118475" cy="688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等级保护实施流程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500174"/>
            <a:ext cx="7489825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8175" y="2569170"/>
            <a:ext cx="5311775" cy="690563"/>
            <a:chOff x="0" y="0"/>
            <a:chExt cx="8365" cy="1085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0" y="0"/>
              <a:ext cx="8365" cy="1085"/>
              <a:chOff x="0" y="0"/>
              <a:chExt cx="4058" cy="480"/>
            </a:xfrm>
          </p:grpSpPr>
          <p:sp>
            <p:nvSpPr>
              <p:cNvPr id="72" name="AutoShap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74" name="AutoShape 32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AutoShap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0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753" y="170"/>
              <a:ext cx="7080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微软雅黑"/>
                  <a:ea typeface="微软雅黑"/>
                  <a:cs typeface="微软雅黑"/>
                </a:rPr>
                <a:t>等保要求下的云安全</a:t>
              </a:r>
              <a:endParaRPr lang="en-US" altLang="zh-CN" sz="2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1" name="Text Box 35"/>
            <p:cNvSpPr txBox="1">
              <a:spLocks noChangeArrowheads="1"/>
            </p:cNvSpPr>
            <p:nvPr/>
          </p:nvSpPr>
          <p:spPr bwMode="auto">
            <a:xfrm>
              <a:off x="218" y="138"/>
              <a:ext cx="6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cs typeface="Arial" charset="0"/>
                </a:rPr>
                <a:t>2</a:t>
              </a:r>
            </a:p>
          </p:txBody>
        </p:sp>
      </p:grpSp>
      <p:pic>
        <p:nvPicPr>
          <p:cNvPr id="12296" name="Picture 18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12913" y="1700808"/>
            <a:ext cx="79216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908175" y="1705570"/>
            <a:ext cx="5311775" cy="690563"/>
            <a:chOff x="0" y="0"/>
            <a:chExt cx="8365" cy="1085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0" y="0"/>
              <a:ext cx="8365" cy="1085"/>
              <a:chOff x="0" y="0"/>
              <a:chExt cx="4058" cy="480"/>
            </a:xfrm>
          </p:grpSpPr>
          <p:sp>
            <p:nvSpPr>
              <p:cNvPr id="24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0" y="15"/>
                <a:ext cx="4043" cy="444"/>
                <a:chOff x="0" y="0"/>
                <a:chExt cx="3988" cy="444"/>
              </a:xfrm>
            </p:grpSpPr>
            <p:sp>
              <p:nvSpPr>
                <p:cNvPr id="26" name="AutoShape 24"/>
                <p:cNvSpPr>
                  <a:spLocks noChangeArrowheads="1"/>
                </p:cNvSpPr>
                <p:nvPr/>
              </p:nvSpPr>
              <p:spPr bwMode="auto">
                <a:xfrm>
                  <a:off x="0" y="329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AutoShap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2312" name="Text Box 26"/>
            <p:cNvSpPr txBox="1">
              <a:spLocks noChangeArrowheads="1"/>
            </p:cNvSpPr>
            <p:nvPr/>
          </p:nvSpPr>
          <p:spPr bwMode="auto">
            <a:xfrm>
              <a:off x="735" y="180"/>
              <a:ext cx="7542" cy="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微软雅黑"/>
                  <a:ea typeface="微软雅黑"/>
                  <a:cs typeface="微软雅黑"/>
                </a:rPr>
                <a:t>等级保护标准体系</a:t>
              </a:r>
              <a:endParaRPr lang="en-US" altLang="zh-CN" sz="2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313" name="Text Box 27"/>
            <p:cNvSpPr txBox="1">
              <a:spLocks noChangeArrowheads="1"/>
            </p:cNvSpPr>
            <p:nvPr/>
          </p:nvSpPr>
          <p:spPr bwMode="auto">
            <a:xfrm>
              <a:off x="198" y="145"/>
              <a:ext cx="6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pic>
        <p:nvPicPr>
          <p:cNvPr id="12301" name="Picture 47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14500" y="171192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908175" y="3447554"/>
            <a:ext cx="5311775" cy="688975"/>
            <a:chOff x="0" y="0"/>
            <a:chExt cx="4058" cy="480"/>
          </a:xfrm>
        </p:grpSpPr>
        <p:sp>
          <p:nvSpPr>
            <p:cNvPr id="31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36" name="AutoShape 11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2386013" y="3539629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云安全管理中心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CloudFirm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9" name="Picture 15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08150" y="3411041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054225" y="354756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cs typeface="Arial" charset="0"/>
              </a:rPr>
              <a:t>3</a:t>
            </a:r>
          </a:p>
        </p:txBody>
      </p:sp>
      <p:pic>
        <p:nvPicPr>
          <p:cNvPr id="58" name="Picture 10" descr="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2638423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6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24025" y="2564904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14" y="358775"/>
            <a:ext cx="8229600" cy="766763"/>
          </a:xfrm>
        </p:spPr>
        <p:txBody>
          <a:bodyPr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云计算中心必须满足等级保护的政策要求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849313" y="1052513"/>
            <a:ext cx="72580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81000" indent="-381000"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云计算中心仍然是一类信息系统，需要依照其重要性不同进行分级保护。</a:t>
            </a:r>
            <a:endParaRPr lang="en-US" altLang="zh-CN" sz="2400" dirty="0" smtClean="0"/>
          </a:p>
          <a:p>
            <a:pPr marL="381000" indent="-381000"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云计算中心的安全工作必须依照等级保护的要求来建设运维。</a:t>
            </a:r>
            <a:endParaRPr lang="en-US" altLang="zh-CN" sz="2400" dirty="0" smtClean="0"/>
          </a:p>
          <a:p>
            <a:pPr marL="381000" indent="-381000">
              <a:buClr>
                <a:srgbClr val="000099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云安全还需要考虑虚拟化等新的技术和运营方式所带来的安全问题。</a:t>
            </a:r>
            <a:endParaRPr lang="en-US" altLang="zh-CN" sz="2400" dirty="0" smtClean="0"/>
          </a:p>
          <a:p>
            <a:pPr marL="381000" indent="-381000">
              <a:buClr>
                <a:srgbClr val="000099"/>
              </a:buClr>
              <a:buFont typeface="Wingdings" pitchFamily="2" charset="2"/>
              <a:buChar char="n"/>
            </a:pPr>
            <a:endParaRPr lang="zh-CN" altLang="en-US" sz="2400" dirty="0"/>
          </a:p>
        </p:txBody>
      </p:sp>
      <p:pic>
        <p:nvPicPr>
          <p:cNvPr id="46082" name="Picture 2" descr="http://img.article.pchome.net/00/53/95/63/dfhdfhdfh4534535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1" y="3429000"/>
            <a:ext cx="4446827" cy="32170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4022</TotalTime>
  <Words>1309</Words>
  <Application>Microsoft Office PowerPoint</Application>
  <PresentationFormat>全屏显示(4:3)</PresentationFormat>
  <Paragraphs>273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演示文稿2</vt:lpstr>
      <vt:lpstr>幻灯片 1</vt:lpstr>
      <vt:lpstr>幻灯片 2</vt:lpstr>
      <vt:lpstr>等级保护发展历程</vt:lpstr>
      <vt:lpstr>幻灯片 4</vt:lpstr>
      <vt:lpstr>幻灯片 5</vt:lpstr>
      <vt:lpstr>不同级别系统控制项的差异汇总</vt:lpstr>
      <vt:lpstr>等级保护实施流程</vt:lpstr>
      <vt:lpstr>幻灯片 8</vt:lpstr>
      <vt:lpstr>云计算中心必须满足等级保护的政策要求</vt:lpstr>
      <vt:lpstr>常见的二级系统举例</vt:lpstr>
      <vt:lpstr>常见的三级系统举例</vt:lpstr>
      <vt:lpstr>常见的四级系统举例</vt:lpstr>
      <vt:lpstr>云计算中心的虚拟化安全</vt:lpstr>
      <vt:lpstr>虚拟网络隔离技术</vt:lpstr>
      <vt:lpstr>安全设备虚拟化入云</vt:lpstr>
      <vt:lpstr>幻灯片 16</vt:lpstr>
      <vt:lpstr>CloudFirm的内涵</vt:lpstr>
      <vt:lpstr>CloudFirm设计目标及指导思想</vt:lpstr>
      <vt:lpstr>CloudFirm设计依据</vt:lpstr>
      <vt:lpstr>幻灯片 20</vt:lpstr>
      <vt:lpstr>CloudFirm的设计思路</vt:lpstr>
      <vt:lpstr>CloudFirm整体结构图</vt:lpstr>
      <vt:lpstr>CloudFirm运维效果</vt:lpstr>
      <vt:lpstr>总结</vt:lpstr>
      <vt:lpstr>幻灯片 25</vt:lpstr>
    </vt:vector>
  </TitlesOfParts>
  <Company>sugon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用户47</dc:creator>
  <cp:lastModifiedBy>用户34</cp:lastModifiedBy>
  <cp:revision>505</cp:revision>
  <dcterms:created xsi:type="dcterms:W3CDTF">2011-03-28T03:13:39Z</dcterms:created>
  <dcterms:modified xsi:type="dcterms:W3CDTF">2012-06-15T05:25:57Z</dcterms:modified>
</cp:coreProperties>
</file>